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rts/chart2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style3.xml" ContentType="application/vnd.ms-office.chartstyle+xml"/>
  <Override PartName="/ppt/charts/colors3.xml" ContentType="application/vnd.ms-office.chartcolorstyl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6"/>
  </p:handoutMasterIdLst>
  <p:sldIdLst>
    <p:sldId id="256" r:id="rId2"/>
    <p:sldId id="260" r:id="rId3"/>
    <p:sldId id="259" r:id="rId4"/>
    <p:sldId id="257" r:id="rId5"/>
    <p:sldId id="264" r:id="rId6"/>
    <p:sldId id="261" r:id="rId7"/>
    <p:sldId id="258" r:id="rId8"/>
    <p:sldId id="263" r:id="rId9"/>
    <p:sldId id="262" r:id="rId10"/>
    <p:sldId id="266" r:id="rId11"/>
    <p:sldId id="267" r:id="rId12"/>
    <p:sldId id="268" r:id="rId13"/>
    <p:sldId id="270" r:id="rId14"/>
    <p:sldId id="269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World Population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3BE-406A-B771-650BA5067F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3BE-406A-B771-650BA5067F9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3BE-406A-B771-650BA5067F9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3BE-406A-B771-650BA5067F96}"/>
              </c:ext>
            </c:extLst>
          </c:dPt>
          <c:cat>
            <c:strRef>
              <c:f>Sheet1!$A$2:$A$5</c:f>
              <c:strCache>
                <c:ptCount val="2"/>
                <c:pt idx="0">
                  <c:v>World</c:v>
                </c:pt>
                <c:pt idx="1">
                  <c:v>U.S.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96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A68-49F5-BA32-6FA11181B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795511358286959"/>
          <c:y val="0"/>
          <c:w val="0.66415904169459272"/>
          <c:h val="0.9315476263392189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FFA-4843-9008-251AEABE2BDD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C0-47E9-9C90-C6EA5E7D87C6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C0-47E9-9C90-C6EA5E7D87C6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C0-47E9-9C90-C6EA5E7D87C6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FA-4843-9008-251AEABE2B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76E2-4379-9E1E-357E140AE77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6E2-4379-9E1E-357E140AE7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6EE-494F-A0E6-33851EE9E4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6EE-494F-A0E6-33851EE9E4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6EE-494F-A0E6-33851EE9E407}"/>
              </c:ext>
            </c:extLst>
          </c:dPt>
          <c:cat>
            <c:strRef>
              <c:f>Sheet1!$A$2:$A$6</c:f>
              <c:strCache>
                <c:ptCount val="5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  <c:pt idx="4">
                  <c:v>5th qtr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55</c:v>
                </c:pt>
                <c:pt idx="1">
                  <c:v>17.3</c:v>
                </c:pt>
                <c:pt idx="2">
                  <c:v>16.2</c:v>
                </c:pt>
                <c:pt idx="3">
                  <c:v>4.4000000000000004</c:v>
                </c:pt>
                <c:pt idx="4">
                  <c:v>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E2-4379-9E1E-357E140AE7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0.69234</cdr:x>
      <cdr:y>0.16067</cdr:y>
    </cdr:from>
    <cdr:to>
      <cdr:x>1</cdr:x>
      <cdr:y>0.33068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0D2A4F4-31CD-47AE-A660-AF8DB84895B6}"/>
            </a:ext>
          </a:extLst>
        </cdr:cNvPr>
        <cdr:cNvSpPr txBox="1"/>
      </cdr:nvSpPr>
      <cdr:spPr>
        <a:xfrm xmlns:a="http://schemas.openxmlformats.org/drawingml/2006/main">
          <a:off x="6661018" y="870594"/>
          <a:ext cx="2500652" cy="9212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0.74239</cdr:x>
      <cdr:y>0.20555</cdr:y>
    </cdr:from>
    <cdr:to>
      <cdr:x>1</cdr:x>
      <cdr:y>0.47044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87A5F8E-CE06-4C5F-A71C-563DF788EBB6}"/>
            </a:ext>
          </a:extLst>
        </cdr:cNvPr>
        <cdr:cNvSpPr txBox="1"/>
      </cdr:nvSpPr>
      <cdr:spPr>
        <a:xfrm xmlns:a="http://schemas.openxmlformats.org/drawingml/2006/main">
          <a:off x="6034157" y="934162"/>
          <a:ext cx="2093843" cy="12038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800" b="1" dirty="0"/>
            <a:t>55%</a:t>
          </a:r>
          <a:r>
            <a:rPr lang="en-US" sz="1800" dirty="0"/>
            <a:t> </a:t>
          </a:r>
        </a:p>
        <a:p xmlns:a="http://schemas.openxmlformats.org/drawingml/2006/main">
          <a:pPr algn="ctr"/>
          <a:r>
            <a:rPr lang="en-US" sz="1800" dirty="0"/>
            <a:t>Free from friend or relative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C181799-A8EE-43C4-B653-704E25D0FF90}" type="datetimeFigureOut">
              <a:rPr lang="en-US" smtClean="0"/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6884B8B-6B68-4239-9AA9-4AFA6FBA4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500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EFFF2-F0D8-4C78-AF3C-90F8D96420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Opioid Epidemic:  </a:t>
            </a:r>
            <a:br>
              <a:rPr lang="en-US" dirty="0"/>
            </a:br>
            <a:r>
              <a:rPr lang="en-US" dirty="0"/>
              <a:t>Our National Public Health Crisis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5907F-2D28-46C1-B8D2-52662FAFD5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Jeremy Adler, M.D.</a:t>
            </a:r>
          </a:p>
          <a:p>
            <a:r>
              <a:rPr lang="en-US" dirty="0"/>
              <a:t>Family Physician, Unity Healthcare</a:t>
            </a:r>
          </a:p>
          <a:p>
            <a:r>
              <a:rPr lang="en-US" dirty="0"/>
              <a:t>Health Officer, Tippecanoe County Health Department</a:t>
            </a:r>
          </a:p>
        </p:txBody>
      </p:sp>
    </p:spTree>
    <p:extLst>
      <p:ext uri="{BB962C8B-B14F-4D97-AF65-F5344CB8AC3E}">
        <p14:creationId xmlns:p14="http://schemas.microsoft.com/office/powerpoint/2010/main" val="4067021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BABB5-5041-46A3-A9F0-8BC8A1088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841" y="624110"/>
            <a:ext cx="9355772" cy="1280890"/>
          </a:xfrm>
        </p:spPr>
        <p:txBody>
          <a:bodyPr/>
          <a:lstStyle/>
          <a:p>
            <a:r>
              <a:rPr lang="en-US" dirty="0"/>
              <a:t>Fighting the Epidemic:  Medical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40406-969A-4B15-8094-EF97ECEE4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8841" y="1664970"/>
            <a:ext cx="8915400" cy="3777622"/>
          </a:xfrm>
        </p:spPr>
        <p:txBody>
          <a:bodyPr>
            <a:noAutofit/>
          </a:bodyPr>
          <a:lstStyle/>
          <a:p>
            <a:r>
              <a:rPr lang="en-US" sz="2000" dirty="0"/>
              <a:t>Improve understanding of chronic pain and its management</a:t>
            </a:r>
          </a:p>
          <a:p>
            <a:r>
              <a:rPr lang="en-US" sz="2000" dirty="0"/>
              <a:t>Expand use of non-opioid alternatives to manage pain</a:t>
            </a:r>
          </a:p>
          <a:p>
            <a:pPr lvl="1"/>
            <a:r>
              <a:rPr lang="en-US" dirty="0"/>
              <a:t>Non-opioid pain relievers</a:t>
            </a:r>
          </a:p>
          <a:p>
            <a:pPr lvl="1"/>
            <a:r>
              <a:rPr lang="en-US" dirty="0"/>
              <a:t>Topical analgesics</a:t>
            </a:r>
          </a:p>
          <a:p>
            <a:pPr lvl="1"/>
            <a:r>
              <a:rPr lang="en-US" dirty="0"/>
              <a:t>Heat/ice/compression</a:t>
            </a:r>
          </a:p>
          <a:p>
            <a:pPr lvl="1"/>
            <a:r>
              <a:rPr lang="en-US" dirty="0"/>
              <a:t>Exercise/stretching/physical therapy/massage</a:t>
            </a:r>
          </a:p>
          <a:p>
            <a:pPr lvl="1"/>
            <a:r>
              <a:rPr lang="en-US" dirty="0"/>
              <a:t>Electrical stimulation (TENS unit)</a:t>
            </a:r>
          </a:p>
          <a:p>
            <a:pPr lvl="1"/>
            <a:r>
              <a:rPr lang="en-US" dirty="0"/>
              <a:t>Therapeutic ultrasound</a:t>
            </a:r>
          </a:p>
          <a:p>
            <a:pPr lvl="1"/>
            <a:r>
              <a:rPr lang="en-US" dirty="0"/>
              <a:t>Joint/trigger point injections</a:t>
            </a:r>
          </a:p>
          <a:p>
            <a:pPr lvl="1"/>
            <a:r>
              <a:rPr lang="en-US" dirty="0" err="1"/>
              <a:t>Accupuncture</a:t>
            </a:r>
            <a:endParaRPr lang="en-US" dirty="0"/>
          </a:p>
          <a:p>
            <a:pPr lvl="1"/>
            <a:r>
              <a:rPr lang="en-US" dirty="0"/>
              <a:t>Biofeedback</a:t>
            </a:r>
          </a:p>
          <a:p>
            <a:r>
              <a:rPr lang="en-US" sz="2000" dirty="0"/>
              <a:t>Expand substance abuse and addiction treatment services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7E910-EBB9-4111-BF8A-ED94DB9DE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560" y="3002280"/>
            <a:ext cx="373761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6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47624-B77E-4A6C-95EE-FB3B76158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4571" y="624110"/>
            <a:ext cx="9230042" cy="1280890"/>
          </a:xfrm>
        </p:spPr>
        <p:txBody>
          <a:bodyPr/>
          <a:lstStyle/>
          <a:p>
            <a:r>
              <a:rPr lang="en-US" dirty="0"/>
              <a:t>Fighting the Epidemic:  Our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60339-EF76-4FC5-8F49-896764500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571" y="2130516"/>
            <a:ext cx="8915400" cy="3777622"/>
          </a:xfrm>
        </p:spPr>
        <p:txBody>
          <a:bodyPr/>
          <a:lstStyle/>
          <a:p>
            <a:r>
              <a:rPr lang="en-US" sz="2000" dirty="0"/>
              <a:t>Education</a:t>
            </a:r>
          </a:p>
          <a:p>
            <a:endParaRPr lang="en-US" sz="2000" dirty="0"/>
          </a:p>
          <a:p>
            <a:r>
              <a:rPr lang="en-US" sz="2000" dirty="0"/>
              <a:t>Drug disposal/take-back programs</a:t>
            </a:r>
          </a:p>
          <a:p>
            <a:endParaRPr lang="en-US" sz="2000" dirty="0"/>
          </a:p>
          <a:p>
            <a:r>
              <a:rPr lang="en-US" sz="2000" dirty="0"/>
              <a:t>Narcan</a:t>
            </a:r>
          </a:p>
          <a:p>
            <a:endParaRPr lang="en-US" sz="2000" dirty="0"/>
          </a:p>
          <a:p>
            <a:r>
              <a:rPr lang="en-US" sz="2000" dirty="0"/>
              <a:t>Collaboration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3855DF-F1F4-4AD9-A2F4-22A5BB80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62" y="1804764"/>
            <a:ext cx="3116409" cy="442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32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2C4018-6681-4FB1-AFD0-5E87142BE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938" y="534477"/>
            <a:ext cx="1857375" cy="285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C94794-8198-4E4C-BAFB-32674E94FEC3}"/>
              </a:ext>
            </a:extLst>
          </p:cNvPr>
          <p:cNvSpPr txBox="1"/>
          <p:nvPr/>
        </p:nvSpPr>
        <p:spPr>
          <a:xfrm>
            <a:off x="2011680" y="644026"/>
            <a:ext cx="6355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Scott County, Indiana (2014 - 2015)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0BB3C4-B30F-43DC-B78E-27772328E4A1}"/>
              </a:ext>
            </a:extLst>
          </p:cNvPr>
          <p:cNvSpPr txBox="1"/>
          <p:nvPr/>
        </p:nvSpPr>
        <p:spPr>
          <a:xfrm>
            <a:off x="1280160" y="5701386"/>
            <a:ext cx="1016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"People often ask me what's unique about Scott County.  I tell them, 'Absolutely nothing.’“                                                                               								</a:t>
            </a:r>
            <a:r>
              <a:rPr lang="en-US"/>
              <a:t>		-- </a:t>
            </a:r>
            <a:r>
              <a:rPr lang="en-US" i="1" dirty="0"/>
              <a:t>Dr. Jerome Adams, U.S. Surgeon General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CF4067-1DE8-412C-9652-1580CCCEA2B4}"/>
              </a:ext>
            </a:extLst>
          </p:cNvPr>
          <p:cNvSpPr txBox="1"/>
          <p:nvPr/>
        </p:nvSpPr>
        <p:spPr>
          <a:xfrm>
            <a:off x="2011680" y="1525757"/>
            <a:ext cx="5314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210 people infected with HIV because of sharing needles</a:t>
            </a:r>
          </a:p>
          <a:p>
            <a:endParaRPr lang="en-US" sz="2000" dirty="0"/>
          </a:p>
          <a:p>
            <a:r>
              <a:rPr lang="en-US" sz="2000" dirty="0"/>
              <a:t>95% also infected with hepatitis C virus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2077F3-8046-467E-9F55-3DDE7CE0E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3386191"/>
            <a:ext cx="3286125" cy="17240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16E6C-408C-43FF-84E7-C3C40E45A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950" y="3684669"/>
            <a:ext cx="32861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470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F9EB1-2F98-4B82-A7F7-29E4A219E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622" y="1200150"/>
            <a:ext cx="9283468" cy="5107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2B9052-3BB4-43D2-90D7-7FC535EDFEEF}"/>
              </a:ext>
            </a:extLst>
          </p:cNvPr>
          <p:cNvSpPr txBox="1"/>
          <p:nvPr/>
        </p:nvSpPr>
        <p:spPr>
          <a:xfrm>
            <a:off x="2125980" y="550828"/>
            <a:ext cx="888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U.S. Syringe Services Programs (April 2017)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ABEC9E-1E3F-436C-9B70-4EE071B71CAB}"/>
              </a:ext>
            </a:extLst>
          </p:cNvPr>
          <p:cNvSpPr txBox="1"/>
          <p:nvPr/>
        </p:nvSpPr>
        <p:spPr>
          <a:xfrm>
            <a:off x="4697730" y="6307172"/>
            <a:ext cx="669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American Foundation for AIDS Research/NASEN</a:t>
            </a:r>
          </a:p>
        </p:txBody>
      </p:sp>
    </p:spTree>
    <p:extLst>
      <p:ext uri="{BB962C8B-B14F-4D97-AF65-F5344CB8AC3E}">
        <p14:creationId xmlns:p14="http://schemas.microsoft.com/office/powerpoint/2010/main" val="207142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D9CD1-417E-4356-814F-1C664A4F7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4510" y="624110"/>
            <a:ext cx="10092690" cy="1280890"/>
          </a:xfrm>
        </p:spPr>
        <p:txBody>
          <a:bodyPr/>
          <a:lstStyle/>
          <a:p>
            <a:r>
              <a:rPr lang="en-US" dirty="0"/>
              <a:t>Syringe Exchange Programs:  Proven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B4C93-8494-4753-8A4E-85671988C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4510" y="1905000"/>
            <a:ext cx="8915400" cy="3777622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Harm reduction:  reduce transmission of HIV and hepatitis C virus</a:t>
            </a:r>
          </a:p>
          <a:p>
            <a:r>
              <a:rPr lang="en-US" sz="2400" dirty="0"/>
              <a:t>Save money – every $1 spent saves $3 in treatment costs</a:t>
            </a:r>
          </a:p>
          <a:p>
            <a:r>
              <a:rPr lang="en-US" sz="2400" dirty="0"/>
              <a:t>Encourage safe disposal of syringes</a:t>
            </a:r>
          </a:p>
          <a:p>
            <a:r>
              <a:rPr lang="en-US" sz="2400" dirty="0"/>
              <a:t>Reduce risk of needlestick injury to law enforcement officials, EMS personnel, and public</a:t>
            </a:r>
          </a:p>
          <a:p>
            <a:r>
              <a:rPr lang="en-US" sz="2400" dirty="0"/>
              <a:t>Serve as link to drug treatment, healthcare, and social services</a:t>
            </a:r>
          </a:p>
          <a:p>
            <a:pPr marL="0" indent="0">
              <a:buNone/>
            </a:pPr>
            <a:r>
              <a:rPr lang="en-US" sz="2400" dirty="0"/>
              <a:t>				-- </a:t>
            </a:r>
            <a:r>
              <a:rPr lang="en-US" sz="2400" i="1" dirty="0"/>
              <a:t>The American Foundation for AIDS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27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0E3FE9-314C-4A00-9F7E-79B5457AE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410" y="1552718"/>
            <a:ext cx="4558748" cy="40120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7C4685-1426-4067-98E9-597CF925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74" y="288529"/>
            <a:ext cx="2709855" cy="16404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2C2F6-05A8-433D-BC7D-5816F8543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646" y="288529"/>
            <a:ext cx="3300783" cy="2212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B8C51-87FE-4BA2-9684-E03158B9D9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3272" y="4525258"/>
            <a:ext cx="2970157" cy="2079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632157-8F4D-4DD0-B017-73D64ED54C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593" y="4525258"/>
            <a:ext cx="3066271" cy="20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33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BF564-1FF3-4C35-A534-BDD644735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349" y="1433392"/>
            <a:ext cx="8353425" cy="46005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62F3FA-DD0B-4B17-A87B-7C144B88133F}"/>
              </a:ext>
            </a:extLst>
          </p:cNvPr>
          <p:cNvSpPr/>
          <p:nvPr/>
        </p:nvSpPr>
        <p:spPr>
          <a:xfrm>
            <a:off x="9318431" y="1616858"/>
            <a:ext cx="29022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2015 age-adjusted rate</a:t>
            </a:r>
          </a:p>
          <a:p>
            <a:r>
              <a:rPr lang="en-US" b="1" dirty="0"/>
              <a:t>(per 100,000 people)</a:t>
            </a:r>
          </a:p>
          <a:p>
            <a:endParaRPr lang="en-US" b="1" dirty="0"/>
          </a:p>
          <a:p>
            <a:r>
              <a:rPr lang="en-US" dirty="0"/>
              <a:t>    2.8 to 11.0</a:t>
            </a:r>
          </a:p>
          <a:p>
            <a:endParaRPr lang="en-US" dirty="0"/>
          </a:p>
          <a:p>
            <a:r>
              <a:rPr lang="en-US" dirty="0"/>
              <a:t>    11.1 to 13.5</a:t>
            </a:r>
          </a:p>
          <a:p>
            <a:endParaRPr lang="en-US" dirty="0"/>
          </a:p>
          <a:p>
            <a:r>
              <a:rPr lang="en-US" dirty="0"/>
              <a:t>    13.6 to 16.0</a:t>
            </a:r>
          </a:p>
          <a:p>
            <a:endParaRPr lang="en-US" dirty="0"/>
          </a:p>
          <a:p>
            <a:r>
              <a:rPr lang="en-US" dirty="0"/>
              <a:t>     16.1 to 18.5</a:t>
            </a:r>
          </a:p>
          <a:p>
            <a:endParaRPr lang="en-US" dirty="0"/>
          </a:p>
          <a:p>
            <a:r>
              <a:rPr lang="en-US" dirty="0"/>
              <a:t>   18.6 to 21.0</a:t>
            </a:r>
          </a:p>
          <a:p>
            <a:endParaRPr lang="en-US" dirty="0"/>
          </a:p>
          <a:p>
            <a:r>
              <a:rPr lang="en-US" dirty="0"/>
              <a:t>    21.0 to 41.5</a:t>
            </a:r>
            <a:endParaRPr lang="en-US" dirty="0"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6C3D2-A66F-4EDE-8EF7-73D3AEBE678A}"/>
              </a:ext>
            </a:extLst>
          </p:cNvPr>
          <p:cNvSpPr txBox="1"/>
          <p:nvPr/>
        </p:nvSpPr>
        <p:spPr>
          <a:xfrm>
            <a:off x="2239617" y="583096"/>
            <a:ext cx="7765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Drug Overdose Death Rates (2015)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C65F1-35AA-43B7-B39D-0232A29FBDA4}"/>
              </a:ext>
            </a:extLst>
          </p:cNvPr>
          <p:cNvSpPr txBox="1"/>
          <p:nvPr/>
        </p:nvSpPr>
        <p:spPr>
          <a:xfrm>
            <a:off x="2425148" y="6176377"/>
            <a:ext cx="8083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Indiana:  19.5 drug overdose deaths per 100,000 people (1,245 deaths)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161BB-D7D2-48D2-8675-6450D0C2340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20638" y="3000437"/>
            <a:ext cx="151509" cy="366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26E1FF-63C2-491B-874A-EF96CC216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541" y="3516476"/>
            <a:ext cx="164606" cy="460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DE207-C608-4CD3-9819-F97BDB649C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8396" y="4643411"/>
            <a:ext cx="150226" cy="371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C56385-489C-4522-8570-23654DB1F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7541" y="5182469"/>
            <a:ext cx="141081" cy="3718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15ACA5-ED9A-495C-8107-FA97434AE3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3631" y="4087980"/>
            <a:ext cx="154136" cy="378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C879FB-D367-44FA-B0C2-7DABF349C663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19734" y="2440808"/>
            <a:ext cx="152413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88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4E89AE-A837-44EC-BE2D-159EF912C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9287" y="304800"/>
            <a:ext cx="8772939" cy="622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9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863FFC-3EF3-4807-AE75-889CBE44C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090" y="708184"/>
            <a:ext cx="9739312" cy="544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8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C2726CA-8D1B-4C3D-B3F2-2CBEEF7BC4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560654"/>
              </p:ext>
            </p:extLst>
          </p:nvPr>
        </p:nvGraphicFramePr>
        <p:xfrm>
          <a:off x="2032000" y="1457740"/>
          <a:ext cx="4209774" cy="4585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9FE3642-E426-45A7-9EF3-74554FD41F05}"/>
              </a:ext>
            </a:extLst>
          </p:cNvPr>
          <p:cNvSpPr txBox="1"/>
          <p:nvPr/>
        </p:nvSpPr>
        <p:spPr>
          <a:xfrm>
            <a:off x="2650436" y="1134574"/>
            <a:ext cx="2597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U.S.A. = 4% of world population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034F11E-3B6A-4C9F-AFD1-7E435CAB4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9463112"/>
              </p:ext>
            </p:extLst>
          </p:nvPr>
        </p:nvGraphicFramePr>
        <p:xfrm>
          <a:off x="6241774" y="1855304"/>
          <a:ext cx="5724939" cy="4081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C743001-8A0F-402A-8F21-B37CE3349320}"/>
              </a:ext>
            </a:extLst>
          </p:cNvPr>
          <p:cNvSpPr txBox="1"/>
          <p:nvPr/>
        </p:nvSpPr>
        <p:spPr>
          <a:xfrm>
            <a:off x="7719387" y="5719826"/>
            <a:ext cx="311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U.S.A. = 80% of opioid prescriptions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6F5C13-0D3F-4720-9EEF-E5AA9A3A4675}"/>
              </a:ext>
            </a:extLst>
          </p:cNvPr>
          <p:cNvSpPr txBox="1"/>
          <p:nvPr/>
        </p:nvSpPr>
        <p:spPr>
          <a:xfrm>
            <a:off x="2915480" y="395836"/>
            <a:ext cx="4209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World Population           vs.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55398E-55EF-446E-8D03-96F213D2EA6C}"/>
              </a:ext>
            </a:extLst>
          </p:cNvPr>
          <p:cNvSpPr txBox="1"/>
          <p:nvPr/>
        </p:nvSpPr>
        <p:spPr>
          <a:xfrm>
            <a:off x="7494101" y="395836"/>
            <a:ext cx="3564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Opioid Prescriptions</a:t>
            </a:r>
          </a:p>
        </p:txBody>
      </p:sp>
    </p:spTree>
    <p:extLst>
      <p:ext uri="{BB962C8B-B14F-4D97-AF65-F5344CB8AC3E}">
        <p14:creationId xmlns:p14="http://schemas.microsoft.com/office/powerpoint/2010/main" val="141126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BAB3E7-CCC2-4E9A-8236-749CA039D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876" y="1151211"/>
            <a:ext cx="10344323" cy="5205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305709-B244-47F8-B624-E97711CEC1F9}"/>
              </a:ext>
            </a:extLst>
          </p:cNvPr>
          <p:cNvSpPr txBox="1"/>
          <p:nvPr/>
        </p:nvSpPr>
        <p:spPr>
          <a:xfrm>
            <a:off x="3482041" y="5631278"/>
            <a:ext cx="5817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Indiana:  83.9 opioid prescriptions per 100 residents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4A8D4-9E35-45E5-8E27-96FE5682643B}"/>
              </a:ext>
            </a:extLst>
          </p:cNvPr>
          <p:cNvSpPr txBox="1"/>
          <p:nvPr/>
        </p:nvSpPr>
        <p:spPr>
          <a:xfrm>
            <a:off x="9541565" y="1378226"/>
            <a:ext cx="1789044" cy="2050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02CDBAA-586D-4FA5-9343-463B8E8198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037687"/>
              </p:ext>
            </p:extLst>
          </p:nvPr>
        </p:nvGraphicFramePr>
        <p:xfrm>
          <a:off x="8473763" y="1578596"/>
          <a:ext cx="2968488" cy="2286000"/>
        </p:xfrm>
        <a:graphic>
          <a:graphicData uri="http://schemas.openxmlformats.org/drawingml/2006/table">
            <a:tbl>
              <a:tblPr/>
              <a:tblGrid>
                <a:gridCol w="1484244">
                  <a:extLst>
                    <a:ext uri="{9D8B030D-6E8A-4147-A177-3AD203B41FA5}">
                      <a16:colId xmlns:a16="http://schemas.microsoft.com/office/drawing/2014/main" val="2919566845"/>
                    </a:ext>
                  </a:extLst>
                </a:gridCol>
                <a:gridCol w="1484244">
                  <a:extLst>
                    <a:ext uri="{9D8B030D-6E8A-4147-A177-3AD203B41FA5}">
                      <a16:colId xmlns:a16="http://schemas.microsoft.com/office/drawing/2014/main" val="30855643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&lt; 64.1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0244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64.1 - 82.9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52909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83.0 - 107.1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4309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&gt; 107.1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5213629"/>
                  </a:ext>
                </a:extLst>
              </a:tr>
            </a:tbl>
          </a:graphicData>
        </a:graphic>
      </p:graphicFrame>
      <p:sp>
        <p:nvSpPr>
          <p:cNvPr id="10" name="Rectangle 6">
            <a:extLst>
              <a:ext uri="{FF2B5EF4-FFF2-40B4-BE49-F238E27FC236}">
                <a16:creationId xmlns:a16="http://schemas.microsoft.com/office/drawing/2014/main" id="{1294A8C0-2158-402E-8CE0-FC1F759CA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763" y="1986951"/>
            <a:ext cx="52338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</a:t>
            </a:r>
            <a:r>
              <a:rPr kumimoji="0" lang="en-US" altLang="en-US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pic>
        <p:nvPicPr>
          <p:cNvPr id="1031" name="Picture 7" descr="https://www.cdc.gov/drugoverdose/maps/rxstate2016/legend/States20161_6410.png">
            <a:extLst>
              <a:ext uri="{FF2B5EF4-FFF2-40B4-BE49-F238E27FC236}">
                <a16:creationId xmlns:a16="http://schemas.microsoft.com/office/drawing/2014/main" id="{2C0CA5CB-8373-4D58-91D3-DF5FC2905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10" y="1548152"/>
            <a:ext cx="160931" cy="43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www.cdc.gov/drugoverdose/maps/rxstate2016/legend/States20161_6418291.png">
            <a:extLst>
              <a:ext uri="{FF2B5EF4-FFF2-40B4-BE49-F238E27FC236}">
                <a16:creationId xmlns:a16="http://schemas.microsoft.com/office/drawing/2014/main" id="{4BCA7979-92D5-4788-A5A2-C682BEF6C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10" y="2207506"/>
            <a:ext cx="179932" cy="4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www.cdc.gov/drugoverdose/maps/rxstate2016/legend/States20161_83010712.png">
            <a:extLst>
              <a:ext uri="{FF2B5EF4-FFF2-40B4-BE49-F238E27FC236}">
                <a16:creationId xmlns:a16="http://schemas.microsoft.com/office/drawing/2014/main" id="{4A3A2925-7753-4344-B606-51F1DA522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210" y="2815892"/>
            <a:ext cx="160932" cy="3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cdc.gov/drugoverdose/maps/rxstate2016/legend/States20161_10713.png">
            <a:extLst>
              <a:ext uri="{FF2B5EF4-FFF2-40B4-BE49-F238E27FC236}">
                <a16:creationId xmlns:a16="http://schemas.microsoft.com/office/drawing/2014/main" id="{E217D9E9-F9B5-49BB-A3A0-0B96D21B4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74210" y="3438147"/>
            <a:ext cx="160932" cy="37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9EE0F8-2B06-4C33-9116-EA45D729631F}"/>
              </a:ext>
            </a:extLst>
          </p:cNvPr>
          <p:cNvSpPr txBox="1"/>
          <p:nvPr/>
        </p:nvSpPr>
        <p:spPr>
          <a:xfrm>
            <a:off x="2736641" y="501743"/>
            <a:ext cx="730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Opioid Prescriptions per 100 Residents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05A0C-E4A8-4387-A991-F41D27C38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9124" y="5604559"/>
            <a:ext cx="1110222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3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FEF8B8-84EE-499A-81CB-BA4735D8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821" y="1698686"/>
            <a:ext cx="1631829" cy="14637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77E751-7B73-4226-8324-330854609FF9}"/>
              </a:ext>
            </a:extLst>
          </p:cNvPr>
          <p:cNvSpPr txBox="1"/>
          <p:nvPr/>
        </p:nvSpPr>
        <p:spPr>
          <a:xfrm>
            <a:off x="4328158" y="636869"/>
            <a:ext cx="3950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The Perfect Storm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DBDC3-DA83-4668-98C8-B765B0956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4369" y="3577591"/>
            <a:ext cx="5233918" cy="2919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46A49-6A48-4074-BAC1-ABECF2FD9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129" y="1802520"/>
            <a:ext cx="991701" cy="862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DD5CE1-0E33-40C7-9070-0AA51A438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0233" y="1802519"/>
            <a:ext cx="1207184" cy="901809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DE3060E-EEF8-429A-9136-B9A3C39D362E}"/>
              </a:ext>
            </a:extLst>
          </p:cNvPr>
          <p:cNvSpPr/>
          <p:nvPr/>
        </p:nvSpPr>
        <p:spPr>
          <a:xfrm rot="19395912">
            <a:off x="2857502" y="2892150"/>
            <a:ext cx="502920" cy="445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6085EE02-0F0B-4C3C-A124-7A23BC6A55BE}"/>
              </a:ext>
            </a:extLst>
          </p:cNvPr>
          <p:cNvSpPr/>
          <p:nvPr/>
        </p:nvSpPr>
        <p:spPr>
          <a:xfrm>
            <a:off x="5819012" y="2846070"/>
            <a:ext cx="484632" cy="4343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A882B92A-7151-4FDF-BB60-F0D70A9895D1}"/>
              </a:ext>
            </a:extLst>
          </p:cNvPr>
          <p:cNvSpPr/>
          <p:nvPr/>
        </p:nvSpPr>
        <p:spPr>
          <a:xfrm rot="2537689">
            <a:off x="8843753" y="2875792"/>
            <a:ext cx="477399" cy="4686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37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369B53B-DF62-4C82-A56C-C5FE2509F4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062769"/>
              </p:ext>
            </p:extLst>
          </p:nvPr>
        </p:nvGraphicFramePr>
        <p:xfrm>
          <a:off x="1908810" y="1645214"/>
          <a:ext cx="8128000" cy="45446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E11DF70-8593-4E12-9053-CD830C1577E6}"/>
              </a:ext>
            </a:extLst>
          </p:cNvPr>
          <p:cNvSpPr txBox="1"/>
          <p:nvPr/>
        </p:nvSpPr>
        <p:spPr>
          <a:xfrm>
            <a:off x="2583663" y="4969202"/>
            <a:ext cx="1974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17.3%</a:t>
            </a:r>
            <a:r>
              <a:rPr lang="en-US" dirty="0"/>
              <a:t> Prescription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F3CEC9-7550-4B08-A471-193BF96E085C}"/>
              </a:ext>
            </a:extLst>
          </p:cNvPr>
          <p:cNvSpPr txBox="1"/>
          <p:nvPr/>
        </p:nvSpPr>
        <p:spPr>
          <a:xfrm>
            <a:off x="2155190" y="2558172"/>
            <a:ext cx="18155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16.2%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Bought or stole from friend or relative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02D70B-F8F5-4615-9324-90EC68AAE4CE}"/>
              </a:ext>
            </a:extLst>
          </p:cNvPr>
          <p:cNvSpPr txBox="1"/>
          <p:nvPr/>
        </p:nvSpPr>
        <p:spPr>
          <a:xfrm>
            <a:off x="2983451" y="1360255"/>
            <a:ext cx="1974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4.4%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Drug dealer or stranger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535F32-FCEC-494B-A9AA-834140B25920}"/>
              </a:ext>
            </a:extLst>
          </p:cNvPr>
          <p:cNvSpPr txBox="1"/>
          <p:nvPr/>
        </p:nvSpPr>
        <p:spPr>
          <a:xfrm>
            <a:off x="4926386" y="1181848"/>
            <a:ext cx="978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7.1%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8FEA56-3F07-4999-89CF-D8489BC31747}"/>
              </a:ext>
            </a:extLst>
          </p:cNvPr>
          <p:cNvSpPr txBox="1"/>
          <p:nvPr/>
        </p:nvSpPr>
        <p:spPr>
          <a:xfrm>
            <a:off x="6556224" y="6189845"/>
            <a:ext cx="563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2010 National Survey on Drug Use and Health</a:t>
            </a:r>
          </a:p>
          <a:p>
            <a:r>
              <a:rPr lang="en-US" sz="1200" dirty="0"/>
              <a:t>Tennessee Substance Abuse and Mental Health Services Administration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1D31B9-8AAF-4A46-B31F-05ADEA6DB5AD}"/>
              </a:ext>
            </a:extLst>
          </p:cNvPr>
          <p:cNvSpPr txBox="1"/>
          <p:nvPr/>
        </p:nvSpPr>
        <p:spPr>
          <a:xfrm>
            <a:off x="2683565" y="265043"/>
            <a:ext cx="76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23E747-1545-4A8B-8AA6-DE9D0D67596B}"/>
              </a:ext>
            </a:extLst>
          </p:cNvPr>
          <p:cNvSpPr txBox="1"/>
          <p:nvPr/>
        </p:nvSpPr>
        <p:spPr>
          <a:xfrm>
            <a:off x="1908810" y="265043"/>
            <a:ext cx="8467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People who abuse prescription painkillers get the drugs from a variety of sources</a:t>
            </a:r>
          </a:p>
        </p:txBody>
      </p:sp>
    </p:spTree>
    <p:extLst>
      <p:ext uri="{BB962C8B-B14F-4D97-AF65-F5344CB8AC3E}">
        <p14:creationId xmlns:p14="http://schemas.microsoft.com/office/powerpoint/2010/main" val="1253795738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3F4F12AB7E8B4CA36163DE1786C39A" ma:contentTypeVersion="3" ma:contentTypeDescription="Create a new document." ma:contentTypeScope="" ma:versionID="fb3038be28bc784d8bf49ca90fcbe0c5">
  <xsd:schema xmlns:xsd="http://www.w3.org/2001/XMLSchema" xmlns:xs="http://www.w3.org/2001/XMLSchema" xmlns:p="http://schemas.microsoft.com/office/2006/metadata/properties" xmlns:ns1="http://schemas.microsoft.com/sharepoint/v3" xmlns:ns2="3586257f-d17b-4174-95ba-84c7efb4b691" targetNamespace="http://schemas.microsoft.com/office/2006/metadata/properties" ma:root="true" ma:fieldsID="fe7e2c370861cae7a8fe7da3ccc4c61e" ns1:_="" ns2:_="">
    <xsd:import namespace="http://schemas.microsoft.com/sharepoint/v3"/>
    <xsd:import namespace="3586257f-d17b-4174-95ba-84c7efb4b6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Docum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6257f-d17b-4174-95ba-84c7efb4b691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10" nillable="true" ma:displayName="Document type" ma:default="Ag Research Fund Scholarship" ma:format="Dropdown" ma:internalName="Document_x0020_type">
      <xsd:simpleType>
        <xsd:union memberTypes="dms:Text">
          <xsd:simpleType>
            <xsd:restriction base="dms:Choice">
              <xsd:enumeration value="Ag Research Fund Scholarship"/>
              <xsd:enumeration value="ARP Assistantship Info"/>
              <xsd:enumeration value="ARP Award"/>
              <xsd:enumeration value="ARP Statistical Reports"/>
              <xsd:enumeration value="FAIR"/>
              <xsd:enumeration value="Farm Policy Study Group"/>
              <xsd:enumeration value="HATCH - CRIS NIMSS"/>
              <xsd:enumeration value="MOG Info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Document_x0020_type xmlns="3586257f-d17b-4174-95ba-84c7efb4b691">Farm Policy Study Group</Document_x0020_type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E41C903-2A57-41F7-84DF-25527E68EE0E}"/>
</file>

<file path=customXml/itemProps2.xml><?xml version="1.0" encoding="utf-8"?>
<ds:datastoreItem xmlns:ds="http://schemas.openxmlformats.org/officeDocument/2006/customXml" ds:itemID="{AD3CDF0D-56B4-496F-8D57-427647A77707}"/>
</file>

<file path=customXml/itemProps3.xml><?xml version="1.0" encoding="utf-8"?>
<ds:datastoreItem xmlns:ds="http://schemas.openxmlformats.org/officeDocument/2006/customXml" ds:itemID="{A6A21882-3464-4B9D-807D-3C72E4AFF64A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1369</TotalTime>
  <Words>365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Wisp</vt:lpstr>
      <vt:lpstr>The Opioid Epidemic:   Our National Public Health Crisis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Fighting the Epidemic:  Medical Providers</vt:lpstr>
      <vt:lpstr>Fighting the Epidemic:  Our Communities</vt:lpstr>
      <vt:lpstr>PowerPoint Presentation</vt:lpstr>
      <vt:lpstr>PowerPoint Presentation</vt:lpstr>
      <vt:lpstr>Syringe Exchange Programs:  Proven Benefits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Opioid Epidemic Jeremy Adler, M.D.</dc:title>
  <dc:creator>Jeremy Adler</dc:creator>
  <cp:lastModifiedBy>Martin, Marshall A.</cp:lastModifiedBy>
  <cp:revision>61</cp:revision>
  <cp:lastPrinted>2017-12-04T13:44:20Z</cp:lastPrinted>
  <dcterms:created xsi:type="dcterms:W3CDTF">2017-11-18T21:57:24Z</dcterms:created>
  <dcterms:modified xsi:type="dcterms:W3CDTF">2017-12-04T13:44:41Z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0x0101006F3F4F12AB7E8B4CA36163DE1786C39A</vt:lpwstr>
  </property>
</Properties>
</file>