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3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12" r:id="rId3"/>
    <p:sldId id="273" r:id="rId4"/>
    <p:sldId id="308" r:id="rId5"/>
    <p:sldId id="289" r:id="rId6"/>
    <p:sldId id="307" r:id="rId7"/>
    <p:sldId id="260" r:id="rId8"/>
    <p:sldId id="302" r:id="rId9"/>
    <p:sldId id="300" r:id="rId10"/>
    <p:sldId id="311" r:id="rId11"/>
    <p:sldId id="275" r:id="rId12"/>
    <p:sldId id="259" r:id="rId13"/>
    <p:sldId id="298" r:id="rId14"/>
    <p:sldId id="271" r:id="rId15"/>
    <p:sldId id="265" r:id="rId16"/>
    <p:sldId id="268" r:id="rId17"/>
    <p:sldId id="264" r:id="rId18"/>
    <p:sldId id="304" r:id="rId19"/>
    <p:sldId id="274" r:id="rId20"/>
    <p:sldId id="279" r:id="rId21"/>
    <p:sldId id="306" r:id="rId22"/>
    <p:sldId id="310" r:id="rId23"/>
    <p:sldId id="303" r:id="rId24"/>
    <p:sldId id="294" r:id="rId25"/>
    <p:sldId id="266" r:id="rId26"/>
    <p:sldId id="262" r:id="rId27"/>
    <p:sldId id="299" r:id="rId28"/>
    <p:sldId id="267" r:id="rId29"/>
    <p:sldId id="278" r:id="rId30"/>
    <p:sldId id="286"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4" autoAdjust="0"/>
    <p:restoredTop sz="86403" autoAdjust="0"/>
  </p:normalViewPr>
  <p:slideViewPr>
    <p:cSldViewPr snapToGrid="0">
      <p:cViewPr varScale="1">
        <p:scale>
          <a:sx n="64" d="100"/>
          <a:sy n="64" d="100"/>
        </p:scale>
        <p:origin x="84" y="270"/>
      </p:cViewPr>
      <p:guideLst/>
    </p:cSldViewPr>
  </p:slideViewPr>
  <p:outlineViewPr>
    <p:cViewPr>
      <p:scale>
        <a:sx n="33" d="100"/>
        <a:sy n="33" d="100"/>
      </p:scale>
      <p:origin x="0" y="-17837"/>
    </p:cViewPr>
  </p:outlineViewPr>
  <p:notesTextViewPr>
    <p:cViewPr>
      <p:scale>
        <a:sx n="1" d="1"/>
        <a:sy n="1" d="1"/>
      </p:scale>
      <p:origin x="0" y="0"/>
    </p:cViewPr>
  </p:notesTextViewPr>
  <p:sorterViewPr>
    <p:cViewPr>
      <p:scale>
        <a:sx n="100" d="100"/>
        <a:sy n="100" d="100"/>
      </p:scale>
      <p:origin x="0" y="-674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29605409493311E-2"/>
          <c:y val="0"/>
          <c:w val="0.8841116597713421"/>
          <c:h val="0.89979363620556896"/>
        </c:manualLayout>
      </c:layout>
      <c:barChart>
        <c:barDir val="bar"/>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Sheet1!$A$2:$A$12</c:f>
              <c:strCache>
                <c:ptCount val="11"/>
                <c:pt idx="0">
                  <c:v>Alabama</c:v>
                </c:pt>
                <c:pt idx="1">
                  <c:v>Tennessee</c:v>
                </c:pt>
                <c:pt idx="2">
                  <c:v>West Virginia</c:v>
                </c:pt>
                <c:pt idx="3">
                  <c:v>Kentucky</c:v>
                </c:pt>
                <c:pt idx="4">
                  <c:v>Oklahoma</c:v>
                </c:pt>
                <c:pt idx="5">
                  <c:v>Mississippi</c:v>
                </c:pt>
                <c:pt idx="6">
                  <c:v>Louisiana</c:v>
                </c:pt>
                <c:pt idx="7">
                  <c:v>Arkansas</c:v>
                </c:pt>
                <c:pt idx="8">
                  <c:v>Indiana</c:v>
                </c:pt>
                <c:pt idx="9">
                  <c:v>Michigan</c:v>
                </c:pt>
                <c:pt idx="10">
                  <c:v>Overall USA</c:v>
                </c:pt>
              </c:strCache>
            </c:strRef>
          </c:cat>
          <c:val>
            <c:numRef>
              <c:f>Sheet1!$B$2:$B$12</c:f>
              <c:numCache>
                <c:formatCode>General</c:formatCode>
                <c:ptCount val="11"/>
                <c:pt idx="0">
                  <c:v>142.9</c:v>
                </c:pt>
                <c:pt idx="1">
                  <c:v>142</c:v>
                </c:pt>
                <c:pt idx="2">
                  <c:v>137.6</c:v>
                </c:pt>
                <c:pt idx="3">
                  <c:v>128.4</c:v>
                </c:pt>
                <c:pt idx="4">
                  <c:v>127.8</c:v>
                </c:pt>
                <c:pt idx="5">
                  <c:v>120.3</c:v>
                </c:pt>
                <c:pt idx="6">
                  <c:v>118</c:v>
                </c:pt>
                <c:pt idx="7">
                  <c:v>115.9</c:v>
                </c:pt>
                <c:pt idx="8">
                  <c:v>109.1</c:v>
                </c:pt>
                <c:pt idx="9">
                  <c:v>107</c:v>
                </c:pt>
                <c:pt idx="10">
                  <c:v>82.6</c:v>
                </c:pt>
              </c:numCache>
            </c:numRef>
          </c:val>
          <c:extLst>
            <c:ext xmlns:c16="http://schemas.microsoft.com/office/drawing/2014/chart" uri="{C3380CC4-5D6E-409C-BE32-E72D297353CC}">
              <c16:uniqueId val="{00000000-CB8E-4EA7-8DBE-AA10A459E7A9}"/>
            </c:ext>
          </c:extLst>
        </c:ser>
        <c:ser>
          <c:idx val="1"/>
          <c:order val="1"/>
          <c:tx>
            <c:strRef>
              <c:f>Sheet1!$C$1</c:f>
              <c:strCache>
                <c:ptCount val="1"/>
                <c:pt idx="0">
                  <c:v>Column1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Sheet1!$A$2:$A$12</c:f>
              <c:strCache>
                <c:ptCount val="11"/>
                <c:pt idx="0">
                  <c:v>Alabama</c:v>
                </c:pt>
                <c:pt idx="1">
                  <c:v>Tennessee</c:v>
                </c:pt>
                <c:pt idx="2">
                  <c:v>West Virginia</c:v>
                </c:pt>
                <c:pt idx="3">
                  <c:v>Kentucky</c:v>
                </c:pt>
                <c:pt idx="4">
                  <c:v>Oklahoma</c:v>
                </c:pt>
                <c:pt idx="5">
                  <c:v>Mississippi</c:v>
                </c:pt>
                <c:pt idx="6">
                  <c:v>Louisiana</c:v>
                </c:pt>
                <c:pt idx="7">
                  <c:v>Arkansas</c:v>
                </c:pt>
                <c:pt idx="8">
                  <c:v>Indiana</c:v>
                </c:pt>
                <c:pt idx="9">
                  <c:v>Michigan</c:v>
                </c:pt>
                <c:pt idx="10">
                  <c:v>Overall USA</c:v>
                </c:pt>
              </c:strCache>
            </c:strRef>
          </c:cat>
          <c:val>
            <c:numRef>
              <c:f>Sheet1!$C$2:$C$12</c:f>
              <c:numCache>
                <c:formatCode>General</c:formatCode>
                <c:ptCount val="11"/>
              </c:numCache>
            </c:numRef>
          </c:val>
          <c:extLst>
            <c:ext xmlns:c16="http://schemas.microsoft.com/office/drawing/2014/chart" uri="{C3380CC4-5D6E-409C-BE32-E72D297353CC}">
              <c16:uniqueId val="{00000001-CB8E-4EA7-8DBE-AA10A459E7A9}"/>
            </c:ext>
          </c:extLst>
        </c:ser>
        <c:ser>
          <c:idx val="2"/>
          <c:order val="2"/>
          <c:tx>
            <c:strRef>
              <c:f>Sheet1!$D$1</c:f>
              <c:strCache>
                <c:ptCount val="1"/>
                <c:pt idx="0">
                  <c:v>Column2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Sheet1!$A$2:$A$12</c:f>
              <c:strCache>
                <c:ptCount val="11"/>
                <c:pt idx="0">
                  <c:v>Alabama</c:v>
                </c:pt>
                <c:pt idx="1">
                  <c:v>Tennessee</c:v>
                </c:pt>
                <c:pt idx="2">
                  <c:v>West Virginia</c:v>
                </c:pt>
                <c:pt idx="3">
                  <c:v>Kentucky</c:v>
                </c:pt>
                <c:pt idx="4">
                  <c:v>Oklahoma</c:v>
                </c:pt>
                <c:pt idx="5">
                  <c:v>Mississippi</c:v>
                </c:pt>
                <c:pt idx="6">
                  <c:v>Louisiana</c:v>
                </c:pt>
                <c:pt idx="7">
                  <c:v>Arkansas</c:v>
                </c:pt>
                <c:pt idx="8">
                  <c:v>Indiana</c:v>
                </c:pt>
                <c:pt idx="9">
                  <c:v>Michigan</c:v>
                </c:pt>
                <c:pt idx="10">
                  <c:v>Overall USA</c:v>
                </c:pt>
              </c:strCache>
            </c:strRef>
          </c:cat>
          <c:val>
            <c:numRef>
              <c:f>Sheet1!$D$2:$D$12</c:f>
              <c:numCache>
                <c:formatCode>General</c:formatCode>
                <c:ptCount val="11"/>
              </c:numCache>
            </c:numRef>
          </c:val>
          <c:extLst>
            <c:ext xmlns:c16="http://schemas.microsoft.com/office/drawing/2014/chart" uri="{C3380CC4-5D6E-409C-BE32-E72D297353CC}">
              <c16:uniqueId val="{00000002-CB8E-4EA7-8DBE-AA10A459E7A9}"/>
            </c:ext>
          </c:extLst>
        </c:ser>
        <c:dLbls>
          <c:dLblPos val="outEnd"/>
          <c:showLegendKey val="0"/>
          <c:showVal val="1"/>
          <c:showCatName val="0"/>
          <c:showSerName val="0"/>
          <c:showPercent val="0"/>
          <c:showBubbleSize val="0"/>
        </c:dLbls>
        <c:gapWidth val="100"/>
        <c:axId val="549427488"/>
        <c:axId val="549428144"/>
      </c:barChart>
      <c:catAx>
        <c:axId val="54942748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49428144"/>
        <c:crossesAt val="0"/>
        <c:auto val="1"/>
        <c:lblAlgn val="ctr"/>
        <c:lblOffset val="100"/>
        <c:noMultiLvlLbl val="0"/>
      </c:catAx>
      <c:valAx>
        <c:axId val="549428144"/>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49427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6BA0C7D-E934-4B64-B9DF-ABF9AAF4A99D}" type="datetimeFigureOut">
              <a:rPr lang="en-US" smtClean="0"/>
              <a:t>12/5/2017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656D7DB-2970-44F5-BBFC-F7F61F7E0480}" type="slidenum">
              <a:rPr lang="en-US" smtClean="0"/>
              <a:t>‹#›</a:t>
            </a:fld>
            <a:endParaRPr lang="en-US"/>
          </a:p>
        </p:txBody>
      </p:sp>
    </p:spTree>
    <p:extLst>
      <p:ext uri="{BB962C8B-B14F-4D97-AF65-F5344CB8AC3E}">
        <p14:creationId xmlns:p14="http://schemas.microsoft.com/office/powerpoint/2010/main" val="2678030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0ADE53B-C2BF-4ECB-BFFD-2F4EFC43E281}" type="datetimeFigureOut">
              <a:rPr lang="en-US" smtClean="0"/>
              <a:t>12/5/2017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9268530-D198-47A0-8E5F-005F29F73824}" type="slidenum">
              <a:rPr lang="en-US" smtClean="0"/>
              <a:t>‹#›</a:t>
            </a:fld>
            <a:endParaRPr lang="en-US"/>
          </a:p>
        </p:txBody>
      </p:sp>
    </p:spTree>
    <p:extLst>
      <p:ext uri="{BB962C8B-B14F-4D97-AF65-F5344CB8AC3E}">
        <p14:creationId xmlns:p14="http://schemas.microsoft.com/office/powerpoint/2010/main" val="4023540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Approach of treatment: relief from drug craving</a:t>
            </a:r>
            <a:r>
              <a:rPr lang="en-US" baseline="0" dirty="0" smtClean="0"/>
              <a:t> and withdrawal symptoms without providing patients with intense high.  Methadone and Buprenorphine have been proven to be effective in reducing heroin use, maintaining prolonged periods of abstinence, increasing retention in drug treatment and reducing risk of overdose-related death.</a:t>
            </a:r>
            <a:endParaRPr lang="en-US" dirty="0"/>
          </a:p>
        </p:txBody>
      </p:sp>
      <p:sp>
        <p:nvSpPr>
          <p:cNvPr id="4" name="Slide Number Placeholder 3"/>
          <p:cNvSpPr>
            <a:spLocks noGrp="1"/>
          </p:cNvSpPr>
          <p:nvPr>
            <p:ph type="sldNum" sz="quarter" idx="10"/>
          </p:nvPr>
        </p:nvSpPr>
        <p:spPr/>
        <p:txBody>
          <a:bodyPr/>
          <a:lstStyle/>
          <a:p>
            <a:fld id="{F9268530-D198-47A0-8E5F-005F29F73824}" type="slidenum">
              <a:rPr lang="en-US" smtClean="0"/>
              <a:t>3</a:t>
            </a:fld>
            <a:endParaRPr lang="en-US"/>
          </a:p>
        </p:txBody>
      </p:sp>
    </p:spTree>
    <p:extLst>
      <p:ext uri="{BB962C8B-B14F-4D97-AF65-F5344CB8AC3E}">
        <p14:creationId xmlns:p14="http://schemas.microsoft.com/office/powerpoint/2010/main" val="65614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Purdue Pharma launched campaign in 1996: new safe drug, OxyContin, to treat pain beyond that caused by surgery, trauma, or cancer. </a:t>
            </a:r>
          </a:p>
          <a:p>
            <a:r>
              <a:rPr lang="en-US" dirty="0" smtClean="0"/>
              <a:t>Touted as being safe because slow release of ingredients, making it unlikely to become addictive</a:t>
            </a:r>
          </a:p>
          <a:p>
            <a:endParaRPr lang="en-US" dirty="0"/>
          </a:p>
        </p:txBody>
      </p:sp>
      <p:sp>
        <p:nvSpPr>
          <p:cNvPr id="4" name="Slide Number Placeholder 3"/>
          <p:cNvSpPr>
            <a:spLocks noGrp="1"/>
          </p:cNvSpPr>
          <p:nvPr>
            <p:ph type="sldNum" sz="quarter" idx="10"/>
          </p:nvPr>
        </p:nvSpPr>
        <p:spPr/>
        <p:txBody>
          <a:bodyPr/>
          <a:lstStyle/>
          <a:p>
            <a:fld id="{F9268530-D198-47A0-8E5F-005F29F73824}" type="slidenum">
              <a:rPr lang="en-US" smtClean="0"/>
              <a:t>5</a:t>
            </a:fld>
            <a:endParaRPr lang="en-US"/>
          </a:p>
        </p:txBody>
      </p:sp>
    </p:spTree>
    <p:extLst>
      <p:ext uri="{BB962C8B-B14F-4D97-AF65-F5344CB8AC3E}">
        <p14:creationId xmlns:p14="http://schemas.microsoft.com/office/powerpoint/2010/main" val="228693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68530-D198-47A0-8E5F-005F29F73824}" type="slidenum">
              <a:rPr lang="en-US" smtClean="0"/>
              <a:t>6</a:t>
            </a:fld>
            <a:endParaRPr lang="en-US"/>
          </a:p>
        </p:txBody>
      </p:sp>
    </p:spTree>
    <p:extLst>
      <p:ext uri="{BB962C8B-B14F-4D97-AF65-F5344CB8AC3E}">
        <p14:creationId xmlns:p14="http://schemas.microsoft.com/office/powerpoint/2010/main" val="2024006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68530-D198-47A0-8E5F-005F29F73824}" type="slidenum">
              <a:rPr lang="en-US" smtClean="0"/>
              <a:t>11</a:t>
            </a:fld>
            <a:endParaRPr lang="en-US"/>
          </a:p>
        </p:txBody>
      </p:sp>
    </p:spTree>
    <p:extLst>
      <p:ext uri="{BB962C8B-B14F-4D97-AF65-F5344CB8AC3E}">
        <p14:creationId xmlns:p14="http://schemas.microsoft.com/office/powerpoint/2010/main" val="2682678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TOR: The Onion Router ..protocol to hide web browsing (obscured by many layers of an onion) developed in collaboration with US Military Intelligence; launched 2004</a:t>
            </a:r>
          </a:p>
          <a:p>
            <a:endParaRPr lang="en-US" dirty="0"/>
          </a:p>
        </p:txBody>
      </p:sp>
      <p:sp>
        <p:nvSpPr>
          <p:cNvPr id="4" name="Slide Number Placeholder 3"/>
          <p:cNvSpPr>
            <a:spLocks noGrp="1"/>
          </p:cNvSpPr>
          <p:nvPr>
            <p:ph type="sldNum" sz="quarter" idx="10"/>
          </p:nvPr>
        </p:nvSpPr>
        <p:spPr/>
        <p:txBody>
          <a:bodyPr/>
          <a:lstStyle/>
          <a:p>
            <a:fld id="{F9268530-D198-47A0-8E5F-005F29F73824}" type="slidenum">
              <a:rPr lang="en-US" smtClean="0"/>
              <a:t>20</a:t>
            </a:fld>
            <a:endParaRPr lang="en-US"/>
          </a:p>
        </p:txBody>
      </p:sp>
    </p:spTree>
    <p:extLst>
      <p:ext uri="{BB962C8B-B14F-4D97-AF65-F5344CB8AC3E}">
        <p14:creationId xmlns:p14="http://schemas.microsoft.com/office/powerpoint/2010/main" val="31857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68530-D198-47A0-8E5F-005F29F73824}" type="slidenum">
              <a:rPr lang="en-US" smtClean="0"/>
              <a:t>23</a:t>
            </a:fld>
            <a:endParaRPr lang="en-US"/>
          </a:p>
        </p:txBody>
      </p:sp>
    </p:spTree>
    <p:extLst>
      <p:ext uri="{BB962C8B-B14F-4D97-AF65-F5344CB8AC3E}">
        <p14:creationId xmlns:p14="http://schemas.microsoft.com/office/powerpoint/2010/main" val="1130681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4D467-FA61-4E5D-BA2B-F5634C61FBC1}" type="slidenum">
              <a:rPr lang="en-US" smtClean="0"/>
              <a:t>30</a:t>
            </a:fld>
            <a:endParaRPr lang="en-US" dirty="0"/>
          </a:p>
        </p:txBody>
      </p:sp>
    </p:spTree>
    <p:extLst>
      <p:ext uri="{BB962C8B-B14F-4D97-AF65-F5344CB8AC3E}">
        <p14:creationId xmlns:p14="http://schemas.microsoft.com/office/powerpoint/2010/main" val="4144741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7FF8C3-2752-4F51-888A-7248521FD5E8}"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1C982-ADB7-41CD-8A05-7F3778A84CBA}" type="slidenum">
              <a:rPr lang="en-US" smtClean="0"/>
              <a:t>‹#›</a:t>
            </a:fld>
            <a:endParaRPr lang="en-US"/>
          </a:p>
        </p:txBody>
      </p:sp>
    </p:spTree>
    <p:extLst>
      <p:ext uri="{BB962C8B-B14F-4D97-AF65-F5344CB8AC3E}">
        <p14:creationId xmlns:p14="http://schemas.microsoft.com/office/powerpoint/2010/main" val="38730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FF8C3-2752-4F51-888A-7248521FD5E8}"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1C982-ADB7-41CD-8A05-7F3778A84CBA}" type="slidenum">
              <a:rPr lang="en-US" smtClean="0"/>
              <a:t>‹#›</a:t>
            </a:fld>
            <a:endParaRPr lang="en-US"/>
          </a:p>
        </p:txBody>
      </p:sp>
    </p:spTree>
    <p:extLst>
      <p:ext uri="{BB962C8B-B14F-4D97-AF65-F5344CB8AC3E}">
        <p14:creationId xmlns:p14="http://schemas.microsoft.com/office/powerpoint/2010/main" val="306040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FF8C3-2752-4F51-888A-7248521FD5E8}"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1C982-ADB7-41CD-8A05-7F3778A84CBA}" type="slidenum">
              <a:rPr lang="en-US" smtClean="0"/>
              <a:t>‹#›</a:t>
            </a:fld>
            <a:endParaRPr lang="en-US"/>
          </a:p>
        </p:txBody>
      </p:sp>
    </p:spTree>
    <p:extLst>
      <p:ext uri="{BB962C8B-B14F-4D97-AF65-F5344CB8AC3E}">
        <p14:creationId xmlns:p14="http://schemas.microsoft.com/office/powerpoint/2010/main" val="100108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FF8C3-2752-4F51-888A-7248521FD5E8}"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1C982-ADB7-41CD-8A05-7F3778A84CBA}" type="slidenum">
              <a:rPr lang="en-US" smtClean="0"/>
              <a:t>‹#›</a:t>
            </a:fld>
            <a:endParaRPr lang="en-US"/>
          </a:p>
        </p:txBody>
      </p:sp>
    </p:spTree>
    <p:extLst>
      <p:ext uri="{BB962C8B-B14F-4D97-AF65-F5344CB8AC3E}">
        <p14:creationId xmlns:p14="http://schemas.microsoft.com/office/powerpoint/2010/main" val="2587240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7FF8C3-2752-4F51-888A-7248521FD5E8}"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1C982-ADB7-41CD-8A05-7F3778A84CBA}" type="slidenum">
              <a:rPr lang="en-US" smtClean="0"/>
              <a:t>‹#›</a:t>
            </a:fld>
            <a:endParaRPr lang="en-US"/>
          </a:p>
        </p:txBody>
      </p:sp>
    </p:spTree>
    <p:extLst>
      <p:ext uri="{BB962C8B-B14F-4D97-AF65-F5344CB8AC3E}">
        <p14:creationId xmlns:p14="http://schemas.microsoft.com/office/powerpoint/2010/main" val="192789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7FF8C3-2752-4F51-888A-7248521FD5E8}"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1C982-ADB7-41CD-8A05-7F3778A84CBA}" type="slidenum">
              <a:rPr lang="en-US" smtClean="0"/>
              <a:t>‹#›</a:t>
            </a:fld>
            <a:endParaRPr lang="en-US"/>
          </a:p>
        </p:txBody>
      </p:sp>
    </p:spTree>
    <p:extLst>
      <p:ext uri="{BB962C8B-B14F-4D97-AF65-F5344CB8AC3E}">
        <p14:creationId xmlns:p14="http://schemas.microsoft.com/office/powerpoint/2010/main" val="119507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7FF8C3-2752-4F51-888A-7248521FD5E8}"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1C982-ADB7-41CD-8A05-7F3778A84CBA}" type="slidenum">
              <a:rPr lang="en-US" smtClean="0"/>
              <a:t>‹#›</a:t>
            </a:fld>
            <a:endParaRPr lang="en-US"/>
          </a:p>
        </p:txBody>
      </p:sp>
    </p:spTree>
    <p:extLst>
      <p:ext uri="{BB962C8B-B14F-4D97-AF65-F5344CB8AC3E}">
        <p14:creationId xmlns:p14="http://schemas.microsoft.com/office/powerpoint/2010/main" val="42666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7FF8C3-2752-4F51-888A-7248521FD5E8}"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1C982-ADB7-41CD-8A05-7F3778A84CBA}" type="slidenum">
              <a:rPr lang="en-US" smtClean="0"/>
              <a:t>‹#›</a:t>
            </a:fld>
            <a:endParaRPr lang="en-US"/>
          </a:p>
        </p:txBody>
      </p:sp>
    </p:spTree>
    <p:extLst>
      <p:ext uri="{BB962C8B-B14F-4D97-AF65-F5344CB8AC3E}">
        <p14:creationId xmlns:p14="http://schemas.microsoft.com/office/powerpoint/2010/main" val="184080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FF8C3-2752-4F51-888A-7248521FD5E8}"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1C982-ADB7-41CD-8A05-7F3778A84CBA}" type="slidenum">
              <a:rPr lang="en-US" smtClean="0"/>
              <a:t>‹#›</a:t>
            </a:fld>
            <a:endParaRPr lang="en-US"/>
          </a:p>
        </p:txBody>
      </p:sp>
    </p:spTree>
    <p:extLst>
      <p:ext uri="{BB962C8B-B14F-4D97-AF65-F5344CB8AC3E}">
        <p14:creationId xmlns:p14="http://schemas.microsoft.com/office/powerpoint/2010/main" val="163651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7FF8C3-2752-4F51-888A-7248521FD5E8}"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1C982-ADB7-41CD-8A05-7F3778A84CBA}" type="slidenum">
              <a:rPr lang="en-US" smtClean="0"/>
              <a:t>‹#›</a:t>
            </a:fld>
            <a:endParaRPr lang="en-US"/>
          </a:p>
        </p:txBody>
      </p:sp>
    </p:spTree>
    <p:extLst>
      <p:ext uri="{BB962C8B-B14F-4D97-AF65-F5344CB8AC3E}">
        <p14:creationId xmlns:p14="http://schemas.microsoft.com/office/powerpoint/2010/main" val="48194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7FF8C3-2752-4F51-888A-7248521FD5E8}"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1C982-ADB7-41CD-8A05-7F3778A84CBA}" type="slidenum">
              <a:rPr lang="en-US" smtClean="0"/>
              <a:t>‹#›</a:t>
            </a:fld>
            <a:endParaRPr lang="en-US"/>
          </a:p>
        </p:txBody>
      </p:sp>
    </p:spTree>
    <p:extLst>
      <p:ext uri="{BB962C8B-B14F-4D97-AF65-F5344CB8AC3E}">
        <p14:creationId xmlns:p14="http://schemas.microsoft.com/office/powerpoint/2010/main" val="279649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FF8C3-2752-4F51-888A-7248521FD5E8}" type="datetimeFigureOut">
              <a:rPr lang="en-US" smtClean="0"/>
              <a:t>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1C982-ADB7-41CD-8A05-7F3778A84CBA}" type="slidenum">
              <a:rPr lang="en-US" smtClean="0"/>
              <a:t>‹#›</a:t>
            </a:fld>
            <a:endParaRPr lang="en-US"/>
          </a:p>
        </p:txBody>
      </p:sp>
    </p:spTree>
    <p:extLst>
      <p:ext uri="{BB962C8B-B14F-4D97-AF65-F5344CB8AC3E}">
        <p14:creationId xmlns:p14="http://schemas.microsoft.com/office/powerpoint/2010/main" val="623408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in.gov/recovery/files/2017%20Indiana%20Integrated%20Response%20Opioid%20PNF.PDF" TargetMode="External"/><Relationship Id="rId2" Type="http://schemas.openxmlformats.org/officeDocument/2006/relationships/hyperlink" Target="https://www.dea.gov/pr/multimedia-library/publications/drug_of_abuse.pdf" TargetMode="External"/><Relationship Id="rId1" Type="http://schemas.openxmlformats.org/officeDocument/2006/relationships/slideLayout" Target="../slideLayouts/slideLayout2.xml"/><Relationship Id="rId4" Type="http://schemas.openxmlformats.org/officeDocument/2006/relationships/hyperlink" Target="https://www.whitehouse.gov/sites/whitehouse.gov/files/ondcp/commission-interim-report.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39837"/>
          </a:xfrm>
        </p:spPr>
        <p:txBody>
          <a:bodyPr>
            <a:normAutofit fontScale="90000"/>
          </a:bodyPr>
          <a:lstStyle/>
          <a:p>
            <a:r>
              <a:rPr lang="en-US" b="1" dirty="0" smtClean="0">
                <a:solidFill>
                  <a:srgbClr val="00B0F0"/>
                </a:solidFill>
              </a:rPr>
              <a:t>Opioids</a:t>
            </a:r>
            <a:r>
              <a:rPr lang="en-US" dirty="0" smtClean="0"/>
              <a:t>: Pain, Use </a:t>
            </a:r>
            <a:br>
              <a:rPr lang="en-US" dirty="0" smtClean="0"/>
            </a:br>
            <a:r>
              <a:rPr lang="en-US" dirty="0" smtClean="0"/>
              <a:t>and Patient Management</a:t>
            </a:r>
            <a:endParaRPr lang="en-US" dirty="0"/>
          </a:p>
        </p:txBody>
      </p:sp>
      <p:sp>
        <p:nvSpPr>
          <p:cNvPr id="3" name="Subtitle 2"/>
          <p:cNvSpPr>
            <a:spLocks noGrp="1"/>
          </p:cNvSpPr>
          <p:nvPr>
            <p:ph type="subTitle" idx="1"/>
          </p:nvPr>
        </p:nvSpPr>
        <p:spPr>
          <a:xfrm>
            <a:off x="1523999" y="3019425"/>
            <a:ext cx="9629775" cy="3181350"/>
          </a:xfrm>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pPr algn="r"/>
            <a:r>
              <a:rPr lang="en-US" sz="3500" dirty="0" smtClean="0"/>
              <a:t>    Dr. Pamela </a:t>
            </a:r>
            <a:r>
              <a:rPr lang="en-US" sz="3500" dirty="0" err="1" smtClean="0"/>
              <a:t>Aaltonen</a:t>
            </a:r>
            <a:r>
              <a:rPr lang="en-US" sz="3500" dirty="0" smtClean="0"/>
              <a:t> </a:t>
            </a:r>
            <a:br>
              <a:rPr lang="en-US" sz="3500" dirty="0" smtClean="0"/>
            </a:br>
            <a:r>
              <a:rPr lang="en-US" sz="3500" dirty="0" smtClean="0"/>
              <a:t>aaltonen@purdue.edu</a:t>
            </a:r>
            <a:endParaRPr lang="en-US" sz="3500" dirty="0"/>
          </a:p>
        </p:txBody>
      </p:sp>
      <p:pic>
        <p:nvPicPr>
          <p:cNvPr id="4" name="Picture 3"/>
          <p:cNvPicPr>
            <a:picLocks noChangeAspect="1"/>
          </p:cNvPicPr>
          <p:nvPr/>
        </p:nvPicPr>
        <p:blipFill>
          <a:blip r:embed="rId2"/>
          <a:stretch>
            <a:fillRect/>
          </a:stretch>
        </p:blipFill>
        <p:spPr>
          <a:xfrm>
            <a:off x="1523999" y="2771775"/>
            <a:ext cx="4933423" cy="342900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87955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386" y="223235"/>
            <a:ext cx="10707414" cy="701675"/>
          </a:xfrm>
        </p:spPr>
        <p:txBody>
          <a:bodyPr>
            <a:noAutofit/>
          </a:bodyPr>
          <a:lstStyle/>
          <a:p>
            <a:r>
              <a:rPr lang="en-US" sz="3600" dirty="0" smtClean="0"/>
              <a:t>Recommendations for </a:t>
            </a:r>
            <a:r>
              <a:rPr lang="en-US" sz="3600" dirty="0" smtClean="0">
                <a:solidFill>
                  <a:srgbClr val="00B0F0"/>
                </a:solidFill>
              </a:rPr>
              <a:t>nurse practitioner’s approach</a:t>
            </a:r>
            <a:r>
              <a:rPr lang="en-US" sz="3600" dirty="0" smtClean="0"/>
              <a:t> … </a:t>
            </a:r>
            <a:r>
              <a:rPr lang="en-US" sz="3600" dirty="0" smtClean="0">
                <a:solidFill>
                  <a:srgbClr val="00B0F0"/>
                </a:solidFill>
              </a:rPr>
              <a:t>chronic, nonmalignant pain</a:t>
            </a:r>
            <a:endParaRPr lang="en-US" sz="3600" dirty="0">
              <a:solidFill>
                <a:srgbClr val="00B0F0"/>
              </a:solidFill>
            </a:endParaRPr>
          </a:p>
        </p:txBody>
      </p:sp>
      <p:sp>
        <p:nvSpPr>
          <p:cNvPr id="5" name="Content Placeholder 4"/>
          <p:cNvSpPr>
            <a:spLocks noGrp="1"/>
          </p:cNvSpPr>
          <p:nvPr>
            <p:ph idx="1"/>
          </p:nvPr>
        </p:nvSpPr>
        <p:spPr>
          <a:xfrm>
            <a:off x="838200" y="1206059"/>
            <a:ext cx="10515600" cy="5686622"/>
          </a:xfrm>
        </p:spPr>
        <p:txBody>
          <a:bodyPr>
            <a:normAutofit fontScale="85000" lnSpcReduction="20000"/>
          </a:bodyPr>
          <a:lstStyle/>
          <a:p>
            <a:r>
              <a:rPr lang="en-US" dirty="0" smtClean="0"/>
              <a:t>Perform pain assessment  -- determine if opioid therapy indicated </a:t>
            </a:r>
          </a:p>
          <a:p>
            <a:pPr marL="0" indent="0">
              <a:buNone/>
            </a:pPr>
            <a:endParaRPr lang="en-US" sz="1000" dirty="0" smtClean="0"/>
          </a:p>
          <a:p>
            <a:r>
              <a:rPr lang="en-US" dirty="0" smtClean="0"/>
              <a:t>Apply risk stratification tools  -- risk for adverse outcomes to opioids</a:t>
            </a:r>
          </a:p>
          <a:p>
            <a:pPr marL="0" indent="0">
              <a:buNone/>
            </a:pPr>
            <a:endParaRPr lang="en-US" sz="1000" dirty="0" smtClean="0"/>
          </a:p>
          <a:p>
            <a:r>
              <a:rPr lang="en-US" dirty="0" smtClean="0"/>
              <a:t>Obtain informed consent from patient to receive opioid therapy</a:t>
            </a:r>
          </a:p>
          <a:p>
            <a:pPr marL="0" indent="0">
              <a:buNone/>
            </a:pPr>
            <a:endParaRPr lang="en-US" sz="1000" dirty="0" smtClean="0"/>
          </a:p>
          <a:p>
            <a:r>
              <a:rPr lang="en-US" dirty="0" smtClean="0"/>
              <a:t>Construct </a:t>
            </a:r>
            <a:r>
              <a:rPr lang="en-US" b="1" dirty="0" smtClean="0"/>
              <a:t>mutually</a:t>
            </a:r>
            <a:r>
              <a:rPr lang="en-US" dirty="0" smtClean="0"/>
              <a:t> developed treatment agreement</a:t>
            </a:r>
          </a:p>
          <a:p>
            <a:pPr lvl="1"/>
            <a:r>
              <a:rPr lang="en-US" dirty="0"/>
              <a:t>u</a:t>
            </a:r>
            <a:r>
              <a:rPr lang="en-US" dirty="0" smtClean="0"/>
              <a:t>rine toxicology screening</a:t>
            </a:r>
          </a:p>
          <a:p>
            <a:pPr lvl="1"/>
            <a:r>
              <a:rPr lang="en-US" dirty="0" smtClean="0"/>
              <a:t>opioid taper plan</a:t>
            </a:r>
          </a:p>
          <a:p>
            <a:pPr lvl="1"/>
            <a:r>
              <a:rPr lang="en-US" dirty="0" smtClean="0"/>
              <a:t>naloxone rescue education</a:t>
            </a:r>
          </a:p>
          <a:p>
            <a:pPr lvl="1"/>
            <a:r>
              <a:rPr lang="en-US" dirty="0" err="1" smtClean="0"/>
              <a:t>nonpharmacological</a:t>
            </a:r>
            <a:r>
              <a:rPr lang="en-US" dirty="0" smtClean="0"/>
              <a:t> and behavioral interventions</a:t>
            </a:r>
          </a:p>
          <a:p>
            <a:pPr marL="0" indent="0">
              <a:buNone/>
            </a:pPr>
            <a:endParaRPr lang="en-US" sz="1100" dirty="0" smtClean="0"/>
          </a:p>
          <a:p>
            <a:r>
              <a:rPr lang="en-US" dirty="0" smtClean="0"/>
              <a:t>Limit administration &amp; management of opioid therapy to a single primary provider</a:t>
            </a:r>
          </a:p>
          <a:p>
            <a:pPr marL="0" indent="0">
              <a:buNone/>
            </a:pPr>
            <a:endParaRPr lang="en-US" sz="1100" dirty="0" smtClean="0"/>
          </a:p>
          <a:p>
            <a:r>
              <a:rPr lang="en-US" dirty="0" smtClean="0"/>
              <a:t>Ongoing evaluation of response to opioid therapy (pain, functioning, adherence)</a:t>
            </a:r>
          </a:p>
          <a:p>
            <a:pPr marL="0" indent="0">
              <a:buNone/>
            </a:pPr>
            <a:endParaRPr lang="en-US" sz="1100" dirty="0" smtClean="0"/>
          </a:p>
          <a:p>
            <a:r>
              <a:rPr lang="en-US" dirty="0" smtClean="0"/>
              <a:t>Involve addiction specialist if at risk for substance abuse disorders</a:t>
            </a:r>
          </a:p>
          <a:p>
            <a:pPr lvl="1"/>
            <a:r>
              <a:rPr lang="en-US" dirty="0" smtClean="0"/>
              <a:t>Abuse-deterrent opioid formulations (difficult to extract active opioid component)</a:t>
            </a:r>
          </a:p>
          <a:p>
            <a:pPr marL="457200" lvl="1" indent="0">
              <a:buNone/>
            </a:pPr>
            <a:endParaRPr lang="en-US" sz="2600" dirty="0" smtClean="0"/>
          </a:p>
        </p:txBody>
      </p:sp>
    </p:spTree>
    <p:extLst>
      <p:ext uri="{BB962C8B-B14F-4D97-AF65-F5344CB8AC3E}">
        <p14:creationId xmlns:p14="http://schemas.microsoft.com/office/powerpoint/2010/main" val="12479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2675"/>
          </a:xfrm>
        </p:spPr>
        <p:txBody>
          <a:bodyPr>
            <a:normAutofit fontScale="90000"/>
          </a:bodyPr>
          <a:lstStyle/>
          <a:p>
            <a:r>
              <a:rPr lang="en-US" sz="4000" dirty="0" smtClean="0">
                <a:solidFill>
                  <a:srgbClr val="00B0F0"/>
                </a:solidFill>
              </a:rPr>
              <a:t>Unintended Consequence </a:t>
            </a:r>
            <a:r>
              <a:rPr lang="en-US" sz="4000" dirty="0" smtClean="0"/>
              <a:t>of Crackdown on Prescribing Practices</a:t>
            </a:r>
            <a:endParaRPr lang="en-US" sz="4000" dirty="0"/>
          </a:p>
        </p:txBody>
      </p:sp>
      <p:sp>
        <p:nvSpPr>
          <p:cNvPr id="3" name="Content Placeholder 2"/>
          <p:cNvSpPr>
            <a:spLocks noGrp="1"/>
          </p:cNvSpPr>
          <p:nvPr>
            <p:ph idx="1"/>
          </p:nvPr>
        </p:nvSpPr>
        <p:spPr>
          <a:xfrm>
            <a:off x="838200" y="1571626"/>
            <a:ext cx="10515600" cy="5191124"/>
          </a:xfrm>
        </p:spPr>
        <p:txBody>
          <a:bodyPr>
            <a:normAutofit lnSpcReduction="10000"/>
          </a:bodyPr>
          <a:lstStyle/>
          <a:p>
            <a:pPr marL="0" indent="0">
              <a:buNone/>
            </a:pPr>
            <a:r>
              <a:rPr lang="en-US" dirty="0" smtClean="0"/>
              <a:t>Crackdown</a:t>
            </a:r>
          </a:p>
          <a:p>
            <a:pPr lvl="1"/>
            <a:r>
              <a:rPr lang="en-US" dirty="0" smtClean="0"/>
              <a:t>Decrease in “doctor-shopping”</a:t>
            </a:r>
          </a:p>
          <a:p>
            <a:pPr lvl="1"/>
            <a:r>
              <a:rPr lang="en-US" dirty="0" smtClean="0"/>
              <a:t>Restrictions in amounts and timetable of prescriptions </a:t>
            </a:r>
          </a:p>
          <a:p>
            <a:pPr marL="0" indent="0">
              <a:buNone/>
            </a:pPr>
            <a:endParaRPr lang="en-US" sz="900" dirty="0"/>
          </a:p>
          <a:p>
            <a:pPr marL="0" indent="0">
              <a:buNone/>
            </a:pPr>
            <a:r>
              <a:rPr lang="en-US" dirty="0" smtClean="0"/>
              <a:t>Increase in pharmacy robberies (DEA statistics)</a:t>
            </a:r>
          </a:p>
          <a:p>
            <a:pPr lvl="1"/>
            <a:r>
              <a:rPr lang="en-US" dirty="0" smtClean="0"/>
              <a:t>Between 2009 and 2016, Indiana = 651 robberies (second highest, California with 597 … 6 X the population of Indiana)</a:t>
            </a:r>
          </a:p>
          <a:p>
            <a:pPr lvl="1"/>
            <a:r>
              <a:rPr lang="en-US" dirty="0" smtClean="0"/>
              <a:t>Indianapolis drug dealers recruiting juveniles to rob pharmacies</a:t>
            </a:r>
          </a:p>
          <a:p>
            <a:pPr lvl="1"/>
            <a:r>
              <a:rPr lang="en-US" dirty="0" smtClean="0"/>
              <a:t>Pharmacy Actions</a:t>
            </a:r>
          </a:p>
          <a:p>
            <a:pPr lvl="2"/>
            <a:r>
              <a:rPr lang="en-US" dirty="0" smtClean="0"/>
              <a:t>Time-release safes (wait to get drugs)</a:t>
            </a:r>
          </a:p>
          <a:p>
            <a:pPr lvl="2"/>
            <a:r>
              <a:rPr lang="en-US" dirty="0" smtClean="0"/>
              <a:t>Armed guards </a:t>
            </a:r>
          </a:p>
          <a:p>
            <a:pPr lvl="2"/>
            <a:r>
              <a:rPr lang="en-US" dirty="0" smtClean="0"/>
              <a:t>Height markers</a:t>
            </a:r>
          </a:p>
          <a:p>
            <a:pPr lvl="2"/>
            <a:r>
              <a:rPr lang="en-US" dirty="0" smtClean="0"/>
              <a:t>Prohibition of hats, sunglasses, hoods at counters</a:t>
            </a:r>
          </a:p>
          <a:p>
            <a:pPr lvl="2"/>
            <a:r>
              <a:rPr lang="en-US" dirty="0" smtClean="0"/>
              <a:t>Eye-level cameras</a:t>
            </a:r>
          </a:p>
          <a:p>
            <a:pPr lvl="2"/>
            <a:endParaRPr lang="en-US" dirty="0" smtClean="0"/>
          </a:p>
          <a:p>
            <a:pPr marL="457200" lvl="1" indent="0">
              <a:buNone/>
            </a:pPr>
            <a:endParaRPr lang="en-US" dirty="0" smtClean="0"/>
          </a:p>
          <a:p>
            <a:pPr marL="0" indent="0">
              <a:buNone/>
            </a:pPr>
            <a:endParaRPr lang="en-US" dirty="0"/>
          </a:p>
        </p:txBody>
      </p:sp>
    </p:spTree>
    <p:extLst>
      <p:ext uri="{BB962C8B-B14F-4D97-AF65-F5344CB8AC3E}">
        <p14:creationId xmlns:p14="http://schemas.microsoft.com/office/powerpoint/2010/main" val="2378624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621464"/>
          </a:xfrm>
        </p:spPr>
        <p:txBody>
          <a:bodyPr>
            <a:normAutofit fontScale="90000"/>
          </a:bodyPr>
          <a:lstStyle/>
          <a:p>
            <a:r>
              <a:rPr lang="en-US" dirty="0" smtClean="0"/>
              <a:t>Indiana’s Integrated Response Plan, 2017</a:t>
            </a:r>
            <a:endParaRPr lang="en-US" dirty="0"/>
          </a:p>
        </p:txBody>
      </p:sp>
      <p:sp>
        <p:nvSpPr>
          <p:cNvPr id="3" name="Content Placeholder 2"/>
          <p:cNvSpPr>
            <a:spLocks noGrp="1"/>
          </p:cNvSpPr>
          <p:nvPr>
            <p:ph sz="half" idx="2"/>
          </p:nvPr>
        </p:nvSpPr>
        <p:spPr/>
        <p:txBody>
          <a:bodyPr>
            <a:normAutofit/>
          </a:bodyPr>
          <a:lstStyle/>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87955745"/>
              </p:ext>
            </p:extLst>
          </p:nvPr>
        </p:nvGraphicFramePr>
        <p:xfrm>
          <a:off x="1303506" y="1103647"/>
          <a:ext cx="10051882" cy="5394960"/>
        </p:xfrm>
        <a:graphic>
          <a:graphicData uri="http://schemas.openxmlformats.org/drawingml/2006/table">
            <a:tbl>
              <a:tblPr firstRow="1" bandRow="1">
                <a:tableStyleId>{5C22544A-7EE6-4342-B048-85BDC9FD1C3A}</a:tableStyleId>
              </a:tblPr>
              <a:tblGrid>
                <a:gridCol w="5025941">
                  <a:extLst>
                    <a:ext uri="{9D8B030D-6E8A-4147-A177-3AD203B41FA5}">
                      <a16:colId xmlns:a16="http://schemas.microsoft.com/office/drawing/2014/main" val="792027916"/>
                    </a:ext>
                  </a:extLst>
                </a:gridCol>
                <a:gridCol w="5025941">
                  <a:extLst>
                    <a:ext uri="{9D8B030D-6E8A-4147-A177-3AD203B41FA5}">
                      <a16:colId xmlns:a16="http://schemas.microsoft.com/office/drawing/2014/main" val="3484952584"/>
                    </a:ext>
                  </a:extLst>
                </a:gridCol>
              </a:tblGrid>
              <a:tr h="0">
                <a:tc>
                  <a:txBody>
                    <a:bodyPr/>
                    <a:lstStyle/>
                    <a:p>
                      <a:r>
                        <a:rPr lang="en-US" dirty="0" smtClean="0"/>
                        <a:t>Best Practice</a:t>
                      </a:r>
                      <a:endParaRPr lang="en-US" dirty="0"/>
                    </a:p>
                  </a:txBody>
                  <a:tcPr/>
                </a:tc>
                <a:tc>
                  <a:txBody>
                    <a:bodyPr/>
                    <a:lstStyle/>
                    <a:p>
                      <a:r>
                        <a:rPr lang="en-US" dirty="0" smtClean="0"/>
                        <a:t>Indiana Response</a:t>
                      </a:r>
                      <a:endParaRPr lang="en-US" dirty="0"/>
                    </a:p>
                  </a:txBody>
                  <a:tcPr/>
                </a:tc>
                <a:extLst>
                  <a:ext uri="{0D108BD9-81ED-4DB2-BD59-A6C34878D82A}">
                    <a16:rowId xmlns:a16="http://schemas.microsoft.com/office/drawing/2014/main" val="2619672671"/>
                  </a:ext>
                </a:extLst>
              </a:tr>
              <a:tr h="1789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Improving opioid prescribing practices (INSPECT)</a:t>
                      </a:r>
                    </a:p>
                    <a:p>
                      <a:endParaRPr lang="en-US" dirty="0"/>
                    </a:p>
                  </a:txBody>
                  <a:tcPr/>
                </a:tc>
                <a:tc>
                  <a:txBody>
                    <a:bodyPr/>
                    <a:lstStyle/>
                    <a:p>
                      <a:pPr marL="285750" indent="-285750">
                        <a:buFont typeface="Arial" panose="020B0604020202020204" pitchFamily="34" charset="0"/>
                        <a:buChar char="•"/>
                      </a:pPr>
                      <a:r>
                        <a:rPr lang="en-US" dirty="0" smtClean="0"/>
                        <a:t>Dispensing data must be submitted to Prescription Drug Monitoring Program (PDMP) within 24 hours </a:t>
                      </a:r>
                    </a:p>
                    <a:p>
                      <a:pPr marL="285750" indent="-285750">
                        <a:buFont typeface="Arial" panose="020B0604020202020204" pitchFamily="34" charset="0"/>
                        <a:buChar char="•"/>
                      </a:pPr>
                      <a:r>
                        <a:rPr lang="en-US" dirty="0" smtClean="0"/>
                        <a:t>Prescribers not required to consult PDMP</a:t>
                      </a:r>
                    </a:p>
                    <a:p>
                      <a:pPr marL="285750" indent="-285750">
                        <a:buFont typeface="Arial" panose="020B0604020202020204" pitchFamily="34" charset="0"/>
                        <a:buChar char="•"/>
                      </a:pPr>
                      <a:r>
                        <a:rPr lang="en-US" dirty="0" smtClean="0"/>
                        <a:t>Program allows public health to track trend</a:t>
                      </a:r>
                    </a:p>
                    <a:p>
                      <a:pPr marL="285750" indent="-285750">
                        <a:buFont typeface="Arial" panose="020B0604020202020204" pitchFamily="34" charset="0"/>
                        <a:buChar char="•"/>
                      </a:pPr>
                      <a:r>
                        <a:rPr lang="en-US" dirty="0" smtClean="0"/>
                        <a:t>Needs</a:t>
                      </a:r>
                      <a:r>
                        <a:rPr lang="en-US" baseline="0" dirty="0" smtClean="0"/>
                        <a:t> to be integrated with EHR</a:t>
                      </a:r>
                    </a:p>
                    <a:p>
                      <a:pPr marL="0" indent="0">
                        <a:buFont typeface="Arial" panose="020B0604020202020204" pitchFamily="34" charset="0"/>
                        <a:buNone/>
                      </a:pPr>
                      <a:endParaRPr lang="en-US" dirty="0"/>
                    </a:p>
                  </a:txBody>
                  <a:tcPr/>
                </a:tc>
                <a:extLst>
                  <a:ext uri="{0D108BD9-81ED-4DB2-BD59-A6C34878D82A}">
                    <a16:rowId xmlns:a16="http://schemas.microsoft.com/office/drawing/2014/main" val="2448924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Expanding use and distribution of naloxone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Bills passed to broaden access</a:t>
                      </a:r>
                      <a:endParaRPr lang="en-US" dirty="0"/>
                    </a:p>
                  </a:txBody>
                  <a:tcPr/>
                </a:tc>
                <a:extLst>
                  <a:ext uri="{0D108BD9-81ED-4DB2-BD59-A6C34878D82A}">
                    <a16:rowId xmlns:a16="http://schemas.microsoft.com/office/drawing/2014/main" val="33568497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Expanding [medication-assisted] treatment to reduce opioid use disorders and overdose</a:t>
                      </a:r>
                    </a:p>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Elimination of approval for methadone </a:t>
                      </a:r>
                      <a:r>
                        <a:rPr lang="en-US" dirty="0" err="1" smtClean="0"/>
                        <a:t>tx</a:t>
                      </a:r>
                      <a:r>
                        <a:rPr lang="en-US" dirty="0" smtClean="0"/>
                        <a:t> for Medicaid recipients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Use of telemedicine (Project</a:t>
                      </a:r>
                      <a:r>
                        <a:rPr lang="en-US" baseline="0" dirty="0" smtClean="0"/>
                        <a:t> ECHO)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 ER/ED referral to treatment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 access to buprenorphine</a:t>
                      </a:r>
                    </a:p>
                    <a:p>
                      <a:pPr marL="0" indent="0">
                        <a:buFont typeface="Arial" panose="020B0604020202020204" pitchFamily="34" charset="0"/>
                        <a:buNone/>
                      </a:pPr>
                      <a:endParaRPr lang="en-US" dirty="0"/>
                    </a:p>
                  </a:txBody>
                  <a:tcPr/>
                </a:tc>
                <a:extLst>
                  <a:ext uri="{0D108BD9-81ED-4DB2-BD59-A6C34878D82A}">
                    <a16:rowId xmlns:a16="http://schemas.microsoft.com/office/drawing/2014/main" val="696280099"/>
                  </a:ext>
                </a:extLst>
              </a:tr>
              <a:tr h="370840">
                <a:tc>
                  <a:txBody>
                    <a:bodyPr/>
                    <a:lstStyle/>
                    <a:p>
                      <a:r>
                        <a:rPr lang="en-US" dirty="0" smtClean="0"/>
                        <a:t>Environmental Prevention</a:t>
                      </a:r>
                      <a:r>
                        <a:rPr lang="en-US" baseline="0" dirty="0" smtClean="0"/>
                        <a:t> Expansion</a:t>
                      </a:r>
                      <a:endParaRPr lang="en-US" dirty="0"/>
                    </a:p>
                  </a:txBody>
                  <a:tcPr/>
                </a:tc>
                <a:tc>
                  <a:txBody>
                    <a:bodyPr/>
                    <a:lstStyle/>
                    <a:p>
                      <a:r>
                        <a:rPr lang="en-US" dirty="0" smtClean="0"/>
                        <a:t>Increase</a:t>
                      </a:r>
                      <a:r>
                        <a:rPr lang="en-US" baseline="0" dirty="0" smtClean="0"/>
                        <a:t> education through use of social media platforms, etc.</a:t>
                      </a:r>
                      <a:endParaRPr lang="en-US" dirty="0" smtClean="0"/>
                    </a:p>
                  </a:txBody>
                  <a:tcPr/>
                </a:tc>
                <a:extLst>
                  <a:ext uri="{0D108BD9-81ED-4DB2-BD59-A6C34878D82A}">
                    <a16:rowId xmlns:a16="http://schemas.microsoft.com/office/drawing/2014/main" val="1374299501"/>
                  </a:ext>
                </a:extLst>
              </a:tr>
            </a:tbl>
          </a:graphicData>
        </a:graphic>
      </p:graphicFrame>
    </p:spTree>
    <p:extLst>
      <p:ext uri="{BB962C8B-B14F-4D97-AF65-F5344CB8AC3E}">
        <p14:creationId xmlns:p14="http://schemas.microsoft.com/office/powerpoint/2010/main" val="3507169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 y="189866"/>
            <a:ext cx="10515600" cy="746344"/>
          </a:xfrm>
        </p:spPr>
        <p:txBody>
          <a:bodyPr>
            <a:normAutofit/>
          </a:bodyPr>
          <a:lstStyle/>
          <a:p>
            <a:r>
              <a:rPr lang="en-US" sz="4000" dirty="0">
                <a:solidFill>
                  <a:srgbClr val="00B0F0"/>
                </a:solidFill>
              </a:rPr>
              <a:t>Good Samaritan </a:t>
            </a:r>
            <a:r>
              <a:rPr lang="en-US" sz="4000" dirty="0" smtClean="0">
                <a:solidFill>
                  <a:srgbClr val="00B0F0"/>
                </a:solidFill>
              </a:rPr>
              <a:t>Overdose Prevention </a:t>
            </a:r>
            <a:r>
              <a:rPr lang="en-US" sz="4000" dirty="0">
                <a:solidFill>
                  <a:srgbClr val="00B0F0"/>
                </a:solidFill>
              </a:rPr>
              <a:t>Laws</a:t>
            </a:r>
          </a:p>
        </p:txBody>
      </p:sp>
      <p:sp>
        <p:nvSpPr>
          <p:cNvPr id="3" name="Content Placeholder 2"/>
          <p:cNvSpPr>
            <a:spLocks noGrp="1"/>
          </p:cNvSpPr>
          <p:nvPr>
            <p:ph idx="1"/>
          </p:nvPr>
        </p:nvSpPr>
        <p:spPr>
          <a:xfrm>
            <a:off x="583324" y="1237593"/>
            <a:ext cx="10770476" cy="5446986"/>
          </a:xfrm>
        </p:spPr>
        <p:txBody>
          <a:bodyPr>
            <a:normAutofit/>
          </a:bodyPr>
          <a:lstStyle/>
          <a:p>
            <a:r>
              <a:rPr lang="en-US" dirty="0" smtClean="0"/>
              <a:t>Laws in all states but AZ, IA, ID, KS, MO, ME, OK, SC, TX, WY </a:t>
            </a:r>
          </a:p>
          <a:p>
            <a:pPr marL="0" indent="0">
              <a:buNone/>
            </a:pPr>
            <a:endParaRPr lang="en-US" sz="800" dirty="0"/>
          </a:p>
          <a:p>
            <a:r>
              <a:rPr lang="en-US" dirty="0" smtClean="0"/>
              <a:t>Naloxone (brand name: </a:t>
            </a:r>
            <a:r>
              <a:rPr lang="en-US" dirty="0" err="1" smtClean="0"/>
              <a:t>Narcan</a:t>
            </a:r>
            <a:r>
              <a:rPr lang="en-US" dirty="0" smtClean="0"/>
              <a:t>) can reverse opioid overdose  </a:t>
            </a:r>
          </a:p>
          <a:p>
            <a:pPr lvl="1"/>
            <a:r>
              <a:rPr lang="en-US" dirty="0" smtClean="0"/>
              <a:t>Injectable (been in use for 40+ years by emergency response  personnel)</a:t>
            </a:r>
          </a:p>
          <a:p>
            <a:pPr lvl="1"/>
            <a:r>
              <a:rPr lang="en-US" dirty="0" smtClean="0"/>
              <a:t>Auto-injector (EVZIO) thru clothing if necessary </a:t>
            </a:r>
          </a:p>
          <a:p>
            <a:pPr lvl="1"/>
            <a:r>
              <a:rPr lang="en-US" dirty="0" smtClean="0"/>
              <a:t>Nasal spray (</a:t>
            </a:r>
            <a:r>
              <a:rPr lang="en-US" dirty="0" err="1" smtClean="0"/>
              <a:t>Narcan</a:t>
            </a:r>
            <a:r>
              <a:rPr lang="en-US" dirty="0" smtClean="0"/>
              <a:t> Nasal Spray)</a:t>
            </a:r>
          </a:p>
          <a:p>
            <a:pPr marL="0" indent="0">
              <a:buNone/>
            </a:pPr>
            <a:endParaRPr lang="en-US" sz="800" dirty="0"/>
          </a:p>
          <a:p>
            <a:r>
              <a:rPr lang="en-US" dirty="0" smtClean="0"/>
              <a:t>Would one recognize an opioid emergency?</a:t>
            </a:r>
          </a:p>
          <a:p>
            <a:pPr lvl="1"/>
            <a:r>
              <a:rPr lang="en-US" dirty="0" smtClean="0"/>
              <a:t>Extreme sleepiness/unresponsiveness; unable to awaken</a:t>
            </a:r>
          </a:p>
          <a:p>
            <a:pPr lvl="1"/>
            <a:r>
              <a:rPr lang="en-US" dirty="0" smtClean="0"/>
              <a:t>Small or “pinpoint” pupils</a:t>
            </a:r>
          </a:p>
          <a:p>
            <a:pPr lvl="1"/>
            <a:r>
              <a:rPr lang="en-US" dirty="0" smtClean="0"/>
              <a:t>Slow heartbeat (average 60-100/min, adult)</a:t>
            </a:r>
          </a:p>
          <a:p>
            <a:pPr lvl="1"/>
            <a:r>
              <a:rPr lang="en-US" dirty="0" smtClean="0"/>
              <a:t>Breathing slow or shallow to not breathing at all (average 12-18/min, adult)</a:t>
            </a:r>
          </a:p>
          <a:p>
            <a:pPr lvl="1"/>
            <a:r>
              <a:rPr lang="en-US" dirty="0" smtClean="0"/>
              <a:t>Fingernails or lips turning blue/purple</a:t>
            </a:r>
          </a:p>
          <a:p>
            <a:pPr marL="914400" lvl="2" indent="0">
              <a:buNone/>
            </a:pPr>
            <a:endParaRPr lang="en-US" dirty="0" smtClean="0"/>
          </a:p>
          <a:p>
            <a:pPr marL="685800" lvl="2" indent="0">
              <a:buNone/>
            </a:pPr>
            <a:endParaRPr lang="en-US" dirty="0" smtClean="0"/>
          </a:p>
        </p:txBody>
      </p:sp>
    </p:spTree>
    <p:extLst>
      <p:ext uri="{BB962C8B-B14F-4D97-AF65-F5344CB8AC3E}">
        <p14:creationId xmlns:p14="http://schemas.microsoft.com/office/powerpoint/2010/main" val="2133321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172"/>
          </a:xfrm>
        </p:spPr>
        <p:txBody>
          <a:bodyPr>
            <a:normAutofit/>
          </a:bodyPr>
          <a:lstStyle/>
          <a:p>
            <a:r>
              <a:rPr lang="en-US" sz="4000" dirty="0" smtClean="0"/>
              <a:t>A bit more about </a:t>
            </a:r>
            <a:r>
              <a:rPr lang="en-US" sz="4000" dirty="0" smtClean="0">
                <a:solidFill>
                  <a:srgbClr val="00B0F0"/>
                </a:solidFill>
              </a:rPr>
              <a:t>Naloxone</a:t>
            </a:r>
            <a:endParaRPr lang="en-US" sz="4000" dirty="0">
              <a:solidFill>
                <a:srgbClr val="00B0F0"/>
              </a:solidFill>
            </a:endParaRPr>
          </a:p>
        </p:txBody>
      </p:sp>
      <p:sp>
        <p:nvSpPr>
          <p:cNvPr id="3" name="Content Placeholder 2"/>
          <p:cNvSpPr>
            <a:spLocks noGrp="1"/>
          </p:cNvSpPr>
          <p:nvPr>
            <p:ph idx="1"/>
          </p:nvPr>
        </p:nvSpPr>
        <p:spPr>
          <a:xfrm>
            <a:off x="891540" y="1429384"/>
            <a:ext cx="10515600" cy="4677651"/>
          </a:xfrm>
        </p:spPr>
        <p:txBody>
          <a:bodyPr>
            <a:normAutofit fontScale="92500" lnSpcReduction="20000"/>
          </a:bodyPr>
          <a:lstStyle/>
          <a:p>
            <a:r>
              <a:rPr lang="en-US" dirty="0" smtClean="0"/>
              <a:t>Antidote binds to opioid receptors in brain preventing drugs from doing its work; temporarily reversing overdose within 2-5 minutes post administration</a:t>
            </a:r>
          </a:p>
          <a:p>
            <a:endParaRPr lang="en-US" dirty="0" smtClean="0"/>
          </a:p>
          <a:p>
            <a:r>
              <a:rPr lang="en-US" dirty="0" smtClean="0"/>
              <a:t>If give to someone NOT overdosing, will have no effect</a:t>
            </a:r>
          </a:p>
          <a:p>
            <a:endParaRPr lang="en-US" dirty="0"/>
          </a:p>
          <a:p>
            <a:r>
              <a:rPr lang="en-US" dirty="0"/>
              <a:t>Immunity for </a:t>
            </a:r>
            <a:r>
              <a:rPr lang="en-US" dirty="0" smtClean="0"/>
              <a:t>calling </a:t>
            </a:r>
            <a:r>
              <a:rPr lang="en-US" dirty="0"/>
              <a:t>911 (good faith reporting)</a:t>
            </a:r>
          </a:p>
          <a:p>
            <a:pPr marL="0" indent="0">
              <a:buNone/>
            </a:pPr>
            <a:endParaRPr lang="en-US" dirty="0" smtClean="0"/>
          </a:p>
          <a:p>
            <a:r>
              <a:rPr lang="en-US" dirty="0" smtClean="0"/>
              <a:t>Indiana school districts allowed to stock naloxone as an “emergency medicine” </a:t>
            </a:r>
            <a:r>
              <a:rPr lang="en-US" sz="2200" dirty="0" smtClean="0"/>
              <a:t>(like albuterol for asthma and </a:t>
            </a:r>
            <a:r>
              <a:rPr lang="en-US" sz="2200" dirty="0" err="1" smtClean="0"/>
              <a:t>EpiPens</a:t>
            </a:r>
            <a:r>
              <a:rPr lang="en-US" sz="2200" dirty="0" smtClean="0"/>
              <a:t> for allergies)</a:t>
            </a:r>
          </a:p>
          <a:p>
            <a:pPr lvl="1"/>
            <a:r>
              <a:rPr lang="en-US" dirty="0" smtClean="0"/>
              <a:t>Bartholomew Schools saved a life (nonstudent)</a:t>
            </a:r>
          </a:p>
          <a:p>
            <a:pPr lvl="1"/>
            <a:r>
              <a:rPr lang="en-US" dirty="0" smtClean="0"/>
              <a:t>Starting in 2017 must report to State when drug used on school property</a:t>
            </a:r>
          </a:p>
          <a:p>
            <a:pPr lvl="1"/>
            <a:r>
              <a:rPr lang="en-US" dirty="0" smtClean="0"/>
              <a:t>Cost ~ $37.50 per dose (18 month shelf live); going up</a:t>
            </a:r>
            <a:endParaRPr lang="en-US" dirty="0"/>
          </a:p>
        </p:txBody>
      </p:sp>
    </p:spTree>
    <p:extLst>
      <p:ext uri="{BB962C8B-B14F-4D97-AF65-F5344CB8AC3E}">
        <p14:creationId xmlns:p14="http://schemas.microsoft.com/office/powerpoint/2010/main" val="3925290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B0F0"/>
                </a:solidFill>
              </a:rPr>
              <a:t>Naloxone access via Pharmacy Chains</a:t>
            </a:r>
            <a:endParaRPr lang="en-US" sz="4000" dirty="0">
              <a:solidFill>
                <a:srgbClr val="00B0F0"/>
              </a:solidFill>
            </a:endParaRPr>
          </a:p>
        </p:txBody>
      </p:sp>
      <p:sp>
        <p:nvSpPr>
          <p:cNvPr id="3" name="Content Placeholder 2"/>
          <p:cNvSpPr>
            <a:spLocks noGrp="1"/>
          </p:cNvSpPr>
          <p:nvPr>
            <p:ph idx="1"/>
          </p:nvPr>
        </p:nvSpPr>
        <p:spPr>
          <a:xfrm>
            <a:off x="838200" y="1524000"/>
            <a:ext cx="10515600" cy="5105400"/>
          </a:xfrm>
        </p:spPr>
        <p:txBody>
          <a:bodyPr>
            <a:normAutofit fontScale="92500" lnSpcReduction="10000"/>
          </a:bodyPr>
          <a:lstStyle/>
          <a:p>
            <a:r>
              <a:rPr lang="en-US" dirty="0" err="1" smtClean="0"/>
              <a:t>Nacan</a:t>
            </a:r>
            <a:r>
              <a:rPr lang="en-US" dirty="0" smtClean="0"/>
              <a:t> Nasal Spray without prescription available at Walgreens other than North Dakota (no Walgreens), Puerto Rico and US Virgin Islands by end of 2017 (previously 33 states)</a:t>
            </a:r>
          </a:p>
          <a:p>
            <a:pPr marL="0" indent="0">
              <a:buNone/>
            </a:pPr>
            <a:endParaRPr lang="en-US" sz="800" dirty="0" smtClean="0"/>
          </a:p>
          <a:p>
            <a:r>
              <a:rPr lang="en-US" dirty="0" smtClean="0"/>
              <a:t>CVS currently offers prescription-free naloxone in 43 states</a:t>
            </a:r>
          </a:p>
          <a:p>
            <a:pPr marL="0" indent="0">
              <a:buNone/>
            </a:pPr>
            <a:endParaRPr lang="en-US" sz="900" dirty="0" smtClean="0"/>
          </a:p>
          <a:p>
            <a:r>
              <a:rPr lang="en-US" dirty="0" smtClean="0"/>
              <a:t>Demo devices in pharmacies</a:t>
            </a:r>
          </a:p>
          <a:p>
            <a:pPr marL="0" indent="0">
              <a:buNone/>
            </a:pPr>
            <a:endParaRPr lang="en-US" sz="900" dirty="0" smtClean="0"/>
          </a:p>
          <a:p>
            <a:r>
              <a:rPr lang="en-US" dirty="0" smtClean="0"/>
              <a:t>Education when individual dispensed drug which places at risk for accidental overdose</a:t>
            </a:r>
          </a:p>
          <a:p>
            <a:pPr marL="0" indent="0">
              <a:buNone/>
            </a:pPr>
            <a:endParaRPr lang="en-US" sz="900" dirty="0"/>
          </a:p>
          <a:p>
            <a:r>
              <a:rPr lang="en-US" dirty="0" smtClean="0"/>
              <a:t>Cost may be an increasing factor; as demand increases, costs up</a:t>
            </a:r>
          </a:p>
          <a:p>
            <a:pPr lvl="1"/>
            <a:r>
              <a:rPr lang="en-US" dirty="0" smtClean="0"/>
              <a:t>One fire department $6 in 2010; $30 in 2016</a:t>
            </a:r>
          </a:p>
          <a:p>
            <a:pPr lvl="1"/>
            <a:r>
              <a:rPr lang="en-US" dirty="0" err="1" smtClean="0"/>
              <a:t>Evzio</a:t>
            </a:r>
            <a:r>
              <a:rPr lang="en-US" dirty="0" smtClean="0"/>
              <a:t> (auto-injector $288 in 2014; $2,000 in 2017; up to $4,500 in some markets)</a:t>
            </a:r>
          </a:p>
          <a:p>
            <a:pPr lvl="2"/>
            <a:r>
              <a:rPr lang="en-US" dirty="0" smtClean="0"/>
              <a:t>Talking device</a:t>
            </a:r>
          </a:p>
          <a:p>
            <a:endParaRPr lang="en-US" dirty="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278340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62" y="810604"/>
            <a:ext cx="2977662" cy="1260475"/>
          </a:xfrm>
        </p:spPr>
        <p:txBody>
          <a:bodyPr>
            <a:normAutofit fontScale="90000"/>
          </a:bodyPr>
          <a:lstStyle/>
          <a:p>
            <a:r>
              <a:rPr lang="en-US" sz="3600" dirty="0" smtClean="0"/>
              <a:t>Non-Fatal Hospitalizations Due to Opioid Overdose, Indiana 2015</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67722361"/>
              </p:ext>
            </p:extLst>
          </p:nvPr>
        </p:nvGraphicFramePr>
        <p:xfrm>
          <a:off x="3479801" y="420859"/>
          <a:ext cx="8232066" cy="592836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3661064378"/>
                    </a:ext>
                  </a:extLst>
                </a:gridCol>
                <a:gridCol w="548640">
                  <a:extLst>
                    <a:ext uri="{9D8B030D-6E8A-4147-A177-3AD203B41FA5}">
                      <a16:colId xmlns:a16="http://schemas.microsoft.com/office/drawing/2014/main" val="4211298925"/>
                    </a:ext>
                  </a:extLst>
                </a:gridCol>
                <a:gridCol w="1463040">
                  <a:extLst>
                    <a:ext uri="{9D8B030D-6E8A-4147-A177-3AD203B41FA5}">
                      <a16:colId xmlns:a16="http://schemas.microsoft.com/office/drawing/2014/main" val="3664058807"/>
                    </a:ext>
                  </a:extLst>
                </a:gridCol>
                <a:gridCol w="548640">
                  <a:extLst>
                    <a:ext uri="{9D8B030D-6E8A-4147-A177-3AD203B41FA5}">
                      <a16:colId xmlns:a16="http://schemas.microsoft.com/office/drawing/2014/main" val="2996648972"/>
                    </a:ext>
                  </a:extLst>
                </a:gridCol>
                <a:gridCol w="1463040">
                  <a:extLst>
                    <a:ext uri="{9D8B030D-6E8A-4147-A177-3AD203B41FA5}">
                      <a16:colId xmlns:a16="http://schemas.microsoft.com/office/drawing/2014/main" val="1914931589"/>
                    </a:ext>
                  </a:extLst>
                </a:gridCol>
                <a:gridCol w="551106">
                  <a:extLst>
                    <a:ext uri="{9D8B030D-6E8A-4147-A177-3AD203B41FA5}">
                      <a16:colId xmlns:a16="http://schemas.microsoft.com/office/drawing/2014/main" val="3831106935"/>
                    </a:ext>
                  </a:extLst>
                </a:gridCol>
                <a:gridCol w="1463040">
                  <a:extLst>
                    <a:ext uri="{9D8B030D-6E8A-4147-A177-3AD203B41FA5}">
                      <a16:colId xmlns:a16="http://schemas.microsoft.com/office/drawing/2014/main" val="1785134154"/>
                    </a:ext>
                  </a:extLst>
                </a:gridCol>
                <a:gridCol w="731520">
                  <a:extLst>
                    <a:ext uri="{9D8B030D-6E8A-4147-A177-3AD203B41FA5}">
                      <a16:colId xmlns:a16="http://schemas.microsoft.com/office/drawing/2014/main" val="1757889904"/>
                    </a:ext>
                  </a:extLst>
                </a:gridCol>
              </a:tblGrid>
              <a:tr h="0">
                <a:tc>
                  <a:txBody>
                    <a:bodyPr/>
                    <a:lstStyle/>
                    <a:p>
                      <a:r>
                        <a:rPr lang="en-US" dirty="0" smtClean="0"/>
                        <a:t>County</a:t>
                      </a:r>
                      <a:endParaRPr lang="en-US" dirty="0"/>
                    </a:p>
                  </a:txBody>
                  <a:tcPr/>
                </a:tc>
                <a:tc>
                  <a:txBody>
                    <a:bodyPr/>
                    <a:lstStyle/>
                    <a:p>
                      <a:r>
                        <a:rPr lang="en-US" dirty="0" smtClean="0"/>
                        <a:t>#</a:t>
                      </a:r>
                      <a:endParaRPr lang="en-US" dirty="0"/>
                    </a:p>
                  </a:txBody>
                  <a:tcPr/>
                </a:tc>
                <a:tc>
                  <a:txBody>
                    <a:bodyPr/>
                    <a:lstStyle/>
                    <a:p>
                      <a:r>
                        <a:rPr lang="en-US" dirty="0" smtClean="0"/>
                        <a:t>County</a:t>
                      </a:r>
                      <a:endParaRPr lang="en-US" dirty="0"/>
                    </a:p>
                  </a:txBody>
                  <a:tcPr/>
                </a:tc>
                <a:tc>
                  <a:txBody>
                    <a:bodyPr/>
                    <a:lstStyle/>
                    <a:p>
                      <a:r>
                        <a:rPr lang="en-US" dirty="0" smtClean="0"/>
                        <a:t>#</a:t>
                      </a:r>
                      <a:endParaRPr lang="en-US" dirty="0"/>
                    </a:p>
                  </a:txBody>
                  <a:tcPr/>
                </a:tc>
                <a:tc>
                  <a:txBody>
                    <a:bodyPr/>
                    <a:lstStyle/>
                    <a:p>
                      <a:r>
                        <a:rPr lang="en-US" dirty="0" smtClean="0"/>
                        <a:t>County</a:t>
                      </a:r>
                      <a:endParaRPr lang="en-US" dirty="0"/>
                    </a:p>
                  </a:txBody>
                  <a:tcPr/>
                </a:tc>
                <a:tc>
                  <a:txBody>
                    <a:bodyPr/>
                    <a:lstStyle/>
                    <a:p>
                      <a:r>
                        <a:rPr lang="en-US" dirty="0" smtClean="0"/>
                        <a:t>#</a:t>
                      </a:r>
                      <a:endParaRPr lang="en-US" dirty="0"/>
                    </a:p>
                  </a:txBody>
                  <a:tcPr/>
                </a:tc>
                <a:tc>
                  <a:txBody>
                    <a:bodyPr/>
                    <a:lstStyle/>
                    <a:p>
                      <a:r>
                        <a:rPr lang="en-US" dirty="0" smtClean="0"/>
                        <a:t>County</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3467833045"/>
                  </a:ext>
                </a:extLst>
              </a:tr>
              <a:tr h="370840">
                <a:tc>
                  <a:txBody>
                    <a:bodyPr/>
                    <a:lstStyle/>
                    <a:p>
                      <a:r>
                        <a:rPr lang="en-US" dirty="0" smtClean="0"/>
                        <a:t>Adams</a:t>
                      </a:r>
                      <a:endParaRPr lang="en-US" dirty="0"/>
                    </a:p>
                  </a:txBody>
                  <a:tcPr/>
                </a:tc>
                <a:tc>
                  <a:txBody>
                    <a:bodyPr/>
                    <a:lstStyle/>
                    <a:p>
                      <a:pPr algn="ctr"/>
                      <a:r>
                        <a:rPr lang="en-US" dirty="0" smtClean="0"/>
                        <a:t>5</a:t>
                      </a:r>
                      <a:endParaRPr lang="en-US" dirty="0"/>
                    </a:p>
                  </a:txBody>
                  <a:tcPr/>
                </a:tc>
                <a:tc>
                  <a:txBody>
                    <a:bodyPr/>
                    <a:lstStyle/>
                    <a:p>
                      <a:r>
                        <a:rPr lang="en-US" dirty="0" smtClean="0"/>
                        <a:t>Hamilton</a:t>
                      </a:r>
                      <a:endParaRPr lang="en-US" dirty="0"/>
                    </a:p>
                  </a:txBody>
                  <a:tcPr/>
                </a:tc>
                <a:tc>
                  <a:txBody>
                    <a:bodyPr/>
                    <a:lstStyle/>
                    <a:p>
                      <a:pPr algn="ctr"/>
                      <a:r>
                        <a:rPr lang="en-US" dirty="0" smtClean="0"/>
                        <a:t>27</a:t>
                      </a:r>
                      <a:endParaRPr lang="en-US" dirty="0"/>
                    </a:p>
                  </a:txBody>
                  <a:tcPr/>
                </a:tc>
                <a:tc>
                  <a:txBody>
                    <a:bodyPr/>
                    <a:lstStyle/>
                    <a:p>
                      <a:r>
                        <a:rPr lang="en-US" dirty="0" smtClean="0"/>
                        <a:t>Lawrence</a:t>
                      </a:r>
                      <a:endParaRPr lang="en-US" dirty="0"/>
                    </a:p>
                  </a:txBody>
                  <a:tcPr/>
                </a:tc>
                <a:tc>
                  <a:txBody>
                    <a:bodyPr/>
                    <a:lstStyle/>
                    <a:p>
                      <a:pPr algn="ctr"/>
                      <a:r>
                        <a:rPr lang="en-US" dirty="0" smtClean="0"/>
                        <a:t>7</a:t>
                      </a:r>
                      <a:endParaRPr lang="en-US" dirty="0"/>
                    </a:p>
                  </a:txBody>
                  <a:tcPr/>
                </a:tc>
                <a:tc>
                  <a:txBody>
                    <a:bodyPr/>
                    <a:lstStyle/>
                    <a:p>
                      <a:r>
                        <a:rPr lang="en-US" dirty="0" smtClean="0"/>
                        <a:t>Sullivan</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584388589"/>
                  </a:ext>
                </a:extLst>
              </a:tr>
              <a:tr h="370840">
                <a:tc>
                  <a:txBody>
                    <a:bodyPr/>
                    <a:lstStyle/>
                    <a:p>
                      <a:r>
                        <a:rPr lang="en-US" dirty="0" smtClean="0"/>
                        <a:t>Allen</a:t>
                      </a:r>
                      <a:endParaRPr lang="en-US" dirty="0"/>
                    </a:p>
                  </a:txBody>
                  <a:tcPr/>
                </a:tc>
                <a:tc>
                  <a:txBody>
                    <a:bodyPr/>
                    <a:lstStyle/>
                    <a:p>
                      <a:pPr algn="ctr"/>
                      <a:r>
                        <a:rPr lang="en-US" dirty="0" smtClean="0"/>
                        <a:t>99</a:t>
                      </a:r>
                      <a:endParaRPr lang="en-US" dirty="0"/>
                    </a:p>
                  </a:txBody>
                  <a:tcPr/>
                </a:tc>
                <a:tc>
                  <a:txBody>
                    <a:bodyPr/>
                    <a:lstStyle/>
                    <a:p>
                      <a:r>
                        <a:rPr lang="en-US" dirty="0" smtClean="0"/>
                        <a:t>Hancock</a:t>
                      </a:r>
                      <a:endParaRPr lang="en-US" dirty="0"/>
                    </a:p>
                  </a:txBody>
                  <a:tcPr/>
                </a:tc>
                <a:tc>
                  <a:txBody>
                    <a:bodyPr/>
                    <a:lstStyle/>
                    <a:p>
                      <a:pPr algn="ctr"/>
                      <a:r>
                        <a:rPr lang="en-US" dirty="0" smtClean="0"/>
                        <a:t>10</a:t>
                      </a:r>
                      <a:endParaRPr lang="en-US" dirty="0"/>
                    </a:p>
                  </a:txBody>
                  <a:tcPr/>
                </a:tc>
                <a:tc>
                  <a:txBody>
                    <a:bodyPr/>
                    <a:lstStyle/>
                    <a:p>
                      <a:r>
                        <a:rPr lang="en-US" dirty="0" smtClean="0"/>
                        <a:t>Madison</a:t>
                      </a:r>
                      <a:endParaRPr lang="en-US" dirty="0"/>
                    </a:p>
                  </a:txBody>
                  <a:tcPr/>
                </a:tc>
                <a:tc>
                  <a:txBody>
                    <a:bodyPr/>
                    <a:lstStyle/>
                    <a:p>
                      <a:pPr algn="ctr"/>
                      <a:r>
                        <a:rPr lang="en-US" dirty="0" smtClean="0"/>
                        <a:t>48</a:t>
                      </a:r>
                      <a:endParaRPr lang="en-US" dirty="0"/>
                    </a:p>
                  </a:txBody>
                  <a:tcPr/>
                </a:tc>
                <a:tc>
                  <a:txBody>
                    <a:bodyPr/>
                    <a:lstStyle/>
                    <a:p>
                      <a:r>
                        <a:rPr lang="en-US" dirty="0" smtClean="0"/>
                        <a:t>Tippecanoe</a:t>
                      </a:r>
                      <a:endParaRPr lang="en-US" dirty="0"/>
                    </a:p>
                  </a:txBody>
                  <a:tcPr/>
                </a:tc>
                <a:tc>
                  <a:txBody>
                    <a:bodyPr/>
                    <a:lstStyle/>
                    <a:p>
                      <a:pPr algn="ctr"/>
                      <a:r>
                        <a:rPr lang="en-US" dirty="0" smtClean="0"/>
                        <a:t>32</a:t>
                      </a:r>
                      <a:endParaRPr lang="en-US" dirty="0"/>
                    </a:p>
                  </a:txBody>
                  <a:tcPr/>
                </a:tc>
                <a:extLst>
                  <a:ext uri="{0D108BD9-81ED-4DB2-BD59-A6C34878D82A}">
                    <a16:rowId xmlns:a16="http://schemas.microsoft.com/office/drawing/2014/main" val="909422683"/>
                  </a:ext>
                </a:extLst>
              </a:tr>
              <a:tr h="370840">
                <a:tc>
                  <a:txBody>
                    <a:bodyPr/>
                    <a:lstStyle/>
                    <a:p>
                      <a:r>
                        <a:rPr lang="en-US" dirty="0" smtClean="0"/>
                        <a:t>Bartholomew</a:t>
                      </a:r>
                      <a:endParaRPr lang="en-US" dirty="0"/>
                    </a:p>
                  </a:txBody>
                  <a:tcPr/>
                </a:tc>
                <a:tc>
                  <a:txBody>
                    <a:bodyPr/>
                    <a:lstStyle/>
                    <a:p>
                      <a:pPr algn="ctr"/>
                      <a:r>
                        <a:rPr lang="en-US" dirty="0" smtClean="0"/>
                        <a:t>11</a:t>
                      </a:r>
                      <a:endParaRPr lang="en-US" dirty="0"/>
                    </a:p>
                  </a:txBody>
                  <a:tcPr/>
                </a:tc>
                <a:tc>
                  <a:txBody>
                    <a:bodyPr/>
                    <a:lstStyle/>
                    <a:p>
                      <a:r>
                        <a:rPr lang="en-US" dirty="0" smtClean="0"/>
                        <a:t>Hendricks</a:t>
                      </a:r>
                      <a:endParaRPr lang="en-US" dirty="0"/>
                    </a:p>
                  </a:txBody>
                  <a:tcPr/>
                </a:tc>
                <a:tc>
                  <a:txBody>
                    <a:bodyPr/>
                    <a:lstStyle/>
                    <a:p>
                      <a:pPr algn="ctr"/>
                      <a:r>
                        <a:rPr lang="en-US" dirty="0" smtClean="0"/>
                        <a:t>17</a:t>
                      </a:r>
                      <a:endParaRPr lang="en-US" dirty="0"/>
                    </a:p>
                  </a:txBody>
                  <a:tcPr/>
                </a:tc>
                <a:tc>
                  <a:txBody>
                    <a:bodyPr/>
                    <a:lstStyle/>
                    <a:p>
                      <a:r>
                        <a:rPr lang="en-US" dirty="0" smtClean="0"/>
                        <a:t>Marion</a:t>
                      </a:r>
                      <a:endParaRPr lang="en-US" dirty="0"/>
                    </a:p>
                  </a:txBody>
                  <a:tcPr/>
                </a:tc>
                <a:tc>
                  <a:txBody>
                    <a:bodyPr/>
                    <a:lstStyle/>
                    <a:p>
                      <a:pPr algn="ctr"/>
                      <a:r>
                        <a:rPr lang="en-US" dirty="0" smtClean="0"/>
                        <a:t>224</a:t>
                      </a:r>
                      <a:endParaRPr lang="en-US" dirty="0"/>
                    </a:p>
                  </a:txBody>
                  <a:tcPr/>
                </a:tc>
                <a:tc>
                  <a:txBody>
                    <a:bodyPr/>
                    <a:lstStyle/>
                    <a:p>
                      <a:r>
                        <a:rPr lang="en-US" dirty="0" smtClean="0"/>
                        <a:t>Vanderburgh</a:t>
                      </a:r>
                      <a:endParaRPr lang="en-US" dirty="0"/>
                    </a:p>
                  </a:txBody>
                  <a:tcPr/>
                </a:tc>
                <a:tc>
                  <a:txBody>
                    <a:bodyPr/>
                    <a:lstStyle/>
                    <a:p>
                      <a:pPr algn="ctr"/>
                      <a:r>
                        <a:rPr lang="en-US" dirty="0" smtClean="0"/>
                        <a:t>59</a:t>
                      </a:r>
                      <a:endParaRPr lang="en-US" dirty="0"/>
                    </a:p>
                  </a:txBody>
                  <a:tcPr/>
                </a:tc>
                <a:extLst>
                  <a:ext uri="{0D108BD9-81ED-4DB2-BD59-A6C34878D82A}">
                    <a16:rowId xmlns:a16="http://schemas.microsoft.com/office/drawing/2014/main" val="3484020153"/>
                  </a:ext>
                </a:extLst>
              </a:tr>
              <a:tr h="370840">
                <a:tc>
                  <a:txBody>
                    <a:bodyPr/>
                    <a:lstStyle/>
                    <a:p>
                      <a:r>
                        <a:rPr lang="en-US" dirty="0" smtClean="0"/>
                        <a:t>Boone</a:t>
                      </a:r>
                      <a:endParaRPr lang="en-US" dirty="0"/>
                    </a:p>
                  </a:txBody>
                  <a:tcPr/>
                </a:tc>
                <a:tc>
                  <a:txBody>
                    <a:bodyPr/>
                    <a:lstStyle/>
                    <a:p>
                      <a:pPr algn="ctr"/>
                      <a:r>
                        <a:rPr lang="en-US" dirty="0" smtClean="0"/>
                        <a:t>12</a:t>
                      </a:r>
                      <a:endParaRPr lang="en-US" dirty="0"/>
                    </a:p>
                  </a:txBody>
                  <a:tcPr/>
                </a:tc>
                <a:tc>
                  <a:txBody>
                    <a:bodyPr/>
                    <a:lstStyle/>
                    <a:p>
                      <a:r>
                        <a:rPr lang="en-US" dirty="0" smtClean="0"/>
                        <a:t>Henry</a:t>
                      </a:r>
                      <a:endParaRPr lang="en-US" dirty="0"/>
                    </a:p>
                  </a:txBody>
                  <a:tcPr/>
                </a:tc>
                <a:tc>
                  <a:txBody>
                    <a:bodyPr/>
                    <a:lstStyle/>
                    <a:p>
                      <a:pPr algn="ctr"/>
                      <a:r>
                        <a:rPr lang="en-US" dirty="0" smtClean="0"/>
                        <a:t>12</a:t>
                      </a:r>
                      <a:endParaRPr lang="en-US" dirty="0"/>
                    </a:p>
                  </a:txBody>
                  <a:tcPr/>
                </a:tc>
                <a:tc>
                  <a:txBody>
                    <a:bodyPr/>
                    <a:lstStyle/>
                    <a:p>
                      <a:r>
                        <a:rPr lang="en-US" dirty="0" smtClean="0"/>
                        <a:t>Marshall</a:t>
                      </a:r>
                      <a:endParaRPr lang="en-US" dirty="0"/>
                    </a:p>
                  </a:txBody>
                  <a:tcPr/>
                </a:tc>
                <a:tc>
                  <a:txBody>
                    <a:bodyPr/>
                    <a:lstStyle/>
                    <a:p>
                      <a:pPr algn="ctr"/>
                      <a:r>
                        <a:rPr lang="en-US" dirty="0" smtClean="0"/>
                        <a:t>14</a:t>
                      </a:r>
                      <a:endParaRPr lang="en-US" dirty="0"/>
                    </a:p>
                  </a:txBody>
                  <a:tcPr/>
                </a:tc>
                <a:tc>
                  <a:txBody>
                    <a:bodyPr/>
                    <a:lstStyle/>
                    <a:p>
                      <a:r>
                        <a:rPr lang="en-US" dirty="0" smtClean="0"/>
                        <a:t>Vermillion</a:t>
                      </a:r>
                      <a:endParaRPr lang="en-US" dirty="0"/>
                    </a:p>
                  </a:txBody>
                  <a:tcPr/>
                </a:tc>
                <a:tc>
                  <a:txBody>
                    <a:bodyPr/>
                    <a:lstStyle/>
                    <a:p>
                      <a:pPr algn="ctr"/>
                      <a:r>
                        <a:rPr lang="en-US" dirty="0" smtClean="0"/>
                        <a:t>14</a:t>
                      </a:r>
                      <a:endParaRPr lang="en-US" dirty="0"/>
                    </a:p>
                  </a:txBody>
                  <a:tcPr/>
                </a:tc>
                <a:extLst>
                  <a:ext uri="{0D108BD9-81ED-4DB2-BD59-A6C34878D82A}">
                    <a16:rowId xmlns:a16="http://schemas.microsoft.com/office/drawing/2014/main" val="3162895470"/>
                  </a:ext>
                </a:extLst>
              </a:tr>
              <a:tr h="370840">
                <a:tc>
                  <a:txBody>
                    <a:bodyPr/>
                    <a:lstStyle/>
                    <a:p>
                      <a:r>
                        <a:rPr lang="en-US" dirty="0" smtClean="0"/>
                        <a:t>Clark</a:t>
                      </a:r>
                      <a:endParaRPr lang="en-US" dirty="0"/>
                    </a:p>
                  </a:txBody>
                  <a:tcPr/>
                </a:tc>
                <a:tc>
                  <a:txBody>
                    <a:bodyPr/>
                    <a:lstStyle/>
                    <a:p>
                      <a:pPr algn="ctr"/>
                      <a:r>
                        <a:rPr lang="en-US" dirty="0" smtClean="0"/>
                        <a:t>13</a:t>
                      </a:r>
                      <a:endParaRPr lang="en-US" dirty="0"/>
                    </a:p>
                  </a:txBody>
                  <a:tcPr/>
                </a:tc>
                <a:tc>
                  <a:txBody>
                    <a:bodyPr/>
                    <a:lstStyle/>
                    <a:p>
                      <a:r>
                        <a:rPr lang="en-US" dirty="0" smtClean="0"/>
                        <a:t>Howard</a:t>
                      </a:r>
                      <a:endParaRPr lang="en-US" dirty="0"/>
                    </a:p>
                  </a:txBody>
                  <a:tcPr/>
                </a:tc>
                <a:tc>
                  <a:txBody>
                    <a:bodyPr/>
                    <a:lstStyle/>
                    <a:p>
                      <a:pPr algn="ctr"/>
                      <a:r>
                        <a:rPr lang="en-US" dirty="0" smtClean="0"/>
                        <a:t>21</a:t>
                      </a:r>
                      <a:endParaRPr lang="en-US" dirty="0"/>
                    </a:p>
                  </a:txBody>
                  <a:tcPr/>
                </a:tc>
                <a:tc>
                  <a:txBody>
                    <a:bodyPr/>
                    <a:lstStyle/>
                    <a:p>
                      <a:r>
                        <a:rPr lang="en-US" dirty="0" smtClean="0"/>
                        <a:t>Monroe</a:t>
                      </a:r>
                      <a:endParaRPr lang="en-US" dirty="0"/>
                    </a:p>
                  </a:txBody>
                  <a:tcPr/>
                </a:tc>
                <a:tc>
                  <a:txBody>
                    <a:bodyPr/>
                    <a:lstStyle/>
                    <a:p>
                      <a:pPr algn="ctr"/>
                      <a:r>
                        <a:rPr lang="en-US" dirty="0" smtClean="0"/>
                        <a:t>15</a:t>
                      </a:r>
                      <a:endParaRPr lang="en-US" dirty="0"/>
                    </a:p>
                  </a:txBody>
                  <a:tcPr/>
                </a:tc>
                <a:tc>
                  <a:txBody>
                    <a:bodyPr/>
                    <a:lstStyle/>
                    <a:p>
                      <a:r>
                        <a:rPr lang="en-US" dirty="0" smtClean="0"/>
                        <a:t>Vigo</a:t>
                      </a:r>
                      <a:endParaRPr lang="en-US" dirty="0"/>
                    </a:p>
                  </a:txBody>
                  <a:tcPr/>
                </a:tc>
                <a:tc>
                  <a:txBody>
                    <a:bodyPr/>
                    <a:lstStyle/>
                    <a:p>
                      <a:pPr algn="ctr"/>
                      <a:r>
                        <a:rPr lang="en-US" dirty="0" smtClean="0"/>
                        <a:t>26</a:t>
                      </a:r>
                      <a:endParaRPr lang="en-US" dirty="0"/>
                    </a:p>
                  </a:txBody>
                  <a:tcPr/>
                </a:tc>
                <a:extLst>
                  <a:ext uri="{0D108BD9-81ED-4DB2-BD59-A6C34878D82A}">
                    <a16:rowId xmlns:a16="http://schemas.microsoft.com/office/drawing/2014/main" val="1904642106"/>
                  </a:ext>
                </a:extLst>
              </a:tr>
              <a:tr h="370840">
                <a:tc>
                  <a:txBody>
                    <a:bodyPr/>
                    <a:lstStyle/>
                    <a:p>
                      <a:r>
                        <a:rPr lang="en-US" dirty="0" smtClean="0"/>
                        <a:t>Clinton</a:t>
                      </a:r>
                      <a:endParaRPr lang="en-US" dirty="0"/>
                    </a:p>
                  </a:txBody>
                  <a:tcPr/>
                </a:tc>
                <a:tc>
                  <a:txBody>
                    <a:bodyPr/>
                    <a:lstStyle/>
                    <a:p>
                      <a:pPr algn="ctr"/>
                      <a:r>
                        <a:rPr lang="en-US" dirty="0" smtClean="0"/>
                        <a:t>10</a:t>
                      </a:r>
                      <a:endParaRPr lang="en-US" dirty="0"/>
                    </a:p>
                  </a:txBody>
                  <a:tcPr/>
                </a:tc>
                <a:tc>
                  <a:txBody>
                    <a:bodyPr/>
                    <a:lstStyle/>
                    <a:p>
                      <a:r>
                        <a:rPr lang="en-US" dirty="0" smtClean="0"/>
                        <a:t>Huntington</a:t>
                      </a:r>
                      <a:endParaRPr lang="en-US" dirty="0"/>
                    </a:p>
                  </a:txBody>
                  <a:tcPr/>
                </a:tc>
                <a:tc>
                  <a:txBody>
                    <a:bodyPr/>
                    <a:lstStyle/>
                    <a:p>
                      <a:pPr algn="ctr"/>
                      <a:r>
                        <a:rPr lang="en-US" dirty="0" smtClean="0"/>
                        <a:t>14</a:t>
                      </a:r>
                      <a:endParaRPr lang="en-US" dirty="0"/>
                    </a:p>
                  </a:txBody>
                  <a:tcPr/>
                </a:tc>
                <a:tc>
                  <a:txBody>
                    <a:bodyPr/>
                    <a:lstStyle/>
                    <a:p>
                      <a:r>
                        <a:rPr lang="en-US" dirty="0" smtClean="0"/>
                        <a:t>Montgomery</a:t>
                      </a:r>
                      <a:endParaRPr lang="en-US" dirty="0"/>
                    </a:p>
                  </a:txBody>
                  <a:tcPr/>
                </a:tc>
                <a:tc>
                  <a:txBody>
                    <a:bodyPr/>
                    <a:lstStyle/>
                    <a:p>
                      <a:pPr algn="ctr"/>
                      <a:r>
                        <a:rPr lang="en-US" dirty="0" smtClean="0"/>
                        <a:t>9</a:t>
                      </a:r>
                      <a:endParaRPr lang="en-US" dirty="0"/>
                    </a:p>
                  </a:txBody>
                  <a:tcPr/>
                </a:tc>
                <a:tc>
                  <a:txBody>
                    <a:bodyPr/>
                    <a:lstStyle/>
                    <a:p>
                      <a:r>
                        <a:rPr lang="en-US" dirty="0" smtClean="0"/>
                        <a:t>Wabash</a:t>
                      </a:r>
                      <a:endParaRPr lang="en-US" dirty="0"/>
                    </a:p>
                  </a:txBody>
                  <a:tcPr/>
                </a:tc>
                <a:tc>
                  <a:txBody>
                    <a:bodyPr/>
                    <a:lstStyle/>
                    <a:p>
                      <a:pPr algn="ctr"/>
                      <a:r>
                        <a:rPr lang="en-US" dirty="0" smtClean="0"/>
                        <a:t>10</a:t>
                      </a:r>
                      <a:endParaRPr lang="en-US" dirty="0"/>
                    </a:p>
                  </a:txBody>
                  <a:tcPr/>
                </a:tc>
                <a:extLst>
                  <a:ext uri="{0D108BD9-81ED-4DB2-BD59-A6C34878D82A}">
                    <a16:rowId xmlns:a16="http://schemas.microsoft.com/office/drawing/2014/main" val="4063022031"/>
                  </a:ext>
                </a:extLst>
              </a:tr>
              <a:tr h="370840">
                <a:tc>
                  <a:txBody>
                    <a:bodyPr/>
                    <a:lstStyle/>
                    <a:p>
                      <a:r>
                        <a:rPr lang="en-US" dirty="0" smtClean="0"/>
                        <a:t>Dearborn</a:t>
                      </a:r>
                      <a:endParaRPr lang="en-US" dirty="0"/>
                    </a:p>
                  </a:txBody>
                  <a:tcPr/>
                </a:tc>
                <a:tc>
                  <a:txBody>
                    <a:bodyPr/>
                    <a:lstStyle/>
                    <a:p>
                      <a:pPr algn="ctr"/>
                      <a:r>
                        <a:rPr lang="en-US" dirty="0" smtClean="0"/>
                        <a:t>16</a:t>
                      </a:r>
                      <a:endParaRPr lang="en-US" dirty="0"/>
                    </a:p>
                  </a:txBody>
                  <a:tcPr/>
                </a:tc>
                <a:tc>
                  <a:txBody>
                    <a:bodyPr/>
                    <a:lstStyle/>
                    <a:p>
                      <a:r>
                        <a:rPr lang="en-US" dirty="0" smtClean="0"/>
                        <a:t>Jackson</a:t>
                      </a:r>
                      <a:endParaRPr lang="en-US" dirty="0"/>
                    </a:p>
                  </a:txBody>
                  <a:tcPr/>
                </a:tc>
                <a:tc>
                  <a:txBody>
                    <a:bodyPr/>
                    <a:lstStyle/>
                    <a:p>
                      <a:pPr algn="ctr"/>
                      <a:r>
                        <a:rPr lang="en-US" dirty="0" smtClean="0"/>
                        <a:t>6</a:t>
                      </a:r>
                      <a:endParaRPr lang="en-US" dirty="0"/>
                    </a:p>
                  </a:txBody>
                  <a:tcPr/>
                </a:tc>
                <a:tc>
                  <a:txBody>
                    <a:bodyPr/>
                    <a:lstStyle/>
                    <a:p>
                      <a:r>
                        <a:rPr lang="en-US" dirty="0" smtClean="0"/>
                        <a:t>Morgan</a:t>
                      </a:r>
                      <a:endParaRPr lang="en-US" dirty="0"/>
                    </a:p>
                  </a:txBody>
                  <a:tcPr/>
                </a:tc>
                <a:tc>
                  <a:txBody>
                    <a:bodyPr/>
                    <a:lstStyle/>
                    <a:p>
                      <a:pPr algn="ctr"/>
                      <a:r>
                        <a:rPr lang="en-US" dirty="0" smtClean="0"/>
                        <a:t>18</a:t>
                      </a:r>
                      <a:endParaRPr lang="en-US" dirty="0"/>
                    </a:p>
                  </a:txBody>
                  <a:tcPr/>
                </a:tc>
                <a:tc>
                  <a:txBody>
                    <a:bodyPr/>
                    <a:lstStyle/>
                    <a:p>
                      <a:r>
                        <a:rPr lang="en-US" dirty="0" smtClean="0"/>
                        <a:t>Warrick</a:t>
                      </a:r>
                      <a:endParaRPr lang="en-US" dirty="0"/>
                    </a:p>
                  </a:txBody>
                  <a:tcPr/>
                </a:tc>
                <a:tc>
                  <a:txBody>
                    <a:bodyPr/>
                    <a:lstStyle/>
                    <a:p>
                      <a:pPr algn="ctr"/>
                      <a:r>
                        <a:rPr lang="en-US" dirty="0" smtClean="0"/>
                        <a:t>8</a:t>
                      </a:r>
                      <a:endParaRPr lang="en-US" dirty="0"/>
                    </a:p>
                  </a:txBody>
                  <a:tcPr/>
                </a:tc>
                <a:extLst>
                  <a:ext uri="{0D108BD9-81ED-4DB2-BD59-A6C34878D82A}">
                    <a16:rowId xmlns:a16="http://schemas.microsoft.com/office/drawing/2014/main" val="2807475926"/>
                  </a:ext>
                </a:extLst>
              </a:tr>
              <a:tr h="370840">
                <a:tc>
                  <a:txBody>
                    <a:bodyPr/>
                    <a:lstStyle/>
                    <a:p>
                      <a:r>
                        <a:rPr lang="en-US" dirty="0" smtClean="0"/>
                        <a:t>Decatur</a:t>
                      </a:r>
                      <a:endParaRPr lang="en-US" dirty="0"/>
                    </a:p>
                  </a:txBody>
                  <a:tcPr/>
                </a:tc>
                <a:tc>
                  <a:txBody>
                    <a:bodyPr/>
                    <a:lstStyle/>
                    <a:p>
                      <a:pPr algn="ctr"/>
                      <a:r>
                        <a:rPr lang="en-US" dirty="0" smtClean="0"/>
                        <a:t>5</a:t>
                      </a:r>
                      <a:endParaRPr lang="en-US" dirty="0"/>
                    </a:p>
                  </a:txBody>
                  <a:tcPr/>
                </a:tc>
                <a:tc>
                  <a:txBody>
                    <a:bodyPr/>
                    <a:lstStyle/>
                    <a:p>
                      <a:r>
                        <a:rPr lang="en-US" dirty="0" smtClean="0"/>
                        <a:t>Jasper</a:t>
                      </a:r>
                      <a:endParaRPr lang="en-US" dirty="0"/>
                    </a:p>
                  </a:txBody>
                  <a:tcPr/>
                </a:tc>
                <a:tc>
                  <a:txBody>
                    <a:bodyPr/>
                    <a:lstStyle/>
                    <a:p>
                      <a:pPr algn="ctr"/>
                      <a:r>
                        <a:rPr lang="en-US" dirty="0" smtClean="0"/>
                        <a:t>9</a:t>
                      </a:r>
                      <a:endParaRPr lang="en-US" dirty="0"/>
                    </a:p>
                  </a:txBody>
                  <a:tcPr/>
                </a:tc>
                <a:tc>
                  <a:txBody>
                    <a:bodyPr/>
                    <a:lstStyle/>
                    <a:p>
                      <a:r>
                        <a:rPr lang="en-US" dirty="0" smtClean="0"/>
                        <a:t>Noble</a:t>
                      </a:r>
                      <a:endParaRPr lang="en-US" dirty="0"/>
                    </a:p>
                  </a:txBody>
                  <a:tcPr/>
                </a:tc>
                <a:tc>
                  <a:txBody>
                    <a:bodyPr/>
                    <a:lstStyle/>
                    <a:p>
                      <a:pPr algn="ctr"/>
                      <a:r>
                        <a:rPr lang="en-US" dirty="0" smtClean="0"/>
                        <a:t>8</a:t>
                      </a:r>
                      <a:endParaRPr lang="en-US" dirty="0"/>
                    </a:p>
                  </a:txBody>
                  <a:tcPr/>
                </a:tc>
                <a:tc>
                  <a:txBody>
                    <a:bodyPr/>
                    <a:lstStyle/>
                    <a:p>
                      <a:r>
                        <a:rPr lang="en-US" dirty="0" smtClean="0"/>
                        <a:t>Washington</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662889170"/>
                  </a:ext>
                </a:extLst>
              </a:tr>
              <a:tr h="370840">
                <a:tc>
                  <a:txBody>
                    <a:bodyPr/>
                    <a:lstStyle/>
                    <a:p>
                      <a:r>
                        <a:rPr lang="en-US" dirty="0" smtClean="0"/>
                        <a:t>DeKalb</a:t>
                      </a:r>
                      <a:endParaRPr lang="en-US" dirty="0"/>
                    </a:p>
                  </a:txBody>
                  <a:tcPr/>
                </a:tc>
                <a:tc>
                  <a:txBody>
                    <a:bodyPr/>
                    <a:lstStyle/>
                    <a:p>
                      <a:pPr algn="ctr"/>
                      <a:r>
                        <a:rPr lang="en-US" dirty="0" smtClean="0"/>
                        <a:t>5</a:t>
                      </a:r>
                      <a:endParaRPr lang="en-US" dirty="0"/>
                    </a:p>
                  </a:txBody>
                  <a:tcPr/>
                </a:tc>
                <a:tc>
                  <a:txBody>
                    <a:bodyPr/>
                    <a:lstStyle/>
                    <a:p>
                      <a:r>
                        <a:rPr lang="en-US" dirty="0" smtClean="0"/>
                        <a:t>Jefferson</a:t>
                      </a:r>
                      <a:endParaRPr lang="en-US" dirty="0"/>
                    </a:p>
                  </a:txBody>
                  <a:tcPr/>
                </a:tc>
                <a:tc>
                  <a:txBody>
                    <a:bodyPr/>
                    <a:lstStyle/>
                    <a:p>
                      <a:pPr algn="ctr"/>
                      <a:r>
                        <a:rPr lang="en-US" dirty="0" smtClean="0"/>
                        <a:t>6</a:t>
                      </a:r>
                      <a:endParaRPr lang="en-US" dirty="0"/>
                    </a:p>
                  </a:txBody>
                  <a:tcPr/>
                </a:tc>
                <a:tc>
                  <a:txBody>
                    <a:bodyPr/>
                    <a:lstStyle/>
                    <a:p>
                      <a:r>
                        <a:rPr lang="en-US" dirty="0" smtClean="0"/>
                        <a:t>Owen</a:t>
                      </a:r>
                      <a:endParaRPr lang="en-US" dirty="0"/>
                    </a:p>
                  </a:txBody>
                  <a:tcPr/>
                </a:tc>
                <a:tc>
                  <a:txBody>
                    <a:bodyPr/>
                    <a:lstStyle/>
                    <a:p>
                      <a:pPr algn="ctr"/>
                      <a:r>
                        <a:rPr lang="en-US" dirty="0" smtClean="0"/>
                        <a:t>6</a:t>
                      </a:r>
                      <a:endParaRPr lang="en-US" dirty="0"/>
                    </a:p>
                  </a:txBody>
                  <a:tcPr/>
                </a:tc>
                <a:tc>
                  <a:txBody>
                    <a:bodyPr/>
                    <a:lstStyle/>
                    <a:p>
                      <a:r>
                        <a:rPr lang="en-US" dirty="0" smtClean="0"/>
                        <a:t>Wayne</a:t>
                      </a:r>
                      <a:endParaRPr lang="en-US" dirty="0"/>
                    </a:p>
                  </a:txBody>
                  <a:tcPr/>
                </a:tc>
                <a:tc>
                  <a:txBody>
                    <a:bodyPr/>
                    <a:lstStyle/>
                    <a:p>
                      <a:pPr algn="ctr"/>
                      <a:r>
                        <a:rPr lang="en-US" dirty="0" smtClean="0"/>
                        <a:t>39</a:t>
                      </a:r>
                      <a:endParaRPr lang="en-US" dirty="0"/>
                    </a:p>
                  </a:txBody>
                  <a:tcPr/>
                </a:tc>
                <a:extLst>
                  <a:ext uri="{0D108BD9-81ED-4DB2-BD59-A6C34878D82A}">
                    <a16:rowId xmlns:a16="http://schemas.microsoft.com/office/drawing/2014/main" val="3255371156"/>
                  </a:ext>
                </a:extLst>
              </a:tr>
              <a:tr h="370840">
                <a:tc>
                  <a:txBody>
                    <a:bodyPr/>
                    <a:lstStyle/>
                    <a:p>
                      <a:r>
                        <a:rPr lang="en-US" dirty="0" smtClean="0"/>
                        <a:t>Delaware</a:t>
                      </a:r>
                      <a:endParaRPr lang="en-US" dirty="0"/>
                    </a:p>
                  </a:txBody>
                  <a:tcPr/>
                </a:tc>
                <a:tc>
                  <a:txBody>
                    <a:bodyPr/>
                    <a:lstStyle/>
                    <a:p>
                      <a:pPr algn="ctr"/>
                      <a:r>
                        <a:rPr lang="en-US" dirty="0" smtClean="0"/>
                        <a:t>54</a:t>
                      </a:r>
                      <a:endParaRPr lang="en-US" dirty="0"/>
                    </a:p>
                  </a:txBody>
                  <a:tcPr/>
                </a:tc>
                <a:tc>
                  <a:txBody>
                    <a:bodyPr/>
                    <a:lstStyle/>
                    <a:p>
                      <a:r>
                        <a:rPr lang="en-US" dirty="0" smtClean="0"/>
                        <a:t>Jennings</a:t>
                      </a:r>
                      <a:endParaRPr lang="en-US" dirty="0"/>
                    </a:p>
                  </a:txBody>
                  <a:tcPr/>
                </a:tc>
                <a:tc>
                  <a:txBody>
                    <a:bodyPr/>
                    <a:lstStyle/>
                    <a:p>
                      <a:pPr algn="ctr"/>
                      <a:r>
                        <a:rPr lang="en-US" dirty="0" smtClean="0"/>
                        <a:t>5</a:t>
                      </a:r>
                      <a:endParaRPr lang="en-US" dirty="0"/>
                    </a:p>
                  </a:txBody>
                  <a:tcPr/>
                </a:tc>
                <a:tc>
                  <a:txBody>
                    <a:bodyPr/>
                    <a:lstStyle/>
                    <a:p>
                      <a:r>
                        <a:rPr lang="en-US" dirty="0" smtClean="0"/>
                        <a:t>Porter</a:t>
                      </a:r>
                      <a:endParaRPr lang="en-US" dirty="0"/>
                    </a:p>
                  </a:txBody>
                  <a:tcPr/>
                </a:tc>
                <a:tc>
                  <a:txBody>
                    <a:bodyPr/>
                    <a:lstStyle/>
                    <a:p>
                      <a:pPr algn="ctr"/>
                      <a:r>
                        <a:rPr lang="en-US" dirty="0" smtClean="0"/>
                        <a:t>53</a:t>
                      </a:r>
                      <a:endParaRPr lang="en-US" dirty="0"/>
                    </a:p>
                  </a:txBody>
                  <a:tcPr/>
                </a:tc>
                <a:tc>
                  <a:txBody>
                    <a:bodyPr/>
                    <a:lstStyle/>
                    <a:p>
                      <a:r>
                        <a:rPr lang="en-US" dirty="0" smtClean="0"/>
                        <a:t>Wells</a:t>
                      </a:r>
                      <a:endParaRPr lang="en-US" dirty="0"/>
                    </a:p>
                  </a:txBody>
                  <a:tcPr/>
                </a:tc>
                <a:tc>
                  <a:txBody>
                    <a:bodyPr/>
                    <a:lstStyle/>
                    <a:p>
                      <a:pPr algn="ctr"/>
                      <a:r>
                        <a:rPr lang="en-US" dirty="0" smtClean="0"/>
                        <a:t>8</a:t>
                      </a:r>
                      <a:endParaRPr lang="en-US" dirty="0"/>
                    </a:p>
                  </a:txBody>
                  <a:tcPr/>
                </a:tc>
                <a:extLst>
                  <a:ext uri="{0D108BD9-81ED-4DB2-BD59-A6C34878D82A}">
                    <a16:rowId xmlns:a16="http://schemas.microsoft.com/office/drawing/2014/main" val="785954707"/>
                  </a:ext>
                </a:extLst>
              </a:tr>
              <a:tr h="370840">
                <a:tc>
                  <a:txBody>
                    <a:bodyPr/>
                    <a:lstStyle/>
                    <a:p>
                      <a:r>
                        <a:rPr lang="en-US" dirty="0" smtClean="0"/>
                        <a:t>Dubois</a:t>
                      </a:r>
                      <a:endParaRPr lang="en-US" dirty="0"/>
                    </a:p>
                  </a:txBody>
                  <a:tcPr/>
                </a:tc>
                <a:tc>
                  <a:txBody>
                    <a:bodyPr/>
                    <a:lstStyle/>
                    <a:p>
                      <a:pPr algn="ctr"/>
                      <a:r>
                        <a:rPr lang="en-US" dirty="0" smtClean="0"/>
                        <a:t>5</a:t>
                      </a:r>
                      <a:endParaRPr lang="en-US" dirty="0"/>
                    </a:p>
                  </a:txBody>
                  <a:tcPr/>
                </a:tc>
                <a:tc>
                  <a:txBody>
                    <a:bodyPr/>
                    <a:lstStyle/>
                    <a:p>
                      <a:r>
                        <a:rPr lang="en-US" dirty="0" smtClean="0"/>
                        <a:t>Johnson</a:t>
                      </a:r>
                      <a:endParaRPr lang="en-US" dirty="0"/>
                    </a:p>
                  </a:txBody>
                  <a:tcPr/>
                </a:tc>
                <a:tc>
                  <a:txBody>
                    <a:bodyPr/>
                    <a:lstStyle/>
                    <a:p>
                      <a:pPr algn="ctr"/>
                      <a:r>
                        <a:rPr lang="en-US" dirty="0" smtClean="0"/>
                        <a:t>22</a:t>
                      </a:r>
                      <a:endParaRPr lang="en-US" dirty="0"/>
                    </a:p>
                  </a:txBody>
                  <a:tcPr/>
                </a:tc>
                <a:tc>
                  <a:txBody>
                    <a:bodyPr/>
                    <a:lstStyle/>
                    <a:p>
                      <a:r>
                        <a:rPr lang="en-US" dirty="0" smtClean="0"/>
                        <a:t>Randolph</a:t>
                      </a:r>
                      <a:endParaRPr lang="en-US" dirty="0"/>
                    </a:p>
                  </a:txBody>
                  <a:tcPr/>
                </a:tc>
                <a:tc>
                  <a:txBody>
                    <a:bodyPr/>
                    <a:lstStyle/>
                    <a:p>
                      <a:pPr algn="ctr"/>
                      <a:r>
                        <a:rPr lang="en-US" dirty="0" smtClean="0"/>
                        <a:t>9</a:t>
                      </a:r>
                      <a:endParaRPr lang="en-US" dirty="0"/>
                    </a:p>
                  </a:txBody>
                  <a:tcPr/>
                </a:tc>
                <a:tc>
                  <a:txBody>
                    <a:bodyPr/>
                    <a:lstStyle/>
                    <a:p>
                      <a:r>
                        <a:rPr lang="en-US" dirty="0" smtClean="0"/>
                        <a:t>White</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2254743646"/>
                  </a:ext>
                </a:extLst>
              </a:tr>
              <a:tr h="370840">
                <a:tc>
                  <a:txBody>
                    <a:bodyPr/>
                    <a:lstStyle/>
                    <a:p>
                      <a:r>
                        <a:rPr lang="en-US" dirty="0" smtClean="0"/>
                        <a:t>Elkhart</a:t>
                      </a:r>
                      <a:endParaRPr lang="en-US" dirty="0"/>
                    </a:p>
                  </a:txBody>
                  <a:tcPr/>
                </a:tc>
                <a:tc>
                  <a:txBody>
                    <a:bodyPr/>
                    <a:lstStyle/>
                    <a:p>
                      <a:pPr algn="ctr"/>
                      <a:r>
                        <a:rPr lang="en-US" dirty="0" smtClean="0"/>
                        <a:t>36</a:t>
                      </a:r>
                      <a:endParaRPr lang="en-US" dirty="0"/>
                    </a:p>
                  </a:txBody>
                  <a:tcPr/>
                </a:tc>
                <a:tc>
                  <a:txBody>
                    <a:bodyPr/>
                    <a:lstStyle/>
                    <a:p>
                      <a:r>
                        <a:rPr lang="en-US" dirty="0" smtClean="0"/>
                        <a:t>Knox</a:t>
                      </a:r>
                      <a:endParaRPr lang="en-US" dirty="0"/>
                    </a:p>
                  </a:txBody>
                  <a:tcPr/>
                </a:tc>
                <a:tc>
                  <a:txBody>
                    <a:bodyPr/>
                    <a:lstStyle/>
                    <a:p>
                      <a:pPr algn="ctr"/>
                      <a:r>
                        <a:rPr lang="en-US" dirty="0" smtClean="0"/>
                        <a:t>9</a:t>
                      </a:r>
                      <a:endParaRPr lang="en-US" dirty="0"/>
                    </a:p>
                  </a:txBody>
                  <a:tcPr/>
                </a:tc>
                <a:tc>
                  <a:txBody>
                    <a:bodyPr/>
                    <a:lstStyle/>
                    <a:p>
                      <a:r>
                        <a:rPr lang="en-US" dirty="0" smtClean="0"/>
                        <a:t>St. Joseph</a:t>
                      </a:r>
                      <a:endParaRPr lang="en-US" dirty="0"/>
                    </a:p>
                  </a:txBody>
                  <a:tcPr/>
                </a:tc>
                <a:tc>
                  <a:txBody>
                    <a:bodyPr/>
                    <a:lstStyle/>
                    <a:p>
                      <a:pPr algn="ctr"/>
                      <a:r>
                        <a:rPr lang="en-US" dirty="0" smtClean="0"/>
                        <a:t>81</a:t>
                      </a:r>
                      <a:endParaRPr lang="en-US" dirty="0"/>
                    </a:p>
                  </a:txBody>
                  <a:tcPr/>
                </a:tc>
                <a:tc>
                  <a:txBody>
                    <a:bodyPr/>
                    <a:lstStyle/>
                    <a:p>
                      <a:r>
                        <a:rPr lang="en-US" dirty="0" smtClean="0"/>
                        <a:t>Whitney</a:t>
                      </a:r>
                      <a:endParaRPr lang="en-US" dirty="0"/>
                    </a:p>
                  </a:txBody>
                  <a:tcPr/>
                </a:tc>
                <a:tc>
                  <a:txBody>
                    <a:bodyPr/>
                    <a:lstStyle/>
                    <a:p>
                      <a:pPr algn="ctr"/>
                      <a:r>
                        <a:rPr lang="en-US" dirty="0" smtClean="0"/>
                        <a:t>8</a:t>
                      </a:r>
                      <a:endParaRPr lang="en-US" dirty="0"/>
                    </a:p>
                  </a:txBody>
                  <a:tcPr/>
                </a:tc>
                <a:extLst>
                  <a:ext uri="{0D108BD9-81ED-4DB2-BD59-A6C34878D82A}">
                    <a16:rowId xmlns:a16="http://schemas.microsoft.com/office/drawing/2014/main" val="1446522909"/>
                  </a:ext>
                </a:extLst>
              </a:tr>
              <a:tr h="370840">
                <a:tc>
                  <a:txBody>
                    <a:bodyPr/>
                    <a:lstStyle/>
                    <a:p>
                      <a:r>
                        <a:rPr lang="en-US" dirty="0" smtClean="0"/>
                        <a:t>Fayette</a:t>
                      </a:r>
                      <a:endParaRPr lang="en-US" dirty="0"/>
                    </a:p>
                  </a:txBody>
                  <a:tcPr/>
                </a:tc>
                <a:tc>
                  <a:txBody>
                    <a:bodyPr/>
                    <a:lstStyle/>
                    <a:p>
                      <a:pPr algn="ctr"/>
                      <a:r>
                        <a:rPr lang="en-US" dirty="0" smtClean="0"/>
                        <a:t>10</a:t>
                      </a:r>
                      <a:endParaRPr lang="en-US" dirty="0"/>
                    </a:p>
                  </a:txBody>
                  <a:tcPr/>
                </a:tc>
                <a:tc>
                  <a:txBody>
                    <a:bodyPr/>
                    <a:lstStyle/>
                    <a:p>
                      <a:r>
                        <a:rPr lang="en-US" dirty="0" smtClean="0"/>
                        <a:t>Kosciusko</a:t>
                      </a:r>
                      <a:endParaRPr lang="en-US" dirty="0"/>
                    </a:p>
                  </a:txBody>
                  <a:tcPr/>
                </a:tc>
                <a:tc>
                  <a:txBody>
                    <a:bodyPr/>
                    <a:lstStyle/>
                    <a:p>
                      <a:pPr algn="ctr"/>
                      <a:r>
                        <a:rPr lang="en-US" dirty="0" smtClean="0"/>
                        <a:t>15</a:t>
                      </a:r>
                      <a:endParaRPr lang="en-US" dirty="0"/>
                    </a:p>
                  </a:txBody>
                  <a:tcPr/>
                </a:tc>
                <a:tc>
                  <a:txBody>
                    <a:bodyPr/>
                    <a:lstStyle/>
                    <a:p>
                      <a:r>
                        <a:rPr lang="en-US" dirty="0" smtClean="0"/>
                        <a:t>Shelby</a:t>
                      </a:r>
                      <a:endParaRPr lang="en-US" dirty="0"/>
                    </a:p>
                  </a:txBody>
                  <a:tcPr/>
                </a:tc>
                <a:tc>
                  <a:txBody>
                    <a:bodyPr/>
                    <a:lstStyle/>
                    <a:p>
                      <a:pPr algn="ctr"/>
                      <a:r>
                        <a:rPr lang="en-US" dirty="0" smtClean="0"/>
                        <a:t>9</a:t>
                      </a:r>
                      <a:endParaRPr lang="en-US" dirty="0"/>
                    </a:p>
                  </a:txBody>
                  <a:tcPr/>
                </a:tc>
                <a:tc>
                  <a:txBody>
                    <a:bodyPr/>
                    <a:lstStyle/>
                    <a:p>
                      <a:r>
                        <a:rPr lang="en-US" b="1" dirty="0" smtClean="0"/>
                        <a:t>IN Total</a:t>
                      </a:r>
                      <a:endParaRPr lang="en-US" b="1" dirty="0"/>
                    </a:p>
                  </a:txBody>
                  <a:tcPr/>
                </a:tc>
                <a:tc>
                  <a:txBody>
                    <a:bodyPr/>
                    <a:lstStyle/>
                    <a:p>
                      <a:pPr algn="ctr"/>
                      <a:r>
                        <a:rPr lang="en-US" b="1" dirty="0" smtClean="0"/>
                        <a:t>1430</a:t>
                      </a:r>
                      <a:endParaRPr lang="en-US" b="1" dirty="0"/>
                    </a:p>
                  </a:txBody>
                  <a:tcPr/>
                </a:tc>
                <a:extLst>
                  <a:ext uri="{0D108BD9-81ED-4DB2-BD59-A6C34878D82A}">
                    <a16:rowId xmlns:a16="http://schemas.microsoft.com/office/drawing/2014/main" val="2081256482"/>
                  </a:ext>
                </a:extLst>
              </a:tr>
              <a:tr h="370840">
                <a:tc>
                  <a:txBody>
                    <a:bodyPr/>
                    <a:lstStyle/>
                    <a:p>
                      <a:r>
                        <a:rPr lang="en-US" dirty="0" smtClean="0"/>
                        <a:t>Floyd</a:t>
                      </a:r>
                      <a:endParaRPr lang="en-US" dirty="0"/>
                    </a:p>
                  </a:txBody>
                  <a:tcPr/>
                </a:tc>
                <a:tc>
                  <a:txBody>
                    <a:bodyPr/>
                    <a:lstStyle/>
                    <a:p>
                      <a:pPr algn="ctr"/>
                      <a:r>
                        <a:rPr lang="en-US" dirty="0" smtClean="0"/>
                        <a:t>17</a:t>
                      </a:r>
                      <a:endParaRPr lang="en-US" dirty="0"/>
                    </a:p>
                  </a:txBody>
                  <a:tcPr/>
                </a:tc>
                <a:tc>
                  <a:txBody>
                    <a:bodyPr/>
                    <a:lstStyle/>
                    <a:p>
                      <a:r>
                        <a:rPr lang="en-US" dirty="0" smtClean="0"/>
                        <a:t>Lake</a:t>
                      </a:r>
                      <a:endParaRPr lang="en-US" dirty="0"/>
                    </a:p>
                  </a:txBody>
                  <a:tcPr/>
                </a:tc>
                <a:tc>
                  <a:txBody>
                    <a:bodyPr/>
                    <a:lstStyle/>
                    <a:p>
                      <a:pPr algn="ctr"/>
                      <a:r>
                        <a:rPr lang="en-US" dirty="0" smtClean="0"/>
                        <a:t>94</a:t>
                      </a:r>
                      <a:endParaRPr lang="en-US" dirty="0"/>
                    </a:p>
                  </a:txBody>
                  <a:tcPr/>
                </a:tc>
                <a:tc>
                  <a:txBody>
                    <a:bodyPr/>
                    <a:lstStyle/>
                    <a:p>
                      <a:r>
                        <a:rPr lang="en-US" dirty="0" smtClean="0"/>
                        <a:t>Starke</a:t>
                      </a:r>
                      <a:endParaRPr lang="en-US" dirty="0"/>
                    </a:p>
                  </a:txBody>
                  <a:tcPr/>
                </a:tc>
                <a:tc>
                  <a:txBody>
                    <a:bodyPr/>
                    <a:lstStyle/>
                    <a:p>
                      <a:pPr algn="ctr"/>
                      <a:r>
                        <a:rPr lang="en-US" dirty="0" smtClean="0"/>
                        <a:t>7</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3240561"/>
                  </a:ext>
                </a:extLst>
              </a:tr>
              <a:tr h="370840">
                <a:tc>
                  <a:txBody>
                    <a:bodyPr/>
                    <a:lstStyle/>
                    <a:p>
                      <a:r>
                        <a:rPr lang="en-US" dirty="0" smtClean="0"/>
                        <a:t>Grant</a:t>
                      </a:r>
                      <a:endParaRPr lang="en-US" dirty="0"/>
                    </a:p>
                  </a:txBody>
                  <a:tcPr/>
                </a:tc>
                <a:tc>
                  <a:txBody>
                    <a:bodyPr/>
                    <a:lstStyle/>
                    <a:p>
                      <a:pPr algn="ctr"/>
                      <a:r>
                        <a:rPr lang="en-US" dirty="0" smtClean="0"/>
                        <a:t>12</a:t>
                      </a:r>
                      <a:endParaRPr lang="en-US" dirty="0"/>
                    </a:p>
                  </a:txBody>
                  <a:tcPr/>
                </a:tc>
                <a:tc>
                  <a:txBody>
                    <a:bodyPr/>
                    <a:lstStyle/>
                    <a:p>
                      <a:r>
                        <a:rPr lang="en-US" dirty="0" err="1" smtClean="0"/>
                        <a:t>LaPorte</a:t>
                      </a:r>
                      <a:endParaRPr lang="en-US" dirty="0"/>
                    </a:p>
                  </a:txBody>
                  <a:tcPr/>
                </a:tc>
                <a:tc>
                  <a:txBody>
                    <a:bodyPr/>
                    <a:lstStyle/>
                    <a:p>
                      <a:pPr algn="ctr"/>
                      <a:r>
                        <a:rPr lang="en-US" dirty="0" smtClean="0"/>
                        <a:t>30</a:t>
                      </a:r>
                      <a:endParaRPr lang="en-US" dirty="0"/>
                    </a:p>
                  </a:txBody>
                  <a:tcPr/>
                </a:tc>
                <a:tc>
                  <a:txBody>
                    <a:bodyPr/>
                    <a:lstStyle/>
                    <a:p>
                      <a:r>
                        <a:rPr lang="en-US" dirty="0" smtClean="0"/>
                        <a:t>Steuben</a:t>
                      </a:r>
                      <a:endParaRPr lang="en-US" dirty="0"/>
                    </a:p>
                  </a:txBody>
                  <a:tcPr/>
                </a:tc>
                <a:tc>
                  <a:txBody>
                    <a:bodyPr/>
                    <a:lstStyle/>
                    <a:p>
                      <a:pPr algn="ctr"/>
                      <a:r>
                        <a:rPr lang="en-US" dirty="0" smtClean="0"/>
                        <a:t>8</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07670681"/>
                  </a:ext>
                </a:extLst>
              </a:tr>
            </a:tbl>
          </a:graphicData>
        </a:graphic>
      </p:graphicFrame>
      <p:sp>
        <p:nvSpPr>
          <p:cNvPr id="9" name="TextBox 8"/>
          <p:cNvSpPr txBox="1"/>
          <p:nvPr/>
        </p:nvSpPr>
        <p:spPr>
          <a:xfrm>
            <a:off x="884371" y="5887554"/>
            <a:ext cx="2327753" cy="461665"/>
          </a:xfrm>
          <a:prstGeom prst="rect">
            <a:avLst/>
          </a:prstGeom>
          <a:noFill/>
        </p:spPr>
        <p:txBody>
          <a:bodyPr wrap="none" rtlCol="0">
            <a:spAutoFit/>
          </a:bodyPr>
          <a:lstStyle/>
          <a:p>
            <a:r>
              <a:rPr lang="en-US" sz="1200" dirty="0" smtClean="0"/>
              <a:t>Source: ISDH Epidemiology Report</a:t>
            </a:r>
            <a:br>
              <a:rPr lang="en-US" sz="1200" dirty="0" smtClean="0"/>
            </a:br>
            <a:r>
              <a:rPr lang="en-US" sz="1200" dirty="0" smtClean="0"/>
              <a:t>2016, Table 7</a:t>
            </a:r>
            <a:endParaRPr lang="en-US" sz="1200" dirty="0"/>
          </a:p>
        </p:txBody>
      </p:sp>
      <p:sp>
        <p:nvSpPr>
          <p:cNvPr id="10" name="TextBox 9"/>
          <p:cNvSpPr txBox="1"/>
          <p:nvPr/>
        </p:nvSpPr>
        <p:spPr>
          <a:xfrm>
            <a:off x="351693" y="2985477"/>
            <a:ext cx="1797538" cy="923330"/>
          </a:xfrm>
          <a:prstGeom prst="rect">
            <a:avLst/>
          </a:prstGeom>
          <a:noFill/>
        </p:spPr>
        <p:txBody>
          <a:bodyPr wrap="square" rtlCol="0">
            <a:spAutoFit/>
          </a:bodyPr>
          <a:lstStyle/>
          <a:p>
            <a:r>
              <a:rPr lang="en-US" dirty="0" smtClean="0"/>
              <a:t>Counties not on list had &lt; 5; data suppressed</a:t>
            </a:r>
            <a:endParaRPr lang="en-US" dirty="0"/>
          </a:p>
        </p:txBody>
      </p:sp>
    </p:spTree>
    <p:extLst>
      <p:ext uri="{BB962C8B-B14F-4D97-AF65-F5344CB8AC3E}">
        <p14:creationId xmlns:p14="http://schemas.microsoft.com/office/powerpoint/2010/main" val="4280010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Database of public drug disposal locations</a:t>
            </a:r>
            <a:endParaRPr lang="en-US" sz="4000" dirty="0"/>
          </a:p>
        </p:txBody>
      </p:sp>
      <p:sp>
        <p:nvSpPr>
          <p:cNvPr id="5" name="Content Placeholder 4"/>
          <p:cNvSpPr>
            <a:spLocks noGrp="1"/>
          </p:cNvSpPr>
          <p:nvPr>
            <p:ph sz="half" idx="1"/>
          </p:nvPr>
        </p:nvSpPr>
        <p:spPr/>
        <p:txBody>
          <a:bodyPr/>
          <a:lstStyle/>
          <a:p>
            <a:r>
              <a:rPr lang="en-US" dirty="0" smtClean="0">
                <a:solidFill>
                  <a:srgbClr val="00B0F0"/>
                </a:solidFill>
              </a:rPr>
              <a:t>Medication disposal program also key</a:t>
            </a:r>
          </a:p>
          <a:p>
            <a:pPr lvl="1"/>
            <a:r>
              <a:rPr lang="en-US" dirty="0" smtClean="0"/>
              <a:t>Prescription drugs, including opioids</a:t>
            </a:r>
          </a:p>
          <a:p>
            <a:pPr lvl="1"/>
            <a:r>
              <a:rPr lang="en-US" dirty="0" smtClean="0"/>
              <a:t>Over-the-counter medications</a:t>
            </a:r>
          </a:p>
          <a:p>
            <a:pPr lvl="1"/>
            <a:r>
              <a:rPr lang="en-US" dirty="0" smtClean="0"/>
              <a:t>Not accepted</a:t>
            </a:r>
          </a:p>
          <a:p>
            <a:pPr lvl="2"/>
            <a:r>
              <a:rPr lang="en-US" dirty="0" smtClean="0"/>
              <a:t>Illegal drugs, needles, lotions or liquids, inhalers, thermometers, hydrogen peroxide, aerosol cans</a:t>
            </a:r>
            <a:endParaRPr lang="en-US" dirty="0"/>
          </a:p>
        </p:txBody>
      </p:sp>
      <p:sp>
        <p:nvSpPr>
          <p:cNvPr id="6" name="Content Placeholder 5"/>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5921633" y="1825625"/>
            <a:ext cx="5963622" cy="3800776"/>
          </a:xfrm>
          <a:prstGeom prst="rect">
            <a:avLst/>
          </a:prstGeom>
        </p:spPr>
      </p:pic>
    </p:spTree>
    <p:extLst>
      <p:ext uri="{BB962C8B-B14F-4D97-AF65-F5344CB8AC3E}">
        <p14:creationId xmlns:p14="http://schemas.microsoft.com/office/powerpoint/2010/main" val="4284202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solidFill>
                  <a:srgbClr val="00B0F0"/>
                </a:solidFill>
              </a:rPr>
              <a:t>Harm Reduction </a:t>
            </a:r>
            <a:r>
              <a:rPr lang="en-US" sz="3800" dirty="0" smtClean="0"/>
              <a:t>Strategies vs. </a:t>
            </a:r>
            <a:r>
              <a:rPr lang="en-US" sz="3800" dirty="0" smtClean="0">
                <a:solidFill>
                  <a:srgbClr val="00B0F0"/>
                </a:solidFill>
              </a:rPr>
              <a:t>Criminal Approach</a:t>
            </a:r>
            <a:r>
              <a:rPr lang="en-US" sz="3800" dirty="0" smtClean="0"/>
              <a:t>… best strategies?  </a:t>
            </a:r>
            <a:endParaRPr lang="en-US" sz="3800" dirty="0"/>
          </a:p>
        </p:txBody>
      </p:sp>
      <p:sp>
        <p:nvSpPr>
          <p:cNvPr id="3" name="Content Placeholder 2"/>
          <p:cNvSpPr>
            <a:spLocks noGrp="1"/>
          </p:cNvSpPr>
          <p:nvPr>
            <p:ph idx="1"/>
          </p:nvPr>
        </p:nvSpPr>
        <p:spPr>
          <a:xfrm>
            <a:off x="838200" y="1760706"/>
            <a:ext cx="10515600" cy="5097294"/>
          </a:xfrm>
        </p:spPr>
        <p:txBody>
          <a:bodyPr>
            <a:normAutofit fontScale="70000" lnSpcReduction="20000"/>
          </a:bodyPr>
          <a:lstStyle/>
          <a:p>
            <a:r>
              <a:rPr lang="en-US" dirty="0" smtClean="0"/>
              <a:t>Philosophy: not endorse drug use, but accepts drug use as a reality and focuses on reducing harmful consequences (death, HIV, Hepatitis C, dysfunction, criminal activity, incarceration)</a:t>
            </a:r>
          </a:p>
          <a:p>
            <a:pPr marL="0" indent="0">
              <a:buNone/>
            </a:pPr>
            <a:endParaRPr lang="en-US" sz="1100" dirty="0"/>
          </a:p>
          <a:p>
            <a:r>
              <a:rPr lang="en-US" dirty="0" smtClean="0"/>
              <a:t>Harm </a:t>
            </a:r>
            <a:r>
              <a:rPr lang="en-US" dirty="0"/>
              <a:t>reduction </a:t>
            </a:r>
            <a:r>
              <a:rPr lang="en-US" dirty="0" smtClean="0"/>
              <a:t>strategies</a:t>
            </a:r>
          </a:p>
          <a:p>
            <a:pPr lvl="1"/>
            <a:r>
              <a:rPr lang="en-US" dirty="0" smtClean="0"/>
              <a:t>Syringe exchange</a:t>
            </a:r>
          </a:p>
          <a:p>
            <a:pPr lvl="2"/>
            <a:r>
              <a:rPr lang="en-US" dirty="0" smtClean="0"/>
              <a:t>Possession of syringes is not illegal under federal law</a:t>
            </a:r>
          </a:p>
          <a:p>
            <a:pPr lvl="2"/>
            <a:r>
              <a:rPr lang="en-US" dirty="0" smtClean="0"/>
              <a:t>Bloodborne disease transmission</a:t>
            </a:r>
          </a:p>
          <a:p>
            <a:pPr lvl="1"/>
            <a:r>
              <a:rPr lang="en-US" dirty="0" smtClean="0"/>
              <a:t>Opioid agonist therapy</a:t>
            </a:r>
          </a:p>
          <a:p>
            <a:pPr lvl="2"/>
            <a:r>
              <a:rPr lang="en-US" dirty="0" smtClean="0"/>
              <a:t>Methadone: treatment clinics</a:t>
            </a:r>
          </a:p>
          <a:p>
            <a:pPr lvl="2"/>
            <a:r>
              <a:rPr lang="en-US" dirty="0" smtClean="0"/>
              <a:t>Buprenorphine: prescribed and dispensed since 2002 in physician offices</a:t>
            </a:r>
          </a:p>
          <a:p>
            <a:pPr lvl="2"/>
            <a:r>
              <a:rPr lang="en-US" dirty="0" smtClean="0"/>
              <a:t>Challenges: access to clinics, insurance coverage, access if incarcerated</a:t>
            </a:r>
          </a:p>
          <a:p>
            <a:pPr lvl="1"/>
            <a:r>
              <a:rPr lang="en-US" dirty="0" smtClean="0"/>
              <a:t>Overdose prevention</a:t>
            </a:r>
          </a:p>
          <a:p>
            <a:pPr lvl="2"/>
            <a:r>
              <a:rPr lang="en-US" dirty="0" smtClean="0"/>
              <a:t>Federal funds may be used to purchase &amp; distribute naloxone (Comprehensive Addiction and Recovery Act, 2016)</a:t>
            </a:r>
          </a:p>
          <a:p>
            <a:pPr lvl="1"/>
            <a:r>
              <a:rPr lang="en-US" dirty="0" smtClean="0"/>
              <a:t>Supervised consumption sites (Europe, Canada, Australia)</a:t>
            </a:r>
          </a:p>
          <a:p>
            <a:pPr lvl="2"/>
            <a:r>
              <a:rPr lang="en-US" dirty="0" smtClean="0"/>
              <a:t>Seattle, WA pilot consumption sites</a:t>
            </a:r>
          </a:p>
          <a:p>
            <a:pPr lvl="1"/>
            <a:r>
              <a:rPr lang="en-US" dirty="0" smtClean="0"/>
              <a:t>Heroin-assisted treatment (some European countries and Canada)</a:t>
            </a:r>
          </a:p>
          <a:p>
            <a:pPr lvl="1"/>
            <a:r>
              <a:rPr lang="en-US" dirty="0" smtClean="0"/>
              <a:t>Law-Enforcement Assisted Diversion </a:t>
            </a:r>
          </a:p>
          <a:p>
            <a:pPr lvl="2"/>
            <a:r>
              <a:rPr lang="en-US" dirty="0" smtClean="0"/>
              <a:t>Diverted from criminal system to community-based support services</a:t>
            </a:r>
          </a:p>
          <a:p>
            <a:pPr lvl="2"/>
            <a:r>
              <a:rPr lang="en-US" dirty="0" smtClean="0"/>
              <a:t>Seattle, Santa Fe, Atlanta, Louisville, Fayetteville, etc.</a:t>
            </a:r>
          </a:p>
          <a:p>
            <a:pPr lvl="1"/>
            <a:r>
              <a:rPr lang="en-US" dirty="0" smtClean="0"/>
              <a:t>Cannabis as substitute drug</a:t>
            </a:r>
          </a:p>
          <a:p>
            <a:pPr lvl="2"/>
            <a:r>
              <a:rPr lang="en-US" dirty="0" smtClean="0"/>
              <a:t>Needs more research; marijuana surprisingly minimally  researched</a:t>
            </a:r>
          </a:p>
          <a:p>
            <a:pPr marL="0" indent="0">
              <a:buNone/>
            </a:pPr>
            <a:endParaRPr lang="en-US" sz="900" dirty="0"/>
          </a:p>
          <a:p>
            <a:pPr marL="0" indent="0">
              <a:buNone/>
            </a:pPr>
            <a:endParaRPr lang="en-US" sz="900" dirty="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991164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B0F0"/>
                </a:solidFill>
              </a:rPr>
              <a:t>Legal Action Against Opioid Manufactures</a:t>
            </a:r>
            <a:endParaRPr lang="en-US" sz="4000" dirty="0">
              <a:solidFill>
                <a:srgbClr val="00B0F0"/>
              </a:solidFill>
            </a:endParaRPr>
          </a:p>
        </p:txBody>
      </p:sp>
      <p:sp>
        <p:nvSpPr>
          <p:cNvPr id="3" name="Content Placeholder 2"/>
          <p:cNvSpPr>
            <a:spLocks noGrp="1"/>
          </p:cNvSpPr>
          <p:nvPr>
            <p:ph idx="1"/>
          </p:nvPr>
        </p:nvSpPr>
        <p:spPr>
          <a:xfrm>
            <a:off x="838199" y="1825625"/>
            <a:ext cx="10848975" cy="4660900"/>
          </a:xfrm>
        </p:spPr>
        <p:txBody>
          <a:bodyPr>
            <a:normAutofit fontScale="92500" lnSpcReduction="10000"/>
          </a:bodyPr>
          <a:lstStyle/>
          <a:p>
            <a:pPr marL="0" indent="0">
              <a:buNone/>
            </a:pPr>
            <a:r>
              <a:rPr lang="en-US" dirty="0" smtClean="0"/>
              <a:t>2015</a:t>
            </a:r>
          </a:p>
          <a:p>
            <a:r>
              <a:rPr lang="en-US" dirty="0" smtClean="0"/>
              <a:t>West Virginia, New Hampshire, and Kentucky civil lawsuit against Purdue Pharma</a:t>
            </a:r>
          </a:p>
          <a:p>
            <a:pPr marL="0" indent="0">
              <a:buNone/>
            </a:pPr>
            <a:endParaRPr lang="en-US" sz="900" dirty="0" smtClean="0"/>
          </a:p>
          <a:p>
            <a:pPr marL="0" indent="0">
              <a:buNone/>
            </a:pPr>
            <a:r>
              <a:rPr lang="en-US" dirty="0" smtClean="0"/>
              <a:t>2017 (November) Indiana cities join many cities across country</a:t>
            </a:r>
            <a:endParaRPr lang="en-US" dirty="0"/>
          </a:p>
          <a:p>
            <a:r>
              <a:rPr lang="en-US" dirty="0" smtClean="0"/>
              <a:t>Indianapolis</a:t>
            </a:r>
          </a:p>
          <a:p>
            <a:r>
              <a:rPr lang="en-US" dirty="0" smtClean="0"/>
              <a:t>Hammond</a:t>
            </a:r>
          </a:p>
          <a:p>
            <a:pPr marL="0" indent="0">
              <a:buNone/>
            </a:pPr>
            <a:endParaRPr lang="en-US" sz="900" dirty="0" smtClean="0"/>
          </a:p>
          <a:p>
            <a:pPr marL="0" indent="0">
              <a:buNone/>
            </a:pPr>
            <a:r>
              <a:rPr lang="en-US" dirty="0" smtClean="0"/>
              <a:t>Basis</a:t>
            </a:r>
          </a:p>
          <a:p>
            <a:r>
              <a:rPr lang="en-US" dirty="0" smtClean="0"/>
              <a:t>Racketeering</a:t>
            </a:r>
            <a:r>
              <a:rPr lang="en-US" dirty="0"/>
              <a:t>, negligence … deceptive marketing practices to promote use beyond effective short-term </a:t>
            </a:r>
            <a:r>
              <a:rPr lang="en-US" dirty="0" smtClean="0"/>
              <a:t>use</a:t>
            </a:r>
          </a:p>
          <a:p>
            <a:r>
              <a:rPr lang="en-US" dirty="0" smtClean="0"/>
              <a:t>Failure to identify, report, and stop suspicious orders of medications</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23261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76" y="599090"/>
            <a:ext cx="7365125" cy="5688231"/>
          </a:xfrm>
        </p:spPr>
        <p:txBody>
          <a:bodyPr>
            <a:normAutofit fontScale="92500" lnSpcReduction="10000"/>
          </a:bodyPr>
          <a:lstStyle/>
          <a:p>
            <a:r>
              <a:rPr lang="en-US" dirty="0" smtClean="0"/>
              <a:t>What Using</a:t>
            </a:r>
          </a:p>
          <a:p>
            <a:r>
              <a:rPr lang="en-US" dirty="0" smtClean="0"/>
              <a:t>How Did We Get Here?</a:t>
            </a:r>
          </a:p>
          <a:p>
            <a:r>
              <a:rPr lang="en-US" dirty="0" smtClean="0"/>
              <a:t>Prescribing Practices</a:t>
            </a:r>
          </a:p>
          <a:p>
            <a:r>
              <a:rPr lang="en-US" dirty="0" smtClean="0"/>
              <a:t>Unintended Consequences</a:t>
            </a:r>
          </a:p>
          <a:p>
            <a:r>
              <a:rPr lang="en-US" dirty="0" smtClean="0"/>
              <a:t>Indiana’s Plan</a:t>
            </a:r>
          </a:p>
          <a:p>
            <a:r>
              <a:rPr lang="en-US" dirty="0" smtClean="0"/>
              <a:t>Good Samaritan Coverage</a:t>
            </a:r>
          </a:p>
          <a:p>
            <a:r>
              <a:rPr lang="en-US" dirty="0" smtClean="0"/>
              <a:t>Why Needed … Indiana Stats</a:t>
            </a:r>
          </a:p>
          <a:p>
            <a:r>
              <a:rPr lang="en-US" dirty="0" smtClean="0"/>
              <a:t>Drug Disposal</a:t>
            </a:r>
          </a:p>
          <a:p>
            <a:r>
              <a:rPr lang="en-US" dirty="0" smtClean="0"/>
              <a:t>Harm Reduction Strategies vs. Criminal Approach</a:t>
            </a:r>
          </a:p>
          <a:p>
            <a:r>
              <a:rPr lang="en-US" dirty="0" smtClean="0"/>
              <a:t>Legal Action Against Opioid Manufacturers</a:t>
            </a:r>
          </a:p>
          <a:p>
            <a:r>
              <a:rPr lang="en-US" dirty="0" smtClean="0"/>
              <a:t>Illegal Opioid Marketplace (use of USPS)</a:t>
            </a:r>
          </a:p>
          <a:p>
            <a:r>
              <a:rPr lang="en-US" dirty="0" smtClean="0"/>
              <a:t>Extra Data</a:t>
            </a:r>
          </a:p>
          <a:p>
            <a:endParaRPr lang="en-US" dirty="0" smtClean="0"/>
          </a:p>
          <a:p>
            <a:endParaRPr lang="en-US" dirty="0"/>
          </a:p>
        </p:txBody>
      </p:sp>
      <p:grpSp>
        <p:nvGrpSpPr>
          <p:cNvPr id="5" name="Group 4"/>
          <p:cNvGrpSpPr/>
          <p:nvPr/>
        </p:nvGrpSpPr>
        <p:grpSpPr>
          <a:xfrm>
            <a:off x="347386" y="160391"/>
            <a:ext cx="3762160" cy="6584155"/>
            <a:chOff x="7591641" y="341695"/>
            <a:chExt cx="3762160" cy="6584155"/>
          </a:xfrm>
        </p:grpSpPr>
        <p:pic>
          <p:nvPicPr>
            <p:cNvPr id="1032"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1049" r="24187" b="43901"/>
            <a:stretch/>
          </p:blipFill>
          <p:spPr bwMode="auto">
            <a:xfrm rot="16200000">
              <a:off x="6512034" y="2084083"/>
              <a:ext cx="5921374" cy="3762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oilermaker spe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788" y="341695"/>
              <a:ext cx="2247900" cy="2038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09934" y="1408631"/>
              <a:ext cx="1505607" cy="784830"/>
            </a:xfrm>
            <a:prstGeom prst="rect">
              <a:avLst/>
            </a:prstGeom>
            <a:solidFill>
              <a:schemeClr val="tx1"/>
            </a:solidFill>
            <a:ln>
              <a:noFill/>
            </a:ln>
          </p:spPr>
          <p:txBody>
            <a:bodyPr wrap="square" rtlCol="0">
              <a:spAutoFit/>
            </a:bodyPr>
            <a:lstStyle/>
            <a:p>
              <a:pPr algn="ctr"/>
              <a:r>
                <a:rPr lang="en-US" sz="2000" b="1" dirty="0" smtClean="0">
                  <a:solidFill>
                    <a:schemeClr val="accent3">
                      <a:lumMod val="50000"/>
                    </a:schemeClr>
                  </a:solidFill>
                </a:rPr>
                <a:t>Where Going?</a:t>
              </a:r>
            </a:p>
            <a:p>
              <a:pPr algn="ctr"/>
              <a:endParaRPr lang="en-US" sz="500" dirty="0"/>
            </a:p>
          </p:txBody>
        </p:sp>
      </p:grpSp>
    </p:spTree>
    <p:extLst>
      <p:ext uri="{BB962C8B-B14F-4D97-AF65-F5344CB8AC3E}">
        <p14:creationId xmlns:p14="http://schemas.microsoft.com/office/powerpoint/2010/main" val="2777564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00B0F0"/>
                </a:solidFill>
              </a:rPr>
              <a:t>Illegal Market </a:t>
            </a:r>
            <a:r>
              <a:rPr lang="en-US" sz="4000" dirty="0" smtClean="0"/>
              <a:t>for opioids (coming in from black market)</a:t>
            </a:r>
            <a:endParaRPr lang="en-US" sz="4000" dirty="0"/>
          </a:p>
        </p:txBody>
      </p:sp>
      <p:sp>
        <p:nvSpPr>
          <p:cNvPr id="3" name="Content Placeholder 2"/>
          <p:cNvSpPr>
            <a:spLocks noGrp="1"/>
          </p:cNvSpPr>
          <p:nvPr>
            <p:ph idx="1"/>
          </p:nvPr>
        </p:nvSpPr>
        <p:spPr>
          <a:xfrm>
            <a:off x="838200" y="1825624"/>
            <a:ext cx="10515600" cy="4697095"/>
          </a:xfrm>
        </p:spPr>
        <p:txBody>
          <a:bodyPr>
            <a:normAutofit fontScale="92500" lnSpcReduction="20000"/>
          </a:bodyPr>
          <a:lstStyle/>
          <a:p>
            <a:r>
              <a:rPr lang="en-US" dirty="0" smtClean="0"/>
              <a:t>Senate Government Oversight and Homeland Security Committee </a:t>
            </a:r>
            <a:r>
              <a:rPr lang="en-US" dirty="0" smtClean="0">
                <a:solidFill>
                  <a:srgbClr val="00B0F0"/>
                </a:solidFill>
              </a:rPr>
              <a:t>meeting now </a:t>
            </a:r>
            <a:r>
              <a:rPr lang="en-US" dirty="0" smtClean="0"/>
              <a:t>with focus on Preventing Drug Trafficking through International Mail</a:t>
            </a:r>
            <a:endParaRPr lang="en-US" sz="800" dirty="0">
              <a:solidFill>
                <a:schemeClr val="accent6"/>
              </a:solidFill>
            </a:endParaRPr>
          </a:p>
          <a:p>
            <a:pPr marL="0" indent="0">
              <a:buNone/>
            </a:pPr>
            <a:endParaRPr lang="en-US" sz="800" dirty="0"/>
          </a:p>
          <a:p>
            <a:r>
              <a:rPr lang="en-US" dirty="0" smtClean="0"/>
              <a:t>Internet Pharmacy and Health Product Sector … USPS “carrier of choice for illegal online pharmacies”</a:t>
            </a:r>
          </a:p>
          <a:p>
            <a:pPr lvl="1"/>
            <a:r>
              <a:rPr lang="en-US" dirty="0" smtClean="0"/>
              <a:t>In one study, 29/29 test purchases reached intended destination</a:t>
            </a:r>
          </a:p>
          <a:p>
            <a:pPr lvl="1"/>
            <a:r>
              <a:rPr lang="en-US" dirty="0"/>
              <a:t>Illicit drugs website, </a:t>
            </a:r>
            <a:r>
              <a:rPr lang="en-US" i="1" dirty="0"/>
              <a:t>Silk Road,</a:t>
            </a:r>
            <a:r>
              <a:rPr lang="en-US" dirty="0"/>
              <a:t> the “dark net” </a:t>
            </a:r>
            <a:r>
              <a:rPr lang="en-US" dirty="0" smtClean="0"/>
              <a:t>initiated </a:t>
            </a:r>
            <a:r>
              <a:rPr lang="en-US" dirty="0"/>
              <a:t>in </a:t>
            </a:r>
            <a:r>
              <a:rPr lang="en-US" dirty="0" smtClean="0"/>
              <a:t>2011</a:t>
            </a:r>
            <a:endParaRPr lang="en-US" dirty="0"/>
          </a:p>
          <a:p>
            <a:pPr marL="0" indent="0">
              <a:buNone/>
            </a:pPr>
            <a:endParaRPr lang="en-US" sz="800" dirty="0"/>
          </a:p>
          <a:p>
            <a:r>
              <a:rPr lang="en-US" dirty="0" smtClean="0"/>
              <a:t>Why? </a:t>
            </a:r>
          </a:p>
          <a:p>
            <a:pPr lvl="1"/>
            <a:r>
              <a:rPr lang="en-US" dirty="0" smtClean="0"/>
              <a:t>USPS paper tracking system is challenging</a:t>
            </a:r>
          </a:p>
          <a:p>
            <a:pPr lvl="1"/>
            <a:r>
              <a:rPr lang="en-US" dirty="0" smtClean="0"/>
              <a:t>Customs and Border Protection; 2,000 officers short of full enforcement capacity so minimal inspections</a:t>
            </a:r>
          </a:p>
          <a:p>
            <a:pPr marL="0" indent="0">
              <a:buNone/>
            </a:pPr>
            <a:endParaRPr lang="en-US" sz="800" dirty="0"/>
          </a:p>
          <a:p>
            <a:r>
              <a:rPr lang="en-US" dirty="0" smtClean="0"/>
              <a:t>UPS and other private carriers typically have sophisticated tracking systems so know what carrying</a:t>
            </a:r>
            <a:endParaRPr lang="en-US" dirty="0"/>
          </a:p>
        </p:txBody>
      </p:sp>
    </p:spTree>
    <p:extLst>
      <p:ext uri="{BB962C8B-B14F-4D97-AF65-F5344CB8AC3E}">
        <p14:creationId xmlns:p14="http://schemas.microsoft.com/office/powerpoint/2010/main" val="605484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Resources</a:t>
            </a:r>
            <a:endParaRPr lang="en-US" sz="4000" dirty="0"/>
          </a:p>
        </p:txBody>
      </p:sp>
      <p:sp>
        <p:nvSpPr>
          <p:cNvPr id="3" name="Content Placeholder 2"/>
          <p:cNvSpPr>
            <a:spLocks noGrp="1"/>
          </p:cNvSpPr>
          <p:nvPr>
            <p:ph idx="1"/>
          </p:nvPr>
        </p:nvSpPr>
        <p:spPr>
          <a:xfrm>
            <a:off x="838200" y="1825624"/>
            <a:ext cx="10515600" cy="4826635"/>
          </a:xfrm>
        </p:spPr>
        <p:txBody>
          <a:bodyPr>
            <a:normAutofit fontScale="85000" lnSpcReduction="20000"/>
          </a:bodyPr>
          <a:lstStyle/>
          <a:p>
            <a:r>
              <a:rPr lang="en-US" dirty="0" smtClean="0"/>
              <a:t>US Department of Justice, Drug Enforcement Administration (2017). </a:t>
            </a:r>
            <a:r>
              <a:rPr lang="en-US" i="1" dirty="0" smtClean="0"/>
              <a:t>Drugs of Abuse. </a:t>
            </a:r>
            <a:r>
              <a:rPr lang="en-US" dirty="0" smtClean="0"/>
              <a:t>Available at</a:t>
            </a:r>
            <a:r>
              <a:rPr lang="en-US" dirty="0"/>
              <a:t>: </a:t>
            </a:r>
            <a:r>
              <a:rPr lang="en-US" dirty="0">
                <a:hlinkClick r:id="rId2"/>
              </a:rPr>
              <a:t>https://</a:t>
            </a:r>
            <a:r>
              <a:rPr lang="en-US" dirty="0" smtClean="0">
                <a:hlinkClick r:id="rId2"/>
              </a:rPr>
              <a:t>www.dea.gov/pr/multimedia-library/publications/drug_of_abuse.pdf</a:t>
            </a:r>
            <a:endParaRPr lang="en-US" dirty="0" smtClean="0"/>
          </a:p>
          <a:p>
            <a:endParaRPr lang="en-US" dirty="0"/>
          </a:p>
          <a:p>
            <a:r>
              <a:rPr lang="en-US" dirty="0" smtClean="0"/>
              <a:t>Indiana’s Integrated Response to the Opioid Epidemic, 2017, </a:t>
            </a:r>
          </a:p>
          <a:p>
            <a:pPr marL="0" indent="0">
              <a:buNone/>
            </a:pPr>
            <a:r>
              <a:rPr lang="en-US" dirty="0">
                <a:hlinkClick r:id="rId3"/>
              </a:rPr>
              <a:t>https://</a:t>
            </a:r>
            <a:r>
              <a:rPr lang="en-US" dirty="0" smtClean="0">
                <a:hlinkClick r:id="rId3"/>
              </a:rPr>
              <a:t>in.gov/recovery/files/2017%20Indiana%20Integrated%20Response%20Opioid%20PNF.PDF</a:t>
            </a:r>
            <a:endParaRPr lang="en-US" dirty="0" smtClean="0"/>
          </a:p>
          <a:p>
            <a:pPr marL="0" indent="0">
              <a:buNone/>
            </a:pPr>
            <a:endParaRPr lang="en-US" dirty="0"/>
          </a:p>
          <a:p>
            <a:r>
              <a:rPr lang="en-US" dirty="0" smtClean="0"/>
              <a:t>Quinones, S. (2015). </a:t>
            </a:r>
            <a:r>
              <a:rPr lang="en-US" i="1" dirty="0" smtClean="0"/>
              <a:t>Dreamland: The True Tail of America’s Opiate Epidemic </a:t>
            </a:r>
            <a:r>
              <a:rPr lang="en-US" dirty="0" smtClean="0"/>
              <a:t> (focus West Virginia, Ohio, and Indiana)</a:t>
            </a:r>
          </a:p>
          <a:p>
            <a:endParaRPr lang="en-US" dirty="0"/>
          </a:p>
          <a:p>
            <a:r>
              <a:rPr lang="en-US" dirty="0" smtClean="0"/>
              <a:t>Christie, C. (President’s Commission) Draft Report, 2017</a:t>
            </a:r>
          </a:p>
          <a:p>
            <a:pPr marL="0" indent="0">
              <a:buNone/>
            </a:pPr>
            <a:r>
              <a:rPr lang="en-US" dirty="0">
                <a:hlinkClick r:id="rId4"/>
              </a:rPr>
              <a:t>https://</a:t>
            </a:r>
            <a:r>
              <a:rPr lang="en-US" dirty="0" smtClean="0">
                <a:hlinkClick r:id="rId4"/>
              </a:rPr>
              <a:t>www.whitehouse.gov/sites/whitehouse.gov/files/ondcp/commission-interim-report.pdf</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820811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r>
              <a:rPr lang="en-US" dirty="0" smtClean="0"/>
              <a:t>Death (mortality) statistics</a:t>
            </a:r>
          </a:p>
          <a:p>
            <a:r>
              <a:rPr lang="en-US" dirty="0" smtClean="0"/>
              <a:t>Heroin</a:t>
            </a:r>
            <a:endParaRPr lang="en-US" dirty="0"/>
          </a:p>
        </p:txBody>
      </p:sp>
    </p:spTree>
    <p:extLst>
      <p:ext uri="{BB962C8B-B14F-4D97-AF65-F5344CB8AC3E}">
        <p14:creationId xmlns:p14="http://schemas.microsoft.com/office/powerpoint/2010/main" val="661534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2016, Persons Receiving Substance Abuse Treatment</a:t>
            </a:r>
            <a:endParaRPr lang="en-US" sz="4000" dirty="0"/>
          </a:p>
        </p:txBody>
      </p:sp>
      <p:sp>
        <p:nvSpPr>
          <p:cNvPr id="3" name="Content Placeholder 2"/>
          <p:cNvSpPr>
            <a:spLocks noGrp="1"/>
          </p:cNvSpPr>
          <p:nvPr>
            <p:ph sz="half" idx="1"/>
          </p:nvPr>
        </p:nvSpPr>
        <p:spPr>
          <a:xfrm>
            <a:off x="838200" y="2365465"/>
            <a:ext cx="5181600" cy="4060149"/>
          </a:xfrm>
        </p:spPr>
        <p:txBody>
          <a:bodyPr/>
          <a:lstStyle/>
          <a:p>
            <a:r>
              <a:rPr lang="en-US" dirty="0" smtClean="0"/>
              <a:t>23% using prescription opioids</a:t>
            </a:r>
            <a:br>
              <a:rPr lang="en-US" dirty="0" smtClean="0"/>
            </a:br>
            <a:r>
              <a:rPr lang="en-US" dirty="0" smtClean="0"/>
              <a:t>at time of admission</a:t>
            </a:r>
          </a:p>
          <a:p>
            <a:pPr marL="0" indent="0">
              <a:buNone/>
            </a:pPr>
            <a:endParaRPr lang="en-US" dirty="0" smtClean="0"/>
          </a:p>
          <a:p>
            <a:r>
              <a:rPr lang="en-US" dirty="0" smtClean="0"/>
              <a:t>36% using heroin or prescription opioids (or both)</a:t>
            </a:r>
            <a:endParaRPr lang="en-US" dirty="0"/>
          </a:p>
        </p:txBody>
      </p:sp>
      <p:sp>
        <p:nvSpPr>
          <p:cNvPr id="5" name="Content Placeholder 4"/>
          <p:cNvSpPr>
            <a:spLocks noGrp="1"/>
          </p:cNvSpPr>
          <p:nvPr>
            <p:ph sz="half" idx="2"/>
          </p:nvPr>
        </p:nvSpPr>
        <p:spPr/>
        <p:txBody>
          <a:bodyPr/>
          <a:lstStyle/>
          <a:p>
            <a:endParaRPr lang="en-US"/>
          </a:p>
        </p:txBody>
      </p:sp>
      <p:pic>
        <p:nvPicPr>
          <p:cNvPr id="4" name="Picture 3"/>
          <p:cNvPicPr>
            <a:picLocks noChangeAspect="1"/>
          </p:cNvPicPr>
          <p:nvPr/>
        </p:nvPicPr>
        <p:blipFill>
          <a:blip r:embed="rId3"/>
          <a:stretch>
            <a:fillRect/>
          </a:stretch>
        </p:blipFill>
        <p:spPr>
          <a:xfrm>
            <a:off x="5915025" y="2365466"/>
            <a:ext cx="5568421" cy="2863759"/>
          </a:xfrm>
          <a:prstGeom prst="rect">
            <a:avLst/>
          </a:prstGeom>
        </p:spPr>
      </p:pic>
    </p:spTree>
    <p:extLst>
      <p:ext uri="{BB962C8B-B14F-4D97-AF65-F5344CB8AC3E}">
        <p14:creationId xmlns:p14="http://schemas.microsoft.com/office/powerpoint/2010/main" val="1459581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 y="601345"/>
            <a:ext cx="2651760" cy="1325563"/>
          </a:xfrm>
        </p:spPr>
        <p:txBody>
          <a:bodyPr>
            <a:noAutofit/>
          </a:bodyPr>
          <a:lstStyle/>
          <a:p>
            <a:r>
              <a:rPr lang="en-US" sz="3200" dirty="0" smtClean="0"/>
              <a:t>US Mortality Trend Lines</a:t>
            </a:r>
            <a:endParaRPr lang="en-US" sz="3200" dirty="0"/>
          </a:p>
        </p:txBody>
      </p:sp>
      <p:pic>
        <p:nvPicPr>
          <p:cNvPr id="3" name="Picture 2"/>
          <p:cNvPicPr>
            <a:picLocks noChangeAspect="1"/>
          </p:cNvPicPr>
          <p:nvPr/>
        </p:nvPicPr>
        <p:blipFill rotWithShape="1">
          <a:blip r:embed="rId2"/>
          <a:srcRect l="3086"/>
          <a:stretch/>
        </p:blipFill>
        <p:spPr>
          <a:xfrm>
            <a:off x="3652277" y="231606"/>
            <a:ext cx="8257984" cy="6185235"/>
          </a:xfrm>
          <a:prstGeom prst="rect">
            <a:avLst/>
          </a:prstGeom>
        </p:spPr>
      </p:pic>
    </p:spTree>
    <p:extLst>
      <p:ext uri="{BB962C8B-B14F-4D97-AF65-F5344CB8AC3E}">
        <p14:creationId xmlns:p14="http://schemas.microsoft.com/office/powerpoint/2010/main" val="3616478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Indiana Mortality Data</a:t>
            </a:r>
            <a:endParaRPr lang="en-US" dirty="0"/>
          </a:p>
        </p:txBody>
      </p:sp>
      <p:sp>
        <p:nvSpPr>
          <p:cNvPr id="3" name="Content Placeholder 2"/>
          <p:cNvSpPr>
            <a:spLocks noGrp="1"/>
          </p:cNvSpPr>
          <p:nvPr>
            <p:ph idx="1"/>
          </p:nvPr>
        </p:nvSpPr>
        <p:spPr/>
        <p:txBody>
          <a:bodyPr/>
          <a:lstStyle/>
          <a:p>
            <a:r>
              <a:rPr lang="en-US" dirty="0" smtClean="0"/>
              <a:t>Overdose death rate in 2013</a:t>
            </a:r>
            <a:br>
              <a:rPr lang="en-US" dirty="0" smtClean="0"/>
            </a:br>
            <a:r>
              <a:rPr lang="en-US" dirty="0" smtClean="0"/>
              <a:t>16.6 per 100,000 population, above</a:t>
            </a:r>
            <a:br>
              <a:rPr lang="en-US" dirty="0" smtClean="0"/>
            </a:br>
            <a:r>
              <a:rPr lang="en-US" dirty="0" smtClean="0"/>
              <a:t>national rate of 13.8</a:t>
            </a:r>
          </a:p>
          <a:p>
            <a:endParaRPr lang="en-US" dirty="0"/>
          </a:p>
        </p:txBody>
      </p:sp>
      <p:pic>
        <p:nvPicPr>
          <p:cNvPr id="4" name="Picture 3"/>
          <p:cNvPicPr>
            <a:picLocks noChangeAspect="1"/>
          </p:cNvPicPr>
          <p:nvPr/>
        </p:nvPicPr>
        <p:blipFill>
          <a:blip r:embed="rId2"/>
          <a:stretch>
            <a:fillRect/>
          </a:stretch>
        </p:blipFill>
        <p:spPr>
          <a:xfrm>
            <a:off x="6308056" y="480511"/>
            <a:ext cx="4933950" cy="3971925"/>
          </a:xfrm>
          <a:prstGeom prst="rect">
            <a:avLst/>
          </a:prstGeom>
        </p:spPr>
      </p:pic>
      <p:pic>
        <p:nvPicPr>
          <p:cNvPr id="5" name="Picture 4"/>
          <p:cNvPicPr>
            <a:picLocks noChangeAspect="1"/>
          </p:cNvPicPr>
          <p:nvPr/>
        </p:nvPicPr>
        <p:blipFill rotWithShape="1">
          <a:blip r:embed="rId3"/>
          <a:srcRect l="3216" r="2457"/>
          <a:stretch/>
        </p:blipFill>
        <p:spPr>
          <a:xfrm>
            <a:off x="1090863" y="3216442"/>
            <a:ext cx="3810000" cy="3248526"/>
          </a:xfrm>
          <a:prstGeom prst="rect">
            <a:avLst/>
          </a:prstGeom>
        </p:spPr>
      </p:pic>
    </p:spTree>
    <p:extLst>
      <p:ext uri="{BB962C8B-B14F-4D97-AF65-F5344CB8AC3E}">
        <p14:creationId xmlns:p14="http://schemas.microsoft.com/office/powerpoint/2010/main" val="431463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640" y="5931"/>
            <a:ext cx="10515600" cy="996701"/>
          </a:xfrm>
        </p:spPr>
        <p:txBody>
          <a:bodyPr/>
          <a:lstStyle/>
          <a:p>
            <a:r>
              <a:rPr lang="en-US" dirty="0" smtClean="0"/>
              <a:t>2015 US Drug Overdose Deaths</a:t>
            </a:r>
            <a:endParaRPr lang="en-US" dirty="0"/>
          </a:p>
        </p:txBody>
      </p:sp>
      <p:sp>
        <p:nvSpPr>
          <p:cNvPr id="7" name="Text Placeholder 6"/>
          <p:cNvSpPr>
            <a:spLocks noGrp="1"/>
          </p:cNvSpPr>
          <p:nvPr>
            <p:ph type="body" idx="1"/>
          </p:nvPr>
        </p:nvSpPr>
        <p:spPr/>
        <p:txBody>
          <a:bodyPr/>
          <a:lstStyle/>
          <a:p>
            <a:endParaRPr lang="en-US"/>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430433664"/>
              </p:ext>
            </p:extLst>
          </p:nvPr>
        </p:nvGraphicFramePr>
        <p:xfrm>
          <a:off x="839788" y="1002632"/>
          <a:ext cx="5119854" cy="5542280"/>
        </p:xfrm>
        <a:graphic>
          <a:graphicData uri="http://schemas.openxmlformats.org/drawingml/2006/table">
            <a:tbl>
              <a:tblPr firstRow="1" firstCol="1" bandCol="1">
                <a:tableStyleId>{93296810-A885-4BE3-A3E7-6D5BEEA58F35}</a:tableStyleId>
              </a:tblPr>
              <a:tblGrid>
                <a:gridCol w="1550486">
                  <a:extLst>
                    <a:ext uri="{9D8B030D-6E8A-4147-A177-3AD203B41FA5}">
                      <a16:colId xmlns:a16="http://schemas.microsoft.com/office/drawing/2014/main" val="1072328158"/>
                    </a:ext>
                  </a:extLst>
                </a:gridCol>
                <a:gridCol w="1732547">
                  <a:extLst>
                    <a:ext uri="{9D8B030D-6E8A-4147-A177-3AD203B41FA5}">
                      <a16:colId xmlns:a16="http://schemas.microsoft.com/office/drawing/2014/main" val="224821671"/>
                    </a:ext>
                  </a:extLst>
                </a:gridCol>
                <a:gridCol w="1836821">
                  <a:extLst>
                    <a:ext uri="{9D8B030D-6E8A-4147-A177-3AD203B41FA5}">
                      <a16:colId xmlns:a16="http://schemas.microsoft.com/office/drawing/2014/main" val="3148074192"/>
                    </a:ext>
                  </a:extLst>
                </a:gridCol>
              </a:tblGrid>
              <a:tr h="737887">
                <a:tc>
                  <a:txBody>
                    <a:bodyPr/>
                    <a:lstStyle/>
                    <a:p>
                      <a:endParaRPr lang="en-US" dirty="0"/>
                    </a:p>
                  </a:txBody>
                  <a:tcPr marL="46449" marR="46449"/>
                </a:tc>
                <a:tc>
                  <a:txBody>
                    <a:bodyPr/>
                    <a:lstStyle/>
                    <a:p>
                      <a:pPr algn="ctr"/>
                      <a:r>
                        <a:rPr lang="en-US" dirty="0" smtClean="0"/>
                        <a:t>Synthetic Opioids/Heroin/Methadone</a:t>
                      </a:r>
                    </a:p>
                    <a:p>
                      <a:pPr algn="ctr"/>
                      <a:r>
                        <a:rPr lang="en-US" dirty="0" smtClean="0"/>
                        <a:t>Rate per 100,000 population</a:t>
                      </a:r>
                      <a:endParaRPr lang="en-US" dirty="0">
                        <a:solidFill>
                          <a:schemeClr val="tx1"/>
                        </a:solidFill>
                      </a:endParaRPr>
                    </a:p>
                  </a:txBody>
                  <a:tcPr marL="46449" marR="46449"/>
                </a:tc>
                <a:tc>
                  <a:txBody>
                    <a:bodyPr/>
                    <a:lstStyle/>
                    <a:p>
                      <a:pPr algn="ctr"/>
                      <a:r>
                        <a:rPr lang="en-US" dirty="0" smtClean="0"/>
                        <a:t>Minus Heroin </a:t>
                      </a:r>
                    </a:p>
                    <a:p>
                      <a:pPr algn="ctr"/>
                      <a:r>
                        <a:rPr lang="en-US" dirty="0" smtClean="0"/>
                        <a:t>and </a:t>
                      </a:r>
                    </a:p>
                    <a:p>
                      <a:pPr algn="ctr"/>
                      <a:r>
                        <a:rPr lang="en-US" dirty="0" smtClean="0"/>
                        <a:t>Methadone</a:t>
                      </a:r>
                    </a:p>
                    <a:p>
                      <a:pPr algn="ctr"/>
                      <a:r>
                        <a:rPr lang="en-US" dirty="0" smtClean="0"/>
                        <a:t>Rate</a:t>
                      </a:r>
                      <a:r>
                        <a:rPr lang="en-US" baseline="0" dirty="0" smtClean="0"/>
                        <a:t> per 100,000 population</a:t>
                      </a:r>
                      <a:endParaRPr lang="en-US" dirty="0">
                        <a:solidFill>
                          <a:schemeClr val="tx1"/>
                        </a:solidFill>
                      </a:endParaRPr>
                    </a:p>
                  </a:txBody>
                  <a:tcPr marL="46449" marR="46449"/>
                </a:tc>
                <a:extLst>
                  <a:ext uri="{0D108BD9-81ED-4DB2-BD59-A6C34878D82A}">
                    <a16:rowId xmlns:a16="http://schemas.microsoft.com/office/drawing/2014/main" val="3784075263"/>
                  </a:ext>
                </a:extLst>
              </a:tr>
              <a:tr h="370840">
                <a:tc>
                  <a:txBody>
                    <a:bodyPr/>
                    <a:lstStyle/>
                    <a:p>
                      <a:r>
                        <a:rPr lang="en-US" dirty="0" smtClean="0">
                          <a:solidFill>
                            <a:schemeClr val="tx1"/>
                          </a:solidFill>
                        </a:rPr>
                        <a:t>Overall</a:t>
                      </a:r>
                      <a:endParaRPr lang="en-US" dirty="0">
                        <a:solidFill>
                          <a:schemeClr val="tx1"/>
                        </a:solidFill>
                      </a:endParaRPr>
                    </a:p>
                  </a:txBody>
                  <a:tcPr marL="46449" marR="46449"/>
                </a:tc>
                <a:tc>
                  <a:txBody>
                    <a:bodyPr/>
                    <a:lstStyle/>
                    <a:p>
                      <a:pPr algn="ctr"/>
                      <a:r>
                        <a:rPr lang="en-US" dirty="0" smtClean="0"/>
                        <a:t>3.9</a:t>
                      </a:r>
                      <a:endParaRPr lang="en-US" dirty="0"/>
                    </a:p>
                  </a:txBody>
                  <a:tcPr marL="46449" marR="46449"/>
                </a:tc>
                <a:tc>
                  <a:txBody>
                    <a:bodyPr/>
                    <a:lstStyle/>
                    <a:p>
                      <a:pPr algn="ctr"/>
                      <a:r>
                        <a:rPr lang="en-US" dirty="0" smtClean="0"/>
                        <a:t>3.1</a:t>
                      </a:r>
                      <a:endParaRPr lang="en-US" dirty="0"/>
                    </a:p>
                  </a:txBody>
                  <a:tcPr marL="46449" marR="46449"/>
                </a:tc>
                <a:extLst>
                  <a:ext uri="{0D108BD9-81ED-4DB2-BD59-A6C34878D82A}">
                    <a16:rowId xmlns:a16="http://schemas.microsoft.com/office/drawing/2014/main" val="1110352419"/>
                  </a:ext>
                </a:extLst>
              </a:tr>
              <a:tr h="370840">
                <a:tc>
                  <a:txBody>
                    <a:bodyPr/>
                    <a:lstStyle/>
                    <a:p>
                      <a:r>
                        <a:rPr lang="en-US" dirty="0" smtClean="0">
                          <a:solidFill>
                            <a:schemeClr val="tx1"/>
                          </a:solidFill>
                        </a:rPr>
                        <a:t>Gender</a:t>
                      </a:r>
                      <a:endParaRPr lang="en-US" dirty="0">
                        <a:solidFill>
                          <a:schemeClr val="tx1"/>
                        </a:solidFill>
                      </a:endParaRPr>
                    </a:p>
                  </a:txBody>
                  <a:tcPr marL="46449" marR="46449"/>
                </a:tc>
                <a:tc>
                  <a:txBody>
                    <a:bodyPr/>
                    <a:lstStyle/>
                    <a:p>
                      <a:pPr algn="ctr"/>
                      <a:endParaRPr lang="en-US" dirty="0"/>
                    </a:p>
                  </a:txBody>
                  <a:tcPr marL="46449" marR="46449"/>
                </a:tc>
                <a:tc>
                  <a:txBody>
                    <a:bodyPr/>
                    <a:lstStyle/>
                    <a:p>
                      <a:pPr algn="ctr"/>
                      <a:endParaRPr lang="en-US" dirty="0"/>
                    </a:p>
                  </a:txBody>
                  <a:tcPr marL="46449" marR="46449"/>
                </a:tc>
                <a:extLst>
                  <a:ext uri="{0D108BD9-81ED-4DB2-BD59-A6C34878D82A}">
                    <a16:rowId xmlns:a16="http://schemas.microsoft.com/office/drawing/2014/main" val="1363843874"/>
                  </a:ext>
                </a:extLst>
              </a:tr>
              <a:tr h="370840">
                <a:tc>
                  <a:txBody>
                    <a:bodyPr/>
                    <a:lstStyle/>
                    <a:p>
                      <a:r>
                        <a:rPr lang="en-US" dirty="0" smtClean="0"/>
                        <a:t>  Male</a:t>
                      </a:r>
                      <a:endParaRPr lang="en-US" dirty="0"/>
                    </a:p>
                  </a:txBody>
                  <a:tcPr marL="46449" marR="46449"/>
                </a:tc>
                <a:tc>
                  <a:txBody>
                    <a:bodyPr/>
                    <a:lstStyle/>
                    <a:p>
                      <a:pPr algn="ctr"/>
                      <a:r>
                        <a:rPr lang="en-US" dirty="0" smtClean="0"/>
                        <a:t>4.8</a:t>
                      </a:r>
                      <a:endParaRPr lang="en-US" dirty="0"/>
                    </a:p>
                  </a:txBody>
                  <a:tcPr marL="46449" marR="46449"/>
                </a:tc>
                <a:tc>
                  <a:txBody>
                    <a:bodyPr/>
                    <a:lstStyle/>
                    <a:p>
                      <a:pPr algn="ctr"/>
                      <a:r>
                        <a:rPr lang="en-US" dirty="0" smtClean="0"/>
                        <a:t>4.2</a:t>
                      </a:r>
                      <a:endParaRPr lang="en-US" dirty="0"/>
                    </a:p>
                  </a:txBody>
                  <a:tcPr marL="46449" marR="46449"/>
                </a:tc>
                <a:extLst>
                  <a:ext uri="{0D108BD9-81ED-4DB2-BD59-A6C34878D82A}">
                    <a16:rowId xmlns:a16="http://schemas.microsoft.com/office/drawing/2014/main" val="3815273610"/>
                  </a:ext>
                </a:extLst>
              </a:tr>
              <a:tr h="370840">
                <a:tc>
                  <a:txBody>
                    <a:bodyPr/>
                    <a:lstStyle/>
                    <a:p>
                      <a:r>
                        <a:rPr lang="en-US" baseline="0" dirty="0" smtClean="0"/>
                        <a:t>  Female</a:t>
                      </a:r>
                      <a:endParaRPr lang="en-US" dirty="0"/>
                    </a:p>
                  </a:txBody>
                  <a:tcPr marL="46449" marR="46449"/>
                </a:tc>
                <a:tc>
                  <a:txBody>
                    <a:bodyPr/>
                    <a:lstStyle/>
                    <a:p>
                      <a:pPr algn="ctr"/>
                      <a:r>
                        <a:rPr lang="en-US" dirty="0" smtClean="0"/>
                        <a:t>3.0</a:t>
                      </a:r>
                      <a:endParaRPr lang="en-US" dirty="0"/>
                    </a:p>
                  </a:txBody>
                  <a:tcPr marL="46449" marR="46449"/>
                </a:tc>
                <a:tc>
                  <a:txBody>
                    <a:bodyPr/>
                    <a:lstStyle/>
                    <a:p>
                      <a:pPr algn="ctr"/>
                      <a:r>
                        <a:rPr lang="en-US" dirty="0" smtClean="0"/>
                        <a:t>1.9</a:t>
                      </a:r>
                      <a:endParaRPr lang="en-US" dirty="0"/>
                    </a:p>
                  </a:txBody>
                  <a:tcPr marL="46449" marR="46449"/>
                </a:tc>
                <a:extLst>
                  <a:ext uri="{0D108BD9-81ED-4DB2-BD59-A6C34878D82A}">
                    <a16:rowId xmlns:a16="http://schemas.microsoft.com/office/drawing/2014/main" val="2866955093"/>
                  </a:ext>
                </a:extLst>
              </a:tr>
              <a:tr h="370840">
                <a:tc>
                  <a:txBody>
                    <a:bodyPr/>
                    <a:lstStyle/>
                    <a:p>
                      <a:r>
                        <a:rPr lang="en-US" dirty="0" smtClean="0">
                          <a:solidFill>
                            <a:schemeClr val="tx1"/>
                          </a:solidFill>
                        </a:rPr>
                        <a:t>Age</a:t>
                      </a:r>
                      <a:endParaRPr lang="en-US" dirty="0">
                        <a:solidFill>
                          <a:schemeClr val="tx1"/>
                        </a:solidFill>
                      </a:endParaRPr>
                    </a:p>
                  </a:txBody>
                  <a:tcPr marL="46449" marR="46449"/>
                </a:tc>
                <a:tc>
                  <a:txBody>
                    <a:bodyPr/>
                    <a:lstStyle/>
                    <a:p>
                      <a:pPr algn="ctr"/>
                      <a:endParaRPr lang="en-US" dirty="0"/>
                    </a:p>
                  </a:txBody>
                  <a:tcPr marL="46449" marR="46449"/>
                </a:tc>
                <a:tc>
                  <a:txBody>
                    <a:bodyPr/>
                    <a:lstStyle/>
                    <a:p>
                      <a:pPr algn="ctr"/>
                      <a:endParaRPr lang="en-US" dirty="0"/>
                    </a:p>
                  </a:txBody>
                  <a:tcPr marL="46449" marR="46449"/>
                </a:tc>
                <a:extLst>
                  <a:ext uri="{0D108BD9-81ED-4DB2-BD59-A6C34878D82A}">
                    <a16:rowId xmlns:a16="http://schemas.microsoft.com/office/drawing/2014/main" val="1790673470"/>
                  </a:ext>
                </a:extLst>
              </a:tr>
              <a:tr h="370840">
                <a:tc>
                  <a:txBody>
                    <a:bodyPr/>
                    <a:lstStyle/>
                    <a:p>
                      <a:r>
                        <a:rPr lang="en-US" dirty="0" smtClean="0"/>
                        <a:t>  15-24</a:t>
                      </a:r>
                      <a:endParaRPr lang="en-US" dirty="0"/>
                    </a:p>
                  </a:txBody>
                  <a:tcPr marL="46449" marR="46449"/>
                </a:tc>
                <a:tc>
                  <a:txBody>
                    <a:bodyPr/>
                    <a:lstStyle/>
                    <a:p>
                      <a:pPr algn="ctr"/>
                      <a:r>
                        <a:rPr lang="en-US" dirty="0" smtClean="0"/>
                        <a:t>1.6</a:t>
                      </a:r>
                      <a:endParaRPr lang="en-US" dirty="0"/>
                    </a:p>
                  </a:txBody>
                  <a:tcPr marL="46449" marR="46449"/>
                </a:tc>
                <a:tc>
                  <a:txBody>
                    <a:bodyPr/>
                    <a:lstStyle/>
                    <a:p>
                      <a:pPr algn="ctr"/>
                      <a:r>
                        <a:rPr lang="en-US" dirty="0" smtClean="0"/>
                        <a:t>2.3</a:t>
                      </a:r>
                      <a:endParaRPr lang="en-US" dirty="0"/>
                    </a:p>
                  </a:txBody>
                  <a:tcPr marL="46449" marR="46449"/>
                </a:tc>
                <a:extLst>
                  <a:ext uri="{0D108BD9-81ED-4DB2-BD59-A6C34878D82A}">
                    <a16:rowId xmlns:a16="http://schemas.microsoft.com/office/drawing/2014/main" val="459163109"/>
                  </a:ext>
                </a:extLst>
              </a:tr>
              <a:tr h="370840">
                <a:tc>
                  <a:txBody>
                    <a:bodyPr/>
                    <a:lstStyle/>
                    <a:p>
                      <a:r>
                        <a:rPr lang="en-US" dirty="0" smtClean="0"/>
                        <a:t>  25-34</a:t>
                      </a:r>
                      <a:endParaRPr lang="en-US" dirty="0"/>
                    </a:p>
                  </a:txBody>
                  <a:tcPr marL="46449" marR="46449"/>
                </a:tc>
                <a:tc>
                  <a:txBody>
                    <a:bodyPr/>
                    <a:lstStyle/>
                    <a:p>
                      <a:pPr algn="ctr"/>
                      <a:r>
                        <a:rPr lang="en-US" dirty="0" smtClean="0"/>
                        <a:t>5.3</a:t>
                      </a:r>
                      <a:endParaRPr lang="en-US" dirty="0"/>
                    </a:p>
                  </a:txBody>
                  <a:tcPr marL="46449" marR="46449"/>
                </a:tc>
                <a:tc>
                  <a:txBody>
                    <a:bodyPr/>
                    <a:lstStyle/>
                    <a:p>
                      <a:pPr algn="ctr"/>
                      <a:r>
                        <a:rPr lang="en-US" dirty="0" smtClean="0"/>
                        <a:t>6.6</a:t>
                      </a:r>
                      <a:endParaRPr lang="en-US" dirty="0"/>
                    </a:p>
                  </a:txBody>
                  <a:tcPr marL="46449" marR="46449"/>
                </a:tc>
                <a:extLst>
                  <a:ext uri="{0D108BD9-81ED-4DB2-BD59-A6C34878D82A}">
                    <a16:rowId xmlns:a16="http://schemas.microsoft.com/office/drawing/2014/main" val="2924622475"/>
                  </a:ext>
                </a:extLst>
              </a:tr>
              <a:tr h="370840">
                <a:tc>
                  <a:txBody>
                    <a:bodyPr/>
                    <a:lstStyle/>
                    <a:p>
                      <a:r>
                        <a:rPr lang="en-US" dirty="0" smtClean="0"/>
                        <a:t>  35-44</a:t>
                      </a:r>
                      <a:endParaRPr lang="en-US" dirty="0"/>
                    </a:p>
                  </a:txBody>
                  <a:tcPr marL="46449" marR="46449"/>
                </a:tc>
                <a:tc>
                  <a:txBody>
                    <a:bodyPr/>
                    <a:lstStyle/>
                    <a:p>
                      <a:pPr algn="ctr"/>
                      <a:r>
                        <a:rPr lang="en-US" dirty="0" smtClean="0"/>
                        <a:t>6.9</a:t>
                      </a:r>
                      <a:endParaRPr lang="en-US" dirty="0"/>
                    </a:p>
                  </a:txBody>
                  <a:tcPr marL="46449" marR="46449"/>
                </a:tc>
                <a:tc>
                  <a:txBody>
                    <a:bodyPr/>
                    <a:lstStyle/>
                    <a:p>
                      <a:pPr algn="ctr"/>
                      <a:r>
                        <a:rPr lang="en-US" dirty="0" smtClean="0"/>
                        <a:t>5.6</a:t>
                      </a:r>
                      <a:endParaRPr lang="en-US" dirty="0"/>
                    </a:p>
                  </a:txBody>
                  <a:tcPr marL="46449" marR="46449"/>
                </a:tc>
                <a:extLst>
                  <a:ext uri="{0D108BD9-81ED-4DB2-BD59-A6C34878D82A}">
                    <a16:rowId xmlns:a16="http://schemas.microsoft.com/office/drawing/2014/main" val="78263086"/>
                  </a:ext>
                </a:extLst>
              </a:tr>
              <a:tr h="370840">
                <a:tc>
                  <a:txBody>
                    <a:bodyPr/>
                    <a:lstStyle/>
                    <a:p>
                      <a:r>
                        <a:rPr lang="en-US" dirty="0" smtClean="0"/>
                        <a:t>  45-54</a:t>
                      </a:r>
                      <a:endParaRPr lang="en-US" dirty="0"/>
                    </a:p>
                  </a:txBody>
                  <a:tcPr marL="46449" marR="46449"/>
                </a:tc>
                <a:tc>
                  <a:txBody>
                    <a:bodyPr/>
                    <a:lstStyle/>
                    <a:p>
                      <a:pPr algn="ctr"/>
                      <a:r>
                        <a:rPr lang="en-US" dirty="0" smtClean="0"/>
                        <a:t>8.1</a:t>
                      </a:r>
                      <a:endParaRPr lang="en-US" dirty="0"/>
                    </a:p>
                  </a:txBody>
                  <a:tcPr marL="46449" marR="46449"/>
                </a:tc>
                <a:tc>
                  <a:txBody>
                    <a:bodyPr/>
                    <a:lstStyle/>
                    <a:p>
                      <a:pPr algn="ctr"/>
                      <a:r>
                        <a:rPr lang="en-US" dirty="0" smtClean="0"/>
                        <a:t>4.6</a:t>
                      </a:r>
                      <a:endParaRPr lang="en-US" dirty="0"/>
                    </a:p>
                  </a:txBody>
                  <a:tcPr marL="46449" marR="46449"/>
                </a:tc>
                <a:extLst>
                  <a:ext uri="{0D108BD9-81ED-4DB2-BD59-A6C34878D82A}">
                    <a16:rowId xmlns:a16="http://schemas.microsoft.com/office/drawing/2014/main" val="3811782716"/>
                  </a:ext>
                </a:extLst>
              </a:tr>
              <a:tr h="370840">
                <a:tc>
                  <a:txBody>
                    <a:bodyPr/>
                    <a:lstStyle/>
                    <a:p>
                      <a:r>
                        <a:rPr lang="en-US" dirty="0" smtClean="0"/>
                        <a:t>  55-64</a:t>
                      </a:r>
                      <a:endParaRPr lang="en-US" dirty="0"/>
                    </a:p>
                  </a:txBody>
                  <a:tcPr marL="46449" marR="46449"/>
                </a:tc>
                <a:tc>
                  <a:txBody>
                    <a:bodyPr/>
                    <a:lstStyle/>
                    <a:p>
                      <a:pPr algn="ctr"/>
                      <a:r>
                        <a:rPr lang="en-US" dirty="0" smtClean="0"/>
                        <a:t>6.4</a:t>
                      </a:r>
                      <a:endParaRPr lang="en-US" dirty="0"/>
                    </a:p>
                  </a:txBody>
                  <a:tcPr marL="46449" marR="46449"/>
                </a:tc>
                <a:tc>
                  <a:txBody>
                    <a:bodyPr/>
                    <a:lstStyle/>
                    <a:p>
                      <a:pPr algn="ctr"/>
                      <a:r>
                        <a:rPr lang="en-US" dirty="0" smtClean="0"/>
                        <a:t>2.9</a:t>
                      </a:r>
                      <a:endParaRPr lang="en-US" dirty="0"/>
                    </a:p>
                  </a:txBody>
                  <a:tcPr marL="46449" marR="46449"/>
                </a:tc>
                <a:extLst>
                  <a:ext uri="{0D108BD9-81ED-4DB2-BD59-A6C34878D82A}">
                    <a16:rowId xmlns:a16="http://schemas.microsoft.com/office/drawing/2014/main" val="3868501289"/>
                  </a:ext>
                </a:extLst>
              </a:tr>
              <a:tr h="370840">
                <a:tc>
                  <a:txBody>
                    <a:bodyPr/>
                    <a:lstStyle/>
                    <a:p>
                      <a:r>
                        <a:rPr lang="en-US" dirty="0" smtClean="0"/>
                        <a:t>  &gt; 65</a:t>
                      </a:r>
                      <a:endParaRPr lang="en-US" dirty="0"/>
                    </a:p>
                  </a:txBody>
                  <a:tcPr marL="46449" marR="46449"/>
                </a:tc>
                <a:tc>
                  <a:txBody>
                    <a:bodyPr/>
                    <a:lstStyle/>
                    <a:p>
                      <a:pPr algn="ctr"/>
                      <a:r>
                        <a:rPr lang="en-US" dirty="0" smtClean="0"/>
                        <a:t>1.5</a:t>
                      </a:r>
                      <a:endParaRPr lang="en-US" dirty="0"/>
                    </a:p>
                  </a:txBody>
                  <a:tcPr marL="46449" marR="46449"/>
                </a:tc>
                <a:tc>
                  <a:txBody>
                    <a:bodyPr/>
                    <a:lstStyle/>
                    <a:p>
                      <a:pPr algn="ctr"/>
                      <a:r>
                        <a:rPr lang="en-US" dirty="0" smtClean="0"/>
                        <a:t>0.5</a:t>
                      </a:r>
                      <a:endParaRPr lang="en-US" dirty="0"/>
                    </a:p>
                  </a:txBody>
                  <a:tcPr marL="46449" marR="46449"/>
                </a:tc>
                <a:extLst>
                  <a:ext uri="{0D108BD9-81ED-4DB2-BD59-A6C34878D82A}">
                    <a16:rowId xmlns:a16="http://schemas.microsoft.com/office/drawing/2014/main" val="2460901612"/>
                  </a:ext>
                </a:extLst>
              </a:tr>
            </a:tbl>
          </a:graphicData>
        </a:graphic>
      </p:graphicFrame>
      <p:sp>
        <p:nvSpPr>
          <p:cNvPr id="8" name="Text Placeholder 7"/>
          <p:cNvSpPr>
            <a:spLocks noGrp="1"/>
          </p:cNvSpPr>
          <p:nvPr>
            <p:ph type="body" sz="quarter" idx="3"/>
          </p:nvPr>
        </p:nvSpPr>
        <p:spPr/>
        <p:txBody>
          <a:bodyPr/>
          <a:lstStyle/>
          <a:p>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607810444"/>
              </p:ext>
            </p:extLst>
          </p:nvPr>
        </p:nvGraphicFramePr>
        <p:xfrm>
          <a:off x="6179386" y="1002632"/>
          <a:ext cx="5119854" cy="4800600"/>
        </p:xfrm>
        <a:graphic>
          <a:graphicData uri="http://schemas.openxmlformats.org/drawingml/2006/table">
            <a:tbl>
              <a:tblPr firstRow="1" firstCol="1" bandCol="1">
                <a:tableStyleId>{7DF18680-E054-41AD-8BC1-D1AEF772440D}</a:tableStyleId>
              </a:tblPr>
              <a:tblGrid>
                <a:gridCol w="1550486">
                  <a:extLst>
                    <a:ext uri="{9D8B030D-6E8A-4147-A177-3AD203B41FA5}">
                      <a16:colId xmlns:a16="http://schemas.microsoft.com/office/drawing/2014/main" val="4040504287"/>
                    </a:ext>
                  </a:extLst>
                </a:gridCol>
                <a:gridCol w="1732547">
                  <a:extLst>
                    <a:ext uri="{9D8B030D-6E8A-4147-A177-3AD203B41FA5}">
                      <a16:colId xmlns:a16="http://schemas.microsoft.com/office/drawing/2014/main" val="446836968"/>
                    </a:ext>
                  </a:extLst>
                </a:gridCol>
                <a:gridCol w="1836821">
                  <a:extLst>
                    <a:ext uri="{9D8B030D-6E8A-4147-A177-3AD203B41FA5}">
                      <a16:colId xmlns:a16="http://schemas.microsoft.com/office/drawing/2014/main" val="3758278612"/>
                    </a:ext>
                  </a:extLst>
                </a:gridCol>
              </a:tblGrid>
              <a:tr h="737887">
                <a:tc>
                  <a:txBody>
                    <a:bodyPr/>
                    <a:lstStyle/>
                    <a:p>
                      <a:endParaRPr lang="en-US" dirty="0"/>
                    </a:p>
                  </a:txBody>
                  <a:tcPr marL="46449" marR="46449"/>
                </a:tc>
                <a:tc>
                  <a:txBody>
                    <a:bodyPr/>
                    <a:lstStyle/>
                    <a:p>
                      <a:pPr algn="ctr"/>
                      <a:r>
                        <a:rPr lang="en-US" dirty="0" smtClean="0"/>
                        <a:t>Synthetic Opioids/Heroin/Methadone</a:t>
                      </a:r>
                    </a:p>
                    <a:p>
                      <a:pPr algn="ctr"/>
                      <a:r>
                        <a:rPr lang="en-US" dirty="0" smtClean="0"/>
                        <a:t>Rate per 100,000 population</a:t>
                      </a:r>
                      <a:endParaRPr lang="en-US" dirty="0">
                        <a:solidFill>
                          <a:schemeClr val="tx1"/>
                        </a:solidFill>
                      </a:endParaRPr>
                    </a:p>
                  </a:txBody>
                  <a:tcPr marL="46449" marR="46449"/>
                </a:tc>
                <a:tc>
                  <a:txBody>
                    <a:bodyPr/>
                    <a:lstStyle/>
                    <a:p>
                      <a:pPr algn="ctr"/>
                      <a:r>
                        <a:rPr lang="en-US" dirty="0" smtClean="0"/>
                        <a:t>Minus Heroin </a:t>
                      </a:r>
                      <a:br>
                        <a:rPr lang="en-US" dirty="0" smtClean="0"/>
                      </a:br>
                      <a:r>
                        <a:rPr lang="en-US" dirty="0" smtClean="0"/>
                        <a:t>and </a:t>
                      </a:r>
                    </a:p>
                    <a:p>
                      <a:pPr algn="ctr"/>
                      <a:r>
                        <a:rPr lang="en-US" dirty="0" smtClean="0"/>
                        <a:t>Methadone</a:t>
                      </a:r>
                    </a:p>
                    <a:p>
                      <a:pPr algn="ctr"/>
                      <a:r>
                        <a:rPr lang="en-US" dirty="0" smtClean="0"/>
                        <a:t>Rate</a:t>
                      </a:r>
                      <a:r>
                        <a:rPr lang="en-US" baseline="0" dirty="0" smtClean="0"/>
                        <a:t> per 100,000 population</a:t>
                      </a:r>
                      <a:endParaRPr lang="en-US" dirty="0" smtClean="0">
                        <a:solidFill>
                          <a:schemeClr val="tx1"/>
                        </a:solidFill>
                      </a:endParaRPr>
                    </a:p>
                  </a:txBody>
                  <a:tcPr marL="46449" marR="46449"/>
                </a:tc>
                <a:extLst>
                  <a:ext uri="{0D108BD9-81ED-4DB2-BD59-A6C34878D82A}">
                    <a16:rowId xmlns:a16="http://schemas.microsoft.com/office/drawing/2014/main" val="1279725096"/>
                  </a:ext>
                </a:extLst>
              </a:tr>
              <a:tr h="370840">
                <a:tc>
                  <a:txBody>
                    <a:bodyPr/>
                    <a:lstStyle/>
                    <a:p>
                      <a:r>
                        <a:rPr lang="en-US" dirty="0" smtClean="0">
                          <a:solidFill>
                            <a:schemeClr val="tx1"/>
                          </a:solidFill>
                        </a:rPr>
                        <a:t>Race/Ethnicity</a:t>
                      </a:r>
                      <a:endParaRPr lang="en-US" dirty="0">
                        <a:solidFill>
                          <a:schemeClr val="tx1"/>
                        </a:solidFill>
                      </a:endParaRPr>
                    </a:p>
                  </a:txBody>
                  <a:tcPr marL="46449" marR="46449"/>
                </a:tc>
                <a:tc>
                  <a:txBody>
                    <a:bodyPr/>
                    <a:lstStyle/>
                    <a:p>
                      <a:endParaRPr lang="en-US" dirty="0"/>
                    </a:p>
                  </a:txBody>
                  <a:tcPr marL="46449" marR="46449"/>
                </a:tc>
                <a:tc>
                  <a:txBody>
                    <a:bodyPr/>
                    <a:lstStyle/>
                    <a:p>
                      <a:endParaRPr lang="en-US" dirty="0"/>
                    </a:p>
                  </a:txBody>
                  <a:tcPr marL="46449" marR="46449"/>
                </a:tc>
                <a:extLst>
                  <a:ext uri="{0D108BD9-81ED-4DB2-BD59-A6C34878D82A}">
                    <a16:rowId xmlns:a16="http://schemas.microsoft.com/office/drawing/2014/main" val="1190399132"/>
                  </a:ext>
                </a:extLst>
              </a:tr>
              <a:tr h="370840">
                <a:tc>
                  <a:txBody>
                    <a:bodyPr/>
                    <a:lstStyle/>
                    <a:p>
                      <a:r>
                        <a:rPr lang="en-US" dirty="0" smtClean="0"/>
                        <a:t>  White</a:t>
                      </a:r>
                      <a:endParaRPr lang="en-US" dirty="0"/>
                    </a:p>
                  </a:txBody>
                  <a:tcPr marL="46449" marR="46449"/>
                </a:tc>
                <a:tc>
                  <a:txBody>
                    <a:bodyPr/>
                    <a:lstStyle/>
                    <a:p>
                      <a:pPr algn="ctr"/>
                      <a:r>
                        <a:rPr lang="en-US" dirty="0" smtClean="0"/>
                        <a:t>5.3</a:t>
                      </a:r>
                      <a:endParaRPr lang="en-US" dirty="0"/>
                    </a:p>
                  </a:txBody>
                  <a:tcPr marL="46449" marR="46449"/>
                </a:tc>
                <a:tc>
                  <a:txBody>
                    <a:bodyPr/>
                    <a:lstStyle/>
                    <a:p>
                      <a:pPr algn="ctr"/>
                      <a:r>
                        <a:rPr lang="en-US" dirty="0" smtClean="0"/>
                        <a:t>4.2</a:t>
                      </a:r>
                      <a:endParaRPr lang="en-US" dirty="0"/>
                    </a:p>
                  </a:txBody>
                  <a:tcPr marL="46449" marR="46449"/>
                </a:tc>
                <a:extLst>
                  <a:ext uri="{0D108BD9-81ED-4DB2-BD59-A6C34878D82A}">
                    <a16:rowId xmlns:a16="http://schemas.microsoft.com/office/drawing/2014/main" val="2103960344"/>
                  </a:ext>
                </a:extLst>
              </a:tr>
              <a:tr h="370840">
                <a:tc>
                  <a:txBody>
                    <a:bodyPr/>
                    <a:lstStyle/>
                    <a:p>
                      <a:r>
                        <a:rPr lang="en-US" dirty="0" smtClean="0"/>
                        <a:t>  Black</a:t>
                      </a:r>
                      <a:endParaRPr lang="en-US" dirty="0"/>
                    </a:p>
                  </a:txBody>
                  <a:tcPr marL="46449" marR="46449"/>
                </a:tc>
                <a:tc>
                  <a:txBody>
                    <a:bodyPr/>
                    <a:lstStyle/>
                    <a:p>
                      <a:pPr algn="ctr"/>
                      <a:r>
                        <a:rPr lang="en-US" dirty="0" smtClean="0"/>
                        <a:t>2.1</a:t>
                      </a:r>
                      <a:endParaRPr lang="en-US" dirty="0"/>
                    </a:p>
                  </a:txBody>
                  <a:tcPr marL="46449" marR="46449"/>
                </a:tc>
                <a:tc>
                  <a:txBody>
                    <a:bodyPr/>
                    <a:lstStyle/>
                    <a:p>
                      <a:pPr algn="ctr"/>
                      <a:r>
                        <a:rPr lang="en-US" dirty="0" smtClean="0"/>
                        <a:t>2.1</a:t>
                      </a:r>
                      <a:endParaRPr lang="en-US" dirty="0"/>
                    </a:p>
                  </a:txBody>
                  <a:tcPr marL="46449" marR="46449"/>
                </a:tc>
                <a:extLst>
                  <a:ext uri="{0D108BD9-81ED-4DB2-BD59-A6C34878D82A}">
                    <a16:rowId xmlns:a16="http://schemas.microsoft.com/office/drawing/2014/main" val="545867905"/>
                  </a:ext>
                </a:extLst>
              </a:tr>
              <a:tr h="370840">
                <a:tc>
                  <a:txBody>
                    <a:bodyPr/>
                    <a:lstStyle/>
                    <a:p>
                      <a:r>
                        <a:rPr lang="en-US" dirty="0" smtClean="0"/>
                        <a:t>  Hispanic</a:t>
                      </a:r>
                      <a:endParaRPr lang="en-US" dirty="0"/>
                    </a:p>
                  </a:txBody>
                  <a:tcPr marL="46449" marR="46449"/>
                </a:tc>
                <a:tc>
                  <a:txBody>
                    <a:bodyPr/>
                    <a:lstStyle/>
                    <a:p>
                      <a:pPr algn="ctr"/>
                      <a:r>
                        <a:rPr lang="en-US" dirty="0" smtClean="0"/>
                        <a:t>1.5</a:t>
                      </a:r>
                      <a:endParaRPr lang="en-US" dirty="0"/>
                    </a:p>
                  </a:txBody>
                  <a:tcPr marL="46449" marR="46449"/>
                </a:tc>
                <a:tc>
                  <a:txBody>
                    <a:bodyPr/>
                    <a:lstStyle/>
                    <a:p>
                      <a:pPr algn="ctr"/>
                      <a:r>
                        <a:rPr lang="en-US" dirty="0" smtClean="0"/>
                        <a:t>0.9</a:t>
                      </a:r>
                      <a:endParaRPr lang="en-US" dirty="0"/>
                    </a:p>
                  </a:txBody>
                  <a:tcPr marL="46449" marR="46449"/>
                </a:tc>
                <a:extLst>
                  <a:ext uri="{0D108BD9-81ED-4DB2-BD59-A6C34878D82A}">
                    <a16:rowId xmlns:a16="http://schemas.microsoft.com/office/drawing/2014/main" val="1659171711"/>
                  </a:ext>
                </a:extLst>
              </a:tr>
              <a:tr h="370840">
                <a:tc>
                  <a:txBody>
                    <a:bodyPr/>
                    <a:lstStyle/>
                    <a:p>
                      <a:r>
                        <a:rPr lang="en-US" dirty="0" smtClean="0">
                          <a:solidFill>
                            <a:schemeClr val="tx1"/>
                          </a:solidFill>
                        </a:rPr>
                        <a:t>Region</a:t>
                      </a:r>
                      <a:endParaRPr lang="en-US" dirty="0">
                        <a:solidFill>
                          <a:schemeClr val="tx1"/>
                        </a:solidFill>
                      </a:endParaRPr>
                    </a:p>
                  </a:txBody>
                  <a:tcPr marL="46449" marR="46449"/>
                </a:tc>
                <a:tc>
                  <a:txBody>
                    <a:bodyPr/>
                    <a:lstStyle/>
                    <a:p>
                      <a:endParaRPr lang="en-US"/>
                    </a:p>
                  </a:txBody>
                  <a:tcPr marL="46449" marR="46449"/>
                </a:tc>
                <a:tc>
                  <a:txBody>
                    <a:bodyPr/>
                    <a:lstStyle/>
                    <a:p>
                      <a:endParaRPr lang="en-US" dirty="0"/>
                    </a:p>
                  </a:txBody>
                  <a:tcPr marL="46449" marR="46449"/>
                </a:tc>
                <a:extLst>
                  <a:ext uri="{0D108BD9-81ED-4DB2-BD59-A6C34878D82A}">
                    <a16:rowId xmlns:a16="http://schemas.microsoft.com/office/drawing/2014/main" val="4283797328"/>
                  </a:ext>
                </a:extLst>
              </a:tr>
              <a:tr h="370840">
                <a:tc>
                  <a:txBody>
                    <a:bodyPr/>
                    <a:lstStyle/>
                    <a:p>
                      <a:r>
                        <a:rPr lang="en-US" dirty="0" smtClean="0"/>
                        <a:t>  Northeast</a:t>
                      </a:r>
                      <a:endParaRPr lang="en-US" dirty="0"/>
                    </a:p>
                  </a:txBody>
                  <a:tcPr marL="46449" marR="46449"/>
                </a:tc>
                <a:tc>
                  <a:txBody>
                    <a:bodyPr/>
                    <a:lstStyle/>
                    <a:p>
                      <a:pPr algn="ctr"/>
                      <a:r>
                        <a:rPr lang="en-US" dirty="0" smtClean="0"/>
                        <a:t>3.6</a:t>
                      </a:r>
                      <a:endParaRPr lang="en-US" dirty="0"/>
                    </a:p>
                  </a:txBody>
                  <a:tcPr marL="46449" marR="46449"/>
                </a:tc>
                <a:tc>
                  <a:txBody>
                    <a:bodyPr/>
                    <a:lstStyle/>
                    <a:p>
                      <a:pPr algn="ctr"/>
                      <a:r>
                        <a:rPr lang="en-US" dirty="0" smtClean="0"/>
                        <a:t>5.6</a:t>
                      </a:r>
                      <a:endParaRPr lang="en-US" dirty="0"/>
                    </a:p>
                  </a:txBody>
                  <a:tcPr marL="46449" marR="46449"/>
                </a:tc>
                <a:extLst>
                  <a:ext uri="{0D108BD9-81ED-4DB2-BD59-A6C34878D82A}">
                    <a16:rowId xmlns:a16="http://schemas.microsoft.com/office/drawing/2014/main" val="1948423807"/>
                  </a:ext>
                </a:extLst>
              </a:tr>
              <a:tr h="370840">
                <a:tc>
                  <a:txBody>
                    <a:bodyPr/>
                    <a:lstStyle/>
                    <a:p>
                      <a:r>
                        <a:rPr lang="en-US" dirty="0" smtClean="0"/>
                        <a:t>  Midwest</a:t>
                      </a:r>
                      <a:endParaRPr lang="en-US" dirty="0"/>
                    </a:p>
                  </a:txBody>
                  <a:tcPr marL="46449" marR="46449"/>
                </a:tc>
                <a:tc>
                  <a:txBody>
                    <a:bodyPr/>
                    <a:lstStyle/>
                    <a:p>
                      <a:pPr algn="ctr"/>
                      <a:r>
                        <a:rPr lang="en-US" dirty="0" smtClean="0"/>
                        <a:t>3.4</a:t>
                      </a:r>
                      <a:endParaRPr lang="en-US" dirty="0"/>
                    </a:p>
                  </a:txBody>
                  <a:tcPr marL="46449" marR="46449"/>
                </a:tc>
                <a:tc>
                  <a:txBody>
                    <a:bodyPr/>
                    <a:lstStyle/>
                    <a:p>
                      <a:pPr algn="ctr"/>
                      <a:r>
                        <a:rPr lang="en-US" dirty="0" smtClean="0"/>
                        <a:t>3.9</a:t>
                      </a:r>
                      <a:endParaRPr lang="en-US" dirty="0"/>
                    </a:p>
                  </a:txBody>
                  <a:tcPr marL="46449" marR="46449"/>
                </a:tc>
                <a:extLst>
                  <a:ext uri="{0D108BD9-81ED-4DB2-BD59-A6C34878D82A}">
                    <a16:rowId xmlns:a16="http://schemas.microsoft.com/office/drawing/2014/main" val="588068984"/>
                  </a:ext>
                </a:extLst>
              </a:tr>
              <a:tr h="370840">
                <a:tc>
                  <a:txBody>
                    <a:bodyPr/>
                    <a:lstStyle/>
                    <a:p>
                      <a:r>
                        <a:rPr lang="en-US" dirty="0" smtClean="0"/>
                        <a:t>  South</a:t>
                      </a:r>
                      <a:endParaRPr lang="en-US" dirty="0"/>
                    </a:p>
                  </a:txBody>
                  <a:tcPr marL="46449" marR="46449"/>
                </a:tc>
                <a:tc>
                  <a:txBody>
                    <a:bodyPr/>
                    <a:lstStyle/>
                    <a:p>
                      <a:pPr algn="ctr"/>
                      <a:r>
                        <a:rPr lang="en-US" dirty="0" smtClean="0"/>
                        <a:t>4.4</a:t>
                      </a:r>
                      <a:endParaRPr lang="en-US" dirty="0"/>
                    </a:p>
                  </a:txBody>
                  <a:tcPr marL="46449" marR="46449"/>
                </a:tc>
                <a:tc>
                  <a:txBody>
                    <a:bodyPr/>
                    <a:lstStyle/>
                    <a:p>
                      <a:pPr algn="ctr"/>
                      <a:r>
                        <a:rPr lang="en-US" dirty="0" smtClean="0"/>
                        <a:t>2.8</a:t>
                      </a:r>
                      <a:endParaRPr lang="en-US" dirty="0"/>
                    </a:p>
                  </a:txBody>
                  <a:tcPr marL="46449" marR="46449"/>
                </a:tc>
                <a:extLst>
                  <a:ext uri="{0D108BD9-81ED-4DB2-BD59-A6C34878D82A}">
                    <a16:rowId xmlns:a16="http://schemas.microsoft.com/office/drawing/2014/main" val="2238994208"/>
                  </a:ext>
                </a:extLst>
              </a:tr>
              <a:tr h="370840">
                <a:tc>
                  <a:txBody>
                    <a:bodyPr/>
                    <a:lstStyle/>
                    <a:p>
                      <a:r>
                        <a:rPr lang="en-US" baseline="0" dirty="0" smtClean="0"/>
                        <a:t>  West</a:t>
                      </a:r>
                      <a:endParaRPr lang="en-US" dirty="0"/>
                    </a:p>
                  </a:txBody>
                  <a:tcPr marL="46449" marR="46449"/>
                </a:tc>
                <a:tc>
                  <a:txBody>
                    <a:bodyPr/>
                    <a:lstStyle/>
                    <a:p>
                      <a:pPr algn="ctr"/>
                      <a:r>
                        <a:rPr lang="en-US" dirty="0" smtClean="0"/>
                        <a:t>3.8</a:t>
                      </a:r>
                      <a:endParaRPr lang="en-US" dirty="0"/>
                    </a:p>
                  </a:txBody>
                  <a:tcPr marL="46449" marR="46449"/>
                </a:tc>
                <a:tc>
                  <a:txBody>
                    <a:bodyPr/>
                    <a:lstStyle/>
                    <a:p>
                      <a:pPr algn="ctr"/>
                      <a:r>
                        <a:rPr lang="en-US" dirty="0" smtClean="0"/>
                        <a:t>0.9</a:t>
                      </a:r>
                      <a:endParaRPr lang="en-US" dirty="0"/>
                    </a:p>
                  </a:txBody>
                  <a:tcPr marL="46449" marR="46449"/>
                </a:tc>
                <a:extLst>
                  <a:ext uri="{0D108BD9-81ED-4DB2-BD59-A6C34878D82A}">
                    <a16:rowId xmlns:a16="http://schemas.microsoft.com/office/drawing/2014/main" val="2225686389"/>
                  </a:ext>
                </a:extLst>
              </a:tr>
            </a:tbl>
          </a:graphicData>
        </a:graphic>
      </p:graphicFrame>
      <p:sp>
        <p:nvSpPr>
          <p:cNvPr id="13" name="TextBox 12"/>
          <p:cNvSpPr txBox="1"/>
          <p:nvPr/>
        </p:nvSpPr>
        <p:spPr>
          <a:xfrm>
            <a:off x="7491663" y="6297097"/>
            <a:ext cx="4237442" cy="369332"/>
          </a:xfrm>
          <a:prstGeom prst="rect">
            <a:avLst/>
          </a:prstGeom>
          <a:noFill/>
        </p:spPr>
        <p:txBody>
          <a:bodyPr wrap="none" rtlCol="0">
            <a:spAutoFit/>
          </a:bodyPr>
          <a:lstStyle/>
          <a:p>
            <a:r>
              <a:rPr lang="en-US" dirty="0" smtClean="0"/>
              <a:t>Source: CDC, 12/30/16, </a:t>
            </a:r>
            <a:r>
              <a:rPr lang="en-US" i="1" dirty="0" smtClean="0"/>
              <a:t>MMWR</a:t>
            </a:r>
            <a:r>
              <a:rPr lang="en-US" dirty="0" smtClean="0"/>
              <a:t>, 65(50-51)</a:t>
            </a:r>
            <a:endParaRPr lang="en-US" dirty="0"/>
          </a:p>
        </p:txBody>
      </p:sp>
      <p:sp>
        <p:nvSpPr>
          <p:cNvPr id="3" name="TextBox 2"/>
          <p:cNvSpPr txBox="1"/>
          <p:nvPr/>
        </p:nvSpPr>
        <p:spPr>
          <a:xfrm>
            <a:off x="6179386" y="5896276"/>
            <a:ext cx="3546227" cy="307777"/>
          </a:xfrm>
          <a:prstGeom prst="rect">
            <a:avLst/>
          </a:prstGeom>
          <a:noFill/>
        </p:spPr>
        <p:txBody>
          <a:bodyPr wrap="none" rtlCol="0">
            <a:spAutoFit/>
          </a:bodyPr>
          <a:lstStyle/>
          <a:p>
            <a:r>
              <a:rPr lang="en-US" sz="1400" dirty="0" smtClean="0"/>
              <a:t>Synthetic = oxycodone, hydrocodone, fentanyl</a:t>
            </a:r>
            <a:endParaRPr lang="en-US" sz="1400" dirty="0"/>
          </a:p>
        </p:txBody>
      </p:sp>
    </p:spTree>
    <p:extLst>
      <p:ext uri="{BB962C8B-B14F-4D97-AF65-F5344CB8AC3E}">
        <p14:creationId xmlns:p14="http://schemas.microsoft.com/office/powerpoint/2010/main" val="950302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Indiana Drug Overdose </a:t>
            </a:r>
            <a:r>
              <a:rPr lang="en-US" sz="4000" b="1" dirty="0" smtClean="0"/>
              <a:t>Deaths</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7246052"/>
              </p:ext>
            </p:extLst>
          </p:nvPr>
        </p:nvGraphicFramePr>
        <p:xfrm>
          <a:off x="1137285" y="1492250"/>
          <a:ext cx="9464040" cy="4602480"/>
        </p:xfrm>
        <a:graphic>
          <a:graphicData uri="http://schemas.openxmlformats.org/drawingml/2006/table">
            <a:tbl>
              <a:tblPr firstRow="1" bandRow="1">
                <a:tableStyleId>{93296810-A885-4BE3-A3E7-6D5BEEA58F35}</a:tableStyleId>
              </a:tblPr>
              <a:tblGrid>
                <a:gridCol w="2366010">
                  <a:extLst>
                    <a:ext uri="{9D8B030D-6E8A-4147-A177-3AD203B41FA5}">
                      <a16:colId xmlns:a16="http://schemas.microsoft.com/office/drawing/2014/main" val="3931254436"/>
                    </a:ext>
                  </a:extLst>
                </a:gridCol>
                <a:gridCol w="2366010">
                  <a:extLst>
                    <a:ext uri="{9D8B030D-6E8A-4147-A177-3AD203B41FA5}">
                      <a16:colId xmlns:a16="http://schemas.microsoft.com/office/drawing/2014/main" val="3195264815"/>
                    </a:ext>
                  </a:extLst>
                </a:gridCol>
                <a:gridCol w="2366010">
                  <a:extLst>
                    <a:ext uri="{9D8B030D-6E8A-4147-A177-3AD203B41FA5}">
                      <a16:colId xmlns:a16="http://schemas.microsoft.com/office/drawing/2014/main" val="2758823020"/>
                    </a:ext>
                  </a:extLst>
                </a:gridCol>
                <a:gridCol w="2366010">
                  <a:extLst>
                    <a:ext uri="{9D8B030D-6E8A-4147-A177-3AD203B41FA5}">
                      <a16:colId xmlns:a16="http://schemas.microsoft.com/office/drawing/2014/main" val="1532511725"/>
                    </a:ext>
                  </a:extLst>
                </a:gridCol>
              </a:tblGrid>
              <a:tr h="370840">
                <a:tc>
                  <a:txBody>
                    <a:bodyPr/>
                    <a:lstStyle/>
                    <a:p>
                      <a:pPr algn="ctr"/>
                      <a:r>
                        <a:rPr lang="en-US" sz="2400" dirty="0" smtClean="0"/>
                        <a:t>Year</a:t>
                      </a:r>
                      <a:endParaRPr lang="en-US" sz="2400" dirty="0"/>
                    </a:p>
                  </a:txBody>
                  <a:tcPr anchor="ctr"/>
                </a:tc>
                <a:tc>
                  <a:txBody>
                    <a:bodyPr/>
                    <a:lstStyle/>
                    <a:p>
                      <a:pPr algn="ctr"/>
                      <a:r>
                        <a:rPr lang="en-US" sz="2400" dirty="0" smtClean="0"/>
                        <a:t>Heroin</a:t>
                      </a:r>
                      <a:endParaRPr lang="en-US" sz="2400" dirty="0"/>
                    </a:p>
                  </a:txBody>
                  <a:tcPr anchor="ctr"/>
                </a:tc>
                <a:tc>
                  <a:txBody>
                    <a:bodyPr/>
                    <a:lstStyle/>
                    <a:p>
                      <a:pPr algn="ctr"/>
                      <a:r>
                        <a:rPr lang="en-US" sz="2400" dirty="0" smtClean="0"/>
                        <a:t>Opioid</a:t>
                      </a:r>
                      <a:r>
                        <a:rPr lang="en-US" sz="2400" baseline="0" dirty="0" smtClean="0"/>
                        <a:t> Pain Relievers</a:t>
                      </a:r>
                      <a:r>
                        <a:rPr lang="en-US" sz="2400" dirty="0" smtClean="0"/>
                        <a:t> </a:t>
                      </a:r>
                      <a:endParaRPr lang="en-US" sz="2400" dirty="0"/>
                    </a:p>
                  </a:txBody>
                  <a:tcPr anchor="ctr"/>
                </a:tc>
                <a:tc>
                  <a:txBody>
                    <a:bodyPr/>
                    <a:lstStyle/>
                    <a:p>
                      <a:pPr algn="ctr"/>
                      <a:r>
                        <a:rPr lang="en-US" sz="2400" dirty="0" smtClean="0"/>
                        <a:t>Total Drug Overdoses (includes cocaine, stimulants, unspecified, etc.)</a:t>
                      </a:r>
                      <a:endParaRPr lang="en-US" sz="2400" dirty="0"/>
                    </a:p>
                  </a:txBody>
                  <a:tcPr anchor="ctr"/>
                </a:tc>
                <a:extLst>
                  <a:ext uri="{0D108BD9-81ED-4DB2-BD59-A6C34878D82A}">
                    <a16:rowId xmlns:a16="http://schemas.microsoft.com/office/drawing/2014/main" val="3376845507"/>
                  </a:ext>
                </a:extLst>
              </a:tr>
              <a:tr h="370840">
                <a:tc>
                  <a:txBody>
                    <a:bodyPr/>
                    <a:lstStyle/>
                    <a:p>
                      <a:r>
                        <a:rPr lang="en-US" sz="3200" dirty="0" smtClean="0"/>
                        <a:t>2000</a:t>
                      </a:r>
                      <a:endParaRPr lang="en-US" sz="3200" dirty="0"/>
                    </a:p>
                  </a:txBody>
                  <a:tcPr/>
                </a:tc>
                <a:tc>
                  <a:txBody>
                    <a:bodyPr/>
                    <a:lstStyle/>
                    <a:p>
                      <a:pPr algn="ctr"/>
                      <a:r>
                        <a:rPr lang="en-US" sz="3200" dirty="0" smtClean="0"/>
                        <a:t>&lt; 5</a:t>
                      </a:r>
                      <a:endParaRPr lang="en-US" sz="3200" dirty="0"/>
                    </a:p>
                  </a:txBody>
                  <a:tcPr anchor="ctr"/>
                </a:tc>
                <a:tc>
                  <a:txBody>
                    <a:bodyPr/>
                    <a:lstStyle/>
                    <a:p>
                      <a:pPr algn="ctr"/>
                      <a:r>
                        <a:rPr lang="en-US" sz="3200" dirty="0" smtClean="0"/>
                        <a:t>24</a:t>
                      </a:r>
                      <a:endParaRPr lang="en-US" sz="3200" dirty="0"/>
                    </a:p>
                  </a:txBody>
                  <a:tcPr anchor="ctr"/>
                </a:tc>
                <a:tc>
                  <a:txBody>
                    <a:bodyPr/>
                    <a:lstStyle/>
                    <a:p>
                      <a:pPr algn="ctr"/>
                      <a:r>
                        <a:rPr lang="en-US" sz="3200" dirty="0" smtClean="0"/>
                        <a:t>203</a:t>
                      </a:r>
                      <a:endParaRPr lang="en-US" sz="3200" dirty="0"/>
                    </a:p>
                  </a:txBody>
                  <a:tcPr anchor="ctr"/>
                </a:tc>
                <a:extLst>
                  <a:ext uri="{0D108BD9-81ED-4DB2-BD59-A6C34878D82A}">
                    <a16:rowId xmlns:a16="http://schemas.microsoft.com/office/drawing/2014/main" val="1826700369"/>
                  </a:ext>
                </a:extLst>
              </a:tr>
              <a:tr h="370840">
                <a:tc>
                  <a:txBody>
                    <a:bodyPr/>
                    <a:lstStyle/>
                    <a:p>
                      <a:r>
                        <a:rPr lang="en-US" sz="3200" dirty="0" smtClean="0"/>
                        <a:t>2005</a:t>
                      </a:r>
                      <a:endParaRPr lang="en-US" sz="3200" dirty="0"/>
                    </a:p>
                  </a:txBody>
                  <a:tcPr/>
                </a:tc>
                <a:tc>
                  <a:txBody>
                    <a:bodyPr/>
                    <a:lstStyle/>
                    <a:p>
                      <a:pPr algn="ctr"/>
                      <a:r>
                        <a:rPr lang="en-US" sz="3200" dirty="0" smtClean="0"/>
                        <a:t>13</a:t>
                      </a:r>
                      <a:endParaRPr lang="en-US" sz="3200" dirty="0"/>
                    </a:p>
                  </a:txBody>
                  <a:tcPr anchor="ctr"/>
                </a:tc>
                <a:tc>
                  <a:txBody>
                    <a:bodyPr/>
                    <a:lstStyle/>
                    <a:p>
                      <a:pPr algn="ctr"/>
                      <a:r>
                        <a:rPr lang="en-US" sz="3200" dirty="0" smtClean="0"/>
                        <a:t>118</a:t>
                      </a:r>
                      <a:endParaRPr lang="en-US" sz="3200" dirty="0"/>
                    </a:p>
                  </a:txBody>
                  <a:tcPr anchor="ctr"/>
                </a:tc>
                <a:tc>
                  <a:txBody>
                    <a:bodyPr/>
                    <a:lstStyle/>
                    <a:p>
                      <a:pPr algn="ctr"/>
                      <a:r>
                        <a:rPr lang="en-US" sz="3200" dirty="0" smtClean="0"/>
                        <a:t>609</a:t>
                      </a:r>
                      <a:endParaRPr lang="en-US" sz="3200" dirty="0"/>
                    </a:p>
                  </a:txBody>
                  <a:tcPr anchor="ctr"/>
                </a:tc>
                <a:extLst>
                  <a:ext uri="{0D108BD9-81ED-4DB2-BD59-A6C34878D82A}">
                    <a16:rowId xmlns:a16="http://schemas.microsoft.com/office/drawing/2014/main" val="2690866815"/>
                  </a:ext>
                </a:extLst>
              </a:tr>
              <a:tr h="370840">
                <a:tc>
                  <a:txBody>
                    <a:bodyPr/>
                    <a:lstStyle/>
                    <a:p>
                      <a:r>
                        <a:rPr lang="en-US" sz="3200" dirty="0" smtClean="0"/>
                        <a:t>2010</a:t>
                      </a:r>
                      <a:endParaRPr lang="en-US" sz="3200" dirty="0"/>
                    </a:p>
                  </a:txBody>
                  <a:tcPr/>
                </a:tc>
                <a:tc>
                  <a:txBody>
                    <a:bodyPr/>
                    <a:lstStyle/>
                    <a:p>
                      <a:pPr algn="ctr"/>
                      <a:r>
                        <a:rPr lang="en-US" sz="3200" dirty="0" smtClean="0"/>
                        <a:t>54</a:t>
                      </a:r>
                      <a:endParaRPr lang="en-US" sz="3200" dirty="0"/>
                    </a:p>
                  </a:txBody>
                  <a:tcPr anchor="ctr"/>
                </a:tc>
                <a:tc>
                  <a:txBody>
                    <a:bodyPr/>
                    <a:lstStyle/>
                    <a:p>
                      <a:pPr algn="ctr"/>
                      <a:r>
                        <a:rPr lang="en-US" sz="3200" dirty="0" smtClean="0"/>
                        <a:t>229</a:t>
                      </a:r>
                      <a:endParaRPr lang="en-US" sz="3200" dirty="0"/>
                    </a:p>
                  </a:txBody>
                  <a:tcPr anchor="ctr"/>
                </a:tc>
                <a:tc>
                  <a:txBody>
                    <a:bodyPr/>
                    <a:lstStyle/>
                    <a:p>
                      <a:pPr algn="ctr"/>
                      <a:r>
                        <a:rPr lang="en-US" sz="3200" dirty="0" smtClean="0"/>
                        <a:t>923</a:t>
                      </a:r>
                      <a:endParaRPr lang="en-US" sz="3200" dirty="0"/>
                    </a:p>
                  </a:txBody>
                  <a:tcPr anchor="ctr"/>
                </a:tc>
                <a:extLst>
                  <a:ext uri="{0D108BD9-81ED-4DB2-BD59-A6C34878D82A}">
                    <a16:rowId xmlns:a16="http://schemas.microsoft.com/office/drawing/2014/main" val="1962614497"/>
                  </a:ext>
                </a:extLst>
              </a:tr>
              <a:tr h="370840">
                <a:tc>
                  <a:txBody>
                    <a:bodyPr/>
                    <a:lstStyle/>
                    <a:p>
                      <a:r>
                        <a:rPr lang="en-US" sz="3200" dirty="0" smtClean="0"/>
                        <a:t>2015</a:t>
                      </a:r>
                      <a:endParaRPr lang="en-US" sz="3200" dirty="0"/>
                    </a:p>
                  </a:txBody>
                  <a:tcPr/>
                </a:tc>
                <a:tc>
                  <a:txBody>
                    <a:bodyPr/>
                    <a:lstStyle/>
                    <a:p>
                      <a:pPr algn="ctr"/>
                      <a:r>
                        <a:rPr lang="en-US" sz="3200" dirty="0" smtClean="0"/>
                        <a:t>239</a:t>
                      </a:r>
                      <a:endParaRPr lang="en-US" sz="3200" dirty="0"/>
                    </a:p>
                  </a:txBody>
                  <a:tcPr anchor="ctr"/>
                </a:tc>
                <a:tc>
                  <a:txBody>
                    <a:bodyPr/>
                    <a:lstStyle/>
                    <a:p>
                      <a:pPr algn="ctr"/>
                      <a:r>
                        <a:rPr lang="en-US" sz="3200" dirty="0" smtClean="0"/>
                        <a:t>274</a:t>
                      </a:r>
                      <a:endParaRPr lang="en-US" sz="3200" dirty="0"/>
                    </a:p>
                  </a:txBody>
                  <a:tcPr anchor="ctr"/>
                </a:tc>
                <a:tc>
                  <a:txBody>
                    <a:bodyPr/>
                    <a:lstStyle/>
                    <a:p>
                      <a:pPr algn="ctr"/>
                      <a:r>
                        <a:rPr lang="en-US" sz="3200" dirty="0" smtClean="0"/>
                        <a:t>1236</a:t>
                      </a:r>
                      <a:endParaRPr lang="en-US" sz="3200" dirty="0"/>
                    </a:p>
                  </a:txBody>
                  <a:tcPr anchor="ctr"/>
                </a:tc>
                <a:extLst>
                  <a:ext uri="{0D108BD9-81ED-4DB2-BD59-A6C34878D82A}">
                    <a16:rowId xmlns:a16="http://schemas.microsoft.com/office/drawing/2014/main" val="1527075458"/>
                  </a:ext>
                </a:extLst>
              </a:tr>
            </a:tbl>
          </a:graphicData>
        </a:graphic>
      </p:graphicFrame>
      <p:sp>
        <p:nvSpPr>
          <p:cNvPr id="5" name="TextBox 4"/>
          <p:cNvSpPr txBox="1"/>
          <p:nvPr/>
        </p:nvSpPr>
        <p:spPr>
          <a:xfrm>
            <a:off x="5791200" y="6343650"/>
            <a:ext cx="5759525" cy="369332"/>
          </a:xfrm>
          <a:prstGeom prst="rect">
            <a:avLst/>
          </a:prstGeom>
          <a:noFill/>
        </p:spPr>
        <p:txBody>
          <a:bodyPr wrap="none" rtlCol="0">
            <a:spAutoFit/>
          </a:bodyPr>
          <a:lstStyle/>
          <a:p>
            <a:r>
              <a:rPr lang="en-US" dirty="0" smtClean="0"/>
              <a:t>Source: ISDH Epidemiology Resource Center, Table 2, 2016</a:t>
            </a:r>
            <a:endParaRPr lang="en-US" dirty="0"/>
          </a:p>
        </p:txBody>
      </p:sp>
    </p:spTree>
    <p:extLst>
      <p:ext uri="{BB962C8B-B14F-4D97-AF65-F5344CB8AC3E}">
        <p14:creationId xmlns:p14="http://schemas.microsoft.com/office/powerpoint/2010/main" val="3250099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868" y="112590"/>
            <a:ext cx="11903191" cy="6745410"/>
          </a:xfrm>
          <a:prstGeom prst="rect">
            <a:avLst/>
          </a:prstGeom>
        </p:spPr>
      </p:pic>
    </p:spTree>
    <p:extLst>
      <p:ext uri="{BB962C8B-B14F-4D97-AF65-F5344CB8AC3E}">
        <p14:creationId xmlns:p14="http://schemas.microsoft.com/office/powerpoint/2010/main" val="2248400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National Safety Council</a:t>
            </a:r>
            <a:endParaRPr lang="en-US" sz="4000" dirty="0"/>
          </a:p>
        </p:txBody>
      </p:sp>
      <p:pic>
        <p:nvPicPr>
          <p:cNvPr id="6" name="Content Placeholder 5"/>
          <p:cNvPicPr>
            <a:picLocks noGrp="1" noChangeAspect="1"/>
          </p:cNvPicPr>
          <p:nvPr>
            <p:ph idx="1"/>
          </p:nvPr>
        </p:nvPicPr>
        <p:blipFill>
          <a:blip r:embed="rId2"/>
          <a:stretch>
            <a:fillRect/>
          </a:stretch>
        </p:blipFill>
        <p:spPr>
          <a:xfrm>
            <a:off x="2405810" y="1474470"/>
            <a:ext cx="6837249" cy="4875213"/>
          </a:xfrm>
          <a:prstGeom prst="rect">
            <a:avLst/>
          </a:prstGeom>
        </p:spPr>
      </p:pic>
    </p:spTree>
    <p:extLst>
      <p:ext uri="{BB962C8B-B14F-4D97-AF65-F5344CB8AC3E}">
        <p14:creationId xmlns:p14="http://schemas.microsoft.com/office/powerpoint/2010/main" val="4205637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4373"/>
          </a:xfrm>
        </p:spPr>
        <p:txBody>
          <a:bodyPr>
            <a:normAutofit/>
          </a:bodyPr>
          <a:lstStyle/>
          <a:p>
            <a:r>
              <a:rPr lang="en-US" sz="4000" dirty="0" smtClean="0">
                <a:solidFill>
                  <a:srgbClr val="00B0F0"/>
                </a:solidFill>
              </a:rPr>
              <a:t>What are we using in healthcare …</a:t>
            </a:r>
            <a:endParaRPr lang="en-US" sz="4000" dirty="0">
              <a:solidFill>
                <a:srgbClr val="00B0F0"/>
              </a:solidFill>
            </a:endParaRPr>
          </a:p>
        </p:txBody>
      </p:sp>
      <p:sp>
        <p:nvSpPr>
          <p:cNvPr id="3" name="Content Placeholder 2"/>
          <p:cNvSpPr>
            <a:spLocks noGrp="1"/>
          </p:cNvSpPr>
          <p:nvPr>
            <p:ph idx="1"/>
          </p:nvPr>
        </p:nvSpPr>
        <p:spPr>
          <a:xfrm>
            <a:off x="981075" y="1089498"/>
            <a:ext cx="10515600" cy="5640165"/>
          </a:xfrm>
        </p:spPr>
        <p:txBody>
          <a:bodyPr>
            <a:normAutofit fontScale="92500" lnSpcReduction="10000"/>
          </a:bodyPr>
          <a:lstStyle/>
          <a:p>
            <a:r>
              <a:rPr lang="en-US" dirty="0" smtClean="0"/>
              <a:t>Natural (from opium/poppy flower)</a:t>
            </a:r>
          </a:p>
          <a:p>
            <a:pPr lvl="1"/>
            <a:r>
              <a:rPr lang="en-US" dirty="0" smtClean="0"/>
              <a:t>Morphine</a:t>
            </a:r>
          </a:p>
          <a:p>
            <a:pPr lvl="1"/>
            <a:r>
              <a:rPr lang="en-US" dirty="0" smtClean="0"/>
              <a:t>Codeine</a:t>
            </a:r>
          </a:p>
          <a:p>
            <a:r>
              <a:rPr lang="en-US" dirty="0" smtClean="0"/>
              <a:t>Semi-Synthetic (chemical modification of natural opiates)</a:t>
            </a:r>
          </a:p>
          <a:p>
            <a:pPr lvl="1"/>
            <a:r>
              <a:rPr lang="en-US" dirty="0" smtClean="0"/>
              <a:t>Oxycodone</a:t>
            </a:r>
          </a:p>
          <a:p>
            <a:pPr lvl="1"/>
            <a:r>
              <a:rPr lang="en-US" dirty="0" smtClean="0"/>
              <a:t>Hydrocodone</a:t>
            </a:r>
          </a:p>
          <a:p>
            <a:pPr lvl="1"/>
            <a:r>
              <a:rPr lang="en-US" dirty="0" smtClean="0"/>
              <a:t>Meperidine</a:t>
            </a:r>
          </a:p>
          <a:p>
            <a:pPr lvl="1"/>
            <a:r>
              <a:rPr lang="en-US" dirty="0" smtClean="0"/>
              <a:t>Hydromorphone HCL</a:t>
            </a:r>
          </a:p>
          <a:p>
            <a:r>
              <a:rPr lang="en-US" dirty="0" smtClean="0"/>
              <a:t>Fully Synthetic</a:t>
            </a:r>
          </a:p>
          <a:p>
            <a:pPr lvl="1"/>
            <a:r>
              <a:rPr lang="en-US" dirty="0" smtClean="0"/>
              <a:t>Fentanyl</a:t>
            </a:r>
          </a:p>
          <a:p>
            <a:pPr lvl="1"/>
            <a:r>
              <a:rPr lang="en-US" dirty="0" smtClean="0"/>
              <a:t>Methadone </a:t>
            </a:r>
          </a:p>
          <a:p>
            <a:pPr lvl="1"/>
            <a:r>
              <a:rPr lang="en-US" dirty="0" smtClean="0"/>
              <a:t>Buprenorphine</a:t>
            </a:r>
          </a:p>
          <a:p>
            <a:pPr marL="457200" lvl="1" indent="0">
              <a:buNone/>
            </a:pPr>
            <a:endParaRPr lang="en-US" sz="900" dirty="0"/>
          </a:p>
          <a:p>
            <a:pPr marL="0" indent="0">
              <a:buNone/>
            </a:pPr>
            <a:r>
              <a:rPr lang="en-US" sz="2600" u="sng" dirty="0" smtClean="0"/>
              <a:t>Street names</a:t>
            </a:r>
            <a:r>
              <a:rPr lang="en-US" sz="2600" dirty="0" smtClean="0"/>
              <a:t>: </a:t>
            </a:r>
            <a:r>
              <a:rPr lang="en-US" sz="2600" dirty="0"/>
              <a:t>footballs, pink footballs, yellow footballs, 65’s, Ns juice, dillies, drug street heroin, </a:t>
            </a:r>
            <a:r>
              <a:rPr lang="en-US" sz="2600" dirty="0" err="1"/>
              <a:t>demmies</a:t>
            </a:r>
            <a:r>
              <a:rPr lang="en-US" sz="2600" dirty="0"/>
              <a:t>, pain killer, Oxy 80s, </a:t>
            </a:r>
            <a:r>
              <a:rPr lang="en-US" sz="2600" dirty="0" err="1"/>
              <a:t>oxycotton</a:t>
            </a:r>
            <a:r>
              <a:rPr lang="en-US" sz="2600" dirty="0"/>
              <a:t>, </a:t>
            </a:r>
            <a:r>
              <a:rPr lang="en-US" sz="2600" dirty="0" err="1"/>
              <a:t>oxycet</a:t>
            </a:r>
            <a:r>
              <a:rPr lang="en-US" sz="2600" dirty="0"/>
              <a:t>, hillbilly heroin, </a:t>
            </a:r>
            <a:r>
              <a:rPr lang="en-US" sz="2600" dirty="0" err="1"/>
              <a:t>percs</a:t>
            </a:r>
            <a:r>
              <a:rPr lang="en-US" sz="2600" dirty="0"/>
              <a:t> perks, pain killer, </a:t>
            </a:r>
            <a:r>
              <a:rPr lang="en-US" sz="2600" dirty="0" err="1"/>
              <a:t>vikes</a:t>
            </a:r>
            <a:r>
              <a:rPr lang="en-US" sz="2600" dirty="0"/>
              <a:t>, </a:t>
            </a:r>
            <a:r>
              <a:rPr lang="en-US" sz="2600" dirty="0" err="1"/>
              <a:t>hydros</a:t>
            </a:r>
            <a:r>
              <a:rPr lang="en-US" sz="2600" dirty="0"/>
              <a:t> and </a:t>
            </a:r>
            <a:r>
              <a:rPr lang="en-US" sz="2600" dirty="0" smtClean="0"/>
              <a:t>pinks</a:t>
            </a:r>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964" y="981108"/>
            <a:ext cx="1914929" cy="2434558"/>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8554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297658"/>
            <a:ext cx="8229600" cy="563562"/>
          </a:xfrm>
        </p:spPr>
        <p:txBody>
          <a:bodyPr>
            <a:noAutofit/>
          </a:bodyPr>
          <a:lstStyle/>
          <a:p>
            <a:pPr algn="l"/>
            <a:r>
              <a:rPr lang="en-US" sz="4000" dirty="0"/>
              <a:t>Sources of Heroin</a:t>
            </a:r>
          </a:p>
        </p:txBody>
      </p:sp>
      <p:sp>
        <p:nvSpPr>
          <p:cNvPr id="3" name="Content Placeholder 2"/>
          <p:cNvSpPr>
            <a:spLocks noGrp="1"/>
          </p:cNvSpPr>
          <p:nvPr>
            <p:ph idx="1"/>
          </p:nvPr>
        </p:nvSpPr>
        <p:spPr>
          <a:xfrm>
            <a:off x="1127760" y="1288100"/>
            <a:ext cx="8686800" cy="5676900"/>
          </a:xfrm>
        </p:spPr>
        <p:txBody>
          <a:bodyPr>
            <a:normAutofit fontScale="85000" lnSpcReduction="20000"/>
          </a:bodyPr>
          <a:lstStyle/>
          <a:p>
            <a:r>
              <a:rPr lang="en-US" dirty="0" smtClean="0"/>
              <a:t>Afghanistan (63-75% globally)</a:t>
            </a:r>
          </a:p>
          <a:p>
            <a:pPr marL="0" indent="0">
              <a:buNone/>
            </a:pPr>
            <a:endParaRPr lang="en-US" sz="800" dirty="0" smtClean="0"/>
          </a:p>
          <a:p>
            <a:r>
              <a:rPr lang="en-US" dirty="0" smtClean="0"/>
              <a:t>Mexico (most of US market)</a:t>
            </a:r>
          </a:p>
          <a:p>
            <a:pPr marL="0" indent="0">
              <a:buNone/>
            </a:pPr>
            <a:endParaRPr lang="en-US" sz="900" dirty="0" smtClean="0"/>
          </a:p>
          <a:p>
            <a:r>
              <a:rPr lang="en-US" dirty="0" smtClean="0"/>
              <a:t>China (fentanyl)</a:t>
            </a:r>
          </a:p>
          <a:p>
            <a:pPr marL="0" indent="0">
              <a:buNone/>
            </a:pPr>
            <a:endParaRPr lang="en-US" sz="1000" dirty="0" smtClean="0"/>
          </a:p>
          <a:p>
            <a:r>
              <a:rPr lang="en-US" dirty="0" smtClean="0"/>
              <a:t>But marketplace is the USA</a:t>
            </a:r>
          </a:p>
          <a:p>
            <a:pPr marL="0" indent="0">
              <a:buNone/>
            </a:pPr>
            <a:endParaRPr lang="en-US" sz="800" dirty="0"/>
          </a:p>
          <a:p>
            <a:r>
              <a:rPr lang="en-US" dirty="0" smtClean="0"/>
              <a:t>$70 B annual industry (~ 32.4 M users globally)</a:t>
            </a:r>
          </a:p>
          <a:p>
            <a:pPr marL="0" indent="0">
              <a:buNone/>
            </a:pPr>
            <a:endParaRPr lang="en-US" sz="800" dirty="0"/>
          </a:p>
          <a:p>
            <a:r>
              <a:rPr lang="en-US" dirty="0" smtClean="0"/>
              <a:t>Historical note: sold commercially by Bayer from 1898-1913 (focus on weaning soldiers off of morphine)</a:t>
            </a:r>
          </a:p>
          <a:p>
            <a:pPr marL="0" indent="0">
              <a:buNone/>
            </a:pPr>
            <a:endParaRPr lang="en-US" sz="800" dirty="0" smtClean="0"/>
          </a:p>
          <a:p>
            <a:r>
              <a:rPr lang="en-US" dirty="0" smtClean="0"/>
              <a:t>Common cutting agents also include powdered sugar, baking soda, starch, talcum powder, laundry detergent, powdered milk, rat poison</a:t>
            </a:r>
          </a:p>
          <a:p>
            <a:pPr marL="0" indent="0">
              <a:buNone/>
            </a:pPr>
            <a:endParaRPr lang="en-US" sz="900" dirty="0"/>
          </a:p>
          <a:p>
            <a:r>
              <a:rPr lang="en-US" dirty="0" smtClean="0"/>
              <a:t>Cheaper often than cigarettes</a:t>
            </a:r>
            <a:br>
              <a:rPr lang="en-US" dirty="0" smtClean="0"/>
            </a:br>
            <a:endParaRPr lang="en-US" dirty="0"/>
          </a:p>
          <a:p>
            <a:endParaRPr lang="en-US"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779" y="228920"/>
            <a:ext cx="3030201" cy="312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poppy plant"/>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oppy plant"/>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95743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66495"/>
          </a:xfrm>
        </p:spPr>
        <p:txBody>
          <a:bodyPr>
            <a:normAutofit/>
          </a:bodyPr>
          <a:lstStyle/>
          <a:p>
            <a:r>
              <a:rPr lang="en-US" sz="4000" dirty="0" smtClean="0"/>
              <a:t> So have Medical vs Non-medical opioid users</a:t>
            </a:r>
            <a:endParaRPr lang="en-US" sz="4000" dirty="0"/>
          </a:p>
        </p:txBody>
      </p:sp>
      <p:sp>
        <p:nvSpPr>
          <p:cNvPr id="3" name="Content Placeholder 2"/>
          <p:cNvSpPr>
            <a:spLocks noGrp="1"/>
          </p:cNvSpPr>
          <p:nvPr>
            <p:ph idx="1"/>
          </p:nvPr>
        </p:nvSpPr>
        <p:spPr>
          <a:xfrm>
            <a:off x="838200" y="1531620"/>
            <a:ext cx="10515600" cy="4764361"/>
          </a:xfrm>
        </p:spPr>
        <p:txBody>
          <a:bodyPr>
            <a:normAutofit lnSpcReduction="10000"/>
          </a:bodyPr>
          <a:lstStyle/>
          <a:p>
            <a:r>
              <a:rPr lang="en-US" u="sng" dirty="0" smtClean="0"/>
              <a:t>Medical users</a:t>
            </a:r>
            <a:r>
              <a:rPr lang="en-US" dirty="0" smtClean="0"/>
              <a:t>: take opioids exactly as prescribed for pain relief with no extra doses for pain relief or pleasurable effect</a:t>
            </a:r>
          </a:p>
          <a:p>
            <a:pPr lvl="1"/>
            <a:r>
              <a:rPr lang="en-US" dirty="0" smtClean="0"/>
              <a:t>Concern: risk of dependence goes up with amount and length of treatment</a:t>
            </a:r>
          </a:p>
          <a:p>
            <a:pPr marL="457200" lvl="1" indent="0">
              <a:buNone/>
            </a:pPr>
            <a:endParaRPr lang="en-US" dirty="0" smtClean="0"/>
          </a:p>
          <a:p>
            <a:r>
              <a:rPr lang="en-US" u="sng" dirty="0" smtClean="0"/>
              <a:t>Non-medical opioid users</a:t>
            </a:r>
            <a:r>
              <a:rPr lang="en-US" dirty="0" smtClean="0"/>
              <a:t>: illicit, </a:t>
            </a:r>
            <a:r>
              <a:rPr lang="en-US" dirty="0" smtClean="0">
                <a:solidFill>
                  <a:srgbClr val="00B0F0"/>
                </a:solidFill>
              </a:rPr>
              <a:t>prescription</a:t>
            </a:r>
            <a:r>
              <a:rPr lang="en-US" dirty="0" smtClean="0"/>
              <a:t> drugs used in manner other than directed by provider (physician, nurse practitioner, physician assistant)</a:t>
            </a:r>
          </a:p>
          <a:p>
            <a:pPr lvl="1"/>
            <a:r>
              <a:rPr lang="en-US" dirty="0" smtClean="0"/>
              <a:t>Given by or stolen from family or friends</a:t>
            </a:r>
          </a:p>
          <a:p>
            <a:pPr lvl="1"/>
            <a:r>
              <a:rPr lang="en-US" dirty="0" smtClean="0"/>
              <a:t>Doctor shopping</a:t>
            </a:r>
          </a:p>
          <a:p>
            <a:pPr lvl="1"/>
            <a:r>
              <a:rPr lang="en-US" dirty="0" smtClean="0"/>
              <a:t>Buy from friends, family members, drug dealers</a:t>
            </a:r>
          </a:p>
          <a:p>
            <a:pPr lvl="1"/>
            <a:r>
              <a:rPr lang="en-US" dirty="0" smtClean="0"/>
              <a:t>Switch to heroin (may be cheaper, readily available</a:t>
            </a:r>
            <a:r>
              <a:rPr lang="en-US" dirty="0"/>
              <a:t>); now increasingly cut with </a:t>
            </a:r>
            <a:r>
              <a:rPr lang="en-US" dirty="0" smtClean="0"/>
              <a:t>fentanyl</a:t>
            </a:r>
          </a:p>
          <a:p>
            <a:pPr lvl="1"/>
            <a:r>
              <a:rPr lang="en-US" dirty="0" smtClean="0"/>
              <a:t>Start with heroin</a:t>
            </a:r>
          </a:p>
        </p:txBody>
      </p:sp>
    </p:spTree>
    <p:extLst>
      <p:ext uri="{BB962C8B-B14F-4D97-AF65-F5344CB8AC3E}">
        <p14:creationId xmlns:p14="http://schemas.microsoft.com/office/powerpoint/2010/main" val="4134359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07" y="168057"/>
            <a:ext cx="10515600" cy="813970"/>
          </a:xfrm>
        </p:spPr>
        <p:txBody>
          <a:bodyPr>
            <a:normAutofit/>
          </a:bodyPr>
          <a:lstStyle/>
          <a:p>
            <a:r>
              <a:rPr lang="en-US" sz="4000" dirty="0" smtClean="0">
                <a:solidFill>
                  <a:srgbClr val="00B0F0"/>
                </a:solidFill>
              </a:rPr>
              <a:t>How did we get here</a:t>
            </a:r>
            <a:r>
              <a:rPr lang="en-US" sz="4000" dirty="0">
                <a:solidFill>
                  <a:srgbClr val="00B0F0"/>
                </a:solidFill>
              </a:rPr>
              <a:t> </a:t>
            </a:r>
            <a:r>
              <a:rPr lang="en-US" sz="4000" dirty="0" smtClean="0">
                <a:solidFill>
                  <a:srgbClr val="00B0F0"/>
                </a:solidFill>
              </a:rPr>
              <a:t>… contributing factors</a:t>
            </a:r>
            <a:r>
              <a:rPr lang="en-US" sz="4000" dirty="0" smtClean="0"/>
              <a:t>:</a:t>
            </a:r>
            <a:endParaRPr lang="en-US" sz="4000" dirty="0"/>
          </a:p>
        </p:txBody>
      </p:sp>
      <p:sp>
        <p:nvSpPr>
          <p:cNvPr id="3" name="Content Placeholder 2"/>
          <p:cNvSpPr>
            <a:spLocks noGrp="1"/>
          </p:cNvSpPr>
          <p:nvPr>
            <p:ph idx="1"/>
          </p:nvPr>
        </p:nvSpPr>
        <p:spPr>
          <a:xfrm>
            <a:off x="917027" y="982027"/>
            <a:ext cx="10515600" cy="5967248"/>
          </a:xfrm>
        </p:spPr>
        <p:txBody>
          <a:bodyPr>
            <a:normAutofit fontScale="85000" lnSpcReduction="20000"/>
          </a:bodyPr>
          <a:lstStyle/>
          <a:p>
            <a:r>
              <a:rPr lang="en-US" sz="3200" dirty="0" smtClean="0"/>
              <a:t>Health care system tagged with failing to appreciate &amp; treat pain appropriately</a:t>
            </a:r>
          </a:p>
          <a:p>
            <a:pPr marL="0" indent="0">
              <a:buNone/>
            </a:pPr>
            <a:endParaRPr lang="en-US" sz="900" dirty="0"/>
          </a:p>
          <a:p>
            <a:r>
              <a:rPr lang="en-US" sz="3200" dirty="0" smtClean="0"/>
              <a:t>1996 OxyContin [Purdue Pharma] approved as a “minimally addictive” time-released pain reliever</a:t>
            </a:r>
          </a:p>
          <a:p>
            <a:pPr lvl="1"/>
            <a:r>
              <a:rPr lang="en-US" sz="2800" dirty="0" smtClean="0"/>
              <a:t>Launch of aggressive public campaign</a:t>
            </a:r>
          </a:p>
          <a:p>
            <a:pPr lvl="1"/>
            <a:r>
              <a:rPr lang="en-US" sz="2800" dirty="0" smtClean="0">
                <a:solidFill>
                  <a:srgbClr val="00B0F0"/>
                </a:solidFill>
              </a:rPr>
              <a:t>Cultural </a:t>
            </a:r>
            <a:r>
              <a:rPr lang="en-US" sz="2800" dirty="0">
                <a:solidFill>
                  <a:srgbClr val="00B0F0"/>
                </a:solidFill>
              </a:rPr>
              <a:t>shift </a:t>
            </a:r>
            <a:r>
              <a:rPr lang="en-US" sz="2800" dirty="0"/>
              <a:t>in </a:t>
            </a:r>
            <a:r>
              <a:rPr lang="en-US" sz="2800" b="1" dirty="0"/>
              <a:t>expectations</a:t>
            </a:r>
            <a:r>
              <a:rPr lang="en-US" sz="2800" dirty="0"/>
              <a:t> for both health providers (improve assessment and management of pain) and general public (be pain free</a:t>
            </a:r>
            <a:r>
              <a:rPr lang="en-US" sz="2800" dirty="0" smtClean="0"/>
              <a:t>)</a:t>
            </a:r>
          </a:p>
          <a:p>
            <a:pPr marL="457200" lvl="1" indent="0">
              <a:buNone/>
            </a:pPr>
            <a:endParaRPr lang="en-US" sz="900" dirty="0" smtClean="0"/>
          </a:p>
          <a:p>
            <a:r>
              <a:rPr lang="en-US" sz="3200" dirty="0" smtClean="0"/>
              <a:t>2001 </a:t>
            </a:r>
            <a:r>
              <a:rPr lang="en-US" sz="3200" dirty="0"/>
              <a:t>Joint </a:t>
            </a:r>
            <a:r>
              <a:rPr lang="en-US" sz="3200" dirty="0" smtClean="0"/>
              <a:t>Commission (accreditation body) </a:t>
            </a:r>
            <a:r>
              <a:rPr lang="en-US" sz="3200" dirty="0"/>
              <a:t>issued pain standards (</a:t>
            </a:r>
            <a:r>
              <a:rPr lang="en-US" sz="3200" dirty="0" smtClean="0"/>
              <a:t>pain = </a:t>
            </a:r>
            <a:r>
              <a:rPr lang="en-US" sz="3200" dirty="0"/>
              <a:t>5</a:t>
            </a:r>
            <a:r>
              <a:rPr lang="en-US" sz="3200" baseline="30000" dirty="0"/>
              <a:t>th</a:t>
            </a:r>
            <a:r>
              <a:rPr lang="en-US" sz="3200" dirty="0"/>
              <a:t> vital sign</a:t>
            </a:r>
            <a:r>
              <a:rPr lang="en-US" sz="3200" dirty="0" smtClean="0"/>
              <a:t>)</a:t>
            </a:r>
          </a:p>
          <a:p>
            <a:pPr marL="0" indent="0">
              <a:buNone/>
            </a:pPr>
            <a:endParaRPr lang="en-US" sz="900" dirty="0" smtClean="0"/>
          </a:p>
          <a:p>
            <a:r>
              <a:rPr lang="en-US" sz="3200" dirty="0" smtClean="0"/>
              <a:t>2007 Purdue Pharma pleads guilty to federal criminal charge of misleading regulators, doctors and patients … $600 M fines &amp; litigation)</a:t>
            </a:r>
          </a:p>
          <a:p>
            <a:pPr marL="0" indent="0">
              <a:buNone/>
            </a:pPr>
            <a:endParaRPr lang="en-US" sz="900" dirty="0"/>
          </a:p>
          <a:p>
            <a:r>
              <a:rPr lang="en-US" sz="3200" dirty="0" smtClean="0"/>
              <a:t>1999 to 2015 prescription rate for opioids triples</a:t>
            </a:r>
          </a:p>
          <a:p>
            <a:pPr marL="0" indent="0">
              <a:buNone/>
            </a:pPr>
            <a:endParaRPr lang="en-US" sz="900" dirty="0"/>
          </a:p>
          <a:p>
            <a:r>
              <a:rPr lang="en-US" sz="3200" dirty="0" smtClean="0"/>
              <a:t>Alternative therapies not as well reimbursed as opioid prescriptions</a:t>
            </a:r>
          </a:p>
          <a:p>
            <a:pPr lvl="1"/>
            <a:r>
              <a:rPr lang="en-US" sz="2800" dirty="0" smtClean="0"/>
              <a:t>Efficacy?   Timetable?    Measuring pain?</a:t>
            </a:r>
            <a:endParaRPr lang="en-US" sz="2800" dirty="0"/>
          </a:p>
          <a:p>
            <a:pPr marL="0" indent="0">
              <a:buNone/>
            </a:pPr>
            <a:endParaRPr lang="en-US" sz="900" dirty="0"/>
          </a:p>
          <a:p>
            <a:endParaRPr lang="en-US" dirty="0"/>
          </a:p>
        </p:txBody>
      </p:sp>
    </p:spTree>
    <p:extLst>
      <p:ext uri="{BB962C8B-B14F-4D97-AF65-F5344CB8AC3E}">
        <p14:creationId xmlns:p14="http://schemas.microsoft.com/office/powerpoint/2010/main" val="2260744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68400"/>
          </a:xfrm>
        </p:spPr>
        <p:txBody>
          <a:bodyPr>
            <a:normAutofit fontScale="90000"/>
          </a:bodyPr>
          <a:lstStyle/>
          <a:p>
            <a:r>
              <a:rPr lang="en-US" sz="4000" dirty="0" smtClean="0"/>
              <a:t>Number Opioid Prescriptions per 100 residents in top 10 States, 2016</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9821557"/>
              </p:ext>
            </p:extLst>
          </p:nvPr>
        </p:nvGraphicFramePr>
        <p:xfrm>
          <a:off x="742950" y="1533526"/>
          <a:ext cx="11239500" cy="5032375"/>
        </p:xfrm>
        <a:graphic>
          <a:graphicData uri="http://schemas.openxmlformats.org/drawingml/2006/chart">
            <c:chart xmlns:c="http://schemas.openxmlformats.org/drawingml/2006/chart" xmlns:r="http://schemas.openxmlformats.org/officeDocument/2006/relationships" r:id="rId3"/>
          </a:graphicData>
        </a:graphic>
      </p:graphicFrame>
      <p:sp>
        <p:nvSpPr>
          <p:cNvPr id="7" name="Right Arrow 6"/>
          <p:cNvSpPr/>
          <p:nvPr/>
        </p:nvSpPr>
        <p:spPr>
          <a:xfrm rot="8172724">
            <a:off x="8875208" y="2062492"/>
            <a:ext cx="1302258" cy="13822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TextBox 2"/>
          <p:cNvSpPr txBox="1"/>
          <p:nvPr/>
        </p:nvSpPr>
        <p:spPr>
          <a:xfrm>
            <a:off x="9774621" y="2017986"/>
            <a:ext cx="1857496" cy="369332"/>
          </a:xfrm>
          <a:prstGeom prst="rect">
            <a:avLst/>
          </a:prstGeom>
          <a:noFill/>
        </p:spPr>
        <p:txBody>
          <a:bodyPr wrap="none" rtlCol="0">
            <a:spAutoFit/>
          </a:bodyPr>
          <a:lstStyle/>
          <a:p>
            <a:r>
              <a:rPr lang="en-US" dirty="0" smtClean="0"/>
              <a:t>IN 9</a:t>
            </a:r>
            <a:r>
              <a:rPr lang="en-US" baseline="30000" dirty="0" smtClean="0"/>
              <a:t>th</a:t>
            </a:r>
            <a:r>
              <a:rPr lang="en-US" dirty="0" smtClean="0"/>
              <a:t> highest rate</a:t>
            </a:r>
            <a:endParaRPr lang="en-US" dirty="0"/>
          </a:p>
        </p:txBody>
      </p:sp>
    </p:spTree>
    <p:extLst>
      <p:ext uri="{BB962C8B-B14F-4D97-AF65-F5344CB8AC3E}">
        <p14:creationId xmlns:p14="http://schemas.microsoft.com/office/powerpoint/2010/main" val="718357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130730"/>
            <a:ext cx="10515600" cy="644525"/>
          </a:xfrm>
        </p:spPr>
        <p:txBody>
          <a:bodyPr>
            <a:normAutofit/>
          </a:bodyPr>
          <a:lstStyle/>
          <a:p>
            <a:r>
              <a:rPr lang="en-US" sz="4000" dirty="0" smtClean="0">
                <a:solidFill>
                  <a:srgbClr val="00B0F0"/>
                </a:solidFill>
              </a:rPr>
              <a:t>Prescribing Practices</a:t>
            </a:r>
            <a:endParaRPr lang="en-US" sz="4000" dirty="0">
              <a:solidFill>
                <a:srgbClr val="00B0F0"/>
              </a:solidFill>
            </a:endParaRPr>
          </a:p>
        </p:txBody>
      </p:sp>
      <p:sp>
        <p:nvSpPr>
          <p:cNvPr id="3" name="Content Placeholder 2"/>
          <p:cNvSpPr>
            <a:spLocks noGrp="1"/>
          </p:cNvSpPr>
          <p:nvPr>
            <p:ph idx="1"/>
          </p:nvPr>
        </p:nvSpPr>
        <p:spPr>
          <a:xfrm>
            <a:off x="721135" y="978176"/>
            <a:ext cx="7142705" cy="5765524"/>
          </a:xfrm>
        </p:spPr>
        <p:txBody>
          <a:bodyPr>
            <a:normAutofit fontScale="92500" lnSpcReduction="20000"/>
          </a:bodyPr>
          <a:lstStyle/>
          <a:p>
            <a:r>
              <a:rPr lang="en-US" dirty="0" smtClean="0"/>
              <a:t>Top-prescribing counties 6 X ↑ than low-prescribing counties</a:t>
            </a:r>
          </a:p>
          <a:p>
            <a:pPr marL="0" indent="0">
              <a:buNone/>
            </a:pPr>
            <a:endParaRPr lang="en-US" sz="800" dirty="0" smtClean="0"/>
          </a:p>
          <a:p>
            <a:r>
              <a:rPr lang="en-US" dirty="0" smtClean="0"/>
              <a:t>While # of prescriptions ↓, amount per Rx ↑ </a:t>
            </a:r>
          </a:p>
          <a:p>
            <a:pPr marL="0" indent="0">
              <a:buNone/>
            </a:pPr>
            <a:endParaRPr lang="en-US" sz="1100" dirty="0"/>
          </a:p>
          <a:p>
            <a:r>
              <a:rPr lang="en-US" sz="2900" dirty="0"/>
              <a:t>2</a:t>
            </a:r>
            <a:r>
              <a:rPr lang="en-US" sz="2900" baseline="30000" dirty="0"/>
              <a:t>nd</a:t>
            </a:r>
            <a:r>
              <a:rPr lang="en-US" sz="2900" dirty="0"/>
              <a:t> opioid prescription doubles risk of opioid use 1 year later</a:t>
            </a:r>
          </a:p>
          <a:p>
            <a:pPr marL="0" indent="0">
              <a:buNone/>
            </a:pPr>
            <a:endParaRPr lang="en-US" sz="1100" dirty="0" smtClean="0"/>
          </a:p>
          <a:p>
            <a:r>
              <a:rPr lang="en-US" dirty="0" smtClean="0"/>
              <a:t>1 in 4 prescription users struggle with addiction</a:t>
            </a:r>
          </a:p>
          <a:p>
            <a:pPr marL="0" indent="0">
              <a:buNone/>
            </a:pPr>
            <a:r>
              <a:rPr lang="en-US" sz="900" dirty="0"/>
              <a:t> </a:t>
            </a:r>
            <a:r>
              <a:rPr lang="en-US" sz="900" dirty="0" smtClean="0"/>
              <a:t> </a:t>
            </a:r>
            <a:endParaRPr lang="en-US" sz="900" dirty="0"/>
          </a:p>
          <a:p>
            <a:r>
              <a:rPr lang="en-US" dirty="0" smtClean="0"/>
              <a:t>Suggests:</a:t>
            </a:r>
          </a:p>
          <a:p>
            <a:pPr lvl="1"/>
            <a:r>
              <a:rPr lang="en-US" dirty="0" smtClean="0"/>
              <a:t>Inconsistent practice patterns</a:t>
            </a:r>
          </a:p>
          <a:p>
            <a:pPr lvl="1"/>
            <a:r>
              <a:rPr lang="en-US" dirty="0" smtClean="0"/>
              <a:t>Not differentiating among types of pain</a:t>
            </a:r>
          </a:p>
          <a:p>
            <a:pPr lvl="1"/>
            <a:r>
              <a:rPr lang="en-US" dirty="0" smtClean="0"/>
              <a:t>Lack of consensus re: appropriate use (CDC data … ideal duration for Rx is </a:t>
            </a:r>
            <a:r>
              <a:rPr lang="en-US" u="sng" dirty="0" smtClean="0"/>
              <a:t>&lt;</a:t>
            </a:r>
            <a:r>
              <a:rPr lang="en-US" dirty="0" smtClean="0"/>
              <a:t> 3 days)</a:t>
            </a:r>
          </a:p>
          <a:p>
            <a:pPr lvl="1"/>
            <a:r>
              <a:rPr lang="en-US" dirty="0" smtClean="0"/>
              <a:t>Potential point of contention between patient and practitioner</a:t>
            </a:r>
          </a:p>
          <a:p>
            <a:pPr lvl="1"/>
            <a:r>
              <a:rPr lang="en-US" dirty="0" smtClean="0"/>
              <a:t>Need for alternatives</a:t>
            </a:r>
          </a:p>
          <a:p>
            <a:pPr lvl="1"/>
            <a:endParaRPr lang="en-US" dirty="0"/>
          </a:p>
        </p:txBody>
      </p:sp>
      <p:pic>
        <p:nvPicPr>
          <p:cNvPr id="4" name="Picture 3"/>
          <p:cNvPicPr>
            <a:picLocks noChangeAspect="1"/>
          </p:cNvPicPr>
          <p:nvPr/>
        </p:nvPicPr>
        <p:blipFill>
          <a:blip r:embed="rId2"/>
          <a:stretch>
            <a:fillRect/>
          </a:stretch>
        </p:blipFill>
        <p:spPr>
          <a:xfrm>
            <a:off x="7656510" y="130730"/>
            <a:ext cx="4286838" cy="6260682"/>
          </a:xfrm>
          <a:prstGeom prst="rect">
            <a:avLst/>
          </a:prstGeom>
        </p:spPr>
      </p:pic>
      <p:sp>
        <p:nvSpPr>
          <p:cNvPr id="5" name="TextBox 4"/>
          <p:cNvSpPr txBox="1"/>
          <p:nvPr/>
        </p:nvSpPr>
        <p:spPr>
          <a:xfrm>
            <a:off x="5499109" y="6429056"/>
            <a:ext cx="6309676" cy="276999"/>
          </a:xfrm>
          <a:prstGeom prst="rect">
            <a:avLst/>
          </a:prstGeom>
          <a:noFill/>
        </p:spPr>
        <p:txBody>
          <a:bodyPr wrap="none" rtlCol="0">
            <a:spAutoFit/>
          </a:bodyPr>
          <a:lstStyle/>
          <a:p>
            <a:r>
              <a:rPr lang="en-US" sz="1200" dirty="0" smtClean="0"/>
              <a:t>Source: CDC, 2017, MMWR, 66(26). Changes in Opioid Prescribing in the United States, 2006-2015</a:t>
            </a:r>
            <a:endParaRPr lang="en-US" sz="1200" dirty="0"/>
          </a:p>
        </p:txBody>
      </p:sp>
    </p:spTree>
    <p:extLst>
      <p:ext uri="{BB962C8B-B14F-4D97-AF65-F5344CB8AC3E}">
        <p14:creationId xmlns:p14="http://schemas.microsoft.com/office/powerpoint/2010/main" val="1375778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500"/>
          </a:xfrm>
        </p:spPr>
        <p:txBody>
          <a:bodyPr>
            <a:normAutofit fontScale="90000"/>
          </a:bodyPr>
          <a:lstStyle/>
          <a:p>
            <a:r>
              <a:rPr lang="en-US" sz="4000" dirty="0" smtClean="0">
                <a:solidFill>
                  <a:srgbClr val="00B0F0"/>
                </a:solidFill>
              </a:rPr>
              <a:t>Epidemiology informs us </a:t>
            </a:r>
            <a:r>
              <a:rPr lang="en-US" sz="4000" dirty="0" smtClean="0"/>
              <a:t>that higher amounts of opioids prescribed …</a:t>
            </a:r>
            <a:endParaRPr lang="en-US" sz="4000" dirty="0"/>
          </a:p>
        </p:txBody>
      </p:sp>
      <p:sp>
        <p:nvSpPr>
          <p:cNvPr id="3" name="Content Placeholder 2"/>
          <p:cNvSpPr>
            <a:spLocks noGrp="1"/>
          </p:cNvSpPr>
          <p:nvPr>
            <p:ph idx="1"/>
          </p:nvPr>
        </p:nvSpPr>
        <p:spPr>
          <a:xfrm>
            <a:off x="838200" y="1560787"/>
            <a:ext cx="10515600" cy="5044966"/>
          </a:xfrm>
        </p:spPr>
        <p:txBody>
          <a:bodyPr>
            <a:normAutofit fontScale="85000" lnSpcReduction="20000"/>
          </a:bodyPr>
          <a:lstStyle/>
          <a:p>
            <a:r>
              <a:rPr lang="en-US" sz="3200" dirty="0" smtClean="0"/>
              <a:t>In </a:t>
            </a:r>
            <a:r>
              <a:rPr lang="en-US" sz="3200" dirty="0" err="1" smtClean="0"/>
              <a:t>micropolitan</a:t>
            </a:r>
            <a:r>
              <a:rPr lang="en-US" sz="3200" dirty="0" smtClean="0"/>
              <a:t> areas (10,000-50,000 </a:t>
            </a:r>
            <a:r>
              <a:rPr lang="en-US" sz="3200" dirty="0"/>
              <a:t>population)</a:t>
            </a:r>
          </a:p>
          <a:p>
            <a:r>
              <a:rPr lang="en-US" sz="3200" dirty="0" smtClean="0"/>
              <a:t>For non-Hispanic whites</a:t>
            </a:r>
          </a:p>
          <a:p>
            <a:r>
              <a:rPr lang="en-US" sz="3200" dirty="0" smtClean="0"/>
              <a:t>Among uninsured </a:t>
            </a:r>
            <a:r>
              <a:rPr lang="en-US" sz="3200" dirty="0"/>
              <a:t>&amp; </a:t>
            </a:r>
            <a:r>
              <a:rPr lang="en-US" sz="3200" dirty="0" smtClean="0"/>
              <a:t>those enrolled in Medicaid </a:t>
            </a:r>
          </a:p>
          <a:p>
            <a:r>
              <a:rPr lang="en-US" sz="3200" dirty="0" smtClean="0"/>
              <a:t>For those with lower </a:t>
            </a:r>
            <a:r>
              <a:rPr lang="en-US" sz="3200" dirty="0"/>
              <a:t>educational attainment</a:t>
            </a:r>
          </a:p>
          <a:p>
            <a:r>
              <a:rPr lang="en-US" sz="3200" dirty="0" smtClean="0"/>
              <a:t>Among those with higher rates </a:t>
            </a:r>
            <a:r>
              <a:rPr lang="en-US" sz="3200" dirty="0"/>
              <a:t>of unemployment</a:t>
            </a:r>
          </a:p>
          <a:p>
            <a:r>
              <a:rPr lang="en-US" sz="3200" dirty="0" smtClean="0"/>
              <a:t>In communities with more </a:t>
            </a:r>
            <a:r>
              <a:rPr lang="en-US" sz="3200" dirty="0"/>
              <a:t>dentists and physicians per capita</a:t>
            </a:r>
          </a:p>
          <a:p>
            <a:r>
              <a:rPr lang="en-US" sz="3200" dirty="0" smtClean="0"/>
              <a:t>Where prevalence </a:t>
            </a:r>
            <a:r>
              <a:rPr lang="en-US" sz="3200" dirty="0"/>
              <a:t>of diagnosed diabetes, arthritis, </a:t>
            </a:r>
            <a:r>
              <a:rPr lang="en-US" sz="3200" dirty="0" smtClean="0"/>
              <a:t>disability is higher</a:t>
            </a:r>
            <a:endParaRPr lang="en-US" sz="3200" dirty="0"/>
          </a:p>
          <a:p>
            <a:r>
              <a:rPr lang="en-US" sz="3200" dirty="0" smtClean="0"/>
              <a:t>In communities with higher </a:t>
            </a:r>
            <a:r>
              <a:rPr lang="en-US" sz="3200" dirty="0"/>
              <a:t>suicide </a:t>
            </a:r>
            <a:r>
              <a:rPr lang="en-US" sz="3200" dirty="0" smtClean="0"/>
              <a:t>rates </a:t>
            </a:r>
          </a:p>
          <a:p>
            <a:pPr marL="0" indent="0">
              <a:buNone/>
            </a:pPr>
            <a:endParaRPr lang="en-US" sz="800" dirty="0" smtClean="0"/>
          </a:p>
          <a:p>
            <a:pPr marL="0" indent="0">
              <a:buNone/>
            </a:pPr>
            <a:r>
              <a:rPr lang="en-US" dirty="0" smtClean="0"/>
              <a:t>Meaning?  </a:t>
            </a:r>
          </a:p>
          <a:p>
            <a:pPr marL="0" indent="0">
              <a:buNone/>
            </a:pPr>
            <a:endParaRPr lang="en-US" sz="900" dirty="0"/>
          </a:p>
          <a:p>
            <a:pPr marL="0" indent="0">
              <a:buNone/>
            </a:pPr>
            <a:r>
              <a:rPr lang="en-US" dirty="0" smtClean="0"/>
              <a:t>Missed significance of ↓ life expectancy in white males in several states</a:t>
            </a:r>
          </a:p>
          <a:p>
            <a:pPr marL="0" indent="0">
              <a:buNone/>
            </a:pPr>
            <a:endParaRPr lang="en-US" sz="800" dirty="0"/>
          </a:p>
          <a:p>
            <a:pPr marL="0" indent="0">
              <a:buNone/>
            </a:pPr>
            <a:r>
              <a:rPr lang="en-US" sz="2000" dirty="0" smtClean="0"/>
              <a:t>Source</a:t>
            </a:r>
            <a:r>
              <a:rPr lang="en-US" sz="2000" dirty="0"/>
              <a:t>: CDC, 2017, MMWR, 66(26). Changes in Opioid Prescribing in the United States, 2006-2015</a:t>
            </a:r>
          </a:p>
          <a:p>
            <a:pPr marL="0" indent="0">
              <a:buNone/>
            </a:pPr>
            <a:endParaRPr lang="en-US" dirty="0"/>
          </a:p>
        </p:txBody>
      </p:sp>
    </p:spTree>
    <p:extLst>
      <p:ext uri="{BB962C8B-B14F-4D97-AF65-F5344CB8AC3E}">
        <p14:creationId xmlns:p14="http://schemas.microsoft.com/office/powerpoint/2010/main" val="1767653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normAutofit/>
          </a:bodyPr>
          <a:lstStyle/>
          <a:p>
            <a:r>
              <a:rPr lang="en-US" sz="4000" dirty="0" smtClean="0"/>
              <a:t>Prescribers … treating pain</a:t>
            </a:r>
            <a:endParaRPr lang="en-US" sz="4000" dirty="0"/>
          </a:p>
        </p:txBody>
      </p:sp>
      <p:sp>
        <p:nvSpPr>
          <p:cNvPr id="3" name="Content Placeholder 2"/>
          <p:cNvSpPr>
            <a:spLocks noGrp="1"/>
          </p:cNvSpPr>
          <p:nvPr>
            <p:ph idx="1"/>
          </p:nvPr>
        </p:nvSpPr>
        <p:spPr>
          <a:xfrm>
            <a:off x="838200" y="1310640"/>
            <a:ext cx="10515600" cy="5372100"/>
          </a:xfrm>
        </p:spPr>
        <p:txBody>
          <a:bodyPr>
            <a:normAutofit fontScale="92500" lnSpcReduction="10000"/>
          </a:bodyPr>
          <a:lstStyle/>
          <a:p>
            <a:r>
              <a:rPr lang="en-US" dirty="0" smtClean="0">
                <a:solidFill>
                  <a:srgbClr val="00B0F0"/>
                </a:solidFill>
              </a:rPr>
              <a:t>Balance benefits against serious potential adverse outcomes (addiction, overdose, misuse/abuse, and death)</a:t>
            </a:r>
          </a:p>
          <a:p>
            <a:pPr marL="0" indent="0">
              <a:buNone/>
            </a:pPr>
            <a:endParaRPr lang="en-US" dirty="0" smtClean="0"/>
          </a:p>
          <a:p>
            <a:r>
              <a:rPr lang="en-US" dirty="0" smtClean="0"/>
              <a:t>Assess patient situation carefully (types of pain)</a:t>
            </a:r>
          </a:p>
          <a:p>
            <a:r>
              <a:rPr lang="en-US" dirty="0" smtClean="0"/>
              <a:t>Be knowledgeable about drugs, actions, drug interactions, limitations of use</a:t>
            </a:r>
          </a:p>
          <a:p>
            <a:r>
              <a:rPr lang="en-US" dirty="0" smtClean="0"/>
              <a:t>Be familiar with how to initiate, modify, and discontinue use</a:t>
            </a:r>
          </a:p>
          <a:p>
            <a:r>
              <a:rPr lang="en-US" dirty="0" smtClean="0"/>
              <a:t>Know how to counsel patients and caregivers on safe use, including proper storage and disposal</a:t>
            </a:r>
          </a:p>
          <a:p>
            <a:r>
              <a:rPr lang="en-US" dirty="0" smtClean="0"/>
              <a:t>Be familiar with &amp; advocate for alternative approaches to treating pain</a:t>
            </a:r>
          </a:p>
          <a:p>
            <a:r>
              <a:rPr lang="en-US" dirty="0" smtClean="0"/>
              <a:t>Know when to refer to specialists</a:t>
            </a:r>
          </a:p>
          <a:p>
            <a:r>
              <a:rPr lang="en-US" dirty="0" smtClean="0"/>
              <a:t>Identify and use community resources</a:t>
            </a:r>
          </a:p>
          <a:p>
            <a:pPr marL="0" indent="0">
              <a:buNone/>
            </a:pPr>
            <a:endParaRPr lang="en-US" sz="3200" dirty="0" smtClean="0"/>
          </a:p>
          <a:p>
            <a:endParaRPr lang="en-US" dirty="0"/>
          </a:p>
        </p:txBody>
      </p:sp>
    </p:spTree>
    <p:extLst>
      <p:ext uri="{BB962C8B-B14F-4D97-AF65-F5344CB8AC3E}">
        <p14:creationId xmlns:p14="http://schemas.microsoft.com/office/powerpoint/2010/main" val="1470031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3F4F12AB7E8B4CA36163DE1786C39A" ma:contentTypeVersion="3" ma:contentTypeDescription="Create a new document." ma:contentTypeScope="" ma:versionID="fb3038be28bc784d8bf49ca90fcbe0c5">
  <xsd:schema xmlns:xsd="http://www.w3.org/2001/XMLSchema" xmlns:xs="http://www.w3.org/2001/XMLSchema" xmlns:p="http://schemas.microsoft.com/office/2006/metadata/properties" xmlns:ns1="http://schemas.microsoft.com/sharepoint/v3" xmlns:ns2="3586257f-d17b-4174-95ba-84c7efb4b691" targetNamespace="http://schemas.microsoft.com/office/2006/metadata/properties" ma:root="true" ma:fieldsID="fe7e2c370861cae7a8fe7da3ccc4c61e" ns1:_="" ns2:_="">
    <xsd:import namespace="http://schemas.microsoft.com/sharepoint/v3"/>
    <xsd:import namespace="3586257f-d17b-4174-95ba-84c7efb4b691"/>
    <xsd:element name="properties">
      <xsd:complexType>
        <xsd:sequence>
          <xsd:element name="documentManagement">
            <xsd:complexType>
              <xsd:all>
                <xsd:element ref="ns1:PublishingStartDate" minOccurs="0"/>
                <xsd:element ref="ns1:PublishingExpirationDate"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586257f-d17b-4174-95ba-84c7efb4b691" elementFormDefault="qualified">
    <xsd:import namespace="http://schemas.microsoft.com/office/2006/documentManagement/types"/>
    <xsd:import namespace="http://schemas.microsoft.com/office/infopath/2007/PartnerControls"/>
    <xsd:element name="Document_x0020_type" ma:index="10" nillable="true" ma:displayName="Document type" ma:default="Ag Research Fund Scholarship" ma:format="Dropdown" ma:internalName="Document_x0020_type">
      <xsd:simpleType>
        <xsd:union memberTypes="dms:Text">
          <xsd:simpleType>
            <xsd:restriction base="dms:Choice">
              <xsd:enumeration value="Ag Research Fund Scholarship"/>
              <xsd:enumeration value="ARP Assistantship Info"/>
              <xsd:enumeration value="ARP Award"/>
              <xsd:enumeration value="ARP Statistical Reports"/>
              <xsd:enumeration value="FAIR"/>
              <xsd:enumeration value="Farm Policy Study Group"/>
              <xsd:enumeration value="HATCH - CRIS NIMSS"/>
              <xsd:enumeration value="MOG Info"/>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Document_x0020_type xmlns="3586257f-d17b-4174-95ba-84c7efb4b691">Farm Policy Study Group</Document_x0020_type>
    <PublishingStartDate xmlns="http://schemas.microsoft.com/sharepoint/v3" xsi:nil="true"/>
  </documentManagement>
</p:properties>
</file>

<file path=customXml/itemProps1.xml><?xml version="1.0" encoding="utf-8"?>
<ds:datastoreItem xmlns:ds="http://schemas.openxmlformats.org/officeDocument/2006/customXml" ds:itemID="{6C5601E9-9CD8-4242-9B30-9813ED66F5E0}"/>
</file>

<file path=customXml/itemProps2.xml><?xml version="1.0" encoding="utf-8"?>
<ds:datastoreItem xmlns:ds="http://schemas.openxmlformats.org/officeDocument/2006/customXml" ds:itemID="{916A6C62-3918-4ADB-B16E-AB82A1559015}"/>
</file>

<file path=customXml/itemProps3.xml><?xml version="1.0" encoding="utf-8"?>
<ds:datastoreItem xmlns:ds="http://schemas.openxmlformats.org/officeDocument/2006/customXml" ds:itemID="{AD535F73-7D57-42F5-B117-E3A05CC55B4D}"/>
</file>

<file path=docProps/app.xml><?xml version="1.0" encoding="utf-8"?>
<Properties xmlns="http://schemas.openxmlformats.org/officeDocument/2006/extended-properties" xmlns:vt="http://schemas.openxmlformats.org/officeDocument/2006/docPropsVTypes">
  <Template>Facet</Template>
  <TotalTime>19836</TotalTime>
  <Words>2308</Words>
  <Application>Microsoft Office PowerPoint</Application>
  <PresentationFormat>Widescreen</PresentationFormat>
  <Paragraphs>512</Paragraphs>
  <Slides>30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Opioids: Pain, Use  and Patient Management</vt:lpstr>
      <vt:lpstr>PowerPoint Presentation</vt:lpstr>
      <vt:lpstr>What are we using in healthcare …</vt:lpstr>
      <vt:lpstr> So have Medical vs Non-medical opioid users</vt:lpstr>
      <vt:lpstr>How did we get here … contributing factors:</vt:lpstr>
      <vt:lpstr>Number Opioid Prescriptions per 100 residents in top 10 States, 2016</vt:lpstr>
      <vt:lpstr>Prescribing Practices</vt:lpstr>
      <vt:lpstr>Epidemiology informs us that higher amounts of opioids prescribed …</vt:lpstr>
      <vt:lpstr>Prescribers … treating pain</vt:lpstr>
      <vt:lpstr>Recommendations for nurse practitioner’s approach … chronic, nonmalignant pain</vt:lpstr>
      <vt:lpstr>Unintended Consequence of Crackdown on Prescribing Practices</vt:lpstr>
      <vt:lpstr>Indiana’s Integrated Response Plan, 2017</vt:lpstr>
      <vt:lpstr>Good Samaritan Overdose Prevention Laws</vt:lpstr>
      <vt:lpstr>A bit more about Naloxone</vt:lpstr>
      <vt:lpstr>Naloxone access via Pharmacy Chains</vt:lpstr>
      <vt:lpstr>Non-Fatal Hospitalizations Due to Opioid Overdose, Indiana 2015</vt:lpstr>
      <vt:lpstr>Database of public drug disposal locations</vt:lpstr>
      <vt:lpstr>Harm Reduction Strategies vs. Criminal Approach… best strategies?  </vt:lpstr>
      <vt:lpstr>Legal Action Against Opioid Manufactures</vt:lpstr>
      <vt:lpstr>Illegal Market for opioids (coming in from black market)</vt:lpstr>
      <vt:lpstr>Resources</vt:lpstr>
      <vt:lpstr>Extra Slides</vt:lpstr>
      <vt:lpstr>2016, Persons Receiving Substance Abuse Treatment</vt:lpstr>
      <vt:lpstr>US Mortality Trend Lines</vt:lpstr>
      <vt:lpstr>Indiana Mortality Data</vt:lpstr>
      <vt:lpstr>2015 US Drug Overdose Deaths</vt:lpstr>
      <vt:lpstr>Indiana Drug Overdose Deaths</vt:lpstr>
      <vt:lpstr>PowerPoint Presentation</vt:lpstr>
      <vt:lpstr>National Safety Council</vt:lpstr>
      <vt:lpstr>Sources of Heroin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Aaltonen, Pamela M</dc:creator>
  <cp:lastModifiedBy>admin</cp:lastModifiedBy>
  <cp:revision>120</cp:revision>
  <cp:lastPrinted>2017-12-04T22:04:36Z</cp:lastPrinted>
  <dcterms:created xsi:type="dcterms:W3CDTF">2017-11-17T20:15:28Z</dcterms:created>
  <dcterms:modified xsi:type="dcterms:W3CDTF">2017-12-05T17:53:27Z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0x0101006F3F4F12AB7E8B4CA36163DE1786C39A</vt:lpwstr>
  </property>
</Properties>
</file>