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6" r:id="rId3"/>
    <p:sldId id="320" r:id="rId4"/>
    <p:sldId id="298" r:id="rId5"/>
    <p:sldId id="299" r:id="rId6"/>
    <p:sldId id="315" r:id="rId7"/>
    <p:sldId id="284" r:id="rId8"/>
    <p:sldId id="285" r:id="rId9"/>
    <p:sldId id="316" r:id="rId10"/>
    <p:sldId id="304" r:id="rId11"/>
    <p:sldId id="314" r:id="rId12"/>
    <p:sldId id="323" r:id="rId13"/>
    <p:sldId id="337" r:id="rId14"/>
    <p:sldId id="339" r:id="rId15"/>
    <p:sldId id="340" r:id="rId16"/>
    <p:sldId id="342" r:id="rId17"/>
    <p:sldId id="341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744" autoAdjust="0"/>
  </p:normalViewPr>
  <p:slideViewPr>
    <p:cSldViewPr>
      <p:cViewPr varScale="1">
        <p:scale>
          <a:sx n="61" d="100"/>
          <a:sy n="61" d="100"/>
        </p:scale>
        <p:origin x="7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26CF02-EBE8-4B2C-B64D-5E56A2A43EC2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2E6C00-CD5A-4EAF-90B7-81A125962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6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C62CE7-2FF2-4D75-AF4C-6B02B41A357B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B631DC4-7783-4304-A349-D8829DC32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31DC4-7783-4304-A349-D8829DC328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4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41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676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1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3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3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3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71CF8-8B5D-4A16-A139-82D1550A62C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6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D4096286-4518-4593-B07C-F82B5E1563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o back.jpg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00" y="228600"/>
            <a:ext cx="2324100" cy="132805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6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52D6BE9-A11A-49FF-A232-A1E3A695452F}" type="datetimeFigureOut">
              <a:rPr lang="en-US" smtClean="0"/>
              <a:pPr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pic>
        <p:nvPicPr>
          <p:cNvPr id="1030" name="Picture 6" descr="Untitled-1.jpg"/>
          <p:cNvPicPr>
            <a:picLocks noChangeAspect="1"/>
          </p:cNvPicPr>
          <p:nvPr/>
        </p:nvPicPr>
        <p:blipFill>
          <a:blip r:embed="rId14" cstate="print"/>
          <a:srcRect l="47501" t="4443" r="42500" b="82224"/>
          <a:stretch>
            <a:fillRect/>
          </a:stretch>
        </p:blipFill>
        <p:spPr bwMode="auto">
          <a:xfrm>
            <a:off x="51816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eat.jpg"/>
          <p:cNvPicPr>
            <a:picLocks noChangeAspect="1"/>
          </p:cNvPicPr>
          <p:nvPr/>
        </p:nvPicPr>
        <p:blipFill>
          <a:blip r:embed="rId15" cstate="print"/>
          <a:srcRect l="27586" r="17241"/>
          <a:stretch>
            <a:fillRect/>
          </a:stretch>
        </p:blipFill>
        <p:spPr bwMode="auto">
          <a:xfrm>
            <a:off x="70104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ear.jpg"/>
          <p:cNvPicPr>
            <a:picLocks noChangeAspect="1"/>
          </p:cNvPicPr>
          <p:nvPr/>
        </p:nvPicPr>
        <p:blipFill>
          <a:blip r:embed="rId16" cstate="print"/>
          <a:srcRect l="14201" r="28995" b="1031"/>
          <a:stretch>
            <a:fillRect/>
          </a:stretch>
        </p:blipFill>
        <p:spPr bwMode="auto">
          <a:xfrm>
            <a:off x="6096000" y="228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orse grazing.JPG"/>
          <p:cNvPicPr>
            <a:picLocks noChangeAspect="1"/>
          </p:cNvPicPr>
          <p:nvPr/>
        </p:nvPicPr>
        <p:blipFill>
          <a:blip r:embed="rId17" cstate="print"/>
          <a:srcRect l="22222" r="11111"/>
          <a:stretch>
            <a:fillRect/>
          </a:stretch>
        </p:blipFill>
        <p:spPr>
          <a:xfrm>
            <a:off x="7924800" y="228600"/>
            <a:ext cx="914400" cy="9112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>
            <a:off x="1066800" y="1143000"/>
            <a:ext cx="7772400" cy="1588"/>
          </a:xfrm>
          <a:prstGeom prst="line">
            <a:avLst/>
          </a:prstGeom>
          <a:ln>
            <a:solidFill>
              <a:srgbClr val="FFFF6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imalhealth@boah.in.gov" TargetMode="External"/><Relationship Id="rId2" Type="http://schemas.openxmlformats.org/officeDocument/2006/relationships/hyperlink" Target="http://www.boah.in.g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State Response to Minimize Spread and Promote Business Continuity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 D. Marsh, DVM</a:t>
            </a:r>
          </a:p>
          <a:p>
            <a:r>
              <a:rPr 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Indiana State Veterinarian</a:t>
            </a:r>
          </a:p>
        </p:txBody>
      </p:sp>
    </p:spTree>
    <p:extLst>
      <p:ext uri="{BB962C8B-B14F-4D97-AF65-F5344CB8AC3E}">
        <p14:creationId xmlns:p14="http://schemas.microsoft.com/office/powerpoint/2010/main" val="3881804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7" r="25505"/>
          <a:stretch/>
        </p:blipFill>
        <p:spPr>
          <a:xfrm>
            <a:off x="6248400" y="2743200"/>
            <a:ext cx="2734733" cy="407105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43000"/>
            <a:ext cx="8229600" cy="857250"/>
          </a:xfrm>
        </p:spPr>
        <p:txBody>
          <a:bodyPr/>
          <a:lstStyle/>
          <a:p>
            <a:r>
              <a:rPr lang="en-US" dirty="0"/>
              <a:t>Preplan Disposal Options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038601"/>
          </a:xfrm>
        </p:spPr>
        <p:txBody>
          <a:bodyPr/>
          <a:lstStyle/>
          <a:p>
            <a:r>
              <a:rPr lang="en-US" dirty="0"/>
              <a:t>Work with state environmental agency</a:t>
            </a:r>
          </a:p>
          <a:p>
            <a:pPr lvl="1"/>
            <a:r>
              <a:rPr lang="en-US" dirty="0"/>
              <a:t>11 landfills pre-identified</a:t>
            </a:r>
          </a:p>
          <a:p>
            <a:r>
              <a:rPr lang="en-US" dirty="0"/>
              <a:t>Pre-identify viable options</a:t>
            </a:r>
          </a:p>
          <a:p>
            <a:pPr lvl="1"/>
            <a:r>
              <a:rPr lang="en-US" dirty="0"/>
              <a:t>Burial, composting, incineration</a:t>
            </a:r>
          </a:p>
          <a:p>
            <a:r>
              <a:rPr lang="en-US" dirty="0"/>
              <a:t>Communicate to industries</a:t>
            </a:r>
          </a:p>
          <a:p>
            <a:pPr lvl="1"/>
            <a:r>
              <a:rPr lang="en-US" dirty="0"/>
              <a:t>Solid waste handlers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0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43000"/>
            <a:ext cx="8229600" cy="857250"/>
          </a:xfrm>
        </p:spPr>
        <p:txBody>
          <a:bodyPr/>
          <a:lstStyle/>
          <a:p>
            <a:r>
              <a:rPr lang="en-US" dirty="0"/>
              <a:t>Coordinate with the Laboratory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038601"/>
          </a:xfrm>
        </p:spPr>
        <p:txBody>
          <a:bodyPr/>
          <a:lstStyle/>
          <a:p>
            <a:r>
              <a:rPr lang="en-US" dirty="0"/>
              <a:t>Electronic reporting</a:t>
            </a:r>
          </a:p>
          <a:p>
            <a:r>
              <a:rPr lang="en-US" dirty="0"/>
              <a:t>Bar codes for speed, accuracy</a:t>
            </a:r>
          </a:p>
          <a:p>
            <a:r>
              <a:rPr lang="en-US" dirty="0"/>
              <a:t>Proper equipment, training</a:t>
            </a:r>
          </a:p>
          <a:p>
            <a:r>
              <a:rPr lang="en-US" dirty="0"/>
              <a:t>Surge capacity</a:t>
            </a:r>
          </a:p>
          <a:p>
            <a:r>
              <a:rPr lang="en-US" dirty="0"/>
              <a:t>Processing schedule</a:t>
            </a:r>
          </a:p>
          <a:p>
            <a:pPr lvl="1"/>
            <a:r>
              <a:rPr lang="en-US" dirty="0"/>
              <a:t>For permit timing</a:t>
            </a:r>
          </a:p>
          <a:p>
            <a:endParaRPr lang="en-US" dirty="0"/>
          </a:p>
        </p:txBody>
      </p:sp>
      <p:pic>
        <p:nvPicPr>
          <p:cNvPr id="6" name="Picture 2" descr="\\boahfilp01pw\Home\PIO\Artwork\PHOTOS\Poultry\Swabbing for AI\IMG_20160128_1625190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2" r="2760" b="8043"/>
          <a:stretch/>
        </p:blipFill>
        <p:spPr bwMode="auto">
          <a:xfrm>
            <a:off x="6705600" y="3688262"/>
            <a:ext cx="2277533" cy="30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2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43000"/>
            <a:ext cx="8229600" cy="85725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Other Details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038601"/>
          </a:xfrm>
        </p:spPr>
        <p:txBody>
          <a:bodyPr/>
          <a:lstStyle/>
          <a:p>
            <a:pPr marL="514350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Epidemiology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USDA team analyzed surveys</a:t>
            </a:r>
          </a:p>
          <a:p>
            <a:pPr marL="1314450" lvl="2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Determine possible source, spread</a:t>
            </a:r>
          </a:p>
          <a:p>
            <a:pPr marL="514350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Surveillance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BOAH responding to Healthy Birds Hotline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Wild bird sampling by DNR/WS</a:t>
            </a:r>
          </a:p>
          <a:p>
            <a:pPr marL="514350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Financial Settlements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USDA handling paperwork</a:t>
            </a:r>
          </a:p>
          <a:p>
            <a:pPr marL="914400" lvl="1" indent="-514350">
              <a:spcBef>
                <a:spcPts val="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4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4300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Ideas=New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038601"/>
          </a:xfrm>
        </p:spPr>
        <p:txBody>
          <a:bodyPr/>
          <a:lstStyle/>
          <a:p>
            <a:r>
              <a:rPr lang="en-US" dirty="0"/>
              <a:t>Department of Correction </a:t>
            </a:r>
          </a:p>
          <a:p>
            <a:pPr lvl="1"/>
            <a:r>
              <a:rPr lang="en-US" dirty="0"/>
              <a:t>Depopulation crews</a:t>
            </a:r>
          </a:p>
          <a:p>
            <a:r>
              <a:rPr lang="en-US" dirty="0"/>
              <a:t>Local firefighters:  Foaming experts!</a:t>
            </a:r>
          </a:p>
          <a:p>
            <a:r>
              <a:rPr lang="en-US" dirty="0"/>
              <a:t>State Police: Sample transport</a:t>
            </a:r>
          </a:p>
          <a:p>
            <a:pPr marL="914400" lvl="1" indent="-514350">
              <a:spcBef>
                <a:spcPts val="0"/>
              </a:spcBef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3" descr="\\boahfilp01pw\Home\PIO\Avian\AI\HPAI2016\Photos\airplane with avian sampl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t="14584" r="14314" b="36460"/>
          <a:stretch/>
        </p:blipFill>
        <p:spPr bwMode="auto">
          <a:xfrm>
            <a:off x="4114800" y="4876800"/>
            <a:ext cx="4864196" cy="19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92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37160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Future Opportunities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1"/>
            <a:ext cx="7696200" cy="3810000"/>
          </a:xfrm>
        </p:spPr>
        <p:txBody>
          <a:bodyPr>
            <a:normAutofit/>
          </a:bodyPr>
          <a:lstStyle/>
          <a:p>
            <a:r>
              <a:rPr lang="en-US" dirty="0"/>
              <a:t>Depopulation/Mass Depopulation</a:t>
            </a:r>
          </a:p>
          <a:p>
            <a:pPr marL="914400" lvl="1" indent="-51435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dirty="0">
                <a:solidFill>
                  <a:srgbClr val="4F81BD"/>
                </a:solidFill>
                <a:latin typeface="Calibri" panose="020F0502020204030204" pitchFamily="34" charset="0"/>
              </a:rPr>
              <a:t>Whole House CO2, VSD, novel methods</a:t>
            </a:r>
          </a:p>
          <a:p>
            <a:r>
              <a:rPr lang="en-US" dirty="0"/>
              <a:t>Secure Food Plans</a:t>
            </a:r>
          </a:p>
          <a:p>
            <a:pPr marL="914400" lvl="1" indent="-51435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dirty="0">
                <a:solidFill>
                  <a:srgbClr val="4F81BD"/>
                </a:solidFill>
                <a:latin typeface="Calibri" panose="020F0502020204030204" pitchFamily="34" charset="0"/>
              </a:rPr>
              <a:t>Modify to meet real-life operations</a:t>
            </a:r>
          </a:p>
          <a:p>
            <a:r>
              <a:rPr lang="en-US" dirty="0"/>
              <a:t>Disposal Methods</a:t>
            </a:r>
          </a:p>
          <a:p>
            <a:pPr marL="914400" lvl="1" indent="-51435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dirty="0">
                <a:solidFill>
                  <a:srgbClr val="4F81BD"/>
                </a:solidFill>
                <a:latin typeface="Calibri" panose="020F0502020204030204" pitchFamily="34" charset="0"/>
              </a:rPr>
              <a:t>Landfill leachate, waste to energy, etc.</a:t>
            </a:r>
          </a:p>
          <a:p>
            <a:pPr marL="914400" lvl="1" indent="-514350">
              <a:spcBef>
                <a:spcPts val="0"/>
              </a:spcBef>
            </a:pPr>
            <a:endParaRPr lang="en-US" sz="19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1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37160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rgbClr val="4F81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Future Opportunities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1"/>
            <a:ext cx="7696200" cy="3810000"/>
          </a:xfrm>
        </p:spPr>
        <p:txBody>
          <a:bodyPr>
            <a:normAutofit/>
          </a:bodyPr>
          <a:lstStyle/>
          <a:p>
            <a:r>
              <a:rPr lang="en-US" dirty="0"/>
              <a:t>Environmental Sampling</a:t>
            </a:r>
          </a:p>
          <a:p>
            <a:pPr marL="914400" lvl="1" indent="-51435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dirty="0">
                <a:solidFill>
                  <a:srgbClr val="4F81BD"/>
                </a:solidFill>
                <a:latin typeface="Calibri" panose="020F0502020204030204" pitchFamily="34" charset="0"/>
              </a:rPr>
              <a:t>Integrated methods, e.g., waterers/drinkers</a:t>
            </a:r>
          </a:p>
          <a:p>
            <a:pPr marL="914400" lvl="1" indent="-51435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dirty="0">
                <a:solidFill>
                  <a:srgbClr val="4F81BD"/>
                </a:solidFill>
                <a:latin typeface="Calibri" panose="020F0502020204030204" pitchFamily="34" charset="0"/>
              </a:rPr>
              <a:t>Other species</a:t>
            </a:r>
          </a:p>
          <a:p>
            <a:r>
              <a:rPr lang="en-US" dirty="0"/>
              <a:t>Algorithms for Testing</a:t>
            </a:r>
          </a:p>
          <a:p>
            <a:pPr marL="914400" lvl="1" indent="-51435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dirty="0">
                <a:solidFill>
                  <a:srgbClr val="4F81BD"/>
                </a:solidFill>
                <a:latin typeface="Calibri" panose="020F0502020204030204" pitchFamily="34" charset="0"/>
              </a:rPr>
              <a:t>All species:  swine, milk, etc.</a:t>
            </a:r>
          </a:p>
          <a:p>
            <a:r>
              <a:rPr lang="en-US" dirty="0"/>
              <a:t>Laboratory Messaging</a:t>
            </a:r>
          </a:p>
          <a:p>
            <a:pPr marL="914400" lvl="1" indent="-514350" fontAlgn="base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dirty="0">
                <a:solidFill>
                  <a:srgbClr val="4F81BD"/>
                </a:solidFill>
                <a:latin typeface="Calibri" panose="020F0502020204030204" pitchFamily="34" charset="0"/>
              </a:rPr>
              <a:t>Reporting back to states in NAHLN system</a:t>
            </a:r>
          </a:p>
          <a:p>
            <a:pPr marL="914400" lvl="1" indent="-514350">
              <a:spcBef>
                <a:spcPts val="0"/>
              </a:spcBef>
            </a:pPr>
            <a:endParaRPr lang="en-US" sz="19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65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3676651"/>
          </a:xfrm>
        </p:spPr>
        <p:txBody>
          <a:bodyPr/>
          <a:lstStyle/>
          <a:p>
            <a:r>
              <a:rPr lang="en-US" dirty="0"/>
              <a:t>5 Steps for Pork Producers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3200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Validated Premises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Biosecurity Plan (SPS)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Sampling Plan (Certified Samplers)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Exercise Requesting a Permit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Face to Face Meeting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55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www.boah.in.gov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animalhealth@boah.in.gov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@INBOAH</a:t>
            </a:r>
          </a:p>
          <a:p>
            <a:pPr marL="0" indent="0" algn="ctr">
              <a:buNone/>
            </a:pPr>
            <a:r>
              <a:rPr lang="en-US" dirty="0"/>
              <a:t>www.facebook.com/INBOAH</a:t>
            </a:r>
          </a:p>
        </p:txBody>
      </p:sp>
    </p:spTree>
    <p:extLst>
      <p:ext uri="{BB962C8B-B14F-4D97-AF65-F5344CB8AC3E}">
        <p14:creationId xmlns:p14="http://schemas.microsoft.com/office/powerpoint/2010/main" val="193021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Indiana’s 2016 HPAI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Jan. 15:  H7 in commercial turkey flock</a:t>
            </a:r>
          </a:p>
          <a:p>
            <a:pPr lvl="1"/>
            <a:r>
              <a:rPr lang="en-US" dirty="0"/>
              <a:t>NVSL:  HPAI H7N8</a:t>
            </a:r>
          </a:p>
          <a:p>
            <a:pPr lvl="1"/>
            <a:r>
              <a:rPr lang="en-US" dirty="0"/>
              <a:t>Depopulation started by owner</a:t>
            </a:r>
          </a:p>
          <a:p>
            <a:pPr lvl="1"/>
            <a:r>
              <a:rPr lang="en-US" dirty="0"/>
              <a:t>Area testing of commercial flocks started</a:t>
            </a:r>
          </a:p>
          <a:p>
            <a:pPr marL="59436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Jan. 16:  H7 in 9 more nearby flocks</a:t>
            </a:r>
          </a:p>
          <a:p>
            <a:pPr lvl="1"/>
            <a:r>
              <a:rPr lang="en-US" dirty="0"/>
              <a:t>8:  </a:t>
            </a:r>
            <a:r>
              <a:rPr lang="en-US" u="sng" dirty="0"/>
              <a:t>LP</a:t>
            </a:r>
            <a:r>
              <a:rPr lang="en-US" dirty="0"/>
              <a:t>AI H7N8;  9</a:t>
            </a:r>
            <a:r>
              <a:rPr lang="en-US" baseline="30000" dirty="0"/>
              <a:t>th</a:t>
            </a:r>
            <a:r>
              <a:rPr lang="en-US" dirty="0"/>
              <a:t>: ultimately not isolated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95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13393" r="11609" b="16326"/>
          <a:stretch/>
        </p:blipFill>
        <p:spPr>
          <a:xfrm>
            <a:off x="4038600" y="1295400"/>
            <a:ext cx="4800600" cy="5476681"/>
          </a:xfrm>
        </p:spPr>
      </p:pic>
      <p:sp>
        <p:nvSpPr>
          <p:cNvPr id="5" name="Oval 4"/>
          <p:cNvSpPr/>
          <p:nvPr/>
        </p:nvSpPr>
        <p:spPr>
          <a:xfrm>
            <a:off x="609600" y="3597443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4343400"/>
            <a:ext cx="685800" cy="6858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35814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km Control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436746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km Surveillance Zone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1981200"/>
            <a:ext cx="3809999" cy="11430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Control Area</a:t>
            </a:r>
          </a:p>
        </p:txBody>
      </p:sp>
    </p:spTree>
    <p:extLst>
      <p:ext uri="{BB962C8B-B14F-4D97-AF65-F5344CB8AC3E}">
        <p14:creationId xmlns:p14="http://schemas.microsoft.com/office/powerpoint/2010/main" val="402573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4300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Plan For the Biggest Job</a:t>
            </a:r>
          </a:p>
        </p:txBody>
      </p:sp>
      <p:sp>
        <p:nvSpPr>
          <p:cNvPr id="10" name="Flowchart: Merge 9"/>
          <p:cNvSpPr/>
          <p:nvPr/>
        </p:nvSpPr>
        <p:spPr>
          <a:xfrm>
            <a:off x="762000" y="2348221"/>
            <a:ext cx="3962400" cy="3876261"/>
          </a:xfrm>
          <a:prstGeom prst="flowChartMerg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erge 10"/>
          <p:cNvSpPr/>
          <p:nvPr/>
        </p:nvSpPr>
        <p:spPr>
          <a:xfrm>
            <a:off x="1143000" y="3048000"/>
            <a:ext cx="3200400" cy="3155374"/>
          </a:xfrm>
          <a:prstGeom prst="flowChartMerge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erge 11"/>
          <p:cNvSpPr/>
          <p:nvPr/>
        </p:nvSpPr>
        <p:spPr>
          <a:xfrm>
            <a:off x="2133600" y="5060373"/>
            <a:ext cx="1219200" cy="1143000"/>
          </a:xfrm>
          <a:prstGeom prst="flowChartMerge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58562" y="24339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Negative Flocks: Free Area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7780" y="32004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Negative Flocks: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Control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80" y="5060373"/>
            <a:ext cx="3634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Infected 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43400" y="3048000"/>
            <a:ext cx="4038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352800" y="5060373"/>
            <a:ext cx="50292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749262" y="6203373"/>
            <a:ext cx="5632738" cy="1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6745" y="25863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1"/>
                </a:solidFill>
              </a:rPr>
              <a:t>Business as usual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91000" y="3124200"/>
            <a:ext cx="4177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5"/>
                </a:solidFill>
              </a:rPr>
              <a:t>Premises Identification</a:t>
            </a:r>
          </a:p>
          <a:p>
            <a:pPr algn="r"/>
            <a:r>
              <a:rPr lang="en-US" sz="2400" b="1" dirty="0">
                <a:solidFill>
                  <a:schemeClr val="accent5"/>
                </a:solidFill>
              </a:rPr>
              <a:t>Sampling</a:t>
            </a:r>
          </a:p>
          <a:p>
            <a:pPr algn="r"/>
            <a:r>
              <a:rPr lang="en-US" sz="2400" b="1" dirty="0">
                <a:solidFill>
                  <a:schemeClr val="accent5"/>
                </a:solidFill>
              </a:rPr>
              <a:t> Testing</a:t>
            </a:r>
          </a:p>
          <a:p>
            <a:pPr algn="r"/>
            <a:r>
              <a:rPr lang="en-US" sz="2400" b="1" dirty="0">
                <a:solidFill>
                  <a:schemeClr val="accent5"/>
                </a:solidFill>
              </a:rPr>
              <a:t>Reporting &amp; Records</a:t>
            </a:r>
          </a:p>
          <a:p>
            <a:pPr algn="r"/>
            <a:r>
              <a:rPr lang="en-US" sz="2400" b="1" dirty="0">
                <a:solidFill>
                  <a:schemeClr val="accent5"/>
                </a:solidFill>
              </a:rPr>
              <a:t>Issuing Permits for Movements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0600" y="53412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accent6"/>
                </a:solidFill>
              </a:rPr>
              <a:t>Quarantined</a:t>
            </a:r>
          </a:p>
          <a:p>
            <a:pPr algn="r"/>
            <a:r>
              <a:rPr lang="en-US" sz="2400" b="1" dirty="0">
                <a:solidFill>
                  <a:schemeClr val="accent6"/>
                </a:solidFill>
              </a:rPr>
              <a:t>Depopulation &amp; Disposal</a:t>
            </a:r>
          </a:p>
        </p:txBody>
      </p:sp>
    </p:spTree>
    <p:extLst>
      <p:ext uri="{BB962C8B-B14F-4D97-AF65-F5344CB8AC3E}">
        <p14:creationId xmlns:p14="http://schemas.microsoft.com/office/powerpoint/2010/main" val="413929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4300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Plan for Permitted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038601"/>
          </a:xfrm>
        </p:spPr>
        <p:txBody>
          <a:bodyPr/>
          <a:lstStyle/>
          <a:p>
            <a:pPr marL="514350" indent="-514350"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Identifying premises in Control Area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Commercial:  65 flocks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Backyard:  1,945 residences:  105 flocks</a:t>
            </a:r>
          </a:p>
          <a:p>
            <a:pPr marL="514350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Issuing permits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738 permits in 38 days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55 types of permits</a:t>
            </a:r>
          </a:p>
          <a:p>
            <a:pPr marL="514350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Surveillance Testing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4500+ tests </a:t>
            </a:r>
          </a:p>
          <a:p>
            <a:pPr marL="914400" lvl="1" indent="-514350">
              <a:spcBef>
                <a:spcPts val="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0"/>
              </a:spcBef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0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62000"/>
          </a:xfrm>
        </p:spPr>
        <p:txBody>
          <a:bodyPr/>
          <a:lstStyle/>
          <a:p>
            <a:r>
              <a:rPr lang="en-US" dirty="0"/>
              <a:t>Partner With Industry to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/>
              <a:t>Verified </a:t>
            </a:r>
            <a:r>
              <a:rPr lang="en-US" dirty="0" err="1"/>
              <a:t>premID</a:t>
            </a:r>
            <a:r>
              <a:rPr lang="en-US" dirty="0"/>
              <a:t>/location of flocks, processing </a:t>
            </a:r>
          </a:p>
          <a:p>
            <a:r>
              <a:rPr lang="en-US" dirty="0"/>
              <a:t>NPIP Authorized Testers</a:t>
            </a:r>
          </a:p>
          <a:p>
            <a:r>
              <a:rPr lang="en-US" dirty="0"/>
              <a:t>Training:</a:t>
            </a:r>
          </a:p>
          <a:p>
            <a:pPr lvl="1"/>
            <a:r>
              <a:rPr lang="en-US" dirty="0"/>
              <a:t>Sample submission process (bar codes!)</a:t>
            </a:r>
          </a:p>
          <a:p>
            <a:pPr lvl="1"/>
            <a:r>
              <a:rPr lang="en-US" dirty="0"/>
              <a:t>PPE use</a:t>
            </a:r>
          </a:p>
          <a:p>
            <a:pPr lvl="1"/>
            <a:r>
              <a:rPr lang="en-US" dirty="0"/>
              <a:t>Biosecurity audits</a:t>
            </a:r>
          </a:p>
          <a:p>
            <a:pPr lvl="1"/>
            <a:r>
              <a:rPr lang="en-US" dirty="0"/>
              <a:t>Electronic permits</a:t>
            </a:r>
          </a:p>
        </p:txBody>
      </p:sp>
      <p:pic>
        <p:nvPicPr>
          <p:cNvPr id="4" name="Picture 2" descr="\\boahfilp01pw\Home\PIO\Avian\AI\HPAI2016\Photos\ISPA producer Mtg\IMG_20150924_094255708_HD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2356" r="3938"/>
          <a:stretch/>
        </p:blipFill>
        <p:spPr bwMode="auto">
          <a:xfrm>
            <a:off x="4883067" y="4343400"/>
            <a:ext cx="414762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66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4300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Respond Quickly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038601"/>
          </a:xfrm>
        </p:spPr>
        <p:txBody>
          <a:bodyPr/>
          <a:lstStyle/>
          <a:p>
            <a:pPr marL="514350" indent="-514350"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USDA paying for live birds only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Inventory records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Rapid laboratory testing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DUNS and SAMS numbers in advance</a:t>
            </a:r>
          </a:p>
          <a:p>
            <a:pPr marL="514350" indent="-514350"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Identify flocks in 10-km Control Area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All associated sites listed w/ BOAH</a:t>
            </a:r>
          </a:p>
          <a:p>
            <a:pPr marL="514350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Commence testing and notification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Began on preliminary NAHLN result</a:t>
            </a:r>
          </a:p>
        </p:txBody>
      </p:sp>
    </p:spTree>
    <p:extLst>
      <p:ext uri="{BB962C8B-B14F-4D97-AF65-F5344CB8AC3E}">
        <p14:creationId xmlns:p14="http://schemas.microsoft.com/office/powerpoint/2010/main" val="195492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4300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Can </a:t>
            </a:r>
            <a:r>
              <a:rPr lang="en-US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Do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038601"/>
          </a:xfrm>
        </p:spPr>
        <p:txBody>
          <a:bodyPr/>
          <a:lstStyle/>
          <a:p>
            <a:pPr marL="514350" indent="-514350"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</a:rPr>
              <a:t>USDA/State resources may be limited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Limited number of national response teams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May have to “get in line”</a:t>
            </a:r>
          </a:p>
          <a:p>
            <a:pPr marL="514350" indent="-514350"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Take pro-active steps to minimize loss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</a:rPr>
              <a:t>Growers shut off vents:  avoid spread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914400" lvl="1" indent="-514350">
              <a:spcBef>
                <a:spcPts val="0"/>
              </a:spcBef>
            </a:pP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2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143000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Have Your Own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Depop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Plan(s)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696200" cy="403860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tx2"/>
                </a:solidFill>
              </a:rPr>
              <a:t>Don’t get locked into one solution</a:t>
            </a:r>
          </a:p>
          <a:p>
            <a:pPr marL="914400" lvl="1" indent="-514350"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</a:rPr>
              <a:t>Alternative methods for euthanasia, disposal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Back-up option for every site</a:t>
            </a:r>
          </a:p>
          <a:p>
            <a:pPr lvl="1"/>
            <a:r>
              <a:rPr lang="en-US" dirty="0"/>
              <a:t>Weather</a:t>
            </a:r>
          </a:p>
          <a:p>
            <a:pPr lvl="1"/>
            <a:r>
              <a:rPr lang="en-US" dirty="0"/>
              <a:t>Equipment failure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72000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952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F4F12AB7E8B4CA36163DE1786C39A" ma:contentTypeVersion="3" ma:contentTypeDescription="Create a new document." ma:contentTypeScope="" ma:versionID="fb3038be28bc784d8bf49ca90fcbe0c5">
  <xsd:schema xmlns:xsd="http://www.w3.org/2001/XMLSchema" xmlns:xs="http://www.w3.org/2001/XMLSchema" xmlns:p="http://schemas.microsoft.com/office/2006/metadata/properties" xmlns:ns1="http://schemas.microsoft.com/sharepoint/v3" xmlns:ns2="3586257f-d17b-4174-95ba-84c7efb4b691" targetNamespace="http://schemas.microsoft.com/office/2006/metadata/properties" ma:root="true" ma:fieldsID="fe7e2c370861cae7a8fe7da3ccc4c61e" ns1:_="" ns2:_="">
    <xsd:import namespace="http://schemas.microsoft.com/sharepoint/v3"/>
    <xsd:import namespace="3586257f-d17b-4174-95ba-84c7efb4b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6257f-d17b-4174-95ba-84c7efb4b69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Ag Research Fund Scholarship" ma:format="Dropdown" ma:internalName="Document_x0020_type">
      <xsd:simpleType>
        <xsd:union memberTypes="dms:Text">
          <xsd:simpleType>
            <xsd:restriction base="dms:Choice">
              <xsd:enumeration value="Ag Research Fund Scholarship"/>
              <xsd:enumeration value="ARP Assistantship Info"/>
              <xsd:enumeration value="ARP Award"/>
              <xsd:enumeration value="ARP Statistical Reports"/>
              <xsd:enumeration value="FAIR"/>
              <xsd:enumeration value="Farm Policy Study Group"/>
              <xsd:enumeration value="HATCH - CRIS NIMSS"/>
              <xsd:enumeration value="MOG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Document_x0020_type xmlns="3586257f-d17b-4174-95ba-84c7efb4b691">Ag Research Fund Scholarship</Document_x0020_type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7273368-152B-47E2-A1AD-B5A60EC8033D}"/>
</file>

<file path=customXml/itemProps2.xml><?xml version="1.0" encoding="utf-8"?>
<ds:datastoreItem xmlns:ds="http://schemas.openxmlformats.org/officeDocument/2006/customXml" ds:itemID="{7DCBC042-6110-4E57-8483-43BC6A7FEBB5}"/>
</file>

<file path=customXml/itemProps3.xml><?xml version="1.0" encoding="utf-8"?>
<ds:datastoreItem xmlns:ds="http://schemas.openxmlformats.org/officeDocument/2006/customXml" ds:itemID="{2F7E9A50-D68E-4336-8A14-2176B1F750DA}"/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1121</TotalTime>
  <Words>520</Words>
  <Application>Microsoft Office PowerPoint</Application>
  <PresentationFormat>On-screen Show (4:3)</PresentationFormat>
  <Paragraphs>134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Theme3</vt:lpstr>
      <vt:lpstr>State Response to Minimize Spread and Promote Business Continuity</vt:lpstr>
      <vt:lpstr>Indiana’s 2016 HPAI Incident</vt:lpstr>
      <vt:lpstr>Control Area</vt:lpstr>
      <vt:lpstr>Plan For the Biggest Job</vt:lpstr>
      <vt:lpstr>Plan for Permitted Movements</vt:lpstr>
      <vt:lpstr>Partner With Industry to Plan</vt:lpstr>
      <vt:lpstr>Respond Quickly</vt:lpstr>
      <vt:lpstr>What Can You Do Now?</vt:lpstr>
      <vt:lpstr>Have Your Own Depop Plan(s)</vt:lpstr>
      <vt:lpstr>Preplan Disposal Options</vt:lpstr>
      <vt:lpstr>Coordinate with the Laboratory</vt:lpstr>
      <vt:lpstr>Other Details</vt:lpstr>
      <vt:lpstr>New Ideas=New Solutions</vt:lpstr>
      <vt:lpstr>Future Opportunities</vt:lpstr>
      <vt:lpstr>Future Opportunities</vt:lpstr>
      <vt:lpstr>5 Steps for Pork Producers</vt:lpstr>
      <vt:lpstr>More Information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dderrer</dc:creator>
  <cp:lastModifiedBy>Marsh, Bret</cp:lastModifiedBy>
  <cp:revision>168</cp:revision>
  <cp:lastPrinted>2016-02-12T19:38:02Z</cp:lastPrinted>
  <dcterms:created xsi:type="dcterms:W3CDTF">2015-12-29T19:29:27Z</dcterms:created>
  <dcterms:modified xsi:type="dcterms:W3CDTF">2019-12-09T13:23:15Z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0x0101006F3F4F12AB7E8B4CA36163DE1786C39A</vt:lpwstr>
  </property>
</Properties>
</file>