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7"/>
  </p:notesMasterIdLst>
  <p:sldIdLst>
    <p:sldId id="256" r:id="rId2"/>
    <p:sldId id="262" r:id="rId3"/>
    <p:sldId id="264" r:id="rId4"/>
    <p:sldId id="267" r:id="rId5"/>
    <p:sldId id="272" r:id="rId6"/>
    <p:sldId id="268" r:id="rId7"/>
    <p:sldId id="269" r:id="rId8"/>
    <p:sldId id="270" r:id="rId9"/>
    <p:sldId id="271" r:id="rId10"/>
    <p:sldId id="278" r:id="rId11"/>
    <p:sldId id="276" r:id="rId12"/>
    <p:sldId id="274" r:id="rId13"/>
    <p:sldId id="275" r:id="rId14"/>
    <p:sldId id="277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7"/>
    <p:restoredTop sz="94687"/>
  </p:normalViewPr>
  <p:slideViewPr>
    <p:cSldViewPr snapToGrid="0" snapToObjects="1">
      <p:cViewPr varScale="1">
        <p:scale>
          <a:sx n="96" d="100"/>
          <a:sy n="96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254AC-6898-4BDD-B828-EAAEB7C722B4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D6A67C2-D8A2-438C-AFB0-76315D8662C2}">
      <dgm:prSet/>
      <dgm:spPr/>
      <dgm:t>
        <a:bodyPr/>
        <a:lstStyle/>
        <a:p>
          <a:r>
            <a:rPr lang="en-US"/>
            <a:t>Agree</a:t>
          </a:r>
        </a:p>
      </dgm:t>
    </dgm:pt>
    <dgm:pt modelId="{A2E2A15E-349B-49AD-8B1E-7E917364DC00}" type="parTrans" cxnId="{24A61476-167F-4B9D-8575-1610C96A27C4}">
      <dgm:prSet/>
      <dgm:spPr/>
      <dgm:t>
        <a:bodyPr/>
        <a:lstStyle/>
        <a:p>
          <a:endParaRPr lang="en-US"/>
        </a:p>
      </dgm:t>
    </dgm:pt>
    <dgm:pt modelId="{BEE55DE2-158C-40F6-B3CE-688B9A6E6289}" type="sibTrans" cxnId="{24A61476-167F-4B9D-8575-1610C96A27C4}">
      <dgm:prSet/>
      <dgm:spPr/>
      <dgm:t>
        <a:bodyPr/>
        <a:lstStyle/>
        <a:p>
          <a:endParaRPr lang="en-US"/>
        </a:p>
      </dgm:t>
    </dgm:pt>
    <dgm:pt modelId="{3901C65B-AE5A-494A-9397-68E0B9307B3D}">
      <dgm:prSet/>
      <dgm:spPr/>
      <dgm:t>
        <a:bodyPr/>
        <a:lstStyle/>
        <a:p>
          <a:r>
            <a:rPr lang="en-US"/>
            <a:t>Agree that this is true…because it is.</a:t>
          </a:r>
        </a:p>
      </dgm:t>
    </dgm:pt>
    <dgm:pt modelId="{27380ECC-7D2B-455F-A71F-BB106E74AC48}" type="parTrans" cxnId="{29020FDA-5AF2-48B8-B6C7-8DA4766D2F03}">
      <dgm:prSet/>
      <dgm:spPr/>
      <dgm:t>
        <a:bodyPr/>
        <a:lstStyle/>
        <a:p>
          <a:endParaRPr lang="en-US"/>
        </a:p>
      </dgm:t>
    </dgm:pt>
    <dgm:pt modelId="{AA8AD8F1-206A-4B7D-995F-B80BD0A8CE58}" type="sibTrans" cxnId="{29020FDA-5AF2-48B8-B6C7-8DA4766D2F03}">
      <dgm:prSet/>
      <dgm:spPr/>
      <dgm:t>
        <a:bodyPr/>
        <a:lstStyle/>
        <a:p>
          <a:endParaRPr lang="en-US"/>
        </a:p>
      </dgm:t>
    </dgm:pt>
    <dgm:pt modelId="{157A1ABE-85CD-4653-9D83-DAC70DA8CCF2}">
      <dgm:prSet/>
      <dgm:spPr/>
      <dgm:t>
        <a:bodyPr/>
        <a:lstStyle/>
        <a:p>
          <a:r>
            <a:rPr lang="en-US"/>
            <a:t>Find</a:t>
          </a:r>
        </a:p>
      </dgm:t>
    </dgm:pt>
    <dgm:pt modelId="{7BDF3D24-77EC-4DB1-AC2E-B009EAD0948C}" type="parTrans" cxnId="{ED3C7F5E-6B46-4D8F-8AB2-A5D8BD9CFB93}">
      <dgm:prSet/>
      <dgm:spPr/>
      <dgm:t>
        <a:bodyPr/>
        <a:lstStyle/>
        <a:p>
          <a:endParaRPr lang="en-US"/>
        </a:p>
      </dgm:t>
    </dgm:pt>
    <dgm:pt modelId="{B02048F8-A48C-45EA-AD99-2E14ED55E22D}" type="sibTrans" cxnId="{ED3C7F5E-6B46-4D8F-8AB2-A5D8BD9CFB93}">
      <dgm:prSet/>
      <dgm:spPr/>
      <dgm:t>
        <a:bodyPr/>
        <a:lstStyle/>
        <a:p>
          <a:endParaRPr lang="en-US"/>
        </a:p>
      </dgm:t>
    </dgm:pt>
    <dgm:pt modelId="{596BC4A5-721B-4F2F-A0F1-C8CA0F5F4B4F}">
      <dgm:prSet/>
      <dgm:spPr/>
      <dgm:t>
        <a:bodyPr/>
        <a:lstStyle/>
        <a:p>
          <a:r>
            <a:rPr lang="en-US"/>
            <a:t>Find common ground and values.</a:t>
          </a:r>
        </a:p>
      </dgm:t>
    </dgm:pt>
    <dgm:pt modelId="{822B9FBF-84E8-4D74-BD6D-A79D21A34630}" type="parTrans" cxnId="{885DFD67-3308-4FB9-A15D-FAFB16E053A4}">
      <dgm:prSet/>
      <dgm:spPr/>
      <dgm:t>
        <a:bodyPr/>
        <a:lstStyle/>
        <a:p>
          <a:endParaRPr lang="en-US"/>
        </a:p>
      </dgm:t>
    </dgm:pt>
    <dgm:pt modelId="{F24BA19D-8AD4-47B2-9CDA-1A0A4AA2E464}" type="sibTrans" cxnId="{885DFD67-3308-4FB9-A15D-FAFB16E053A4}">
      <dgm:prSet/>
      <dgm:spPr/>
      <dgm:t>
        <a:bodyPr/>
        <a:lstStyle/>
        <a:p>
          <a:endParaRPr lang="en-US"/>
        </a:p>
      </dgm:t>
    </dgm:pt>
    <dgm:pt modelId="{D78DF4F4-33A2-473C-9A05-FF516EE33E3D}">
      <dgm:prSet/>
      <dgm:spPr/>
      <dgm:t>
        <a:bodyPr/>
        <a:lstStyle/>
        <a:p>
          <a:r>
            <a:rPr lang="en-US"/>
            <a:t>Highlight</a:t>
          </a:r>
        </a:p>
      </dgm:t>
    </dgm:pt>
    <dgm:pt modelId="{CCC7832D-BB87-48E6-8D42-F054133D4D27}" type="parTrans" cxnId="{2E2E6E2A-BE1B-4B5C-A246-653A5AF7CC5F}">
      <dgm:prSet/>
      <dgm:spPr/>
      <dgm:t>
        <a:bodyPr/>
        <a:lstStyle/>
        <a:p>
          <a:endParaRPr lang="en-US"/>
        </a:p>
      </dgm:t>
    </dgm:pt>
    <dgm:pt modelId="{98412D96-59D1-4DF0-9B90-B7261387DDA3}" type="sibTrans" cxnId="{2E2E6E2A-BE1B-4B5C-A246-653A5AF7CC5F}">
      <dgm:prSet/>
      <dgm:spPr/>
      <dgm:t>
        <a:bodyPr/>
        <a:lstStyle/>
        <a:p>
          <a:endParaRPr lang="en-US"/>
        </a:p>
      </dgm:t>
    </dgm:pt>
    <dgm:pt modelId="{114BCF52-8062-4302-AE12-EC327598B84E}">
      <dgm:prSet/>
      <dgm:spPr/>
      <dgm:t>
        <a:bodyPr/>
        <a:lstStyle/>
        <a:p>
          <a:r>
            <a:rPr lang="en-US"/>
            <a:t>Highlight inconsistencies with other beliefs.</a:t>
          </a:r>
        </a:p>
      </dgm:t>
    </dgm:pt>
    <dgm:pt modelId="{6696BDB7-1225-436C-8429-68C558F613C3}" type="parTrans" cxnId="{5A201D2A-0193-447B-B334-B4F015768CEA}">
      <dgm:prSet/>
      <dgm:spPr/>
      <dgm:t>
        <a:bodyPr/>
        <a:lstStyle/>
        <a:p>
          <a:endParaRPr lang="en-US"/>
        </a:p>
      </dgm:t>
    </dgm:pt>
    <dgm:pt modelId="{4330F437-F458-4F29-92D6-FA6E261E63E2}" type="sibTrans" cxnId="{5A201D2A-0193-447B-B334-B4F015768CEA}">
      <dgm:prSet/>
      <dgm:spPr/>
      <dgm:t>
        <a:bodyPr/>
        <a:lstStyle/>
        <a:p>
          <a:endParaRPr lang="en-US"/>
        </a:p>
      </dgm:t>
    </dgm:pt>
    <dgm:pt modelId="{24F55F54-DFF7-194F-985F-0D4533CB8BB7}" type="pres">
      <dgm:prSet presAssocID="{7F9254AC-6898-4BDD-B828-EAAEB7C722B4}" presName="Name0" presStyleCnt="0">
        <dgm:presLayoutVars>
          <dgm:dir/>
          <dgm:animLvl val="lvl"/>
          <dgm:resizeHandles val="exact"/>
        </dgm:presLayoutVars>
      </dgm:prSet>
      <dgm:spPr/>
    </dgm:pt>
    <dgm:pt modelId="{9CF3049D-50A0-D64C-AF94-6891FD53243D}" type="pres">
      <dgm:prSet presAssocID="{0D6A67C2-D8A2-438C-AFB0-76315D8662C2}" presName="linNode" presStyleCnt="0"/>
      <dgm:spPr/>
    </dgm:pt>
    <dgm:pt modelId="{62B7C5E1-C2DD-2A45-B5EA-537C139925DB}" type="pres">
      <dgm:prSet presAssocID="{0D6A67C2-D8A2-438C-AFB0-76315D8662C2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4B9EB87B-5F86-2F45-A7FE-3A74D90A467A}" type="pres">
      <dgm:prSet presAssocID="{0D6A67C2-D8A2-438C-AFB0-76315D8662C2}" presName="descendantText" presStyleLbl="alignAccFollowNode1" presStyleIdx="0" presStyleCnt="3">
        <dgm:presLayoutVars>
          <dgm:bulletEnabled/>
        </dgm:presLayoutVars>
      </dgm:prSet>
      <dgm:spPr/>
    </dgm:pt>
    <dgm:pt modelId="{411F2770-582E-FD46-A681-9BE2A78DBE7D}" type="pres">
      <dgm:prSet presAssocID="{BEE55DE2-158C-40F6-B3CE-688B9A6E6289}" presName="sp" presStyleCnt="0"/>
      <dgm:spPr/>
    </dgm:pt>
    <dgm:pt modelId="{D242F825-7174-0A43-BD27-3C92CAEA10F3}" type="pres">
      <dgm:prSet presAssocID="{157A1ABE-85CD-4653-9D83-DAC70DA8CCF2}" presName="linNode" presStyleCnt="0"/>
      <dgm:spPr/>
    </dgm:pt>
    <dgm:pt modelId="{B42DE6D1-49DD-7547-AF5E-052FD7EF73A0}" type="pres">
      <dgm:prSet presAssocID="{157A1ABE-85CD-4653-9D83-DAC70DA8CCF2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C545311A-86F1-B54E-9390-6C377052FFFF}" type="pres">
      <dgm:prSet presAssocID="{157A1ABE-85CD-4653-9D83-DAC70DA8CCF2}" presName="descendantText" presStyleLbl="alignAccFollowNode1" presStyleIdx="1" presStyleCnt="3">
        <dgm:presLayoutVars>
          <dgm:bulletEnabled/>
        </dgm:presLayoutVars>
      </dgm:prSet>
      <dgm:spPr/>
    </dgm:pt>
    <dgm:pt modelId="{165FAF26-08F6-FB43-939B-E23A69FF9302}" type="pres">
      <dgm:prSet presAssocID="{B02048F8-A48C-45EA-AD99-2E14ED55E22D}" presName="sp" presStyleCnt="0"/>
      <dgm:spPr/>
    </dgm:pt>
    <dgm:pt modelId="{F2672CD9-A089-9445-8266-A1093F5EF6F3}" type="pres">
      <dgm:prSet presAssocID="{D78DF4F4-33A2-473C-9A05-FF516EE33E3D}" presName="linNode" presStyleCnt="0"/>
      <dgm:spPr/>
    </dgm:pt>
    <dgm:pt modelId="{83A42972-0B2D-6B47-B799-66E354C8E54F}" type="pres">
      <dgm:prSet presAssocID="{D78DF4F4-33A2-473C-9A05-FF516EE33E3D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1A9B715F-29D8-C645-854D-375C7869F311}" type="pres">
      <dgm:prSet presAssocID="{D78DF4F4-33A2-473C-9A05-FF516EE33E3D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5A201D2A-0193-447B-B334-B4F015768CEA}" srcId="{D78DF4F4-33A2-473C-9A05-FF516EE33E3D}" destId="{114BCF52-8062-4302-AE12-EC327598B84E}" srcOrd="0" destOrd="0" parTransId="{6696BDB7-1225-436C-8429-68C558F613C3}" sibTransId="{4330F437-F458-4F29-92D6-FA6E261E63E2}"/>
    <dgm:cxn modelId="{2E2E6E2A-BE1B-4B5C-A246-653A5AF7CC5F}" srcId="{7F9254AC-6898-4BDD-B828-EAAEB7C722B4}" destId="{D78DF4F4-33A2-473C-9A05-FF516EE33E3D}" srcOrd="2" destOrd="0" parTransId="{CCC7832D-BB87-48E6-8D42-F054133D4D27}" sibTransId="{98412D96-59D1-4DF0-9B90-B7261387DDA3}"/>
    <dgm:cxn modelId="{9B0F7945-47E4-8A45-AE19-EABA7130A968}" type="presOf" srcId="{7F9254AC-6898-4BDD-B828-EAAEB7C722B4}" destId="{24F55F54-DFF7-194F-985F-0D4533CB8BB7}" srcOrd="0" destOrd="0" presId="urn:microsoft.com/office/officeart/2016/7/layout/VerticalSolidActionList"/>
    <dgm:cxn modelId="{486FFC4B-2406-1048-9960-319E6272751B}" type="presOf" srcId="{3901C65B-AE5A-494A-9397-68E0B9307B3D}" destId="{4B9EB87B-5F86-2F45-A7FE-3A74D90A467A}" srcOrd="0" destOrd="0" presId="urn:microsoft.com/office/officeart/2016/7/layout/VerticalSolidActionList"/>
    <dgm:cxn modelId="{83FEB54D-8F21-B94E-901D-C79D2B2ECA5A}" type="presOf" srcId="{114BCF52-8062-4302-AE12-EC327598B84E}" destId="{1A9B715F-29D8-C645-854D-375C7869F311}" srcOrd="0" destOrd="0" presId="urn:microsoft.com/office/officeart/2016/7/layout/VerticalSolidActionList"/>
    <dgm:cxn modelId="{ED3C7F5E-6B46-4D8F-8AB2-A5D8BD9CFB93}" srcId="{7F9254AC-6898-4BDD-B828-EAAEB7C722B4}" destId="{157A1ABE-85CD-4653-9D83-DAC70DA8CCF2}" srcOrd="1" destOrd="0" parTransId="{7BDF3D24-77EC-4DB1-AC2E-B009EAD0948C}" sibTransId="{B02048F8-A48C-45EA-AD99-2E14ED55E22D}"/>
    <dgm:cxn modelId="{885DFD67-3308-4FB9-A15D-FAFB16E053A4}" srcId="{157A1ABE-85CD-4653-9D83-DAC70DA8CCF2}" destId="{596BC4A5-721B-4F2F-A0F1-C8CA0F5F4B4F}" srcOrd="0" destOrd="0" parTransId="{822B9FBF-84E8-4D74-BD6D-A79D21A34630}" sibTransId="{F24BA19D-8AD4-47B2-9CDA-1A0A4AA2E464}"/>
    <dgm:cxn modelId="{24A61476-167F-4B9D-8575-1610C96A27C4}" srcId="{7F9254AC-6898-4BDD-B828-EAAEB7C722B4}" destId="{0D6A67C2-D8A2-438C-AFB0-76315D8662C2}" srcOrd="0" destOrd="0" parTransId="{A2E2A15E-349B-49AD-8B1E-7E917364DC00}" sibTransId="{BEE55DE2-158C-40F6-B3CE-688B9A6E6289}"/>
    <dgm:cxn modelId="{1DFF6380-2670-6245-8522-59ABEAC1C811}" type="presOf" srcId="{157A1ABE-85CD-4653-9D83-DAC70DA8CCF2}" destId="{B42DE6D1-49DD-7547-AF5E-052FD7EF73A0}" srcOrd="0" destOrd="0" presId="urn:microsoft.com/office/officeart/2016/7/layout/VerticalSolidActionList"/>
    <dgm:cxn modelId="{56AABC96-A06B-8247-A93A-EE5DD2202216}" type="presOf" srcId="{596BC4A5-721B-4F2F-A0F1-C8CA0F5F4B4F}" destId="{C545311A-86F1-B54E-9390-6C377052FFFF}" srcOrd="0" destOrd="0" presId="urn:microsoft.com/office/officeart/2016/7/layout/VerticalSolidActionList"/>
    <dgm:cxn modelId="{FBC2D5A3-D322-6E43-AAE9-60A8E867A745}" type="presOf" srcId="{0D6A67C2-D8A2-438C-AFB0-76315D8662C2}" destId="{62B7C5E1-C2DD-2A45-B5EA-537C139925DB}" srcOrd="0" destOrd="0" presId="urn:microsoft.com/office/officeart/2016/7/layout/VerticalSolidActionList"/>
    <dgm:cxn modelId="{A49AB2C7-063F-C440-80B1-009BD40A7D43}" type="presOf" srcId="{D78DF4F4-33A2-473C-9A05-FF516EE33E3D}" destId="{83A42972-0B2D-6B47-B799-66E354C8E54F}" srcOrd="0" destOrd="0" presId="urn:microsoft.com/office/officeart/2016/7/layout/VerticalSolidActionList"/>
    <dgm:cxn modelId="{29020FDA-5AF2-48B8-B6C7-8DA4766D2F03}" srcId="{0D6A67C2-D8A2-438C-AFB0-76315D8662C2}" destId="{3901C65B-AE5A-494A-9397-68E0B9307B3D}" srcOrd="0" destOrd="0" parTransId="{27380ECC-7D2B-455F-A71F-BB106E74AC48}" sibTransId="{AA8AD8F1-206A-4B7D-995F-B80BD0A8CE58}"/>
    <dgm:cxn modelId="{D11BE0A1-22FD-5C42-A5E1-30F826F4E2BF}" type="presParOf" srcId="{24F55F54-DFF7-194F-985F-0D4533CB8BB7}" destId="{9CF3049D-50A0-D64C-AF94-6891FD53243D}" srcOrd="0" destOrd="0" presId="urn:microsoft.com/office/officeart/2016/7/layout/VerticalSolidActionList"/>
    <dgm:cxn modelId="{4D297466-337E-FE47-920E-9FA4D9648126}" type="presParOf" srcId="{9CF3049D-50A0-D64C-AF94-6891FD53243D}" destId="{62B7C5E1-C2DD-2A45-B5EA-537C139925DB}" srcOrd="0" destOrd="0" presId="urn:microsoft.com/office/officeart/2016/7/layout/VerticalSolidActionList"/>
    <dgm:cxn modelId="{7282A771-B2DC-7741-A98D-82D2B4A8BD0A}" type="presParOf" srcId="{9CF3049D-50A0-D64C-AF94-6891FD53243D}" destId="{4B9EB87B-5F86-2F45-A7FE-3A74D90A467A}" srcOrd="1" destOrd="0" presId="urn:microsoft.com/office/officeart/2016/7/layout/VerticalSolidActionList"/>
    <dgm:cxn modelId="{DB9AAA7D-EFCF-1343-8909-81C518A1702F}" type="presParOf" srcId="{24F55F54-DFF7-194F-985F-0D4533CB8BB7}" destId="{411F2770-582E-FD46-A681-9BE2A78DBE7D}" srcOrd="1" destOrd="0" presId="urn:microsoft.com/office/officeart/2016/7/layout/VerticalSolidActionList"/>
    <dgm:cxn modelId="{21B2190F-A7A9-4241-8436-731970D71F39}" type="presParOf" srcId="{24F55F54-DFF7-194F-985F-0D4533CB8BB7}" destId="{D242F825-7174-0A43-BD27-3C92CAEA10F3}" srcOrd="2" destOrd="0" presId="urn:microsoft.com/office/officeart/2016/7/layout/VerticalSolidActionList"/>
    <dgm:cxn modelId="{6EC0A118-14D7-DC40-BD44-5D9D5B9B3B94}" type="presParOf" srcId="{D242F825-7174-0A43-BD27-3C92CAEA10F3}" destId="{B42DE6D1-49DD-7547-AF5E-052FD7EF73A0}" srcOrd="0" destOrd="0" presId="urn:microsoft.com/office/officeart/2016/7/layout/VerticalSolidActionList"/>
    <dgm:cxn modelId="{F186699D-FAEA-C943-B663-0B96B9988DE1}" type="presParOf" srcId="{D242F825-7174-0A43-BD27-3C92CAEA10F3}" destId="{C545311A-86F1-B54E-9390-6C377052FFFF}" srcOrd="1" destOrd="0" presId="urn:microsoft.com/office/officeart/2016/7/layout/VerticalSolidActionList"/>
    <dgm:cxn modelId="{FE16B8D2-15E9-5F45-ACCE-1F6BFBCB337A}" type="presParOf" srcId="{24F55F54-DFF7-194F-985F-0D4533CB8BB7}" destId="{165FAF26-08F6-FB43-939B-E23A69FF9302}" srcOrd="3" destOrd="0" presId="urn:microsoft.com/office/officeart/2016/7/layout/VerticalSolidActionList"/>
    <dgm:cxn modelId="{75493C1E-AA77-C645-892E-972D69DCCFD4}" type="presParOf" srcId="{24F55F54-DFF7-194F-985F-0D4533CB8BB7}" destId="{F2672CD9-A089-9445-8266-A1093F5EF6F3}" srcOrd="4" destOrd="0" presId="urn:microsoft.com/office/officeart/2016/7/layout/VerticalSolidActionList"/>
    <dgm:cxn modelId="{6EB34D5D-CA99-D744-81C0-02CBC7370021}" type="presParOf" srcId="{F2672CD9-A089-9445-8266-A1093F5EF6F3}" destId="{83A42972-0B2D-6B47-B799-66E354C8E54F}" srcOrd="0" destOrd="0" presId="urn:microsoft.com/office/officeart/2016/7/layout/VerticalSolidActionList"/>
    <dgm:cxn modelId="{9F6A17B5-B78C-D040-994B-3A0BE357AB44}" type="presParOf" srcId="{F2672CD9-A089-9445-8266-A1093F5EF6F3}" destId="{1A9B715F-29D8-C645-854D-375C7869F31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EB87B-5F86-2F45-A7FE-3A74D90A467A}">
      <dsp:nvSpPr>
        <dsp:cNvPr id="0" name=""/>
        <dsp:cNvSpPr/>
      </dsp:nvSpPr>
      <dsp:spPr>
        <a:xfrm>
          <a:off x="1217930" y="1741"/>
          <a:ext cx="4871720" cy="178482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25" tIns="453345" rIns="94525" bIns="4533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Agree that this is true…because it is.</a:t>
          </a:r>
        </a:p>
      </dsp:txBody>
      <dsp:txXfrm>
        <a:off x="1217930" y="1741"/>
        <a:ext cx="4871720" cy="1784821"/>
      </dsp:txXfrm>
    </dsp:sp>
    <dsp:sp modelId="{62B7C5E1-C2DD-2A45-B5EA-537C139925DB}">
      <dsp:nvSpPr>
        <dsp:cNvPr id="0" name=""/>
        <dsp:cNvSpPr/>
      </dsp:nvSpPr>
      <dsp:spPr>
        <a:xfrm>
          <a:off x="0" y="1741"/>
          <a:ext cx="1217930" cy="17848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49" tIns="176301" rIns="64449" bIns="17630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Agree</a:t>
          </a:r>
        </a:p>
      </dsp:txBody>
      <dsp:txXfrm>
        <a:off x="0" y="1741"/>
        <a:ext cx="1217930" cy="1784821"/>
      </dsp:txXfrm>
    </dsp:sp>
    <dsp:sp modelId="{C545311A-86F1-B54E-9390-6C377052FFFF}">
      <dsp:nvSpPr>
        <dsp:cNvPr id="0" name=""/>
        <dsp:cNvSpPr/>
      </dsp:nvSpPr>
      <dsp:spPr>
        <a:xfrm>
          <a:off x="1217930" y="1893651"/>
          <a:ext cx="4871720" cy="178482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25" tIns="453345" rIns="94525" bIns="4533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Find common ground and values.</a:t>
          </a:r>
        </a:p>
      </dsp:txBody>
      <dsp:txXfrm>
        <a:off x="1217930" y="1893651"/>
        <a:ext cx="4871720" cy="1784821"/>
      </dsp:txXfrm>
    </dsp:sp>
    <dsp:sp modelId="{B42DE6D1-49DD-7547-AF5E-052FD7EF73A0}">
      <dsp:nvSpPr>
        <dsp:cNvPr id="0" name=""/>
        <dsp:cNvSpPr/>
      </dsp:nvSpPr>
      <dsp:spPr>
        <a:xfrm>
          <a:off x="0" y="1893651"/>
          <a:ext cx="1217930" cy="17848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49" tIns="176301" rIns="64449" bIns="17630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Find</a:t>
          </a:r>
        </a:p>
      </dsp:txBody>
      <dsp:txXfrm>
        <a:off x="0" y="1893651"/>
        <a:ext cx="1217930" cy="1784821"/>
      </dsp:txXfrm>
    </dsp:sp>
    <dsp:sp modelId="{1A9B715F-29D8-C645-854D-375C7869F311}">
      <dsp:nvSpPr>
        <dsp:cNvPr id="0" name=""/>
        <dsp:cNvSpPr/>
      </dsp:nvSpPr>
      <dsp:spPr>
        <a:xfrm>
          <a:off x="1217930" y="3785562"/>
          <a:ext cx="4871720" cy="178482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25" tIns="453345" rIns="94525" bIns="4533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Highlight inconsistencies with other beliefs.</a:t>
          </a:r>
        </a:p>
      </dsp:txBody>
      <dsp:txXfrm>
        <a:off x="1217930" y="3785562"/>
        <a:ext cx="4871720" cy="1784821"/>
      </dsp:txXfrm>
    </dsp:sp>
    <dsp:sp modelId="{83A42972-0B2D-6B47-B799-66E354C8E54F}">
      <dsp:nvSpPr>
        <dsp:cNvPr id="0" name=""/>
        <dsp:cNvSpPr/>
      </dsp:nvSpPr>
      <dsp:spPr>
        <a:xfrm>
          <a:off x="0" y="3785562"/>
          <a:ext cx="1217930" cy="17848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449" tIns="176301" rIns="64449" bIns="17630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Highlight</a:t>
          </a:r>
        </a:p>
      </dsp:txBody>
      <dsp:txXfrm>
        <a:off x="0" y="3785562"/>
        <a:ext cx="1217930" cy="1784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4CA18-400A-0545-AD29-F6726AEE504A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3C121-C0C7-C441-871D-F27075A0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C6-7B90-874C-94F9-882E0F1FE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49968-A9F2-544B-9E80-94FE5B30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936EC-C879-4B4F-9CF5-4ECE5993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30C86-F65E-4242-B562-F41975F4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C45EF-DF0D-B943-8A49-9955B852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9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1965-1129-A946-BA19-7FD14F552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871A0-9A2B-1349-91A1-4363CD01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709-546D-F44D-A8EB-AB18F10B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7B84-3B69-554D-9F7F-893CFFCC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07543-41EE-694D-ABA1-624002E6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6D59C-BF19-C341-9149-4B11B0874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AC89E-66A0-224A-B600-B3A4C1979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65CAF-88AA-5942-A550-7027E5B7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20508-4B87-0C4F-92FA-7CBA0EF1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604D4-3EF4-4D40-866A-B1048A16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8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8FAD-79F7-324B-B0C3-D8BDCC22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7D213-B932-4145-8993-981CEF0DA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A00ED-59F3-1D42-A4BB-12EE172A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F28E-AFD6-D54A-8EB5-57EC7842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88FD9-7F07-5F48-AA39-A52BDA45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6B2D64-EE05-9B42-A193-06494AC81F1E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7FF5-CC35-604A-90A1-5DDAF309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A21C-14CC-D140-88B2-077D53DC5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4EBC8-31E6-5141-B422-73CB8DBE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CE7EF-49FB-3143-93AD-B2D385BF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9E9B-27F5-8B41-93DA-B0DED2C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BCFA-B8EB-8348-ACFF-138DBA45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697BD-2709-CE40-8D15-53A461426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663EF-32B9-D548-93CA-461B6E754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39F0E-7DFC-054A-9200-69F3AF56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0E115-DA85-B344-883A-864E52D6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311A9-CB56-504F-9B07-0CEF1E07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8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68E7-149C-E544-827C-2ABE1EDE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2E826-EF0D-CC4A-9647-66AB923AC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911EA-75EE-9749-85FB-9B2F685C4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B63CF-D096-9541-9115-F14C25B6F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6932E-1919-D744-B7B5-F389C0BD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0185F-DA9D-6E43-8034-2BAAB4A2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1C27A-F1E7-074B-9627-77408CD4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A9844E-9BD1-754E-9CBD-0F6C4805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2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5E9C-953D-E74A-BF93-F76EEB12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7C608-F8EF-E44B-A9BA-B0E2F4B3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0F476-8441-FB4D-BB3C-9D3F06E4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D7AD0-6BB2-554D-93B3-5C0BFB20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BF39C-BB47-1F46-A90C-9DA0BC36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AC816-E49B-824A-BDA9-1A9E98B5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7E683-850C-CE4C-A56F-4B57626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1B432-1366-5E44-8BC9-40E80DA04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95F9-074A-764C-864D-F6FB93A5C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02AED-C274-2D4E-8FF7-35BE060DB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2CFB1-0D47-0643-9C1E-94A053DE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0224D-285F-BA44-B906-FE999650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D8BD-566C-4041-A4DE-ECBC2C81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7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06F1-FB4F-F445-926D-1DC5B84F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992F79-65DE-B444-9638-71920E36E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687C4-4FE4-A441-8B6E-267285A40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28A76-51A8-6348-B96A-AAF4C7B0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500B-98F4-FA44-BE11-752B72D6B6C1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DAEB6-63FE-4C48-BAE2-C470DE9B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A5227-F3E3-9245-BF70-9F733434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E0A6-3339-0440-9CC5-BD0D0F601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1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8E725-E858-A949-B822-439AE638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E2B10-DE7D-9F4F-8D8C-AA3B50FB7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D4796-63A9-974C-9FC5-A860D8EA2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D500B-98F4-FA44-BE11-752B72D6B6C1}" type="datetimeFigureOut">
              <a:rPr lang="en-US" smtClean="0"/>
              <a:pPr/>
              <a:t>12/9/19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43328-B235-4B4A-99A0-7D754A663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2E19-7A60-3344-8FBE-AAC445CB7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E0A6-3339-0440-9CC5-BD0D0F6012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D2D12-0F7E-F643-BD53-BA6CAB5AD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-1" t="19719" r="7777" b="32018"/>
          <a:stretch/>
        </p:blipFill>
        <p:spPr>
          <a:xfrm>
            <a:off x="9361302" y="6231467"/>
            <a:ext cx="2610565" cy="4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391" y="1122363"/>
            <a:ext cx="1073426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 Strategies for Addressing Negative Perceptions of Science and Anti-Science Beliefs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W. Bart Collins, Ph.D.</a:t>
            </a:r>
          </a:p>
          <a:p>
            <a:r>
              <a:rPr lang="en-US" dirty="0"/>
              <a:t>Brian Lamb School of Communication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93225" y="3509963"/>
            <a:ext cx="102160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44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How These Factors Relate to Specific Issues After Controlling for Demographics, Political Orientation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7A7881-A4B2-4FC5-A17D-0259E4DC9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Note: Some beliefs are linked to multiple anti-science factors. Some are driven by single factors.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CE4971DD-6550-8341-91DB-23897E24E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198433"/>
              </p:ext>
            </p:extLst>
          </p:nvPr>
        </p:nvGraphicFramePr>
        <p:xfrm>
          <a:off x="4038600" y="1779484"/>
          <a:ext cx="7188203" cy="215877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917142">
                  <a:extLst>
                    <a:ext uri="{9D8B030D-6E8A-4147-A177-3AD203B41FA5}">
                      <a16:colId xmlns:a16="http://schemas.microsoft.com/office/drawing/2014/main" val="1425107108"/>
                    </a:ext>
                  </a:extLst>
                </a:gridCol>
                <a:gridCol w="879116">
                  <a:extLst>
                    <a:ext uri="{9D8B030D-6E8A-4147-A177-3AD203B41FA5}">
                      <a16:colId xmlns:a16="http://schemas.microsoft.com/office/drawing/2014/main" val="1964558499"/>
                    </a:ext>
                  </a:extLst>
                </a:gridCol>
                <a:gridCol w="1037556">
                  <a:extLst>
                    <a:ext uri="{9D8B030D-6E8A-4147-A177-3AD203B41FA5}">
                      <a16:colId xmlns:a16="http://schemas.microsoft.com/office/drawing/2014/main" val="3938450503"/>
                    </a:ext>
                  </a:extLst>
                </a:gridCol>
                <a:gridCol w="1001115">
                  <a:extLst>
                    <a:ext uri="{9D8B030D-6E8A-4147-A177-3AD203B41FA5}">
                      <a16:colId xmlns:a16="http://schemas.microsoft.com/office/drawing/2014/main" val="2270808072"/>
                    </a:ext>
                  </a:extLst>
                </a:gridCol>
                <a:gridCol w="774546">
                  <a:extLst>
                    <a:ext uri="{9D8B030D-6E8A-4147-A177-3AD203B41FA5}">
                      <a16:colId xmlns:a16="http://schemas.microsoft.com/office/drawing/2014/main" val="1900074029"/>
                    </a:ext>
                  </a:extLst>
                </a:gridCol>
                <a:gridCol w="1016959">
                  <a:extLst>
                    <a:ext uri="{9D8B030D-6E8A-4147-A177-3AD203B41FA5}">
                      <a16:colId xmlns:a16="http://schemas.microsoft.com/office/drawing/2014/main" val="3016680169"/>
                    </a:ext>
                  </a:extLst>
                </a:gridCol>
                <a:gridCol w="646211">
                  <a:extLst>
                    <a:ext uri="{9D8B030D-6E8A-4147-A177-3AD203B41FA5}">
                      <a16:colId xmlns:a16="http://schemas.microsoft.com/office/drawing/2014/main" val="4131221152"/>
                    </a:ext>
                  </a:extLst>
                </a:gridCol>
                <a:gridCol w="915558">
                  <a:extLst>
                    <a:ext uri="{9D8B030D-6E8A-4147-A177-3AD203B41FA5}">
                      <a16:colId xmlns:a16="http://schemas.microsoft.com/office/drawing/2014/main" val="1316075087"/>
                    </a:ext>
                  </a:extLst>
                </a:gridCol>
              </a:tblGrid>
              <a:tr h="565605">
                <a:tc>
                  <a:txBody>
                    <a:bodyPr/>
                    <a:lstStyle/>
                    <a:p>
                      <a:endParaRPr lang="en-US" sz="1100" b="1">
                        <a:solidFill>
                          <a:srgbClr val="FFFFFF"/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Climate Change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Vaccination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Evolution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GMOs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Astrology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ESP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Fluoride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24622"/>
                  </a:ext>
                </a:extLst>
              </a:tr>
              <a:tr h="398293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Corrupt</a:t>
                      </a:r>
                    </a:p>
                  </a:txBody>
                  <a:tcPr marL="162063" marR="97238" marT="97238" marB="97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311945"/>
                  </a:ext>
                </a:extLst>
              </a:tr>
              <a:tr h="398293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Limited</a:t>
                      </a:r>
                    </a:p>
                  </a:txBody>
                  <a:tcPr marL="162063" marR="97238" marT="97238" marB="97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683203"/>
                  </a:ext>
                </a:extLst>
              </a:tr>
              <a:tr h="398293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Onerous</a:t>
                      </a:r>
                    </a:p>
                  </a:txBody>
                  <a:tcPr marL="162063" marR="97238" marT="97238" marB="97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01832"/>
                  </a:ext>
                </a:extLst>
              </a:tr>
              <a:tr h="398293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Heretical</a:t>
                      </a:r>
                    </a:p>
                  </a:txBody>
                  <a:tcPr marL="162063" marR="97238" marT="97238" marB="97238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x</a:t>
                      </a: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2063" marR="97238" marT="97238" marB="97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107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03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94C90-5A64-F042-9865-0D8CADF1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600"/>
              <a:t>General Communication Implications and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BF2E9-87B8-A84A-844D-45E37C7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 dirty="0"/>
              <a:t>Actively attempt to understand the perspective of those who disagree</a:t>
            </a:r>
          </a:p>
          <a:p>
            <a:r>
              <a:rPr lang="en-US" sz="2000" dirty="0"/>
              <a:t>Acknowledge the legitimacy of opposing positions</a:t>
            </a:r>
          </a:p>
          <a:p>
            <a:r>
              <a:rPr lang="en-US" sz="2000" dirty="0"/>
              <a:t>Seek to find common ground and shared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9900B-030B-8A4E-A58A-BBEA4F10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EADFE-4F09-7D4E-99C2-F1E0B8E7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Communication Strategies—Perceived Corruption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D1FB-30E2-614D-AF1E-C16DBB6FA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Identify and use trusted sources of information</a:t>
            </a:r>
          </a:p>
          <a:p>
            <a:r>
              <a:rPr lang="en-US" sz="2000"/>
              <a:t>Acknowledge bias and potential conflicts of interest</a:t>
            </a:r>
          </a:p>
          <a:p>
            <a:r>
              <a:rPr lang="en-US" sz="2000"/>
              <a:t>Actively foster relationships/collaborate with activist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77D06-43EA-3A46-A429-B5D5ECD1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86" y="643467"/>
            <a:ext cx="5548922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85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EEC39-E736-4E4C-8385-32E73BE5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Communication Strategies—Onerous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C0E84-88F8-4946-829B-3653B832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Engage “motivation” and “ability” barriers in the public</a:t>
            </a:r>
          </a:p>
          <a:p>
            <a:r>
              <a:rPr lang="en-US" sz="2000"/>
              <a:t>Partner with respected public figures and celebrities</a:t>
            </a:r>
          </a:p>
          <a:p>
            <a:r>
              <a:rPr lang="en-US" sz="2000"/>
              <a:t>Develop awareness and education campaigns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1B609-6357-4546-BB71-D4A132EE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001" y="643467"/>
            <a:ext cx="3868292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27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EADFE-4F09-7D4E-99C2-F1E0B8E7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Communication Strategies—Perceived Limitations of Science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5B7CEB9-CEF8-471E-910D-6CE66EA83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645850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851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566BB8-CC01-5743-BD8E-F63E4E79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or 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187D3A-78FE-BE42-80AA-900271323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Information: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Bart Collins</a:t>
            </a:r>
          </a:p>
          <a:p>
            <a:pPr marL="0" indent="0">
              <a:buNone/>
            </a:pPr>
            <a:r>
              <a:rPr lang="en-US" dirty="0" err="1"/>
              <a:t>bcollins@purdue.edu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5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/>
              <a:t>A War on Science!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sz="2000" dirty="0"/>
              <a:t>Despite reasonable (or better) levels of scientific consensus, why are we debating things like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2000" dirty="0"/>
              <a:t>Climate Change</a:t>
            </a:r>
          </a:p>
          <a:p>
            <a:pPr lvl="1"/>
            <a:r>
              <a:rPr lang="en-US" sz="2000" dirty="0"/>
              <a:t>The Moon Landing</a:t>
            </a:r>
          </a:p>
          <a:p>
            <a:pPr lvl="1"/>
            <a:r>
              <a:rPr lang="en-US" sz="2000" dirty="0"/>
              <a:t>Vaccinations</a:t>
            </a:r>
          </a:p>
          <a:p>
            <a:pPr lvl="1"/>
            <a:r>
              <a:rPr lang="en-US" sz="2000" dirty="0"/>
              <a:t>GMOs  </a:t>
            </a:r>
          </a:p>
          <a:p>
            <a:pPr lvl="1"/>
            <a:r>
              <a:rPr lang="en-US" sz="2000" dirty="0"/>
              <a:t>Water fluoridation,</a:t>
            </a:r>
          </a:p>
          <a:p>
            <a:pPr lvl="1"/>
            <a:r>
              <a:rPr lang="en-US" sz="2000" dirty="0"/>
              <a:t>Etc.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972876"/>
            <a:ext cx="3425957" cy="49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6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illiteracy is common explanation.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6944"/>
            <a:ext cx="7014545" cy="357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90485-3E18-D045-9ED2-B53AEAD96721}"/>
              </a:ext>
            </a:extLst>
          </p:cNvPr>
          <p:cNvSpPr txBox="1"/>
          <p:nvPr/>
        </p:nvSpPr>
        <p:spPr>
          <a:xfrm>
            <a:off x="8295861" y="2054087"/>
            <a:ext cx="2411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Science literacy is a problem. But it is not likely the primary driver of anti-science sentiment in the public.</a:t>
            </a:r>
          </a:p>
        </p:txBody>
      </p:sp>
    </p:spTree>
    <p:extLst>
      <p:ext uri="{BB962C8B-B14F-4D97-AF65-F5344CB8AC3E}">
        <p14:creationId xmlns:p14="http://schemas.microsoft.com/office/powerpoint/2010/main" val="56420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Though a number of surveys of both college student and national samples, we have explored a range of factors associated with negative perceptions of science and how they relate to specific anti-science beliefs.</a:t>
            </a:r>
          </a:p>
          <a:p>
            <a:r>
              <a:rPr lang="en-US" dirty="0"/>
              <a:t>Four major factors were identified and interpreted that we take to represent conceptually distinct aspects of negative perceptions of science:</a:t>
            </a:r>
          </a:p>
          <a:p>
            <a:pPr lvl="1"/>
            <a:r>
              <a:rPr lang="en-US" dirty="0"/>
              <a:t>Science as Corrupt</a:t>
            </a:r>
          </a:p>
          <a:p>
            <a:pPr lvl="1"/>
            <a:r>
              <a:rPr lang="en-US" dirty="0"/>
              <a:t>Science as Onerous</a:t>
            </a:r>
          </a:p>
          <a:p>
            <a:pPr lvl="1"/>
            <a:r>
              <a:rPr lang="en-US" dirty="0"/>
              <a:t>Science as Limited</a:t>
            </a:r>
          </a:p>
          <a:p>
            <a:pPr lvl="1"/>
            <a:r>
              <a:rPr lang="en-US" dirty="0"/>
              <a:t>Science as Heretical</a:t>
            </a:r>
          </a:p>
        </p:txBody>
      </p:sp>
    </p:spTree>
    <p:extLst>
      <p:ext uri="{BB962C8B-B14F-4D97-AF65-F5344CB8AC3E}">
        <p14:creationId xmlns:p14="http://schemas.microsoft.com/office/powerpoint/2010/main" val="168200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Results, Cont’d.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 factors, as suspected, are differentially related to a variety of specific anti-science beliefs.</a:t>
            </a:r>
          </a:p>
          <a:p>
            <a:r>
              <a:rPr lang="en-US" dirty="0"/>
              <a:t>These relationships persist after controlling for a range of demographics, as well as political ideology and religiosity.</a:t>
            </a:r>
          </a:p>
          <a:p>
            <a:r>
              <a:rPr lang="en-US" dirty="0"/>
              <a:t>We see these dimensions are providing implications for improving the tailoring of science communication with publics that may be resistant to adopting science-based recommendations.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10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Science as Corrupt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400"/>
              <a:t>Individuals high on this latent factor see scientists as potentially dishonest practitioners with ulterior motives, perhaps influenced by political or corporate interests.</a:t>
            </a:r>
          </a:p>
          <a:p>
            <a:r>
              <a:rPr lang="en-US" sz="1400"/>
              <a:t>Sample items:</a:t>
            </a:r>
          </a:p>
          <a:p>
            <a:pPr lvl="1"/>
            <a:r>
              <a:rPr lang="en-US" sz="1400"/>
              <a:t>Scientists are often dishonest about their research findings.</a:t>
            </a:r>
          </a:p>
          <a:p>
            <a:pPr lvl="1"/>
            <a:r>
              <a:rPr lang="en-US" sz="1400"/>
              <a:t>Scientists often falsify data to manipulate results or findings.</a:t>
            </a:r>
          </a:p>
          <a:p>
            <a:pPr lvl="1"/>
            <a:r>
              <a:rPr lang="en-US" sz="1400"/>
              <a:t>Science has been co-opted by corporate interests.</a:t>
            </a:r>
          </a:p>
          <a:p>
            <a:pPr lvl="1"/>
            <a:r>
              <a:rPr lang="en-US" sz="1400"/>
              <a:t>Most scientists are politically biased.</a:t>
            </a:r>
          </a:p>
          <a:p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9D5C2-4CCB-384C-84D7-2C432788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6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Science as Onerous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400"/>
              <a:t>Individuals high on this latent factor see science as potentially overly complicated and hard to understand, uninteresting, and perhaps even scary. We think of this as capturing a “primitive rejection of science.”</a:t>
            </a:r>
          </a:p>
          <a:p>
            <a:r>
              <a:rPr lang="en-US" sz="1400"/>
              <a:t>Sample items:</a:t>
            </a:r>
          </a:p>
          <a:p>
            <a:pPr lvl="1"/>
            <a:r>
              <a:rPr lang="en-US" sz="1400"/>
              <a:t>Science is too complicated to understand.</a:t>
            </a:r>
          </a:p>
          <a:p>
            <a:pPr lvl="1"/>
            <a:r>
              <a:rPr lang="en-US" sz="1400"/>
              <a:t>I don’t care to know the answers to scientific questions.</a:t>
            </a:r>
          </a:p>
          <a:p>
            <a:pPr lvl="1"/>
            <a:r>
              <a:rPr lang="en-US" sz="1400"/>
              <a:t>Scientific discovery makes me nervous.</a:t>
            </a:r>
          </a:p>
          <a:p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30B91-6AA7-F448-87BD-7FD08E2C9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785874"/>
            <a:ext cx="6250769" cy="31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Science as Limited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400"/>
              <a:t>Individuals high on this factor see science as an inherently flawed enterprise, with inherent limitations that weaken its ability to explain the world around us. </a:t>
            </a:r>
          </a:p>
          <a:p>
            <a:r>
              <a:rPr lang="en-US" sz="1400"/>
              <a:t>Sample items:</a:t>
            </a:r>
          </a:p>
          <a:p>
            <a:pPr lvl="1"/>
            <a:r>
              <a:rPr lang="en-US" sz="1400"/>
              <a:t>Science cannot explain everything.</a:t>
            </a:r>
          </a:p>
          <a:p>
            <a:pPr lvl="1"/>
            <a:r>
              <a:rPr lang="en-US" sz="1400"/>
              <a:t>The scientific method is limited.</a:t>
            </a:r>
          </a:p>
          <a:p>
            <a:pPr lvl="1"/>
            <a:r>
              <a:rPr lang="en-US" sz="1400"/>
              <a:t>Scientific principles do not always make sense.</a:t>
            </a:r>
          </a:p>
          <a:p>
            <a:pPr lvl="1"/>
            <a:r>
              <a:rPr lang="en-US" sz="1400"/>
              <a:t>Science produces many contradictory findings.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43BA1-51D4-054F-B8D1-7CF0A323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645232"/>
            <a:ext cx="6250769" cy="34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7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Science as Heretical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700" dirty="0"/>
              <a:t>Individuals high on this factor see science as often in conflict with strongly held religious beliefs or explanations of the world, or even adversarial to religious beliefs.</a:t>
            </a:r>
          </a:p>
          <a:p>
            <a:r>
              <a:rPr lang="en-US" sz="1700" dirty="0"/>
              <a:t>Sample items:</a:t>
            </a:r>
          </a:p>
          <a:p>
            <a:pPr lvl="1"/>
            <a:r>
              <a:rPr lang="en-US" sz="1700" dirty="0"/>
              <a:t>If people trusted the Scriptures, they would know all they need to know.</a:t>
            </a:r>
          </a:p>
          <a:p>
            <a:pPr lvl="1"/>
            <a:r>
              <a:rPr lang="en-US" sz="1700" dirty="0"/>
              <a:t>Religious doctrine tell us all we need to about know about the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7E03B-60A5-6A4C-8789-3ABD63A7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551470"/>
            <a:ext cx="6250769" cy="359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F4F12AB7E8B4CA36163DE1786C39A" ma:contentTypeVersion="3" ma:contentTypeDescription="Create a new document." ma:contentTypeScope="" ma:versionID="fb3038be28bc784d8bf49ca90fcbe0c5">
  <xsd:schema xmlns:xsd="http://www.w3.org/2001/XMLSchema" xmlns:xs="http://www.w3.org/2001/XMLSchema" xmlns:p="http://schemas.microsoft.com/office/2006/metadata/properties" xmlns:ns1="http://schemas.microsoft.com/sharepoint/v3" xmlns:ns2="3586257f-d17b-4174-95ba-84c7efb4b691" targetNamespace="http://schemas.microsoft.com/office/2006/metadata/properties" ma:root="true" ma:fieldsID="fe7e2c370861cae7a8fe7da3ccc4c61e" ns1:_="" ns2:_="">
    <xsd:import namespace="http://schemas.microsoft.com/sharepoint/v3"/>
    <xsd:import namespace="3586257f-d17b-4174-95ba-84c7efb4b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257f-d17b-4174-95ba-84c7efb4b69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Ag Research Fund Scholarship" ma:format="Dropdown" ma:internalName="Document_x0020_type">
      <xsd:simpleType>
        <xsd:union memberTypes="dms:Text">
          <xsd:simpleType>
            <xsd:restriction base="dms:Choice">
              <xsd:enumeration value="Ag Research Fund Scholarship"/>
              <xsd:enumeration value="ARP Assistantship Info"/>
              <xsd:enumeration value="ARP Award"/>
              <xsd:enumeration value="ARP Statistical Reports"/>
              <xsd:enumeration value="FAIR"/>
              <xsd:enumeration value="Farm Policy Study Group"/>
              <xsd:enumeration value="HATCH - CRIS NIMSS"/>
              <xsd:enumeration value="MOG Inf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Document_x0020_type xmlns="3586257f-d17b-4174-95ba-84c7efb4b691">Ag Research Fund Scholarship</Document_x0020_type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4512F70-265B-4F91-8D88-F400A384924A}"/>
</file>

<file path=customXml/itemProps2.xml><?xml version="1.0" encoding="utf-8"?>
<ds:datastoreItem xmlns:ds="http://schemas.openxmlformats.org/officeDocument/2006/customXml" ds:itemID="{3E0AC515-0ECE-46DB-A629-EABA2CED2303}"/>
</file>

<file path=customXml/itemProps3.xml><?xml version="1.0" encoding="utf-8"?>
<ds:datastoreItem xmlns:ds="http://schemas.openxmlformats.org/officeDocument/2006/customXml" ds:itemID="{8CC67CAF-7784-4642-8884-6A9E3AE5A60D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659</Words>
  <Application>Microsoft Macintosh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Office Theme</vt:lpstr>
      <vt:lpstr>Communication Strategies for Addressing Negative Perceptions of Science and Anti-Science Beliefs</vt:lpstr>
      <vt:lpstr>A War on Science!</vt:lpstr>
      <vt:lpstr>Science illiteracy is common explanation.</vt:lpstr>
      <vt:lpstr>Research Results</vt:lpstr>
      <vt:lpstr>Research Results, Cont’d.</vt:lpstr>
      <vt:lpstr>Science as Corrupt</vt:lpstr>
      <vt:lpstr>Science as Onerous</vt:lpstr>
      <vt:lpstr>Science as Limited</vt:lpstr>
      <vt:lpstr>Science as Heretical</vt:lpstr>
      <vt:lpstr>How These Factors Relate to Specific Issues After Controlling for Demographics, Political Orientation</vt:lpstr>
      <vt:lpstr>General Communication Implications and Strategies</vt:lpstr>
      <vt:lpstr>Communication Strategies—Perceived Corruption</vt:lpstr>
      <vt:lpstr>Communication Strategies—Onerous</vt:lpstr>
      <vt:lpstr>Communication Strategies—Perceived Limitations of Science</vt:lpstr>
      <vt:lpstr>Comments or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Strategies for addressing Negative Perceptions of Science and Anti-Science Beliefs</dc:title>
  <dc:creator>Collins, William B.</dc:creator>
  <cp:lastModifiedBy>Collins, William B.</cp:lastModifiedBy>
  <cp:revision>3</cp:revision>
  <dcterms:created xsi:type="dcterms:W3CDTF">2019-12-09T18:52:00Z</dcterms:created>
  <dcterms:modified xsi:type="dcterms:W3CDTF">2019-12-09T19:30:06Z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0x0101006F3F4F12AB7E8B4CA36163DE1786C39A</vt:lpwstr>
  </property>
</Properties>
</file>