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6.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charts/style1.xml" ContentType="application/vnd.ms-office.chartstyle+xml"/>
  <Override PartName="/ppt/charts/chart1.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charts/colors1.xml" ContentType="application/vnd.ms-office.chartcolorstyle+xml"/>
  <Override PartName="/ppt/theme/themeOverride1.xml" ContentType="application/vnd.openxmlformats-officedocument.themeOverr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56"/>
  </p:notesMasterIdLst>
  <p:handoutMasterIdLst>
    <p:handoutMasterId r:id="rId57"/>
  </p:handoutMasterIdLst>
  <p:sldIdLst>
    <p:sldId id="443" r:id="rId2"/>
    <p:sldId id="475" r:id="rId3"/>
    <p:sldId id="476" r:id="rId4"/>
    <p:sldId id="446" r:id="rId5"/>
    <p:sldId id="505" r:id="rId6"/>
    <p:sldId id="484" r:id="rId7"/>
    <p:sldId id="485" r:id="rId8"/>
    <p:sldId id="447" r:id="rId9"/>
    <p:sldId id="445" r:id="rId10"/>
    <p:sldId id="507" r:id="rId11"/>
    <p:sldId id="468" r:id="rId12"/>
    <p:sldId id="448" r:id="rId13"/>
    <p:sldId id="470" r:id="rId14"/>
    <p:sldId id="449" r:id="rId15"/>
    <p:sldId id="451" r:id="rId16"/>
    <p:sldId id="452" r:id="rId17"/>
    <p:sldId id="455" r:id="rId18"/>
    <p:sldId id="462" r:id="rId19"/>
    <p:sldId id="463" r:id="rId20"/>
    <p:sldId id="464" r:id="rId21"/>
    <p:sldId id="465" r:id="rId22"/>
    <p:sldId id="466" r:id="rId23"/>
    <p:sldId id="472" r:id="rId24"/>
    <p:sldId id="471" r:id="rId25"/>
    <p:sldId id="467" r:id="rId26"/>
    <p:sldId id="478" r:id="rId27"/>
    <p:sldId id="482" r:id="rId28"/>
    <p:sldId id="506" r:id="rId29"/>
    <p:sldId id="486" r:id="rId30"/>
    <p:sldId id="488" r:id="rId31"/>
    <p:sldId id="492" r:id="rId32"/>
    <p:sldId id="495" r:id="rId33"/>
    <p:sldId id="493" r:id="rId34"/>
    <p:sldId id="497" r:id="rId35"/>
    <p:sldId id="498" r:id="rId36"/>
    <p:sldId id="499" r:id="rId37"/>
    <p:sldId id="501" r:id="rId38"/>
    <p:sldId id="503" r:id="rId39"/>
    <p:sldId id="504" r:id="rId40"/>
    <p:sldId id="474" r:id="rId41"/>
    <p:sldId id="456" r:id="rId42"/>
    <p:sldId id="469" r:id="rId43"/>
    <p:sldId id="459" r:id="rId44"/>
    <p:sldId id="461" r:id="rId45"/>
    <p:sldId id="460" r:id="rId46"/>
    <p:sldId id="457" r:id="rId47"/>
    <p:sldId id="458" r:id="rId48"/>
    <p:sldId id="479" r:id="rId49"/>
    <p:sldId id="480" r:id="rId50"/>
    <p:sldId id="483" r:id="rId51"/>
    <p:sldId id="489" r:id="rId52"/>
    <p:sldId id="490" r:id="rId53"/>
    <p:sldId id="496" r:id="rId54"/>
    <p:sldId id="494" r:id="rId5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E1F"/>
    <a:srgbClr val="FCFDDF"/>
    <a:srgbClr val="C49500"/>
    <a:srgbClr val="000066"/>
    <a:srgbClr val="003300"/>
    <a:srgbClr val="006600"/>
    <a:srgbClr val="9999FF"/>
    <a:srgbClr val="C648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0A02E-AC8B-4F55-BCD3-A1144245083E}" v="349" dt="2018-08-11T14:13:09.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54" autoAdjust="0"/>
    <p:restoredTop sz="82836" autoAdjust="0"/>
  </p:normalViewPr>
  <p:slideViewPr>
    <p:cSldViewPr>
      <p:cViewPr varScale="1">
        <p:scale>
          <a:sx n="89" d="100"/>
          <a:sy n="89" d="100"/>
        </p:scale>
        <p:origin x="7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960"/>
    </p:cViewPr>
  </p:sorterViewPr>
  <p:notesViewPr>
    <p:cSldViewPr>
      <p:cViewPr>
        <p:scale>
          <a:sx n="100" d="100"/>
          <a:sy n="100" d="100"/>
        </p:scale>
        <p:origin x="-154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lace E Tyner" userId="e6b12464-220b-41c6-9964-22626030b78a" providerId="ADAL" clId="{92A0A02E-AC8B-4F55-BCD3-A1144245083E}"/>
    <pc:docChg chg="custSel addSld modSld">
      <pc:chgData name="Wallace E Tyner" userId="e6b12464-220b-41c6-9964-22626030b78a" providerId="ADAL" clId="{92A0A02E-AC8B-4F55-BCD3-A1144245083E}" dt="2018-08-11T14:13:09.333" v="348" actId="14100"/>
      <pc:docMkLst>
        <pc:docMk/>
      </pc:docMkLst>
      <pc:sldChg chg="modSp add">
        <pc:chgData name="Wallace E Tyner" userId="e6b12464-220b-41c6-9964-22626030b78a" providerId="ADAL" clId="{92A0A02E-AC8B-4F55-BCD3-A1144245083E}" dt="2018-08-11T14:13:09.333" v="348" actId="14100"/>
        <pc:sldMkLst>
          <pc:docMk/>
          <pc:sldMk cId="2588345330" sldId="505"/>
        </pc:sldMkLst>
        <pc:spChg chg="mod">
          <ac:chgData name="Wallace E Tyner" userId="e6b12464-220b-41c6-9964-22626030b78a" providerId="ADAL" clId="{92A0A02E-AC8B-4F55-BCD3-A1144245083E}" dt="2018-08-11T14:12:28.147" v="335" actId="1076"/>
          <ac:spMkLst>
            <pc:docMk/>
            <pc:sldMk cId="2588345330" sldId="505"/>
            <ac:spMk id="2" creationId="{D503BFE4-0DBE-4235-840B-5F8DAA9EC3D5}"/>
          </ac:spMkLst>
        </pc:spChg>
        <pc:spChg chg="mod">
          <ac:chgData name="Wallace E Tyner" userId="e6b12464-220b-41c6-9964-22626030b78a" providerId="ADAL" clId="{92A0A02E-AC8B-4F55-BCD3-A1144245083E}" dt="2018-08-11T14:13:09.333" v="348" actId="14100"/>
          <ac:spMkLst>
            <pc:docMk/>
            <pc:sldMk cId="2588345330" sldId="505"/>
            <ac:spMk id="3" creationId="{58807747-672D-4B53-B2CA-CC6D63CDD5DD}"/>
          </ac:spMkLst>
        </pc:spChg>
      </pc:sldChg>
    </pc:docChg>
  </pc:docChgLst>
  <pc:docChgLst>
    <pc:chgData name="Wally Tyner" userId="1f1f0c58764e386c" providerId="LiveId" clId="{7F4432B1-ADF8-4262-8AAB-EB7618F6927E}"/>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200" b="1" dirty="0"/>
              <a:t>Benefit</a:t>
            </a:r>
            <a:r>
              <a:rPr lang="en-US" sz="3200" b="1" baseline="0" dirty="0"/>
              <a:t> Categories by Share of Total Benefits</a:t>
            </a:r>
            <a:endParaRPr lang="en-US" sz="32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Net present values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25-4C20-B86D-23A2CBBB14D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25-4C20-B86D-23A2CBBB14D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25-4C20-B86D-23A2CBBB14D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25-4C20-B86D-23A2CBBB14D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125-4C20-B86D-23A2CBBB14D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125-4C20-B86D-23A2CBBB14D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125-4C20-B86D-23A2CBBB14DA}"/>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1-F125-4C20-B86D-23A2CBBB14DA}"/>
                </c:ext>
              </c:extLst>
            </c:dLbl>
            <c:dLbl>
              <c:idx val="2"/>
              <c:layout>
                <c:manualLayout>
                  <c:x val="-0.12745092525199067"/>
                  <c:y val="-0.16199721128608924"/>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1585092304638388"/>
                      <c:h val="0.12633546587926509"/>
                    </c:manualLayout>
                  </c15:layout>
                </c:ext>
                <c:ext xmlns:c16="http://schemas.microsoft.com/office/drawing/2014/chart" uri="{C3380CC4-5D6E-409C-BE32-E72D297353CC}">
                  <c16:uniqueId val="{00000005-F125-4C20-B86D-23A2CBBB14DA}"/>
                </c:ext>
              </c:extLst>
            </c:dLbl>
            <c:dLbl>
              <c:idx val="3"/>
              <c:layout>
                <c:manualLayout>
                  <c:x val="0.11109251968503937"/>
                  <c:y val="-0.20043963254593175"/>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F125-4C20-B86D-23A2CBBB14DA}"/>
                </c:ext>
              </c:extLst>
            </c:dLbl>
            <c:dLbl>
              <c:idx val="6"/>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D-F125-4C20-B86D-23A2CBBB14D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Sheet1!$A$15:$A$21</c:f>
              <c:strCache>
                <c:ptCount val="7"/>
                <c:pt idx="0">
                  <c:v>Telemedicine</c:v>
                </c:pt>
                <c:pt idx="1">
                  <c:v>K-12 education</c:v>
                </c:pt>
                <c:pt idx="2">
                  <c:v>Adult education</c:v>
                </c:pt>
                <c:pt idx="3">
                  <c:v>Multiplier impacts</c:v>
                </c:pt>
                <c:pt idx="4">
                  <c:v>Consumer savings</c:v>
                </c:pt>
                <c:pt idx="5">
                  <c:v>Farm income increase</c:v>
                </c:pt>
                <c:pt idx="6">
                  <c:v>System revenue</c:v>
                </c:pt>
              </c:strCache>
            </c:strRef>
          </c:cat>
          <c:val>
            <c:numRef>
              <c:f>Sheet1!$B$15:$B$21</c:f>
              <c:numCache>
                <c:formatCode>#,##0</c:formatCode>
                <c:ptCount val="7"/>
                <c:pt idx="0">
                  <c:v>223285320</c:v>
                </c:pt>
                <c:pt idx="1">
                  <c:v>18981795</c:v>
                </c:pt>
                <c:pt idx="2">
                  <c:v>103672388</c:v>
                </c:pt>
                <c:pt idx="3">
                  <c:v>187524256</c:v>
                </c:pt>
                <c:pt idx="4">
                  <c:v>106946014</c:v>
                </c:pt>
                <c:pt idx="5">
                  <c:v>7165348</c:v>
                </c:pt>
                <c:pt idx="6">
                  <c:v>102123515</c:v>
                </c:pt>
              </c:numCache>
            </c:numRef>
          </c:val>
          <c:extLst>
            <c:ext xmlns:c16="http://schemas.microsoft.com/office/drawing/2014/chart" uri="{C3380CC4-5D6E-409C-BE32-E72D297353CC}">
              <c16:uniqueId val="{0000000E-F125-4C20-B86D-23A2CBBB14D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ＭＳ Ｐゴシック" pitchFamily="84" charset="-128"/>
              </a:defRPr>
            </a:lvl1pPr>
          </a:lstStyle>
          <a:p>
            <a:pPr>
              <a:defRPr/>
            </a:pPr>
            <a:endParaRPr lang="en-US"/>
          </a:p>
        </p:txBody>
      </p:sp>
      <p:sp>
        <p:nvSpPr>
          <p:cNvPr id="5325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ＭＳ Ｐゴシック" pitchFamily="84" charset="-128"/>
              </a:defRPr>
            </a:lvl1pPr>
          </a:lstStyle>
          <a:p>
            <a:pPr>
              <a:defRPr/>
            </a:pPr>
            <a:endParaRPr lang="en-US"/>
          </a:p>
        </p:txBody>
      </p:sp>
      <p:sp>
        <p:nvSpPr>
          <p:cNvPr id="5325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ＭＳ Ｐゴシック" pitchFamily="84" charset="-128"/>
              </a:defRPr>
            </a:lvl1pPr>
          </a:lstStyle>
          <a:p>
            <a:pPr>
              <a:defRPr/>
            </a:pPr>
            <a:endParaRPr lang="en-US"/>
          </a:p>
        </p:txBody>
      </p:sp>
      <p:sp>
        <p:nvSpPr>
          <p:cNvPr id="5325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ea typeface="ＭＳ Ｐゴシック" pitchFamily="84" charset="-128"/>
              </a:defRPr>
            </a:lvl1pPr>
          </a:lstStyle>
          <a:p>
            <a:pPr>
              <a:defRPr/>
            </a:pPr>
            <a:fld id="{E305D0C7-82CD-4189-BD3C-4DD10480FE9A}" type="slidenum">
              <a:rPr lang="en-US"/>
              <a:pPr>
                <a:defRPr/>
              </a:pPr>
              <a:t>‹#›</a:t>
            </a:fld>
            <a:endParaRPr lang="en-US" dirty="0"/>
          </a:p>
        </p:txBody>
      </p:sp>
    </p:spTree>
    <p:extLst>
      <p:ext uri="{BB962C8B-B14F-4D97-AF65-F5344CB8AC3E}">
        <p14:creationId xmlns:p14="http://schemas.microsoft.com/office/powerpoint/2010/main" val="1218719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ＭＳ Ｐゴシック" pitchFamily="84" charset="-128"/>
              </a:defRPr>
            </a:lvl1pPr>
          </a:lstStyle>
          <a:p>
            <a:pPr>
              <a:defRPr/>
            </a:pPr>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ＭＳ Ｐゴシック" pitchFamily="84" charset="-128"/>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ＭＳ Ｐゴシック" pitchFamily="84" charset="-128"/>
              </a:defRPr>
            </a:lvl1pPr>
          </a:lstStyle>
          <a:p>
            <a:pPr>
              <a:defRPr/>
            </a:pPr>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ea typeface="ＭＳ Ｐゴシック" pitchFamily="84" charset="-128"/>
              </a:defRPr>
            </a:lvl1pPr>
          </a:lstStyle>
          <a:p>
            <a:pPr>
              <a:defRPr/>
            </a:pPr>
            <a:fld id="{1567CCF2-5488-40D5-B5ED-471157FC7D63}" type="slidenum">
              <a:rPr lang="en-US"/>
              <a:pPr>
                <a:defRPr/>
              </a:pPr>
              <a:t>‹#›</a:t>
            </a:fld>
            <a:endParaRPr lang="en-US" dirty="0"/>
          </a:p>
        </p:txBody>
      </p:sp>
    </p:spTree>
    <p:extLst>
      <p:ext uri="{BB962C8B-B14F-4D97-AF65-F5344CB8AC3E}">
        <p14:creationId xmlns:p14="http://schemas.microsoft.com/office/powerpoint/2010/main" val="2152008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67CCF2-5488-40D5-B5ED-471157FC7D63}" type="slidenum">
              <a:rPr lang="en-US" smtClean="0"/>
              <a:pPr>
                <a:defRPr/>
              </a:pPr>
              <a:t>10</a:t>
            </a:fld>
            <a:endParaRPr lang="en-US" dirty="0"/>
          </a:p>
        </p:txBody>
      </p:sp>
    </p:spTree>
    <p:extLst>
      <p:ext uri="{BB962C8B-B14F-4D97-AF65-F5344CB8AC3E}">
        <p14:creationId xmlns:p14="http://schemas.microsoft.com/office/powerpoint/2010/main" val="3986349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7EB406D-6357-4957-94F6-D8ECD4CC73B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2D60ADE-6D8E-4414-8A47-075FE245CD8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95400"/>
            <a:ext cx="19431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295400"/>
            <a:ext cx="56769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B6FC4C1-5779-4BF5-96DA-F584FC4D737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772400" cy="762000"/>
          </a:xfrm>
        </p:spPr>
        <p:txBody>
          <a:bodyPr/>
          <a:lstStyle/>
          <a:p>
            <a:r>
              <a:rPr lang="en-US"/>
              <a:t>Click to edit Master title style</a:t>
            </a:r>
          </a:p>
        </p:txBody>
      </p:sp>
      <p:sp>
        <p:nvSpPr>
          <p:cNvPr id="3" name="Content Placeholder 2"/>
          <p:cNvSpPr>
            <a:spLocks noGrp="1"/>
          </p:cNvSpPr>
          <p:nvPr>
            <p:ph sz="half" idx="1"/>
          </p:nvPr>
        </p:nvSpPr>
        <p:spPr>
          <a:xfrm>
            <a:off x="685800" y="2286000"/>
            <a:ext cx="38100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2286000"/>
            <a:ext cx="38100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32AA760-6FC9-4118-A648-9C71C78FD1C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295400"/>
            <a:ext cx="77724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B6FFFC3-D964-4044-A7E0-31CC9AA16E6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AD35508-0D21-46D6-98FE-5CDC8985BB8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D67354D-59E2-46D9-9427-91DB9A5E5C3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369D669-02F6-47D3-B49C-ECF4EFBF230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A23D3547-13DF-4395-B3EA-60D1B964406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3636F52-F7DA-4AA6-A4D3-03651BBA5A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3805A6C-DA43-412B-8113-F3F41FE4AA5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C394B99-6CE3-4DBC-B0AA-C3FED509EFF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7EAF639-B090-4973-BF9B-E47070D3C4A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12954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6" name="Rectangle 4"/>
          <p:cNvSpPr>
            <a:spLocks noGrp="1" noChangeArrowheads="1"/>
          </p:cNvSpPr>
          <p:nvPr>
            <p:ph type="dt" sz="half" idx="2"/>
          </p:nvPr>
        </p:nvSpPr>
        <p:spPr bwMode="auto">
          <a:xfrm>
            <a:off x="4038600" y="6248400"/>
            <a:ext cx="2286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84" charset="-128"/>
              </a:defRPr>
            </a:lvl1pPr>
          </a:lstStyle>
          <a:p>
            <a:pPr>
              <a:defRPr/>
            </a:pPr>
            <a:endParaRPr lang="en-US"/>
          </a:p>
        </p:txBody>
      </p:sp>
      <p:sp>
        <p:nvSpPr>
          <p:cNvPr id="2355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84" charset="-128"/>
              </a:defRPr>
            </a:lvl1pPr>
          </a:lstStyle>
          <a:p>
            <a:pPr>
              <a:defRPr/>
            </a:pPr>
            <a:fld id="{7E4B706C-145A-46E1-A758-A9FA6185A764}" type="slidenum">
              <a:rPr lang="en-US"/>
              <a:pPr>
                <a:defRPr/>
              </a:pPr>
              <a:t>‹#›</a:t>
            </a:fld>
            <a:endParaRPr lang="en-US" dirty="0"/>
          </a:p>
        </p:txBody>
      </p:sp>
      <p:pic>
        <p:nvPicPr>
          <p:cNvPr id="2054" name="Picture 11" descr="PurdueAg2"/>
          <p:cNvPicPr>
            <a:picLocks noChangeAspect="1" noChangeArrowheads="1"/>
          </p:cNvPicPr>
          <p:nvPr/>
        </p:nvPicPr>
        <p:blipFill>
          <a:blip r:embed="rId15" cstate="print"/>
          <a:srcRect/>
          <a:stretch>
            <a:fillRect/>
          </a:stretch>
        </p:blipFill>
        <p:spPr bwMode="auto">
          <a:xfrm>
            <a:off x="0" y="0"/>
            <a:ext cx="9144000" cy="2146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4" charset="-128"/>
        </a:defRPr>
      </a:lvl2pPr>
      <a:lvl3pPr algn="ctr" rtl="0" eaLnBrk="0" fontAlgn="base" hangingPunct="0">
        <a:spcBef>
          <a:spcPct val="0"/>
        </a:spcBef>
        <a:spcAft>
          <a:spcPct val="0"/>
        </a:spcAft>
        <a:defRPr sz="4400">
          <a:solidFill>
            <a:schemeClr val="tx2"/>
          </a:solidFill>
          <a:latin typeface="Arial" charset="0"/>
          <a:ea typeface="ＭＳ Ｐゴシック" pitchFamily="84" charset="-128"/>
        </a:defRPr>
      </a:lvl3pPr>
      <a:lvl4pPr algn="ctr" rtl="0" eaLnBrk="0" fontAlgn="base" hangingPunct="0">
        <a:spcBef>
          <a:spcPct val="0"/>
        </a:spcBef>
        <a:spcAft>
          <a:spcPct val="0"/>
        </a:spcAft>
        <a:defRPr sz="4400">
          <a:solidFill>
            <a:schemeClr val="tx2"/>
          </a:solidFill>
          <a:latin typeface="Arial" charset="0"/>
          <a:ea typeface="ＭＳ Ｐゴシック" pitchFamily="84" charset="-128"/>
        </a:defRPr>
      </a:lvl4pPr>
      <a:lvl5pPr algn="ctr" rtl="0" eaLnBrk="0" fontAlgn="base" hangingPunct="0">
        <a:spcBef>
          <a:spcPct val="0"/>
        </a:spcBef>
        <a:spcAft>
          <a:spcPct val="0"/>
        </a:spcAft>
        <a:defRPr sz="4400">
          <a:solidFill>
            <a:schemeClr val="tx2"/>
          </a:solidFill>
          <a:latin typeface="Arial" charset="0"/>
          <a:ea typeface="ＭＳ Ｐゴシック" pitchFamily="84" charset="-128"/>
        </a:defRPr>
      </a:lvl5pPr>
      <a:lvl6pPr marL="457200" algn="ctr" rtl="0" fontAlgn="base">
        <a:spcBef>
          <a:spcPct val="0"/>
        </a:spcBef>
        <a:spcAft>
          <a:spcPct val="0"/>
        </a:spcAft>
        <a:defRPr sz="4400">
          <a:solidFill>
            <a:schemeClr val="tx2"/>
          </a:solidFill>
          <a:latin typeface="Arial" charset="0"/>
          <a:ea typeface="ＭＳ Ｐゴシック" pitchFamily="84" charset="-128"/>
        </a:defRPr>
      </a:lvl6pPr>
      <a:lvl7pPr marL="914400" algn="ctr" rtl="0" fontAlgn="base">
        <a:spcBef>
          <a:spcPct val="0"/>
        </a:spcBef>
        <a:spcAft>
          <a:spcPct val="0"/>
        </a:spcAft>
        <a:defRPr sz="4400">
          <a:solidFill>
            <a:schemeClr val="tx2"/>
          </a:solidFill>
          <a:latin typeface="Arial" charset="0"/>
          <a:ea typeface="ＭＳ Ｐゴシック" pitchFamily="84" charset="-128"/>
        </a:defRPr>
      </a:lvl7pPr>
      <a:lvl8pPr marL="1371600" algn="ctr" rtl="0" fontAlgn="base">
        <a:spcBef>
          <a:spcPct val="0"/>
        </a:spcBef>
        <a:spcAft>
          <a:spcPct val="0"/>
        </a:spcAft>
        <a:defRPr sz="4400">
          <a:solidFill>
            <a:schemeClr val="tx2"/>
          </a:solidFill>
          <a:latin typeface="Arial" charset="0"/>
          <a:ea typeface="ＭＳ Ｐゴシック" pitchFamily="84" charset="-128"/>
        </a:defRPr>
      </a:lvl8pPr>
      <a:lvl9pPr marL="1828800" algn="ctr" rtl="0" fontAlgn="base">
        <a:spcBef>
          <a:spcPct val="0"/>
        </a:spcBef>
        <a:spcAft>
          <a:spcPct val="0"/>
        </a:spcAft>
        <a:defRPr sz="4400">
          <a:solidFill>
            <a:schemeClr val="tx2"/>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304800" y="1600200"/>
            <a:ext cx="8610600" cy="1500188"/>
          </a:xfrm>
        </p:spPr>
        <p:txBody>
          <a:bodyPr/>
          <a:lstStyle/>
          <a:p>
            <a:r>
              <a:rPr lang="en-US" sz="2800" b="1" dirty="0"/>
              <a:t>Broadband Benefit-Cost Analysis: A Case Study for the Tipmont REMC with Extrapolation to the State of Indiana</a:t>
            </a:r>
          </a:p>
        </p:txBody>
      </p:sp>
      <p:sp>
        <p:nvSpPr>
          <p:cNvPr id="2054" name="TextBox 5"/>
          <p:cNvSpPr txBox="1">
            <a:spLocks noChangeArrowheads="1"/>
          </p:cNvSpPr>
          <p:nvPr/>
        </p:nvSpPr>
        <p:spPr bwMode="auto">
          <a:xfrm>
            <a:off x="2362200" y="3352800"/>
            <a:ext cx="4357539" cy="2923877"/>
          </a:xfrm>
          <a:prstGeom prst="rect">
            <a:avLst/>
          </a:prstGeom>
          <a:noFill/>
          <a:ln w="9525">
            <a:noFill/>
            <a:miter lim="800000"/>
            <a:headEnd/>
            <a:tailEnd/>
          </a:ln>
        </p:spPr>
        <p:txBody>
          <a:bodyPr wrap="none">
            <a:spAutoFit/>
          </a:bodyPr>
          <a:lstStyle/>
          <a:p>
            <a:pPr algn="ctr"/>
            <a:r>
              <a:rPr lang="en-US" sz="2000" dirty="0"/>
              <a:t>Alison Grant</a:t>
            </a:r>
          </a:p>
          <a:p>
            <a:pPr algn="ctr"/>
            <a:r>
              <a:rPr lang="en-US" sz="2000" dirty="0"/>
              <a:t>Purdue Graduate Student</a:t>
            </a:r>
          </a:p>
          <a:p>
            <a:pPr algn="ctr"/>
            <a:r>
              <a:rPr lang="en-US" sz="2000" dirty="0"/>
              <a:t>Wallace Tyner</a:t>
            </a:r>
          </a:p>
          <a:p>
            <a:pPr algn="ctr"/>
            <a:r>
              <a:rPr lang="en-US" sz="2000" dirty="0"/>
              <a:t>James and Lois Ackerman Professor</a:t>
            </a:r>
          </a:p>
          <a:p>
            <a:pPr algn="ctr"/>
            <a:r>
              <a:rPr lang="en-US" sz="2000" dirty="0"/>
              <a:t>Larry DeBoer</a:t>
            </a:r>
          </a:p>
          <a:p>
            <a:pPr algn="ctr"/>
            <a:r>
              <a:rPr lang="en-US" sz="2000" dirty="0"/>
              <a:t>Professor, Agricultural Economics</a:t>
            </a:r>
          </a:p>
          <a:p>
            <a:pPr algn="ctr"/>
            <a:r>
              <a:rPr lang="en-US" sz="2000" dirty="0"/>
              <a:t>Purdue University</a:t>
            </a:r>
          </a:p>
          <a:p>
            <a:pPr algn="ctr"/>
            <a:endParaRPr lang="en-US" sz="2000" dirty="0"/>
          </a:p>
          <a:p>
            <a:pPr algn="ctr"/>
            <a:r>
              <a:rPr lang="en-US" sz="2000" dirty="0" smtClean="0"/>
              <a:t>December 2018</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76200" y="685800"/>
          <a:ext cx="90678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569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dirty="0"/>
              <a:t>Tipmont Result Summary</a:t>
            </a:r>
          </a:p>
        </p:txBody>
      </p:sp>
      <p:sp>
        <p:nvSpPr>
          <p:cNvPr id="3" name="Content Placeholder 2"/>
          <p:cNvSpPr>
            <a:spLocks noGrp="1"/>
          </p:cNvSpPr>
          <p:nvPr>
            <p:ph idx="1"/>
          </p:nvPr>
        </p:nvSpPr>
        <p:spPr>
          <a:xfrm>
            <a:off x="457200" y="1371600"/>
            <a:ext cx="8458200" cy="4267200"/>
          </a:xfrm>
        </p:spPr>
        <p:txBody>
          <a:bodyPr/>
          <a:lstStyle/>
          <a:p>
            <a:r>
              <a:rPr lang="en-US" sz="3000" dirty="0"/>
              <a:t>NPV benefit per member: </a:t>
            </a:r>
            <a:r>
              <a:rPr lang="en-US" sz="3000" dirty="0">
                <a:solidFill>
                  <a:srgbClr val="FF0000"/>
                </a:solidFill>
              </a:rPr>
              <a:t>$24,757</a:t>
            </a:r>
          </a:p>
          <a:p>
            <a:r>
              <a:rPr lang="en-US" sz="3000" dirty="0"/>
              <a:t>Net benefit per member per year: </a:t>
            </a:r>
            <a:r>
              <a:rPr lang="en-US" sz="3000" dirty="0">
                <a:solidFill>
                  <a:srgbClr val="FF0000"/>
                </a:solidFill>
              </a:rPr>
              <a:t>$2,158</a:t>
            </a:r>
          </a:p>
          <a:p>
            <a:r>
              <a:rPr lang="en-US" sz="3000" dirty="0"/>
              <a:t>Benefit-cost ratio: </a:t>
            </a:r>
            <a:r>
              <a:rPr lang="en-US" sz="3000" dirty="0">
                <a:solidFill>
                  <a:srgbClr val="FF0000"/>
                </a:solidFill>
              </a:rPr>
              <a:t>3.96</a:t>
            </a:r>
          </a:p>
          <a:p>
            <a:pPr lvl="1"/>
            <a:r>
              <a:rPr lang="en-US" sz="2700" dirty="0"/>
              <a:t>Every $1 invested in broadband returns $4 to the local economy</a:t>
            </a:r>
          </a:p>
          <a:p>
            <a:pPr lvl="1"/>
            <a:r>
              <a:rPr lang="en-US" sz="2700" dirty="0"/>
              <a:t>Every dollar expended by customers returns $4.5</a:t>
            </a:r>
          </a:p>
          <a:p>
            <a:pPr lvl="0"/>
            <a:r>
              <a:rPr lang="en-US" sz="3000" dirty="0">
                <a:solidFill>
                  <a:srgbClr val="000000"/>
                </a:solidFill>
              </a:rPr>
              <a:t>In terms of extrapolating to the state: we  use the benefit per co-op member for all other state co-ops</a:t>
            </a:r>
          </a:p>
          <a:p>
            <a:pPr marL="0" lvl="0" indent="0">
              <a:buNone/>
            </a:pPr>
            <a:r>
              <a:rPr lang="en-US" dirty="0">
                <a:solidFill>
                  <a:srgbClr val="000000"/>
                </a:solidFill>
              </a:rPr>
              <a:t> </a:t>
            </a:r>
            <a:endParaRPr lang="en-US" sz="2000" dirty="0"/>
          </a:p>
        </p:txBody>
      </p:sp>
    </p:spTree>
    <p:extLst>
      <p:ext uri="{BB962C8B-B14F-4D97-AF65-F5344CB8AC3E}">
        <p14:creationId xmlns:p14="http://schemas.microsoft.com/office/powerpoint/2010/main" val="1833478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71" y="914400"/>
            <a:ext cx="7772400" cy="762000"/>
          </a:xfrm>
        </p:spPr>
        <p:txBody>
          <a:bodyPr/>
          <a:lstStyle/>
          <a:p>
            <a:r>
              <a:rPr lang="en-US" dirty="0"/>
              <a:t>Telemedicine</a:t>
            </a:r>
          </a:p>
        </p:txBody>
      </p:sp>
      <p:sp>
        <p:nvSpPr>
          <p:cNvPr id="3" name="Content Placeholder 2"/>
          <p:cNvSpPr>
            <a:spLocks noGrp="1"/>
          </p:cNvSpPr>
          <p:nvPr>
            <p:ph idx="1"/>
          </p:nvPr>
        </p:nvSpPr>
        <p:spPr>
          <a:xfrm>
            <a:off x="228600" y="1752600"/>
            <a:ext cx="8231171" cy="3810000"/>
          </a:xfrm>
        </p:spPr>
        <p:txBody>
          <a:bodyPr/>
          <a:lstStyle/>
          <a:p>
            <a:r>
              <a:rPr lang="en-US" dirty="0"/>
              <a:t>Overview of Benefit Categories:</a:t>
            </a:r>
          </a:p>
          <a:p>
            <a:pPr marL="914400" lvl="1" indent="-457200">
              <a:buAutoNum type="arabicPeriod"/>
            </a:pPr>
            <a:r>
              <a:rPr lang="en-US" sz="2400" dirty="0"/>
              <a:t>Hospital Cost Savings from Outsourcing Procedures</a:t>
            </a:r>
          </a:p>
          <a:p>
            <a:pPr marL="914400" lvl="1" indent="-457200">
              <a:buAutoNum type="arabicPeriod"/>
            </a:pPr>
            <a:r>
              <a:rPr lang="en-US" sz="2400" dirty="0"/>
              <a:t>Lab/Pharmacy Work Performed Locally</a:t>
            </a:r>
          </a:p>
          <a:p>
            <a:pPr marL="914400" lvl="1" indent="-457200">
              <a:buFontTx/>
              <a:buAutoNum type="arabicPeriod"/>
            </a:pPr>
            <a:r>
              <a:rPr lang="en-US" sz="2400" dirty="0"/>
              <a:t>Reduced Use of Emergency Departments, Overnight Stays, Ambulance Services, Number of Referrals, etc.</a:t>
            </a:r>
          </a:p>
          <a:p>
            <a:pPr marL="914400" lvl="1" indent="-457200">
              <a:buFontTx/>
              <a:buAutoNum type="arabicPeriod"/>
            </a:pPr>
            <a:r>
              <a:rPr lang="en-US" sz="2400" dirty="0"/>
              <a:t>Initial Health Consultation via Web</a:t>
            </a:r>
          </a:p>
          <a:p>
            <a:pPr marL="457200" lvl="1" indent="0">
              <a:buNone/>
            </a:pPr>
            <a:r>
              <a:rPr lang="en-US" sz="2400" dirty="0"/>
              <a:t>5. Transportation Savings </a:t>
            </a:r>
          </a:p>
          <a:p>
            <a:pPr marL="457200" lvl="1" indent="0">
              <a:buNone/>
            </a:pPr>
            <a:r>
              <a:rPr lang="en-US" sz="2400" dirty="0"/>
              <a:t>6. Missed Work Income</a:t>
            </a:r>
          </a:p>
        </p:txBody>
      </p:sp>
      <p:sp>
        <p:nvSpPr>
          <p:cNvPr id="4" name="Right Brace 3"/>
          <p:cNvSpPr/>
          <p:nvPr/>
        </p:nvSpPr>
        <p:spPr bwMode="auto">
          <a:xfrm>
            <a:off x="7947385" y="2133600"/>
            <a:ext cx="685800" cy="2286000"/>
          </a:xfrm>
          <a:prstGeom prst="rightBrace">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4" charset="-128"/>
            </a:endParaRPr>
          </a:p>
        </p:txBody>
      </p:sp>
      <p:sp>
        <p:nvSpPr>
          <p:cNvPr id="5" name="TextBox 4"/>
          <p:cNvSpPr txBox="1"/>
          <p:nvPr/>
        </p:nvSpPr>
        <p:spPr>
          <a:xfrm>
            <a:off x="7375885" y="3284456"/>
            <a:ext cx="1828800" cy="830997"/>
          </a:xfrm>
          <a:prstGeom prst="rect">
            <a:avLst/>
          </a:prstGeom>
          <a:noFill/>
        </p:spPr>
        <p:txBody>
          <a:bodyPr wrap="square" rtlCol="0">
            <a:spAutoFit/>
          </a:bodyPr>
          <a:lstStyle/>
          <a:p>
            <a:pPr algn="ctr"/>
            <a:r>
              <a:rPr lang="en-US" dirty="0">
                <a:solidFill>
                  <a:srgbClr val="FF0000"/>
                </a:solidFill>
              </a:rPr>
              <a:t>PROVIDER</a:t>
            </a:r>
          </a:p>
          <a:p>
            <a:pPr algn="ctr"/>
            <a:r>
              <a:rPr lang="en-US" dirty="0">
                <a:solidFill>
                  <a:srgbClr val="FF0000"/>
                </a:solidFill>
              </a:rPr>
              <a:t>SIDE</a:t>
            </a:r>
          </a:p>
        </p:txBody>
      </p:sp>
      <p:sp>
        <p:nvSpPr>
          <p:cNvPr id="6" name="Right Brace 5"/>
          <p:cNvSpPr/>
          <p:nvPr/>
        </p:nvSpPr>
        <p:spPr bwMode="auto">
          <a:xfrm>
            <a:off x="5758600" y="4263598"/>
            <a:ext cx="685800" cy="1600200"/>
          </a:xfrm>
          <a:prstGeom prst="rightBrace">
            <a:avLst>
              <a:gd name="adj1" fmla="val 8333"/>
              <a:gd name="adj2" fmla="val 488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4" charset="-128"/>
            </a:endParaRPr>
          </a:p>
        </p:txBody>
      </p:sp>
      <p:sp>
        <p:nvSpPr>
          <p:cNvPr id="7" name="TextBox 6"/>
          <p:cNvSpPr txBox="1"/>
          <p:nvPr/>
        </p:nvSpPr>
        <p:spPr>
          <a:xfrm>
            <a:off x="6309479" y="4648199"/>
            <a:ext cx="1599414" cy="830997"/>
          </a:xfrm>
          <a:prstGeom prst="rect">
            <a:avLst/>
          </a:prstGeom>
          <a:noFill/>
        </p:spPr>
        <p:txBody>
          <a:bodyPr wrap="square" rtlCol="0">
            <a:spAutoFit/>
          </a:bodyPr>
          <a:lstStyle/>
          <a:p>
            <a:pPr algn="ctr"/>
            <a:r>
              <a:rPr lang="en-US" dirty="0">
                <a:solidFill>
                  <a:srgbClr val="FF0000"/>
                </a:solidFill>
              </a:rPr>
              <a:t>PATIENT SIDE</a:t>
            </a:r>
          </a:p>
        </p:txBody>
      </p:sp>
    </p:spTree>
    <p:extLst>
      <p:ext uri="{BB962C8B-B14F-4D97-AF65-F5344CB8AC3E}">
        <p14:creationId xmlns:p14="http://schemas.microsoft.com/office/powerpoint/2010/main" val="159563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Value of telemedicine</a:t>
            </a:r>
          </a:p>
        </p:txBody>
      </p:sp>
      <p:sp>
        <p:nvSpPr>
          <p:cNvPr id="3" name="Content Placeholder 2"/>
          <p:cNvSpPr>
            <a:spLocks noGrp="1"/>
          </p:cNvSpPr>
          <p:nvPr>
            <p:ph idx="1"/>
          </p:nvPr>
        </p:nvSpPr>
        <p:spPr/>
        <p:txBody>
          <a:bodyPr/>
          <a:lstStyle/>
          <a:p>
            <a:r>
              <a:rPr lang="en-US" dirty="0"/>
              <a:t>$20.5 million in year 3</a:t>
            </a:r>
          </a:p>
          <a:p>
            <a:r>
              <a:rPr lang="en-US" dirty="0"/>
              <a:t>$223 million NPV over 20 years</a:t>
            </a:r>
          </a:p>
          <a:p>
            <a:pPr algn="ctr"/>
            <a:endParaRPr lang="en-US" dirty="0"/>
          </a:p>
        </p:txBody>
      </p:sp>
    </p:spTree>
    <p:extLst>
      <p:ext uri="{BB962C8B-B14F-4D97-AF65-F5344CB8AC3E}">
        <p14:creationId xmlns:p14="http://schemas.microsoft.com/office/powerpoint/2010/main" val="1772743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762000"/>
            <a:ext cx="7772400" cy="762000"/>
          </a:xfrm>
        </p:spPr>
        <p:txBody>
          <a:bodyPr/>
          <a:lstStyle/>
          <a:p>
            <a:r>
              <a:rPr lang="en-US" dirty="0"/>
              <a:t>Education – K-12</a:t>
            </a:r>
          </a:p>
        </p:txBody>
      </p:sp>
      <p:sp>
        <p:nvSpPr>
          <p:cNvPr id="3" name="Content Placeholder 2"/>
          <p:cNvSpPr>
            <a:spLocks noGrp="1"/>
          </p:cNvSpPr>
          <p:nvPr>
            <p:ph idx="1"/>
          </p:nvPr>
        </p:nvSpPr>
        <p:spPr>
          <a:xfrm>
            <a:off x="533400" y="1524000"/>
            <a:ext cx="7943850" cy="3810000"/>
          </a:xfrm>
        </p:spPr>
        <p:txBody>
          <a:bodyPr/>
          <a:lstStyle/>
          <a:p>
            <a:pPr lvl="1"/>
            <a:r>
              <a:rPr lang="en-US" dirty="0"/>
              <a:t>Increases the number of learning environments</a:t>
            </a:r>
          </a:p>
          <a:p>
            <a:pPr lvl="1"/>
            <a:r>
              <a:rPr lang="en-US" dirty="0"/>
              <a:t>Enhances educational opportunities for disabled students</a:t>
            </a:r>
          </a:p>
          <a:p>
            <a:pPr lvl="1"/>
            <a:r>
              <a:rPr lang="en-US" dirty="0"/>
              <a:t>More interactive and personalized instruction</a:t>
            </a:r>
          </a:p>
          <a:p>
            <a:pPr lvl="1"/>
            <a:r>
              <a:rPr lang="en-US" dirty="0"/>
              <a:t>Enhances learning outcomes</a:t>
            </a:r>
          </a:p>
          <a:p>
            <a:pPr lvl="1"/>
            <a:r>
              <a:rPr lang="en-US" dirty="0"/>
              <a:t>Promotes the development of 21</a:t>
            </a:r>
            <a:r>
              <a:rPr lang="en-US" baseline="30000" dirty="0"/>
              <a:t>st</a:t>
            </a:r>
            <a:r>
              <a:rPr lang="en-US" dirty="0"/>
              <a:t> century skills</a:t>
            </a:r>
          </a:p>
        </p:txBody>
      </p:sp>
    </p:spTree>
    <p:extLst>
      <p:ext uri="{BB962C8B-B14F-4D97-AF65-F5344CB8AC3E}">
        <p14:creationId xmlns:p14="http://schemas.microsoft.com/office/powerpoint/2010/main" val="2408701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772400" cy="762000"/>
          </a:xfrm>
        </p:spPr>
        <p:txBody>
          <a:bodyPr/>
          <a:lstStyle/>
          <a:p>
            <a:r>
              <a:rPr lang="en-US" dirty="0"/>
              <a:t>Education K-12</a:t>
            </a:r>
          </a:p>
        </p:txBody>
      </p:sp>
      <p:sp>
        <p:nvSpPr>
          <p:cNvPr id="3" name="Content Placeholder 2"/>
          <p:cNvSpPr>
            <a:spLocks noGrp="1"/>
          </p:cNvSpPr>
          <p:nvPr>
            <p:ph idx="1"/>
          </p:nvPr>
        </p:nvSpPr>
        <p:spPr>
          <a:xfrm>
            <a:off x="457200" y="1676400"/>
            <a:ext cx="8305800" cy="4724400"/>
          </a:xfrm>
        </p:spPr>
        <p:txBody>
          <a:bodyPr/>
          <a:lstStyle/>
          <a:p>
            <a:r>
              <a:rPr lang="en-US" dirty="0"/>
              <a:t>Benefit Estimation included proxy of the value of improvement in teacher productivity</a:t>
            </a:r>
          </a:p>
          <a:p>
            <a:r>
              <a:rPr lang="en-US" dirty="0"/>
              <a:t>We know that teachers provide value greater than their cost</a:t>
            </a:r>
          </a:p>
          <a:p>
            <a:r>
              <a:rPr lang="en-US" dirty="0"/>
              <a:t>Used teacher salaries as a basis for a productivity increase</a:t>
            </a:r>
          </a:p>
          <a:p>
            <a:r>
              <a:rPr lang="en-US" dirty="0">
                <a:solidFill>
                  <a:srgbClr val="FF0000"/>
                </a:solidFill>
              </a:rPr>
              <a:t>Benefit Estimation: $1,538,383 in year 3 </a:t>
            </a:r>
            <a:endParaRPr lang="en-US" dirty="0">
              <a:solidFill>
                <a:srgbClr val="FF0000"/>
              </a:solidFill>
            </a:endParaRPr>
          </a:p>
        </p:txBody>
      </p:sp>
    </p:spTree>
    <p:extLst>
      <p:ext uri="{BB962C8B-B14F-4D97-AF65-F5344CB8AC3E}">
        <p14:creationId xmlns:p14="http://schemas.microsoft.com/office/powerpoint/2010/main" val="2036380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i="1" dirty="0"/>
              <a:t>Education</a:t>
            </a:r>
            <a:r>
              <a:rPr lang="en-US" dirty="0"/>
              <a:t> K-12</a:t>
            </a:r>
          </a:p>
        </p:txBody>
      </p:sp>
      <p:sp>
        <p:nvSpPr>
          <p:cNvPr id="3" name="Content Placeholder 2"/>
          <p:cNvSpPr>
            <a:spLocks noGrp="1"/>
          </p:cNvSpPr>
          <p:nvPr>
            <p:ph idx="1"/>
          </p:nvPr>
        </p:nvSpPr>
        <p:spPr>
          <a:xfrm>
            <a:off x="609600" y="1981200"/>
            <a:ext cx="7772400" cy="3810000"/>
          </a:xfrm>
        </p:spPr>
        <p:txBody>
          <a:bodyPr/>
          <a:lstStyle/>
          <a:p>
            <a:r>
              <a:rPr lang="en-US" dirty="0"/>
              <a:t>The Tippecanoe County Schools expenditure for teacher salary and benefits for 2016-17 was $50,987,789.</a:t>
            </a:r>
          </a:p>
          <a:p>
            <a:r>
              <a:rPr lang="en-US" dirty="0"/>
              <a:t>Given all the literature on better learning outcomes, efficiencies, etc. from the literature, we assumed that there would be a 5% gain in </a:t>
            </a:r>
            <a:r>
              <a:rPr lang="en-US" dirty="0" smtClean="0"/>
              <a:t>productivity (for half), </a:t>
            </a:r>
            <a:r>
              <a:rPr lang="en-US" dirty="0"/>
              <a:t>which is scaled by the number of connecting households.</a:t>
            </a:r>
          </a:p>
        </p:txBody>
      </p:sp>
    </p:spTree>
    <p:extLst>
      <p:ext uri="{BB962C8B-B14F-4D97-AF65-F5344CB8AC3E}">
        <p14:creationId xmlns:p14="http://schemas.microsoft.com/office/powerpoint/2010/main" val="3555569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p:spPr>
        <p:txBody>
          <a:bodyPr/>
          <a:lstStyle/>
          <a:p>
            <a:r>
              <a:rPr lang="en-US" dirty="0"/>
              <a:t>Education - Adult</a:t>
            </a:r>
          </a:p>
        </p:txBody>
      </p:sp>
      <p:sp>
        <p:nvSpPr>
          <p:cNvPr id="3" name="Content Placeholder 2"/>
          <p:cNvSpPr>
            <a:spLocks noGrp="1"/>
          </p:cNvSpPr>
          <p:nvPr>
            <p:ph idx="1"/>
          </p:nvPr>
        </p:nvSpPr>
        <p:spPr>
          <a:xfrm>
            <a:off x="228600" y="1771650"/>
            <a:ext cx="8458200" cy="3810000"/>
          </a:xfrm>
        </p:spPr>
        <p:txBody>
          <a:bodyPr/>
          <a:lstStyle/>
          <a:p>
            <a:r>
              <a:rPr lang="en-US" sz="2800" dirty="0"/>
              <a:t>The Tipmont customer median household income is $73,092.</a:t>
            </a:r>
          </a:p>
          <a:p>
            <a:r>
              <a:rPr lang="en-US" sz="2800" dirty="0"/>
              <a:t>We assume that 1 in 4 of those households would have a new or better job valued at 5% of household income</a:t>
            </a:r>
          </a:p>
          <a:p>
            <a:r>
              <a:rPr lang="en-US" sz="2800" dirty="0"/>
              <a:t>This benefit calculation is scaled to connected households each year</a:t>
            </a:r>
          </a:p>
          <a:p>
            <a:pPr lvl="1"/>
            <a:r>
              <a:rPr lang="en-US" sz="2400" dirty="0">
                <a:solidFill>
                  <a:srgbClr val="FF0000"/>
                </a:solidFill>
              </a:rPr>
              <a:t>Benefit Estimation: $9,594,041 in year 3</a:t>
            </a:r>
          </a:p>
        </p:txBody>
      </p:sp>
    </p:spTree>
    <p:extLst>
      <p:ext uri="{BB962C8B-B14F-4D97-AF65-F5344CB8AC3E}">
        <p14:creationId xmlns:p14="http://schemas.microsoft.com/office/powerpoint/2010/main" val="2588211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62000"/>
          </a:xfrm>
        </p:spPr>
        <p:txBody>
          <a:bodyPr/>
          <a:lstStyle/>
          <a:p>
            <a:r>
              <a:rPr lang="en-US" sz="4000" dirty="0"/>
              <a:t>General Economic Development</a:t>
            </a:r>
          </a:p>
        </p:txBody>
      </p:sp>
      <p:sp>
        <p:nvSpPr>
          <p:cNvPr id="3" name="Content Placeholder 2"/>
          <p:cNvSpPr>
            <a:spLocks noGrp="1"/>
          </p:cNvSpPr>
          <p:nvPr>
            <p:ph idx="1"/>
          </p:nvPr>
        </p:nvSpPr>
        <p:spPr>
          <a:xfrm>
            <a:off x="533400" y="1905000"/>
            <a:ext cx="8153400" cy="4495800"/>
          </a:xfrm>
        </p:spPr>
        <p:txBody>
          <a:bodyPr/>
          <a:lstStyle/>
          <a:p>
            <a:r>
              <a:rPr lang="en-US" dirty="0"/>
              <a:t>Household income growth, business investment, and consumer savings</a:t>
            </a:r>
          </a:p>
          <a:p>
            <a:r>
              <a:rPr lang="en-US" dirty="0"/>
              <a:t>Previous work had suggested a household income gain independent of other categories. However, we decided to assume in is included in the adult education </a:t>
            </a:r>
            <a:r>
              <a:rPr lang="en-US" dirty="0" smtClean="0"/>
              <a:t>and multiplier categories.</a:t>
            </a:r>
            <a:endParaRPr lang="en-US" dirty="0">
              <a:solidFill>
                <a:srgbClr val="FF0000"/>
              </a:solidFill>
            </a:endParaRPr>
          </a:p>
        </p:txBody>
      </p:sp>
    </p:spTree>
    <p:extLst>
      <p:ext uri="{BB962C8B-B14F-4D97-AF65-F5344CB8AC3E}">
        <p14:creationId xmlns:p14="http://schemas.microsoft.com/office/powerpoint/2010/main" val="1467383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772400" cy="762000"/>
          </a:xfrm>
        </p:spPr>
        <p:txBody>
          <a:bodyPr/>
          <a:lstStyle/>
          <a:p>
            <a:r>
              <a:rPr lang="en-US" sz="3200" dirty="0"/>
              <a:t>Multiplier Benefits </a:t>
            </a:r>
          </a:p>
        </p:txBody>
      </p:sp>
      <p:sp>
        <p:nvSpPr>
          <p:cNvPr id="3" name="Content Placeholder 2"/>
          <p:cNvSpPr>
            <a:spLocks noGrp="1"/>
          </p:cNvSpPr>
          <p:nvPr>
            <p:ph idx="1"/>
          </p:nvPr>
        </p:nvSpPr>
        <p:spPr>
          <a:xfrm>
            <a:off x="304800" y="1524000"/>
            <a:ext cx="8458200" cy="3810000"/>
          </a:xfrm>
        </p:spPr>
        <p:txBody>
          <a:bodyPr/>
          <a:lstStyle/>
          <a:p>
            <a:r>
              <a:rPr lang="en-US" dirty="0"/>
              <a:t>When an investment is made, the spending associated with that investment provides benefits to those who receive the spending and to others in the community.</a:t>
            </a:r>
          </a:p>
          <a:p>
            <a:r>
              <a:rPr lang="en-US" dirty="0"/>
              <a:t>We used two sources of multiplier values of 1.99 and 1.3264, and also 0.99 thereby excluding the system costs.</a:t>
            </a:r>
          </a:p>
          <a:p>
            <a:r>
              <a:rPr lang="en-US" dirty="0">
                <a:solidFill>
                  <a:srgbClr val="FF0000"/>
                </a:solidFill>
              </a:rPr>
              <a:t>Multiplier NPV ranged from $188 million (base case) to $376 million NPV. </a:t>
            </a:r>
          </a:p>
        </p:txBody>
      </p:sp>
    </p:spTree>
    <p:extLst>
      <p:ext uri="{BB962C8B-B14F-4D97-AF65-F5344CB8AC3E}">
        <p14:creationId xmlns:p14="http://schemas.microsoft.com/office/powerpoint/2010/main" val="2302556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914400"/>
            <a:ext cx="7772400" cy="762000"/>
          </a:xfrm>
        </p:spPr>
        <p:txBody>
          <a:bodyPr/>
          <a:lstStyle/>
          <a:p>
            <a:r>
              <a:rPr lang="en-US" dirty="0"/>
              <a:t>Data – Fuel for the Future</a:t>
            </a:r>
          </a:p>
        </p:txBody>
      </p:sp>
      <p:sp>
        <p:nvSpPr>
          <p:cNvPr id="3" name="Content Placeholder 2"/>
          <p:cNvSpPr>
            <a:spLocks noGrp="1"/>
          </p:cNvSpPr>
          <p:nvPr>
            <p:ph idx="1"/>
          </p:nvPr>
        </p:nvSpPr>
        <p:spPr>
          <a:xfrm>
            <a:off x="533400" y="1905000"/>
            <a:ext cx="7772400" cy="3810000"/>
          </a:xfrm>
        </p:spPr>
        <p:txBody>
          <a:bodyPr/>
          <a:lstStyle/>
          <a:p>
            <a:r>
              <a:rPr lang="en-US" sz="2400" dirty="0"/>
              <a:t>Data are to this century what oil was to the last one: a driver of growth and change. Flows of data have created new infrastructure, new businesses, new monopolies, new politics and—crucially—new economics. Digital information is unlike any previous resource; it is extracted, refined, valued, bought and sold in different ways. It changes the rules for markets and it demands new approaches from regulators. </a:t>
            </a:r>
            <a:r>
              <a:rPr lang="en-US" sz="2400" i="1" dirty="0"/>
              <a:t>The Economist</a:t>
            </a:r>
          </a:p>
        </p:txBody>
      </p:sp>
    </p:spTree>
    <p:extLst>
      <p:ext uri="{BB962C8B-B14F-4D97-AF65-F5344CB8AC3E}">
        <p14:creationId xmlns:p14="http://schemas.microsoft.com/office/powerpoint/2010/main" val="2068048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p:spPr>
        <p:txBody>
          <a:bodyPr/>
          <a:lstStyle/>
          <a:p>
            <a:r>
              <a:rPr lang="en-US" dirty="0"/>
              <a:t>Consumer Savings</a:t>
            </a:r>
          </a:p>
        </p:txBody>
      </p:sp>
      <p:sp>
        <p:nvSpPr>
          <p:cNvPr id="3" name="Content Placeholder 2"/>
          <p:cNvSpPr>
            <a:spLocks noGrp="1"/>
          </p:cNvSpPr>
          <p:nvPr>
            <p:ph idx="1"/>
          </p:nvPr>
        </p:nvSpPr>
        <p:spPr>
          <a:xfrm>
            <a:off x="533400" y="1828800"/>
            <a:ext cx="7772400" cy="3810000"/>
          </a:xfrm>
        </p:spPr>
        <p:txBody>
          <a:bodyPr/>
          <a:lstStyle/>
          <a:p>
            <a:r>
              <a:rPr lang="en-US" dirty="0"/>
              <a:t>Consumers potentially save in purchases of household items, insurance, energy, services, etc.</a:t>
            </a:r>
          </a:p>
          <a:p>
            <a:r>
              <a:rPr lang="en-US" dirty="0"/>
              <a:t>A UK study by Price Waterhouse Coopers estimated household savings of $754/household/year</a:t>
            </a:r>
          </a:p>
          <a:p>
            <a:pPr lvl="1"/>
            <a:r>
              <a:rPr lang="en-US" dirty="0">
                <a:solidFill>
                  <a:srgbClr val="FF0000"/>
                </a:solidFill>
              </a:rPr>
              <a:t>Benefit Estimation: $ 9,896,989 in year 3</a:t>
            </a:r>
          </a:p>
        </p:txBody>
      </p:sp>
    </p:spTree>
    <p:extLst>
      <p:ext uri="{BB962C8B-B14F-4D97-AF65-F5344CB8AC3E}">
        <p14:creationId xmlns:p14="http://schemas.microsoft.com/office/powerpoint/2010/main" val="1702487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772400" cy="762000"/>
          </a:xfrm>
        </p:spPr>
        <p:txBody>
          <a:bodyPr/>
          <a:lstStyle/>
          <a:p>
            <a:r>
              <a:rPr lang="en-US" dirty="0"/>
              <a:t>Farm Income Increases</a:t>
            </a:r>
          </a:p>
        </p:txBody>
      </p:sp>
      <p:sp>
        <p:nvSpPr>
          <p:cNvPr id="3" name="Content Placeholder 2"/>
          <p:cNvSpPr>
            <a:spLocks noGrp="1"/>
          </p:cNvSpPr>
          <p:nvPr>
            <p:ph idx="1"/>
          </p:nvPr>
        </p:nvSpPr>
        <p:spPr>
          <a:xfrm>
            <a:off x="352425" y="1219200"/>
            <a:ext cx="8458200" cy="3810000"/>
          </a:xfrm>
        </p:spPr>
        <p:txBody>
          <a:bodyPr/>
          <a:lstStyle/>
          <a:p>
            <a:r>
              <a:rPr lang="en-US" dirty="0"/>
              <a:t>The literature indicates farm sales and expenses grow due to broadband access (encompasses access to information, technology such as GIS and scouting drones, precision ag, etc.)</a:t>
            </a:r>
          </a:p>
          <a:p>
            <a:r>
              <a:rPr lang="en-US" dirty="0"/>
              <a:t>Tippecanoe County crop sales in 2012 were $132,619,000 and we assumed a 1% increase due to broadband and applied it to 50% of sales. We also used a lower bound of $500 per connected member.</a:t>
            </a:r>
          </a:p>
          <a:p>
            <a:pPr lvl="1"/>
            <a:r>
              <a:rPr lang="en-US" dirty="0">
                <a:solidFill>
                  <a:srgbClr val="FF0000"/>
                </a:solidFill>
              </a:rPr>
              <a:t>Benefit Estimation: $663,095 in year 3</a:t>
            </a:r>
          </a:p>
        </p:txBody>
      </p:sp>
    </p:spTree>
    <p:extLst>
      <p:ext uri="{BB962C8B-B14F-4D97-AF65-F5344CB8AC3E}">
        <p14:creationId xmlns:p14="http://schemas.microsoft.com/office/powerpoint/2010/main" val="2949455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05" y="990600"/>
            <a:ext cx="7772400" cy="762000"/>
          </a:xfrm>
        </p:spPr>
        <p:txBody>
          <a:bodyPr/>
          <a:lstStyle/>
          <a:p>
            <a:r>
              <a:rPr lang="en-US" dirty="0"/>
              <a:t>Civic Engagement</a:t>
            </a:r>
          </a:p>
        </p:txBody>
      </p:sp>
      <p:sp>
        <p:nvSpPr>
          <p:cNvPr id="3" name="Content Placeholder 2"/>
          <p:cNvSpPr>
            <a:spLocks noGrp="1"/>
          </p:cNvSpPr>
          <p:nvPr>
            <p:ph idx="1"/>
          </p:nvPr>
        </p:nvSpPr>
        <p:spPr>
          <a:xfrm>
            <a:off x="669303" y="1905000"/>
            <a:ext cx="7772400" cy="3810000"/>
          </a:xfrm>
        </p:spPr>
        <p:txBody>
          <a:bodyPr/>
          <a:lstStyle/>
          <a:p>
            <a:r>
              <a:rPr lang="en-US" dirty="0"/>
              <a:t>We found two important studies on the impacts of broadband on civic engagement and voluntary activity</a:t>
            </a:r>
          </a:p>
          <a:p>
            <a:r>
              <a:rPr lang="en-US" dirty="0"/>
              <a:t>The qualitative descriptions of benefits were significant</a:t>
            </a:r>
          </a:p>
          <a:p>
            <a:r>
              <a:rPr lang="en-US" dirty="0">
                <a:solidFill>
                  <a:srgbClr val="FF0000"/>
                </a:solidFill>
              </a:rPr>
              <a:t>We could not quantify this benefit </a:t>
            </a:r>
          </a:p>
          <a:p>
            <a:r>
              <a:rPr lang="en-US" dirty="0"/>
              <a:t>This is a probable benefit that has been left out in our calculations </a:t>
            </a:r>
          </a:p>
        </p:txBody>
      </p:sp>
    </p:spTree>
    <p:extLst>
      <p:ext uri="{BB962C8B-B14F-4D97-AF65-F5344CB8AC3E}">
        <p14:creationId xmlns:p14="http://schemas.microsoft.com/office/powerpoint/2010/main" val="3972223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0A0A4-8B5A-4FC7-8AEC-09BC6B28FC48}"/>
              </a:ext>
            </a:extLst>
          </p:cNvPr>
          <p:cNvSpPr>
            <a:spLocks noGrp="1"/>
          </p:cNvSpPr>
          <p:nvPr>
            <p:ph type="title"/>
          </p:nvPr>
        </p:nvSpPr>
        <p:spPr/>
        <p:txBody>
          <a:bodyPr/>
          <a:lstStyle/>
          <a:p>
            <a:r>
              <a:rPr lang="en-US" dirty="0"/>
              <a:t>Investment Costs</a:t>
            </a:r>
          </a:p>
        </p:txBody>
      </p:sp>
      <p:sp>
        <p:nvSpPr>
          <p:cNvPr id="3" name="Content Placeholder 2"/>
          <p:cNvSpPr>
            <a:spLocks noGrp="1"/>
          </p:cNvSpPr>
          <p:nvPr>
            <p:ph idx="1"/>
          </p:nvPr>
        </p:nvSpPr>
        <p:spPr>
          <a:xfrm>
            <a:off x="685800" y="2286000"/>
            <a:ext cx="7772400" cy="3352800"/>
          </a:xfrm>
        </p:spPr>
        <p:txBody>
          <a:bodyPr/>
          <a:lstStyle/>
          <a:p>
            <a:pPr marL="0" indent="0">
              <a:buNone/>
            </a:pPr>
            <a:endParaRPr lang="en-US" dirty="0"/>
          </a:p>
        </p:txBody>
      </p:sp>
      <p:pic>
        <p:nvPicPr>
          <p:cNvPr id="5" name="Picture 4"/>
          <p:cNvPicPr>
            <a:picLocks noChangeAspect="1"/>
          </p:cNvPicPr>
          <p:nvPr/>
        </p:nvPicPr>
        <p:blipFill>
          <a:blip r:embed="rId2"/>
          <a:stretch>
            <a:fillRect/>
          </a:stretch>
        </p:blipFill>
        <p:spPr>
          <a:xfrm>
            <a:off x="1599564" y="2390900"/>
            <a:ext cx="9954416" cy="3476500"/>
          </a:xfrm>
          <a:prstGeom prst="rect">
            <a:avLst/>
          </a:prstGeom>
        </p:spPr>
      </p:pic>
      <p:sp>
        <p:nvSpPr>
          <p:cNvPr id="4" name="TextBox 3"/>
          <p:cNvSpPr txBox="1"/>
          <p:nvPr/>
        </p:nvSpPr>
        <p:spPr>
          <a:xfrm>
            <a:off x="1580514" y="5638800"/>
            <a:ext cx="3159839" cy="400110"/>
          </a:xfrm>
          <a:prstGeom prst="rect">
            <a:avLst/>
          </a:prstGeom>
          <a:noFill/>
        </p:spPr>
        <p:txBody>
          <a:bodyPr wrap="none" rtlCol="0">
            <a:spAutoFit/>
          </a:bodyPr>
          <a:lstStyle/>
          <a:p>
            <a:r>
              <a:rPr lang="en-US" sz="2000" dirty="0"/>
              <a:t>*Based on 100% take rate</a:t>
            </a:r>
          </a:p>
        </p:txBody>
      </p:sp>
    </p:spTree>
    <p:extLst>
      <p:ext uri="{BB962C8B-B14F-4D97-AF65-F5344CB8AC3E}">
        <p14:creationId xmlns:p14="http://schemas.microsoft.com/office/powerpoint/2010/main" val="3432167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C2113F9-855A-4BAF-9699-E9209E42E1F9}"/>
              </a:ext>
            </a:extLst>
          </p:cNvPr>
          <p:cNvSpPr txBox="1"/>
          <p:nvPr/>
        </p:nvSpPr>
        <p:spPr>
          <a:xfrm>
            <a:off x="3505200" y="929640"/>
            <a:ext cx="2961067" cy="553998"/>
          </a:xfrm>
          <a:prstGeom prst="rect">
            <a:avLst/>
          </a:prstGeom>
          <a:noFill/>
        </p:spPr>
        <p:txBody>
          <a:bodyPr wrap="none" rtlCol="0">
            <a:spAutoFit/>
          </a:bodyPr>
          <a:lstStyle/>
          <a:p>
            <a:r>
              <a:rPr lang="en-US" sz="3000" dirty="0"/>
              <a:t>Operating Costs</a:t>
            </a:r>
          </a:p>
        </p:txBody>
      </p:sp>
      <p:graphicFrame>
        <p:nvGraphicFramePr>
          <p:cNvPr id="2" name="Table 1"/>
          <p:cNvGraphicFramePr>
            <a:graphicFrameLocks noGrp="1"/>
          </p:cNvGraphicFramePr>
          <p:nvPr>
            <p:extLst>
              <p:ext uri="{D42A27DB-BD31-4B8C-83A1-F6EECF244321}">
                <p14:modId xmlns:p14="http://schemas.microsoft.com/office/powerpoint/2010/main" val="2044645542"/>
              </p:ext>
            </p:extLst>
          </p:nvPr>
        </p:nvGraphicFramePr>
        <p:xfrm>
          <a:off x="228600" y="1828800"/>
          <a:ext cx="8686802" cy="3962398"/>
        </p:xfrm>
        <a:graphic>
          <a:graphicData uri="http://schemas.openxmlformats.org/drawingml/2006/table">
            <a:tbl>
              <a:tblPr>
                <a:tableStyleId>{5C22544A-7EE6-4342-B048-85BDC9FD1C3A}</a:tableStyleId>
              </a:tblPr>
              <a:tblGrid>
                <a:gridCol w="564397">
                  <a:extLst>
                    <a:ext uri="{9D8B030D-6E8A-4147-A177-3AD203B41FA5}">
                      <a16:colId xmlns:a16="http://schemas.microsoft.com/office/drawing/2014/main" val="20000"/>
                    </a:ext>
                  </a:extLst>
                </a:gridCol>
                <a:gridCol w="711631">
                  <a:extLst>
                    <a:ext uri="{9D8B030D-6E8A-4147-A177-3AD203B41FA5}">
                      <a16:colId xmlns:a16="http://schemas.microsoft.com/office/drawing/2014/main" val="20001"/>
                    </a:ext>
                  </a:extLst>
                </a:gridCol>
                <a:gridCol w="711631">
                  <a:extLst>
                    <a:ext uri="{9D8B030D-6E8A-4147-A177-3AD203B41FA5}">
                      <a16:colId xmlns:a16="http://schemas.microsoft.com/office/drawing/2014/main" val="20002"/>
                    </a:ext>
                  </a:extLst>
                </a:gridCol>
                <a:gridCol w="629833">
                  <a:extLst>
                    <a:ext uri="{9D8B030D-6E8A-4147-A177-3AD203B41FA5}">
                      <a16:colId xmlns:a16="http://schemas.microsoft.com/office/drawing/2014/main" val="20003"/>
                    </a:ext>
                  </a:extLst>
                </a:gridCol>
                <a:gridCol w="752529">
                  <a:extLst>
                    <a:ext uri="{9D8B030D-6E8A-4147-A177-3AD203B41FA5}">
                      <a16:colId xmlns:a16="http://schemas.microsoft.com/office/drawing/2014/main" val="20004"/>
                    </a:ext>
                  </a:extLst>
                </a:gridCol>
                <a:gridCol w="629833">
                  <a:extLst>
                    <a:ext uri="{9D8B030D-6E8A-4147-A177-3AD203B41FA5}">
                      <a16:colId xmlns:a16="http://schemas.microsoft.com/office/drawing/2014/main" val="20005"/>
                    </a:ext>
                  </a:extLst>
                </a:gridCol>
                <a:gridCol w="564397">
                  <a:extLst>
                    <a:ext uri="{9D8B030D-6E8A-4147-A177-3AD203B41FA5}">
                      <a16:colId xmlns:a16="http://schemas.microsoft.com/office/drawing/2014/main" val="20006"/>
                    </a:ext>
                  </a:extLst>
                </a:gridCol>
                <a:gridCol w="646194">
                  <a:extLst>
                    <a:ext uri="{9D8B030D-6E8A-4147-A177-3AD203B41FA5}">
                      <a16:colId xmlns:a16="http://schemas.microsoft.com/office/drawing/2014/main" val="20007"/>
                    </a:ext>
                  </a:extLst>
                </a:gridCol>
                <a:gridCol w="687092">
                  <a:extLst>
                    <a:ext uri="{9D8B030D-6E8A-4147-A177-3AD203B41FA5}">
                      <a16:colId xmlns:a16="http://schemas.microsoft.com/office/drawing/2014/main" val="20008"/>
                    </a:ext>
                  </a:extLst>
                </a:gridCol>
                <a:gridCol w="621655">
                  <a:extLst>
                    <a:ext uri="{9D8B030D-6E8A-4147-A177-3AD203B41FA5}">
                      <a16:colId xmlns:a16="http://schemas.microsoft.com/office/drawing/2014/main" val="20009"/>
                    </a:ext>
                  </a:extLst>
                </a:gridCol>
                <a:gridCol w="662552">
                  <a:extLst>
                    <a:ext uri="{9D8B030D-6E8A-4147-A177-3AD203B41FA5}">
                      <a16:colId xmlns:a16="http://schemas.microsoft.com/office/drawing/2014/main" val="20010"/>
                    </a:ext>
                  </a:extLst>
                </a:gridCol>
                <a:gridCol w="744350">
                  <a:extLst>
                    <a:ext uri="{9D8B030D-6E8A-4147-A177-3AD203B41FA5}">
                      <a16:colId xmlns:a16="http://schemas.microsoft.com/office/drawing/2014/main" val="20011"/>
                    </a:ext>
                  </a:extLst>
                </a:gridCol>
                <a:gridCol w="760708">
                  <a:extLst>
                    <a:ext uri="{9D8B030D-6E8A-4147-A177-3AD203B41FA5}">
                      <a16:colId xmlns:a16="http://schemas.microsoft.com/office/drawing/2014/main" val="20012"/>
                    </a:ext>
                  </a:extLst>
                </a:gridCol>
              </a:tblGrid>
              <a:tr h="180109">
                <a:tc>
                  <a:txBody>
                    <a:bodyPr/>
                    <a:lstStyle/>
                    <a:p>
                      <a:pPr algn="l" fontAlgn="b"/>
                      <a:r>
                        <a:rPr lang="en-US" sz="800" u="none" strike="noStrike">
                          <a:effectLst/>
                        </a:rPr>
                        <a:t>year</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Fixed</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Labor</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Subscribers</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Revenue</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Tax</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New Sub.</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Billing</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Churn</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Bad debt</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Marketing</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Access Fee</a:t>
                      </a:r>
                      <a:endParaRPr lang="en-US" sz="800" b="1" i="0" u="none" strike="noStrike">
                        <a:solidFill>
                          <a:srgbClr val="000000"/>
                        </a:solidFill>
                        <a:effectLst/>
                        <a:latin typeface="Calibri" charset="0"/>
                      </a:endParaRPr>
                    </a:p>
                  </a:txBody>
                  <a:tcPr marL="4876" marR="4876" marT="4876" marB="0" anchor="b"/>
                </a:tc>
                <a:tc>
                  <a:txBody>
                    <a:bodyPr/>
                    <a:lstStyle/>
                    <a:p>
                      <a:pPr algn="l" fontAlgn="b"/>
                      <a:r>
                        <a:rPr lang="en-US" sz="800" u="none" strike="noStrike">
                          <a:effectLst/>
                        </a:rPr>
                        <a:t>Total</a:t>
                      </a:r>
                      <a:endParaRPr lang="en-US" sz="800" b="1"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0"/>
                  </a:ext>
                </a:extLst>
              </a:tr>
              <a:tr h="180109">
                <a:tc>
                  <a:txBody>
                    <a:bodyPr/>
                    <a:lstStyle/>
                    <a:p>
                      <a:pPr algn="r" fontAlgn="b"/>
                      <a:r>
                        <a:rPr lang="en-US" sz="800" u="none" strike="noStrike">
                          <a:effectLst/>
                        </a:rPr>
                        <a:t>1</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868,549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 1,098,750 </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3281</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2,362,676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33,077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39,378</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25,596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26,252</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23,627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778,930</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617,479</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3,511,638</a:t>
                      </a:r>
                      <a:endParaRPr lang="cs-CZ"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1"/>
                  </a:ext>
                </a:extLst>
              </a:tr>
              <a:tr h="180109">
                <a:tc>
                  <a:txBody>
                    <a:bodyPr/>
                    <a:lstStyle/>
                    <a:p>
                      <a:pPr algn="r" fontAlgn="b"/>
                      <a:r>
                        <a:rPr lang="is-IS" sz="800" u="none" strike="noStrike">
                          <a:effectLst/>
                        </a:rPr>
                        <a:t>2</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1,155,455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 1,841,250 </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8532</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6,142,959</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86,001</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63,005</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66,549</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68,255</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61,430</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565,775</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2,119,491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6,027,211</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2"/>
                  </a:ext>
                </a:extLst>
              </a:tr>
              <a:tr h="180109">
                <a:tc>
                  <a:txBody>
                    <a:bodyPr/>
                    <a:lstStyle/>
                    <a:p>
                      <a:pPr algn="r" fontAlgn="b"/>
                      <a:r>
                        <a:rPr lang="en-US" sz="800" u="none" strike="noStrike">
                          <a:effectLst/>
                        </a:rPr>
                        <a:t>3</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1,190,205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2,016,250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tr-TR" sz="800" u="none" strike="noStrike">
                          <a:effectLst/>
                        </a:rPr>
                        <a:t>13126</a:t>
                      </a:r>
                      <a:endParaRPr lang="tr-TR"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9,450,706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132,310</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55,129</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102,383</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105,008</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94,507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339,465</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3,501,093</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7,536,349</a:t>
                      </a:r>
                      <a:endParaRPr lang="cs-CZ"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3"/>
                  </a:ext>
                </a:extLst>
              </a:tr>
              <a:tr h="180109">
                <a:tc>
                  <a:txBody>
                    <a:bodyPr/>
                    <a:lstStyle/>
                    <a:p>
                      <a:pPr algn="r" fontAlgn="b"/>
                      <a:r>
                        <a:rPr lang="en-US" sz="800" u="none" strike="noStrike">
                          <a:effectLst/>
                        </a:rPr>
                        <a:t>4</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1,165,070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2,122,500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13224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9,521,586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133,302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1,181</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103,151</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105,795</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95,216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228,007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4,286,962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8,241,184</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4"/>
                  </a:ext>
                </a:extLst>
              </a:tr>
              <a:tr h="180109">
                <a:tc>
                  <a:txBody>
                    <a:bodyPr/>
                    <a:lstStyle/>
                    <a:p>
                      <a:pPr algn="r" fontAlgn="b"/>
                      <a:r>
                        <a:rPr lang="en-US" sz="800" u="none" strike="noStrike">
                          <a:effectLst/>
                        </a:rPr>
                        <a:t>5</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1,210,562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2,242,500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13324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9,592,998</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134,302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1,190</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103,924</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106,589</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95,930</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229,717</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4,294,199</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8,418,913</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5"/>
                  </a:ext>
                </a:extLst>
              </a:tr>
              <a:tr h="180109">
                <a:tc>
                  <a:txBody>
                    <a:bodyPr/>
                    <a:lstStyle/>
                    <a:p>
                      <a:pPr algn="r" fontAlgn="b"/>
                      <a:r>
                        <a:rPr lang="en-US" sz="800" u="none" strike="noStrike">
                          <a:effectLst/>
                        </a:rPr>
                        <a:t>6</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1,189,115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2,242,500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13424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9,664,945</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135,309</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1,199</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104,704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107,388</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96,649</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173,580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4,301,438</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8,351,882</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6"/>
                  </a:ext>
                </a:extLst>
              </a:tr>
              <a:tr h="180109">
                <a:tc>
                  <a:txBody>
                    <a:bodyPr/>
                    <a:lstStyle/>
                    <a:p>
                      <a:pPr algn="r" fontAlgn="b"/>
                      <a:r>
                        <a:rPr lang="en-US" sz="800" u="none" strike="noStrike">
                          <a:effectLst/>
                        </a:rPr>
                        <a:t>7</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1,193,269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2,242,500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13524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9,737,432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136,324</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1,208</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105,489</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r-FR" sz="800" u="none" strike="noStrike">
                          <a:effectLst/>
                        </a:rPr>
                        <a:t>108,194</a:t>
                      </a:r>
                      <a:endParaRPr lang="fr-FR"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97,374</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174,882</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4,295,966</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8,355,206</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7"/>
                  </a:ext>
                </a:extLst>
              </a:tr>
              <a:tr h="180109">
                <a:tc>
                  <a:txBody>
                    <a:bodyPr/>
                    <a:lstStyle/>
                    <a:p>
                      <a:pPr algn="r" fontAlgn="b"/>
                      <a:r>
                        <a:rPr lang="en-US" sz="800" u="none" strike="noStrike">
                          <a:effectLst/>
                        </a:rPr>
                        <a:t>8</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1,229,197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13626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9,810,463</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137,346</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1,217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106,280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109,005</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98,105</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176,194</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4,279,951</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8,462,295</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8"/>
                  </a:ext>
                </a:extLst>
              </a:tr>
              <a:tr h="180109">
                <a:tc>
                  <a:txBody>
                    <a:bodyPr/>
                    <a:lstStyle/>
                    <a:p>
                      <a:pPr algn="r" fontAlgn="b"/>
                      <a:r>
                        <a:rPr lang="en-US" sz="800" u="none" strike="noStrike">
                          <a:effectLst/>
                        </a:rPr>
                        <a:t>9</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1,218,898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13728</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9,884,042</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138,377</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dirty="0">
                          <a:effectLst/>
                        </a:rPr>
                        <a:t>1,226</a:t>
                      </a:r>
                      <a:endParaRPr lang="is-IS" sz="800" b="0" i="0" u="none" strike="noStrike" dirty="0">
                        <a:solidFill>
                          <a:srgbClr val="000000"/>
                        </a:solidFill>
                        <a:effectLst/>
                        <a:latin typeface="Calibri" charset="0"/>
                      </a:endParaRPr>
                    </a:p>
                  </a:txBody>
                  <a:tcPr marL="4876" marR="4876" marT="4876" marB="0" anchor="b"/>
                </a:tc>
                <a:tc>
                  <a:txBody>
                    <a:bodyPr/>
                    <a:lstStyle/>
                    <a:p>
                      <a:pPr algn="r" fontAlgn="b"/>
                      <a:r>
                        <a:rPr lang="is-IS" sz="800" u="none" strike="noStrike">
                          <a:effectLst/>
                        </a:rPr>
                        <a:t>107,077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109,823</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98,840</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177,515</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4,268,396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8,445,152</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09"/>
                  </a:ext>
                </a:extLst>
              </a:tr>
              <a:tr h="180109">
                <a:tc>
                  <a:txBody>
                    <a:bodyPr/>
                    <a:lstStyle/>
                    <a:p>
                      <a:pPr algn="r" fontAlgn="b"/>
                      <a:r>
                        <a:rPr lang="en-US" sz="800" u="none" strike="noStrike">
                          <a:effectLst/>
                        </a:rPr>
                        <a:t>10</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1,210,249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dirty="0">
                          <a:effectLst/>
                        </a:rPr>
                        <a:t>9,958,172</a:t>
                      </a:r>
                      <a:endParaRPr lang="fi-FI" sz="800" b="0" i="0" u="none" strike="noStrike" dirty="0">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dirty="0">
                          <a:effectLst/>
                        </a:rPr>
                        <a:t>1,236</a:t>
                      </a:r>
                      <a:endParaRPr lang="cs-CZ" sz="800" b="0" i="0" u="none" strike="noStrike" dirty="0">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4,363,477</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8,536,331</a:t>
                      </a:r>
                      <a:endParaRPr lang="cs-CZ"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0"/>
                  </a:ext>
                </a:extLst>
              </a:tr>
              <a:tr h="180109">
                <a:tc>
                  <a:txBody>
                    <a:bodyPr/>
                    <a:lstStyle/>
                    <a:p>
                      <a:pPr algn="r" fontAlgn="b"/>
                      <a:r>
                        <a:rPr lang="cs-CZ" sz="800" u="none" strike="noStrike">
                          <a:effectLst/>
                        </a:rPr>
                        <a:t>11</a:t>
                      </a:r>
                      <a:endParaRPr lang="cs-CZ"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1,213,815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dirty="0">
                          <a:effectLst/>
                        </a:rPr>
                        <a:t>0</a:t>
                      </a:r>
                      <a:endParaRPr lang="en-US" sz="800" b="0" i="0" u="none" strike="noStrike" dirty="0">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4,397,778</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8,572,962</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1"/>
                  </a:ext>
                </a:extLst>
              </a:tr>
              <a:tr h="180109">
                <a:tc>
                  <a:txBody>
                    <a:bodyPr/>
                    <a:lstStyle/>
                    <a:p>
                      <a:pPr algn="r" fontAlgn="b"/>
                      <a:r>
                        <a:rPr lang="is-IS" sz="800" u="none" strike="noStrike">
                          <a:effectLst/>
                        </a:rPr>
                        <a:t>12</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1,215,738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4,411,608</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8,588,716</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2"/>
                  </a:ext>
                </a:extLst>
              </a:tr>
              <a:tr h="180109">
                <a:tc>
                  <a:txBody>
                    <a:bodyPr/>
                    <a:lstStyle/>
                    <a:p>
                      <a:pPr algn="r" fontAlgn="b"/>
                      <a:r>
                        <a:rPr lang="is-IS" sz="800" u="none" strike="noStrike">
                          <a:effectLst/>
                        </a:rPr>
                        <a:t>13</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1,219,444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dirty="0">
                          <a:effectLst/>
                        </a:rPr>
                        <a:t>0</a:t>
                      </a:r>
                      <a:endParaRPr lang="en-US" sz="800" b="0" i="0" u="none" strike="noStrike" dirty="0">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4,398,193</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8,579,006</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3"/>
                  </a:ext>
                </a:extLst>
              </a:tr>
              <a:tr h="180109">
                <a:tc>
                  <a:txBody>
                    <a:bodyPr/>
                    <a:lstStyle/>
                    <a:p>
                      <a:pPr algn="r" fontAlgn="b"/>
                      <a:r>
                        <a:rPr lang="en-US" sz="800" u="none" strike="noStrike">
                          <a:effectLst/>
                        </a:rPr>
                        <a:t>14</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1,223,222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4,368,733</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8,553,324</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4"/>
                  </a:ext>
                </a:extLst>
              </a:tr>
              <a:tr h="180109">
                <a:tc>
                  <a:txBody>
                    <a:bodyPr/>
                    <a:lstStyle/>
                    <a:p>
                      <a:pPr algn="r" fontAlgn="b"/>
                      <a:r>
                        <a:rPr lang="en-US" sz="800" u="none" strike="noStrike">
                          <a:effectLst/>
                        </a:rPr>
                        <a:t>15</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1,227,073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dirty="0">
                          <a:effectLst/>
                        </a:rPr>
                        <a:t>110,646</a:t>
                      </a:r>
                      <a:endParaRPr lang="cs-CZ" sz="800" b="0" i="0" u="none" strike="noStrike" dirty="0">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4,373,574</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8,562,016</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5"/>
                  </a:ext>
                </a:extLst>
              </a:tr>
              <a:tr h="180109">
                <a:tc>
                  <a:txBody>
                    <a:bodyPr/>
                    <a:lstStyle/>
                    <a:p>
                      <a:pPr algn="r" fontAlgn="b"/>
                      <a:r>
                        <a:rPr lang="en-US" sz="800" u="none" strike="noStrike">
                          <a:effectLst/>
                        </a:rPr>
                        <a:t>16</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1,232,890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4,362,786</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8,557,044</a:t>
                      </a:r>
                      <a:endParaRPr lang="is-I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6"/>
                  </a:ext>
                </a:extLst>
              </a:tr>
              <a:tr h="180109">
                <a:tc>
                  <a:txBody>
                    <a:bodyPr/>
                    <a:lstStyle/>
                    <a:p>
                      <a:pPr algn="r" fontAlgn="b"/>
                      <a:r>
                        <a:rPr lang="en-US" sz="800" u="none" strike="noStrike">
                          <a:effectLst/>
                        </a:rPr>
                        <a:t>17</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 1,236,892 </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4,348,125</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8,546,387</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7"/>
                  </a:ext>
                </a:extLst>
              </a:tr>
              <a:tr h="180109">
                <a:tc>
                  <a:txBody>
                    <a:bodyPr/>
                    <a:lstStyle/>
                    <a:p>
                      <a:pPr algn="r" fontAlgn="b"/>
                      <a:r>
                        <a:rPr lang="fi-FI" sz="800" u="none" strike="noStrike">
                          <a:effectLst/>
                        </a:rPr>
                        <a:t>18</a:t>
                      </a:r>
                      <a:endParaRPr lang="fi-FI"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1,246,370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4,395,150</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8,602,889</a:t>
                      </a:r>
                      <a:endParaRPr lang="fi-FI"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8"/>
                  </a:ext>
                </a:extLst>
              </a:tr>
              <a:tr h="180109">
                <a:tc>
                  <a:txBody>
                    <a:bodyPr/>
                    <a:lstStyle/>
                    <a:p>
                      <a:pPr algn="r" fontAlgn="b"/>
                      <a:r>
                        <a:rPr lang="en-US" sz="800" u="none" strike="noStrike">
                          <a:effectLst/>
                        </a:rPr>
                        <a:t>19</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1,248,030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uk-UA" sz="800" u="none" strike="noStrike">
                          <a:effectLst/>
                        </a:rPr>
                        <a:t>4,430,695</a:t>
                      </a:r>
                      <a:endParaRPr lang="uk-UA"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8,640,094</a:t>
                      </a:r>
                      <a:endParaRPr lang="en-US"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19"/>
                  </a:ext>
                </a:extLst>
              </a:tr>
              <a:tr h="180109">
                <a:tc>
                  <a:txBody>
                    <a:bodyPr/>
                    <a:lstStyle/>
                    <a:p>
                      <a:pPr algn="r" fontAlgn="b"/>
                      <a:r>
                        <a:rPr lang="is-IS" sz="800" u="none" strike="noStrike">
                          <a:effectLst/>
                        </a:rPr>
                        <a:t>20</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 1,252,271 </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 2,325,000 </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13831</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9,958,172</a:t>
                      </a:r>
                      <a:endParaRPr lang="fi-FI" sz="800" b="0" i="0" u="none" strike="noStrike">
                        <a:solidFill>
                          <a:srgbClr val="000000"/>
                        </a:solidFill>
                        <a:effectLst/>
                        <a:latin typeface="Calibri" charset="0"/>
                      </a:endParaRPr>
                    </a:p>
                  </a:txBody>
                  <a:tcPr marL="4876" marR="4876" marT="4876" marB="0" anchor="b"/>
                </a:tc>
                <a:tc>
                  <a:txBody>
                    <a:bodyPr/>
                    <a:lstStyle/>
                    <a:p>
                      <a:pPr algn="r" fontAlgn="b"/>
                      <a:r>
                        <a:rPr lang="it-IT" sz="800" u="none" strike="noStrike">
                          <a:effectLst/>
                        </a:rPr>
                        <a:t>139,414</a:t>
                      </a:r>
                      <a:endParaRPr lang="it-IT" sz="800" b="0"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0</a:t>
                      </a:r>
                      <a:endParaRPr lang="en-US"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107,880</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110,646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99,582</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178,846</a:t>
                      </a:r>
                      <a:endParaRPr lang="is-IS"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4,435,536</a:t>
                      </a:r>
                      <a:endParaRPr lang="cs-CZ" sz="800" b="0"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8,649,176</a:t>
                      </a:r>
                      <a:endParaRPr lang="cs-CZ" sz="800" b="0" i="0" u="none" strike="noStrike">
                        <a:solidFill>
                          <a:srgbClr val="000000"/>
                        </a:solidFill>
                        <a:effectLst/>
                        <a:latin typeface="Calibri" charset="0"/>
                      </a:endParaRPr>
                    </a:p>
                  </a:txBody>
                  <a:tcPr marL="4876" marR="4876" marT="4876" marB="0" anchor="b"/>
                </a:tc>
                <a:extLst>
                  <a:ext uri="{0D108BD9-81ED-4DB2-BD59-A6C34878D82A}">
                    <a16:rowId xmlns:a16="http://schemas.microsoft.com/office/drawing/2014/main" val="10020"/>
                  </a:ext>
                </a:extLst>
              </a:tr>
              <a:tr h="180109">
                <a:tc>
                  <a:txBody>
                    <a:bodyPr/>
                    <a:lstStyle/>
                    <a:p>
                      <a:pPr algn="l" fontAlgn="b"/>
                      <a:r>
                        <a:rPr lang="en-US" sz="800" u="none" strike="noStrike" dirty="0">
                          <a:effectLst/>
                        </a:rPr>
                        <a:t>NPV</a:t>
                      </a:r>
                      <a:endParaRPr lang="en-US" sz="800" b="1" i="0" u="none" strike="noStrike" dirty="0">
                        <a:solidFill>
                          <a:srgbClr val="000000"/>
                        </a:solidFill>
                        <a:effectLst/>
                        <a:latin typeface="Calibri" charset="0"/>
                      </a:endParaRPr>
                    </a:p>
                  </a:txBody>
                  <a:tcPr marL="4876" marR="4876" marT="4876" marB="0" anchor="b"/>
                </a:tc>
                <a:tc>
                  <a:txBody>
                    <a:bodyPr/>
                    <a:lstStyle/>
                    <a:p>
                      <a:pPr algn="r" fontAlgn="b"/>
                      <a:r>
                        <a:rPr lang="is-IS" sz="800" u="none" strike="noStrike">
                          <a:effectLst/>
                        </a:rPr>
                        <a:t>13,527,498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24,485,885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a:effectLst/>
                        </a:rPr>
                        <a:t>141,838 </a:t>
                      </a:r>
                      <a:endParaRPr lang="cs-CZ" sz="800" b="1"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102,123,515 </a:t>
                      </a:r>
                      <a:endParaRPr lang="fi-FI" sz="800" b="1" i="0" u="none" strike="noStrike">
                        <a:solidFill>
                          <a:srgbClr val="000000"/>
                        </a:solidFill>
                        <a:effectLst/>
                        <a:latin typeface="Calibri" charset="0"/>
                      </a:endParaRPr>
                    </a:p>
                  </a:txBody>
                  <a:tcPr marL="4876" marR="4876" marT="4876" marB="0" anchor="b"/>
                </a:tc>
                <a:tc>
                  <a:txBody>
                    <a:bodyPr/>
                    <a:lstStyle/>
                    <a:p>
                      <a:pPr algn="r" fontAlgn="b"/>
                      <a:r>
                        <a:rPr lang="fi-FI" sz="800" u="none" strike="noStrike">
                          <a:effectLst/>
                        </a:rPr>
                        <a:t>1,429,729 </a:t>
                      </a:r>
                      <a:endParaRPr lang="fi-FI"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145,164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1,106,338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1,134,706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en-US" sz="800" u="none" strike="noStrike">
                          <a:effectLst/>
                        </a:rPr>
                        <a:t>1,021,235 </a:t>
                      </a:r>
                      <a:endParaRPr lang="en-U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3,164,847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is-IS" sz="800" u="none" strike="noStrike">
                          <a:effectLst/>
                        </a:rPr>
                        <a:t>43,598,480 </a:t>
                      </a:r>
                      <a:endParaRPr lang="is-IS" sz="800" b="1" i="0" u="none" strike="noStrike">
                        <a:solidFill>
                          <a:srgbClr val="000000"/>
                        </a:solidFill>
                        <a:effectLst/>
                        <a:latin typeface="Calibri" charset="0"/>
                      </a:endParaRPr>
                    </a:p>
                  </a:txBody>
                  <a:tcPr marL="4876" marR="4876" marT="4876" marB="0" anchor="b"/>
                </a:tc>
                <a:tc>
                  <a:txBody>
                    <a:bodyPr/>
                    <a:lstStyle/>
                    <a:p>
                      <a:pPr algn="r" fontAlgn="b"/>
                      <a:r>
                        <a:rPr lang="cs-CZ" sz="800" u="none" strike="noStrike" dirty="0">
                          <a:effectLst/>
                        </a:rPr>
                        <a:t>89,613,882 </a:t>
                      </a:r>
                      <a:endParaRPr lang="cs-CZ" sz="800" b="1" i="0" u="none" strike="noStrike" dirty="0">
                        <a:solidFill>
                          <a:srgbClr val="000000"/>
                        </a:solidFill>
                        <a:effectLst/>
                        <a:latin typeface="Calibri" charset="0"/>
                      </a:endParaRPr>
                    </a:p>
                  </a:txBody>
                  <a:tcPr marL="4876" marR="4876" marT="4876"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835392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762000"/>
          </a:xfrm>
        </p:spPr>
        <p:txBody>
          <a:bodyPr/>
          <a:lstStyle/>
          <a:p>
            <a:r>
              <a:rPr lang="en-US" dirty="0"/>
              <a:t>Recap</a:t>
            </a:r>
          </a:p>
        </p:txBody>
      </p:sp>
      <p:sp>
        <p:nvSpPr>
          <p:cNvPr id="3" name="Content Placeholder 2"/>
          <p:cNvSpPr>
            <a:spLocks noGrp="1"/>
          </p:cNvSpPr>
          <p:nvPr>
            <p:ph idx="1"/>
          </p:nvPr>
        </p:nvSpPr>
        <p:spPr>
          <a:xfrm>
            <a:off x="381000" y="1295400"/>
            <a:ext cx="8382000" cy="3810000"/>
          </a:xfrm>
        </p:spPr>
        <p:txBody>
          <a:bodyPr/>
          <a:lstStyle/>
          <a:p>
            <a:r>
              <a:rPr lang="en-US" dirty="0"/>
              <a:t>Total NPV over 20 years: </a:t>
            </a:r>
            <a:r>
              <a:rPr lang="en-US" dirty="0">
                <a:solidFill>
                  <a:srgbClr val="FF0000"/>
                </a:solidFill>
              </a:rPr>
              <a:t>$560 million</a:t>
            </a:r>
          </a:p>
          <a:p>
            <a:r>
              <a:rPr lang="en-US" dirty="0"/>
              <a:t>NPV benefit per member: </a:t>
            </a:r>
            <a:r>
              <a:rPr lang="en-US" dirty="0">
                <a:solidFill>
                  <a:srgbClr val="FF0000"/>
                </a:solidFill>
              </a:rPr>
              <a:t>$24,757</a:t>
            </a:r>
            <a:r>
              <a:rPr lang="en-US" dirty="0"/>
              <a:t>*</a:t>
            </a:r>
          </a:p>
          <a:p>
            <a:r>
              <a:rPr lang="en-US" dirty="0"/>
              <a:t>Annualized benefit per member per year: </a:t>
            </a:r>
            <a:r>
              <a:rPr lang="en-US" dirty="0">
                <a:solidFill>
                  <a:srgbClr val="FF0000"/>
                </a:solidFill>
              </a:rPr>
              <a:t>$2,158</a:t>
            </a:r>
          </a:p>
          <a:p>
            <a:r>
              <a:rPr lang="en-US" dirty="0"/>
              <a:t>Benefit-cost ratio: </a:t>
            </a:r>
            <a:r>
              <a:rPr lang="en-US" dirty="0">
                <a:solidFill>
                  <a:srgbClr val="FF0000"/>
                </a:solidFill>
              </a:rPr>
              <a:t>3.96</a:t>
            </a:r>
          </a:p>
          <a:p>
            <a:pPr lvl="1"/>
            <a:r>
              <a:rPr lang="en-US" dirty="0"/>
              <a:t>Every $1 invested in broadband returns $4 to the local economy</a:t>
            </a:r>
          </a:p>
          <a:p>
            <a:r>
              <a:rPr lang="en-US" dirty="0"/>
              <a:t>NPV revenue/NPV cost = 0.54</a:t>
            </a:r>
          </a:p>
          <a:p>
            <a:pPr lvl="0"/>
            <a:endParaRPr lang="en-US" sz="2000" dirty="0"/>
          </a:p>
          <a:p>
            <a:pPr marL="0" lvl="0" indent="0">
              <a:buNone/>
            </a:pPr>
            <a:r>
              <a:rPr lang="en-US" sz="2000" dirty="0"/>
              <a:t>*Over a 20-year time horizon</a:t>
            </a:r>
          </a:p>
          <a:p>
            <a:endParaRPr lang="en-US" dirty="0"/>
          </a:p>
        </p:txBody>
      </p:sp>
    </p:spTree>
    <p:extLst>
      <p:ext uri="{BB962C8B-B14F-4D97-AF65-F5344CB8AC3E}">
        <p14:creationId xmlns:p14="http://schemas.microsoft.com/office/powerpoint/2010/main" val="2583386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Extrapolation to the State</a:t>
            </a:r>
          </a:p>
        </p:txBody>
      </p:sp>
      <p:sp>
        <p:nvSpPr>
          <p:cNvPr id="3" name="Content Placeholder 2"/>
          <p:cNvSpPr>
            <a:spLocks noGrp="1"/>
          </p:cNvSpPr>
          <p:nvPr>
            <p:ph idx="1"/>
          </p:nvPr>
        </p:nvSpPr>
        <p:spPr/>
        <p:txBody>
          <a:bodyPr/>
          <a:lstStyle/>
          <a:p>
            <a:r>
              <a:rPr lang="en-US" dirty="0"/>
              <a:t>Used an approach similar to that used for Tipmont to estimate benefits and costs for 6 additional Indiana cooperatives.</a:t>
            </a:r>
          </a:p>
          <a:p>
            <a:r>
              <a:rPr lang="en-US" dirty="0"/>
              <a:t>Then, based on the more detailed results for the 7 cooperatives, we extrapolated results to all coops in the State</a:t>
            </a:r>
          </a:p>
        </p:txBody>
      </p:sp>
    </p:spTree>
    <p:extLst>
      <p:ext uri="{BB962C8B-B14F-4D97-AF65-F5344CB8AC3E}">
        <p14:creationId xmlns:p14="http://schemas.microsoft.com/office/powerpoint/2010/main" val="2512780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838200"/>
            <a:ext cx="7772400" cy="762000"/>
          </a:xfrm>
        </p:spPr>
        <p:txBody>
          <a:bodyPr/>
          <a:lstStyle/>
          <a:p>
            <a:r>
              <a:rPr lang="en-US" dirty="0"/>
              <a:t>State Extrapolation</a:t>
            </a:r>
          </a:p>
        </p:txBody>
      </p:sp>
      <p:sp>
        <p:nvSpPr>
          <p:cNvPr id="3" name="Content Placeholder 2"/>
          <p:cNvSpPr>
            <a:spLocks noGrp="1"/>
          </p:cNvSpPr>
          <p:nvPr>
            <p:ph idx="1"/>
          </p:nvPr>
        </p:nvSpPr>
        <p:spPr>
          <a:xfrm>
            <a:off x="304800" y="1905000"/>
            <a:ext cx="8458200" cy="3810000"/>
          </a:xfrm>
        </p:spPr>
        <p:txBody>
          <a:bodyPr/>
          <a:lstStyle/>
          <a:p>
            <a:r>
              <a:rPr lang="en-US" dirty="0"/>
              <a:t>NPV per member for the 7 cooperatives is $24,293.</a:t>
            </a:r>
          </a:p>
          <a:p>
            <a:r>
              <a:rPr lang="en-US" dirty="0"/>
              <a:t>There are 400,263 cooperative members in Indiana not included in the 7.</a:t>
            </a:r>
          </a:p>
          <a:p>
            <a:r>
              <a:rPr lang="en-US" dirty="0" smtClean="0"/>
              <a:t>The </a:t>
            </a:r>
            <a:r>
              <a:rPr lang="en-US" dirty="0"/>
              <a:t>extrapolated Statewide NPV benefits are $11,976,222,899, or about $12 billion.</a:t>
            </a:r>
          </a:p>
          <a:p>
            <a:r>
              <a:rPr lang="en-US" dirty="0"/>
              <a:t>Over 20 years at 6%, that translates to $1.0 billion per year.</a:t>
            </a:r>
          </a:p>
        </p:txBody>
      </p:sp>
    </p:spTree>
    <p:extLst>
      <p:ext uri="{BB962C8B-B14F-4D97-AF65-F5344CB8AC3E}">
        <p14:creationId xmlns:p14="http://schemas.microsoft.com/office/powerpoint/2010/main" val="2421912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for other REMCs</a:t>
            </a:r>
            <a:endParaRPr lang="en-US" dirty="0"/>
          </a:p>
        </p:txBody>
      </p:sp>
      <p:graphicFrame>
        <p:nvGraphicFramePr>
          <p:cNvPr id="11" name="Content Placeholder 10"/>
          <p:cNvGraphicFramePr>
            <a:graphicFrameLocks noGrp="1"/>
          </p:cNvGraphicFramePr>
          <p:nvPr>
            <p:ph idx="1"/>
          </p:nvPr>
        </p:nvGraphicFramePr>
        <p:xfrm>
          <a:off x="228600" y="2514600"/>
          <a:ext cx="8534400" cy="2255520"/>
        </p:xfrm>
        <a:graphic>
          <a:graphicData uri="http://schemas.openxmlformats.org/drawingml/2006/table">
            <a:tbl>
              <a:tblPr/>
              <a:tblGrid>
                <a:gridCol w="1485562">
                  <a:extLst>
                    <a:ext uri="{9D8B030D-6E8A-4147-A177-3AD203B41FA5}">
                      <a16:colId xmlns:a16="http://schemas.microsoft.com/office/drawing/2014/main" val="1310189343"/>
                    </a:ext>
                  </a:extLst>
                </a:gridCol>
                <a:gridCol w="1515880">
                  <a:extLst>
                    <a:ext uri="{9D8B030D-6E8A-4147-A177-3AD203B41FA5}">
                      <a16:colId xmlns:a16="http://schemas.microsoft.com/office/drawing/2014/main" val="2835287533"/>
                    </a:ext>
                  </a:extLst>
                </a:gridCol>
                <a:gridCol w="1273338">
                  <a:extLst>
                    <a:ext uri="{9D8B030D-6E8A-4147-A177-3AD203B41FA5}">
                      <a16:colId xmlns:a16="http://schemas.microsoft.com/office/drawing/2014/main" val="2203602373"/>
                    </a:ext>
                  </a:extLst>
                </a:gridCol>
                <a:gridCol w="602020">
                  <a:extLst>
                    <a:ext uri="{9D8B030D-6E8A-4147-A177-3AD203B41FA5}">
                      <a16:colId xmlns:a16="http://schemas.microsoft.com/office/drawing/2014/main" val="91117402"/>
                    </a:ext>
                  </a:extLst>
                </a:gridCol>
                <a:gridCol w="914400">
                  <a:extLst>
                    <a:ext uri="{9D8B030D-6E8A-4147-A177-3AD203B41FA5}">
                      <a16:colId xmlns:a16="http://schemas.microsoft.com/office/drawing/2014/main" val="3892030807"/>
                    </a:ext>
                  </a:extLst>
                </a:gridCol>
                <a:gridCol w="1066800">
                  <a:extLst>
                    <a:ext uri="{9D8B030D-6E8A-4147-A177-3AD203B41FA5}">
                      <a16:colId xmlns:a16="http://schemas.microsoft.com/office/drawing/2014/main" val="2884514191"/>
                    </a:ext>
                  </a:extLst>
                </a:gridCol>
                <a:gridCol w="1066800">
                  <a:extLst>
                    <a:ext uri="{9D8B030D-6E8A-4147-A177-3AD203B41FA5}">
                      <a16:colId xmlns:a16="http://schemas.microsoft.com/office/drawing/2014/main" val="3946207968"/>
                    </a:ext>
                  </a:extLst>
                </a:gridCol>
                <a:gridCol w="609600">
                  <a:extLst>
                    <a:ext uri="{9D8B030D-6E8A-4147-A177-3AD203B41FA5}">
                      <a16:colId xmlns:a16="http://schemas.microsoft.com/office/drawing/2014/main" val="2565541614"/>
                    </a:ext>
                  </a:extLst>
                </a:gridCol>
              </a:tblGrid>
              <a:tr h="190500">
                <a:tc>
                  <a:txBody>
                    <a:bodyPr/>
                    <a:lstStyle/>
                    <a:p>
                      <a:pPr algn="l" fontAlgn="b"/>
                      <a:r>
                        <a:rPr lang="en-US" sz="1600" b="0" i="0" u="none" strike="noStrike" dirty="0">
                          <a:solidFill>
                            <a:srgbClr val="000000"/>
                          </a:solidFill>
                          <a:effectLst/>
                          <a:latin typeface="Arial" panose="020B0604020202020204" pitchFamily="34" charset="0"/>
                        </a:rPr>
                        <a:t>Cooperative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NPV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Ann. NPV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B/C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Members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Arial" panose="020B0604020202020204" pitchFamily="34" charset="0"/>
                        </a:rPr>
                        <a:t>NPV</a:t>
                      </a:r>
                    </a:p>
                    <a:p>
                      <a:pPr algn="l" fontAlgn="b"/>
                      <a:r>
                        <a:rPr lang="en-US" sz="1600" b="0" i="0" u="none" strike="noStrike" dirty="0" smtClean="0">
                          <a:solidFill>
                            <a:srgbClr val="000000"/>
                          </a:solidFill>
                          <a:effectLst/>
                          <a:latin typeface="Arial" panose="020B0604020202020204" pitchFamily="34" charset="0"/>
                        </a:rPr>
                        <a:t>/</a:t>
                      </a:r>
                      <a:r>
                        <a:rPr lang="en-US" sz="1600" b="0" i="0" u="none" strike="noStrike" dirty="0">
                          <a:solidFill>
                            <a:srgbClr val="000000"/>
                          </a:solidFill>
                          <a:effectLst/>
                          <a:latin typeface="Arial" panose="020B0604020202020204" pitchFamily="34" charset="0"/>
                        </a:rPr>
                        <a:t>member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B/member cost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Rev</a:t>
                      </a:r>
                      <a:r>
                        <a:rPr lang="en-US" sz="1600" b="0" i="0" u="none" strike="noStrike" dirty="0" smtClean="0">
                          <a:solidFill>
                            <a:srgbClr val="000000"/>
                          </a:solidFill>
                          <a:effectLst/>
                          <a:latin typeface="Arial" panose="020B0604020202020204" pitchFamily="34" charset="0"/>
                        </a:rPr>
                        <a:t>/</a:t>
                      </a:r>
                    </a:p>
                    <a:p>
                      <a:pPr algn="l" fontAlgn="b"/>
                      <a:r>
                        <a:rPr lang="en-US" sz="1600" b="0" i="0" u="none" strike="noStrike" dirty="0" smtClean="0">
                          <a:solidFill>
                            <a:srgbClr val="000000"/>
                          </a:solidFill>
                          <a:effectLst/>
                          <a:latin typeface="Arial" panose="020B0604020202020204" pitchFamily="34" charset="0"/>
                        </a:rPr>
                        <a:t>cost</a:t>
                      </a:r>
                      <a:endParaRPr lang="en-US" sz="1600" b="0" i="0" u="none" strike="noStrike" dirty="0">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6957"/>
                  </a:ext>
                </a:extLst>
              </a:tr>
              <a:tr h="190500">
                <a:tc>
                  <a:txBody>
                    <a:bodyPr/>
                    <a:lstStyle/>
                    <a:p>
                      <a:pPr algn="l" fontAlgn="b"/>
                      <a:r>
                        <a:rPr lang="en-US" sz="1600" b="0" i="0" u="none" strike="noStrike" dirty="0">
                          <a:solidFill>
                            <a:srgbClr val="000000"/>
                          </a:solidFill>
                          <a:effectLst/>
                          <a:latin typeface="Arial" panose="020B0604020202020204" pitchFamily="34" charset="0"/>
                        </a:rPr>
                        <a:t>Tipmont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560,280,195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48,847,781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22,631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24,757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8848878"/>
                  </a:ext>
                </a:extLst>
              </a:tr>
              <a:tr h="190500">
                <a:tc>
                  <a:txBody>
                    <a:bodyPr/>
                    <a:lstStyle/>
                    <a:p>
                      <a:pPr algn="l" fontAlgn="b"/>
                      <a:r>
                        <a:rPr lang="en-US" sz="1600" b="0" i="0" u="none" strike="noStrike" dirty="0">
                          <a:solidFill>
                            <a:srgbClr val="000000"/>
                          </a:solidFill>
                          <a:effectLst/>
                          <a:latin typeface="Arial" panose="020B0604020202020204" pitchFamily="34" charset="0"/>
                        </a:rPr>
                        <a:t>Henry County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190,129,578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16,576,363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8,500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22,368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697085"/>
                  </a:ext>
                </a:extLst>
              </a:tr>
              <a:tr h="190500">
                <a:tc>
                  <a:txBody>
                    <a:bodyPr/>
                    <a:lstStyle/>
                    <a:p>
                      <a:pPr algn="l" fontAlgn="b"/>
                      <a:r>
                        <a:rPr lang="en-US" sz="1600" b="0" i="0" u="none" strike="noStrike" dirty="0">
                          <a:solidFill>
                            <a:srgbClr val="000000"/>
                          </a:solidFill>
                          <a:effectLst/>
                          <a:latin typeface="Arial" panose="020B0604020202020204" pitchFamily="34" charset="0"/>
                        </a:rPr>
                        <a:t>Jackson County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582,505,581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50,785,491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24,203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24,067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0853891"/>
                  </a:ext>
                </a:extLst>
              </a:tr>
              <a:tr h="190500">
                <a:tc>
                  <a:txBody>
                    <a:bodyPr/>
                    <a:lstStyle/>
                    <a:p>
                      <a:pPr algn="l" fontAlgn="b"/>
                      <a:r>
                        <a:rPr lang="en-US" sz="1600" b="0" i="0" u="none" strike="noStrike" dirty="0">
                          <a:solidFill>
                            <a:srgbClr val="000000"/>
                          </a:solidFill>
                          <a:effectLst/>
                          <a:latin typeface="Arial" panose="020B0604020202020204" pitchFamily="34" charset="0"/>
                        </a:rPr>
                        <a:t>Marshall County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165,610,509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14,438,679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7,249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22,846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4421292"/>
                  </a:ext>
                </a:extLst>
              </a:tr>
              <a:tr h="190500">
                <a:tc>
                  <a:txBody>
                    <a:bodyPr/>
                    <a:lstStyle/>
                    <a:p>
                      <a:pPr algn="l" fontAlgn="b"/>
                      <a:r>
                        <a:rPr lang="en-US" sz="1600" b="0" i="0" u="none" strike="noStrike" dirty="0">
                          <a:solidFill>
                            <a:srgbClr val="000000"/>
                          </a:solidFill>
                          <a:effectLst/>
                          <a:latin typeface="Arial" panose="020B0604020202020204" pitchFamily="34" charset="0"/>
                        </a:rPr>
                        <a:t>Noble County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246,440,421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21,485,799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10,646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23,149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4.13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083494"/>
                  </a:ext>
                </a:extLst>
              </a:tr>
              <a:tr h="190500">
                <a:tc>
                  <a:txBody>
                    <a:bodyPr/>
                    <a:lstStyle/>
                    <a:p>
                      <a:pPr algn="l" fontAlgn="b"/>
                      <a:r>
                        <a:rPr lang="en-US" sz="1600" b="0" i="0" u="none" strike="noStrike" dirty="0">
                          <a:solidFill>
                            <a:srgbClr val="000000"/>
                          </a:solidFill>
                          <a:effectLst/>
                          <a:latin typeface="Arial" panose="020B0604020202020204" pitchFamily="34" charset="0"/>
                        </a:rPr>
                        <a:t>Orange County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166,377,353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14,505,536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7,756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21,451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3.75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panose="020B0604020202020204" pitchFamily="34" charset="0"/>
                        </a:rPr>
                        <a:t>0.41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249931"/>
                  </a:ext>
                </a:extLst>
              </a:tr>
              <a:tr h="190500">
                <a:tc>
                  <a:txBody>
                    <a:bodyPr/>
                    <a:lstStyle/>
                    <a:p>
                      <a:pPr algn="l" fontAlgn="b"/>
                      <a:r>
                        <a:rPr lang="en-US" sz="1600" b="0" i="0" u="none" strike="noStrike" dirty="0">
                          <a:solidFill>
                            <a:srgbClr val="000000"/>
                          </a:solidFill>
                          <a:effectLst/>
                          <a:latin typeface="Arial" panose="020B0604020202020204" pitchFamily="34" charset="0"/>
                        </a:rPr>
                        <a:t>Whitewater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341,256,815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29,752,324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3.84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11,741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29,065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5.44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327835"/>
                  </a:ext>
                </a:extLst>
              </a:tr>
            </a:tbl>
          </a:graphicData>
        </a:graphic>
      </p:graphicFrame>
    </p:spTree>
    <p:extLst>
      <p:ext uri="{BB962C8B-B14F-4D97-AF65-F5344CB8AC3E}">
        <p14:creationId xmlns:p14="http://schemas.microsoft.com/office/powerpoint/2010/main" val="20100708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762000"/>
          </a:xfrm>
        </p:spPr>
        <p:txBody>
          <a:bodyPr/>
          <a:lstStyle/>
          <a:p>
            <a:r>
              <a:rPr lang="en-US" sz="4000" dirty="0"/>
              <a:t>Federal and State Governments</a:t>
            </a:r>
          </a:p>
        </p:txBody>
      </p:sp>
      <p:sp>
        <p:nvSpPr>
          <p:cNvPr id="3" name="Content Placeholder 2"/>
          <p:cNvSpPr>
            <a:spLocks noGrp="1"/>
          </p:cNvSpPr>
          <p:nvPr>
            <p:ph idx="1"/>
          </p:nvPr>
        </p:nvSpPr>
        <p:spPr>
          <a:xfrm>
            <a:off x="685800" y="2057400"/>
            <a:ext cx="7772400" cy="3810000"/>
          </a:xfrm>
        </p:spPr>
        <p:txBody>
          <a:bodyPr/>
          <a:lstStyle/>
          <a:p>
            <a:r>
              <a:rPr lang="en-US" sz="2800" dirty="0"/>
              <a:t>Rural residents would see added income and health care cost savings due to the expansion of rural broadband.</a:t>
            </a:r>
          </a:p>
          <a:p>
            <a:r>
              <a:rPr lang="en-US" sz="2800" dirty="0"/>
              <a:t>Some of this added income would be paid in Federal income taxes, state income taxes and state sales taxes.</a:t>
            </a:r>
          </a:p>
          <a:p>
            <a:r>
              <a:rPr lang="en-US" sz="2800" dirty="0"/>
              <a:t>Some of the health care cost savings would accrue to the Federal Medicare program, and the Federal and Indiana state Medicaid programs.</a:t>
            </a:r>
          </a:p>
        </p:txBody>
      </p:sp>
    </p:spTree>
    <p:extLst>
      <p:ext uri="{BB962C8B-B14F-4D97-AF65-F5344CB8AC3E}">
        <p14:creationId xmlns:p14="http://schemas.microsoft.com/office/powerpoint/2010/main" val="258827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772400" cy="762000"/>
          </a:xfrm>
        </p:spPr>
        <p:txBody>
          <a:bodyPr/>
          <a:lstStyle/>
          <a:p>
            <a:r>
              <a:rPr lang="en-US" dirty="0"/>
              <a:t>Rural Broadband</a:t>
            </a:r>
          </a:p>
        </p:txBody>
      </p:sp>
      <p:sp>
        <p:nvSpPr>
          <p:cNvPr id="3" name="Content Placeholder 2"/>
          <p:cNvSpPr>
            <a:spLocks noGrp="1"/>
          </p:cNvSpPr>
          <p:nvPr>
            <p:ph idx="1"/>
          </p:nvPr>
        </p:nvSpPr>
        <p:spPr>
          <a:xfrm>
            <a:off x="609600" y="1981200"/>
            <a:ext cx="7772400" cy="3810000"/>
          </a:xfrm>
        </p:spPr>
        <p:txBody>
          <a:bodyPr/>
          <a:lstStyle/>
          <a:p>
            <a:r>
              <a:rPr lang="en-US" sz="2400" dirty="0"/>
              <a:t>In the long run, the economic impact of rural broadband will be more important for the role it plays in changing what the economy is. Information technology shows an amazing capability to create new services. It has also disrupted the role that location plays in the economy. Broadband networks have nearly erased the cost of moving information. Broadband networks allow that disruptive role to happen. This disruption will reach as far as the broadband speed required to support these uses will allow. - </a:t>
            </a:r>
            <a:r>
              <a:rPr lang="en-US" sz="2400" dirty="0" err="1"/>
              <a:t>Kuttner</a:t>
            </a:r>
            <a:r>
              <a:rPr lang="en-US" sz="2400" dirty="0"/>
              <a:t> </a:t>
            </a:r>
          </a:p>
        </p:txBody>
      </p:sp>
    </p:spTree>
    <p:extLst>
      <p:ext uri="{BB962C8B-B14F-4D97-AF65-F5344CB8AC3E}">
        <p14:creationId xmlns:p14="http://schemas.microsoft.com/office/powerpoint/2010/main" val="2007541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Federal and State Governments</a:t>
            </a:r>
          </a:p>
        </p:txBody>
      </p:sp>
      <p:sp>
        <p:nvSpPr>
          <p:cNvPr id="3" name="Content Placeholder 2"/>
          <p:cNvSpPr>
            <a:spLocks noGrp="1"/>
          </p:cNvSpPr>
          <p:nvPr>
            <p:ph idx="1"/>
          </p:nvPr>
        </p:nvSpPr>
        <p:spPr>
          <a:xfrm>
            <a:off x="685800" y="2133600"/>
            <a:ext cx="7772400" cy="3810000"/>
          </a:xfrm>
        </p:spPr>
        <p:txBody>
          <a:bodyPr/>
          <a:lstStyle/>
          <a:p>
            <a:r>
              <a:rPr lang="en-US" sz="2800" dirty="0"/>
              <a:t>Estimation of revenues based only on the added incomes from adult education and the multiplier.  These are the categories of benefits most likely to result in added taxable income.</a:t>
            </a:r>
          </a:p>
          <a:p>
            <a:r>
              <a:rPr lang="en-US" sz="2800" dirty="0"/>
              <a:t>Estimation of telemedicine cost savings based on all savings categories except travel and lost work.  The remaining categories are likely to be cost savings for government healthcare programs.</a:t>
            </a:r>
          </a:p>
        </p:txBody>
      </p:sp>
    </p:spTree>
    <p:extLst>
      <p:ext uri="{BB962C8B-B14F-4D97-AF65-F5344CB8AC3E}">
        <p14:creationId xmlns:p14="http://schemas.microsoft.com/office/powerpoint/2010/main" val="1887394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Federal Income Tax</a:t>
            </a:r>
          </a:p>
        </p:txBody>
      </p:sp>
      <p:sp>
        <p:nvSpPr>
          <p:cNvPr id="3" name="Content Placeholder 2"/>
          <p:cNvSpPr>
            <a:spLocks noGrp="1"/>
          </p:cNvSpPr>
          <p:nvPr>
            <p:ph idx="1"/>
          </p:nvPr>
        </p:nvSpPr>
        <p:spPr>
          <a:xfrm>
            <a:off x="685800" y="2209800"/>
            <a:ext cx="7772400" cy="3810000"/>
          </a:xfrm>
        </p:spPr>
        <p:txBody>
          <a:bodyPr/>
          <a:lstStyle/>
          <a:p>
            <a:r>
              <a:rPr lang="en-US" dirty="0"/>
              <a:t>Use the average of the marginal and average tax rates, times the added income for each income level.</a:t>
            </a:r>
          </a:p>
          <a:p>
            <a:r>
              <a:rPr lang="en-US" dirty="0"/>
              <a:t>Added Federal income tax revenue for all 7 cooperatives in </a:t>
            </a:r>
            <a:r>
              <a:rPr lang="en-US" dirty="0">
                <a:solidFill>
                  <a:srgbClr val="FF0000"/>
                </a:solidFill>
              </a:rPr>
              <a:t>Year 3 is $11.0 million.</a:t>
            </a:r>
          </a:p>
          <a:p>
            <a:r>
              <a:rPr lang="en-US" dirty="0"/>
              <a:t>Revenue would be similar in all subsequent years.</a:t>
            </a:r>
          </a:p>
        </p:txBody>
      </p:sp>
    </p:spTree>
    <p:extLst>
      <p:ext uri="{BB962C8B-B14F-4D97-AF65-F5344CB8AC3E}">
        <p14:creationId xmlns:p14="http://schemas.microsoft.com/office/powerpoint/2010/main" val="1246111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Indiana State Income Tax</a:t>
            </a:r>
          </a:p>
        </p:txBody>
      </p:sp>
      <p:sp>
        <p:nvSpPr>
          <p:cNvPr id="3" name="Content Placeholder 2"/>
          <p:cNvSpPr>
            <a:spLocks noGrp="1"/>
          </p:cNvSpPr>
          <p:nvPr>
            <p:ph idx="1"/>
          </p:nvPr>
        </p:nvSpPr>
        <p:spPr>
          <a:xfrm>
            <a:off x="685800" y="2209800"/>
            <a:ext cx="7772400" cy="3810000"/>
          </a:xfrm>
        </p:spPr>
        <p:txBody>
          <a:bodyPr/>
          <a:lstStyle/>
          <a:p>
            <a:r>
              <a:rPr lang="en-US" sz="2800" dirty="0"/>
              <a:t>The Federal IRS provides income tax data by county and zip code, including adjusted gross income, deductions and exemptions and other figures that allow estimation of Indiana taxable income, for each cooperative and income level.</a:t>
            </a:r>
          </a:p>
          <a:p>
            <a:r>
              <a:rPr lang="en-US" sz="2800" dirty="0"/>
              <a:t>Indiana’s marginal tax rate is 3.23%.  With deductions and exemptions, the average rate is slightly less.  </a:t>
            </a:r>
          </a:p>
          <a:p>
            <a:endParaRPr lang="en-US" sz="2800" dirty="0"/>
          </a:p>
        </p:txBody>
      </p:sp>
    </p:spTree>
    <p:extLst>
      <p:ext uri="{BB962C8B-B14F-4D97-AF65-F5344CB8AC3E}">
        <p14:creationId xmlns:p14="http://schemas.microsoft.com/office/powerpoint/2010/main" val="458829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Indiana State Income Tax</a:t>
            </a:r>
          </a:p>
        </p:txBody>
      </p:sp>
      <p:sp>
        <p:nvSpPr>
          <p:cNvPr id="3" name="Content Placeholder 2"/>
          <p:cNvSpPr>
            <a:spLocks noGrp="1"/>
          </p:cNvSpPr>
          <p:nvPr>
            <p:ph idx="1"/>
          </p:nvPr>
        </p:nvSpPr>
        <p:spPr>
          <a:xfrm>
            <a:off x="685800" y="2209800"/>
            <a:ext cx="7772400" cy="3810000"/>
          </a:xfrm>
        </p:spPr>
        <p:txBody>
          <a:bodyPr/>
          <a:lstStyle/>
          <a:p>
            <a:r>
              <a:rPr lang="en-US" dirty="0"/>
              <a:t>Use the average of the marginal and average tax rates, times the added income for each income level.</a:t>
            </a:r>
          </a:p>
          <a:p>
            <a:r>
              <a:rPr lang="en-US" dirty="0"/>
              <a:t>Added Indiana state income tax revenue for all 7 cooperatives in </a:t>
            </a:r>
            <a:r>
              <a:rPr lang="en-US" dirty="0">
                <a:solidFill>
                  <a:srgbClr val="FF0000"/>
                </a:solidFill>
              </a:rPr>
              <a:t>Year 3 is $2.0 million.</a:t>
            </a:r>
          </a:p>
          <a:p>
            <a:r>
              <a:rPr lang="en-US" dirty="0"/>
              <a:t>Revenue would be similar in all subsequent years.</a:t>
            </a:r>
          </a:p>
          <a:p>
            <a:endParaRPr lang="en-US" dirty="0">
              <a:solidFill>
                <a:srgbClr val="FF0000"/>
              </a:solidFill>
            </a:endParaRPr>
          </a:p>
          <a:p>
            <a:endParaRPr lang="en-US" dirty="0"/>
          </a:p>
        </p:txBody>
      </p:sp>
    </p:spTree>
    <p:extLst>
      <p:ext uri="{BB962C8B-B14F-4D97-AF65-F5344CB8AC3E}">
        <p14:creationId xmlns:p14="http://schemas.microsoft.com/office/powerpoint/2010/main" val="3692879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Indiana State </a:t>
            </a:r>
            <a:r>
              <a:rPr lang="en-US" sz="4000" dirty="0" smtClean="0"/>
              <a:t>Sales </a:t>
            </a:r>
            <a:r>
              <a:rPr lang="en-US" sz="4000" dirty="0"/>
              <a:t>Tax</a:t>
            </a:r>
          </a:p>
        </p:txBody>
      </p:sp>
      <p:sp>
        <p:nvSpPr>
          <p:cNvPr id="3" name="Content Placeholder 2"/>
          <p:cNvSpPr>
            <a:spLocks noGrp="1"/>
          </p:cNvSpPr>
          <p:nvPr>
            <p:ph idx="1"/>
          </p:nvPr>
        </p:nvSpPr>
        <p:spPr>
          <a:xfrm>
            <a:off x="685800" y="1905000"/>
            <a:ext cx="7772400" cy="3810000"/>
          </a:xfrm>
        </p:spPr>
        <p:txBody>
          <a:bodyPr/>
          <a:lstStyle/>
          <a:p>
            <a:r>
              <a:rPr lang="en-US" sz="2800" dirty="0"/>
              <a:t>Statistical results combined with survey estimates of age and income for each cooperative produced estimated sales-taxable spending out of added income.</a:t>
            </a:r>
          </a:p>
          <a:p>
            <a:r>
              <a:rPr lang="en-US" sz="2800" dirty="0"/>
              <a:t>These were multiplied by Indiana’s sales tax rate, 7%.</a:t>
            </a:r>
          </a:p>
          <a:p>
            <a:r>
              <a:rPr lang="en-US" sz="2800" dirty="0"/>
              <a:t>Added Indiana state sales tax revenue for all 7 cooperatives in </a:t>
            </a:r>
            <a:r>
              <a:rPr lang="en-US" sz="2800" dirty="0">
                <a:solidFill>
                  <a:srgbClr val="FF0000"/>
                </a:solidFill>
              </a:rPr>
              <a:t>Year 3 is $2.4 million.</a:t>
            </a:r>
          </a:p>
          <a:p>
            <a:r>
              <a:rPr lang="en-US" sz="2800" dirty="0"/>
              <a:t>Revenue would be similar in all subsequent years.</a:t>
            </a:r>
          </a:p>
          <a:p>
            <a:endParaRPr lang="en-US" sz="2800" dirty="0">
              <a:solidFill>
                <a:srgbClr val="FF0000"/>
              </a:solidFill>
            </a:endParaRPr>
          </a:p>
          <a:p>
            <a:endParaRPr lang="en-US" sz="2800" dirty="0"/>
          </a:p>
        </p:txBody>
      </p:sp>
    </p:spTree>
    <p:extLst>
      <p:ext uri="{BB962C8B-B14F-4D97-AF65-F5344CB8AC3E}">
        <p14:creationId xmlns:p14="http://schemas.microsoft.com/office/powerpoint/2010/main" val="999658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Telemedicine Cost Savings</a:t>
            </a:r>
          </a:p>
        </p:txBody>
      </p:sp>
      <p:sp>
        <p:nvSpPr>
          <p:cNvPr id="3" name="Content Placeholder 2"/>
          <p:cNvSpPr>
            <a:spLocks noGrp="1"/>
          </p:cNvSpPr>
          <p:nvPr>
            <p:ph idx="1"/>
          </p:nvPr>
        </p:nvSpPr>
        <p:spPr>
          <a:xfrm>
            <a:off x="685800" y="2133600"/>
            <a:ext cx="7772400" cy="3810000"/>
          </a:xfrm>
        </p:spPr>
        <p:txBody>
          <a:bodyPr/>
          <a:lstStyle/>
          <a:p>
            <a:r>
              <a:rPr lang="en-US" sz="2400" dirty="0"/>
              <a:t>Expanded broadband would allow rural households to reduce their health care costs.</a:t>
            </a:r>
          </a:p>
          <a:p>
            <a:r>
              <a:rPr lang="en-US" sz="2400" dirty="0"/>
              <a:t>Health care costs are paid by households out-of-pocket, by private insurance companies, and by the Federal Medicare, and Federal and state Medicaid programs.</a:t>
            </a:r>
          </a:p>
          <a:p>
            <a:r>
              <a:rPr lang="en-US" sz="2400" dirty="0"/>
              <a:t>Data from various sources are used to estimate the health care cost shares for each cooperative.</a:t>
            </a:r>
          </a:p>
          <a:p>
            <a:r>
              <a:rPr lang="en-US" sz="2400" dirty="0"/>
              <a:t>For all cooperatives, </a:t>
            </a:r>
            <a:r>
              <a:rPr lang="en-US" sz="2400" dirty="0">
                <a:solidFill>
                  <a:srgbClr val="FF0000"/>
                </a:solidFill>
              </a:rPr>
              <a:t>26%</a:t>
            </a:r>
            <a:r>
              <a:rPr lang="en-US" sz="2400" dirty="0"/>
              <a:t> of costs are borne by Medicare, </a:t>
            </a:r>
            <a:r>
              <a:rPr lang="en-US" sz="2400" dirty="0">
                <a:solidFill>
                  <a:srgbClr val="FF0000"/>
                </a:solidFill>
              </a:rPr>
              <a:t>17%</a:t>
            </a:r>
            <a:r>
              <a:rPr lang="en-US" sz="2400" dirty="0"/>
              <a:t> by Federal Medicaid, and </a:t>
            </a:r>
            <a:r>
              <a:rPr lang="en-US" sz="2400" dirty="0">
                <a:solidFill>
                  <a:srgbClr val="FF0000"/>
                </a:solidFill>
              </a:rPr>
              <a:t>4%</a:t>
            </a:r>
            <a:r>
              <a:rPr lang="en-US" sz="2400" dirty="0"/>
              <a:t> by state Medicaid.  </a:t>
            </a:r>
          </a:p>
          <a:p>
            <a:endParaRPr lang="en-US" sz="2400" dirty="0"/>
          </a:p>
        </p:txBody>
      </p:sp>
    </p:spTree>
    <p:extLst>
      <p:ext uri="{BB962C8B-B14F-4D97-AF65-F5344CB8AC3E}">
        <p14:creationId xmlns:p14="http://schemas.microsoft.com/office/powerpoint/2010/main" val="2518596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Telemedicine Cost Savings</a:t>
            </a:r>
          </a:p>
        </p:txBody>
      </p:sp>
      <p:sp>
        <p:nvSpPr>
          <p:cNvPr id="3" name="Content Placeholder 2"/>
          <p:cNvSpPr>
            <a:spLocks noGrp="1"/>
          </p:cNvSpPr>
          <p:nvPr>
            <p:ph idx="1"/>
          </p:nvPr>
        </p:nvSpPr>
        <p:spPr>
          <a:xfrm>
            <a:off x="685800" y="2209800"/>
            <a:ext cx="8001000" cy="3810000"/>
          </a:xfrm>
        </p:spPr>
        <p:txBody>
          <a:bodyPr/>
          <a:lstStyle/>
          <a:p>
            <a:r>
              <a:rPr lang="en-US" sz="2800" dirty="0"/>
              <a:t>Federal Medicare cost savings for the 7 cooperatives would be </a:t>
            </a:r>
            <a:r>
              <a:rPr lang="en-US" sz="2800" dirty="0">
                <a:solidFill>
                  <a:srgbClr val="FF0000"/>
                </a:solidFill>
              </a:rPr>
              <a:t>$21.4 million in Year 3</a:t>
            </a:r>
            <a:r>
              <a:rPr lang="en-US" sz="2800" dirty="0"/>
              <a:t>.</a:t>
            </a:r>
          </a:p>
          <a:p>
            <a:r>
              <a:rPr lang="en-US" sz="2800" dirty="0"/>
              <a:t>Federal Medicaid cost savings for the 7 cooperatives would be </a:t>
            </a:r>
            <a:r>
              <a:rPr lang="en-US" sz="2800" dirty="0">
                <a:solidFill>
                  <a:srgbClr val="FF0000"/>
                </a:solidFill>
              </a:rPr>
              <a:t>$13.8 million in Year 3</a:t>
            </a:r>
            <a:r>
              <a:rPr lang="en-US" sz="2800" dirty="0"/>
              <a:t>.</a:t>
            </a:r>
          </a:p>
          <a:p>
            <a:r>
              <a:rPr lang="en-US" sz="2800" dirty="0"/>
              <a:t>State Medicaid cost savings for the 7 cooperatives would be </a:t>
            </a:r>
            <a:r>
              <a:rPr lang="en-US" sz="2800" dirty="0">
                <a:solidFill>
                  <a:srgbClr val="FF0000"/>
                </a:solidFill>
              </a:rPr>
              <a:t>$3.4 million in Year 3</a:t>
            </a:r>
            <a:r>
              <a:rPr lang="en-US" sz="2800" dirty="0"/>
              <a:t>.</a:t>
            </a:r>
          </a:p>
          <a:p>
            <a:r>
              <a:rPr lang="en-US" sz="2800" dirty="0"/>
              <a:t>Similar savings would occur in subsequent years.</a:t>
            </a:r>
          </a:p>
        </p:txBody>
      </p:sp>
    </p:spTree>
    <p:extLst>
      <p:ext uri="{BB962C8B-B14F-4D97-AF65-F5344CB8AC3E}">
        <p14:creationId xmlns:p14="http://schemas.microsoft.com/office/powerpoint/2010/main" val="1938421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001000" cy="762000"/>
          </a:xfrm>
        </p:spPr>
        <p:txBody>
          <a:bodyPr/>
          <a:lstStyle/>
          <a:p>
            <a:r>
              <a:rPr lang="en-US" sz="4000" dirty="0"/>
              <a:t>Fewer Medicaid Recipients</a:t>
            </a:r>
          </a:p>
        </p:txBody>
      </p:sp>
      <p:sp>
        <p:nvSpPr>
          <p:cNvPr id="3" name="Content Placeholder 2"/>
          <p:cNvSpPr>
            <a:spLocks noGrp="1"/>
          </p:cNvSpPr>
          <p:nvPr>
            <p:ph idx="1"/>
          </p:nvPr>
        </p:nvSpPr>
        <p:spPr>
          <a:xfrm>
            <a:off x="685800" y="1981200"/>
            <a:ext cx="7772400" cy="3810000"/>
          </a:xfrm>
        </p:spPr>
        <p:txBody>
          <a:bodyPr/>
          <a:lstStyle/>
          <a:p>
            <a:r>
              <a:rPr lang="en-US" sz="2400" dirty="0"/>
              <a:t>Added incomes imply that fewer people will be eligible for Medicaid.</a:t>
            </a:r>
          </a:p>
          <a:p>
            <a:r>
              <a:rPr lang="en-US" sz="2400" dirty="0"/>
              <a:t>Statistical procedures are used to estimate the effect of added incomes on the number of Medicaid recipients in Indiana counties.</a:t>
            </a:r>
          </a:p>
          <a:p>
            <a:r>
              <a:rPr lang="en-US" sz="2400" dirty="0"/>
              <a:t>Added income from rural broadband would reduce the number of Medicaid recipients by </a:t>
            </a:r>
            <a:r>
              <a:rPr lang="en-US" sz="2400" dirty="0">
                <a:solidFill>
                  <a:srgbClr val="FF0000"/>
                </a:solidFill>
              </a:rPr>
              <a:t>2.2%</a:t>
            </a:r>
            <a:r>
              <a:rPr lang="en-US" sz="2400" dirty="0"/>
              <a:t> in the 7 cooperatives.</a:t>
            </a:r>
          </a:p>
          <a:p>
            <a:r>
              <a:rPr lang="en-US" sz="2400" dirty="0"/>
              <a:t>This results in added cost savings of </a:t>
            </a:r>
            <a:r>
              <a:rPr lang="en-US" sz="2400" dirty="0">
                <a:solidFill>
                  <a:srgbClr val="FF0000"/>
                </a:solidFill>
              </a:rPr>
              <a:t>$1.7 </a:t>
            </a:r>
            <a:r>
              <a:rPr lang="en-US" sz="2400" dirty="0"/>
              <a:t>million for Federal Medicaid, and </a:t>
            </a:r>
            <a:r>
              <a:rPr lang="en-US" sz="2400" dirty="0">
                <a:solidFill>
                  <a:srgbClr val="FF0000"/>
                </a:solidFill>
              </a:rPr>
              <a:t>$0.4 </a:t>
            </a:r>
            <a:r>
              <a:rPr lang="en-US" sz="2400" dirty="0"/>
              <a:t>million for Indiana Medicaid, in </a:t>
            </a:r>
            <a:r>
              <a:rPr lang="en-US" sz="2400" dirty="0">
                <a:solidFill>
                  <a:srgbClr val="FF0000"/>
                </a:solidFill>
              </a:rPr>
              <a:t>Year 3</a:t>
            </a:r>
            <a:r>
              <a:rPr lang="en-US" sz="2400" dirty="0"/>
              <a:t>, with similar savings in subsequent years.</a:t>
            </a:r>
          </a:p>
        </p:txBody>
      </p:sp>
    </p:spTree>
    <p:extLst>
      <p:ext uri="{BB962C8B-B14F-4D97-AF65-F5344CB8AC3E}">
        <p14:creationId xmlns:p14="http://schemas.microsoft.com/office/powerpoint/2010/main" val="39172917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95400"/>
            <a:ext cx="8153400" cy="762000"/>
          </a:xfrm>
        </p:spPr>
        <p:txBody>
          <a:bodyPr/>
          <a:lstStyle/>
          <a:p>
            <a:r>
              <a:rPr lang="en-US" sz="3600" dirty="0"/>
              <a:t>Total Federal and State Budget Impact</a:t>
            </a:r>
          </a:p>
        </p:txBody>
      </p:sp>
      <p:sp>
        <p:nvSpPr>
          <p:cNvPr id="4" name="Content Placeholder 3"/>
          <p:cNvSpPr>
            <a:spLocks noGrp="1"/>
          </p:cNvSpPr>
          <p:nvPr>
            <p:ph idx="1"/>
          </p:nvPr>
        </p:nvSpPr>
        <p:spPr>
          <a:xfrm>
            <a:off x="698607" y="2590800"/>
            <a:ext cx="7772400" cy="3810000"/>
          </a:xfrm>
        </p:spPr>
        <p:txBody>
          <a:bodyPr/>
          <a:lstStyle/>
          <a:p>
            <a:r>
              <a:rPr lang="en-US" sz="2400" dirty="0"/>
              <a:t>For the 7 cooperatives in Year 3, total revenues and cost savings total </a:t>
            </a:r>
            <a:r>
              <a:rPr lang="en-US" sz="2400" dirty="0">
                <a:solidFill>
                  <a:srgbClr val="FF0000"/>
                </a:solidFill>
              </a:rPr>
              <a:t>$56.5 million</a:t>
            </a:r>
            <a:r>
              <a:rPr lang="en-US" sz="2400" dirty="0"/>
              <a:t>.</a:t>
            </a:r>
          </a:p>
          <a:p>
            <a:r>
              <a:rPr lang="en-US" sz="2400" dirty="0"/>
              <a:t>Federal revenues and cost savings total </a:t>
            </a:r>
            <a:r>
              <a:rPr lang="en-US" sz="2400" dirty="0">
                <a:solidFill>
                  <a:srgbClr val="FF0000"/>
                </a:solidFill>
              </a:rPr>
              <a:t>$47.9 </a:t>
            </a:r>
            <a:r>
              <a:rPr lang="en-US" sz="2400" dirty="0"/>
              <a:t>million, and Indiana state revenues and costs savings total </a:t>
            </a:r>
            <a:r>
              <a:rPr lang="en-US" sz="2400" dirty="0">
                <a:solidFill>
                  <a:srgbClr val="FF0000"/>
                </a:solidFill>
              </a:rPr>
              <a:t>$8.6 </a:t>
            </a:r>
            <a:r>
              <a:rPr lang="en-US" sz="2400" dirty="0"/>
              <a:t>million.</a:t>
            </a:r>
          </a:p>
          <a:p>
            <a:r>
              <a:rPr lang="en-US" sz="2400" dirty="0"/>
              <a:t>This is </a:t>
            </a:r>
            <a:r>
              <a:rPr lang="en-US" sz="2400" dirty="0">
                <a:solidFill>
                  <a:srgbClr val="FF0000"/>
                </a:solidFill>
              </a:rPr>
              <a:t>27%</a:t>
            </a:r>
            <a:r>
              <a:rPr lang="en-US" sz="2400" dirty="0"/>
              <a:t> of Year 3 broadband net benefits, </a:t>
            </a:r>
            <a:r>
              <a:rPr lang="en-US" sz="2400" dirty="0">
                <a:solidFill>
                  <a:srgbClr val="FF0000"/>
                </a:solidFill>
              </a:rPr>
              <a:t>23%</a:t>
            </a:r>
            <a:r>
              <a:rPr lang="en-US" sz="2400" dirty="0"/>
              <a:t> Federal and </a:t>
            </a:r>
            <a:r>
              <a:rPr lang="en-US" sz="2400" dirty="0">
                <a:solidFill>
                  <a:srgbClr val="FF0000"/>
                </a:solidFill>
              </a:rPr>
              <a:t>4%</a:t>
            </a:r>
            <a:r>
              <a:rPr lang="en-US" sz="2400" dirty="0"/>
              <a:t> state.</a:t>
            </a:r>
          </a:p>
          <a:p>
            <a:r>
              <a:rPr lang="en-US" sz="2400" dirty="0"/>
              <a:t>Similar revenues and savings would accrue each year.</a:t>
            </a:r>
          </a:p>
          <a:p>
            <a:endParaRPr lang="en-US" sz="2400" dirty="0"/>
          </a:p>
        </p:txBody>
      </p:sp>
    </p:spTree>
    <p:extLst>
      <p:ext uri="{BB962C8B-B14F-4D97-AF65-F5344CB8AC3E}">
        <p14:creationId xmlns:p14="http://schemas.microsoft.com/office/powerpoint/2010/main" val="4344830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295400"/>
            <a:ext cx="8153400" cy="762000"/>
          </a:xfrm>
        </p:spPr>
        <p:txBody>
          <a:bodyPr/>
          <a:lstStyle/>
          <a:p>
            <a:r>
              <a:rPr lang="en-US" sz="3600" dirty="0"/>
              <a:t>Total Federal and State Budget Impact</a:t>
            </a:r>
          </a:p>
        </p:txBody>
      </p:sp>
      <p:sp>
        <p:nvSpPr>
          <p:cNvPr id="4" name="Content Placeholder 3"/>
          <p:cNvSpPr>
            <a:spLocks noGrp="1"/>
          </p:cNvSpPr>
          <p:nvPr>
            <p:ph idx="1"/>
          </p:nvPr>
        </p:nvSpPr>
        <p:spPr>
          <a:xfrm>
            <a:off x="685800" y="2590800"/>
            <a:ext cx="7772400" cy="3810000"/>
          </a:xfrm>
        </p:spPr>
        <p:txBody>
          <a:bodyPr/>
          <a:lstStyle/>
          <a:p>
            <a:r>
              <a:rPr lang="en-US" sz="2400" dirty="0"/>
              <a:t>Federal and state revenues and cost savings are about </a:t>
            </a:r>
            <a:r>
              <a:rPr lang="en-US" sz="2400" dirty="0">
                <a:solidFill>
                  <a:srgbClr val="FF0000"/>
                </a:solidFill>
              </a:rPr>
              <a:t>one-quarter</a:t>
            </a:r>
            <a:r>
              <a:rPr lang="en-US" sz="2400" dirty="0"/>
              <a:t> of total broadband benefits.</a:t>
            </a:r>
          </a:p>
          <a:p>
            <a:r>
              <a:rPr lang="en-US" sz="2400" dirty="0"/>
              <a:t>Extrapolated to all cooperatives in the state of Indiana, these percentages imply added revenues and cost savings of </a:t>
            </a:r>
            <a:r>
              <a:rPr lang="en-US" sz="2400" dirty="0">
                <a:solidFill>
                  <a:srgbClr val="FF0000"/>
                </a:solidFill>
              </a:rPr>
              <a:t>$270 million </a:t>
            </a:r>
            <a:r>
              <a:rPr lang="en-US" sz="2400" dirty="0"/>
              <a:t>per year, every year.</a:t>
            </a:r>
          </a:p>
          <a:p>
            <a:r>
              <a:rPr lang="en-US" sz="2400" dirty="0"/>
              <a:t>Federal revenues and cost savings would be </a:t>
            </a:r>
            <a:r>
              <a:rPr lang="en-US" sz="2400" dirty="0">
                <a:solidFill>
                  <a:srgbClr val="FF0000"/>
                </a:solidFill>
              </a:rPr>
              <a:t>$230 million per year</a:t>
            </a:r>
            <a:r>
              <a:rPr lang="en-US" sz="2400" dirty="0"/>
              <a:t>.</a:t>
            </a:r>
          </a:p>
          <a:p>
            <a:r>
              <a:rPr lang="en-US" sz="2400" dirty="0"/>
              <a:t>State of Indiana revenues and cost savings would be </a:t>
            </a:r>
            <a:r>
              <a:rPr lang="en-US" sz="2400" dirty="0">
                <a:solidFill>
                  <a:srgbClr val="FF0000"/>
                </a:solidFill>
              </a:rPr>
              <a:t>$40 million per year</a:t>
            </a:r>
            <a:r>
              <a:rPr lang="en-US" sz="2400" dirty="0"/>
              <a:t>.</a:t>
            </a:r>
          </a:p>
          <a:p>
            <a:endParaRPr lang="en-US" sz="2400" dirty="0"/>
          </a:p>
        </p:txBody>
      </p:sp>
    </p:spTree>
    <p:extLst>
      <p:ext uri="{BB962C8B-B14F-4D97-AF65-F5344CB8AC3E}">
        <p14:creationId xmlns:p14="http://schemas.microsoft.com/office/powerpoint/2010/main" val="2452342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95450"/>
            <a:ext cx="8382000" cy="4933950"/>
          </a:xfrm>
        </p:spPr>
        <p:txBody>
          <a:bodyPr>
            <a:normAutofit/>
          </a:bodyPr>
          <a:lstStyle/>
          <a:p>
            <a:pPr marL="514350" lvl="0" indent="-514350">
              <a:buFont typeface="+mj-lt"/>
              <a:buAutoNum type="arabicPeriod"/>
            </a:pPr>
            <a:r>
              <a:rPr lang="en-US" sz="2800" dirty="0"/>
              <a:t>Present value of total benefits and costs by category for the Tipmont Case Study</a:t>
            </a:r>
          </a:p>
          <a:p>
            <a:pPr marL="514350" lvl="0" indent="-514350">
              <a:buFont typeface="+mj-lt"/>
              <a:buAutoNum type="arabicPeriod"/>
            </a:pPr>
            <a:r>
              <a:rPr lang="en-US" sz="2800" dirty="0"/>
              <a:t>Other metrics</a:t>
            </a:r>
          </a:p>
          <a:p>
            <a:pPr marL="914400" lvl="1" indent="-514350">
              <a:buFont typeface="+mj-lt"/>
              <a:buAutoNum type="arabicPeriod"/>
            </a:pPr>
            <a:r>
              <a:rPr lang="en-US" sz="2400" dirty="0"/>
              <a:t>Benefit cost ratio</a:t>
            </a:r>
          </a:p>
          <a:p>
            <a:pPr marL="914400" lvl="1" indent="-514350">
              <a:buFont typeface="+mj-lt"/>
              <a:buAutoNum type="arabicPeriod"/>
            </a:pPr>
            <a:r>
              <a:rPr lang="en-US" sz="2400" dirty="0"/>
              <a:t>NPV benefit per member</a:t>
            </a:r>
          </a:p>
          <a:p>
            <a:pPr marL="914400" lvl="1" indent="-514350">
              <a:buFont typeface="+mj-lt"/>
              <a:buAutoNum type="arabicPeriod"/>
            </a:pPr>
            <a:r>
              <a:rPr lang="en-US" sz="2400" dirty="0"/>
              <a:t>Annualized benefit per member</a:t>
            </a:r>
          </a:p>
          <a:p>
            <a:pPr marL="914400" lvl="1" indent="-514350">
              <a:buFont typeface="+mj-lt"/>
              <a:buAutoNum type="arabicPeriod"/>
            </a:pPr>
            <a:r>
              <a:rPr lang="en-US" sz="2400" dirty="0"/>
              <a:t>Benefit per $1 expended by customers</a:t>
            </a:r>
          </a:p>
          <a:p>
            <a:pPr marL="514350" lvl="0" indent="-514350">
              <a:buFont typeface="+mj-lt"/>
              <a:buAutoNum type="arabicPeriod"/>
            </a:pPr>
            <a:r>
              <a:rPr lang="en-US" sz="2800" dirty="0"/>
              <a:t>Review the extrapolation of broadband benefits to the State of Indiana</a:t>
            </a:r>
          </a:p>
          <a:p>
            <a:pPr marL="514350" lvl="0" indent="-514350">
              <a:buFont typeface="+mj-lt"/>
              <a:buAutoNum type="arabicPeriod"/>
            </a:pPr>
            <a:r>
              <a:rPr lang="en-US" sz="2800" dirty="0"/>
              <a:t>Tax and govt. expenditure impact calculations</a:t>
            </a:r>
          </a:p>
        </p:txBody>
      </p:sp>
      <p:sp>
        <p:nvSpPr>
          <p:cNvPr id="3075" name="Title 1"/>
          <p:cNvSpPr>
            <a:spLocks noGrp="1"/>
          </p:cNvSpPr>
          <p:nvPr>
            <p:ph type="title"/>
          </p:nvPr>
        </p:nvSpPr>
        <p:spPr>
          <a:xfrm>
            <a:off x="990600" y="914400"/>
            <a:ext cx="7924800" cy="762000"/>
          </a:xfrm>
        </p:spPr>
        <p:txBody>
          <a:bodyPr/>
          <a:lstStyle/>
          <a:p>
            <a:pPr algn="l"/>
            <a:r>
              <a:rPr lang="en-US" sz="3600" b="1" dirty="0"/>
              <a:t>Overview of Today’s Presentation</a:t>
            </a:r>
          </a:p>
        </p:txBody>
      </p:sp>
    </p:spTree>
    <p:extLst>
      <p:ext uri="{BB962C8B-B14F-4D97-AF65-F5344CB8AC3E}">
        <p14:creationId xmlns:p14="http://schemas.microsoft.com/office/powerpoint/2010/main" val="27101581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040C4B-89AC-49C9-953D-D9A57D9BDE2D}"/>
              </a:ext>
            </a:extLst>
          </p:cNvPr>
          <p:cNvSpPr>
            <a:spLocks noGrp="1"/>
          </p:cNvSpPr>
          <p:nvPr>
            <p:ph type="body" idx="1"/>
          </p:nvPr>
        </p:nvSpPr>
        <p:spPr>
          <a:xfrm>
            <a:off x="609600" y="1930384"/>
            <a:ext cx="7772400" cy="1500187"/>
          </a:xfrm>
        </p:spPr>
        <p:txBody>
          <a:bodyPr/>
          <a:lstStyle/>
          <a:p>
            <a:pPr algn="ctr"/>
            <a:r>
              <a:rPr lang="en-US" sz="3000" dirty="0">
                <a:solidFill>
                  <a:srgbClr val="FF0000"/>
                </a:solidFill>
              </a:rPr>
              <a:t>Thanks – Questions and Comments</a:t>
            </a:r>
          </a:p>
        </p:txBody>
      </p:sp>
    </p:spTree>
    <p:extLst>
      <p:ext uri="{BB962C8B-B14F-4D97-AF65-F5344CB8AC3E}">
        <p14:creationId xmlns:p14="http://schemas.microsoft.com/office/powerpoint/2010/main" val="2702603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Hospital Cost Savings from Outsourcing Procedures</a:t>
            </a:r>
          </a:p>
        </p:txBody>
      </p:sp>
      <p:sp>
        <p:nvSpPr>
          <p:cNvPr id="3" name="Content Placeholder 2"/>
          <p:cNvSpPr>
            <a:spLocks noGrp="1"/>
          </p:cNvSpPr>
          <p:nvPr>
            <p:ph idx="1"/>
          </p:nvPr>
        </p:nvSpPr>
        <p:spPr>
          <a:xfrm>
            <a:off x="685800" y="2590800"/>
            <a:ext cx="7772400" cy="3810000"/>
          </a:xfrm>
        </p:spPr>
        <p:txBody>
          <a:bodyPr/>
          <a:lstStyle/>
          <a:p>
            <a:r>
              <a:rPr lang="en-US" sz="2800" dirty="0"/>
              <a:t>2017 Indiana study estimates cost savings of telehealth of $162 per patient visit at primary care physician</a:t>
            </a:r>
          </a:p>
          <a:p>
            <a:r>
              <a:rPr lang="en-US" sz="2800" dirty="0"/>
              <a:t>Assume 1 visit per household/year</a:t>
            </a:r>
          </a:p>
          <a:p>
            <a:pPr lvl="1"/>
            <a:r>
              <a:rPr lang="en-US" dirty="0">
                <a:solidFill>
                  <a:srgbClr val="FF0000"/>
                </a:solidFill>
              </a:rPr>
              <a:t>Benefit Estimation: $2,126,409 in year 3</a:t>
            </a:r>
          </a:p>
          <a:p>
            <a:pPr lvl="1"/>
            <a:r>
              <a:rPr lang="en-US" dirty="0">
                <a:solidFill>
                  <a:srgbClr val="FF0000"/>
                </a:solidFill>
              </a:rPr>
              <a:t>Year 3 benefits are reported because that is the first year of full deployment.</a:t>
            </a:r>
          </a:p>
          <a:p>
            <a:pPr marL="0" indent="0">
              <a:buNone/>
            </a:pPr>
            <a:endParaRPr lang="en-US" dirty="0"/>
          </a:p>
        </p:txBody>
      </p:sp>
    </p:spTree>
    <p:extLst>
      <p:ext uri="{BB962C8B-B14F-4D97-AF65-F5344CB8AC3E}">
        <p14:creationId xmlns:p14="http://schemas.microsoft.com/office/powerpoint/2010/main" val="26124002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Hospital Cost Savings from Outsourcing Procedures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158 specialists were found in three hospitals in the </a:t>
            </a:r>
            <a:r>
              <a:rPr lang="en-US" dirty="0" err="1"/>
              <a:t>Tipmont</a:t>
            </a:r>
            <a:r>
              <a:rPr lang="en-US" dirty="0"/>
              <a:t> service area</a:t>
            </a:r>
          </a:p>
          <a:p>
            <a:pPr lvl="1"/>
            <a:r>
              <a:rPr lang="en-US" dirty="0"/>
              <a:t>Used median salary and (Whitacre, 2015) estimates of reducing specialist from 1.0 FTE to 0.2 FTE and assume ¼ of specialists would be impacted.</a:t>
            </a:r>
          </a:p>
          <a:p>
            <a:pPr lvl="1"/>
            <a:r>
              <a:rPr lang="en-US" dirty="0">
                <a:solidFill>
                  <a:srgbClr val="FF0000"/>
                </a:solidFill>
              </a:rPr>
              <a:t>Benefit Estimation: 2,496,400 in year 3</a:t>
            </a:r>
          </a:p>
          <a:p>
            <a:pPr marL="0" indent="0">
              <a:buNone/>
            </a:pPr>
            <a:endParaRPr lang="en-US" dirty="0"/>
          </a:p>
        </p:txBody>
      </p:sp>
    </p:spTree>
    <p:extLst>
      <p:ext uri="{BB962C8B-B14F-4D97-AF65-F5344CB8AC3E}">
        <p14:creationId xmlns:p14="http://schemas.microsoft.com/office/powerpoint/2010/main" val="2821527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 Lab/Pharmacy Work Performed Locally</a:t>
            </a:r>
          </a:p>
        </p:txBody>
      </p:sp>
      <p:sp>
        <p:nvSpPr>
          <p:cNvPr id="3" name="Content Placeholder 2"/>
          <p:cNvSpPr>
            <a:spLocks noGrp="1"/>
          </p:cNvSpPr>
          <p:nvPr>
            <p:ph idx="1"/>
          </p:nvPr>
        </p:nvSpPr>
        <p:spPr/>
        <p:txBody>
          <a:bodyPr/>
          <a:lstStyle/>
          <a:p>
            <a:r>
              <a:rPr lang="en-US" dirty="0"/>
              <a:t>2017 Indiana telehealth study:</a:t>
            </a:r>
          </a:p>
          <a:p>
            <a:pPr lvl="1"/>
            <a:r>
              <a:rPr lang="en-US" dirty="0"/>
              <a:t>Cost savings of 12.56% for virtual lab rates vs. in-person – cost savings of $148/lab service</a:t>
            </a:r>
          </a:p>
          <a:p>
            <a:pPr lvl="1"/>
            <a:r>
              <a:rPr lang="en-US" dirty="0">
                <a:solidFill>
                  <a:srgbClr val="FF0000"/>
                </a:solidFill>
              </a:rPr>
              <a:t>Benefit Estimation: $1,942,645 in year 3</a:t>
            </a:r>
          </a:p>
          <a:p>
            <a:pPr lvl="1"/>
            <a:r>
              <a:rPr lang="en-US" dirty="0"/>
              <a:t>Imaging rates cost savings of 6.62% per visit - $60 savings/visit</a:t>
            </a:r>
          </a:p>
          <a:p>
            <a:pPr lvl="1"/>
            <a:r>
              <a:rPr lang="en-US" dirty="0">
                <a:solidFill>
                  <a:srgbClr val="FF0000"/>
                </a:solidFill>
              </a:rPr>
              <a:t>Benefit Estimation: $393,779 in year 3</a:t>
            </a:r>
          </a:p>
        </p:txBody>
      </p:sp>
    </p:spTree>
    <p:extLst>
      <p:ext uri="{BB962C8B-B14F-4D97-AF65-F5344CB8AC3E}">
        <p14:creationId xmlns:p14="http://schemas.microsoft.com/office/powerpoint/2010/main" val="29577130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 Reduced Use of Emergency Departments</a:t>
            </a:r>
          </a:p>
        </p:txBody>
      </p:sp>
      <p:sp>
        <p:nvSpPr>
          <p:cNvPr id="3" name="Content Placeholder 2"/>
          <p:cNvSpPr>
            <a:spLocks noGrp="1"/>
          </p:cNvSpPr>
          <p:nvPr>
            <p:ph idx="1"/>
          </p:nvPr>
        </p:nvSpPr>
        <p:spPr>
          <a:xfrm>
            <a:off x="685800" y="2286000"/>
            <a:ext cx="7772400" cy="3429000"/>
          </a:xfrm>
        </p:spPr>
        <p:txBody>
          <a:bodyPr/>
          <a:lstStyle/>
          <a:p>
            <a:r>
              <a:rPr lang="en-US" dirty="0"/>
              <a:t>2017 Indiana telehealth study: </a:t>
            </a:r>
          </a:p>
          <a:p>
            <a:pPr lvl="1"/>
            <a:r>
              <a:rPr lang="en-US" dirty="0"/>
              <a:t>Cost savings of $1735 per patient visit at emergency departments, including ambulance services, overnight stays, and number of referrals</a:t>
            </a:r>
          </a:p>
          <a:p>
            <a:pPr lvl="1"/>
            <a:r>
              <a:rPr lang="en-US" dirty="0"/>
              <a:t>From CDC survey: national average of 45.1 emergency department visits per 100 persons per year</a:t>
            </a:r>
          </a:p>
          <a:p>
            <a:pPr lvl="1"/>
            <a:r>
              <a:rPr lang="en-US" dirty="0">
                <a:solidFill>
                  <a:srgbClr val="FF0000"/>
                </a:solidFill>
              </a:rPr>
              <a:t>Benefit Estimation: $10,270,882 in year 3</a:t>
            </a:r>
          </a:p>
        </p:txBody>
      </p:sp>
    </p:spTree>
    <p:extLst>
      <p:ext uri="{BB962C8B-B14F-4D97-AF65-F5344CB8AC3E}">
        <p14:creationId xmlns:p14="http://schemas.microsoft.com/office/powerpoint/2010/main" val="3293976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4. Initial Health Consultation via Web</a:t>
            </a:r>
          </a:p>
        </p:txBody>
      </p:sp>
      <p:sp>
        <p:nvSpPr>
          <p:cNvPr id="3" name="Content Placeholder 2"/>
          <p:cNvSpPr>
            <a:spLocks noGrp="1"/>
          </p:cNvSpPr>
          <p:nvPr>
            <p:ph idx="1"/>
          </p:nvPr>
        </p:nvSpPr>
        <p:spPr/>
        <p:txBody>
          <a:bodyPr/>
          <a:lstStyle/>
          <a:p>
            <a:r>
              <a:rPr lang="en-US" dirty="0"/>
              <a:t>2017 Indiana telehealth study:</a:t>
            </a:r>
          </a:p>
          <a:p>
            <a:pPr lvl="1"/>
            <a:r>
              <a:rPr lang="en-US" dirty="0"/>
              <a:t>Cost savings of $36 per patient visit at retail health clinics* </a:t>
            </a:r>
          </a:p>
          <a:p>
            <a:pPr lvl="1"/>
            <a:r>
              <a:rPr lang="en-US" dirty="0">
                <a:solidFill>
                  <a:srgbClr val="FF0000"/>
                </a:solidFill>
              </a:rPr>
              <a:t>Benefit Estimation: $472,535 in year 3</a:t>
            </a:r>
          </a:p>
          <a:p>
            <a:pPr lvl="1"/>
            <a:r>
              <a:rPr lang="en-US" dirty="0"/>
              <a:t>Cost savings of $153 per visit for urgent care clinics*</a:t>
            </a:r>
          </a:p>
          <a:p>
            <a:pPr lvl="1"/>
            <a:r>
              <a:rPr lang="en-US" dirty="0">
                <a:solidFill>
                  <a:srgbClr val="FF0000"/>
                </a:solidFill>
              </a:rPr>
              <a:t>Benefit Estimation: $2,008,275 in year 3</a:t>
            </a:r>
          </a:p>
          <a:p>
            <a:pPr marL="457200" lvl="1" indent="0">
              <a:buNone/>
            </a:pPr>
            <a:r>
              <a:rPr lang="en-US" sz="1400" dirty="0"/>
              <a:t>*numbers include medical and pharmacy costs</a:t>
            </a:r>
          </a:p>
        </p:txBody>
      </p:sp>
      <p:sp>
        <p:nvSpPr>
          <p:cNvPr id="4" name="TextBox 3"/>
          <p:cNvSpPr txBox="1"/>
          <p:nvPr/>
        </p:nvSpPr>
        <p:spPr>
          <a:xfrm>
            <a:off x="2438400" y="914400"/>
            <a:ext cx="4572000" cy="461665"/>
          </a:xfrm>
          <a:prstGeom prst="rect">
            <a:avLst/>
          </a:prstGeom>
          <a:noFill/>
        </p:spPr>
        <p:txBody>
          <a:bodyPr wrap="square" rtlCol="0">
            <a:spAutoFit/>
          </a:bodyPr>
          <a:lstStyle/>
          <a:p>
            <a:pPr algn="ctr"/>
            <a:r>
              <a:rPr lang="en-US" dirty="0">
                <a:solidFill>
                  <a:srgbClr val="FF0000"/>
                </a:solidFill>
              </a:rPr>
              <a:t>*PATIENT SIDE*</a:t>
            </a:r>
          </a:p>
        </p:txBody>
      </p:sp>
    </p:spTree>
    <p:extLst>
      <p:ext uri="{BB962C8B-B14F-4D97-AF65-F5344CB8AC3E}">
        <p14:creationId xmlns:p14="http://schemas.microsoft.com/office/powerpoint/2010/main" val="12958712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5. Transportation Savings to Center Patients</a:t>
            </a:r>
          </a:p>
        </p:txBody>
      </p:sp>
      <p:sp>
        <p:nvSpPr>
          <p:cNvPr id="3" name="Content Placeholder 2"/>
          <p:cNvSpPr>
            <a:spLocks noGrp="1"/>
          </p:cNvSpPr>
          <p:nvPr>
            <p:ph idx="1"/>
          </p:nvPr>
        </p:nvSpPr>
        <p:spPr/>
        <p:txBody>
          <a:bodyPr/>
          <a:lstStyle/>
          <a:p>
            <a:r>
              <a:rPr lang="en-US" dirty="0"/>
              <a:t>Used average distance to three hospitals in </a:t>
            </a:r>
            <a:r>
              <a:rPr lang="en-US" dirty="0" err="1"/>
              <a:t>Tipmont</a:t>
            </a:r>
            <a:r>
              <a:rPr lang="en-US" dirty="0"/>
              <a:t> service area</a:t>
            </a:r>
          </a:p>
          <a:p>
            <a:pPr lvl="1"/>
            <a:r>
              <a:rPr lang="en-US" dirty="0"/>
              <a:t>Average distance to hospitals and IRS mileage rate used to estimate the amount saved in foregoing travel</a:t>
            </a:r>
          </a:p>
          <a:p>
            <a:pPr lvl="1"/>
            <a:r>
              <a:rPr lang="en-US" dirty="0">
                <a:solidFill>
                  <a:srgbClr val="FF0000"/>
                </a:solidFill>
              </a:rPr>
              <a:t>Benefit Estimation: $62,148 in year 3</a:t>
            </a:r>
          </a:p>
        </p:txBody>
      </p:sp>
    </p:spTree>
    <p:extLst>
      <p:ext uri="{BB962C8B-B14F-4D97-AF65-F5344CB8AC3E}">
        <p14:creationId xmlns:p14="http://schemas.microsoft.com/office/powerpoint/2010/main" val="35138796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6. Missed Work Income Savings to Center Patients</a:t>
            </a:r>
          </a:p>
        </p:txBody>
      </p:sp>
      <p:sp>
        <p:nvSpPr>
          <p:cNvPr id="3" name="Content Placeholder 2"/>
          <p:cNvSpPr>
            <a:spLocks noGrp="1"/>
          </p:cNvSpPr>
          <p:nvPr>
            <p:ph idx="1"/>
          </p:nvPr>
        </p:nvSpPr>
        <p:spPr/>
        <p:txBody>
          <a:bodyPr/>
          <a:lstStyle/>
          <a:p>
            <a:r>
              <a:rPr lang="en-US" dirty="0"/>
              <a:t>Used </a:t>
            </a:r>
            <a:r>
              <a:rPr lang="en-US" dirty="0" err="1"/>
              <a:t>Tipmont</a:t>
            </a:r>
            <a:r>
              <a:rPr lang="en-US" dirty="0"/>
              <a:t> data to determine median income of households in service area</a:t>
            </a:r>
          </a:p>
          <a:p>
            <a:r>
              <a:rPr lang="en-US" dirty="0"/>
              <a:t>Estimated time to drive to hospitals + 1 hour appointment x average hourly wage rate = value of work hours saved</a:t>
            </a:r>
          </a:p>
          <a:p>
            <a:pPr lvl="1"/>
            <a:r>
              <a:rPr lang="en-US" dirty="0">
                <a:solidFill>
                  <a:srgbClr val="FF0000"/>
                </a:solidFill>
              </a:rPr>
              <a:t>Benefit Estimation: $736,777 in year 3</a:t>
            </a:r>
          </a:p>
        </p:txBody>
      </p:sp>
    </p:spTree>
    <p:extLst>
      <p:ext uri="{BB962C8B-B14F-4D97-AF65-F5344CB8AC3E}">
        <p14:creationId xmlns:p14="http://schemas.microsoft.com/office/powerpoint/2010/main" val="12989592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Capital Costs</a:t>
            </a:r>
          </a:p>
        </p:txBody>
      </p:sp>
      <p:sp>
        <p:nvSpPr>
          <p:cNvPr id="3" name="Content Placeholder 2"/>
          <p:cNvSpPr>
            <a:spLocks noGrp="1"/>
          </p:cNvSpPr>
          <p:nvPr>
            <p:ph idx="1"/>
          </p:nvPr>
        </p:nvSpPr>
        <p:spPr>
          <a:xfrm>
            <a:off x="457200" y="1752600"/>
            <a:ext cx="8153400" cy="3810000"/>
          </a:xfrm>
        </p:spPr>
        <p:txBody>
          <a:bodyPr/>
          <a:lstStyle/>
          <a:p>
            <a:r>
              <a:rPr lang="en-US" dirty="0"/>
              <a:t>Capital costs differ among all the REMCs.</a:t>
            </a:r>
          </a:p>
          <a:p>
            <a:r>
              <a:rPr lang="en-US" dirty="0"/>
              <a:t>Fiber distribution cost is a function of the miles of electric line in each coop</a:t>
            </a:r>
          </a:p>
          <a:p>
            <a:r>
              <a:rPr lang="en-US" dirty="0"/>
              <a:t>Core network is a fixed cost.</a:t>
            </a:r>
          </a:p>
          <a:p>
            <a:r>
              <a:rPr lang="en-US" dirty="0"/>
              <a:t>Costs for substation, drop installation, and subscriber electronics are a function of the number of members.</a:t>
            </a:r>
          </a:p>
          <a:p>
            <a:r>
              <a:rPr lang="en-US" dirty="0"/>
              <a:t>The cost estimates for the other coops were done relative to the Tipmont values.</a:t>
            </a:r>
          </a:p>
        </p:txBody>
      </p:sp>
    </p:spTree>
    <p:extLst>
      <p:ext uri="{BB962C8B-B14F-4D97-AF65-F5344CB8AC3E}">
        <p14:creationId xmlns:p14="http://schemas.microsoft.com/office/powerpoint/2010/main" val="4253941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Cost Illustration</a:t>
            </a:r>
          </a:p>
        </p:txBody>
      </p:sp>
      <p:pic>
        <p:nvPicPr>
          <p:cNvPr id="5" name="Content Placeholder 4"/>
          <p:cNvPicPr>
            <a:picLocks noGrp="1" noChangeAspect="1"/>
          </p:cNvPicPr>
          <p:nvPr>
            <p:ph idx="1"/>
          </p:nvPr>
        </p:nvPicPr>
        <p:blipFill>
          <a:blip r:embed="rId2"/>
          <a:stretch>
            <a:fillRect/>
          </a:stretch>
        </p:blipFill>
        <p:spPr>
          <a:xfrm>
            <a:off x="796265" y="2667000"/>
            <a:ext cx="9391201" cy="3291840"/>
          </a:xfrm>
          <a:prstGeom prst="rect">
            <a:avLst/>
          </a:prstGeom>
        </p:spPr>
      </p:pic>
      <p:sp>
        <p:nvSpPr>
          <p:cNvPr id="3" name="TextBox 2"/>
          <p:cNvSpPr txBox="1"/>
          <p:nvPr/>
        </p:nvSpPr>
        <p:spPr>
          <a:xfrm>
            <a:off x="1066800" y="5758785"/>
            <a:ext cx="3159839" cy="400110"/>
          </a:xfrm>
          <a:prstGeom prst="rect">
            <a:avLst/>
          </a:prstGeom>
          <a:noFill/>
        </p:spPr>
        <p:txBody>
          <a:bodyPr wrap="none" rtlCol="0">
            <a:spAutoFit/>
          </a:bodyPr>
          <a:lstStyle/>
          <a:p>
            <a:r>
              <a:rPr lang="en-US" sz="2000" dirty="0"/>
              <a:t>*Based on 100% take rate</a:t>
            </a:r>
          </a:p>
        </p:txBody>
      </p:sp>
    </p:spTree>
    <p:extLst>
      <p:ext uri="{BB962C8B-B14F-4D97-AF65-F5344CB8AC3E}">
        <p14:creationId xmlns:p14="http://schemas.microsoft.com/office/powerpoint/2010/main" val="414476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BFE4-0DBE-4235-840B-5F8DAA9EC3D5}"/>
              </a:ext>
            </a:extLst>
          </p:cNvPr>
          <p:cNvSpPr>
            <a:spLocks noGrp="1"/>
          </p:cNvSpPr>
          <p:nvPr>
            <p:ph type="title"/>
          </p:nvPr>
        </p:nvSpPr>
        <p:spPr>
          <a:xfrm>
            <a:off x="684245" y="990600"/>
            <a:ext cx="7772400" cy="762000"/>
          </a:xfrm>
        </p:spPr>
        <p:txBody>
          <a:bodyPr/>
          <a:lstStyle/>
          <a:p>
            <a:r>
              <a:rPr lang="en-US" dirty="0"/>
              <a:t>Summary of Results</a:t>
            </a:r>
          </a:p>
        </p:txBody>
      </p:sp>
      <p:sp>
        <p:nvSpPr>
          <p:cNvPr id="3" name="Content Placeholder 2">
            <a:extLst>
              <a:ext uri="{FF2B5EF4-FFF2-40B4-BE49-F238E27FC236}">
                <a16:creationId xmlns:a16="http://schemas.microsoft.com/office/drawing/2014/main" id="{58807747-672D-4B53-B2CA-CC6D63CDD5DD}"/>
              </a:ext>
            </a:extLst>
          </p:cNvPr>
          <p:cNvSpPr>
            <a:spLocks noGrp="1"/>
          </p:cNvSpPr>
          <p:nvPr>
            <p:ph idx="1"/>
          </p:nvPr>
        </p:nvSpPr>
        <p:spPr>
          <a:xfrm>
            <a:off x="381000" y="2057400"/>
            <a:ext cx="8305800" cy="3810000"/>
          </a:xfrm>
        </p:spPr>
        <p:txBody>
          <a:bodyPr/>
          <a:lstStyle/>
          <a:p>
            <a:r>
              <a:rPr lang="en-US" dirty="0"/>
              <a:t>The benefit/cost ratio is around 4 </a:t>
            </a:r>
          </a:p>
          <a:p>
            <a:r>
              <a:rPr lang="en-US" dirty="0"/>
              <a:t>Statewide, the net benefits (NB) amount to about $1 billion/year</a:t>
            </a:r>
          </a:p>
          <a:p>
            <a:r>
              <a:rPr lang="en-US" dirty="0"/>
              <a:t>Federal and state governments would have increased tax receipts and lower Medicare and Medicaid costs.</a:t>
            </a:r>
          </a:p>
          <a:p>
            <a:r>
              <a:rPr lang="en-US" dirty="0"/>
              <a:t>Government tax revenues and health care cost savings amount to about ¼ of total NB</a:t>
            </a:r>
          </a:p>
        </p:txBody>
      </p:sp>
    </p:spTree>
    <p:extLst>
      <p:ext uri="{BB962C8B-B14F-4D97-AF65-F5344CB8AC3E}">
        <p14:creationId xmlns:p14="http://schemas.microsoft.com/office/powerpoint/2010/main" val="25883453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 Estimation</a:t>
            </a:r>
          </a:p>
        </p:txBody>
      </p:sp>
      <p:sp>
        <p:nvSpPr>
          <p:cNvPr id="3" name="Content Placeholder 2"/>
          <p:cNvSpPr>
            <a:spLocks noGrp="1"/>
          </p:cNvSpPr>
          <p:nvPr>
            <p:ph idx="1"/>
          </p:nvPr>
        </p:nvSpPr>
        <p:spPr/>
        <p:txBody>
          <a:bodyPr/>
          <a:lstStyle/>
          <a:p>
            <a:r>
              <a:rPr lang="en-US" dirty="0"/>
              <a:t>The same procedures were used for the 6 additional coops as were used for Tipmont. </a:t>
            </a:r>
          </a:p>
          <a:p>
            <a:r>
              <a:rPr lang="en-US" dirty="0"/>
              <a:t>The same benefit categories were used, but data for each coop was used to estimate benefits.</a:t>
            </a:r>
          </a:p>
          <a:p>
            <a:r>
              <a:rPr lang="en-US" dirty="0"/>
              <a:t>The same approach also was used for operating costs.</a:t>
            </a:r>
          </a:p>
        </p:txBody>
      </p:sp>
    </p:spTree>
    <p:extLst>
      <p:ext uri="{BB962C8B-B14F-4D97-AF65-F5344CB8AC3E}">
        <p14:creationId xmlns:p14="http://schemas.microsoft.com/office/powerpoint/2010/main" val="24053218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762000"/>
          </a:xfrm>
        </p:spPr>
        <p:txBody>
          <a:bodyPr/>
          <a:lstStyle/>
          <a:p>
            <a:r>
              <a:rPr lang="en-US" dirty="0"/>
              <a:t>Income Estimates</a:t>
            </a:r>
          </a:p>
        </p:txBody>
      </p:sp>
      <p:sp>
        <p:nvSpPr>
          <p:cNvPr id="3" name="Content Placeholder 2"/>
          <p:cNvSpPr>
            <a:spLocks noGrp="1"/>
          </p:cNvSpPr>
          <p:nvPr>
            <p:ph idx="1"/>
          </p:nvPr>
        </p:nvSpPr>
        <p:spPr>
          <a:xfrm>
            <a:off x="685800" y="2286000"/>
            <a:ext cx="7772400" cy="3810000"/>
          </a:xfrm>
        </p:spPr>
        <p:txBody>
          <a:bodyPr/>
          <a:lstStyle/>
          <a:p>
            <a:r>
              <a:rPr lang="en-US" sz="2800" dirty="0"/>
              <a:t>The Federal IRS provides income tax data by county and zip code.</a:t>
            </a:r>
          </a:p>
          <a:p>
            <a:r>
              <a:rPr lang="en-US" sz="2800" dirty="0"/>
              <a:t>County and zip code data were summed to match the territories of the 7 cooperatives, adjusted for survey data on average incomes.</a:t>
            </a:r>
          </a:p>
          <a:p>
            <a:r>
              <a:rPr lang="en-US" sz="2800" dirty="0"/>
              <a:t>Data are available for several levels of income, which allows estimates of the distribution of income in the 7 cooperatives.</a:t>
            </a:r>
          </a:p>
          <a:p>
            <a:endParaRPr lang="en-US" sz="2800" dirty="0"/>
          </a:p>
        </p:txBody>
      </p:sp>
    </p:spTree>
    <p:extLst>
      <p:ext uri="{BB962C8B-B14F-4D97-AF65-F5344CB8AC3E}">
        <p14:creationId xmlns:p14="http://schemas.microsoft.com/office/powerpoint/2010/main" val="29730654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762000"/>
          </a:xfrm>
        </p:spPr>
        <p:txBody>
          <a:bodyPr/>
          <a:lstStyle/>
          <a:p>
            <a:r>
              <a:rPr lang="en-US" dirty="0"/>
              <a:t>Income Estimates</a:t>
            </a:r>
          </a:p>
        </p:txBody>
      </p:sp>
      <p:sp>
        <p:nvSpPr>
          <p:cNvPr id="3" name="Content Placeholder 2"/>
          <p:cNvSpPr>
            <a:spLocks noGrp="1"/>
          </p:cNvSpPr>
          <p:nvPr>
            <p:ph idx="1"/>
          </p:nvPr>
        </p:nvSpPr>
        <p:spPr>
          <a:xfrm>
            <a:off x="685800" y="2286000"/>
            <a:ext cx="7772400" cy="3810000"/>
          </a:xfrm>
        </p:spPr>
        <p:txBody>
          <a:bodyPr/>
          <a:lstStyle/>
          <a:p>
            <a:r>
              <a:rPr lang="en-US" dirty="0"/>
              <a:t>Added income from adult education and the multiplier increase incomes in the 7 cooperatives by </a:t>
            </a:r>
            <a:r>
              <a:rPr lang="en-US" dirty="0">
                <a:solidFill>
                  <a:srgbClr val="FF0000"/>
                </a:solidFill>
              </a:rPr>
              <a:t>1.4% in Year 3.</a:t>
            </a:r>
          </a:p>
          <a:p>
            <a:r>
              <a:rPr lang="en-US" dirty="0"/>
              <a:t>All income categories are assumed to increase by this percentage.</a:t>
            </a:r>
          </a:p>
          <a:p>
            <a:pPr marL="0" indent="0">
              <a:buNone/>
            </a:pPr>
            <a:endParaRPr lang="en-US" dirty="0"/>
          </a:p>
        </p:txBody>
      </p:sp>
    </p:spTree>
    <p:extLst>
      <p:ext uri="{BB962C8B-B14F-4D97-AF65-F5344CB8AC3E}">
        <p14:creationId xmlns:p14="http://schemas.microsoft.com/office/powerpoint/2010/main" val="28460070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762000"/>
          </a:xfrm>
        </p:spPr>
        <p:txBody>
          <a:bodyPr/>
          <a:lstStyle/>
          <a:p>
            <a:r>
              <a:rPr lang="en-US" sz="4000" dirty="0"/>
              <a:t>Indiana State Sales Tax</a:t>
            </a:r>
          </a:p>
        </p:txBody>
      </p:sp>
      <p:sp>
        <p:nvSpPr>
          <p:cNvPr id="3" name="Content Placeholder 2"/>
          <p:cNvSpPr>
            <a:spLocks noGrp="1"/>
          </p:cNvSpPr>
          <p:nvPr>
            <p:ph idx="1"/>
          </p:nvPr>
        </p:nvSpPr>
        <p:spPr>
          <a:xfrm>
            <a:off x="685800" y="1981200"/>
            <a:ext cx="7772400" cy="3810000"/>
          </a:xfrm>
        </p:spPr>
        <p:txBody>
          <a:bodyPr/>
          <a:lstStyle/>
          <a:p>
            <a:r>
              <a:rPr lang="en-US" sz="2800" dirty="0"/>
              <a:t>The U.S. Bureau of Labor Statistics’ Consumer Expenditure Survey estimates spending on a large number of categories of goods and services, by income level.</a:t>
            </a:r>
          </a:p>
          <a:p>
            <a:r>
              <a:rPr lang="en-US" sz="2800" dirty="0"/>
              <a:t>Indiana taxable sales were identified, and total spending on sales-taxable products was calculated.</a:t>
            </a:r>
          </a:p>
          <a:p>
            <a:r>
              <a:rPr lang="en-US" sz="2800" dirty="0"/>
              <a:t>Statistical procedures estimated sales-taxable spending by income level, age and household size.  </a:t>
            </a:r>
          </a:p>
          <a:p>
            <a:pPr marL="0" indent="0">
              <a:buNone/>
            </a:pPr>
            <a:endParaRPr lang="en-US" sz="2800" dirty="0"/>
          </a:p>
        </p:txBody>
      </p:sp>
    </p:spTree>
    <p:extLst>
      <p:ext uri="{BB962C8B-B14F-4D97-AF65-F5344CB8AC3E}">
        <p14:creationId xmlns:p14="http://schemas.microsoft.com/office/powerpoint/2010/main" val="9953076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Table C2:  Summary of State and Federal Revenue and Cost Savings by Cooperative, Year 3</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362200"/>
            <a:ext cx="7496175" cy="4014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048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762000"/>
          </a:xfrm>
        </p:spPr>
        <p:txBody>
          <a:bodyPr/>
          <a:lstStyle/>
          <a:p>
            <a:r>
              <a:rPr lang="en-US" dirty="0"/>
              <a:t>Study Approach</a:t>
            </a:r>
          </a:p>
        </p:txBody>
      </p:sp>
      <p:sp>
        <p:nvSpPr>
          <p:cNvPr id="3" name="Content Placeholder 2"/>
          <p:cNvSpPr>
            <a:spLocks noGrp="1"/>
          </p:cNvSpPr>
          <p:nvPr>
            <p:ph idx="1"/>
          </p:nvPr>
        </p:nvSpPr>
        <p:spPr>
          <a:xfrm>
            <a:off x="342900" y="1752600"/>
            <a:ext cx="8458200" cy="3810000"/>
          </a:xfrm>
        </p:spPr>
        <p:txBody>
          <a:bodyPr/>
          <a:lstStyle/>
          <a:p>
            <a:r>
              <a:rPr lang="en-US" dirty="0"/>
              <a:t>We estimated rural broadband benefits by category (type of benefit)</a:t>
            </a:r>
          </a:p>
          <a:p>
            <a:r>
              <a:rPr lang="en-US" dirty="0"/>
              <a:t>Where possible, we used sources from the literature to estimate category benefits</a:t>
            </a:r>
          </a:p>
          <a:p>
            <a:r>
              <a:rPr lang="en-US" dirty="0"/>
              <a:t>When literature sources were not available, we made conservative assumptions on benefit magnitudes.</a:t>
            </a:r>
          </a:p>
          <a:p>
            <a:r>
              <a:rPr lang="en-US" dirty="0"/>
              <a:t>System cost information came from Tipmont</a:t>
            </a:r>
          </a:p>
        </p:txBody>
      </p:sp>
    </p:spTree>
    <p:extLst>
      <p:ext uri="{BB962C8B-B14F-4D97-AF65-F5344CB8AC3E}">
        <p14:creationId xmlns:p14="http://schemas.microsoft.com/office/powerpoint/2010/main" val="59425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Assumptions</a:t>
            </a:r>
          </a:p>
        </p:txBody>
      </p:sp>
      <p:sp>
        <p:nvSpPr>
          <p:cNvPr id="3" name="Content Placeholder 2"/>
          <p:cNvSpPr>
            <a:spLocks noGrp="1"/>
          </p:cNvSpPr>
          <p:nvPr>
            <p:ph idx="1"/>
          </p:nvPr>
        </p:nvSpPr>
        <p:spPr/>
        <p:txBody>
          <a:bodyPr/>
          <a:lstStyle/>
          <a:p>
            <a:r>
              <a:rPr lang="en-US" dirty="0"/>
              <a:t>We used a 6% discount rate for future benefits and costs</a:t>
            </a:r>
          </a:p>
          <a:p>
            <a:r>
              <a:rPr lang="en-US" dirty="0"/>
              <a:t>We used a 20 year project period, but clearly benefits would continue beyond that period.</a:t>
            </a:r>
          </a:p>
          <a:p>
            <a:r>
              <a:rPr lang="en-US" dirty="0"/>
              <a:t>The take rate was taken from analysis done by Prof. Nicole Widmar</a:t>
            </a:r>
          </a:p>
        </p:txBody>
      </p:sp>
    </p:spTree>
    <p:extLst>
      <p:ext uri="{BB962C8B-B14F-4D97-AF65-F5344CB8AC3E}">
        <p14:creationId xmlns:p14="http://schemas.microsoft.com/office/powerpoint/2010/main" val="2971048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 Categories</a:t>
            </a:r>
          </a:p>
        </p:txBody>
      </p:sp>
      <p:sp>
        <p:nvSpPr>
          <p:cNvPr id="3" name="Content Placeholder 2"/>
          <p:cNvSpPr>
            <a:spLocks noGrp="1"/>
          </p:cNvSpPr>
          <p:nvPr>
            <p:ph idx="1"/>
          </p:nvPr>
        </p:nvSpPr>
        <p:spPr/>
        <p:txBody>
          <a:bodyPr/>
          <a:lstStyle/>
          <a:p>
            <a:r>
              <a:rPr lang="en-US" dirty="0"/>
              <a:t>Telemedicine</a:t>
            </a:r>
          </a:p>
          <a:p>
            <a:r>
              <a:rPr lang="en-US" dirty="0"/>
              <a:t>Education (K-12 &amp; Adult)</a:t>
            </a:r>
          </a:p>
          <a:p>
            <a:r>
              <a:rPr lang="en-US" dirty="0"/>
              <a:t>Consumer savings</a:t>
            </a:r>
          </a:p>
          <a:p>
            <a:r>
              <a:rPr lang="en-US" dirty="0"/>
              <a:t>Farm income increases</a:t>
            </a:r>
          </a:p>
          <a:p>
            <a:r>
              <a:rPr lang="en-US" dirty="0"/>
              <a:t>Multiplier benefits</a:t>
            </a:r>
          </a:p>
          <a:p>
            <a:pPr marL="0" indent="0">
              <a:buNone/>
            </a:pPr>
            <a:endParaRPr lang="en-US" dirty="0"/>
          </a:p>
        </p:txBody>
      </p:sp>
    </p:spTree>
    <p:extLst>
      <p:ext uri="{BB962C8B-B14F-4D97-AF65-F5344CB8AC3E}">
        <p14:creationId xmlns:p14="http://schemas.microsoft.com/office/powerpoint/2010/main" val="2604468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676400" y="781343"/>
            <a:ext cx="72603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Benefit Cost Summary for the Different Benefit Categories</a:t>
            </a:r>
            <a:endParaRPr kumimoji="0" lang="en-US" altLang="en-US" sz="2000" b="1" i="0" u="none" strike="noStrike" cap="none" normalizeH="0" baseline="0" dirty="0">
              <a:ln>
                <a:noFill/>
              </a:ln>
              <a:solidFill>
                <a:schemeClr val="tx1"/>
              </a:solidFill>
              <a:effectLst/>
            </a:endParaRPr>
          </a:p>
        </p:txBody>
      </p:sp>
      <p:sp>
        <p:nvSpPr>
          <p:cNvPr id="6" name="Oval 5"/>
          <p:cNvSpPr/>
          <p:nvPr/>
        </p:nvSpPr>
        <p:spPr bwMode="auto">
          <a:xfrm>
            <a:off x="5475739" y="6285735"/>
            <a:ext cx="1219200" cy="3048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4" charset="-128"/>
            </a:endParaRPr>
          </a:p>
        </p:txBody>
      </p:sp>
      <p:pic>
        <p:nvPicPr>
          <p:cNvPr id="3" name="Picture 2"/>
          <p:cNvPicPr>
            <a:picLocks noChangeAspect="1"/>
          </p:cNvPicPr>
          <p:nvPr/>
        </p:nvPicPr>
        <p:blipFill>
          <a:blip r:embed="rId2"/>
          <a:stretch>
            <a:fillRect/>
          </a:stretch>
        </p:blipFill>
        <p:spPr>
          <a:xfrm>
            <a:off x="2743200" y="1333014"/>
            <a:ext cx="3840480" cy="5257521"/>
          </a:xfrm>
          <a:prstGeom prst="rect">
            <a:avLst/>
          </a:prstGeom>
        </p:spPr>
      </p:pic>
    </p:spTree>
    <p:extLst>
      <p:ext uri="{BB962C8B-B14F-4D97-AF65-F5344CB8AC3E}">
        <p14:creationId xmlns:p14="http://schemas.microsoft.com/office/powerpoint/2010/main" val="324971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F4F12AB7E8B4CA36163DE1786C39A" ma:contentTypeVersion="3" ma:contentTypeDescription="Create a new document." ma:contentTypeScope="" ma:versionID="fb3038be28bc784d8bf49ca90fcbe0c5">
  <xsd:schema xmlns:xsd="http://www.w3.org/2001/XMLSchema" xmlns:xs="http://www.w3.org/2001/XMLSchema" xmlns:p="http://schemas.microsoft.com/office/2006/metadata/properties" xmlns:ns1="http://schemas.microsoft.com/sharepoint/v3" xmlns:ns2="3586257f-d17b-4174-95ba-84c7efb4b691" targetNamespace="http://schemas.microsoft.com/office/2006/metadata/properties" ma:root="true" ma:fieldsID="fe7e2c370861cae7a8fe7da3ccc4c61e" ns1:_="" ns2:_="">
    <xsd:import namespace="http://schemas.microsoft.com/sharepoint/v3"/>
    <xsd:import namespace="3586257f-d17b-4174-95ba-84c7efb4b691"/>
    <xsd:element name="properties">
      <xsd:complexType>
        <xsd:sequence>
          <xsd:element name="documentManagement">
            <xsd:complexType>
              <xsd:all>
                <xsd:element ref="ns1:PublishingStartDate" minOccurs="0"/>
                <xsd:element ref="ns1:PublishingExpirationDate"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86257f-d17b-4174-95ba-84c7efb4b691" elementFormDefault="qualified">
    <xsd:import namespace="http://schemas.microsoft.com/office/2006/documentManagement/types"/>
    <xsd:import namespace="http://schemas.microsoft.com/office/infopath/2007/PartnerControls"/>
    <xsd:element name="Document_x0020_type" ma:index="10" nillable="true" ma:displayName="Document type" ma:default="Ag Research Fund Scholarship" ma:format="Dropdown" ma:internalName="Document_x0020_type">
      <xsd:simpleType>
        <xsd:union memberTypes="dms:Text">
          <xsd:simpleType>
            <xsd:restriction base="dms:Choice">
              <xsd:enumeration value="Ag Research Fund Scholarship"/>
              <xsd:enumeration value="ARP Assistantship Info"/>
              <xsd:enumeration value="ARP Award"/>
              <xsd:enumeration value="ARP Statistical Reports"/>
              <xsd:enumeration value="FAIR"/>
              <xsd:enumeration value="Farm Policy Study Group"/>
              <xsd:enumeration value="HATCH - CRIS NIMSS"/>
              <xsd:enumeration value="MOG Info"/>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Document_x0020_type xmlns="3586257f-d17b-4174-95ba-84c7efb4b691">Ag Research Fund Scholarship</Document_x0020_type>
    <PublishingStartDate xmlns="http://schemas.microsoft.com/sharepoint/v3" xsi:nil="true"/>
  </documentManagement>
</p:properties>
</file>

<file path=customXml/itemProps1.xml><?xml version="1.0" encoding="utf-8"?>
<ds:datastoreItem xmlns:ds="http://schemas.openxmlformats.org/officeDocument/2006/customXml" ds:itemID="{D0AF40BC-372A-44EA-A629-35EF35895F9A}"/>
</file>

<file path=customXml/itemProps2.xml><?xml version="1.0" encoding="utf-8"?>
<ds:datastoreItem xmlns:ds="http://schemas.openxmlformats.org/officeDocument/2006/customXml" ds:itemID="{2B8DADB5-6ADE-4E30-9AE6-FB328992D95A}"/>
</file>

<file path=customXml/itemProps3.xml><?xml version="1.0" encoding="utf-8"?>
<ds:datastoreItem xmlns:ds="http://schemas.openxmlformats.org/officeDocument/2006/customXml" ds:itemID="{22CE55D3-3DF9-4E61-BACF-145D864E2971}"/>
</file>

<file path=docProps/app.xml><?xml version="1.0" encoding="utf-8"?>
<Properties xmlns="http://schemas.openxmlformats.org/officeDocument/2006/extended-properties" xmlns:vt="http://schemas.openxmlformats.org/officeDocument/2006/docPropsVTypes">
  <Template>PurdueEXTtempl1</Template>
  <TotalTime>8490</TotalTime>
  <Words>3061</Words>
  <Application>Microsoft Office PowerPoint</Application>
  <PresentationFormat>On-screen Show (4:3)</PresentationFormat>
  <Paragraphs>593</Paragraphs>
  <Slides>54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ＭＳ Ｐゴシック</vt:lpstr>
      <vt:lpstr>Arial</vt:lpstr>
      <vt:lpstr>Calibri</vt:lpstr>
      <vt:lpstr>Blank Presentation</vt:lpstr>
      <vt:lpstr>PowerPoint Presentation</vt:lpstr>
      <vt:lpstr>Data – Fuel for the Future</vt:lpstr>
      <vt:lpstr>Rural Broadband</vt:lpstr>
      <vt:lpstr>Overview of Today’s Presentation</vt:lpstr>
      <vt:lpstr>Summary of Results</vt:lpstr>
      <vt:lpstr>Study Approach</vt:lpstr>
      <vt:lpstr>Other Assumptions</vt:lpstr>
      <vt:lpstr>Benefit Categories</vt:lpstr>
      <vt:lpstr>PowerPoint Presentation</vt:lpstr>
      <vt:lpstr>PowerPoint Presentation</vt:lpstr>
      <vt:lpstr>Tipmont Result Summary</vt:lpstr>
      <vt:lpstr>Telemedicine</vt:lpstr>
      <vt:lpstr>TOTAL Value of telemedicine</vt:lpstr>
      <vt:lpstr>Education – K-12</vt:lpstr>
      <vt:lpstr>Education K-12</vt:lpstr>
      <vt:lpstr>Education K-12</vt:lpstr>
      <vt:lpstr>Education - Adult</vt:lpstr>
      <vt:lpstr>General Economic Development</vt:lpstr>
      <vt:lpstr>Multiplier Benefits </vt:lpstr>
      <vt:lpstr>Consumer Savings</vt:lpstr>
      <vt:lpstr>Farm Income Increases</vt:lpstr>
      <vt:lpstr>Civic Engagement</vt:lpstr>
      <vt:lpstr>Investment Costs</vt:lpstr>
      <vt:lpstr>PowerPoint Presentation</vt:lpstr>
      <vt:lpstr>Recap</vt:lpstr>
      <vt:lpstr>Extrapolation to the State</vt:lpstr>
      <vt:lpstr>State Extrapolation</vt:lpstr>
      <vt:lpstr>Metrics for other REMCs</vt:lpstr>
      <vt:lpstr>Federal and State Governments</vt:lpstr>
      <vt:lpstr>Federal and State Governments</vt:lpstr>
      <vt:lpstr>Federal Income Tax</vt:lpstr>
      <vt:lpstr>Indiana State Income Tax</vt:lpstr>
      <vt:lpstr>Indiana State Income Tax</vt:lpstr>
      <vt:lpstr>Indiana State Sales Tax</vt:lpstr>
      <vt:lpstr>Telemedicine Cost Savings</vt:lpstr>
      <vt:lpstr>Telemedicine Cost Savings</vt:lpstr>
      <vt:lpstr>Fewer Medicaid Recipients</vt:lpstr>
      <vt:lpstr>Total Federal and State Budget Impact</vt:lpstr>
      <vt:lpstr>Total Federal and State Budget Impact</vt:lpstr>
      <vt:lpstr>PowerPoint Presentation</vt:lpstr>
      <vt:lpstr>1. Hospital Cost Savings from Outsourcing Procedures</vt:lpstr>
      <vt:lpstr>1. Hospital Cost Savings from Outsourcing Procedures </vt:lpstr>
      <vt:lpstr>2. Lab/Pharmacy Work Performed Locally</vt:lpstr>
      <vt:lpstr>3. Reduced Use of Emergency Departments</vt:lpstr>
      <vt:lpstr>4. Initial Health Consultation via Web</vt:lpstr>
      <vt:lpstr>5. Transportation Savings to Center Patients</vt:lpstr>
      <vt:lpstr>6. Missed Work Income Savings to Center Patients</vt:lpstr>
      <vt:lpstr>Capital Costs</vt:lpstr>
      <vt:lpstr>Capital Cost Illustration</vt:lpstr>
      <vt:lpstr>Benefit Estimation</vt:lpstr>
      <vt:lpstr>Income Estimates</vt:lpstr>
      <vt:lpstr>Income Estimates</vt:lpstr>
      <vt:lpstr>Indiana State Sales Tax</vt:lpstr>
      <vt:lpstr>Table C2:  Summary of State and Federal Revenue and Cost Savings by Cooperative, Year 3</vt:lpstr>
    </vt:vector>
  </TitlesOfParts>
  <Company>Agriculture 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POW?</dc:title>
  <dc:creator>Alison Grant</dc:creator>
  <cp:lastModifiedBy>Grant, Alison</cp:lastModifiedBy>
  <cp:revision>329</cp:revision>
  <cp:lastPrinted>2018-09-11T13:42:00Z</cp:lastPrinted>
  <dcterms:created xsi:type="dcterms:W3CDTF">2006-08-21T15:14:03Z</dcterms:created>
  <dcterms:modified xsi:type="dcterms:W3CDTF">2018-11-29T22:06:56Z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0x0101006F3F4F12AB7E8B4CA36163DE1786C39A</vt:lpwstr>
  </property>
</Properties>
</file>