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32"/>
  </p:notesMasterIdLst>
  <p:handoutMasterIdLst>
    <p:handoutMasterId r:id="rId33"/>
  </p:handoutMasterIdLst>
  <p:sldIdLst>
    <p:sldId id="364" r:id="rId2"/>
    <p:sldId id="258" r:id="rId3"/>
    <p:sldId id="357" r:id="rId4"/>
    <p:sldId id="356" r:id="rId5"/>
    <p:sldId id="346" r:id="rId6"/>
    <p:sldId id="348" r:id="rId7"/>
    <p:sldId id="347" r:id="rId8"/>
    <p:sldId id="349" r:id="rId9"/>
    <p:sldId id="350" r:id="rId10"/>
    <p:sldId id="286" r:id="rId11"/>
    <p:sldId id="317" r:id="rId12"/>
    <p:sldId id="266" r:id="rId13"/>
    <p:sldId id="358" r:id="rId14"/>
    <p:sldId id="351" r:id="rId15"/>
    <p:sldId id="354" r:id="rId16"/>
    <p:sldId id="353" r:id="rId17"/>
    <p:sldId id="355" r:id="rId18"/>
    <p:sldId id="359" r:id="rId19"/>
    <p:sldId id="360" r:id="rId20"/>
    <p:sldId id="362" r:id="rId21"/>
    <p:sldId id="272" r:id="rId22"/>
    <p:sldId id="361" r:id="rId23"/>
    <p:sldId id="352" r:id="rId24"/>
    <p:sldId id="365" r:id="rId25"/>
    <p:sldId id="271" r:id="rId26"/>
    <p:sldId id="344" r:id="rId27"/>
    <p:sldId id="267" r:id="rId28"/>
    <p:sldId id="342" r:id="rId29"/>
    <p:sldId id="268" r:id="rId30"/>
    <p:sldId id="34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E97ABF-9BFA-DA41-BC9A-706CF0546BFE}">
          <p14:sldIdLst>
            <p14:sldId id="364"/>
            <p14:sldId id="258"/>
          </p14:sldIdLst>
        </p14:section>
        <p14:section name="CURRENT TRENDS IN PUBLIC PERCEPT" id="{AC936631-C91F-B940-97B2-1B0B94B2EBA6}">
          <p14:sldIdLst>
            <p14:sldId id="357"/>
            <p14:sldId id="356"/>
            <p14:sldId id="346"/>
            <p14:sldId id="348"/>
            <p14:sldId id="347"/>
            <p14:sldId id="349"/>
            <p14:sldId id="350"/>
          </p14:sldIdLst>
        </p14:section>
        <p14:section name="COMMUNICATION BASICS" id="{CC6210FA-AFED-C543-A5F0-B3D8BADBC48F}">
          <p14:sldIdLst>
            <p14:sldId id="286"/>
            <p14:sldId id="317"/>
            <p14:sldId id="266"/>
          </p14:sldIdLst>
        </p14:section>
        <p14:section name="FACTORS AFFECTING PUBLIC PERCEPTION" id="{17724CC1-4F2D-064B-9025-6505F5D89401}">
          <p14:sldIdLst>
            <p14:sldId id="358"/>
            <p14:sldId id="351"/>
            <p14:sldId id="354"/>
            <p14:sldId id="353"/>
            <p14:sldId id="355"/>
            <p14:sldId id="359"/>
            <p14:sldId id="360"/>
            <p14:sldId id="362"/>
            <p14:sldId id="272"/>
            <p14:sldId id="361"/>
          </p14:sldIdLst>
        </p14:section>
        <p14:section name="Case Study_Fair Oaks" id="{013C6611-4D88-234D-A501-3AECBA3BBDA5}">
          <p14:sldIdLst>
            <p14:sldId id="352"/>
            <p14:sldId id="365"/>
            <p14:sldId id="271"/>
            <p14:sldId id="344"/>
            <p14:sldId id="267"/>
            <p14:sldId id="342"/>
            <p14:sldId id="268"/>
            <p14:sldId id="341"/>
          </p14:sldIdLst>
        </p14:section>
      </p14:sectionLst>
    </p:ext>
    <p:ext uri="{EFAFB233-063F-42B5-8137-9DF3F51BA10A}">
      <p15:sldGuideLst xmlns:p15="http://schemas.microsoft.com/office/powerpoint/2012/main">
        <p15:guide id="1" orient="horz" pos="4032" userDrawn="1">
          <p15:clr>
            <a:srgbClr val="A4A3A4"/>
          </p15:clr>
        </p15:guide>
        <p15:guide id="3" orient="horz" pos="1056" userDrawn="1">
          <p15:clr>
            <a:srgbClr val="A4A3A4"/>
          </p15:clr>
        </p15:guide>
        <p15:guide id="7" orient="horz" pos="1214" userDrawn="1">
          <p15:clr>
            <a:srgbClr val="A4A3A4"/>
          </p15:clr>
        </p15:guide>
        <p15:guide id="8" orient="horz" pos="624" userDrawn="1">
          <p15:clr>
            <a:srgbClr val="A4A3A4"/>
          </p15:clr>
        </p15:guide>
        <p15:guide id="9" orient="horz" pos="3552" userDrawn="1">
          <p15:clr>
            <a:srgbClr val="A4A3A4"/>
          </p15:clr>
        </p15:guide>
        <p15:guide id="11" pos="1032" userDrawn="1">
          <p15:clr>
            <a:srgbClr val="A4A3A4"/>
          </p15:clr>
        </p15:guide>
        <p15:guide id="12" pos="7204" userDrawn="1">
          <p15:clr>
            <a:srgbClr val="A4A3A4"/>
          </p15:clr>
        </p15:guide>
        <p15:guide id="13" pos="576" userDrawn="1">
          <p15:clr>
            <a:srgbClr val="A4A3A4"/>
          </p15:clr>
        </p15:guide>
        <p15:guide id="16" pos="6769" userDrawn="1">
          <p15:clr>
            <a:srgbClr val="A4A3A4"/>
          </p15:clr>
        </p15:guide>
        <p15:guide id="17"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9113"/>
    <a:srgbClr val="1254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23" autoAdjust="0"/>
    <p:restoredTop sz="86581" autoAdjust="0"/>
  </p:normalViewPr>
  <p:slideViewPr>
    <p:cSldViewPr snapToGrid="0">
      <p:cViewPr varScale="1">
        <p:scale>
          <a:sx n="75" d="100"/>
          <a:sy n="75" d="100"/>
        </p:scale>
        <p:origin x="168" y="224"/>
      </p:cViewPr>
      <p:guideLst>
        <p:guide orient="horz" pos="4032"/>
        <p:guide orient="horz" pos="1056"/>
        <p:guide orient="horz" pos="1214"/>
        <p:guide orient="horz" pos="624"/>
        <p:guide orient="horz" pos="3552"/>
        <p:guide pos="1032"/>
        <p:guide pos="7204"/>
        <p:guide pos="576"/>
        <p:guide pos="6769"/>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C00000"/>
              </a:solidFill>
              <a:ln>
                <a:solidFill>
                  <a:schemeClr val="tx2"/>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69D-A447-A1A9-59BD3058DC62}"/>
              </c:ext>
            </c:extLst>
          </c:dPt>
          <c:dPt>
            <c:idx val="1"/>
            <c:bubble3D val="0"/>
            <c:spPr>
              <a:solidFill>
                <a:srgbClr val="1254BD"/>
              </a:solidFill>
              <a:ln>
                <a:solidFill>
                  <a:schemeClr val="tx2"/>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D69D-A447-A1A9-59BD3058DC62}"/>
              </c:ext>
            </c:extLst>
          </c:dPt>
          <c:dPt>
            <c:idx val="2"/>
            <c:bubble3D val="0"/>
            <c:spPr>
              <a:solidFill>
                <a:srgbClr val="249113"/>
              </a:solidFill>
              <a:ln>
                <a:solidFill>
                  <a:schemeClr val="tx2"/>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69D-A447-A1A9-59BD3058DC62}"/>
              </c:ext>
            </c:extLst>
          </c:dPt>
          <c:dPt>
            <c:idx val="3"/>
            <c:bubble3D val="0"/>
            <c:spPr>
              <a:noFill/>
              <a:ln>
                <a:solidFill>
                  <a:schemeClr val="tx2"/>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D69D-A447-A1A9-59BD3058DC62}"/>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PT Serif" panose="020A0603040505020204" pitchFamily="18" charset="77"/>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Knowledge</c:v>
                </c:pt>
                <c:pt idx="1">
                  <c:v>Experience &amp; Emotion</c:v>
                </c:pt>
                <c:pt idx="2">
                  <c:v>Social Norms &amp; Values</c:v>
                </c:pt>
                <c:pt idx="3">
                  <c:v>Other factors</c:v>
                </c:pt>
              </c:strCache>
            </c:strRef>
          </c:cat>
          <c:val>
            <c:numRef>
              <c:f>Sheet1!$B$2:$B$5</c:f>
              <c:numCache>
                <c:formatCode>General</c:formatCode>
                <c:ptCount val="4"/>
                <c:pt idx="0">
                  <c:v>9.3000000000000007</c:v>
                </c:pt>
                <c:pt idx="1">
                  <c:v>22.1</c:v>
                </c:pt>
                <c:pt idx="2">
                  <c:v>34.4</c:v>
                </c:pt>
                <c:pt idx="3">
                  <c:v>34.200000000000003</c:v>
                </c:pt>
              </c:numCache>
            </c:numRef>
          </c:val>
          <c:extLst>
            <c:ext xmlns:c16="http://schemas.microsoft.com/office/drawing/2014/chart" uri="{C3380CC4-5D6E-409C-BE32-E72D297353CC}">
              <c16:uniqueId val="{00000000-D69D-A447-A1A9-59BD3058DC6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PT Serif" panose="020A0603040505020204" pitchFamily="18"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38100" cap="flat" cmpd="sng" algn="ctr">
      <a:solidFill>
        <a:schemeClr val="tx2"/>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BF7BCF-9678-8347-98E0-419EA975B7F3}"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en-US"/>
        </a:p>
      </dgm:t>
    </dgm:pt>
    <dgm:pt modelId="{FD067927-782A-0D44-9F1C-FD6A86352D9D}">
      <dgm:prSet phldrT="[Text]" custT="1"/>
      <dgm:spPr/>
      <dgm:t>
        <a:bodyPr/>
        <a:lstStyle/>
        <a:p>
          <a:r>
            <a:rPr lang="en-US" sz="1800">
              <a:latin typeface="PT Serif" panose="020A0603040505020204" pitchFamily="18" charset="77"/>
            </a:rPr>
            <a:t>Problem</a:t>
          </a:r>
        </a:p>
      </dgm:t>
    </dgm:pt>
    <dgm:pt modelId="{2F823314-0288-C047-9EBF-474212A91215}" type="parTrans" cxnId="{BB318058-9824-7E46-B13F-713695514DE6}">
      <dgm:prSet/>
      <dgm:spPr/>
      <dgm:t>
        <a:bodyPr/>
        <a:lstStyle/>
        <a:p>
          <a:endParaRPr lang="en-US" sz="1800">
            <a:latin typeface="PT Serif" panose="020A0603040505020204" pitchFamily="18" charset="77"/>
          </a:endParaRPr>
        </a:p>
      </dgm:t>
    </dgm:pt>
    <dgm:pt modelId="{DC9991E0-FCAD-B145-BF4F-BD4F4C847BBA}" type="sibTrans" cxnId="{BB318058-9824-7E46-B13F-713695514DE6}">
      <dgm:prSet/>
      <dgm:spPr/>
      <dgm:t>
        <a:bodyPr/>
        <a:lstStyle/>
        <a:p>
          <a:endParaRPr lang="en-US" sz="1800">
            <a:latin typeface="PT Serif" panose="020A0603040505020204" pitchFamily="18" charset="77"/>
          </a:endParaRPr>
        </a:p>
      </dgm:t>
    </dgm:pt>
    <dgm:pt modelId="{8B8BDA20-787F-B34F-A5E9-78BC2F1BFC63}">
      <dgm:prSet phldrT="[Text]" custT="1"/>
      <dgm:spPr/>
      <dgm:t>
        <a:bodyPr/>
        <a:lstStyle/>
        <a:p>
          <a:r>
            <a:rPr lang="en-US" sz="1800">
              <a:latin typeface="PT Serif" panose="020A0603040505020204" pitchFamily="18" charset="77"/>
            </a:rPr>
            <a:t>In one sentence, identify the main issue/ problem this communication will address? </a:t>
          </a:r>
        </a:p>
      </dgm:t>
    </dgm:pt>
    <dgm:pt modelId="{ADBCFE92-86C1-9348-BD45-3DE93FCAD506}" type="parTrans" cxnId="{67BE8980-617B-5B4E-A226-8A6D58D4F410}">
      <dgm:prSet/>
      <dgm:spPr/>
      <dgm:t>
        <a:bodyPr/>
        <a:lstStyle/>
        <a:p>
          <a:endParaRPr lang="en-US" sz="1800">
            <a:latin typeface="PT Serif" panose="020A0603040505020204" pitchFamily="18" charset="77"/>
          </a:endParaRPr>
        </a:p>
      </dgm:t>
    </dgm:pt>
    <dgm:pt modelId="{9B62CED9-86F9-2746-8B4C-5AFDA0DD1ABF}" type="sibTrans" cxnId="{67BE8980-617B-5B4E-A226-8A6D58D4F410}">
      <dgm:prSet/>
      <dgm:spPr/>
      <dgm:t>
        <a:bodyPr/>
        <a:lstStyle/>
        <a:p>
          <a:endParaRPr lang="en-US" sz="1800">
            <a:latin typeface="PT Serif" panose="020A0603040505020204" pitchFamily="18" charset="77"/>
          </a:endParaRPr>
        </a:p>
      </dgm:t>
    </dgm:pt>
    <dgm:pt modelId="{487026E2-6BCE-5648-AFCB-FECA6B0CDE21}">
      <dgm:prSet phldrT="[Text]" custT="1"/>
      <dgm:spPr/>
      <dgm:t>
        <a:bodyPr/>
        <a:lstStyle/>
        <a:p>
          <a:r>
            <a:rPr lang="en-US" sz="1800" dirty="0">
              <a:latin typeface="PT Serif" panose="020A0603040505020204" pitchFamily="18" charset="77"/>
            </a:rPr>
            <a:t>Relevance</a:t>
          </a:r>
        </a:p>
        <a:p>
          <a:r>
            <a:rPr lang="en-US" sz="1800" dirty="0">
              <a:latin typeface="PT Serif" panose="020A0603040505020204" pitchFamily="18" charset="77"/>
            </a:rPr>
            <a:t>To</a:t>
          </a:r>
        </a:p>
        <a:p>
          <a:r>
            <a:rPr lang="en-US" sz="1800" dirty="0">
              <a:latin typeface="PT Serif" panose="020A0603040505020204" pitchFamily="18" charset="77"/>
            </a:rPr>
            <a:t>Audience</a:t>
          </a:r>
        </a:p>
      </dgm:t>
    </dgm:pt>
    <dgm:pt modelId="{28556A86-7EEF-F949-A5C4-5E44930D5CB0}" type="parTrans" cxnId="{AF4FCA6C-54C9-D14C-92AB-7FF950CD47BD}">
      <dgm:prSet/>
      <dgm:spPr/>
      <dgm:t>
        <a:bodyPr/>
        <a:lstStyle/>
        <a:p>
          <a:endParaRPr lang="en-US" sz="1800">
            <a:latin typeface="PT Serif" panose="020A0603040505020204" pitchFamily="18" charset="77"/>
          </a:endParaRPr>
        </a:p>
      </dgm:t>
    </dgm:pt>
    <dgm:pt modelId="{3DDB0860-261B-3147-B870-38E7AB19DFC5}" type="sibTrans" cxnId="{AF4FCA6C-54C9-D14C-92AB-7FF950CD47BD}">
      <dgm:prSet/>
      <dgm:spPr/>
      <dgm:t>
        <a:bodyPr/>
        <a:lstStyle/>
        <a:p>
          <a:endParaRPr lang="en-US" sz="1800">
            <a:latin typeface="PT Serif" panose="020A0603040505020204" pitchFamily="18" charset="77"/>
          </a:endParaRPr>
        </a:p>
      </dgm:t>
    </dgm:pt>
    <dgm:pt modelId="{1050A7CD-4270-9D4D-A6B3-A51C4AF80D4C}">
      <dgm:prSet phldrT="[Text]" custT="1"/>
      <dgm:spPr/>
      <dgm:t>
        <a:bodyPr/>
        <a:lstStyle/>
        <a:p>
          <a:r>
            <a:rPr lang="en-US" sz="1800" dirty="0">
              <a:latin typeface="PT Serif" panose="020A0603040505020204" pitchFamily="18" charset="77"/>
            </a:rPr>
            <a:t>How does this topic intersect with the day-to-day lives of your audience? Why do they care about it?</a:t>
          </a:r>
        </a:p>
      </dgm:t>
    </dgm:pt>
    <dgm:pt modelId="{089C089D-BB46-CE40-9C60-9FE46FFA1A55}" type="parTrans" cxnId="{CAB9340A-A2B7-C741-9C85-A227A0E86E20}">
      <dgm:prSet/>
      <dgm:spPr/>
      <dgm:t>
        <a:bodyPr/>
        <a:lstStyle/>
        <a:p>
          <a:endParaRPr lang="en-US" sz="1800">
            <a:latin typeface="PT Serif" panose="020A0603040505020204" pitchFamily="18" charset="77"/>
          </a:endParaRPr>
        </a:p>
      </dgm:t>
    </dgm:pt>
    <dgm:pt modelId="{0674C0AD-3A51-BB44-AE96-CB47D7E772F6}" type="sibTrans" cxnId="{CAB9340A-A2B7-C741-9C85-A227A0E86E20}">
      <dgm:prSet/>
      <dgm:spPr/>
      <dgm:t>
        <a:bodyPr/>
        <a:lstStyle/>
        <a:p>
          <a:endParaRPr lang="en-US" sz="1800">
            <a:latin typeface="PT Serif" panose="020A0603040505020204" pitchFamily="18" charset="77"/>
          </a:endParaRPr>
        </a:p>
      </dgm:t>
    </dgm:pt>
    <dgm:pt modelId="{1D99512C-2C7F-994E-BFC6-A90AA51CBB57}">
      <dgm:prSet phldrT="[Text]" custT="1"/>
      <dgm:spPr/>
      <dgm:t>
        <a:bodyPr/>
        <a:lstStyle/>
        <a:p>
          <a:r>
            <a:rPr lang="en-US" sz="1800" dirty="0">
              <a:latin typeface="PT Serif" panose="020A0603040505020204" pitchFamily="18" charset="77"/>
            </a:rPr>
            <a:t>Key Messages</a:t>
          </a:r>
        </a:p>
      </dgm:t>
    </dgm:pt>
    <dgm:pt modelId="{5B9A28E1-455F-8446-8698-14926AEC3F8D}" type="parTrans" cxnId="{4309A495-1772-3B4C-9F4F-F51232625B6B}">
      <dgm:prSet/>
      <dgm:spPr/>
      <dgm:t>
        <a:bodyPr/>
        <a:lstStyle/>
        <a:p>
          <a:endParaRPr lang="en-US" sz="1800">
            <a:latin typeface="PT Serif" panose="020A0603040505020204" pitchFamily="18" charset="77"/>
          </a:endParaRPr>
        </a:p>
      </dgm:t>
    </dgm:pt>
    <dgm:pt modelId="{A14F265E-FC36-184D-B0CA-EFF679A97273}" type="sibTrans" cxnId="{4309A495-1772-3B4C-9F4F-F51232625B6B}">
      <dgm:prSet/>
      <dgm:spPr/>
      <dgm:t>
        <a:bodyPr/>
        <a:lstStyle/>
        <a:p>
          <a:endParaRPr lang="en-US" sz="1800">
            <a:latin typeface="PT Serif" panose="020A0603040505020204" pitchFamily="18" charset="77"/>
          </a:endParaRPr>
        </a:p>
      </dgm:t>
    </dgm:pt>
    <dgm:pt modelId="{B00A23D4-B859-6A4C-ACF3-0AC0C8E5CCDA}">
      <dgm:prSet phldrT="[Text]" custT="1"/>
      <dgm:spPr/>
      <dgm:t>
        <a:bodyPr/>
        <a:lstStyle/>
        <a:p>
          <a:endParaRPr lang="en-US" sz="1800" dirty="0">
            <a:latin typeface="PT Serif" panose="020A0603040505020204" pitchFamily="18" charset="77"/>
          </a:endParaRPr>
        </a:p>
      </dgm:t>
    </dgm:pt>
    <dgm:pt modelId="{212764D1-5870-4D43-897A-FF964400AA07}" type="parTrans" cxnId="{3A075394-E570-A944-84F3-116F5631E234}">
      <dgm:prSet/>
      <dgm:spPr/>
      <dgm:t>
        <a:bodyPr/>
        <a:lstStyle/>
        <a:p>
          <a:endParaRPr lang="en-US" sz="1800">
            <a:latin typeface="PT Serif" panose="020A0603040505020204" pitchFamily="18" charset="77"/>
          </a:endParaRPr>
        </a:p>
      </dgm:t>
    </dgm:pt>
    <dgm:pt modelId="{A279574F-B7E9-5D48-9554-4485894F50B7}" type="sibTrans" cxnId="{3A075394-E570-A944-84F3-116F5631E234}">
      <dgm:prSet/>
      <dgm:spPr/>
      <dgm:t>
        <a:bodyPr/>
        <a:lstStyle/>
        <a:p>
          <a:endParaRPr lang="en-US" sz="1800">
            <a:latin typeface="PT Serif" panose="020A0603040505020204" pitchFamily="18" charset="77"/>
          </a:endParaRPr>
        </a:p>
      </dgm:t>
    </dgm:pt>
    <dgm:pt modelId="{20A7DFC5-FA64-BB46-8640-CB3E8D680C8C}">
      <dgm:prSet phldrT="[Text]" custT="1"/>
      <dgm:spPr/>
      <dgm:t>
        <a:bodyPr/>
        <a:lstStyle/>
        <a:p>
          <a:r>
            <a:rPr lang="en-US" sz="1800" dirty="0">
              <a:latin typeface="PT Serif" panose="020A0603040505020204" pitchFamily="18" charset="77"/>
            </a:rPr>
            <a:t>Solutions</a:t>
          </a:r>
        </a:p>
      </dgm:t>
    </dgm:pt>
    <dgm:pt modelId="{B1214064-6160-AF4B-B98A-7453C81DFCF2}" type="parTrans" cxnId="{3BDC3BDD-914A-F548-B0EA-9CD57698A0CD}">
      <dgm:prSet/>
      <dgm:spPr/>
      <dgm:t>
        <a:bodyPr/>
        <a:lstStyle/>
        <a:p>
          <a:endParaRPr lang="en-US" sz="1800">
            <a:latin typeface="PT Serif" panose="020A0603040505020204" pitchFamily="18" charset="77"/>
          </a:endParaRPr>
        </a:p>
      </dgm:t>
    </dgm:pt>
    <dgm:pt modelId="{D4D2A8AE-E619-0B48-BD7D-2E635C22EE57}" type="sibTrans" cxnId="{3BDC3BDD-914A-F548-B0EA-9CD57698A0CD}">
      <dgm:prSet/>
      <dgm:spPr/>
      <dgm:t>
        <a:bodyPr/>
        <a:lstStyle/>
        <a:p>
          <a:endParaRPr lang="en-US" sz="1800">
            <a:latin typeface="PT Serif" panose="020A0603040505020204" pitchFamily="18" charset="77"/>
          </a:endParaRPr>
        </a:p>
      </dgm:t>
    </dgm:pt>
    <dgm:pt modelId="{F4A53AEC-DACD-3843-AB4E-772C4A425C65}">
      <dgm:prSet phldrT="[Text]" custT="1"/>
      <dgm:spPr/>
      <dgm:t>
        <a:bodyPr/>
        <a:lstStyle/>
        <a:p>
          <a:r>
            <a:rPr lang="en-US" sz="1800" dirty="0">
              <a:latin typeface="PT Serif" panose="020A0603040505020204" pitchFamily="18" charset="77"/>
            </a:rPr>
            <a:t>Describe solutions that address audience concerns</a:t>
          </a:r>
        </a:p>
      </dgm:t>
    </dgm:pt>
    <dgm:pt modelId="{DE3B7EAD-DD95-3C46-ACBE-579B67B58E9F}" type="parTrans" cxnId="{E622488C-53ED-C841-B31F-7EFD8CDBBD8A}">
      <dgm:prSet/>
      <dgm:spPr/>
      <dgm:t>
        <a:bodyPr/>
        <a:lstStyle/>
        <a:p>
          <a:endParaRPr lang="en-US" sz="1800">
            <a:latin typeface="PT Serif" panose="020A0603040505020204" pitchFamily="18" charset="77"/>
          </a:endParaRPr>
        </a:p>
      </dgm:t>
    </dgm:pt>
    <dgm:pt modelId="{8FB790C9-4EFC-6749-8A7F-250C3B1660EA}" type="sibTrans" cxnId="{E622488C-53ED-C841-B31F-7EFD8CDBBD8A}">
      <dgm:prSet/>
      <dgm:spPr/>
      <dgm:t>
        <a:bodyPr/>
        <a:lstStyle/>
        <a:p>
          <a:endParaRPr lang="en-US" sz="1800">
            <a:latin typeface="PT Serif" panose="020A0603040505020204" pitchFamily="18" charset="77"/>
          </a:endParaRPr>
        </a:p>
      </dgm:t>
    </dgm:pt>
    <dgm:pt modelId="{088FD634-9ED6-AB4F-8FF8-DAF8A827E8CC}" type="pres">
      <dgm:prSet presAssocID="{1EBF7BCF-9678-8347-98E0-419EA975B7F3}" presName="cycleMatrixDiagram" presStyleCnt="0">
        <dgm:presLayoutVars>
          <dgm:chMax val="1"/>
          <dgm:dir/>
          <dgm:animLvl val="lvl"/>
          <dgm:resizeHandles val="exact"/>
        </dgm:presLayoutVars>
      </dgm:prSet>
      <dgm:spPr/>
    </dgm:pt>
    <dgm:pt modelId="{245BE3DB-D43A-0B4E-A25F-ECB797AD2100}" type="pres">
      <dgm:prSet presAssocID="{1EBF7BCF-9678-8347-98E0-419EA975B7F3}" presName="children" presStyleCnt="0"/>
      <dgm:spPr/>
    </dgm:pt>
    <dgm:pt modelId="{3DD45809-5C88-DA4D-AAEA-1E643490EDE2}" type="pres">
      <dgm:prSet presAssocID="{1EBF7BCF-9678-8347-98E0-419EA975B7F3}" presName="child1group" presStyleCnt="0"/>
      <dgm:spPr/>
    </dgm:pt>
    <dgm:pt modelId="{E595337B-7EDC-5F46-B5A6-7284CAA13EBA}" type="pres">
      <dgm:prSet presAssocID="{1EBF7BCF-9678-8347-98E0-419EA975B7F3}" presName="child1" presStyleLbl="bgAcc1" presStyleIdx="0" presStyleCnt="4" custScaleX="147498" custScaleY="163229" custLinFactNeighborX="-52735" custLinFactNeighborY="14773"/>
      <dgm:spPr/>
    </dgm:pt>
    <dgm:pt modelId="{A4DA12EF-D758-254D-88B5-9425156399E7}" type="pres">
      <dgm:prSet presAssocID="{1EBF7BCF-9678-8347-98E0-419EA975B7F3}" presName="child1Text" presStyleLbl="bgAcc1" presStyleIdx="0" presStyleCnt="4">
        <dgm:presLayoutVars>
          <dgm:bulletEnabled val="1"/>
        </dgm:presLayoutVars>
      </dgm:prSet>
      <dgm:spPr/>
    </dgm:pt>
    <dgm:pt modelId="{8B6F12C3-5281-B649-AA7E-62E2F212B564}" type="pres">
      <dgm:prSet presAssocID="{1EBF7BCF-9678-8347-98E0-419EA975B7F3}" presName="child2group" presStyleCnt="0"/>
      <dgm:spPr/>
    </dgm:pt>
    <dgm:pt modelId="{AB48DBB8-8C61-A14A-90E5-B980BFA4352C}" type="pres">
      <dgm:prSet presAssocID="{1EBF7BCF-9678-8347-98E0-419EA975B7F3}" presName="child2" presStyleLbl="bgAcc1" presStyleIdx="1" presStyleCnt="4" custScaleX="211450" custScaleY="163236" custLinFactNeighborX="39632" custLinFactNeighborY="18124"/>
      <dgm:spPr/>
    </dgm:pt>
    <dgm:pt modelId="{7CED6CC9-FEE3-F741-B955-935ECD2270EE}" type="pres">
      <dgm:prSet presAssocID="{1EBF7BCF-9678-8347-98E0-419EA975B7F3}" presName="child2Text" presStyleLbl="bgAcc1" presStyleIdx="1" presStyleCnt="4">
        <dgm:presLayoutVars>
          <dgm:bulletEnabled val="1"/>
        </dgm:presLayoutVars>
      </dgm:prSet>
      <dgm:spPr/>
    </dgm:pt>
    <dgm:pt modelId="{82AE0D3D-B44B-4947-BF37-87C5FDAD173E}" type="pres">
      <dgm:prSet presAssocID="{1EBF7BCF-9678-8347-98E0-419EA975B7F3}" presName="child3group" presStyleCnt="0"/>
      <dgm:spPr/>
    </dgm:pt>
    <dgm:pt modelId="{7D432B06-90E7-994B-AB31-5F266FA99EF3}" type="pres">
      <dgm:prSet presAssocID="{1EBF7BCF-9678-8347-98E0-419EA975B7F3}" presName="child3" presStyleLbl="bgAcc1" presStyleIdx="2" presStyleCnt="4" custScaleX="186736" custScaleY="147166" custLinFactNeighborX="53048" custLinFactNeighborY="-29004"/>
      <dgm:spPr/>
    </dgm:pt>
    <dgm:pt modelId="{247E94BE-DD8B-E448-9A9D-034474369594}" type="pres">
      <dgm:prSet presAssocID="{1EBF7BCF-9678-8347-98E0-419EA975B7F3}" presName="child3Text" presStyleLbl="bgAcc1" presStyleIdx="2" presStyleCnt="4">
        <dgm:presLayoutVars>
          <dgm:bulletEnabled val="1"/>
        </dgm:presLayoutVars>
      </dgm:prSet>
      <dgm:spPr/>
    </dgm:pt>
    <dgm:pt modelId="{86FB74CA-1BF4-9C47-A26F-BB1CBFE235E6}" type="pres">
      <dgm:prSet presAssocID="{1EBF7BCF-9678-8347-98E0-419EA975B7F3}" presName="child4group" presStyleCnt="0"/>
      <dgm:spPr/>
    </dgm:pt>
    <dgm:pt modelId="{F9237681-FF9F-1047-B577-659913B06C51}" type="pres">
      <dgm:prSet presAssocID="{1EBF7BCF-9678-8347-98E0-419EA975B7F3}" presName="child4" presStyleLbl="bgAcc1" presStyleIdx="3" presStyleCnt="4" custScaleX="194613" custScaleY="144521" custLinFactNeighborX="-25467" custLinFactNeighborY="-26004"/>
      <dgm:spPr/>
    </dgm:pt>
    <dgm:pt modelId="{5CA9EAA8-C18F-3248-980E-53C92B44C6ED}" type="pres">
      <dgm:prSet presAssocID="{1EBF7BCF-9678-8347-98E0-419EA975B7F3}" presName="child4Text" presStyleLbl="bgAcc1" presStyleIdx="3" presStyleCnt="4">
        <dgm:presLayoutVars>
          <dgm:bulletEnabled val="1"/>
        </dgm:presLayoutVars>
      </dgm:prSet>
      <dgm:spPr/>
    </dgm:pt>
    <dgm:pt modelId="{18431626-69B2-1743-9BA7-E390C32C0E83}" type="pres">
      <dgm:prSet presAssocID="{1EBF7BCF-9678-8347-98E0-419EA975B7F3}" presName="childPlaceholder" presStyleCnt="0"/>
      <dgm:spPr/>
    </dgm:pt>
    <dgm:pt modelId="{7763A458-1B15-E74A-B0C0-05668D9E28D5}" type="pres">
      <dgm:prSet presAssocID="{1EBF7BCF-9678-8347-98E0-419EA975B7F3}" presName="circle" presStyleCnt="0"/>
      <dgm:spPr/>
    </dgm:pt>
    <dgm:pt modelId="{8C923996-0F87-3545-853D-E0E17A157614}" type="pres">
      <dgm:prSet presAssocID="{1EBF7BCF-9678-8347-98E0-419EA975B7F3}" presName="quadrant1" presStyleLbl="node1" presStyleIdx="0" presStyleCnt="4">
        <dgm:presLayoutVars>
          <dgm:chMax val="1"/>
          <dgm:bulletEnabled val="1"/>
        </dgm:presLayoutVars>
      </dgm:prSet>
      <dgm:spPr/>
    </dgm:pt>
    <dgm:pt modelId="{479A39DC-6190-634E-8A4E-87D5E86F7AF2}" type="pres">
      <dgm:prSet presAssocID="{1EBF7BCF-9678-8347-98E0-419EA975B7F3}" presName="quadrant2" presStyleLbl="node1" presStyleIdx="1" presStyleCnt="4">
        <dgm:presLayoutVars>
          <dgm:chMax val="1"/>
          <dgm:bulletEnabled val="1"/>
        </dgm:presLayoutVars>
      </dgm:prSet>
      <dgm:spPr/>
    </dgm:pt>
    <dgm:pt modelId="{886C7816-B0B4-184B-9952-B8147BCC28DA}" type="pres">
      <dgm:prSet presAssocID="{1EBF7BCF-9678-8347-98E0-419EA975B7F3}" presName="quadrant3" presStyleLbl="node1" presStyleIdx="2" presStyleCnt="4">
        <dgm:presLayoutVars>
          <dgm:chMax val="1"/>
          <dgm:bulletEnabled val="1"/>
        </dgm:presLayoutVars>
      </dgm:prSet>
      <dgm:spPr/>
    </dgm:pt>
    <dgm:pt modelId="{1C9769B2-2278-A745-966F-5933F8ABD7A6}" type="pres">
      <dgm:prSet presAssocID="{1EBF7BCF-9678-8347-98E0-419EA975B7F3}" presName="quadrant4" presStyleLbl="node1" presStyleIdx="3" presStyleCnt="4">
        <dgm:presLayoutVars>
          <dgm:chMax val="1"/>
          <dgm:bulletEnabled val="1"/>
        </dgm:presLayoutVars>
      </dgm:prSet>
      <dgm:spPr/>
    </dgm:pt>
    <dgm:pt modelId="{C4EC3123-2789-6F46-AF37-1F30F75505F9}" type="pres">
      <dgm:prSet presAssocID="{1EBF7BCF-9678-8347-98E0-419EA975B7F3}" presName="quadrantPlaceholder" presStyleCnt="0"/>
      <dgm:spPr/>
    </dgm:pt>
    <dgm:pt modelId="{F7B6A3F9-8140-CB42-A0DF-0E4F896F0673}" type="pres">
      <dgm:prSet presAssocID="{1EBF7BCF-9678-8347-98E0-419EA975B7F3}" presName="center1" presStyleLbl="fgShp" presStyleIdx="0" presStyleCnt="2"/>
      <dgm:spPr/>
    </dgm:pt>
    <dgm:pt modelId="{A8288B82-A911-A645-9693-D770571E933D}" type="pres">
      <dgm:prSet presAssocID="{1EBF7BCF-9678-8347-98E0-419EA975B7F3}" presName="center2" presStyleLbl="fgShp" presStyleIdx="1" presStyleCnt="2"/>
      <dgm:spPr/>
    </dgm:pt>
  </dgm:ptLst>
  <dgm:cxnLst>
    <dgm:cxn modelId="{CED1F300-5CC4-7043-87FC-D5DEBCD7A399}" type="presOf" srcId="{B00A23D4-B859-6A4C-ACF3-0AC0C8E5CCDA}" destId="{247E94BE-DD8B-E448-9A9D-034474369594}" srcOrd="1" destOrd="0" presId="urn:microsoft.com/office/officeart/2005/8/layout/cycle4"/>
    <dgm:cxn modelId="{28DFCD02-E3AA-F243-8749-0B99649F62D0}" type="presOf" srcId="{F4A53AEC-DACD-3843-AB4E-772C4A425C65}" destId="{F9237681-FF9F-1047-B577-659913B06C51}" srcOrd="0" destOrd="0" presId="urn:microsoft.com/office/officeart/2005/8/layout/cycle4"/>
    <dgm:cxn modelId="{CAB9340A-A2B7-C741-9C85-A227A0E86E20}" srcId="{487026E2-6BCE-5648-AFCB-FECA6B0CDE21}" destId="{1050A7CD-4270-9D4D-A6B3-A51C4AF80D4C}" srcOrd="0" destOrd="0" parTransId="{089C089D-BB46-CE40-9C60-9FE46FFA1A55}" sibTransId="{0674C0AD-3A51-BB44-AE96-CB47D7E772F6}"/>
    <dgm:cxn modelId="{A2CB4E3B-A076-1A47-A98B-E00D7CBE67D0}" type="presOf" srcId="{8B8BDA20-787F-B34F-A5E9-78BC2F1BFC63}" destId="{A4DA12EF-D758-254D-88B5-9425156399E7}" srcOrd="1" destOrd="0" presId="urn:microsoft.com/office/officeart/2005/8/layout/cycle4"/>
    <dgm:cxn modelId="{2F7C274C-ED6E-EB4D-94B6-FE3FD726671B}" type="presOf" srcId="{1D99512C-2C7F-994E-BFC6-A90AA51CBB57}" destId="{886C7816-B0B4-184B-9952-B8147BCC28DA}" srcOrd="0" destOrd="0" presId="urn:microsoft.com/office/officeart/2005/8/layout/cycle4"/>
    <dgm:cxn modelId="{C6B8B54F-D09D-C84D-B6C0-F48C4776666E}" type="presOf" srcId="{20A7DFC5-FA64-BB46-8640-CB3E8D680C8C}" destId="{1C9769B2-2278-A745-966F-5933F8ABD7A6}" srcOrd="0" destOrd="0" presId="urn:microsoft.com/office/officeart/2005/8/layout/cycle4"/>
    <dgm:cxn modelId="{BB318058-9824-7E46-B13F-713695514DE6}" srcId="{1EBF7BCF-9678-8347-98E0-419EA975B7F3}" destId="{FD067927-782A-0D44-9F1C-FD6A86352D9D}" srcOrd="0" destOrd="0" parTransId="{2F823314-0288-C047-9EBF-474212A91215}" sibTransId="{DC9991E0-FCAD-B145-BF4F-BD4F4C847BBA}"/>
    <dgm:cxn modelId="{CB3CC763-BF66-E747-B5FF-31C7014FBCE7}" type="presOf" srcId="{F4A53AEC-DACD-3843-AB4E-772C4A425C65}" destId="{5CA9EAA8-C18F-3248-980E-53C92B44C6ED}" srcOrd="1" destOrd="0" presId="urn:microsoft.com/office/officeart/2005/8/layout/cycle4"/>
    <dgm:cxn modelId="{AF4FCA6C-54C9-D14C-92AB-7FF950CD47BD}" srcId="{1EBF7BCF-9678-8347-98E0-419EA975B7F3}" destId="{487026E2-6BCE-5648-AFCB-FECA6B0CDE21}" srcOrd="1" destOrd="0" parTransId="{28556A86-7EEF-F949-A5C4-5E44930D5CB0}" sibTransId="{3DDB0860-261B-3147-B870-38E7AB19DFC5}"/>
    <dgm:cxn modelId="{67BE8980-617B-5B4E-A226-8A6D58D4F410}" srcId="{FD067927-782A-0D44-9F1C-FD6A86352D9D}" destId="{8B8BDA20-787F-B34F-A5E9-78BC2F1BFC63}" srcOrd="0" destOrd="0" parTransId="{ADBCFE92-86C1-9348-BD45-3DE93FCAD506}" sibTransId="{9B62CED9-86F9-2746-8B4C-5AFDA0DD1ABF}"/>
    <dgm:cxn modelId="{7C30A281-CC5C-8049-A7EA-A9CB216A3E19}" type="presOf" srcId="{1050A7CD-4270-9D4D-A6B3-A51C4AF80D4C}" destId="{7CED6CC9-FEE3-F741-B955-935ECD2270EE}" srcOrd="1" destOrd="0" presId="urn:microsoft.com/office/officeart/2005/8/layout/cycle4"/>
    <dgm:cxn modelId="{C4E5C086-FC12-8846-9B4C-16E291E0544C}" type="presOf" srcId="{FD067927-782A-0D44-9F1C-FD6A86352D9D}" destId="{8C923996-0F87-3545-853D-E0E17A157614}" srcOrd="0" destOrd="0" presId="urn:microsoft.com/office/officeart/2005/8/layout/cycle4"/>
    <dgm:cxn modelId="{E622488C-53ED-C841-B31F-7EFD8CDBBD8A}" srcId="{20A7DFC5-FA64-BB46-8640-CB3E8D680C8C}" destId="{F4A53AEC-DACD-3843-AB4E-772C4A425C65}" srcOrd="0" destOrd="0" parTransId="{DE3B7EAD-DD95-3C46-ACBE-579B67B58E9F}" sibTransId="{8FB790C9-4EFC-6749-8A7F-250C3B1660EA}"/>
    <dgm:cxn modelId="{3A075394-E570-A944-84F3-116F5631E234}" srcId="{1D99512C-2C7F-994E-BFC6-A90AA51CBB57}" destId="{B00A23D4-B859-6A4C-ACF3-0AC0C8E5CCDA}" srcOrd="0" destOrd="0" parTransId="{212764D1-5870-4D43-897A-FF964400AA07}" sibTransId="{A279574F-B7E9-5D48-9554-4485894F50B7}"/>
    <dgm:cxn modelId="{4309A495-1772-3B4C-9F4F-F51232625B6B}" srcId="{1EBF7BCF-9678-8347-98E0-419EA975B7F3}" destId="{1D99512C-2C7F-994E-BFC6-A90AA51CBB57}" srcOrd="2" destOrd="0" parTransId="{5B9A28E1-455F-8446-8698-14926AEC3F8D}" sibTransId="{A14F265E-FC36-184D-B0CA-EFF679A97273}"/>
    <dgm:cxn modelId="{3F69A59B-7C6A-944C-9A8A-905E4A3B3A2D}" type="presOf" srcId="{1EBF7BCF-9678-8347-98E0-419EA975B7F3}" destId="{088FD634-9ED6-AB4F-8FF8-DAF8A827E8CC}" srcOrd="0" destOrd="0" presId="urn:microsoft.com/office/officeart/2005/8/layout/cycle4"/>
    <dgm:cxn modelId="{BE8CAB9C-5367-8C40-BB43-8769E1F23BC8}" type="presOf" srcId="{1050A7CD-4270-9D4D-A6B3-A51C4AF80D4C}" destId="{AB48DBB8-8C61-A14A-90E5-B980BFA4352C}" srcOrd="0" destOrd="0" presId="urn:microsoft.com/office/officeart/2005/8/layout/cycle4"/>
    <dgm:cxn modelId="{3BDC3BDD-914A-F548-B0EA-9CD57698A0CD}" srcId="{1EBF7BCF-9678-8347-98E0-419EA975B7F3}" destId="{20A7DFC5-FA64-BB46-8640-CB3E8D680C8C}" srcOrd="3" destOrd="0" parTransId="{B1214064-6160-AF4B-B98A-7453C81DFCF2}" sibTransId="{D4D2A8AE-E619-0B48-BD7D-2E635C22EE57}"/>
    <dgm:cxn modelId="{CCD306E1-D039-B04E-AEB9-F69888B39CE4}" type="presOf" srcId="{8B8BDA20-787F-B34F-A5E9-78BC2F1BFC63}" destId="{E595337B-7EDC-5F46-B5A6-7284CAA13EBA}" srcOrd="0" destOrd="0" presId="urn:microsoft.com/office/officeart/2005/8/layout/cycle4"/>
    <dgm:cxn modelId="{42DEFAED-5737-4041-856B-C7FA6E600266}" type="presOf" srcId="{487026E2-6BCE-5648-AFCB-FECA6B0CDE21}" destId="{479A39DC-6190-634E-8A4E-87D5E86F7AF2}" srcOrd="0" destOrd="0" presId="urn:microsoft.com/office/officeart/2005/8/layout/cycle4"/>
    <dgm:cxn modelId="{C87A97F9-F42A-6B47-BCC0-17C3957E0D59}" type="presOf" srcId="{B00A23D4-B859-6A4C-ACF3-0AC0C8E5CCDA}" destId="{7D432B06-90E7-994B-AB31-5F266FA99EF3}" srcOrd="0" destOrd="0" presId="urn:microsoft.com/office/officeart/2005/8/layout/cycle4"/>
    <dgm:cxn modelId="{5C3E8353-281D-7442-877A-445F8081349C}" type="presParOf" srcId="{088FD634-9ED6-AB4F-8FF8-DAF8A827E8CC}" destId="{245BE3DB-D43A-0B4E-A25F-ECB797AD2100}" srcOrd="0" destOrd="0" presId="urn:microsoft.com/office/officeart/2005/8/layout/cycle4"/>
    <dgm:cxn modelId="{B19D657F-9BE7-E544-AA9D-7397B15039F1}" type="presParOf" srcId="{245BE3DB-D43A-0B4E-A25F-ECB797AD2100}" destId="{3DD45809-5C88-DA4D-AAEA-1E643490EDE2}" srcOrd="0" destOrd="0" presId="urn:microsoft.com/office/officeart/2005/8/layout/cycle4"/>
    <dgm:cxn modelId="{8A4175A2-7FA5-B241-8F12-76D853774FE0}" type="presParOf" srcId="{3DD45809-5C88-DA4D-AAEA-1E643490EDE2}" destId="{E595337B-7EDC-5F46-B5A6-7284CAA13EBA}" srcOrd="0" destOrd="0" presId="urn:microsoft.com/office/officeart/2005/8/layout/cycle4"/>
    <dgm:cxn modelId="{EBEBF49A-CC06-2E49-84AE-B49CED9F4BED}" type="presParOf" srcId="{3DD45809-5C88-DA4D-AAEA-1E643490EDE2}" destId="{A4DA12EF-D758-254D-88B5-9425156399E7}" srcOrd="1" destOrd="0" presId="urn:microsoft.com/office/officeart/2005/8/layout/cycle4"/>
    <dgm:cxn modelId="{E6D19550-218A-9049-AEA4-2D279874A5F6}" type="presParOf" srcId="{245BE3DB-D43A-0B4E-A25F-ECB797AD2100}" destId="{8B6F12C3-5281-B649-AA7E-62E2F212B564}" srcOrd="1" destOrd="0" presId="urn:microsoft.com/office/officeart/2005/8/layout/cycle4"/>
    <dgm:cxn modelId="{8C1C147C-EBFB-014A-8346-6990171930C3}" type="presParOf" srcId="{8B6F12C3-5281-B649-AA7E-62E2F212B564}" destId="{AB48DBB8-8C61-A14A-90E5-B980BFA4352C}" srcOrd="0" destOrd="0" presId="urn:microsoft.com/office/officeart/2005/8/layout/cycle4"/>
    <dgm:cxn modelId="{065304EA-10EC-454D-8655-45D1A8DF8ECE}" type="presParOf" srcId="{8B6F12C3-5281-B649-AA7E-62E2F212B564}" destId="{7CED6CC9-FEE3-F741-B955-935ECD2270EE}" srcOrd="1" destOrd="0" presId="urn:microsoft.com/office/officeart/2005/8/layout/cycle4"/>
    <dgm:cxn modelId="{052DF0A8-D485-CA4F-B104-3AB82E586B3B}" type="presParOf" srcId="{245BE3DB-D43A-0B4E-A25F-ECB797AD2100}" destId="{82AE0D3D-B44B-4947-BF37-87C5FDAD173E}" srcOrd="2" destOrd="0" presId="urn:microsoft.com/office/officeart/2005/8/layout/cycle4"/>
    <dgm:cxn modelId="{66909EF0-52BB-4740-AA0D-30E3833FDBA8}" type="presParOf" srcId="{82AE0D3D-B44B-4947-BF37-87C5FDAD173E}" destId="{7D432B06-90E7-994B-AB31-5F266FA99EF3}" srcOrd="0" destOrd="0" presId="urn:microsoft.com/office/officeart/2005/8/layout/cycle4"/>
    <dgm:cxn modelId="{094763CA-20D1-1848-B0D4-F376A12837A1}" type="presParOf" srcId="{82AE0D3D-B44B-4947-BF37-87C5FDAD173E}" destId="{247E94BE-DD8B-E448-9A9D-034474369594}" srcOrd="1" destOrd="0" presId="urn:microsoft.com/office/officeart/2005/8/layout/cycle4"/>
    <dgm:cxn modelId="{84B8696E-3B2C-0A43-84C1-9F8387090786}" type="presParOf" srcId="{245BE3DB-D43A-0B4E-A25F-ECB797AD2100}" destId="{86FB74CA-1BF4-9C47-A26F-BB1CBFE235E6}" srcOrd="3" destOrd="0" presId="urn:microsoft.com/office/officeart/2005/8/layout/cycle4"/>
    <dgm:cxn modelId="{3E2C1780-8C9C-5746-94CC-AA121D54C982}" type="presParOf" srcId="{86FB74CA-1BF4-9C47-A26F-BB1CBFE235E6}" destId="{F9237681-FF9F-1047-B577-659913B06C51}" srcOrd="0" destOrd="0" presId="urn:microsoft.com/office/officeart/2005/8/layout/cycle4"/>
    <dgm:cxn modelId="{283B6349-029A-D943-A54E-151F74207E07}" type="presParOf" srcId="{86FB74CA-1BF4-9C47-A26F-BB1CBFE235E6}" destId="{5CA9EAA8-C18F-3248-980E-53C92B44C6ED}" srcOrd="1" destOrd="0" presId="urn:microsoft.com/office/officeart/2005/8/layout/cycle4"/>
    <dgm:cxn modelId="{3BFAC425-75FA-5340-A9A5-562B71E98228}" type="presParOf" srcId="{245BE3DB-D43A-0B4E-A25F-ECB797AD2100}" destId="{18431626-69B2-1743-9BA7-E390C32C0E83}" srcOrd="4" destOrd="0" presId="urn:microsoft.com/office/officeart/2005/8/layout/cycle4"/>
    <dgm:cxn modelId="{26E2F5D7-8591-DB4A-8550-6B62186CE187}" type="presParOf" srcId="{088FD634-9ED6-AB4F-8FF8-DAF8A827E8CC}" destId="{7763A458-1B15-E74A-B0C0-05668D9E28D5}" srcOrd="1" destOrd="0" presId="urn:microsoft.com/office/officeart/2005/8/layout/cycle4"/>
    <dgm:cxn modelId="{8CFDA6D1-3875-FE49-8D28-3A5EBA8CB7AC}" type="presParOf" srcId="{7763A458-1B15-E74A-B0C0-05668D9E28D5}" destId="{8C923996-0F87-3545-853D-E0E17A157614}" srcOrd="0" destOrd="0" presId="urn:microsoft.com/office/officeart/2005/8/layout/cycle4"/>
    <dgm:cxn modelId="{D92645E0-BB8A-D54B-904C-916E451DE48C}" type="presParOf" srcId="{7763A458-1B15-E74A-B0C0-05668D9E28D5}" destId="{479A39DC-6190-634E-8A4E-87D5E86F7AF2}" srcOrd="1" destOrd="0" presId="urn:microsoft.com/office/officeart/2005/8/layout/cycle4"/>
    <dgm:cxn modelId="{ABD248CA-32D8-6A4C-806E-81E3651C40DE}" type="presParOf" srcId="{7763A458-1B15-E74A-B0C0-05668D9E28D5}" destId="{886C7816-B0B4-184B-9952-B8147BCC28DA}" srcOrd="2" destOrd="0" presId="urn:microsoft.com/office/officeart/2005/8/layout/cycle4"/>
    <dgm:cxn modelId="{C5C2301A-DF14-1141-A908-CD1C7B6E1ECF}" type="presParOf" srcId="{7763A458-1B15-E74A-B0C0-05668D9E28D5}" destId="{1C9769B2-2278-A745-966F-5933F8ABD7A6}" srcOrd="3" destOrd="0" presId="urn:microsoft.com/office/officeart/2005/8/layout/cycle4"/>
    <dgm:cxn modelId="{6EEB5034-7CB0-6C45-9E3F-CDE18E694D6A}" type="presParOf" srcId="{7763A458-1B15-E74A-B0C0-05668D9E28D5}" destId="{C4EC3123-2789-6F46-AF37-1F30F75505F9}" srcOrd="4" destOrd="0" presId="urn:microsoft.com/office/officeart/2005/8/layout/cycle4"/>
    <dgm:cxn modelId="{B30DEF29-9A03-6340-BA75-D1BCD63310C6}" type="presParOf" srcId="{088FD634-9ED6-AB4F-8FF8-DAF8A827E8CC}" destId="{F7B6A3F9-8140-CB42-A0DF-0E4F896F0673}" srcOrd="2" destOrd="0" presId="urn:microsoft.com/office/officeart/2005/8/layout/cycle4"/>
    <dgm:cxn modelId="{FA50DE6A-F361-914C-AF6A-AD45BB5062EA}" type="presParOf" srcId="{088FD634-9ED6-AB4F-8FF8-DAF8A827E8CC}" destId="{A8288B82-A911-A645-9693-D770571E933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BF7BCF-9678-8347-98E0-419EA975B7F3}"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en-US"/>
        </a:p>
      </dgm:t>
    </dgm:pt>
    <dgm:pt modelId="{FD067927-782A-0D44-9F1C-FD6A86352D9D}">
      <dgm:prSet phldrT="[Text]" custT="1"/>
      <dgm:spPr/>
      <dgm:t>
        <a:bodyPr/>
        <a:lstStyle/>
        <a:p>
          <a:r>
            <a:rPr lang="en-US" sz="1800" dirty="0">
              <a:latin typeface="PT Serif" panose="020A0603040505020204" pitchFamily="18" charset="77"/>
            </a:rPr>
            <a:t>Problem</a:t>
          </a:r>
        </a:p>
      </dgm:t>
    </dgm:pt>
    <dgm:pt modelId="{2F823314-0288-C047-9EBF-474212A91215}" type="parTrans" cxnId="{BB318058-9824-7E46-B13F-713695514DE6}">
      <dgm:prSet/>
      <dgm:spPr/>
      <dgm:t>
        <a:bodyPr/>
        <a:lstStyle/>
        <a:p>
          <a:endParaRPr lang="en-US" sz="1800">
            <a:latin typeface="PT Serif" panose="020A0603040505020204" pitchFamily="18" charset="77"/>
          </a:endParaRPr>
        </a:p>
      </dgm:t>
    </dgm:pt>
    <dgm:pt modelId="{DC9991E0-FCAD-B145-BF4F-BD4F4C847BBA}" type="sibTrans" cxnId="{BB318058-9824-7E46-B13F-713695514DE6}">
      <dgm:prSet/>
      <dgm:spPr/>
      <dgm:t>
        <a:bodyPr/>
        <a:lstStyle/>
        <a:p>
          <a:endParaRPr lang="en-US" sz="1800">
            <a:latin typeface="PT Serif" panose="020A0603040505020204" pitchFamily="18" charset="77"/>
          </a:endParaRPr>
        </a:p>
      </dgm:t>
    </dgm:pt>
    <dgm:pt modelId="{8B8BDA20-787F-B34F-A5E9-78BC2F1BFC63}">
      <dgm:prSet phldrT="[Text]" custT="1"/>
      <dgm:spPr/>
      <dgm:t>
        <a:bodyPr/>
        <a:lstStyle/>
        <a:p>
          <a:r>
            <a:rPr lang="en-US" sz="1800">
              <a:latin typeface="PT Serif" panose="020A0603040505020204" pitchFamily="18" charset="77"/>
            </a:rPr>
            <a:t>In one sentence, identify the main issue/ problem this communication will address? </a:t>
          </a:r>
        </a:p>
      </dgm:t>
    </dgm:pt>
    <dgm:pt modelId="{ADBCFE92-86C1-9348-BD45-3DE93FCAD506}" type="parTrans" cxnId="{67BE8980-617B-5B4E-A226-8A6D58D4F410}">
      <dgm:prSet/>
      <dgm:spPr/>
      <dgm:t>
        <a:bodyPr/>
        <a:lstStyle/>
        <a:p>
          <a:endParaRPr lang="en-US" sz="1800">
            <a:latin typeface="PT Serif" panose="020A0603040505020204" pitchFamily="18" charset="77"/>
          </a:endParaRPr>
        </a:p>
      </dgm:t>
    </dgm:pt>
    <dgm:pt modelId="{9B62CED9-86F9-2746-8B4C-5AFDA0DD1ABF}" type="sibTrans" cxnId="{67BE8980-617B-5B4E-A226-8A6D58D4F410}">
      <dgm:prSet/>
      <dgm:spPr/>
      <dgm:t>
        <a:bodyPr/>
        <a:lstStyle/>
        <a:p>
          <a:endParaRPr lang="en-US" sz="1800">
            <a:latin typeface="PT Serif" panose="020A0603040505020204" pitchFamily="18" charset="77"/>
          </a:endParaRPr>
        </a:p>
      </dgm:t>
    </dgm:pt>
    <dgm:pt modelId="{487026E2-6BCE-5648-AFCB-FECA6B0CDE21}">
      <dgm:prSet phldrT="[Text]" custT="1"/>
      <dgm:spPr/>
      <dgm:t>
        <a:bodyPr/>
        <a:lstStyle/>
        <a:p>
          <a:r>
            <a:rPr lang="en-US" sz="1800">
              <a:latin typeface="PT Serif" panose="020A0603040505020204" pitchFamily="18" charset="77"/>
            </a:rPr>
            <a:t>Relevance</a:t>
          </a:r>
        </a:p>
      </dgm:t>
    </dgm:pt>
    <dgm:pt modelId="{28556A86-7EEF-F949-A5C4-5E44930D5CB0}" type="parTrans" cxnId="{AF4FCA6C-54C9-D14C-92AB-7FF950CD47BD}">
      <dgm:prSet/>
      <dgm:spPr/>
      <dgm:t>
        <a:bodyPr/>
        <a:lstStyle/>
        <a:p>
          <a:endParaRPr lang="en-US" sz="1800">
            <a:latin typeface="PT Serif" panose="020A0603040505020204" pitchFamily="18" charset="77"/>
          </a:endParaRPr>
        </a:p>
      </dgm:t>
    </dgm:pt>
    <dgm:pt modelId="{3DDB0860-261B-3147-B870-38E7AB19DFC5}" type="sibTrans" cxnId="{AF4FCA6C-54C9-D14C-92AB-7FF950CD47BD}">
      <dgm:prSet/>
      <dgm:spPr/>
      <dgm:t>
        <a:bodyPr/>
        <a:lstStyle/>
        <a:p>
          <a:endParaRPr lang="en-US" sz="1800">
            <a:latin typeface="PT Serif" panose="020A0603040505020204" pitchFamily="18" charset="77"/>
          </a:endParaRPr>
        </a:p>
      </dgm:t>
    </dgm:pt>
    <dgm:pt modelId="{1050A7CD-4270-9D4D-A6B3-A51C4AF80D4C}">
      <dgm:prSet phldrT="[Text]" custT="1"/>
      <dgm:spPr/>
      <dgm:t>
        <a:bodyPr/>
        <a:lstStyle/>
        <a:p>
          <a:r>
            <a:rPr lang="en-US" sz="1800" dirty="0">
              <a:latin typeface="PT Serif" panose="020A0603040505020204" pitchFamily="18" charset="77"/>
            </a:rPr>
            <a:t>How does this topic intersect with the day-to-day lives of your audience? Why do they care about it?</a:t>
          </a:r>
        </a:p>
      </dgm:t>
    </dgm:pt>
    <dgm:pt modelId="{089C089D-BB46-CE40-9C60-9FE46FFA1A55}" type="parTrans" cxnId="{CAB9340A-A2B7-C741-9C85-A227A0E86E20}">
      <dgm:prSet/>
      <dgm:spPr/>
      <dgm:t>
        <a:bodyPr/>
        <a:lstStyle/>
        <a:p>
          <a:endParaRPr lang="en-US" sz="1800">
            <a:latin typeface="PT Serif" panose="020A0603040505020204" pitchFamily="18" charset="77"/>
          </a:endParaRPr>
        </a:p>
      </dgm:t>
    </dgm:pt>
    <dgm:pt modelId="{0674C0AD-3A51-BB44-AE96-CB47D7E772F6}" type="sibTrans" cxnId="{CAB9340A-A2B7-C741-9C85-A227A0E86E20}">
      <dgm:prSet/>
      <dgm:spPr/>
      <dgm:t>
        <a:bodyPr/>
        <a:lstStyle/>
        <a:p>
          <a:endParaRPr lang="en-US" sz="1800">
            <a:latin typeface="PT Serif" panose="020A0603040505020204" pitchFamily="18" charset="77"/>
          </a:endParaRPr>
        </a:p>
      </dgm:t>
    </dgm:pt>
    <dgm:pt modelId="{1D99512C-2C7F-994E-BFC6-A90AA51CBB57}">
      <dgm:prSet phldrT="[Text]" custT="1"/>
      <dgm:spPr/>
      <dgm:t>
        <a:bodyPr/>
        <a:lstStyle/>
        <a:p>
          <a:r>
            <a:rPr lang="en-US" sz="1800" dirty="0">
              <a:latin typeface="PT Serif" panose="020A0603040505020204" pitchFamily="18" charset="77"/>
            </a:rPr>
            <a:t>Key Message</a:t>
          </a:r>
        </a:p>
      </dgm:t>
    </dgm:pt>
    <dgm:pt modelId="{5B9A28E1-455F-8446-8698-14926AEC3F8D}" type="parTrans" cxnId="{4309A495-1772-3B4C-9F4F-F51232625B6B}">
      <dgm:prSet/>
      <dgm:spPr/>
      <dgm:t>
        <a:bodyPr/>
        <a:lstStyle/>
        <a:p>
          <a:endParaRPr lang="en-US" sz="1800">
            <a:latin typeface="PT Serif" panose="020A0603040505020204" pitchFamily="18" charset="77"/>
          </a:endParaRPr>
        </a:p>
      </dgm:t>
    </dgm:pt>
    <dgm:pt modelId="{A14F265E-FC36-184D-B0CA-EFF679A97273}" type="sibTrans" cxnId="{4309A495-1772-3B4C-9F4F-F51232625B6B}">
      <dgm:prSet/>
      <dgm:spPr/>
      <dgm:t>
        <a:bodyPr/>
        <a:lstStyle/>
        <a:p>
          <a:endParaRPr lang="en-US" sz="1800">
            <a:latin typeface="PT Serif" panose="020A0603040505020204" pitchFamily="18" charset="77"/>
          </a:endParaRPr>
        </a:p>
      </dgm:t>
    </dgm:pt>
    <dgm:pt modelId="{B00A23D4-B859-6A4C-ACF3-0AC0C8E5CCDA}">
      <dgm:prSet phldrT="[Text]" custT="1"/>
      <dgm:spPr/>
      <dgm:t>
        <a:bodyPr/>
        <a:lstStyle/>
        <a:p>
          <a:endParaRPr lang="en-US" sz="1800" dirty="0">
            <a:latin typeface="PT Serif" panose="020A0603040505020204" pitchFamily="18" charset="77"/>
          </a:endParaRPr>
        </a:p>
      </dgm:t>
    </dgm:pt>
    <dgm:pt modelId="{212764D1-5870-4D43-897A-FF964400AA07}" type="parTrans" cxnId="{3A075394-E570-A944-84F3-116F5631E234}">
      <dgm:prSet/>
      <dgm:spPr/>
      <dgm:t>
        <a:bodyPr/>
        <a:lstStyle/>
        <a:p>
          <a:endParaRPr lang="en-US" sz="1800">
            <a:latin typeface="PT Serif" panose="020A0603040505020204" pitchFamily="18" charset="77"/>
          </a:endParaRPr>
        </a:p>
      </dgm:t>
    </dgm:pt>
    <dgm:pt modelId="{A279574F-B7E9-5D48-9554-4485894F50B7}" type="sibTrans" cxnId="{3A075394-E570-A944-84F3-116F5631E234}">
      <dgm:prSet/>
      <dgm:spPr/>
      <dgm:t>
        <a:bodyPr/>
        <a:lstStyle/>
        <a:p>
          <a:endParaRPr lang="en-US" sz="1800">
            <a:latin typeface="PT Serif" panose="020A0603040505020204" pitchFamily="18" charset="77"/>
          </a:endParaRPr>
        </a:p>
      </dgm:t>
    </dgm:pt>
    <dgm:pt modelId="{20A7DFC5-FA64-BB46-8640-CB3E8D680C8C}">
      <dgm:prSet phldrT="[Text]" custT="1"/>
      <dgm:spPr/>
      <dgm:t>
        <a:bodyPr/>
        <a:lstStyle/>
        <a:p>
          <a:r>
            <a:rPr lang="en-US" sz="1800" dirty="0">
              <a:latin typeface="PT Serif" panose="020A0603040505020204" pitchFamily="18" charset="77"/>
            </a:rPr>
            <a:t>Proposed Solutions</a:t>
          </a:r>
        </a:p>
      </dgm:t>
    </dgm:pt>
    <dgm:pt modelId="{B1214064-6160-AF4B-B98A-7453C81DFCF2}" type="parTrans" cxnId="{3BDC3BDD-914A-F548-B0EA-9CD57698A0CD}">
      <dgm:prSet/>
      <dgm:spPr/>
      <dgm:t>
        <a:bodyPr/>
        <a:lstStyle/>
        <a:p>
          <a:endParaRPr lang="en-US" sz="1800">
            <a:latin typeface="PT Serif" panose="020A0603040505020204" pitchFamily="18" charset="77"/>
          </a:endParaRPr>
        </a:p>
      </dgm:t>
    </dgm:pt>
    <dgm:pt modelId="{D4D2A8AE-E619-0B48-BD7D-2E635C22EE57}" type="sibTrans" cxnId="{3BDC3BDD-914A-F548-B0EA-9CD57698A0CD}">
      <dgm:prSet/>
      <dgm:spPr/>
      <dgm:t>
        <a:bodyPr/>
        <a:lstStyle/>
        <a:p>
          <a:endParaRPr lang="en-US" sz="1800">
            <a:latin typeface="PT Serif" panose="020A0603040505020204" pitchFamily="18" charset="77"/>
          </a:endParaRPr>
        </a:p>
      </dgm:t>
    </dgm:pt>
    <dgm:pt modelId="{F4A53AEC-DACD-3843-AB4E-772C4A425C65}">
      <dgm:prSet phldrT="[Text]" custT="1"/>
      <dgm:spPr/>
      <dgm:t>
        <a:bodyPr/>
        <a:lstStyle/>
        <a:p>
          <a:r>
            <a:rPr lang="en-US" sz="1800" dirty="0">
              <a:latin typeface="PT Serif" panose="020A0603040505020204" pitchFamily="18" charset="77"/>
            </a:rPr>
            <a:t>What</a:t>
          </a:r>
          <a:r>
            <a:rPr lang="en-US" sz="1800" baseline="0" dirty="0">
              <a:latin typeface="PT Serif" panose="020A0603040505020204" pitchFamily="18" charset="77"/>
            </a:rPr>
            <a:t> are the proposed solutions to this  problem?</a:t>
          </a:r>
          <a:r>
            <a:rPr lang="en-US" sz="1800" dirty="0">
              <a:latin typeface="PT Serif" panose="020A0603040505020204" pitchFamily="18" charset="77"/>
            </a:rPr>
            <a:t> </a:t>
          </a:r>
          <a:r>
            <a:rPr lang="en-US" sz="3600" baseline="0" dirty="0">
              <a:latin typeface="PT Serif" panose="020A0603040505020204" pitchFamily="18" charset="77"/>
            </a:rPr>
            <a:t> </a:t>
          </a:r>
          <a:endParaRPr lang="en-US" sz="1800" dirty="0">
            <a:latin typeface="PT Serif" panose="020A0603040505020204" pitchFamily="18" charset="77"/>
          </a:endParaRPr>
        </a:p>
      </dgm:t>
    </dgm:pt>
    <dgm:pt modelId="{DE3B7EAD-DD95-3C46-ACBE-579B67B58E9F}" type="parTrans" cxnId="{E622488C-53ED-C841-B31F-7EFD8CDBBD8A}">
      <dgm:prSet/>
      <dgm:spPr/>
      <dgm:t>
        <a:bodyPr/>
        <a:lstStyle/>
        <a:p>
          <a:endParaRPr lang="en-US" sz="1800">
            <a:latin typeface="PT Serif" panose="020A0603040505020204" pitchFamily="18" charset="77"/>
          </a:endParaRPr>
        </a:p>
      </dgm:t>
    </dgm:pt>
    <dgm:pt modelId="{8FB790C9-4EFC-6749-8A7F-250C3B1660EA}" type="sibTrans" cxnId="{E622488C-53ED-C841-B31F-7EFD8CDBBD8A}">
      <dgm:prSet/>
      <dgm:spPr/>
      <dgm:t>
        <a:bodyPr/>
        <a:lstStyle/>
        <a:p>
          <a:endParaRPr lang="en-US" sz="1800">
            <a:latin typeface="PT Serif" panose="020A0603040505020204" pitchFamily="18" charset="77"/>
          </a:endParaRPr>
        </a:p>
      </dgm:t>
    </dgm:pt>
    <dgm:pt modelId="{088FD634-9ED6-AB4F-8FF8-DAF8A827E8CC}" type="pres">
      <dgm:prSet presAssocID="{1EBF7BCF-9678-8347-98E0-419EA975B7F3}" presName="cycleMatrixDiagram" presStyleCnt="0">
        <dgm:presLayoutVars>
          <dgm:chMax val="1"/>
          <dgm:dir/>
          <dgm:animLvl val="lvl"/>
          <dgm:resizeHandles val="exact"/>
        </dgm:presLayoutVars>
      </dgm:prSet>
      <dgm:spPr/>
    </dgm:pt>
    <dgm:pt modelId="{245BE3DB-D43A-0B4E-A25F-ECB797AD2100}" type="pres">
      <dgm:prSet presAssocID="{1EBF7BCF-9678-8347-98E0-419EA975B7F3}" presName="children" presStyleCnt="0"/>
      <dgm:spPr/>
    </dgm:pt>
    <dgm:pt modelId="{3DD45809-5C88-DA4D-AAEA-1E643490EDE2}" type="pres">
      <dgm:prSet presAssocID="{1EBF7BCF-9678-8347-98E0-419EA975B7F3}" presName="child1group" presStyleCnt="0"/>
      <dgm:spPr/>
    </dgm:pt>
    <dgm:pt modelId="{E595337B-7EDC-5F46-B5A6-7284CAA13EBA}" type="pres">
      <dgm:prSet presAssocID="{1EBF7BCF-9678-8347-98E0-419EA975B7F3}" presName="child1" presStyleLbl="bgAcc1" presStyleIdx="0" presStyleCnt="4" custScaleX="147498" custScaleY="163229" custLinFactNeighborX="-52735" custLinFactNeighborY="14773"/>
      <dgm:spPr/>
    </dgm:pt>
    <dgm:pt modelId="{A4DA12EF-D758-254D-88B5-9425156399E7}" type="pres">
      <dgm:prSet presAssocID="{1EBF7BCF-9678-8347-98E0-419EA975B7F3}" presName="child1Text" presStyleLbl="bgAcc1" presStyleIdx="0" presStyleCnt="4">
        <dgm:presLayoutVars>
          <dgm:bulletEnabled val="1"/>
        </dgm:presLayoutVars>
      </dgm:prSet>
      <dgm:spPr/>
    </dgm:pt>
    <dgm:pt modelId="{8B6F12C3-5281-B649-AA7E-62E2F212B564}" type="pres">
      <dgm:prSet presAssocID="{1EBF7BCF-9678-8347-98E0-419EA975B7F3}" presName="child2group" presStyleCnt="0"/>
      <dgm:spPr/>
    </dgm:pt>
    <dgm:pt modelId="{AB48DBB8-8C61-A14A-90E5-B980BFA4352C}" type="pres">
      <dgm:prSet presAssocID="{1EBF7BCF-9678-8347-98E0-419EA975B7F3}" presName="child2" presStyleLbl="bgAcc1" presStyleIdx="1" presStyleCnt="4" custScaleX="211450" custScaleY="163236" custLinFactNeighborX="39632" custLinFactNeighborY="18124"/>
      <dgm:spPr/>
    </dgm:pt>
    <dgm:pt modelId="{7CED6CC9-FEE3-F741-B955-935ECD2270EE}" type="pres">
      <dgm:prSet presAssocID="{1EBF7BCF-9678-8347-98E0-419EA975B7F3}" presName="child2Text" presStyleLbl="bgAcc1" presStyleIdx="1" presStyleCnt="4">
        <dgm:presLayoutVars>
          <dgm:bulletEnabled val="1"/>
        </dgm:presLayoutVars>
      </dgm:prSet>
      <dgm:spPr/>
    </dgm:pt>
    <dgm:pt modelId="{82AE0D3D-B44B-4947-BF37-87C5FDAD173E}" type="pres">
      <dgm:prSet presAssocID="{1EBF7BCF-9678-8347-98E0-419EA975B7F3}" presName="child3group" presStyleCnt="0"/>
      <dgm:spPr/>
    </dgm:pt>
    <dgm:pt modelId="{7D432B06-90E7-994B-AB31-5F266FA99EF3}" type="pres">
      <dgm:prSet presAssocID="{1EBF7BCF-9678-8347-98E0-419EA975B7F3}" presName="child3" presStyleLbl="bgAcc1" presStyleIdx="2" presStyleCnt="4" custScaleX="186736" custScaleY="147166" custLinFactNeighborX="49676" custLinFactNeighborY="-29004"/>
      <dgm:spPr/>
    </dgm:pt>
    <dgm:pt modelId="{247E94BE-DD8B-E448-9A9D-034474369594}" type="pres">
      <dgm:prSet presAssocID="{1EBF7BCF-9678-8347-98E0-419EA975B7F3}" presName="child3Text" presStyleLbl="bgAcc1" presStyleIdx="2" presStyleCnt="4">
        <dgm:presLayoutVars>
          <dgm:bulletEnabled val="1"/>
        </dgm:presLayoutVars>
      </dgm:prSet>
      <dgm:spPr/>
    </dgm:pt>
    <dgm:pt modelId="{86FB74CA-1BF4-9C47-A26F-BB1CBFE235E6}" type="pres">
      <dgm:prSet presAssocID="{1EBF7BCF-9678-8347-98E0-419EA975B7F3}" presName="child4group" presStyleCnt="0"/>
      <dgm:spPr/>
    </dgm:pt>
    <dgm:pt modelId="{F9237681-FF9F-1047-B577-659913B06C51}" type="pres">
      <dgm:prSet presAssocID="{1EBF7BCF-9678-8347-98E0-419EA975B7F3}" presName="child4" presStyleLbl="bgAcc1" presStyleIdx="3" presStyleCnt="4" custScaleX="194613" custScaleY="144521" custLinFactNeighborX="-25467" custLinFactNeighborY="-26004"/>
      <dgm:spPr/>
    </dgm:pt>
    <dgm:pt modelId="{5CA9EAA8-C18F-3248-980E-53C92B44C6ED}" type="pres">
      <dgm:prSet presAssocID="{1EBF7BCF-9678-8347-98E0-419EA975B7F3}" presName="child4Text" presStyleLbl="bgAcc1" presStyleIdx="3" presStyleCnt="4">
        <dgm:presLayoutVars>
          <dgm:bulletEnabled val="1"/>
        </dgm:presLayoutVars>
      </dgm:prSet>
      <dgm:spPr/>
    </dgm:pt>
    <dgm:pt modelId="{18431626-69B2-1743-9BA7-E390C32C0E83}" type="pres">
      <dgm:prSet presAssocID="{1EBF7BCF-9678-8347-98E0-419EA975B7F3}" presName="childPlaceholder" presStyleCnt="0"/>
      <dgm:spPr/>
    </dgm:pt>
    <dgm:pt modelId="{7763A458-1B15-E74A-B0C0-05668D9E28D5}" type="pres">
      <dgm:prSet presAssocID="{1EBF7BCF-9678-8347-98E0-419EA975B7F3}" presName="circle" presStyleCnt="0"/>
      <dgm:spPr/>
    </dgm:pt>
    <dgm:pt modelId="{8C923996-0F87-3545-853D-E0E17A157614}" type="pres">
      <dgm:prSet presAssocID="{1EBF7BCF-9678-8347-98E0-419EA975B7F3}" presName="quadrant1" presStyleLbl="node1" presStyleIdx="0" presStyleCnt="4">
        <dgm:presLayoutVars>
          <dgm:chMax val="1"/>
          <dgm:bulletEnabled val="1"/>
        </dgm:presLayoutVars>
      </dgm:prSet>
      <dgm:spPr/>
    </dgm:pt>
    <dgm:pt modelId="{479A39DC-6190-634E-8A4E-87D5E86F7AF2}" type="pres">
      <dgm:prSet presAssocID="{1EBF7BCF-9678-8347-98E0-419EA975B7F3}" presName="quadrant2" presStyleLbl="node1" presStyleIdx="1" presStyleCnt="4">
        <dgm:presLayoutVars>
          <dgm:chMax val="1"/>
          <dgm:bulletEnabled val="1"/>
        </dgm:presLayoutVars>
      </dgm:prSet>
      <dgm:spPr/>
    </dgm:pt>
    <dgm:pt modelId="{886C7816-B0B4-184B-9952-B8147BCC28DA}" type="pres">
      <dgm:prSet presAssocID="{1EBF7BCF-9678-8347-98E0-419EA975B7F3}" presName="quadrant3" presStyleLbl="node1" presStyleIdx="2" presStyleCnt="4">
        <dgm:presLayoutVars>
          <dgm:chMax val="1"/>
          <dgm:bulletEnabled val="1"/>
        </dgm:presLayoutVars>
      </dgm:prSet>
      <dgm:spPr/>
    </dgm:pt>
    <dgm:pt modelId="{1C9769B2-2278-A745-966F-5933F8ABD7A6}" type="pres">
      <dgm:prSet presAssocID="{1EBF7BCF-9678-8347-98E0-419EA975B7F3}" presName="quadrant4" presStyleLbl="node1" presStyleIdx="3" presStyleCnt="4">
        <dgm:presLayoutVars>
          <dgm:chMax val="1"/>
          <dgm:bulletEnabled val="1"/>
        </dgm:presLayoutVars>
      </dgm:prSet>
      <dgm:spPr/>
    </dgm:pt>
    <dgm:pt modelId="{C4EC3123-2789-6F46-AF37-1F30F75505F9}" type="pres">
      <dgm:prSet presAssocID="{1EBF7BCF-9678-8347-98E0-419EA975B7F3}" presName="quadrantPlaceholder" presStyleCnt="0"/>
      <dgm:spPr/>
    </dgm:pt>
    <dgm:pt modelId="{F7B6A3F9-8140-CB42-A0DF-0E4F896F0673}" type="pres">
      <dgm:prSet presAssocID="{1EBF7BCF-9678-8347-98E0-419EA975B7F3}" presName="center1" presStyleLbl="fgShp" presStyleIdx="0" presStyleCnt="2"/>
      <dgm:spPr/>
    </dgm:pt>
    <dgm:pt modelId="{A8288B82-A911-A645-9693-D770571E933D}" type="pres">
      <dgm:prSet presAssocID="{1EBF7BCF-9678-8347-98E0-419EA975B7F3}" presName="center2" presStyleLbl="fgShp" presStyleIdx="1" presStyleCnt="2"/>
      <dgm:spPr/>
    </dgm:pt>
  </dgm:ptLst>
  <dgm:cxnLst>
    <dgm:cxn modelId="{CED1F300-5CC4-7043-87FC-D5DEBCD7A399}" type="presOf" srcId="{B00A23D4-B859-6A4C-ACF3-0AC0C8E5CCDA}" destId="{247E94BE-DD8B-E448-9A9D-034474369594}" srcOrd="1" destOrd="0" presId="urn:microsoft.com/office/officeart/2005/8/layout/cycle4"/>
    <dgm:cxn modelId="{28DFCD02-E3AA-F243-8749-0B99649F62D0}" type="presOf" srcId="{F4A53AEC-DACD-3843-AB4E-772C4A425C65}" destId="{F9237681-FF9F-1047-B577-659913B06C51}" srcOrd="0" destOrd="0" presId="urn:microsoft.com/office/officeart/2005/8/layout/cycle4"/>
    <dgm:cxn modelId="{CAB9340A-A2B7-C741-9C85-A227A0E86E20}" srcId="{487026E2-6BCE-5648-AFCB-FECA6B0CDE21}" destId="{1050A7CD-4270-9D4D-A6B3-A51C4AF80D4C}" srcOrd="0" destOrd="0" parTransId="{089C089D-BB46-CE40-9C60-9FE46FFA1A55}" sibTransId="{0674C0AD-3A51-BB44-AE96-CB47D7E772F6}"/>
    <dgm:cxn modelId="{A2CB4E3B-A076-1A47-A98B-E00D7CBE67D0}" type="presOf" srcId="{8B8BDA20-787F-B34F-A5E9-78BC2F1BFC63}" destId="{A4DA12EF-D758-254D-88B5-9425156399E7}" srcOrd="1" destOrd="0" presId="urn:microsoft.com/office/officeart/2005/8/layout/cycle4"/>
    <dgm:cxn modelId="{2F7C274C-ED6E-EB4D-94B6-FE3FD726671B}" type="presOf" srcId="{1D99512C-2C7F-994E-BFC6-A90AA51CBB57}" destId="{886C7816-B0B4-184B-9952-B8147BCC28DA}" srcOrd="0" destOrd="0" presId="urn:microsoft.com/office/officeart/2005/8/layout/cycle4"/>
    <dgm:cxn modelId="{C6B8B54F-D09D-C84D-B6C0-F48C4776666E}" type="presOf" srcId="{20A7DFC5-FA64-BB46-8640-CB3E8D680C8C}" destId="{1C9769B2-2278-A745-966F-5933F8ABD7A6}" srcOrd="0" destOrd="0" presId="urn:microsoft.com/office/officeart/2005/8/layout/cycle4"/>
    <dgm:cxn modelId="{BB318058-9824-7E46-B13F-713695514DE6}" srcId="{1EBF7BCF-9678-8347-98E0-419EA975B7F3}" destId="{FD067927-782A-0D44-9F1C-FD6A86352D9D}" srcOrd="0" destOrd="0" parTransId="{2F823314-0288-C047-9EBF-474212A91215}" sibTransId="{DC9991E0-FCAD-B145-BF4F-BD4F4C847BBA}"/>
    <dgm:cxn modelId="{CB3CC763-BF66-E747-B5FF-31C7014FBCE7}" type="presOf" srcId="{F4A53AEC-DACD-3843-AB4E-772C4A425C65}" destId="{5CA9EAA8-C18F-3248-980E-53C92B44C6ED}" srcOrd="1" destOrd="0" presId="urn:microsoft.com/office/officeart/2005/8/layout/cycle4"/>
    <dgm:cxn modelId="{AF4FCA6C-54C9-D14C-92AB-7FF950CD47BD}" srcId="{1EBF7BCF-9678-8347-98E0-419EA975B7F3}" destId="{487026E2-6BCE-5648-AFCB-FECA6B0CDE21}" srcOrd="1" destOrd="0" parTransId="{28556A86-7EEF-F949-A5C4-5E44930D5CB0}" sibTransId="{3DDB0860-261B-3147-B870-38E7AB19DFC5}"/>
    <dgm:cxn modelId="{67BE8980-617B-5B4E-A226-8A6D58D4F410}" srcId="{FD067927-782A-0D44-9F1C-FD6A86352D9D}" destId="{8B8BDA20-787F-B34F-A5E9-78BC2F1BFC63}" srcOrd="0" destOrd="0" parTransId="{ADBCFE92-86C1-9348-BD45-3DE93FCAD506}" sibTransId="{9B62CED9-86F9-2746-8B4C-5AFDA0DD1ABF}"/>
    <dgm:cxn modelId="{7C30A281-CC5C-8049-A7EA-A9CB216A3E19}" type="presOf" srcId="{1050A7CD-4270-9D4D-A6B3-A51C4AF80D4C}" destId="{7CED6CC9-FEE3-F741-B955-935ECD2270EE}" srcOrd="1" destOrd="0" presId="urn:microsoft.com/office/officeart/2005/8/layout/cycle4"/>
    <dgm:cxn modelId="{C4E5C086-FC12-8846-9B4C-16E291E0544C}" type="presOf" srcId="{FD067927-782A-0D44-9F1C-FD6A86352D9D}" destId="{8C923996-0F87-3545-853D-E0E17A157614}" srcOrd="0" destOrd="0" presId="urn:microsoft.com/office/officeart/2005/8/layout/cycle4"/>
    <dgm:cxn modelId="{E622488C-53ED-C841-B31F-7EFD8CDBBD8A}" srcId="{20A7DFC5-FA64-BB46-8640-CB3E8D680C8C}" destId="{F4A53AEC-DACD-3843-AB4E-772C4A425C65}" srcOrd="0" destOrd="0" parTransId="{DE3B7EAD-DD95-3C46-ACBE-579B67B58E9F}" sibTransId="{8FB790C9-4EFC-6749-8A7F-250C3B1660EA}"/>
    <dgm:cxn modelId="{3A075394-E570-A944-84F3-116F5631E234}" srcId="{1D99512C-2C7F-994E-BFC6-A90AA51CBB57}" destId="{B00A23D4-B859-6A4C-ACF3-0AC0C8E5CCDA}" srcOrd="0" destOrd="0" parTransId="{212764D1-5870-4D43-897A-FF964400AA07}" sibTransId="{A279574F-B7E9-5D48-9554-4485894F50B7}"/>
    <dgm:cxn modelId="{4309A495-1772-3B4C-9F4F-F51232625B6B}" srcId="{1EBF7BCF-9678-8347-98E0-419EA975B7F3}" destId="{1D99512C-2C7F-994E-BFC6-A90AA51CBB57}" srcOrd="2" destOrd="0" parTransId="{5B9A28E1-455F-8446-8698-14926AEC3F8D}" sibTransId="{A14F265E-FC36-184D-B0CA-EFF679A97273}"/>
    <dgm:cxn modelId="{3F69A59B-7C6A-944C-9A8A-905E4A3B3A2D}" type="presOf" srcId="{1EBF7BCF-9678-8347-98E0-419EA975B7F3}" destId="{088FD634-9ED6-AB4F-8FF8-DAF8A827E8CC}" srcOrd="0" destOrd="0" presId="urn:microsoft.com/office/officeart/2005/8/layout/cycle4"/>
    <dgm:cxn modelId="{BE8CAB9C-5367-8C40-BB43-8769E1F23BC8}" type="presOf" srcId="{1050A7CD-4270-9D4D-A6B3-A51C4AF80D4C}" destId="{AB48DBB8-8C61-A14A-90E5-B980BFA4352C}" srcOrd="0" destOrd="0" presId="urn:microsoft.com/office/officeart/2005/8/layout/cycle4"/>
    <dgm:cxn modelId="{3BDC3BDD-914A-F548-B0EA-9CD57698A0CD}" srcId="{1EBF7BCF-9678-8347-98E0-419EA975B7F3}" destId="{20A7DFC5-FA64-BB46-8640-CB3E8D680C8C}" srcOrd="3" destOrd="0" parTransId="{B1214064-6160-AF4B-B98A-7453C81DFCF2}" sibTransId="{D4D2A8AE-E619-0B48-BD7D-2E635C22EE57}"/>
    <dgm:cxn modelId="{CCD306E1-D039-B04E-AEB9-F69888B39CE4}" type="presOf" srcId="{8B8BDA20-787F-B34F-A5E9-78BC2F1BFC63}" destId="{E595337B-7EDC-5F46-B5A6-7284CAA13EBA}" srcOrd="0" destOrd="0" presId="urn:microsoft.com/office/officeart/2005/8/layout/cycle4"/>
    <dgm:cxn modelId="{42DEFAED-5737-4041-856B-C7FA6E600266}" type="presOf" srcId="{487026E2-6BCE-5648-AFCB-FECA6B0CDE21}" destId="{479A39DC-6190-634E-8A4E-87D5E86F7AF2}" srcOrd="0" destOrd="0" presId="urn:microsoft.com/office/officeart/2005/8/layout/cycle4"/>
    <dgm:cxn modelId="{C87A97F9-F42A-6B47-BCC0-17C3957E0D59}" type="presOf" srcId="{B00A23D4-B859-6A4C-ACF3-0AC0C8E5CCDA}" destId="{7D432B06-90E7-994B-AB31-5F266FA99EF3}" srcOrd="0" destOrd="0" presId="urn:microsoft.com/office/officeart/2005/8/layout/cycle4"/>
    <dgm:cxn modelId="{5C3E8353-281D-7442-877A-445F8081349C}" type="presParOf" srcId="{088FD634-9ED6-AB4F-8FF8-DAF8A827E8CC}" destId="{245BE3DB-D43A-0B4E-A25F-ECB797AD2100}" srcOrd="0" destOrd="0" presId="urn:microsoft.com/office/officeart/2005/8/layout/cycle4"/>
    <dgm:cxn modelId="{B19D657F-9BE7-E544-AA9D-7397B15039F1}" type="presParOf" srcId="{245BE3DB-D43A-0B4E-A25F-ECB797AD2100}" destId="{3DD45809-5C88-DA4D-AAEA-1E643490EDE2}" srcOrd="0" destOrd="0" presId="urn:microsoft.com/office/officeart/2005/8/layout/cycle4"/>
    <dgm:cxn modelId="{8A4175A2-7FA5-B241-8F12-76D853774FE0}" type="presParOf" srcId="{3DD45809-5C88-DA4D-AAEA-1E643490EDE2}" destId="{E595337B-7EDC-5F46-B5A6-7284CAA13EBA}" srcOrd="0" destOrd="0" presId="urn:microsoft.com/office/officeart/2005/8/layout/cycle4"/>
    <dgm:cxn modelId="{EBEBF49A-CC06-2E49-84AE-B49CED9F4BED}" type="presParOf" srcId="{3DD45809-5C88-DA4D-AAEA-1E643490EDE2}" destId="{A4DA12EF-D758-254D-88B5-9425156399E7}" srcOrd="1" destOrd="0" presId="urn:microsoft.com/office/officeart/2005/8/layout/cycle4"/>
    <dgm:cxn modelId="{E6D19550-218A-9049-AEA4-2D279874A5F6}" type="presParOf" srcId="{245BE3DB-D43A-0B4E-A25F-ECB797AD2100}" destId="{8B6F12C3-5281-B649-AA7E-62E2F212B564}" srcOrd="1" destOrd="0" presId="urn:microsoft.com/office/officeart/2005/8/layout/cycle4"/>
    <dgm:cxn modelId="{8C1C147C-EBFB-014A-8346-6990171930C3}" type="presParOf" srcId="{8B6F12C3-5281-B649-AA7E-62E2F212B564}" destId="{AB48DBB8-8C61-A14A-90E5-B980BFA4352C}" srcOrd="0" destOrd="0" presId="urn:microsoft.com/office/officeart/2005/8/layout/cycle4"/>
    <dgm:cxn modelId="{065304EA-10EC-454D-8655-45D1A8DF8ECE}" type="presParOf" srcId="{8B6F12C3-5281-B649-AA7E-62E2F212B564}" destId="{7CED6CC9-FEE3-F741-B955-935ECD2270EE}" srcOrd="1" destOrd="0" presId="urn:microsoft.com/office/officeart/2005/8/layout/cycle4"/>
    <dgm:cxn modelId="{052DF0A8-D485-CA4F-B104-3AB82E586B3B}" type="presParOf" srcId="{245BE3DB-D43A-0B4E-A25F-ECB797AD2100}" destId="{82AE0D3D-B44B-4947-BF37-87C5FDAD173E}" srcOrd="2" destOrd="0" presId="urn:microsoft.com/office/officeart/2005/8/layout/cycle4"/>
    <dgm:cxn modelId="{66909EF0-52BB-4740-AA0D-30E3833FDBA8}" type="presParOf" srcId="{82AE0D3D-B44B-4947-BF37-87C5FDAD173E}" destId="{7D432B06-90E7-994B-AB31-5F266FA99EF3}" srcOrd="0" destOrd="0" presId="urn:microsoft.com/office/officeart/2005/8/layout/cycle4"/>
    <dgm:cxn modelId="{094763CA-20D1-1848-B0D4-F376A12837A1}" type="presParOf" srcId="{82AE0D3D-B44B-4947-BF37-87C5FDAD173E}" destId="{247E94BE-DD8B-E448-9A9D-034474369594}" srcOrd="1" destOrd="0" presId="urn:microsoft.com/office/officeart/2005/8/layout/cycle4"/>
    <dgm:cxn modelId="{84B8696E-3B2C-0A43-84C1-9F8387090786}" type="presParOf" srcId="{245BE3DB-D43A-0B4E-A25F-ECB797AD2100}" destId="{86FB74CA-1BF4-9C47-A26F-BB1CBFE235E6}" srcOrd="3" destOrd="0" presId="urn:microsoft.com/office/officeart/2005/8/layout/cycle4"/>
    <dgm:cxn modelId="{3E2C1780-8C9C-5746-94CC-AA121D54C982}" type="presParOf" srcId="{86FB74CA-1BF4-9C47-A26F-BB1CBFE235E6}" destId="{F9237681-FF9F-1047-B577-659913B06C51}" srcOrd="0" destOrd="0" presId="urn:microsoft.com/office/officeart/2005/8/layout/cycle4"/>
    <dgm:cxn modelId="{283B6349-029A-D943-A54E-151F74207E07}" type="presParOf" srcId="{86FB74CA-1BF4-9C47-A26F-BB1CBFE235E6}" destId="{5CA9EAA8-C18F-3248-980E-53C92B44C6ED}" srcOrd="1" destOrd="0" presId="urn:microsoft.com/office/officeart/2005/8/layout/cycle4"/>
    <dgm:cxn modelId="{3BFAC425-75FA-5340-A9A5-562B71E98228}" type="presParOf" srcId="{245BE3DB-D43A-0B4E-A25F-ECB797AD2100}" destId="{18431626-69B2-1743-9BA7-E390C32C0E83}" srcOrd="4" destOrd="0" presId="urn:microsoft.com/office/officeart/2005/8/layout/cycle4"/>
    <dgm:cxn modelId="{26E2F5D7-8591-DB4A-8550-6B62186CE187}" type="presParOf" srcId="{088FD634-9ED6-AB4F-8FF8-DAF8A827E8CC}" destId="{7763A458-1B15-E74A-B0C0-05668D9E28D5}" srcOrd="1" destOrd="0" presId="urn:microsoft.com/office/officeart/2005/8/layout/cycle4"/>
    <dgm:cxn modelId="{8CFDA6D1-3875-FE49-8D28-3A5EBA8CB7AC}" type="presParOf" srcId="{7763A458-1B15-E74A-B0C0-05668D9E28D5}" destId="{8C923996-0F87-3545-853D-E0E17A157614}" srcOrd="0" destOrd="0" presId="urn:microsoft.com/office/officeart/2005/8/layout/cycle4"/>
    <dgm:cxn modelId="{D92645E0-BB8A-D54B-904C-916E451DE48C}" type="presParOf" srcId="{7763A458-1B15-E74A-B0C0-05668D9E28D5}" destId="{479A39DC-6190-634E-8A4E-87D5E86F7AF2}" srcOrd="1" destOrd="0" presId="urn:microsoft.com/office/officeart/2005/8/layout/cycle4"/>
    <dgm:cxn modelId="{ABD248CA-32D8-6A4C-806E-81E3651C40DE}" type="presParOf" srcId="{7763A458-1B15-E74A-B0C0-05668D9E28D5}" destId="{886C7816-B0B4-184B-9952-B8147BCC28DA}" srcOrd="2" destOrd="0" presId="urn:microsoft.com/office/officeart/2005/8/layout/cycle4"/>
    <dgm:cxn modelId="{C5C2301A-DF14-1141-A908-CD1C7B6E1ECF}" type="presParOf" srcId="{7763A458-1B15-E74A-B0C0-05668D9E28D5}" destId="{1C9769B2-2278-A745-966F-5933F8ABD7A6}" srcOrd="3" destOrd="0" presId="urn:microsoft.com/office/officeart/2005/8/layout/cycle4"/>
    <dgm:cxn modelId="{6EEB5034-7CB0-6C45-9E3F-CDE18E694D6A}" type="presParOf" srcId="{7763A458-1B15-E74A-B0C0-05668D9E28D5}" destId="{C4EC3123-2789-6F46-AF37-1F30F75505F9}" srcOrd="4" destOrd="0" presId="urn:microsoft.com/office/officeart/2005/8/layout/cycle4"/>
    <dgm:cxn modelId="{B30DEF29-9A03-6340-BA75-D1BCD63310C6}" type="presParOf" srcId="{088FD634-9ED6-AB4F-8FF8-DAF8A827E8CC}" destId="{F7B6A3F9-8140-CB42-A0DF-0E4F896F0673}" srcOrd="2" destOrd="0" presId="urn:microsoft.com/office/officeart/2005/8/layout/cycle4"/>
    <dgm:cxn modelId="{FA50DE6A-F361-914C-AF6A-AD45BB5062EA}" type="presParOf" srcId="{088FD634-9ED6-AB4F-8FF8-DAF8A827E8CC}" destId="{A8288B82-A911-A645-9693-D770571E933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32B06-90E7-994B-AB31-5F266FA99EF3}">
      <dsp:nvSpPr>
        <dsp:cNvPr id="0" name=""/>
        <dsp:cNvSpPr/>
      </dsp:nvSpPr>
      <dsp:spPr>
        <a:xfrm>
          <a:off x="5634323" y="2272425"/>
          <a:ext cx="3947712" cy="20153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latin typeface="PT Serif" panose="020A0603040505020204" pitchFamily="18" charset="77"/>
          </a:endParaRPr>
        </a:p>
      </dsp:txBody>
      <dsp:txXfrm>
        <a:off x="6862906" y="2820529"/>
        <a:ext cx="2674858" cy="1422963"/>
      </dsp:txXfrm>
    </dsp:sp>
    <dsp:sp modelId="{F9237681-FF9F-1047-B577-659913B06C51}">
      <dsp:nvSpPr>
        <dsp:cNvPr id="0" name=""/>
        <dsp:cNvSpPr/>
      </dsp:nvSpPr>
      <dsp:spPr>
        <a:xfrm>
          <a:off x="441949" y="2331618"/>
          <a:ext cx="4114236" cy="19791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PT Serif" panose="020A0603040505020204" pitchFamily="18" charset="77"/>
            </a:rPr>
            <a:t>Describe solutions that address audience concerns</a:t>
          </a:r>
        </a:p>
      </dsp:txBody>
      <dsp:txXfrm>
        <a:off x="485424" y="2869873"/>
        <a:ext cx="2793015" cy="1397387"/>
      </dsp:txXfrm>
    </dsp:sp>
    <dsp:sp modelId="{AB48DBB8-8C61-A14A-90E5-B980BFA4352C}">
      <dsp:nvSpPr>
        <dsp:cNvPr id="0" name=""/>
        <dsp:cNvSpPr/>
      </dsp:nvSpPr>
      <dsp:spPr>
        <a:xfrm>
          <a:off x="5089466" y="-102265"/>
          <a:ext cx="4470181" cy="22354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PT Serif" panose="020A0603040505020204" pitchFamily="18" charset="77"/>
            </a:rPr>
            <a:t>How does this topic intersect with the day-to-day lives of your audience? Why do they care about it?</a:t>
          </a:r>
        </a:p>
      </dsp:txBody>
      <dsp:txXfrm>
        <a:off x="6479625" y="-53160"/>
        <a:ext cx="3030916" cy="1578344"/>
      </dsp:txXfrm>
    </dsp:sp>
    <dsp:sp modelId="{E595337B-7EDC-5F46-B5A6-7284CAA13EBA}">
      <dsp:nvSpPr>
        <dsp:cNvPr id="0" name=""/>
        <dsp:cNvSpPr/>
      </dsp:nvSpPr>
      <dsp:spPr>
        <a:xfrm>
          <a:off x="363506" y="-148107"/>
          <a:ext cx="3118197" cy="22353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PT Serif" panose="020A0603040505020204" pitchFamily="18" charset="77"/>
            </a:rPr>
            <a:t>In one sentence, identify the main issue/ problem this communication will address? </a:t>
          </a:r>
        </a:p>
      </dsp:txBody>
      <dsp:txXfrm>
        <a:off x="412608" y="-99005"/>
        <a:ext cx="2084534" cy="1578278"/>
      </dsp:txXfrm>
    </dsp:sp>
    <dsp:sp modelId="{8C923996-0F87-3545-853D-E0E17A157614}">
      <dsp:nvSpPr>
        <dsp:cNvPr id="0" name=""/>
        <dsp:cNvSpPr/>
      </dsp:nvSpPr>
      <dsp:spPr>
        <a:xfrm>
          <a:off x="2955262" y="271438"/>
          <a:ext cx="1853012" cy="18530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PT Serif" panose="020A0603040505020204" pitchFamily="18" charset="77"/>
            </a:rPr>
            <a:t>Problem</a:t>
          </a:r>
        </a:p>
      </dsp:txBody>
      <dsp:txXfrm>
        <a:off x="3497997" y="814173"/>
        <a:ext cx="1310277" cy="1310277"/>
      </dsp:txXfrm>
    </dsp:sp>
    <dsp:sp modelId="{479A39DC-6190-634E-8A4E-87D5E86F7AF2}">
      <dsp:nvSpPr>
        <dsp:cNvPr id="0" name=""/>
        <dsp:cNvSpPr/>
      </dsp:nvSpPr>
      <dsp:spPr>
        <a:xfrm rot="5400000">
          <a:off x="4893864" y="271438"/>
          <a:ext cx="1853012" cy="18530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PT Serif" panose="020A0603040505020204" pitchFamily="18" charset="77"/>
            </a:rPr>
            <a:t>Relevance</a:t>
          </a:r>
        </a:p>
        <a:p>
          <a:pPr marL="0" lvl="0" indent="0" algn="ctr" defTabSz="800100">
            <a:lnSpc>
              <a:spcPct val="90000"/>
            </a:lnSpc>
            <a:spcBef>
              <a:spcPct val="0"/>
            </a:spcBef>
            <a:spcAft>
              <a:spcPct val="35000"/>
            </a:spcAft>
            <a:buNone/>
          </a:pPr>
          <a:r>
            <a:rPr lang="en-US" sz="1800" kern="1200" dirty="0">
              <a:latin typeface="PT Serif" panose="020A0603040505020204" pitchFamily="18" charset="77"/>
            </a:rPr>
            <a:t>To</a:t>
          </a:r>
        </a:p>
        <a:p>
          <a:pPr marL="0" lvl="0" indent="0" algn="ctr" defTabSz="800100">
            <a:lnSpc>
              <a:spcPct val="90000"/>
            </a:lnSpc>
            <a:spcBef>
              <a:spcPct val="0"/>
            </a:spcBef>
            <a:spcAft>
              <a:spcPct val="35000"/>
            </a:spcAft>
            <a:buNone/>
          </a:pPr>
          <a:r>
            <a:rPr lang="en-US" sz="1800" kern="1200" dirty="0">
              <a:latin typeface="PT Serif" panose="020A0603040505020204" pitchFamily="18" charset="77"/>
            </a:rPr>
            <a:t>Audience</a:t>
          </a:r>
        </a:p>
      </dsp:txBody>
      <dsp:txXfrm rot="-5400000">
        <a:off x="4893864" y="814173"/>
        <a:ext cx="1310277" cy="1310277"/>
      </dsp:txXfrm>
    </dsp:sp>
    <dsp:sp modelId="{886C7816-B0B4-184B-9952-B8147BCC28DA}">
      <dsp:nvSpPr>
        <dsp:cNvPr id="0" name=""/>
        <dsp:cNvSpPr/>
      </dsp:nvSpPr>
      <dsp:spPr>
        <a:xfrm rot="10800000">
          <a:off x="4893864" y="2210040"/>
          <a:ext cx="1853012" cy="18530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PT Serif" panose="020A0603040505020204" pitchFamily="18" charset="77"/>
            </a:rPr>
            <a:t>Key Messages</a:t>
          </a:r>
        </a:p>
      </dsp:txBody>
      <dsp:txXfrm rot="10800000">
        <a:off x="4893864" y="2210040"/>
        <a:ext cx="1310277" cy="1310277"/>
      </dsp:txXfrm>
    </dsp:sp>
    <dsp:sp modelId="{1C9769B2-2278-A745-966F-5933F8ABD7A6}">
      <dsp:nvSpPr>
        <dsp:cNvPr id="0" name=""/>
        <dsp:cNvSpPr/>
      </dsp:nvSpPr>
      <dsp:spPr>
        <a:xfrm rot="16200000">
          <a:off x="2955262" y="2210040"/>
          <a:ext cx="1853012" cy="18530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PT Serif" panose="020A0603040505020204" pitchFamily="18" charset="77"/>
            </a:rPr>
            <a:t>Solutions</a:t>
          </a:r>
        </a:p>
      </dsp:txBody>
      <dsp:txXfrm rot="5400000">
        <a:off x="3497997" y="2210040"/>
        <a:ext cx="1310277" cy="1310277"/>
      </dsp:txXfrm>
    </dsp:sp>
    <dsp:sp modelId="{F7B6A3F9-8140-CB42-A0DF-0E4F896F0673}">
      <dsp:nvSpPr>
        <dsp:cNvPr id="0" name=""/>
        <dsp:cNvSpPr/>
      </dsp:nvSpPr>
      <dsp:spPr>
        <a:xfrm>
          <a:off x="4531179" y="1782093"/>
          <a:ext cx="639781" cy="556331"/>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288B82-A911-A645-9693-D770571E933D}">
      <dsp:nvSpPr>
        <dsp:cNvPr id="0" name=""/>
        <dsp:cNvSpPr/>
      </dsp:nvSpPr>
      <dsp:spPr>
        <a:xfrm rot="10800000">
          <a:off x="4531179" y="1996066"/>
          <a:ext cx="639781" cy="556331"/>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32B06-90E7-994B-AB31-5F266FA99EF3}">
      <dsp:nvSpPr>
        <dsp:cNvPr id="0" name=""/>
        <dsp:cNvSpPr/>
      </dsp:nvSpPr>
      <dsp:spPr>
        <a:xfrm>
          <a:off x="5563036" y="2272425"/>
          <a:ext cx="3947712" cy="20153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latin typeface="PT Serif" panose="020A0603040505020204" pitchFamily="18" charset="77"/>
          </a:endParaRPr>
        </a:p>
      </dsp:txBody>
      <dsp:txXfrm>
        <a:off x="6791620" y="2820529"/>
        <a:ext cx="2674858" cy="1422963"/>
      </dsp:txXfrm>
    </dsp:sp>
    <dsp:sp modelId="{F9237681-FF9F-1047-B577-659913B06C51}">
      <dsp:nvSpPr>
        <dsp:cNvPr id="0" name=""/>
        <dsp:cNvSpPr/>
      </dsp:nvSpPr>
      <dsp:spPr>
        <a:xfrm>
          <a:off x="441949" y="2331618"/>
          <a:ext cx="4114236" cy="19791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PT Serif" panose="020A0603040505020204" pitchFamily="18" charset="77"/>
            </a:rPr>
            <a:t>What</a:t>
          </a:r>
          <a:r>
            <a:rPr lang="en-US" sz="1800" kern="1200" baseline="0" dirty="0">
              <a:latin typeface="PT Serif" panose="020A0603040505020204" pitchFamily="18" charset="77"/>
            </a:rPr>
            <a:t> are the proposed solutions to this  problem?</a:t>
          </a:r>
          <a:r>
            <a:rPr lang="en-US" sz="1800" kern="1200" dirty="0">
              <a:latin typeface="PT Serif" panose="020A0603040505020204" pitchFamily="18" charset="77"/>
            </a:rPr>
            <a:t> </a:t>
          </a:r>
          <a:r>
            <a:rPr lang="en-US" sz="3600" kern="1200" baseline="0" dirty="0">
              <a:latin typeface="PT Serif" panose="020A0603040505020204" pitchFamily="18" charset="77"/>
            </a:rPr>
            <a:t> </a:t>
          </a:r>
          <a:endParaRPr lang="en-US" sz="1800" kern="1200" dirty="0">
            <a:latin typeface="PT Serif" panose="020A0603040505020204" pitchFamily="18" charset="77"/>
          </a:endParaRPr>
        </a:p>
      </dsp:txBody>
      <dsp:txXfrm>
        <a:off x="485424" y="2869873"/>
        <a:ext cx="2793015" cy="1397387"/>
      </dsp:txXfrm>
    </dsp:sp>
    <dsp:sp modelId="{AB48DBB8-8C61-A14A-90E5-B980BFA4352C}">
      <dsp:nvSpPr>
        <dsp:cNvPr id="0" name=""/>
        <dsp:cNvSpPr/>
      </dsp:nvSpPr>
      <dsp:spPr>
        <a:xfrm>
          <a:off x="5089466" y="-102265"/>
          <a:ext cx="4470181" cy="22354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PT Serif" panose="020A0603040505020204" pitchFamily="18" charset="77"/>
            </a:rPr>
            <a:t>How does this topic intersect with the day-to-day lives of your audience? Why do they care about it?</a:t>
          </a:r>
        </a:p>
      </dsp:txBody>
      <dsp:txXfrm>
        <a:off x="6479625" y="-53160"/>
        <a:ext cx="3030916" cy="1578344"/>
      </dsp:txXfrm>
    </dsp:sp>
    <dsp:sp modelId="{E595337B-7EDC-5F46-B5A6-7284CAA13EBA}">
      <dsp:nvSpPr>
        <dsp:cNvPr id="0" name=""/>
        <dsp:cNvSpPr/>
      </dsp:nvSpPr>
      <dsp:spPr>
        <a:xfrm>
          <a:off x="363506" y="-148107"/>
          <a:ext cx="3118197" cy="22353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PT Serif" panose="020A0603040505020204" pitchFamily="18" charset="77"/>
            </a:rPr>
            <a:t>In one sentence, identify the main issue/ problem this communication will address? </a:t>
          </a:r>
        </a:p>
      </dsp:txBody>
      <dsp:txXfrm>
        <a:off x="412608" y="-99005"/>
        <a:ext cx="2084534" cy="1578278"/>
      </dsp:txXfrm>
    </dsp:sp>
    <dsp:sp modelId="{8C923996-0F87-3545-853D-E0E17A157614}">
      <dsp:nvSpPr>
        <dsp:cNvPr id="0" name=""/>
        <dsp:cNvSpPr/>
      </dsp:nvSpPr>
      <dsp:spPr>
        <a:xfrm>
          <a:off x="2955262" y="271438"/>
          <a:ext cx="1853012" cy="18530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PT Serif" panose="020A0603040505020204" pitchFamily="18" charset="77"/>
            </a:rPr>
            <a:t>Problem</a:t>
          </a:r>
        </a:p>
      </dsp:txBody>
      <dsp:txXfrm>
        <a:off x="3497997" y="814173"/>
        <a:ext cx="1310277" cy="1310277"/>
      </dsp:txXfrm>
    </dsp:sp>
    <dsp:sp modelId="{479A39DC-6190-634E-8A4E-87D5E86F7AF2}">
      <dsp:nvSpPr>
        <dsp:cNvPr id="0" name=""/>
        <dsp:cNvSpPr/>
      </dsp:nvSpPr>
      <dsp:spPr>
        <a:xfrm rot="5400000">
          <a:off x="4893864" y="271438"/>
          <a:ext cx="1853012" cy="18530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PT Serif" panose="020A0603040505020204" pitchFamily="18" charset="77"/>
            </a:rPr>
            <a:t>Relevance</a:t>
          </a:r>
        </a:p>
      </dsp:txBody>
      <dsp:txXfrm rot="-5400000">
        <a:off x="4893864" y="814173"/>
        <a:ext cx="1310277" cy="1310277"/>
      </dsp:txXfrm>
    </dsp:sp>
    <dsp:sp modelId="{886C7816-B0B4-184B-9952-B8147BCC28DA}">
      <dsp:nvSpPr>
        <dsp:cNvPr id="0" name=""/>
        <dsp:cNvSpPr/>
      </dsp:nvSpPr>
      <dsp:spPr>
        <a:xfrm rot="10800000">
          <a:off x="4893864" y="2210040"/>
          <a:ext cx="1853012" cy="18530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PT Serif" panose="020A0603040505020204" pitchFamily="18" charset="77"/>
            </a:rPr>
            <a:t>Key Message</a:t>
          </a:r>
        </a:p>
      </dsp:txBody>
      <dsp:txXfrm rot="10800000">
        <a:off x="4893864" y="2210040"/>
        <a:ext cx="1310277" cy="1310277"/>
      </dsp:txXfrm>
    </dsp:sp>
    <dsp:sp modelId="{1C9769B2-2278-A745-966F-5933F8ABD7A6}">
      <dsp:nvSpPr>
        <dsp:cNvPr id="0" name=""/>
        <dsp:cNvSpPr/>
      </dsp:nvSpPr>
      <dsp:spPr>
        <a:xfrm rot="16200000">
          <a:off x="2955262" y="2210040"/>
          <a:ext cx="1853012" cy="185301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PT Serif" panose="020A0603040505020204" pitchFamily="18" charset="77"/>
            </a:rPr>
            <a:t>Proposed Solutions</a:t>
          </a:r>
        </a:p>
      </dsp:txBody>
      <dsp:txXfrm rot="5400000">
        <a:off x="3497997" y="2210040"/>
        <a:ext cx="1310277" cy="1310277"/>
      </dsp:txXfrm>
    </dsp:sp>
    <dsp:sp modelId="{F7B6A3F9-8140-CB42-A0DF-0E4F896F0673}">
      <dsp:nvSpPr>
        <dsp:cNvPr id="0" name=""/>
        <dsp:cNvSpPr/>
      </dsp:nvSpPr>
      <dsp:spPr>
        <a:xfrm>
          <a:off x="4531179" y="1782093"/>
          <a:ext cx="639781" cy="556331"/>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288B82-A911-A645-9693-D770571E933D}">
      <dsp:nvSpPr>
        <dsp:cNvPr id="0" name=""/>
        <dsp:cNvSpPr/>
      </dsp:nvSpPr>
      <dsp:spPr>
        <a:xfrm rot="10800000">
          <a:off x="4531179" y="1996066"/>
          <a:ext cx="639781" cy="556331"/>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D46A28-9CAF-E041-8311-DFCD44262095}" type="datetime1">
              <a:rPr lang="en-US" smtClean="0"/>
              <a:t>12/10/19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3BEA41-3E73-2348-A8FF-2E926A2CF1B9}" type="slidenum">
              <a:rPr lang="en-US" smtClean="0"/>
              <a:t>‹#›</a:t>
            </a:fld>
            <a:endParaRPr lang="en-US"/>
          </a:p>
        </p:txBody>
      </p:sp>
    </p:spTree>
    <p:extLst>
      <p:ext uri="{BB962C8B-B14F-4D97-AF65-F5344CB8AC3E}">
        <p14:creationId xmlns:p14="http://schemas.microsoft.com/office/powerpoint/2010/main" val="309001504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2D4DA-089F-F344-9C15-F02D87A8D9F3}" type="datetime1">
              <a:rPr lang="en-US" smtClean="0"/>
              <a:t>12/10/19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930545-154E-774E-8D78-F1689AC6A5E6}" type="slidenum">
              <a:rPr lang="en-US" smtClean="0"/>
              <a:t>‹#›</a:t>
            </a:fld>
            <a:endParaRPr lang="en-US"/>
          </a:p>
        </p:txBody>
      </p:sp>
    </p:spTree>
    <p:extLst>
      <p:ext uri="{BB962C8B-B14F-4D97-AF65-F5344CB8AC3E}">
        <p14:creationId xmlns:p14="http://schemas.microsoft.com/office/powerpoint/2010/main" val="906760183"/>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ewresearch.org/science/2018/11/19/public-perspectives-on-food-risk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ewresearch.org/science/2018/11/19/public-perspectives-on-food-risk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ewresearch.org/science/2018/11/19/public-perspectives-on-food-risk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ewresearch.org/science/2018/11/19/public-perspectives-on-food-risk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6727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TRUST </a:t>
            </a:r>
          </a:p>
        </p:txBody>
      </p:sp>
    </p:spTree>
    <p:extLst>
      <p:ext uri="{BB962C8B-B14F-4D97-AF65-F5344CB8AC3E}">
        <p14:creationId xmlns:p14="http://schemas.microsoft.com/office/powerpoint/2010/main" val="2632549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1">
                  <a:lumMod val="50000"/>
                </a:schemeClr>
              </a:solidFill>
            </a:endParaRPr>
          </a:p>
        </p:txBody>
      </p:sp>
    </p:spTree>
    <p:extLst>
      <p:ext uri="{BB962C8B-B14F-4D97-AF65-F5344CB8AC3E}">
        <p14:creationId xmlns:p14="http://schemas.microsoft.com/office/powerpoint/2010/main" val="971164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lumMod val="50000"/>
                  </a:schemeClr>
                </a:solidFill>
              </a:rPr>
              <a:t>THE CENTER FOR FOOD INTEGRITY, NOV. 2018 GENE EDITING, ENGAGE IN THE CONVERSATION</a:t>
            </a:r>
          </a:p>
          <a:p>
            <a:endParaRPr lang="en-US" dirty="0">
              <a:solidFill>
                <a:schemeClr val="bg1">
                  <a:lumMod val="50000"/>
                </a:schemeClr>
              </a:solidFill>
            </a:endParaRPr>
          </a:p>
        </p:txBody>
      </p:sp>
    </p:spTree>
    <p:extLst>
      <p:ext uri="{BB962C8B-B14F-4D97-AF65-F5344CB8AC3E}">
        <p14:creationId xmlns:p14="http://schemas.microsoft.com/office/powerpoint/2010/main" val="1517208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lumMod val="50000"/>
                  </a:schemeClr>
                </a:solidFill>
              </a:rPr>
              <a:t>VALUES ARE 3-5X MORE IMPORTANT THAN FACTS</a:t>
            </a:r>
          </a:p>
        </p:txBody>
      </p:sp>
    </p:spTree>
    <p:extLst>
      <p:ext uri="{BB962C8B-B14F-4D97-AF65-F5344CB8AC3E}">
        <p14:creationId xmlns:p14="http://schemas.microsoft.com/office/powerpoint/2010/main" val="3612389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lumMod val="50000"/>
                  </a:schemeClr>
                </a:solidFill>
              </a:rPr>
              <a:t>IN GENERAL - TRUST THAT GROUPS ACT IN BEST INTEREST OF THE PUBLIC</a:t>
            </a:r>
          </a:p>
        </p:txBody>
      </p:sp>
    </p:spTree>
    <p:extLst>
      <p:ext uri="{BB962C8B-B14F-4D97-AF65-F5344CB8AC3E}">
        <p14:creationId xmlns:p14="http://schemas.microsoft.com/office/powerpoint/2010/main" val="2739660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SPECIFICALLY – WHEN WE LOOK AT A SPECIFIC ISSUE </a:t>
            </a:r>
          </a:p>
          <a:p>
            <a:endParaRPr lang="en-US" dirty="0">
              <a:solidFill>
                <a:schemeClr val="bg1">
                  <a:lumMod val="50000"/>
                </a:schemeClr>
              </a:solidFill>
            </a:endParaRPr>
          </a:p>
        </p:txBody>
      </p:sp>
    </p:spTree>
    <p:extLst>
      <p:ext uri="{BB962C8B-B14F-4D97-AF65-F5344CB8AC3E}">
        <p14:creationId xmlns:p14="http://schemas.microsoft.com/office/powerpoint/2010/main" val="1405864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SOCIAL NORMS IN YOUR AUDIENCE’S COMMUNITY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Assessments of food risk from additives vary by gender, degree of concern about the issue of GM foods and levels of science knowledge</a:t>
            </a:r>
          </a:p>
          <a:p>
            <a:endParaRPr lang="en-US" dirty="0">
              <a:solidFill>
                <a:schemeClr val="bg1">
                  <a:lumMod val="50000"/>
                </a:schemeClr>
              </a:solidFill>
            </a:endParaRPr>
          </a:p>
        </p:txBody>
      </p:sp>
    </p:spTree>
    <p:extLst>
      <p:ext uri="{BB962C8B-B14F-4D97-AF65-F5344CB8AC3E}">
        <p14:creationId xmlns:p14="http://schemas.microsoft.com/office/powerpoint/2010/main" val="487594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Assessments of food risk from additives vary by gender, degree of concern about the issue of GM foods and levels of science knowledge</a:t>
            </a:r>
          </a:p>
          <a:p>
            <a:endParaRPr lang="en-US" dirty="0">
              <a:solidFill>
                <a:schemeClr val="bg1">
                  <a:lumMod val="50000"/>
                </a:schemeClr>
              </a:solidFill>
            </a:endParaRPr>
          </a:p>
        </p:txBody>
      </p:sp>
    </p:spTree>
    <p:extLst>
      <p:ext uri="{BB962C8B-B14F-4D97-AF65-F5344CB8AC3E}">
        <p14:creationId xmlns:p14="http://schemas.microsoft.com/office/powerpoint/2010/main" val="2513145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6624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1">
                  <a:lumMod val="50000"/>
                </a:schemeClr>
              </a:solidFill>
            </a:endParaRPr>
          </a:p>
        </p:txBody>
      </p:sp>
    </p:spTree>
    <p:extLst>
      <p:ext uri="{BB962C8B-B14F-4D97-AF65-F5344CB8AC3E}">
        <p14:creationId xmlns:p14="http://schemas.microsoft.com/office/powerpoint/2010/main" val="399351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1">
                  <a:lumMod val="50000"/>
                </a:schemeClr>
              </a:solidFill>
            </a:endParaRPr>
          </a:p>
        </p:txBody>
      </p:sp>
    </p:spTree>
    <p:extLst>
      <p:ext uri="{BB962C8B-B14F-4D97-AF65-F5344CB8AC3E}">
        <p14:creationId xmlns:p14="http://schemas.microsoft.com/office/powerpoint/2010/main" val="3074103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966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1">
                  <a:lumMod val="50000"/>
                </a:schemeClr>
              </a:solidFill>
            </a:endParaRPr>
          </a:p>
        </p:txBody>
      </p:sp>
    </p:spTree>
    <p:extLst>
      <p:ext uri="{BB962C8B-B14F-4D97-AF65-F5344CB8AC3E}">
        <p14:creationId xmlns:p14="http://schemas.microsoft.com/office/powerpoint/2010/main" val="1752331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latin typeface="+mn-lt"/>
                <a:ea typeface="+mn-ea"/>
                <a:cs typeface="+mn-cs"/>
              </a:rPr>
              <a:t>Naturalness and humane treatment were central to what was considered good welfare.</a:t>
            </a:r>
            <a:endParaRPr lang="en-US" sz="1400" dirty="0"/>
          </a:p>
        </p:txBody>
      </p:sp>
    </p:spTree>
    <p:extLst>
      <p:ext uri="{BB962C8B-B14F-4D97-AF65-F5344CB8AC3E}">
        <p14:creationId xmlns:p14="http://schemas.microsoft.com/office/powerpoint/2010/main" val="3576710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2619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1">
                  <a:lumMod val="50000"/>
                </a:schemeClr>
              </a:solidFill>
            </a:endParaRPr>
          </a:p>
        </p:txBody>
      </p:sp>
    </p:spTree>
    <p:extLst>
      <p:ext uri="{BB962C8B-B14F-4D97-AF65-F5344CB8AC3E}">
        <p14:creationId xmlns:p14="http://schemas.microsoft.com/office/powerpoint/2010/main" val="2546463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MAJORITIES SEE AT LEAST SOME RISK FROM  EATING FOOD PRODUCED WITH COMMON AGRICULTURAL  AND PROCESSING PRACTICES, INCLUDING MEAT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hlinkClick r:id="rId3"/>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hlinkClick r:id="rId3"/>
              </a:rPr>
              <a:t>https://www.pewresearch.org/science/2018/11/19/public-perspectives-on-food-risks/</a:t>
            </a:r>
            <a:endParaRPr lang="en-US" sz="1600" dirty="0"/>
          </a:p>
          <a:p>
            <a:endParaRPr lang="en-US" sz="1600" dirty="0"/>
          </a:p>
        </p:txBody>
      </p:sp>
    </p:spTree>
    <p:extLst>
      <p:ext uri="{BB962C8B-B14F-4D97-AF65-F5344CB8AC3E}">
        <p14:creationId xmlns:p14="http://schemas.microsoft.com/office/powerpoint/2010/main" val="1390829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hlinkClick r:id="rId3"/>
              </a:rPr>
              <a:t>https://www.pewresearch.org/science/2018/11/19/public-perspectives-on-food-risks/</a:t>
            </a:r>
            <a:endParaRPr lang="en-US" sz="16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p>
          <a:p>
            <a:endParaRPr lang="en-US" sz="1600" dirty="0"/>
          </a:p>
        </p:txBody>
      </p:sp>
    </p:spTree>
    <p:extLst>
      <p:ext uri="{BB962C8B-B14F-4D97-AF65-F5344CB8AC3E}">
        <p14:creationId xmlns:p14="http://schemas.microsoft.com/office/powerpoint/2010/main" val="881795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https://www.pewresearch.org/science/2018/11/19/public-perspectives-on-food-risks/</a:t>
            </a:r>
            <a:endParaRPr lang="en-US" dirty="0"/>
          </a:p>
          <a:p>
            <a:endParaRPr lang="en-US" dirty="0"/>
          </a:p>
        </p:txBody>
      </p:sp>
    </p:spTree>
    <p:extLst>
      <p:ext uri="{BB962C8B-B14F-4D97-AF65-F5344CB8AC3E}">
        <p14:creationId xmlns:p14="http://schemas.microsoft.com/office/powerpoint/2010/main" val="1045834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https://www.pewresearch.org/science/2018/11/19/public-perspectives-on-food-risks/</a:t>
            </a:r>
            <a:endParaRPr lang="en-US" dirty="0"/>
          </a:p>
          <a:p>
            <a:endParaRPr lang="en-US" dirty="0"/>
          </a:p>
        </p:txBody>
      </p:sp>
    </p:spTree>
    <p:extLst>
      <p:ext uri="{BB962C8B-B14F-4D97-AF65-F5344CB8AC3E}">
        <p14:creationId xmlns:p14="http://schemas.microsoft.com/office/powerpoint/2010/main" val="3082826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sz="1200" dirty="0">
                <a:latin typeface="PT Serif" charset="0"/>
                <a:ea typeface="PT Serif" charset="0"/>
                <a:cs typeface="PT Serif" charset="0"/>
              </a:rPr>
              <a:t>Content Analysis (local media), interviews (depth), opinion polling </a:t>
            </a:r>
            <a:r>
              <a:rPr lang="en-US" dirty="0">
                <a:latin typeface="Times New Roman" charset="0"/>
                <a:ea typeface="Times New Roman" charset="0"/>
                <a:cs typeface="Times New Roman" charset="0"/>
              </a:rPr>
              <a:t>	 </a:t>
            </a:r>
            <a:endParaRPr lang="en-US" dirty="0"/>
          </a:p>
        </p:txBody>
      </p:sp>
      <p:sp>
        <p:nvSpPr>
          <p:cNvPr id="4" name="Slide Number Placeholder 3"/>
          <p:cNvSpPr>
            <a:spLocks noGrp="1"/>
          </p:cNvSpPr>
          <p:nvPr>
            <p:ph type="sldNum" sz="quarter" idx="10"/>
          </p:nvPr>
        </p:nvSpPr>
        <p:spPr/>
        <p:txBody>
          <a:bodyPr/>
          <a:lstStyle/>
          <a:p>
            <a:fld id="{AB655314-6F36-F947-A285-85086EE506F4}" type="slidenum">
              <a:rPr lang="en-US" smtClean="0"/>
              <a:t>10</a:t>
            </a:fld>
            <a:endParaRPr lang="en-US"/>
          </a:p>
        </p:txBody>
      </p:sp>
    </p:spTree>
    <p:extLst>
      <p:ext uri="{BB962C8B-B14F-4D97-AF65-F5344CB8AC3E}">
        <p14:creationId xmlns:p14="http://schemas.microsoft.com/office/powerpoint/2010/main" val="191466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Hierarchical regression model </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Descriptive Norms: the extent referent others are taking action to prevent climate change (electric cars)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Prescriptive Norms: the extent one feels socially pressured to take action on climate change</a:t>
            </a:r>
          </a:p>
          <a:p>
            <a:endParaRPr lang="en-US" dirty="0"/>
          </a:p>
          <a:p>
            <a:endParaRPr lang="en-US" dirty="0"/>
          </a:p>
        </p:txBody>
      </p:sp>
      <p:sp>
        <p:nvSpPr>
          <p:cNvPr id="4" name="Slide Number Placeholder 3"/>
          <p:cNvSpPr>
            <a:spLocks noGrp="1"/>
          </p:cNvSpPr>
          <p:nvPr>
            <p:ph type="sldNum" sz="quarter" idx="10"/>
          </p:nvPr>
        </p:nvSpPr>
        <p:spPr/>
        <p:txBody>
          <a:bodyPr/>
          <a:lstStyle/>
          <a:p>
            <a:fld id="{13BBF124-3A56-DF4F-B72C-931E5D883314}" type="slidenum">
              <a:rPr lang="en-US" smtClean="0"/>
              <a:t>11</a:t>
            </a:fld>
            <a:endParaRPr lang="en-US"/>
          </a:p>
        </p:txBody>
      </p:sp>
    </p:spTree>
    <p:extLst>
      <p:ext uri="{BB962C8B-B14F-4D97-AF65-F5344CB8AC3E}">
        <p14:creationId xmlns:p14="http://schemas.microsoft.com/office/powerpoint/2010/main" val="3549170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support.office.com/en-us/article/Make-your-PowerPoint-presentations-accessible-6f7772b2-2f33-4bd2-8ca7-dae3b2b3ef25" TargetMode="External"/><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hyperlink" Target="http://www.purdue.edu/atc"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spTree>
      <p:nvGrpSpPr>
        <p:cNvPr id="1" name=""/>
        <p:cNvGrpSpPr/>
        <p:nvPr/>
      </p:nvGrpSpPr>
      <p:grpSpPr>
        <a:xfrm>
          <a:off x="0" y="0"/>
          <a:ext cx="0" cy="0"/>
          <a:chOff x="0" y="0"/>
          <a:chExt cx="0" cy="0"/>
        </a:xfrm>
      </p:grpSpPr>
      <p:pic>
        <p:nvPicPr>
          <p:cNvPr id="3" name="Accessibility Statement Part 1" descr="Accessibility Statement Part 1">
            <a:hlinkClick r:id="rId2" tooltip="Microsoft Office Accessibility Instructions"/>
          </p:cNvPr>
          <p:cNvPicPr>
            <a:picLocks noChangeAspect="1"/>
          </p:cNvPicPr>
          <p:nvPr userDrawn="1"/>
        </p:nvPicPr>
        <p:blipFill>
          <a:blip r:embed="rId3"/>
          <a:stretch>
            <a:fillRect/>
          </a:stretch>
        </p:blipFill>
        <p:spPr>
          <a:xfrm>
            <a:off x="3124200" y="1137276"/>
            <a:ext cx="5943600" cy="3124200"/>
          </a:xfrm>
          <a:prstGeom prst="rect">
            <a:avLst/>
          </a:prstGeom>
        </p:spPr>
      </p:pic>
      <p:pic>
        <p:nvPicPr>
          <p:cNvPr id="4" name="Accessibility Statement Part 2" descr="Accessibility Statement Part 2">
            <a:hlinkClick r:id="rId4"/>
          </p:cNvPr>
          <p:cNvPicPr>
            <a:picLocks noChangeAspect="1"/>
          </p:cNvPicPr>
          <p:nvPr userDrawn="1"/>
        </p:nvPicPr>
        <p:blipFill>
          <a:blip r:embed="rId5"/>
          <a:stretch>
            <a:fillRect/>
          </a:stretch>
        </p:blipFill>
        <p:spPr>
          <a:xfrm>
            <a:off x="3124200" y="4555798"/>
            <a:ext cx="5943600" cy="1206500"/>
          </a:xfrm>
          <a:prstGeom prst="rect">
            <a:avLst/>
          </a:prstGeom>
        </p:spPr>
      </p:pic>
    </p:spTree>
    <p:extLst>
      <p:ext uri="{BB962C8B-B14F-4D97-AF65-F5344CB8AC3E}">
        <p14:creationId xmlns:p14="http://schemas.microsoft.com/office/powerpoint/2010/main" val="1619512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75B970-FF4F-634B-BD62-F281F4FFA5FE}" type="datetimeFigureOut">
              <a:rPr lang="en-US" smtClean="0"/>
              <a:t>12/10/19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F871FB-5872-1747-B150-038CD5091D03}" type="slidenum">
              <a:rPr lang="en-US" smtClean="0"/>
              <a:t>‹#›</a:t>
            </a:fld>
            <a:endParaRPr lang="en-US"/>
          </a:p>
        </p:txBody>
      </p:sp>
    </p:spTree>
    <p:extLst>
      <p:ext uri="{BB962C8B-B14F-4D97-AF65-F5344CB8AC3E}">
        <p14:creationId xmlns:p14="http://schemas.microsoft.com/office/powerpoint/2010/main" val="2407966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75B970-FF4F-634B-BD62-F281F4FFA5FE}" type="datetimeFigureOut">
              <a:rPr lang="en-US" smtClean="0"/>
              <a:t>12/10/19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871FB-5872-1747-B150-038CD5091D03}" type="slidenum">
              <a:rPr lang="en-US" smtClean="0"/>
              <a:t>‹#›</a:t>
            </a:fld>
            <a:endParaRPr lang="en-US"/>
          </a:p>
        </p:txBody>
      </p:sp>
    </p:spTree>
    <p:extLst>
      <p:ext uri="{BB962C8B-B14F-4D97-AF65-F5344CB8AC3E}">
        <p14:creationId xmlns:p14="http://schemas.microsoft.com/office/powerpoint/2010/main" val="1273787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Black Bar"/>
          <p:cNvPicPr>
            <a:picLocks noChangeAspect="1"/>
          </p:cNvPicPr>
          <p:nvPr userDrawn="1"/>
        </p:nvPicPr>
        <p:blipFill>
          <a:blip r:embed="rId2"/>
          <a:stretch>
            <a:fillRect/>
          </a:stretch>
        </p:blipFill>
        <p:spPr>
          <a:xfrm>
            <a:off x="0" y="1272574"/>
            <a:ext cx="12192000" cy="4279900"/>
          </a:xfrm>
          <a:prstGeom prst="rect">
            <a:avLst/>
          </a:prstGeom>
        </p:spPr>
      </p:pic>
      <p:sp>
        <p:nvSpPr>
          <p:cNvPr id="9" name="Campus Gold Bar"/>
          <p:cNvSpPr/>
          <p:nvPr userDrawn="1"/>
        </p:nvSpPr>
        <p:spPr>
          <a:xfrm>
            <a:off x="1577421" y="1478742"/>
            <a:ext cx="137079" cy="249781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cNvSpPr>
            <a:spLocks noGrp="1"/>
          </p:cNvSpPr>
          <p:nvPr>
            <p:ph type="title" hasCustomPrompt="1"/>
          </p:nvPr>
        </p:nvSpPr>
        <p:spPr>
          <a:xfrm>
            <a:off x="2244131" y="2728553"/>
            <a:ext cx="8468537" cy="1295191"/>
          </a:xfrm>
        </p:spPr>
        <p:txBody>
          <a:bodyPr lIns="0" tIns="0" rIns="0" bIns="0">
            <a:noAutofit/>
          </a:bodyPr>
          <a:lstStyle>
            <a:lvl1pPr algn="l">
              <a:lnSpc>
                <a:spcPts val="6000"/>
              </a:lnSpc>
              <a:defRPr sz="6000" cap="all" baseline="0">
                <a:solidFill>
                  <a:schemeClr val="bg1"/>
                </a:solidFill>
                <a:latin typeface="Impact" charset="0"/>
              </a:defRPr>
            </a:lvl1pPr>
          </a:lstStyle>
          <a:p>
            <a:r>
              <a:rPr lang="en-US" dirty="0"/>
              <a:t>Title Slide Impact Regular 60 point</a:t>
            </a:r>
          </a:p>
        </p:txBody>
      </p:sp>
      <p:sp>
        <p:nvSpPr>
          <p:cNvPr id="6" name="Subtitle"/>
          <p:cNvSpPr>
            <a:spLocks noGrp="1"/>
          </p:cNvSpPr>
          <p:nvPr>
            <p:ph type="body" sz="quarter" idx="13" hasCustomPrompt="1"/>
          </p:nvPr>
        </p:nvSpPr>
        <p:spPr>
          <a:xfrm>
            <a:off x="2244132" y="4419601"/>
            <a:ext cx="8407328" cy="535172"/>
          </a:xfrm>
        </p:spPr>
        <p:txBody>
          <a:bodyPr lIns="0" tIns="0" rIns="0" bIns="0">
            <a:normAutofit/>
          </a:bodyPr>
          <a:lstStyle>
            <a:lvl1pPr marL="0" indent="0">
              <a:spcBef>
                <a:spcPts val="0"/>
              </a:spcBef>
              <a:buFontTx/>
              <a:buNone/>
              <a:defRPr sz="3000" cap="none">
                <a:solidFill>
                  <a:schemeClr val="bg1"/>
                </a:solidFill>
                <a:latin typeface="Impact"/>
              </a:defRPr>
            </a:lvl1pPr>
          </a:lstStyle>
          <a:p>
            <a:pPr lvl="0"/>
            <a:r>
              <a:rPr lang="en-US" dirty="0"/>
              <a:t>Optional Subtitle Impact Regular 30 Point</a:t>
            </a:r>
          </a:p>
        </p:txBody>
      </p:sp>
      <p:sp>
        <p:nvSpPr>
          <p:cNvPr id="12" name="Footer"/>
          <p:cNvSpPr>
            <a:spLocks noGrp="1"/>
          </p:cNvSpPr>
          <p:nvPr>
            <p:ph type="body" sz="quarter" idx="14" hasCustomPrompt="1"/>
          </p:nvPr>
        </p:nvSpPr>
        <p:spPr>
          <a:xfrm>
            <a:off x="2252841" y="6106739"/>
            <a:ext cx="6100937" cy="401635"/>
          </a:xfrm>
        </p:spPr>
        <p:txBody>
          <a:bodyPr lIns="0" tIns="0" rIns="0" bIns="0">
            <a:normAutofit/>
          </a:bodyPr>
          <a:lstStyle>
            <a:lvl1pPr marL="0" indent="0">
              <a:spcBef>
                <a:spcPts val="0"/>
              </a:spcBef>
              <a:buFontTx/>
              <a:buNone/>
              <a:defRPr sz="1200" cap="all">
                <a:latin typeface="Arial"/>
              </a:defRPr>
            </a:lvl1pPr>
          </a:lstStyle>
          <a:p>
            <a:pPr lvl="0"/>
            <a:r>
              <a:rPr lang="en-US" dirty="0"/>
              <a:t>College/DEPT. Arial Regular 12 point</a:t>
            </a:r>
          </a:p>
          <a:p>
            <a:pPr lvl="0"/>
            <a:r>
              <a:rPr lang="en-US" dirty="0"/>
              <a:t>Month, Day, Year</a:t>
            </a:r>
          </a:p>
        </p:txBody>
      </p:sp>
      <p:pic>
        <p:nvPicPr>
          <p:cNvPr id="10" name="Purdue University Logo" descr="Purdue University - 150th years of Giant Leaps"/>
          <p:cNvPicPr>
            <a:picLocks noChangeAspect="1"/>
          </p:cNvPicPr>
          <p:nvPr userDrawn="1"/>
        </p:nvPicPr>
        <p:blipFill>
          <a:blip r:embed="rId3"/>
          <a:stretch>
            <a:fillRect/>
          </a:stretch>
        </p:blipFill>
        <p:spPr>
          <a:xfrm>
            <a:off x="8765758" y="5949442"/>
            <a:ext cx="2802972" cy="624298"/>
          </a:xfrm>
          <a:prstGeom prst="rect">
            <a:avLst/>
          </a:prstGeom>
        </p:spPr>
      </p:pic>
    </p:spTree>
  </p:cSld>
  <p:clrMapOvr>
    <a:masterClrMapping/>
  </p:clrMapOvr>
  <p:extLst>
    <p:ext uri="{DCECCB84-F9BA-43D5-87BE-67443E8EF086}">
      <p15:sldGuideLst xmlns:p15="http://schemas.microsoft.com/office/powerpoint/2012/main">
        <p15:guide id="1" orient="horz" pos="2509" userDrawn="1">
          <p15:clr>
            <a:srgbClr val="FBAE40"/>
          </p15:clr>
        </p15:guide>
        <p15:guide id="2" pos="3840" userDrawn="1">
          <p15:clr>
            <a:srgbClr val="FBAE40"/>
          </p15:clr>
        </p15:guide>
        <p15:guide id="3" pos="1080" userDrawn="1">
          <p15:clr>
            <a:srgbClr val="FBAE40"/>
          </p15:clr>
        </p15:guide>
        <p15:guide id="4" pos="1416" userDrawn="1">
          <p15:clr>
            <a:srgbClr val="FBAE40"/>
          </p15:clr>
        </p15:guide>
        <p15:guide id="5" orient="horz" pos="2160" userDrawn="1">
          <p15:clr>
            <a:srgbClr val="FBAE40"/>
          </p15:clr>
        </p15:guide>
        <p15:guide id="6" orient="horz" pos="3936" userDrawn="1">
          <p15:clr>
            <a:srgbClr val="FBAE40"/>
          </p15:clr>
        </p15:guide>
        <p15:guide id="7" orient="horz" pos="792" userDrawn="1">
          <p15:clr>
            <a:srgbClr val="FBAE40"/>
          </p15:clr>
        </p15:guide>
        <p15:guide id="8" orient="horz" pos="3480" userDrawn="1">
          <p15:clr>
            <a:srgbClr val="FBAE40"/>
          </p15:clr>
        </p15:guide>
        <p15:guide id="9" pos="6504" userDrawn="1">
          <p15:clr>
            <a:srgbClr val="FBAE40"/>
          </p15:clr>
        </p15:guide>
        <p15:guide id="10" orient="horz" pos="40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One-Content Slide-1 column">
    <p:spTree>
      <p:nvGrpSpPr>
        <p:cNvPr id="1" name=""/>
        <p:cNvGrpSpPr/>
        <p:nvPr/>
      </p:nvGrpSpPr>
      <p:grpSpPr>
        <a:xfrm>
          <a:off x="0" y="0"/>
          <a:ext cx="0" cy="0"/>
          <a:chOff x="0" y="0"/>
          <a:chExt cx="0" cy="0"/>
        </a:xfrm>
      </p:grpSpPr>
      <p:sp>
        <p:nvSpPr>
          <p:cNvPr id="9" name="Black Bar"/>
          <p:cNvSpPr/>
          <p:nvPr userDrawn="1"/>
        </p:nvSpPr>
        <p:spPr>
          <a:xfrm>
            <a:off x="0" y="-2167"/>
            <a:ext cx="12192000" cy="11334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Campus Gold Bar"/>
          <p:cNvSpPr/>
          <p:nvPr userDrawn="1"/>
        </p:nvSpPr>
        <p:spPr>
          <a:xfrm>
            <a:off x="1620663" y="2277"/>
            <a:ext cx="93837" cy="98107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cNvSpPr>
            <a:spLocks noGrp="1"/>
          </p:cNvSpPr>
          <p:nvPr>
            <p:ph type="title" hasCustomPrompt="1"/>
          </p:nvPr>
        </p:nvSpPr>
        <p:spPr>
          <a:xfrm>
            <a:off x="2250582" y="602985"/>
            <a:ext cx="8132940" cy="530490"/>
          </a:xfrm>
        </p:spPr>
        <p:txBody>
          <a:bodyPr lIns="0" tIns="0" rIns="0" bIns="0" anchor="t" anchorCtr="0">
            <a:noAutofit/>
          </a:bodyPr>
          <a:lstStyle>
            <a:lvl1pPr algn="l">
              <a:defRPr sz="3000" b="0" i="0" cap="none" baseline="0">
                <a:solidFill>
                  <a:schemeClr val="bg1"/>
                </a:solidFill>
                <a:latin typeface="Impact"/>
              </a:defRPr>
            </a:lvl1pPr>
          </a:lstStyle>
          <a:p>
            <a:r>
              <a:rPr lang="en-US" dirty="0"/>
              <a:t>Title Impact Regular 30 Point</a:t>
            </a:r>
          </a:p>
        </p:txBody>
      </p:sp>
      <p:sp>
        <p:nvSpPr>
          <p:cNvPr id="3" name="Subhead"/>
          <p:cNvSpPr>
            <a:spLocks noGrp="1"/>
          </p:cNvSpPr>
          <p:nvPr>
            <p:ph type="body" idx="1" hasCustomPrompt="1"/>
          </p:nvPr>
        </p:nvSpPr>
        <p:spPr>
          <a:xfrm>
            <a:off x="2245404" y="1632495"/>
            <a:ext cx="8138118" cy="421893"/>
          </a:xfrm>
        </p:spPr>
        <p:txBody>
          <a:bodyPr lIns="0" tIns="0" rIns="0" bIns="0" anchor="t" anchorCtr="0">
            <a:noAutofit/>
          </a:bodyPr>
          <a:lstStyle>
            <a:lvl1pPr marL="0" indent="0">
              <a:buNone/>
              <a:defRPr sz="2400" baseline="0">
                <a:solidFill>
                  <a:schemeClr val="accent2"/>
                </a:solidFill>
                <a:latin typeface="Impac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Impact Regular 24 Point Digital Headline Gold</a:t>
            </a:r>
          </a:p>
        </p:txBody>
      </p:sp>
      <p:sp>
        <p:nvSpPr>
          <p:cNvPr id="7" name="Body Text"/>
          <p:cNvSpPr>
            <a:spLocks noGrp="1"/>
          </p:cNvSpPr>
          <p:nvPr>
            <p:ph type="body" sz="quarter" idx="13" hasCustomPrompt="1"/>
          </p:nvPr>
        </p:nvSpPr>
        <p:spPr>
          <a:xfrm>
            <a:off x="2251287" y="2217739"/>
            <a:ext cx="8132234"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latin typeface="Arial"/>
              </a:defRPr>
            </a:lvl1pPr>
          </a:lstStyle>
          <a:p>
            <a:pPr lvl="0"/>
            <a:r>
              <a:rPr lang="en-US" dirty="0"/>
              <a:t>Bulleted copy. Arial Regular 18 point minimum.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Arial Regular 18 point minimum.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Arial Regular 18 point minimum.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Arial Regular 18 point minimum. Keep it short with bite-size chunks of information.</a:t>
            </a:r>
          </a:p>
        </p:txBody>
      </p:sp>
      <p:sp>
        <p:nvSpPr>
          <p:cNvPr id="12" name="Footer"/>
          <p:cNvSpPr>
            <a:spLocks noGrp="1"/>
          </p:cNvSpPr>
          <p:nvPr>
            <p:ph type="body" sz="quarter" idx="14" hasCustomPrompt="1"/>
          </p:nvPr>
        </p:nvSpPr>
        <p:spPr>
          <a:xfrm>
            <a:off x="2251289" y="6155006"/>
            <a:ext cx="6128084" cy="222146"/>
          </a:xfrm>
        </p:spPr>
        <p:txBody>
          <a:bodyPr lIns="0" tIns="0" rIns="0" bIns="0">
            <a:noAutofit/>
          </a:bodyPr>
          <a:lstStyle>
            <a:lvl1pPr marL="0" indent="0">
              <a:spcBef>
                <a:spcPts val="0"/>
              </a:spcBef>
              <a:buFontTx/>
              <a:buNone/>
              <a:defRPr sz="1200" cap="all">
                <a:latin typeface="Arial"/>
              </a:defRPr>
            </a:lvl1pPr>
          </a:lstStyle>
          <a:p>
            <a:pPr lvl="0"/>
            <a:r>
              <a:rPr lang="en-US" dirty="0"/>
              <a:t>College/DEPT. Arial Regular 12 point</a:t>
            </a:r>
          </a:p>
        </p:txBody>
      </p:sp>
      <p:pic>
        <p:nvPicPr>
          <p:cNvPr id="13" name="Purdue University Logo">
            <a:extLst>
              <a:ext uri="{FF2B5EF4-FFF2-40B4-BE49-F238E27FC236}">
                <a16:creationId xmlns:a16="http://schemas.microsoft.com/office/drawing/2014/main" id="{8C55CDC9-A407-9A45-B419-E8C72618B345}"/>
              </a:ext>
            </a:extLst>
          </p:cNvPr>
          <p:cNvPicPr>
            <a:picLocks noChangeAspect="1"/>
          </p:cNvPicPr>
          <p:nvPr userDrawn="1"/>
        </p:nvPicPr>
        <p:blipFill rotWithShape="1">
          <a:blip r:embed="rId2"/>
          <a:srcRect t="72287"/>
          <a:stretch/>
        </p:blipFill>
        <p:spPr>
          <a:xfrm>
            <a:off x="2243949" y="6619874"/>
            <a:ext cx="9944100" cy="246363"/>
          </a:xfrm>
          <a:prstGeom prst="rect">
            <a:avLst/>
          </a:prstGeom>
        </p:spPr>
      </p:pic>
      <p:pic>
        <p:nvPicPr>
          <p:cNvPr id="14" name="Purdue University Logo" descr="Purdue University - 150th years of Giant Leaps">
            <a:extLst>
              <a:ext uri="{FF2B5EF4-FFF2-40B4-BE49-F238E27FC236}">
                <a16:creationId xmlns:a16="http://schemas.microsoft.com/office/drawing/2014/main" id="{4B3A97F8-C069-D243-8E4F-EC1946208052}"/>
              </a:ext>
            </a:extLst>
          </p:cNvPr>
          <p:cNvPicPr>
            <a:picLocks noChangeAspect="1"/>
          </p:cNvPicPr>
          <p:nvPr userDrawn="1"/>
        </p:nvPicPr>
        <p:blipFill>
          <a:blip r:embed="rId3"/>
          <a:stretch>
            <a:fillRect/>
          </a:stretch>
        </p:blipFill>
        <p:spPr>
          <a:xfrm>
            <a:off x="8765758" y="5949442"/>
            <a:ext cx="2802972" cy="624298"/>
          </a:xfrm>
          <a:prstGeom prst="rect">
            <a:avLst/>
          </a:prstGeom>
        </p:spPr>
      </p:pic>
    </p:spTree>
    <p:extLst>
      <p:ext uri="{BB962C8B-B14F-4D97-AF65-F5344CB8AC3E}">
        <p14:creationId xmlns:p14="http://schemas.microsoft.com/office/powerpoint/2010/main" val="43175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416" userDrawn="1">
          <p15:clr>
            <a:srgbClr val="FBAE40"/>
          </p15:clr>
        </p15:guide>
        <p15:guide id="4" pos="1080" userDrawn="1">
          <p15:clr>
            <a:srgbClr val="FBAE40"/>
          </p15:clr>
        </p15:guide>
        <p15:guide id="5" orient="horz" pos="3984" userDrawn="1">
          <p15:clr>
            <a:srgbClr val="FBAE40"/>
          </p15:clr>
        </p15:guide>
        <p15:guide id="6" pos="6720" userDrawn="1">
          <p15:clr>
            <a:srgbClr val="FBAE40"/>
          </p15:clr>
        </p15:guide>
        <p15:guide id="7" pos="65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One-Content Slide-2 column">
    <p:spTree>
      <p:nvGrpSpPr>
        <p:cNvPr id="1" name=""/>
        <p:cNvGrpSpPr/>
        <p:nvPr/>
      </p:nvGrpSpPr>
      <p:grpSpPr>
        <a:xfrm>
          <a:off x="0" y="0"/>
          <a:ext cx="0" cy="0"/>
          <a:chOff x="0" y="0"/>
          <a:chExt cx="0" cy="0"/>
        </a:xfrm>
      </p:grpSpPr>
      <p:sp>
        <p:nvSpPr>
          <p:cNvPr id="8" name="Black Bar"/>
          <p:cNvSpPr/>
          <p:nvPr userDrawn="1"/>
        </p:nvSpPr>
        <p:spPr>
          <a:xfrm>
            <a:off x="0" y="1"/>
            <a:ext cx="12192000" cy="11334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Campus Gold Bar"/>
          <p:cNvSpPr/>
          <p:nvPr userDrawn="1"/>
        </p:nvSpPr>
        <p:spPr>
          <a:xfrm>
            <a:off x="1620663" y="0"/>
            <a:ext cx="93837" cy="98107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cNvSpPr>
            <a:spLocks noGrp="1"/>
          </p:cNvSpPr>
          <p:nvPr>
            <p:ph type="title" hasCustomPrompt="1"/>
          </p:nvPr>
        </p:nvSpPr>
        <p:spPr>
          <a:xfrm>
            <a:off x="2249994" y="603474"/>
            <a:ext cx="8384325" cy="537090"/>
          </a:xfrm>
        </p:spPr>
        <p:txBody>
          <a:bodyPr lIns="0" tIns="0" rIns="0" bIns="0" anchor="t" anchorCtr="0">
            <a:noAutofit/>
          </a:bodyPr>
          <a:lstStyle>
            <a:lvl1pPr algn="l">
              <a:defRPr sz="3000">
                <a:solidFill>
                  <a:schemeClr val="bg1"/>
                </a:solidFill>
                <a:latin typeface="Impact"/>
              </a:defRPr>
            </a:lvl1pPr>
          </a:lstStyle>
          <a:p>
            <a:r>
              <a:rPr lang="en-US" dirty="0"/>
              <a:t>Title Impact Regular 30 Point</a:t>
            </a:r>
          </a:p>
        </p:txBody>
      </p:sp>
      <p:sp>
        <p:nvSpPr>
          <p:cNvPr id="3" name="Subhead"/>
          <p:cNvSpPr>
            <a:spLocks noGrp="1"/>
          </p:cNvSpPr>
          <p:nvPr>
            <p:ph sz="half" idx="1" hasCustomPrompt="1"/>
          </p:nvPr>
        </p:nvSpPr>
        <p:spPr>
          <a:xfrm>
            <a:off x="2248427" y="1633361"/>
            <a:ext cx="8393775" cy="459843"/>
          </a:xfrm>
        </p:spPr>
        <p:txBody>
          <a:bodyPr lIns="0" tIns="0" rIns="0" bIns="0" anchor="t" anchorCtr="0">
            <a:noAutofit/>
          </a:bodyPr>
          <a:lstStyle>
            <a:lvl1pPr marL="0" indent="0">
              <a:buFontTx/>
              <a:buNone/>
              <a:defRPr sz="2400">
                <a:solidFill>
                  <a:schemeClr val="accent2"/>
                </a:solidFill>
                <a:latin typeface="Impact"/>
                <a:cs typeface="Impact"/>
              </a:defRPr>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dirty="0"/>
              <a:t>Subhead Impact Regular 24 Point Digital Headline Gold</a:t>
            </a:r>
          </a:p>
        </p:txBody>
      </p:sp>
      <p:sp>
        <p:nvSpPr>
          <p:cNvPr id="4" name="Body Text"/>
          <p:cNvSpPr>
            <a:spLocks noGrp="1"/>
          </p:cNvSpPr>
          <p:nvPr>
            <p:ph sz="half" idx="2" hasCustomPrompt="1"/>
          </p:nvPr>
        </p:nvSpPr>
        <p:spPr>
          <a:xfrm>
            <a:off x="2243949" y="2229020"/>
            <a:ext cx="8382487" cy="2793277"/>
          </a:xfrm>
        </p:spPr>
        <p:txBody>
          <a:bodyPr lIns="0" tIns="0" rIns="0" bIns="0" numCol="2" spcCol="274320" anchor="t" anchorCtr="0">
            <a:no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aseline="0">
                <a:latin typeface="Arial"/>
                <a:cs typeface="Arial"/>
              </a:defRPr>
            </a:lvl1pPr>
            <a:lvl2pPr marL="742950" indent="-285750">
              <a:buFont typeface="Wingdings" charset="2"/>
              <a:buChar char="§"/>
              <a:defRPr sz="1800">
                <a:latin typeface="Arial"/>
                <a:cs typeface="Arial"/>
              </a:defRPr>
            </a:lvl2pPr>
            <a:lvl3pPr marL="1143000" indent="-228600">
              <a:buFont typeface="Wingdings" charset="2"/>
              <a:buChar char="§"/>
              <a:defRPr sz="1800">
                <a:latin typeface="Arial"/>
                <a:cs typeface="Arial"/>
              </a:defRPr>
            </a:lvl3pPr>
            <a:lvl4pPr marL="1600200" indent="-228600">
              <a:buFont typeface="Wingdings" charset="2"/>
              <a:buChar char="§"/>
              <a:defRPr sz="1800">
                <a:latin typeface="Arial"/>
                <a:cs typeface="Arial"/>
              </a:defRPr>
            </a:lvl4pPr>
            <a:lvl5pPr marL="2057400" indent="-228600">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dirty="0"/>
              <a:t>Bulleted copy. Arial Regular 18 point minimum. Keep it short with bite-size chunks of information.</a:t>
            </a:r>
          </a:p>
          <a:p>
            <a:pPr lvl="0"/>
            <a:endParaRPr lang="en-US" dirty="0"/>
          </a:p>
          <a:p>
            <a:pPr lvl="0"/>
            <a:r>
              <a:rPr lang="en-US" dirty="0"/>
              <a:t>Bulleted copy. Arial Regular 18 point minimum. Keep it short with bite-size chunks of information.</a:t>
            </a: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endParaRPr lang="en-US" dirty="0"/>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endParaRPr lang="en-US" dirty="0"/>
          </a:p>
          <a:p>
            <a:pPr lvl="0"/>
            <a:r>
              <a:rPr lang="en-US" dirty="0"/>
              <a:t>Bulleted copy. Arial Regular 18 point minimum. Keep it short with bite-size chunks of information.</a:t>
            </a:r>
          </a:p>
          <a:p>
            <a:pPr lvl="0"/>
            <a:endParaRPr lang="en-US" dirty="0"/>
          </a:p>
          <a:p>
            <a:pPr lvl="0"/>
            <a:r>
              <a:rPr lang="en-US" dirty="0"/>
              <a:t>Bulleted copy. Arial Regular 18 point minimum. Keep it short with bite-size chunks of information.</a:t>
            </a: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
              <a:tabLst/>
              <a:defRPr/>
            </a:pPr>
            <a:endParaRPr lang="en-US" dirty="0"/>
          </a:p>
          <a:p>
            <a:pPr lvl="0"/>
            <a:endParaRPr lang="en-US" dirty="0"/>
          </a:p>
        </p:txBody>
      </p:sp>
      <p:sp>
        <p:nvSpPr>
          <p:cNvPr id="6" name="Footer"/>
          <p:cNvSpPr>
            <a:spLocks noGrp="1"/>
          </p:cNvSpPr>
          <p:nvPr>
            <p:ph type="body" sz="quarter" idx="12" hasCustomPrompt="1"/>
          </p:nvPr>
        </p:nvSpPr>
        <p:spPr>
          <a:xfrm>
            <a:off x="2249011" y="6152835"/>
            <a:ext cx="6311665" cy="216434"/>
          </a:xfrm>
        </p:spPr>
        <p:txBody>
          <a:bodyPr lIns="0" tIns="0" rIns="0" bIns="0">
            <a:noAutofit/>
          </a:bodyPr>
          <a:lstStyle>
            <a:lvl1pPr marL="0" indent="0">
              <a:spcBef>
                <a:spcPts val="0"/>
              </a:spcBef>
              <a:buFontTx/>
              <a:buNone/>
              <a:defRPr sz="1200" cap="all">
                <a:latin typeface="Arial"/>
              </a:defRPr>
            </a:lvl1pPr>
            <a:lvl2pPr marL="457200" indent="0">
              <a:spcBef>
                <a:spcPts val="0"/>
              </a:spcBef>
              <a:buFontTx/>
              <a:buNone/>
              <a:defRPr sz="1200" cap="all">
                <a:latin typeface="Arial"/>
              </a:defRPr>
            </a:lvl2pPr>
            <a:lvl3pPr marL="914400" indent="0">
              <a:spcBef>
                <a:spcPts val="0"/>
              </a:spcBef>
              <a:buFontTx/>
              <a:buNone/>
              <a:defRPr sz="1200" cap="all">
                <a:latin typeface="Arial"/>
              </a:defRPr>
            </a:lvl3pPr>
            <a:lvl4pPr marL="1371600" indent="0">
              <a:spcBef>
                <a:spcPts val="0"/>
              </a:spcBef>
              <a:buFontTx/>
              <a:buNone/>
              <a:defRPr sz="1200" cap="all">
                <a:latin typeface="Arial"/>
              </a:defRPr>
            </a:lvl4pPr>
            <a:lvl5pPr marL="1828800" indent="0">
              <a:spcBef>
                <a:spcPts val="0"/>
              </a:spcBef>
              <a:buFontTx/>
              <a:buNone/>
              <a:defRPr sz="1200" cap="all">
                <a:latin typeface="Arial"/>
              </a:defRPr>
            </a:lvl5pPr>
          </a:lstStyle>
          <a:p>
            <a:pPr lvl="0"/>
            <a:r>
              <a:rPr lang="en-US" dirty="0"/>
              <a:t>College/Dept. Arial Regular 12 point</a:t>
            </a:r>
          </a:p>
        </p:txBody>
      </p:sp>
      <p:pic>
        <p:nvPicPr>
          <p:cNvPr id="10" name="Purdue University Logo">
            <a:extLst>
              <a:ext uri="{FF2B5EF4-FFF2-40B4-BE49-F238E27FC236}">
                <a16:creationId xmlns:a16="http://schemas.microsoft.com/office/drawing/2014/main" id="{700928B0-3D72-B440-8B3D-AB5850567507}"/>
              </a:ext>
            </a:extLst>
          </p:cNvPr>
          <p:cNvPicPr>
            <a:picLocks noChangeAspect="1"/>
          </p:cNvPicPr>
          <p:nvPr userDrawn="1"/>
        </p:nvPicPr>
        <p:blipFill rotWithShape="1">
          <a:blip r:embed="rId2"/>
          <a:srcRect t="72287"/>
          <a:stretch/>
        </p:blipFill>
        <p:spPr>
          <a:xfrm>
            <a:off x="2243949" y="6619874"/>
            <a:ext cx="9944100" cy="246363"/>
          </a:xfrm>
          <a:prstGeom prst="rect">
            <a:avLst/>
          </a:prstGeom>
        </p:spPr>
      </p:pic>
      <p:pic>
        <p:nvPicPr>
          <p:cNvPr id="12" name="Purdue University Logo" descr="Purdue University - 150th years of Giant Leaps">
            <a:extLst>
              <a:ext uri="{FF2B5EF4-FFF2-40B4-BE49-F238E27FC236}">
                <a16:creationId xmlns:a16="http://schemas.microsoft.com/office/drawing/2014/main" id="{3A381FFA-10DB-9E4B-8A98-C993D1C3F9E5}"/>
              </a:ext>
            </a:extLst>
          </p:cNvPr>
          <p:cNvPicPr>
            <a:picLocks noChangeAspect="1"/>
          </p:cNvPicPr>
          <p:nvPr userDrawn="1"/>
        </p:nvPicPr>
        <p:blipFill>
          <a:blip r:embed="rId3"/>
          <a:stretch>
            <a:fillRect/>
          </a:stretch>
        </p:blipFill>
        <p:spPr>
          <a:xfrm>
            <a:off x="8765758" y="5949442"/>
            <a:ext cx="2802972" cy="624298"/>
          </a:xfrm>
          <a:prstGeom prst="rect">
            <a:avLst/>
          </a:prstGeom>
        </p:spPr>
      </p:pic>
    </p:spTree>
    <p:extLst>
      <p:ext uri="{BB962C8B-B14F-4D97-AF65-F5344CB8AC3E}">
        <p14:creationId xmlns:p14="http://schemas.microsoft.com/office/powerpoint/2010/main" val="2834904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416" userDrawn="1">
          <p15:clr>
            <a:srgbClr val="FBAE40"/>
          </p15:clr>
        </p15:guide>
        <p15:guide id="4" pos="1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One-Graphic Slide-Small Picture">
    <p:spTree>
      <p:nvGrpSpPr>
        <p:cNvPr id="1" name=""/>
        <p:cNvGrpSpPr/>
        <p:nvPr/>
      </p:nvGrpSpPr>
      <p:grpSpPr>
        <a:xfrm>
          <a:off x="0" y="0"/>
          <a:ext cx="0" cy="0"/>
          <a:chOff x="0" y="0"/>
          <a:chExt cx="0" cy="0"/>
        </a:xfrm>
      </p:grpSpPr>
      <p:sp>
        <p:nvSpPr>
          <p:cNvPr id="11" name="Black Bar"/>
          <p:cNvSpPr/>
          <p:nvPr userDrawn="1"/>
        </p:nvSpPr>
        <p:spPr>
          <a:xfrm>
            <a:off x="0" y="1"/>
            <a:ext cx="12192000" cy="11334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Campus Gold Bar"/>
          <p:cNvSpPr/>
          <p:nvPr userDrawn="1"/>
        </p:nvSpPr>
        <p:spPr>
          <a:xfrm>
            <a:off x="1620663" y="0"/>
            <a:ext cx="93837" cy="98107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cNvSpPr>
            <a:spLocks noGrp="1"/>
          </p:cNvSpPr>
          <p:nvPr>
            <p:ph type="title" hasCustomPrompt="1"/>
          </p:nvPr>
        </p:nvSpPr>
        <p:spPr>
          <a:xfrm>
            <a:off x="2250661" y="602584"/>
            <a:ext cx="8501919" cy="520168"/>
          </a:xfrm>
        </p:spPr>
        <p:txBody>
          <a:bodyPr lIns="0" tIns="0" rIns="0" bIns="0" anchor="t" anchorCtr="0">
            <a:noAutofit/>
          </a:bodyPr>
          <a:lstStyle>
            <a:lvl1pPr algn="l">
              <a:defRPr sz="3000" baseline="0">
                <a:solidFill>
                  <a:schemeClr val="bg1"/>
                </a:solidFill>
                <a:latin typeface="Impact"/>
              </a:defRPr>
            </a:lvl1pPr>
          </a:lstStyle>
          <a:p>
            <a:r>
              <a:rPr lang="en-US" dirty="0"/>
              <a:t>Title Impact Regular 30 Point</a:t>
            </a:r>
          </a:p>
        </p:txBody>
      </p:sp>
      <p:sp>
        <p:nvSpPr>
          <p:cNvPr id="9" name="Picture" descr="Description of Picture"/>
          <p:cNvSpPr>
            <a:spLocks noGrp="1"/>
          </p:cNvSpPr>
          <p:nvPr>
            <p:ph type="pic" sz="quarter" idx="10" hasCustomPrompt="1"/>
          </p:nvPr>
        </p:nvSpPr>
        <p:spPr>
          <a:xfrm>
            <a:off x="2247900" y="1701191"/>
            <a:ext cx="3340100" cy="2938462"/>
          </a:xfrm>
        </p:spPr>
        <p:txBody>
          <a:bodyPr anchor="ctr" anchorCtr="1"/>
          <a:lstStyle>
            <a:lvl1pPr marL="0" indent="0" algn="ctr">
              <a:buFontTx/>
              <a:buNone/>
              <a:defRPr/>
            </a:lvl1pPr>
          </a:lstStyle>
          <a:p>
            <a:r>
              <a:rPr lang="en-US" dirty="0"/>
              <a:t>Place Picture Here</a:t>
            </a:r>
          </a:p>
        </p:txBody>
      </p:sp>
      <p:sp>
        <p:nvSpPr>
          <p:cNvPr id="3" name="Subhead"/>
          <p:cNvSpPr>
            <a:spLocks noGrp="1"/>
          </p:cNvSpPr>
          <p:nvPr>
            <p:ph type="body" idx="1" hasCustomPrompt="1"/>
          </p:nvPr>
        </p:nvSpPr>
        <p:spPr>
          <a:xfrm>
            <a:off x="6084712" y="1636776"/>
            <a:ext cx="4805710" cy="429151"/>
          </a:xfrm>
        </p:spPr>
        <p:txBody>
          <a:bodyPr lIns="0" tIns="0" rIns="0" bIns="0" anchor="t" anchorCtr="0">
            <a:noAutofit/>
          </a:bodyPr>
          <a:lstStyle>
            <a:lvl1pPr marL="0" indent="0">
              <a:spcBef>
                <a:spcPts val="0"/>
              </a:spcBef>
              <a:buNone/>
              <a:defRPr sz="2400" b="1">
                <a:solidFill>
                  <a:schemeClr val="accent2"/>
                </a:solidFill>
                <a:latin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Impact Regular 24 Point Headline Gold</a:t>
            </a:r>
          </a:p>
        </p:txBody>
      </p:sp>
      <p:sp>
        <p:nvSpPr>
          <p:cNvPr id="4" name="Body Text"/>
          <p:cNvSpPr>
            <a:spLocks noGrp="1"/>
          </p:cNvSpPr>
          <p:nvPr>
            <p:ph sz="half" idx="2" hasCustomPrompt="1"/>
          </p:nvPr>
        </p:nvSpPr>
        <p:spPr>
          <a:xfrm>
            <a:off x="6084712" y="2259013"/>
            <a:ext cx="4661605" cy="3311525"/>
          </a:xfrm>
        </p:spPr>
        <p:txBody>
          <a:bodyPr lIns="0" tIns="0" rIns="0" bIns="0">
            <a:noAutofit/>
          </a:bodyPr>
          <a:lstStyle>
            <a:lvl1pPr marL="274320" marR="0" indent="-274320" algn="l" defTabSz="457200" rtl="0" eaLnBrk="1" fontAlgn="auto" latinLnBrk="0" hangingPunct="1">
              <a:lnSpc>
                <a:spcPct val="100000"/>
              </a:lnSpc>
              <a:spcBef>
                <a:spcPts val="0"/>
              </a:spcBef>
              <a:spcAft>
                <a:spcPts val="0"/>
              </a:spcAft>
              <a:buClrTx/>
              <a:buSzTx/>
              <a:buFont typeface="Arial"/>
              <a:buChar char="•"/>
              <a:tabLst/>
              <a:defRPr sz="1800" baseline="0">
                <a:latin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Bulleted copy. Arial Regular 18 point minimum. Keep it short with bite-size chunks of information.</a:t>
            </a:r>
          </a:p>
          <a:p>
            <a:pPr lvl="0"/>
            <a:endParaRPr lang="en-US" dirty="0"/>
          </a:p>
          <a:p>
            <a:pPr lvl="0"/>
            <a:r>
              <a:rPr lang="en-US" dirty="0"/>
              <a:t>Bulleted copy. Arial Regular 18 point minimum. Keep it short with bite-size chunks of information.</a:t>
            </a:r>
          </a:p>
          <a:p>
            <a:pPr marL="274320" marR="0" lvl="0" indent="-27432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274320" marR="0" lvl="0" indent="-274320" algn="l" defTabSz="457200" rtl="0" eaLnBrk="1" fontAlgn="auto" latinLnBrk="0" hangingPunct="1">
              <a:lnSpc>
                <a:spcPct val="100000"/>
              </a:lnSpc>
              <a:spcBef>
                <a:spcPts val="0"/>
              </a:spcBef>
              <a:spcAft>
                <a:spcPts val="0"/>
              </a:spcAft>
              <a:buClrTx/>
              <a:buSzTx/>
              <a:buFont typeface="Arial"/>
              <a:buChar char="•"/>
              <a:tabLst/>
              <a:defRPr/>
            </a:pPr>
            <a:r>
              <a:rPr lang="en-US" dirty="0"/>
              <a:t>Bulleted copy. Arial Regular 18 point minimum. Keep it short with bite-size chunks of information.</a:t>
            </a:r>
          </a:p>
          <a:p>
            <a:pPr marL="274320" marR="0" lvl="0" indent="-274320" algn="l" defTabSz="457200" rtl="0" eaLnBrk="1" fontAlgn="auto" latinLnBrk="0" hangingPunct="1">
              <a:lnSpc>
                <a:spcPct val="100000"/>
              </a:lnSpc>
              <a:spcBef>
                <a:spcPts val="0"/>
              </a:spcBef>
              <a:spcAft>
                <a:spcPts val="0"/>
              </a:spcAft>
              <a:buClrTx/>
              <a:buSzTx/>
              <a:buFont typeface="Arial"/>
              <a:buChar char="•"/>
              <a:tabLst/>
              <a:defRPr/>
            </a:pPr>
            <a:endParaRPr lang="en-US" dirty="0"/>
          </a:p>
          <a:p>
            <a:pPr lvl="0"/>
            <a:endParaRPr lang="en-US" dirty="0"/>
          </a:p>
        </p:txBody>
      </p:sp>
      <p:sp>
        <p:nvSpPr>
          <p:cNvPr id="5" name="Footer"/>
          <p:cNvSpPr>
            <a:spLocks noGrp="1"/>
          </p:cNvSpPr>
          <p:nvPr>
            <p:ph type="body" sz="quarter" idx="3" hasCustomPrompt="1"/>
          </p:nvPr>
        </p:nvSpPr>
        <p:spPr>
          <a:xfrm>
            <a:off x="2246672" y="6155287"/>
            <a:ext cx="6369184" cy="229747"/>
          </a:xfrm>
        </p:spPr>
        <p:txBody>
          <a:bodyPr lIns="0" tIns="0" rIns="0" bIns="0" anchor="t" anchorCtr="0">
            <a:noAutofit/>
          </a:bodyPr>
          <a:lstStyle>
            <a:lvl1pPr marL="0" indent="0">
              <a:spcBef>
                <a:spcPts val="0"/>
              </a:spcBef>
              <a:buNone/>
              <a:defRPr sz="1200" b="0" cap="a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College/Dept. Arial Regular 12 point</a:t>
            </a:r>
          </a:p>
        </p:txBody>
      </p:sp>
      <p:pic>
        <p:nvPicPr>
          <p:cNvPr id="10" name="Purdue University Logo">
            <a:extLst>
              <a:ext uri="{FF2B5EF4-FFF2-40B4-BE49-F238E27FC236}">
                <a16:creationId xmlns:a16="http://schemas.microsoft.com/office/drawing/2014/main" id="{10929692-F00D-2346-AF93-CA878AE0DE33}"/>
              </a:ext>
            </a:extLst>
          </p:cNvPr>
          <p:cNvPicPr>
            <a:picLocks noChangeAspect="1"/>
          </p:cNvPicPr>
          <p:nvPr userDrawn="1"/>
        </p:nvPicPr>
        <p:blipFill rotWithShape="1">
          <a:blip r:embed="rId2"/>
          <a:srcRect t="72287"/>
          <a:stretch/>
        </p:blipFill>
        <p:spPr>
          <a:xfrm>
            <a:off x="2243949" y="6619874"/>
            <a:ext cx="9944100" cy="246363"/>
          </a:xfrm>
          <a:prstGeom prst="rect">
            <a:avLst/>
          </a:prstGeom>
        </p:spPr>
      </p:pic>
      <p:pic>
        <p:nvPicPr>
          <p:cNvPr id="14" name="Purdue University Logo" descr="Purdue University - 150th years of Giant Leaps">
            <a:extLst>
              <a:ext uri="{FF2B5EF4-FFF2-40B4-BE49-F238E27FC236}">
                <a16:creationId xmlns:a16="http://schemas.microsoft.com/office/drawing/2014/main" id="{C6A4AC51-5D1D-414F-9390-2A7CA18B08A3}"/>
              </a:ext>
            </a:extLst>
          </p:cNvPr>
          <p:cNvPicPr>
            <a:picLocks noChangeAspect="1"/>
          </p:cNvPicPr>
          <p:nvPr userDrawn="1"/>
        </p:nvPicPr>
        <p:blipFill>
          <a:blip r:embed="rId3"/>
          <a:stretch>
            <a:fillRect/>
          </a:stretch>
        </p:blipFill>
        <p:spPr>
          <a:xfrm>
            <a:off x="8765758" y="5949442"/>
            <a:ext cx="2802972" cy="624298"/>
          </a:xfrm>
          <a:prstGeom prst="rect">
            <a:avLst/>
          </a:prstGeom>
        </p:spPr>
      </p:pic>
    </p:spTree>
    <p:extLst>
      <p:ext uri="{BB962C8B-B14F-4D97-AF65-F5344CB8AC3E}">
        <p14:creationId xmlns:p14="http://schemas.microsoft.com/office/powerpoint/2010/main" val="41587138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416" userDrawn="1">
          <p15:clr>
            <a:srgbClr val="FBAE40"/>
          </p15:clr>
        </p15:guide>
        <p15:guide id="4" pos="1080" userDrawn="1">
          <p15:clr>
            <a:srgbClr val="FBAE40"/>
          </p15:clr>
        </p15:guide>
        <p15:guide id="5" orient="horz" pos="105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One-Graphic Slide-Chart">
    <p:spTree>
      <p:nvGrpSpPr>
        <p:cNvPr id="1" name=""/>
        <p:cNvGrpSpPr/>
        <p:nvPr/>
      </p:nvGrpSpPr>
      <p:grpSpPr>
        <a:xfrm>
          <a:off x="0" y="0"/>
          <a:ext cx="0" cy="0"/>
          <a:chOff x="0" y="0"/>
          <a:chExt cx="0" cy="0"/>
        </a:xfrm>
      </p:grpSpPr>
      <p:sp>
        <p:nvSpPr>
          <p:cNvPr id="7" name="Black Bar"/>
          <p:cNvSpPr/>
          <p:nvPr userDrawn="1"/>
        </p:nvSpPr>
        <p:spPr>
          <a:xfrm>
            <a:off x="0" y="1"/>
            <a:ext cx="12192000" cy="11334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Campus Gold Bar"/>
          <p:cNvSpPr/>
          <p:nvPr userDrawn="1"/>
        </p:nvSpPr>
        <p:spPr>
          <a:xfrm>
            <a:off x="1620879" y="0"/>
            <a:ext cx="93837" cy="98107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cNvSpPr>
            <a:spLocks noGrp="1"/>
          </p:cNvSpPr>
          <p:nvPr>
            <p:ph type="title" hasCustomPrompt="1"/>
          </p:nvPr>
        </p:nvSpPr>
        <p:spPr>
          <a:xfrm>
            <a:off x="2248647" y="602354"/>
            <a:ext cx="8503933" cy="531947"/>
          </a:xfrm>
        </p:spPr>
        <p:txBody>
          <a:bodyPr lIns="0" tIns="0" rIns="0" bIns="0" anchor="t" anchorCtr="0">
            <a:noAutofit/>
          </a:bodyPr>
          <a:lstStyle>
            <a:lvl1pPr algn="l">
              <a:defRPr sz="3000">
                <a:solidFill>
                  <a:schemeClr val="bg1"/>
                </a:solidFill>
                <a:latin typeface="Impact"/>
              </a:defRPr>
            </a:lvl1pPr>
          </a:lstStyle>
          <a:p>
            <a:r>
              <a:rPr lang="en-US" dirty="0"/>
              <a:t>Title Impact Regular 30 Point</a:t>
            </a:r>
          </a:p>
        </p:txBody>
      </p:sp>
      <p:sp>
        <p:nvSpPr>
          <p:cNvPr id="5" name="Chart" descr="Description of Chart"/>
          <p:cNvSpPr>
            <a:spLocks noGrp="1"/>
          </p:cNvSpPr>
          <p:nvPr>
            <p:ph type="chart" sz="quarter" idx="11" hasCustomPrompt="1"/>
          </p:nvPr>
        </p:nvSpPr>
        <p:spPr>
          <a:xfrm>
            <a:off x="2247899" y="1706131"/>
            <a:ext cx="3385257" cy="3206218"/>
          </a:xfrm>
        </p:spPr>
        <p:txBody>
          <a:bodyPr lIns="0" tIns="0" rIns="0" bIns="0" anchor="ctr" anchorCtr="1"/>
          <a:lstStyle>
            <a:lvl1pPr marL="0" indent="0" algn="ctr">
              <a:buFontTx/>
              <a:buNone/>
              <a:defRPr baseline="0">
                <a:latin typeface="Arial" charset="0"/>
              </a:defRPr>
            </a:lvl1pPr>
          </a:lstStyle>
          <a:p>
            <a:r>
              <a:rPr lang="en-US" dirty="0"/>
              <a:t>Place Chart Here</a:t>
            </a:r>
          </a:p>
        </p:txBody>
      </p:sp>
      <p:sp>
        <p:nvSpPr>
          <p:cNvPr id="10" name="Subhead"/>
          <p:cNvSpPr>
            <a:spLocks noGrp="1"/>
          </p:cNvSpPr>
          <p:nvPr>
            <p:ph type="body" idx="1" hasCustomPrompt="1"/>
          </p:nvPr>
        </p:nvSpPr>
        <p:spPr>
          <a:xfrm>
            <a:off x="6084713" y="1636776"/>
            <a:ext cx="4805710" cy="429151"/>
          </a:xfrm>
        </p:spPr>
        <p:txBody>
          <a:bodyPr lIns="0" tIns="0" rIns="0" bIns="0" anchor="t" anchorCtr="0">
            <a:noAutofit/>
          </a:bodyPr>
          <a:lstStyle>
            <a:lvl1pPr marL="0" indent="0">
              <a:spcBef>
                <a:spcPts val="0"/>
              </a:spcBef>
              <a:buNone/>
              <a:defRPr sz="2400" b="1">
                <a:solidFill>
                  <a:schemeClr val="accent2"/>
                </a:solidFill>
                <a:latin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Impact Regular 24 Point Headline Gold</a:t>
            </a:r>
          </a:p>
        </p:txBody>
      </p:sp>
      <p:sp>
        <p:nvSpPr>
          <p:cNvPr id="14" name="Body Text"/>
          <p:cNvSpPr>
            <a:spLocks noGrp="1"/>
          </p:cNvSpPr>
          <p:nvPr>
            <p:ph sz="half" idx="2" hasCustomPrompt="1"/>
          </p:nvPr>
        </p:nvSpPr>
        <p:spPr>
          <a:xfrm>
            <a:off x="6084712" y="2259013"/>
            <a:ext cx="4661605" cy="3311525"/>
          </a:xfrm>
        </p:spPr>
        <p:txBody>
          <a:bodyPr lIns="0" tIns="0" rIns="0" bIns="0">
            <a:noAutofit/>
          </a:bodyPr>
          <a:lstStyle>
            <a:lvl1pPr marL="274320" marR="0" indent="-274320" algn="l" defTabSz="457200" rtl="0" eaLnBrk="1" fontAlgn="auto" latinLnBrk="0" hangingPunct="1">
              <a:lnSpc>
                <a:spcPct val="100000"/>
              </a:lnSpc>
              <a:spcBef>
                <a:spcPts val="0"/>
              </a:spcBef>
              <a:spcAft>
                <a:spcPts val="0"/>
              </a:spcAft>
              <a:buClrTx/>
              <a:buSzTx/>
              <a:buFont typeface="Arial"/>
              <a:buChar char="•"/>
              <a:tabLst/>
              <a:defRPr sz="1800" baseline="0">
                <a:latin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Bulleted copy. Arial Regular 18 point minimum. Keep it short with bite-size chunks of information.</a:t>
            </a:r>
          </a:p>
          <a:p>
            <a:pPr lvl="0"/>
            <a:endParaRPr lang="en-US" dirty="0"/>
          </a:p>
          <a:p>
            <a:pPr lvl="0"/>
            <a:r>
              <a:rPr lang="en-US" dirty="0"/>
              <a:t>Bulleted copy. Arial Regular 18 point minimum. Keep it short with bite-size chunks of information.</a:t>
            </a:r>
          </a:p>
          <a:p>
            <a:pPr marL="274320" marR="0" lvl="0" indent="-27432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274320" marR="0" lvl="0" indent="-274320" algn="l" defTabSz="457200" rtl="0" eaLnBrk="1" fontAlgn="auto" latinLnBrk="0" hangingPunct="1">
              <a:lnSpc>
                <a:spcPct val="100000"/>
              </a:lnSpc>
              <a:spcBef>
                <a:spcPts val="0"/>
              </a:spcBef>
              <a:spcAft>
                <a:spcPts val="0"/>
              </a:spcAft>
              <a:buClrTx/>
              <a:buSzTx/>
              <a:buFont typeface="Arial"/>
              <a:buChar char="•"/>
              <a:tabLst/>
              <a:defRPr/>
            </a:pPr>
            <a:r>
              <a:rPr lang="en-US" dirty="0"/>
              <a:t>Bulleted copy. Arial Regular 18 point minimum. Keep it short with bite-size chunks of information.</a:t>
            </a:r>
          </a:p>
          <a:p>
            <a:pPr marL="274320" marR="0" lvl="0" indent="-274320" algn="l" defTabSz="457200" rtl="0" eaLnBrk="1" fontAlgn="auto" latinLnBrk="0" hangingPunct="1">
              <a:lnSpc>
                <a:spcPct val="100000"/>
              </a:lnSpc>
              <a:spcBef>
                <a:spcPts val="0"/>
              </a:spcBef>
              <a:spcAft>
                <a:spcPts val="0"/>
              </a:spcAft>
              <a:buClrTx/>
              <a:buSzTx/>
              <a:buFont typeface="Arial"/>
              <a:buChar char="•"/>
              <a:tabLst/>
              <a:defRPr/>
            </a:pPr>
            <a:endParaRPr lang="en-US" dirty="0"/>
          </a:p>
          <a:p>
            <a:pPr lvl="0"/>
            <a:endParaRPr lang="en-US" dirty="0"/>
          </a:p>
        </p:txBody>
      </p:sp>
      <p:sp>
        <p:nvSpPr>
          <p:cNvPr id="4" name="Footer"/>
          <p:cNvSpPr>
            <a:spLocks noGrp="1"/>
          </p:cNvSpPr>
          <p:nvPr>
            <p:ph type="body" sz="quarter" idx="10" hasCustomPrompt="1"/>
          </p:nvPr>
        </p:nvSpPr>
        <p:spPr>
          <a:xfrm>
            <a:off x="2244981" y="6157282"/>
            <a:ext cx="6331460" cy="261562"/>
          </a:xfrm>
        </p:spPr>
        <p:txBody>
          <a:bodyPr lIns="0" tIns="0" rIns="0" bIns="0">
            <a:noAutofit/>
          </a:bodyPr>
          <a:lstStyle>
            <a:lvl1pPr marL="0" indent="0">
              <a:spcBef>
                <a:spcPts val="0"/>
              </a:spcBef>
              <a:buFontTx/>
              <a:buNone/>
              <a:defRPr sz="1200" cap="all" baseline="0">
                <a:latin typeface="Arial"/>
              </a:defRPr>
            </a:lvl1pPr>
            <a:lvl2pPr marL="0" indent="0">
              <a:spcBef>
                <a:spcPts val="0"/>
              </a:spcBef>
              <a:buFontTx/>
              <a:buNone/>
              <a:defRPr sz="1200" cap="all">
                <a:latin typeface="Arial"/>
              </a:defRPr>
            </a:lvl2pPr>
            <a:lvl3pPr marL="0" indent="0">
              <a:spcBef>
                <a:spcPts val="0"/>
              </a:spcBef>
              <a:buFontTx/>
              <a:buNone/>
              <a:defRPr sz="1200" cap="all">
                <a:latin typeface="Arial"/>
              </a:defRPr>
            </a:lvl3pPr>
            <a:lvl4pPr marL="0" indent="0">
              <a:spcBef>
                <a:spcPts val="0"/>
              </a:spcBef>
              <a:buFontTx/>
              <a:buNone/>
              <a:defRPr sz="1200" cap="all">
                <a:latin typeface="Arial"/>
              </a:defRPr>
            </a:lvl4pPr>
            <a:lvl5pPr marL="0" indent="0">
              <a:spcBef>
                <a:spcPts val="0"/>
              </a:spcBef>
              <a:buFontTx/>
              <a:buNone/>
              <a:defRPr sz="1200" cap="all">
                <a:latin typeface="Arial"/>
              </a:defRPr>
            </a:lvl5pPr>
          </a:lstStyle>
          <a:p>
            <a:pPr lvl="0"/>
            <a:r>
              <a:rPr lang="en-US" dirty="0"/>
              <a:t>College/Dept. Arial Regular 12 point</a:t>
            </a:r>
          </a:p>
        </p:txBody>
      </p:sp>
      <p:pic>
        <p:nvPicPr>
          <p:cNvPr id="12" name="Purdue University Logo"/>
          <p:cNvPicPr>
            <a:picLocks noChangeAspect="1"/>
          </p:cNvPicPr>
          <p:nvPr userDrawn="1"/>
        </p:nvPicPr>
        <p:blipFill rotWithShape="1">
          <a:blip r:embed="rId2"/>
          <a:srcRect t="72287"/>
          <a:stretch/>
        </p:blipFill>
        <p:spPr>
          <a:xfrm>
            <a:off x="2243949" y="6619874"/>
            <a:ext cx="9944100" cy="246363"/>
          </a:xfrm>
          <a:prstGeom prst="rect">
            <a:avLst/>
          </a:prstGeom>
        </p:spPr>
      </p:pic>
      <p:pic>
        <p:nvPicPr>
          <p:cNvPr id="11" name="Purdue University Logo" descr="Purdue University - 150th years of Giant Leaps">
            <a:extLst>
              <a:ext uri="{FF2B5EF4-FFF2-40B4-BE49-F238E27FC236}">
                <a16:creationId xmlns:a16="http://schemas.microsoft.com/office/drawing/2014/main" id="{D16A0466-BA64-1343-B5F1-D971F3E709FF}"/>
              </a:ext>
            </a:extLst>
          </p:cNvPr>
          <p:cNvPicPr>
            <a:picLocks noChangeAspect="1"/>
          </p:cNvPicPr>
          <p:nvPr userDrawn="1"/>
        </p:nvPicPr>
        <p:blipFill>
          <a:blip r:embed="rId3"/>
          <a:stretch>
            <a:fillRect/>
          </a:stretch>
        </p:blipFill>
        <p:spPr>
          <a:xfrm>
            <a:off x="8765758" y="5949442"/>
            <a:ext cx="2802972" cy="624298"/>
          </a:xfrm>
          <a:prstGeom prst="rect">
            <a:avLst/>
          </a:prstGeom>
        </p:spPr>
      </p:pic>
    </p:spTree>
    <p:extLst>
      <p:ext uri="{BB962C8B-B14F-4D97-AF65-F5344CB8AC3E}">
        <p14:creationId xmlns:p14="http://schemas.microsoft.com/office/powerpoint/2010/main" val="3332287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416" userDrawn="1">
          <p15:clr>
            <a:srgbClr val="FBAE40"/>
          </p15:clr>
        </p15:guide>
        <p15:guide id="4" pos="1080" userDrawn="1">
          <p15:clr>
            <a:srgbClr val="FBAE40"/>
          </p15:clr>
        </p15:guide>
        <p15:guide id="5" orient="horz" pos="624" userDrawn="1">
          <p15:clr>
            <a:srgbClr val="FBAE40"/>
          </p15:clr>
        </p15:guide>
        <p15:guide id="6" orient="horz" pos="1056" userDrawn="1">
          <p15:clr>
            <a:srgbClr val="FBAE40"/>
          </p15:clr>
        </p15:guide>
        <p15:guide id="7" orient="horz" pos="39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One-Graphic Slide-Large Picture">
    <p:spTree>
      <p:nvGrpSpPr>
        <p:cNvPr id="1" name=""/>
        <p:cNvGrpSpPr/>
        <p:nvPr/>
      </p:nvGrpSpPr>
      <p:grpSpPr>
        <a:xfrm>
          <a:off x="0" y="0"/>
          <a:ext cx="0" cy="0"/>
          <a:chOff x="0" y="0"/>
          <a:chExt cx="0" cy="0"/>
        </a:xfrm>
      </p:grpSpPr>
      <p:sp>
        <p:nvSpPr>
          <p:cNvPr id="6" name="Campus Gold Bar 1"/>
          <p:cNvSpPr/>
          <p:nvPr userDrawn="1"/>
        </p:nvSpPr>
        <p:spPr>
          <a:xfrm>
            <a:off x="0" y="1"/>
            <a:ext cx="12192000" cy="56832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1"/>
              </a:solidFill>
            </a:endParaRPr>
          </a:p>
        </p:txBody>
      </p:sp>
      <p:sp>
        <p:nvSpPr>
          <p:cNvPr id="7" name="Campus Gold Bar 2"/>
          <p:cNvSpPr/>
          <p:nvPr userDrawn="1"/>
        </p:nvSpPr>
        <p:spPr>
          <a:xfrm>
            <a:off x="0" y="5254626"/>
            <a:ext cx="12192000" cy="160337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1"/>
              </a:solidFill>
            </a:endParaRPr>
          </a:p>
        </p:txBody>
      </p:sp>
      <p:sp>
        <p:nvSpPr>
          <p:cNvPr id="8" name="Black Bar"/>
          <p:cNvSpPr/>
          <p:nvPr userDrawn="1"/>
        </p:nvSpPr>
        <p:spPr>
          <a:xfrm>
            <a:off x="1676400" y="5503333"/>
            <a:ext cx="98071" cy="11303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descr="Description of Picture"/>
          <p:cNvSpPr>
            <a:spLocks noGrp="1"/>
          </p:cNvSpPr>
          <p:nvPr>
            <p:ph type="pic" sz="quarter" idx="10" hasCustomPrompt="1"/>
          </p:nvPr>
        </p:nvSpPr>
        <p:spPr>
          <a:xfrm>
            <a:off x="0" y="571501"/>
            <a:ext cx="12192000" cy="4676775"/>
          </a:xfrm>
        </p:spPr>
        <p:txBody>
          <a:bodyPr anchor="ctr" anchorCtr="1"/>
          <a:lstStyle>
            <a:lvl1pPr marL="0" indent="0" algn="ctr">
              <a:buFontTx/>
              <a:buNone/>
              <a:defRPr baseline="0">
                <a:latin typeface="Arial"/>
              </a:defRPr>
            </a:lvl1pPr>
          </a:lstStyle>
          <a:p>
            <a:r>
              <a:rPr lang="en-US" dirty="0"/>
              <a:t>Place Picture Here</a:t>
            </a:r>
          </a:p>
        </p:txBody>
      </p:sp>
      <p:sp>
        <p:nvSpPr>
          <p:cNvPr id="9" name="Picture Caption"/>
          <p:cNvSpPr>
            <a:spLocks noGrp="1"/>
          </p:cNvSpPr>
          <p:nvPr>
            <p:ph type="title" hasCustomPrompt="1"/>
          </p:nvPr>
        </p:nvSpPr>
        <p:spPr>
          <a:xfrm>
            <a:off x="2247900" y="5652618"/>
            <a:ext cx="7991732" cy="906622"/>
          </a:xfrm>
        </p:spPr>
        <p:txBody>
          <a:bodyPr lIns="0" tIns="0" rIns="0" bIns="0" anchor="t" anchorCtr="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1" i="0" baseline="0">
                <a:latin typeface="Arial" charset="0"/>
              </a:defRPr>
            </a:lvl1p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baseline="0" dirty="0">
                <a:solidFill>
                  <a:schemeClr val="tx1"/>
                </a:solidFill>
                <a:latin typeface="Arial" charset="0"/>
              </a:rPr>
              <a:t>Picture caption. Arial Bold 18 pt. minimum. Short description of picture, up to 3 lines of copy. Short description of picture, up to 3 lines of copy. Short description of picture, up to 3 lines of copy. </a:t>
            </a:r>
            <a:br>
              <a:rPr lang="en-US" b="1" i="0" baseline="0" dirty="0">
                <a:solidFill>
                  <a:schemeClr val="tx1"/>
                </a:solidFill>
                <a:latin typeface="Arial" charset="0"/>
              </a:rPr>
            </a:br>
            <a:r>
              <a:rPr lang="en-US" b="1" i="0" baseline="0" dirty="0">
                <a:solidFill>
                  <a:schemeClr val="tx1"/>
                </a:solidFill>
                <a:latin typeface="Arial" charset="0"/>
              </a:rPr>
              <a:t> </a:t>
            </a:r>
          </a:p>
        </p:txBody>
      </p:sp>
    </p:spTree>
    <p:extLst>
      <p:ext uri="{BB962C8B-B14F-4D97-AF65-F5344CB8AC3E}">
        <p14:creationId xmlns:p14="http://schemas.microsoft.com/office/powerpoint/2010/main" val="34002142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056" userDrawn="1">
          <p15:clr>
            <a:srgbClr val="FBAE40"/>
          </p15:clr>
        </p15:guide>
        <p15:guide id="4" pos="141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One-Proof Point Slide">
    <p:spTree>
      <p:nvGrpSpPr>
        <p:cNvPr id="1" name=""/>
        <p:cNvGrpSpPr/>
        <p:nvPr/>
      </p:nvGrpSpPr>
      <p:grpSpPr>
        <a:xfrm>
          <a:off x="0" y="0"/>
          <a:ext cx="0" cy="0"/>
          <a:chOff x="0" y="0"/>
          <a:chExt cx="0" cy="0"/>
        </a:xfrm>
      </p:grpSpPr>
      <p:sp>
        <p:nvSpPr>
          <p:cNvPr id="10" name="Campus Gold Background"/>
          <p:cNvSpPr/>
          <p:nvPr userDrawn="1"/>
        </p:nvSpPr>
        <p:spPr>
          <a:xfrm>
            <a:off x="0" y="1133077"/>
            <a:ext cx="12192000" cy="572611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1"/>
              </a:solidFill>
            </a:endParaRPr>
          </a:p>
        </p:txBody>
      </p:sp>
      <p:sp>
        <p:nvSpPr>
          <p:cNvPr id="8" name="Black Bar 1"/>
          <p:cNvSpPr/>
          <p:nvPr userDrawn="1"/>
        </p:nvSpPr>
        <p:spPr>
          <a:xfrm>
            <a:off x="0" y="1"/>
            <a:ext cx="12192000" cy="11334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Black Bar 2"/>
          <p:cNvSpPr/>
          <p:nvPr userDrawn="1"/>
        </p:nvSpPr>
        <p:spPr>
          <a:xfrm>
            <a:off x="1823306" y="1693863"/>
            <a:ext cx="105127" cy="356393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cNvSpPr>
            <a:spLocks noGrp="1"/>
          </p:cNvSpPr>
          <p:nvPr>
            <p:ph type="title" hasCustomPrompt="1"/>
          </p:nvPr>
        </p:nvSpPr>
        <p:spPr>
          <a:xfrm>
            <a:off x="2237174" y="600077"/>
            <a:ext cx="9263304" cy="527940"/>
          </a:xfrm>
          <a:noFill/>
        </p:spPr>
        <p:txBody>
          <a:bodyPr lIns="0" tIns="0" rIns="0" bIns="0" anchor="t" anchorCtr="0">
            <a:noAutofit/>
          </a:bodyPr>
          <a:lstStyle>
            <a:lvl1pPr algn="l">
              <a:defRPr sz="3000" b="0" i="0" baseline="0">
                <a:solidFill>
                  <a:schemeClr val="bg1"/>
                </a:solidFill>
                <a:latin typeface="Impact"/>
              </a:defRPr>
            </a:lvl1pPr>
          </a:lstStyle>
          <a:p>
            <a:r>
              <a:rPr lang="en-US" dirty="0"/>
              <a:t>Title Impact Regular 30 Point</a:t>
            </a:r>
          </a:p>
        </p:txBody>
      </p:sp>
      <p:sp>
        <p:nvSpPr>
          <p:cNvPr id="14" name="Proof Point Text 1"/>
          <p:cNvSpPr>
            <a:spLocks noGrp="1"/>
          </p:cNvSpPr>
          <p:nvPr>
            <p:ph type="body" sz="quarter" idx="13" hasCustomPrompt="1"/>
          </p:nvPr>
        </p:nvSpPr>
        <p:spPr>
          <a:xfrm>
            <a:off x="2247900" y="1862668"/>
            <a:ext cx="7462660" cy="1219200"/>
          </a:xfrm>
        </p:spPr>
        <p:txBody>
          <a:bodyPr lIns="0" tIns="0" rIns="0" bIns="0">
            <a:noAutofit/>
          </a:bodyPr>
          <a:lstStyle>
            <a:lvl1pPr marL="0" indent="0">
              <a:spcBef>
                <a:spcPts val="0"/>
              </a:spcBef>
              <a:buFontTx/>
              <a:buNone/>
              <a:defRPr sz="8500" cap="all">
                <a:latin typeface="Impact"/>
              </a:defRPr>
            </a:lvl1pPr>
          </a:lstStyle>
          <a:p>
            <a:pPr lvl="0"/>
            <a:r>
              <a:rPr lang="en-US" dirty="0"/>
              <a:t>Proof Point</a:t>
            </a:r>
          </a:p>
        </p:txBody>
      </p:sp>
      <p:sp>
        <p:nvSpPr>
          <p:cNvPr id="16" name="Proof Point Text 2"/>
          <p:cNvSpPr>
            <a:spLocks noGrp="1"/>
          </p:cNvSpPr>
          <p:nvPr>
            <p:ph type="body" sz="quarter" idx="14" hasCustomPrompt="1"/>
          </p:nvPr>
        </p:nvSpPr>
        <p:spPr>
          <a:xfrm>
            <a:off x="2251577" y="3081338"/>
            <a:ext cx="7466189" cy="725318"/>
          </a:xfrm>
        </p:spPr>
        <p:txBody>
          <a:bodyPr lIns="0" tIns="0" rIns="0" bIns="0">
            <a:noAutofit/>
          </a:bodyPr>
          <a:lstStyle>
            <a:lvl1pPr marL="0" indent="0">
              <a:spcBef>
                <a:spcPts val="0"/>
              </a:spcBef>
              <a:buFontTx/>
              <a:buNone/>
              <a:defRPr sz="5200" cap="all">
                <a:latin typeface="Impact"/>
              </a:defRPr>
            </a:lvl1pPr>
          </a:lstStyle>
          <a:p>
            <a:pPr lvl="0"/>
            <a:r>
              <a:rPr lang="en-US"/>
              <a:t>Or Statistic</a:t>
            </a:r>
            <a:endParaRPr lang="en-US" dirty="0"/>
          </a:p>
        </p:txBody>
      </p:sp>
      <p:sp>
        <p:nvSpPr>
          <p:cNvPr id="18" name="Proof Point Text 3"/>
          <p:cNvSpPr>
            <a:spLocks noGrp="1"/>
          </p:cNvSpPr>
          <p:nvPr>
            <p:ph type="body" sz="quarter" idx="15" hasCustomPrompt="1"/>
          </p:nvPr>
        </p:nvSpPr>
        <p:spPr>
          <a:xfrm>
            <a:off x="2251576" y="3810528"/>
            <a:ext cx="7458983" cy="1117600"/>
          </a:xfrm>
        </p:spPr>
        <p:txBody>
          <a:bodyPr lIns="0" tIns="0" rIns="0" bIns="0">
            <a:noAutofit/>
          </a:bodyPr>
          <a:lstStyle>
            <a:lvl1pPr marL="0" indent="0">
              <a:spcBef>
                <a:spcPts val="0"/>
              </a:spcBef>
              <a:buFontTx/>
              <a:buNone/>
              <a:defRPr sz="8500" cap="all">
                <a:solidFill>
                  <a:schemeClr val="bg1"/>
                </a:solidFill>
                <a:latin typeface="Impact"/>
              </a:defRPr>
            </a:lvl1pPr>
          </a:lstStyle>
          <a:p>
            <a:pPr lvl="0"/>
            <a:r>
              <a:rPr lang="en-US" dirty="0"/>
              <a:t>Goes Here</a:t>
            </a:r>
          </a:p>
        </p:txBody>
      </p:sp>
      <p:sp>
        <p:nvSpPr>
          <p:cNvPr id="20" name="Footer"/>
          <p:cNvSpPr>
            <a:spLocks noGrp="1"/>
          </p:cNvSpPr>
          <p:nvPr>
            <p:ph type="body" sz="quarter" idx="16" hasCustomPrompt="1"/>
          </p:nvPr>
        </p:nvSpPr>
        <p:spPr>
          <a:xfrm>
            <a:off x="2247901" y="6168311"/>
            <a:ext cx="5981700" cy="217657"/>
          </a:xfrm>
        </p:spPr>
        <p:txBody>
          <a:bodyPr lIns="0" tIns="0" rIns="0" bIns="0">
            <a:normAutofit/>
          </a:bodyPr>
          <a:lstStyle>
            <a:lvl1pPr marL="0" indent="0">
              <a:spcBef>
                <a:spcPts val="0"/>
              </a:spcBef>
              <a:buFontTx/>
              <a:buNone/>
              <a:defRPr sz="1200" cap="all">
                <a:latin typeface="Arial"/>
              </a:defRPr>
            </a:lvl1pPr>
          </a:lstStyle>
          <a:p>
            <a:pPr lvl="0"/>
            <a:r>
              <a:rPr lang="en-US" dirty="0"/>
              <a:t>College/Dept. Arial Regular 12 point</a:t>
            </a:r>
          </a:p>
        </p:txBody>
      </p:sp>
      <p:pic>
        <p:nvPicPr>
          <p:cNvPr id="6" name="Lines"/>
          <p:cNvPicPr>
            <a:picLocks noChangeAspect="1"/>
          </p:cNvPicPr>
          <p:nvPr userDrawn="1"/>
        </p:nvPicPr>
        <p:blipFill>
          <a:blip r:embed="rId2"/>
          <a:stretch>
            <a:fillRect/>
          </a:stretch>
        </p:blipFill>
        <p:spPr>
          <a:xfrm>
            <a:off x="2247900" y="6651446"/>
            <a:ext cx="9944100" cy="228600"/>
          </a:xfrm>
          <a:prstGeom prst="rect">
            <a:avLst/>
          </a:prstGeom>
        </p:spPr>
      </p:pic>
      <p:pic>
        <p:nvPicPr>
          <p:cNvPr id="12" name="Purdue University Logo" descr="Purdue University - 150th years of Giant Leaps">
            <a:extLst>
              <a:ext uri="{FF2B5EF4-FFF2-40B4-BE49-F238E27FC236}">
                <a16:creationId xmlns:a16="http://schemas.microsoft.com/office/drawing/2014/main" id="{62736927-9092-6B44-9103-42DC334FD584}"/>
              </a:ext>
            </a:extLst>
          </p:cNvPr>
          <p:cNvPicPr>
            <a:picLocks noChangeAspect="1"/>
          </p:cNvPicPr>
          <p:nvPr userDrawn="1"/>
        </p:nvPicPr>
        <p:blipFill>
          <a:blip r:embed="rId3"/>
          <a:stretch>
            <a:fillRect/>
          </a:stretch>
        </p:blipFill>
        <p:spPr>
          <a:xfrm>
            <a:off x="8765758" y="5949442"/>
            <a:ext cx="2802972" cy="624298"/>
          </a:xfrm>
          <a:prstGeom prst="rect">
            <a:avLst/>
          </a:prstGeom>
        </p:spPr>
      </p:pic>
    </p:spTree>
    <p:extLst>
      <p:ext uri="{BB962C8B-B14F-4D97-AF65-F5344CB8AC3E}">
        <p14:creationId xmlns:p14="http://schemas.microsoft.com/office/powerpoint/2010/main" val="21606944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416" userDrawn="1">
          <p15:clr>
            <a:srgbClr val="FBAE40"/>
          </p15:clr>
        </p15:guide>
        <p15:guide id="4" orient="horz" pos="3984" userDrawn="1">
          <p15:clr>
            <a:srgbClr val="FBAE40"/>
          </p15:clr>
        </p15:guide>
        <p15:guide id="5" pos="1056" userDrawn="1">
          <p15:clr>
            <a:srgbClr val="FBAE40"/>
          </p15:clr>
        </p15:guide>
        <p15:guide id="6" pos="650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cluding Slide">
    <p:spTree>
      <p:nvGrpSpPr>
        <p:cNvPr id="1" name=""/>
        <p:cNvGrpSpPr/>
        <p:nvPr/>
      </p:nvGrpSpPr>
      <p:grpSpPr>
        <a:xfrm>
          <a:off x="0" y="0"/>
          <a:ext cx="0" cy="0"/>
          <a:chOff x="0" y="0"/>
          <a:chExt cx="0" cy="0"/>
        </a:xfrm>
      </p:grpSpPr>
      <p:pic>
        <p:nvPicPr>
          <p:cNvPr id="8" name="Black Bar"/>
          <p:cNvPicPr>
            <a:picLocks noChangeAspect="1"/>
          </p:cNvPicPr>
          <p:nvPr userDrawn="1"/>
        </p:nvPicPr>
        <p:blipFill>
          <a:blip r:embed="rId2"/>
          <a:stretch>
            <a:fillRect/>
          </a:stretch>
        </p:blipFill>
        <p:spPr>
          <a:xfrm>
            <a:off x="0" y="1261223"/>
            <a:ext cx="12192000" cy="4279900"/>
          </a:xfrm>
          <a:prstGeom prst="rect">
            <a:avLst/>
          </a:prstGeom>
        </p:spPr>
      </p:pic>
      <p:sp>
        <p:nvSpPr>
          <p:cNvPr id="9" name="Campus Gold Bar"/>
          <p:cNvSpPr/>
          <p:nvPr userDrawn="1"/>
        </p:nvSpPr>
        <p:spPr>
          <a:xfrm>
            <a:off x="1584057" y="1478617"/>
            <a:ext cx="124180" cy="275771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Concluding Head"/>
          <p:cNvSpPr>
            <a:spLocks noGrp="1"/>
          </p:cNvSpPr>
          <p:nvPr>
            <p:ph type="title" hasCustomPrompt="1"/>
          </p:nvPr>
        </p:nvSpPr>
        <p:spPr>
          <a:xfrm>
            <a:off x="2321986" y="2071159"/>
            <a:ext cx="6799437" cy="829733"/>
          </a:xfrm>
        </p:spPr>
        <p:txBody>
          <a:bodyPr lIns="0" tIns="0" rIns="0" bIns="0" anchor="t" anchorCtr="0">
            <a:noAutofit/>
          </a:bodyPr>
          <a:lstStyle>
            <a:lvl1pPr algn="l">
              <a:defRPr sz="6000" b="0" i="0" cap="all">
                <a:solidFill>
                  <a:schemeClr val="bg1"/>
                </a:solidFill>
                <a:latin typeface="Impact"/>
              </a:defRPr>
            </a:lvl1pPr>
          </a:lstStyle>
          <a:p>
            <a:r>
              <a:rPr lang="en-US" dirty="0"/>
              <a:t>Thank You</a:t>
            </a:r>
          </a:p>
        </p:txBody>
      </p:sp>
      <p:sp>
        <p:nvSpPr>
          <p:cNvPr id="4" name="Concluding Text"/>
          <p:cNvSpPr>
            <a:spLocks noGrp="1"/>
          </p:cNvSpPr>
          <p:nvPr>
            <p:ph type="body" sz="half" idx="2" hasCustomPrompt="1"/>
          </p:nvPr>
        </p:nvSpPr>
        <p:spPr>
          <a:xfrm>
            <a:off x="2321981" y="3219451"/>
            <a:ext cx="6799440" cy="804862"/>
          </a:xfrm>
        </p:spPr>
        <p:txBody>
          <a:bodyPr lIns="0" tIns="0" rIns="0" bIns="0" anchor="t" anchorCtr="0">
            <a:noAutofit/>
          </a:bodyPr>
          <a:lstStyle>
            <a:lvl1pPr marL="0" indent="0">
              <a:spcBef>
                <a:spcPts val="0"/>
              </a:spcBef>
              <a:buNone/>
              <a:defRPr sz="1800" baseline="0">
                <a:solidFill>
                  <a:schemeClr val="bg1"/>
                </a:solidFill>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 conclusion, thank-you message or contact information could go here. Arial Regular 18 point minimum.</a:t>
            </a:r>
          </a:p>
        </p:txBody>
      </p:sp>
      <p:pic>
        <p:nvPicPr>
          <p:cNvPr id="3" name="An Equal Access/Equal Opportunity University" descr="An Equal Access/Equal Opportunity University"/>
          <p:cNvPicPr>
            <a:picLocks noChangeAspect="1"/>
          </p:cNvPicPr>
          <p:nvPr userDrawn="1"/>
        </p:nvPicPr>
        <p:blipFill>
          <a:blip r:embed="rId3"/>
          <a:stretch>
            <a:fillRect/>
          </a:stretch>
        </p:blipFill>
        <p:spPr>
          <a:xfrm>
            <a:off x="69082" y="6589379"/>
            <a:ext cx="647700" cy="180975"/>
          </a:xfrm>
          <a:prstGeom prst="rect">
            <a:avLst/>
          </a:prstGeom>
        </p:spPr>
      </p:pic>
      <p:pic>
        <p:nvPicPr>
          <p:cNvPr id="10" name="Purdue University Logo" descr="Purdue University - 150th years of Giant Leaps">
            <a:extLst>
              <a:ext uri="{FF2B5EF4-FFF2-40B4-BE49-F238E27FC236}">
                <a16:creationId xmlns:a16="http://schemas.microsoft.com/office/drawing/2014/main" id="{4C2233A6-7F00-D645-A291-96044216BB0B}"/>
              </a:ext>
            </a:extLst>
          </p:cNvPr>
          <p:cNvPicPr>
            <a:picLocks noChangeAspect="1"/>
          </p:cNvPicPr>
          <p:nvPr userDrawn="1"/>
        </p:nvPicPr>
        <p:blipFill>
          <a:blip r:embed="rId4"/>
          <a:stretch>
            <a:fillRect/>
          </a:stretch>
        </p:blipFill>
        <p:spPr>
          <a:xfrm>
            <a:off x="8765758" y="5949442"/>
            <a:ext cx="2802972" cy="624298"/>
          </a:xfrm>
          <a:prstGeom prst="rect">
            <a:avLst/>
          </a:prstGeom>
        </p:spPr>
      </p:pic>
    </p:spTree>
    <p:extLst>
      <p:ext uri="{BB962C8B-B14F-4D97-AF65-F5344CB8AC3E}">
        <p14:creationId xmlns:p14="http://schemas.microsoft.com/office/powerpoint/2010/main" val="17951439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080" userDrawn="1">
          <p15:clr>
            <a:srgbClr val="FBAE40"/>
          </p15:clr>
        </p15:guide>
        <p15:guide id="4" orient="horz" pos="4056" userDrawn="1">
          <p15:clr>
            <a:srgbClr val="FBAE40"/>
          </p15:clr>
        </p15:guide>
        <p15:guide id="5" pos="146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37E35-53ED-5E4E-9D20-AC891FED6640}" type="datetime1">
              <a:rPr lang="en-US" smtClean="0"/>
              <a:t>12/10/19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80DB3-FFB6-DA49-A752-B59EFFE07194}" type="slidenum">
              <a:rPr lang="en-US" smtClean="0"/>
              <a:t>‹#›</a:t>
            </a:fld>
            <a:endParaRPr lang="en-US"/>
          </a:p>
        </p:txBody>
      </p:sp>
    </p:spTree>
    <p:extLst>
      <p:ext uri="{BB962C8B-B14F-4D97-AF65-F5344CB8AC3E}">
        <p14:creationId xmlns:p14="http://schemas.microsoft.com/office/powerpoint/2010/main" val="2533500279"/>
      </p:ext>
    </p:extLst>
  </p:cSld>
  <p:clrMap bg1="lt1" tx1="dk1" bg2="lt2" tx2="dk2" accent1="accent1" accent2="accent2" accent3="accent3" accent4="accent4" accent5="accent5" accent6="accent6" hlink="hlink" folHlink="folHlink"/>
  <p:sldLayoutIdLst>
    <p:sldLayoutId id="2147483650" r:id="rId1"/>
    <p:sldLayoutId id="2147483680" r:id="rId2"/>
    <p:sldLayoutId id="2147483651" r:id="rId3"/>
    <p:sldLayoutId id="2147483652" r:id="rId4"/>
    <p:sldLayoutId id="2147483653" r:id="rId5"/>
    <p:sldLayoutId id="2147483654" r:id="rId6"/>
    <p:sldLayoutId id="2147483655" r:id="rId7"/>
    <p:sldLayoutId id="2147483656" r:id="rId8"/>
    <p:sldLayoutId id="2147483657" r:id="rId9"/>
    <p:sldLayoutId id="2147483681" r:id="rId10"/>
    <p:sldLayoutId id="2147483683"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1.tiff"/></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_quX1acHGk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uaXGKFW-5rA"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www.youtube.com/watch?v=uy1WWuUY1vQ" TargetMode="External"/><Relationship Id="rId4" Type="http://schemas.openxmlformats.org/officeDocument/2006/relationships/hyperlink" Target="https://www.youtube.com/watch?v=_quX1acHGks&amp;has_verified=1"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hoosieragtoday.com/fair-oaks-emphasizes-transparency-animal-activist-group-infiltrates-farms/" TargetMode="External"/><Relationship Id="rId2" Type="http://schemas.openxmlformats.org/officeDocument/2006/relationships/hyperlink" Target="http://inanimalrights.com/fair-oaks-farm/"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8446-1057-B54F-8557-6786378E4C0D}"/>
              </a:ext>
            </a:extLst>
          </p:cNvPr>
          <p:cNvSpPr>
            <a:spLocks noGrp="1"/>
          </p:cNvSpPr>
          <p:nvPr>
            <p:ph type="title"/>
          </p:nvPr>
        </p:nvSpPr>
        <p:spPr/>
        <p:txBody>
          <a:bodyPr/>
          <a:lstStyle/>
          <a:p>
            <a:r>
              <a:rPr lang="en-US" sz="4000" dirty="0"/>
              <a:t>How do we tell </a:t>
            </a:r>
            <a:br>
              <a:rPr lang="en-US" sz="4000" dirty="0"/>
            </a:br>
            <a:r>
              <a:rPr lang="en-US" sz="4000" dirty="0"/>
              <a:t>the story of agriculture  ?</a:t>
            </a:r>
          </a:p>
        </p:txBody>
      </p:sp>
      <p:sp>
        <p:nvSpPr>
          <p:cNvPr id="3" name="Text Placeholder 2">
            <a:extLst>
              <a:ext uri="{FF2B5EF4-FFF2-40B4-BE49-F238E27FC236}">
                <a16:creationId xmlns:a16="http://schemas.microsoft.com/office/drawing/2014/main" id="{A5DEF6C0-1437-A143-BA56-7CB5C42721DC}"/>
              </a:ext>
            </a:extLst>
          </p:cNvPr>
          <p:cNvSpPr>
            <a:spLocks noGrp="1"/>
          </p:cNvSpPr>
          <p:nvPr>
            <p:ph type="body" sz="quarter" idx="13"/>
          </p:nvPr>
        </p:nvSpPr>
        <p:spPr/>
        <p:txBody>
          <a:bodyPr/>
          <a:lstStyle/>
          <a:p>
            <a:r>
              <a:rPr lang="en-US" dirty="0"/>
              <a:t>                                                                      Linda J. Pfeiffer  PhD. </a:t>
            </a:r>
          </a:p>
        </p:txBody>
      </p:sp>
      <p:sp>
        <p:nvSpPr>
          <p:cNvPr id="4" name="Text Placeholder 3">
            <a:extLst>
              <a:ext uri="{FF2B5EF4-FFF2-40B4-BE49-F238E27FC236}">
                <a16:creationId xmlns:a16="http://schemas.microsoft.com/office/drawing/2014/main" id="{E305772E-EC92-BF4E-B741-F3D01DAFEEC8}"/>
              </a:ext>
            </a:extLst>
          </p:cNvPr>
          <p:cNvSpPr>
            <a:spLocks noGrp="1"/>
          </p:cNvSpPr>
          <p:nvPr>
            <p:ph type="body" sz="quarter" idx="14"/>
          </p:nvPr>
        </p:nvSpPr>
        <p:spPr>
          <a:xfrm>
            <a:off x="535577" y="6028361"/>
            <a:ext cx="7818201" cy="401635"/>
          </a:xfrm>
        </p:spPr>
        <p:txBody>
          <a:bodyPr>
            <a:noAutofit/>
          </a:bodyPr>
          <a:lstStyle/>
          <a:p>
            <a:r>
              <a:rPr lang="en-US" sz="2000" dirty="0"/>
              <a:t>Agricultural Sciences Education and Communication</a:t>
            </a:r>
          </a:p>
        </p:txBody>
      </p:sp>
    </p:spTree>
    <p:extLst>
      <p:ext uri="{BB962C8B-B14F-4D97-AF65-F5344CB8AC3E}">
        <p14:creationId xmlns:p14="http://schemas.microsoft.com/office/powerpoint/2010/main" val="3979613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97651" y="118448"/>
            <a:ext cx="7585604" cy="69251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latin typeface="PT Sans Caption" charset="-52"/>
              <a:ea typeface="PT Sans Caption" charset="-52"/>
              <a:cs typeface="PT Sans Caption" charset="-52"/>
            </a:endParaRPr>
          </a:p>
        </p:txBody>
      </p:sp>
      <p:grpSp>
        <p:nvGrpSpPr>
          <p:cNvPr id="3" name="Group 2">
            <a:extLst>
              <a:ext uri="{FF2B5EF4-FFF2-40B4-BE49-F238E27FC236}">
                <a16:creationId xmlns:a16="http://schemas.microsoft.com/office/drawing/2014/main" id="{45CE7510-39EC-6E4D-9098-6B72AB18766C}"/>
              </a:ext>
            </a:extLst>
          </p:cNvPr>
          <p:cNvGrpSpPr/>
          <p:nvPr/>
        </p:nvGrpSpPr>
        <p:grpSpPr>
          <a:xfrm>
            <a:off x="1961731" y="1433165"/>
            <a:ext cx="8213149" cy="914462"/>
            <a:chOff x="437730" y="1433165"/>
            <a:chExt cx="8213149" cy="914462"/>
          </a:xfrm>
        </p:grpSpPr>
        <p:sp>
          <p:nvSpPr>
            <p:cNvPr id="12" name="Rectangle 11"/>
            <p:cNvSpPr/>
            <p:nvPr/>
          </p:nvSpPr>
          <p:spPr>
            <a:xfrm>
              <a:off x="437730" y="1433165"/>
              <a:ext cx="8213149" cy="914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87901" y="1516630"/>
              <a:ext cx="8062839" cy="830997"/>
            </a:xfrm>
            <a:prstGeom prst="rect">
              <a:avLst/>
            </a:prstGeom>
            <a:noFill/>
          </p:spPr>
          <p:txBody>
            <a:bodyPr wrap="square" rtlCol="0">
              <a:spAutoFit/>
            </a:bodyPr>
            <a:lstStyle/>
            <a:p>
              <a:pPr marL="342900" indent="-342900">
                <a:buAutoNum type="arabicPeriod"/>
              </a:pPr>
              <a:r>
                <a:rPr lang="en-US" sz="2400" dirty="0">
                  <a:latin typeface="PT Serif" charset="0"/>
                  <a:ea typeface="PT Serif" charset="0"/>
                  <a:cs typeface="PT Serif" charset="0"/>
                </a:rPr>
                <a:t>Know your communication goals &amp; the science </a:t>
              </a:r>
            </a:p>
            <a:p>
              <a:r>
                <a:rPr lang="en-US" sz="2400" dirty="0">
                  <a:latin typeface="PT Serif" charset="0"/>
                  <a:ea typeface="PT Serif" charset="0"/>
                  <a:cs typeface="PT Serif" charset="0"/>
                </a:rPr>
                <a:t>     &amp; where your audience gets their information from</a:t>
              </a:r>
            </a:p>
          </p:txBody>
        </p:sp>
      </p:grpSp>
      <p:grpSp>
        <p:nvGrpSpPr>
          <p:cNvPr id="4" name="Group 3">
            <a:extLst>
              <a:ext uri="{FF2B5EF4-FFF2-40B4-BE49-F238E27FC236}">
                <a16:creationId xmlns:a16="http://schemas.microsoft.com/office/drawing/2014/main" id="{4317D2E9-C818-FC47-A0C9-64B105440925}"/>
              </a:ext>
            </a:extLst>
          </p:cNvPr>
          <p:cNvGrpSpPr/>
          <p:nvPr/>
        </p:nvGrpSpPr>
        <p:grpSpPr>
          <a:xfrm>
            <a:off x="1997277" y="2451324"/>
            <a:ext cx="9938223" cy="2677656"/>
            <a:chOff x="413498" y="2495843"/>
            <a:chExt cx="9938223" cy="2677656"/>
          </a:xfrm>
        </p:grpSpPr>
        <p:sp>
          <p:nvSpPr>
            <p:cNvPr id="13" name="Rectangle 12"/>
            <p:cNvSpPr/>
            <p:nvPr/>
          </p:nvSpPr>
          <p:spPr>
            <a:xfrm>
              <a:off x="413498" y="2828223"/>
              <a:ext cx="8213149" cy="198471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483450" y="2495843"/>
              <a:ext cx="9868271" cy="2677656"/>
            </a:xfrm>
            <a:prstGeom prst="rect">
              <a:avLst/>
            </a:prstGeom>
            <a:noFill/>
          </p:spPr>
          <p:txBody>
            <a:bodyPr wrap="square" rtlCol="0">
              <a:spAutoFit/>
            </a:bodyPr>
            <a:lstStyle/>
            <a:p>
              <a:pPr marL="457200" indent="-457200">
                <a:buAutoNum type="arabicPeriod" startAt="2"/>
                <a:tabLst>
                  <a:tab pos="344488" algn="l"/>
                </a:tabLst>
              </a:pPr>
              <a:r>
                <a:rPr lang="en-US" sz="2400" b="1" dirty="0">
                  <a:latin typeface="PT Serif" charset="0"/>
                  <a:ea typeface="PT Serif" charset="0"/>
                  <a:cs typeface="PT Serif" charset="0"/>
                </a:rPr>
                <a:t>Factors that Influence How the Audience</a:t>
              </a:r>
            </a:p>
            <a:p>
              <a:pPr>
                <a:tabLst>
                  <a:tab pos="344488" algn="l"/>
                </a:tabLst>
              </a:pPr>
              <a:r>
                <a:rPr lang="en-US" sz="2400" b="1" dirty="0">
                  <a:latin typeface="PT Serif" charset="0"/>
                  <a:ea typeface="PT Serif" charset="0"/>
                  <a:cs typeface="PT Serif" charset="0"/>
                </a:rPr>
                <a:t>      Perceives: </a:t>
              </a:r>
              <a:r>
                <a:rPr lang="en-US" sz="2400" b="1" dirty="0">
                  <a:solidFill>
                    <a:schemeClr val="accent1">
                      <a:lumMod val="60000"/>
                      <a:lumOff val="40000"/>
                    </a:schemeClr>
                  </a:solidFill>
                  <a:latin typeface="PT Serif" charset="0"/>
                  <a:ea typeface="PT Serif" charset="0"/>
                  <a:cs typeface="PT Serif" charset="0"/>
                </a:rPr>
                <a:t>The Food System</a:t>
              </a:r>
            </a:p>
            <a:p>
              <a:pPr>
                <a:tabLst>
                  <a:tab pos="344488" algn="l"/>
                </a:tabLst>
              </a:pPr>
              <a:r>
                <a:rPr lang="en-US" sz="2400" b="1" dirty="0">
                  <a:latin typeface="PT Serif" charset="0"/>
                  <a:ea typeface="PT Serif" charset="0"/>
                  <a:cs typeface="PT Serif" charset="0"/>
                </a:rPr>
                <a:t>				</a:t>
              </a:r>
              <a:r>
                <a:rPr lang="en-US" sz="2400" dirty="0">
                  <a:latin typeface="PT Serif" charset="0"/>
                  <a:ea typeface="PT Serif" charset="0"/>
                  <a:cs typeface="PT Serif" charset="0"/>
                </a:rPr>
                <a:t>Trust/Credibility</a:t>
              </a:r>
            </a:p>
            <a:p>
              <a:pPr>
                <a:tabLst>
                  <a:tab pos="344488" algn="l"/>
                </a:tabLst>
              </a:pPr>
              <a:r>
                <a:rPr lang="en-US" sz="2400" dirty="0">
                  <a:latin typeface="PT Serif" charset="0"/>
                  <a:ea typeface="PT Serif" charset="0"/>
                  <a:cs typeface="PT Serif" charset="0"/>
                </a:rPr>
                <a:t>				 Knowledge -or Misinformation </a:t>
              </a:r>
            </a:p>
            <a:p>
              <a:pPr lvl="1">
                <a:tabLst>
                  <a:tab pos="344488" algn="l"/>
                </a:tabLst>
              </a:pPr>
              <a:r>
                <a:rPr lang="en-US" sz="2400" dirty="0">
                  <a:latin typeface="PT Serif" charset="0"/>
                  <a:ea typeface="PT Serif" charset="0"/>
                  <a:cs typeface="PT Serif" charset="0"/>
                </a:rPr>
                <a:t>		Past Experiences/ Emotion </a:t>
              </a:r>
            </a:p>
            <a:p>
              <a:pPr lvl="1">
                <a:tabLst>
                  <a:tab pos="344488" algn="l"/>
                </a:tabLst>
              </a:pPr>
              <a:r>
                <a:rPr lang="en-US" sz="2400" dirty="0">
                  <a:latin typeface="PT Serif" charset="0"/>
                  <a:ea typeface="PT Serif" charset="0"/>
                  <a:cs typeface="PT Serif" charset="0"/>
                </a:rPr>
                <a:t>		 Social Acceptance/ Social Norms </a:t>
              </a:r>
            </a:p>
            <a:p>
              <a:pPr>
                <a:tabLst>
                  <a:tab pos="344488" algn="l"/>
                </a:tabLst>
              </a:pPr>
              <a:r>
                <a:rPr lang="en-US" sz="2400" dirty="0">
                  <a:latin typeface="PT Serif" charset="0"/>
                  <a:ea typeface="PT Serif" charset="0"/>
                  <a:cs typeface="PT Serif" charset="0"/>
                </a:rPr>
                <a:t>				</a:t>
              </a:r>
              <a:endParaRPr lang="en-US" sz="2400" dirty="0">
                <a:latin typeface="Times New Roman" charset="0"/>
                <a:ea typeface="Times New Roman" charset="0"/>
                <a:cs typeface="Times New Roman" charset="0"/>
              </a:endParaRPr>
            </a:p>
          </p:txBody>
        </p:sp>
      </p:grpSp>
      <p:grpSp>
        <p:nvGrpSpPr>
          <p:cNvPr id="9" name="Group 8">
            <a:extLst>
              <a:ext uri="{FF2B5EF4-FFF2-40B4-BE49-F238E27FC236}">
                <a16:creationId xmlns:a16="http://schemas.microsoft.com/office/drawing/2014/main" id="{59E8FAE7-D59A-144E-8D69-9A7474F31E48}"/>
              </a:ext>
            </a:extLst>
          </p:cNvPr>
          <p:cNvGrpSpPr/>
          <p:nvPr/>
        </p:nvGrpSpPr>
        <p:grpSpPr>
          <a:xfrm>
            <a:off x="1974209" y="4850621"/>
            <a:ext cx="8213149" cy="752783"/>
            <a:chOff x="450208" y="3419623"/>
            <a:chExt cx="8213149" cy="941356"/>
          </a:xfrm>
        </p:grpSpPr>
        <p:sp>
          <p:nvSpPr>
            <p:cNvPr id="15" name="Rectangle 14"/>
            <p:cNvSpPr/>
            <p:nvPr/>
          </p:nvSpPr>
          <p:spPr>
            <a:xfrm>
              <a:off x="450208" y="3446579"/>
              <a:ext cx="8213149" cy="914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450208" y="3419623"/>
              <a:ext cx="8150787" cy="577313"/>
            </a:xfrm>
            <a:prstGeom prst="rect">
              <a:avLst/>
            </a:prstGeom>
            <a:noFill/>
          </p:spPr>
          <p:txBody>
            <a:bodyPr wrap="square" rtlCol="0">
              <a:spAutoFit/>
            </a:bodyPr>
            <a:lstStyle/>
            <a:p>
              <a:pPr>
                <a:tabLst>
                  <a:tab pos="344488" algn="l"/>
                </a:tabLst>
              </a:pPr>
              <a:r>
                <a:rPr lang="en-US" sz="2400" dirty="0">
                  <a:latin typeface="PT Serif" panose="020A0603040505020204" pitchFamily="18" charset="77"/>
                  <a:ea typeface="PT Serif Caption" charset="0"/>
                  <a:cs typeface="Times New Roman" charset="0"/>
                </a:rPr>
                <a:t>3.</a:t>
              </a:r>
              <a:r>
                <a:rPr lang="en-US" dirty="0">
                  <a:latin typeface="PT Serif" panose="020A0603040505020204" pitchFamily="18" charset="77"/>
                  <a:ea typeface="PT Serif Caption" charset="0"/>
                  <a:cs typeface="PT Serif Caption" charset="0"/>
                </a:rPr>
                <a:t>	</a:t>
              </a:r>
              <a:r>
                <a:rPr lang="en-US" sz="2400" dirty="0">
                  <a:latin typeface="PT Serif" panose="020A0603040505020204" pitchFamily="18" charset="77"/>
                  <a:ea typeface="PT Serif Caption" charset="0"/>
                  <a:cs typeface="PT Serif Caption" charset="0"/>
                </a:rPr>
                <a:t>Design &amp; test your message</a:t>
              </a:r>
              <a:endParaRPr lang="en-US" sz="2400" dirty="0">
                <a:latin typeface="PT Serif" panose="020A0603040505020204" pitchFamily="18" charset="77"/>
                <a:ea typeface="Times New Roman" charset="0"/>
                <a:cs typeface="Times New Roman" charset="0"/>
              </a:endParaRPr>
            </a:p>
          </p:txBody>
        </p:sp>
      </p:grpSp>
      <p:sp>
        <p:nvSpPr>
          <p:cNvPr id="25" name="TextBox 24"/>
          <p:cNvSpPr txBox="1"/>
          <p:nvPr/>
        </p:nvSpPr>
        <p:spPr>
          <a:xfrm>
            <a:off x="1911321" y="474435"/>
            <a:ext cx="6495689" cy="646331"/>
          </a:xfrm>
          <a:prstGeom prst="rect">
            <a:avLst/>
          </a:prstGeom>
          <a:noFill/>
        </p:spPr>
        <p:txBody>
          <a:bodyPr wrap="none" rtlCol="0">
            <a:spAutoFit/>
          </a:bodyPr>
          <a:lstStyle/>
          <a:p>
            <a:r>
              <a:rPr lang="en-US" sz="3600" b="1" dirty="0">
                <a:latin typeface="PT Serif" panose="020A0603040505020204" pitchFamily="18" charset="77"/>
                <a:ea typeface="PT Serif Caption" charset="0"/>
                <a:cs typeface="PT Serif Caption" charset="0"/>
              </a:rPr>
              <a:t>The Communication Process</a:t>
            </a:r>
          </a:p>
        </p:txBody>
      </p:sp>
      <p:grpSp>
        <p:nvGrpSpPr>
          <p:cNvPr id="10" name="Group 9">
            <a:extLst>
              <a:ext uri="{FF2B5EF4-FFF2-40B4-BE49-F238E27FC236}">
                <a16:creationId xmlns:a16="http://schemas.microsoft.com/office/drawing/2014/main" id="{44468A18-166A-5249-91E5-768D2F0631FF}"/>
              </a:ext>
            </a:extLst>
          </p:cNvPr>
          <p:cNvGrpSpPr/>
          <p:nvPr/>
        </p:nvGrpSpPr>
        <p:grpSpPr>
          <a:xfrm>
            <a:off x="1949859" y="5468861"/>
            <a:ext cx="8225020" cy="931940"/>
            <a:chOff x="437730" y="5468861"/>
            <a:chExt cx="8225020" cy="931940"/>
          </a:xfrm>
        </p:grpSpPr>
        <p:sp>
          <p:nvSpPr>
            <p:cNvPr id="17" name="Rectangle 16"/>
            <p:cNvSpPr/>
            <p:nvPr/>
          </p:nvSpPr>
          <p:spPr>
            <a:xfrm>
              <a:off x="437730" y="5486401"/>
              <a:ext cx="8213149" cy="914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59021" y="5468861"/>
              <a:ext cx="8203729" cy="914400"/>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PT Serif" panose="020A0603040505020204" pitchFamily="18" charset="77"/>
                  <a:ea typeface="PT Serif Caption" charset="0"/>
                  <a:cs typeface="PT Serif Caption" charset="0"/>
                </a:rPr>
                <a:t>Design a Communication Campaign</a:t>
              </a:r>
            </a:p>
          </p:txBody>
        </p:sp>
      </p:grpSp>
    </p:spTree>
    <p:extLst>
      <p:ext uri="{BB962C8B-B14F-4D97-AF65-F5344CB8AC3E}">
        <p14:creationId xmlns:p14="http://schemas.microsoft.com/office/powerpoint/2010/main" val="118233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076340" y="1418108"/>
            <a:ext cx="5564211" cy="4320540"/>
          </a:xfrm>
        </p:spPr>
      </p:pic>
      <p:grpSp>
        <p:nvGrpSpPr>
          <p:cNvPr id="7" name="Group 6"/>
          <p:cNvGrpSpPr/>
          <p:nvPr/>
        </p:nvGrpSpPr>
        <p:grpSpPr>
          <a:xfrm>
            <a:off x="17685" y="247634"/>
            <a:ext cx="9923921" cy="999566"/>
            <a:chOff x="0" y="0"/>
            <a:chExt cx="9157137" cy="915109"/>
          </a:xfrm>
        </p:grpSpPr>
        <p:sp>
          <p:nvSpPr>
            <p:cNvPr id="8" name="Rectangle 7"/>
            <p:cNvSpPr/>
            <p:nvPr/>
          </p:nvSpPr>
          <p:spPr>
            <a:xfrm>
              <a:off x="0" y="0"/>
              <a:ext cx="9144000" cy="915108"/>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latin typeface="Calibri"/>
              </a:endParaRPr>
            </a:p>
          </p:txBody>
        </p:sp>
        <p:pic>
          <p:nvPicPr>
            <p:cNvPr id="9" name="Picture 8" descr="h2_lines_white.pdf"/>
            <p:cNvPicPr>
              <a:picLocks noChangeAspect="1"/>
            </p:cNvPicPr>
            <p:nvPr/>
          </p:nvPicPr>
          <p:blipFill rotWithShape="1">
            <a:blip r:embed="rId4" cstate="screen">
              <a:extLst>
                <a:ext uri="{28A0092B-C50C-407E-A947-70E740481C1C}">
                  <a14:useLocalDpi xmlns:a14="http://schemas.microsoft.com/office/drawing/2010/main"/>
                </a:ext>
              </a:extLst>
            </a:blip>
            <a:srcRect l="22582" t="22582" r="22582" b="48017"/>
            <a:stretch/>
          </p:blipFill>
          <p:spPr>
            <a:xfrm>
              <a:off x="13137" y="1"/>
              <a:ext cx="9144000" cy="915108"/>
            </a:xfrm>
            <a:prstGeom prst="rect">
              <a:avLst/>
            </a:prstGeom>
          </p:spPr>
        </p:pic>
      </p:grpSp>
      <p:sp>
        <p:nvSpPr>
          <p:cNvPr id="10" name="TextBox 9"/>
          <p:cNvSpPr txBox="1"/>
          <p:nvPr/>
        </p:nvSpPr>
        <p:spPr>
          <a:xfrm>
            <a:off x="445838" y="489113"/>
            <a:ext cx="8451353" cy="584775"/>
          </a:xfrm>
          <a:prstGeom prst="rect">
            <a:avLst/>
          </a:prstGeom>
          <a:noFill/>
        </p:spPr>
        <p:txBody>
          <a:bodyPr wrap="none" rtlCol="0">
            <a:spAutoFit/>
          </a:bodyPr>
          <a:lstStyle/>
          <a:p>
            <a:r>
              <a:rPr lang="en-US" sz="3200" dirty="0">
                <a:solidFill>
                  <a:schemeClr val="bg1"/>
                </a:solidFill>
                <a:latin typeface="PT Serif" panose="020A0603040505020204" pitchFamily="18" charset="77"/>
              </a:rPr>
              <a:t>Factors affecting public perception of science</a:t>
            </a:r>
          </a:p>
        </p:txBody>
      </p:sp>
      <p:sp>
        <p:nvSpPr>
          <p:cNvPr id="11" name="TextBox 10"/>
          <p:cNvSpPr txBox="1"/>
          <p:nvPr/>
        </p:nvSpPr>
        <p:spPr>
          <a:xfrm>
            <a:off x="3747224" y="5459868"/>
            <a:ext cx="1627369" cy="300082"/>
          </a:xfrm>
          <a:prstGeom prst="rect">
            <a:avLst/>
          </a:prstGeom>
          <a:noFill/>
          <a:ln>
            <a:solidFill>
              <a:schemeClr val="tx1">
                <a:lumMod val="50000"/>
                <a:lumOff val="50000"/>
              </a:schemeClr>
            </a:solidFill>
          </a:ln>
        </p:spPr>
        <p:txBody>
          <a:bodyPr wrap="none" rtlCol="0">
            <a:spAutoFit/>
          </a:bodyPr>
          <a:lstStyle/>
          <a:p>
            <a:r>
              <a:rPr lang="en-US" sz="1350" dirty="0">
                <a:solidFill>
                  <a:schemeClr val="tx1">
                    <a:lumMod val="50000"/>
                    <a:lumOff val="50000"/>
                  </a:schemeClr>
                </a:solidFill>
              </a:rPr>
              <a:t>Van der Linden 2016</a:t>
            </a:r>
          </a:p>
        </p:txBody>
      </p:sp>
      <p:sp>
        <p:nvSpPr>
          <p:cNvPr id="14" name="Rectangle 13"/>
          <p:cNvSpPr/>
          <p:nvPr/>
        </p:nvSpPr>
        <p:spPr>
          <a:xfrm>
            <a:off x="2203787" y="1541857"/>
            <a:ext cx="3267240" cy="6588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2179724" y="3766392"/>
            <a:ext cx="3330427" cy="147467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2203787" y="2583780"/>
            <a:ext cx="3267240" cy="91817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C20C5525-10B6-204B-A8EA-58079D8B7C17}"/>
              </a:ext>
            </a:extLst>
          </p:cNvPr>
          <p:cNvSpPr txBox="1"/>
          <p:nvPr/>
        </p:nvSpPr>
        <p:spPr>
          <a:xfrm>
            <a:off x="2475571" y="1616929"/>
            <a:ext cx="1816523" cy="461665"/>
          </a:xfrm>
          <a:prstGeom prst="rect">
            <a:avLst/>
          </a:prstGeom>
          <a:noFill/>
        </p:spPr>
        <p:txBody>
          <a:bodyPr wrap="none" rtlCol="0">
            <a:spAutoFit/>
          </a:bodyPr>
          <a:lstStyle/>
          <a:p>
            <a:r>
              <a:rPr lang="en-US" sz="2400" b="1" dirty="0">
                <a:latin typeface="PT Serif" panose="020A0603040505020204" pitchFamily="18" charset="77"/>
              </a:rPr>
              <a:t>Knowledge</a:t>
            </a:r>
          </a:p>
        </p:txBody>
      </p:sp>
      <p:sp>
        <p:nvSpPr>
          <p:cNvPr id="19" name="TextBox 18">
            <a:extLst>
              <a:ext uri="{FF2B5EF4-FFF2-40B4-BE49-F238E27FC236}">
                <a16:creationId xmlns:a16="http://schemas.microsoft.com/office/drawing/2014/main" id="{D2A42D23-C850-0B4F-81D4-0FE8820FB5DE}"/>
              </a:ext>
            </a:extLst>
          </p:cNvPr>
          <p:cNvSpPr txBox="1"/>
          <p:nvPr/>
        </p:nvSpPr>
        <p:spPr>
          <a:xfrm>
            <a:off x="2259987" y="2672576"/>
            <a:ext cx="3267241" cy="830997"/>
          </a:xfrm>
          <a:prstGeom prst="rect">
            <a:avLst/>
          </a:prstGeom>
          <a:noFill/>
        </p:spPr>
        <p:txBody>
          <a:bodyPr wrap="none" rtlCol="0">
            <a:spAutoFit/>
          </a:bodyPr>
          <a:lstStyle/>
          <a:p>
            <a:r>
              <a:rPr lang="en-US" sz="2400" b="1" dirty="0">
                <a:latin typeface="PT Serif" panose="020A0603040505020204" pitchFamily="18" charset="77"/>
              </a:rPr>
              <a:t>Emotion &amp;</a:t>
            </a:r>
          </a:p>
          <a:p>
            <a:r>
              <a:rPr lang="en-US" sz="2400" b="1" dirty="0">
                <a:latin typeface="PT Serif" panose="020A0603040505020204" pitchFamily="18" charset="77"/>
              </a:rPr>
              <a:t>Personal Experience</a:t>
            </a:r>
          </a:p>
        </p:txBody>
      </p:sp>
      <p:sp>
        <p:nvSpPr>
          <p:cNvPr id="20" name="TextBox 19">
            <a:extLst>
              <a:ext uri="{FF2B5EF4-FFF2-40B4-BE49-F238E27FC236}">
                <a16:creationId xmlns:a16="http://schemas.microsoft.com/office/drawing/2014/main" id="{B6C9BC4A-C236-474D-B57C-A8277AF4E8D3}"/>
              </a:ext>
            </a:extLst>
          </p:cNvPr>
          <p:cNvSpPr txBox="1"/>
          <p:nvPr/>
        </p:nvSpPr>
        <p:spPr>
          <a:xfrm>
            <a:off x="2293436" y="3943810"/>
            <a:ext cx="3050835" cy="1200329"/>
          </a:xfrm>
          <a:prstGeom prst="rect">
            <a:avLst/>
          </a:prstGeom>
          <a:noFill/>
        </p:spPr>
        <p:txBody>
          <a:bodyPr wrap="none" rtlCol="0">
            <a:spAutoFit/>
          </a:bodyPr>
          <a:lstStyle/>
          <a:p>
            <a:r>
              <a:rPr lang="en-US" sz="2400" b="1" dirty="0">
                <a:latin typeface="PT Serif" panose="020A0603040505020204" pitchFamily="18" charset="77"/>
              </a:rPr>
              <a:t>Values &amp; </a:t>
            </a:r>
          </a:p>
          <a:p>
            <a:r>
              <a:rPr lang="en-US" sz="2400" b="1" dirty="0">
                <a:latin typeface="PT Serif" panose="020A0603040505020204" pitchFamily="18" charset="77"/>
              </a:rPr>
              <a:t>Social Expectations</a:t>
            </a:r>
          </a:p>
          <a:p>
            <a:endParaRPr lang="en-US" sz="2400" b="1" dirty="0">
              <a:latin typeface="PT Serif" panose="020A0603040505020204" pitchFamily="18" charset="77"/>
            </a:endParaRPr>
          </a:p>
        </p:txBody>
      </p:sp>
    </p:spTree>
    <p:extLst>
      <p:ext uri="{BB962C8B-B14F-4D97-AF65-F5344CB8AC3E}">
        <p14:creationId xmlns:p14="http://schemas.microsoft.com/office/powerpoint/2010/main" val="245760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4"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582" y="270477"/>
            <a:ext cx="8132940" cy="530490"/>
          </a:xfrm>
        </p:spPr>
        <p:txBody>
          <a:bodyPr/>
          <a:lstStyle/>
          <a:p>
            <a:r>
              <a:rPr lang="en-US" sz="3600" dirty="0">
                <a:solidFill>
                  <a:schemeClr val="bg1">
                    <a:lumMod val="85000"/>
                  </a:schemeClr>
                </a:solidFill>
              </a:rPr>
              <a:t>Factors affecting public perception</a:t>
            </a:r>
          </a:p>
        </p:txBody>
      </p:sp>
      <p:graphicFrame>
        <p:nvGraphicFramePr>
          <p:cNvPr id="10" name="Chart 9">
            <a:extLst>
              <a:ext uri="{FF2B5EF4-FFF2-40B4-BE49-F238E27FC236}">
                <a16:creationId xmlns:a16="http://schemas.microsoft.com/office/drawing/2014/main" id="{5EC8D114-9B63-B045-A4F5-EF5A06939DBB}"/>
              </a:ext>
            </a:extLst>
          </p:cNvPr>
          <p:cNvGraphicFramePr/>
          <p:nvPr>
            <p:extLst>
              <p:ext uri="{D42A27DB-BD31-4B8C-83A1-F6EECF244321}">
                <p14:modId xmlns:p14="http://schemas.microsoft.com/office/powerpoint/2010/main" val="205851836"/>
              </p:ext>
            </p:extLst>
          </p:nvPr>
        </p:nvGraphicFramePr>
        <p:xfrm>
          <a:off x="2420464" y="1472536"/>
          <a:ext cx="7490673" cy="43365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8548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5B16-735E-4E4F-A1E2-86800549C5A5}"/>
              </a:ext>
            </a:extLst>
          </p:cNvPr>
          <p:cNvSpPr>
            <a:spLocks noGrp="1"/>
          </p:cNvSpPr>
          <p:nvPr>
            <p:ph type="title"/>
          </p:nvPr>
        </p:nvSpPr>
        <p:spPr/>
        <p:txBody>
          <a:bodyPr/>
          <a:lstStyle/>
          <a:p>
            <a:r>
              <a:rPr lang="en-US" dirty="0"/>
              <a:t>Key Elements in Public Perception:  </a:t>
            </a:r>
            <a:r>
              <a:rPr lang="en-US" dirty="0">
                <a:solidFill>
                  <a:schemeClr val="accent1">
                    <a:lumMod val="60000"/>
                    <a:lumOff val="40000"/>
                  </a:schemeClr>
                </a:solidFill>
              </a:rPr>
              <a:t>Agriculture</a:t>
            </a:r>
          </a:p>
        </p:txBody>
      </p:sp>
      <p:sp>
        <p:nvSpPr>
          <p:cNvPr id="5" name="Text Placeholder 4">
            <a:extLst>
              <a:ext uri="{FF2B5EF4-FFF2-40B4-BE49-F238E27FC236}">
                <a16:creationId xmlns:a16="http://schemas.microsoft.com/office/drawing/2014/main" id="{617B24DB-5B21-4D4F-A666-0A639D3C2E74}"/>
              </a:ext>
            </a:extLst>
          </p:cNvPr>
          <p:cNvSpPr>
            <a:spLocks noGrp="1"/>
          </p:cNvSpPr>
          <p:nvPr>
            <p:ph type="body" sz="quarter" idx="14"/>
          </p:nvPr>
        </p:nvSpPr>
        <p:spPr/>
        <p:txBody>
          <a:bodyPr/>
          <a:lstStyle/>
          <a:p>
            <a:r>
              <a:rPr lang="en-US" dirty="0">
                <a:solidFill>
                  <a:schemeClr val="bg1">
                    <a:lumMod val="50000"/>
                  </a:schemeClr>
                </a:solidFill>
              </a:rPr>
              <a:t>THE CENTER FOR FOOD INTEGRITY, NOV. 2018 GENE EDITING, ENGAGE IN THE CONVERSATION</a:t>
            </a:r>
          </a:p>
        </p:txBody>
      </p:sp>
      <p:sp>
        <p:nvSpPr>
          <p:cNvPr id="3" name="TextBox 2">
            <a:extLst>
              <a:ext uri="{FF2B5EF4-FFF2-40B4-BE49-F238E27FC236}">
                <a16:creationId xmlns:a16="http://schemas.microsoft.com/office/drawing/2014/main" id="{F240F4E6-1225-AB4A-AC1E-42CA4CEA3CF0}"/>
              </a:ext>
            </a:extLst>
          </p:cNvPr>
          <p:cNvSpPr txBox="1"/>
          <p:nvPr/>
        </p:nvSpPr>
        <p:spPr>
          <a:xfrm>
            <a:off x="2836190" y="2107769"/>
            <a:ext cx="6110647" cy="2062103"/>
          </a:xfrm>
          <a:prstGeom prst="rect">
            <a:avLst/>
          </a:prstGeom>
          <a:noFill/>
        </p:spPr>
        <p:txBody>
          <a:bodyPr wrap="none" rtlCol="0">
            <a:spAutoFit/>
          </a:bodyPr>
          <a:lstStyle/>
          <a:p>
            <a:r>
              <a:rPr lang="en-US" sz="3200" dirty="0">
                <a:latin typeface="PT Serif" panose="020A0603040505020204" pitchFamily="18" charset="77"/>
              </a:rPr>
              <a:t>Trust</a:t>
            </a:r>
          </a:p>
          <a:p>
            <a:r>
              <a:rPr lang="en-US" sz="3200" dirty="0">
                <a:latin typeface="PT Serif" panose="020A0603040505020204" pitchFamily="18" charset="77"/>
              </a:rPr>
              <a:t>Social Acceptance/ Social Norms</a:t>
            </a:r>
          </a:p>
          <a:p>
            <a:r>
              <a:rPr lang="en-US" sz="3200" dirty="0">
                <a:latin typeface="PT Serif" panose="020A0603040505020204" pitchFamily="18" charset="77"/>
              </a:rPr>
              <a:t>Experiences/ Emotion</a:t>
            </a:r>
          </a:p>
          <a:p>
            <a:r>
              <a:rPr lang="en-US" sz="3200" dirty="0">
                <a:latin typeface="PT Serif" panose="020A0603040505020204" pitchFamily="18" charset="77"/>
              </a:rPr>
              <a:t>Knowledge/ Information</a:t>
            </a:r>
          </a:p>
        </p:txBody>
      </p:sp>
    </p:spTree>
    <p:extLst>
      <p:ext uri="{BB962C8B-B14F-4D97-AF65-F5344CB8AC3E}">
        <p14:creationId xmlns:p14="http://schemas.microsoft.com/office/powerpoint/2010/main" val="1005953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5B16-735E-4E4F-A1E2-86800549C5A5}"/>
              </a:ext>
            </a:extLst>
          </p:cNvPr>
          <p:cNvSpPr>
            <a:spLocks noGrp="1"/>
          </p:cNvSpPr>
          <p:nvPr>
            <p:ph type="title"/>
          </p:nvPr>
        </p:nvSpPr>
        <p:spPr/>
        <p:txBody>
          <a:bodyPr/>
          <a:lstStyle/>
          <a:p>
            <a:r>
              <a:rPr lang="en-US" dirty="0"/>
              <a:t>Key Elements in Public Perception: </a:t>
            </a:r>
            <a:r>
              <a:rPr lang="en-US" dirty="0">
                <a:solidFill>
                  <a:schemeClr val="accent1">
                    <a:lumMod val="60000"/>
                    <a:lumOff val="40000"/>
                  </a:schemeClr>
                </a:solidFill>
              </a:rPr>
              <a:t>Trust</a:t>
            </a:r>
          </a:p>
        </p:txBody>
      </p:sp>
      <p:sp>
        <p:nvSpPr>
          <p:cNvPr id="5" name="Text Placeholder 4">
            <a:extLst>
              <a:ext uri="{FF2B5EF4-FFF2-40B4-BE49-F238E27FC236}">
                <a16:creationId xmlns:a16="http://schemas.microsoft.com/office/drawing/2014/main" id="{617B24DB-5B21-4D4F-A666-0A639D3C2E74}"/>
              </a:ext>
            </a:extLst>
          </p:cNvPr>
          <p:cNvSpPr>
            <a:spLocks noGrp="1"/>
          </p:cNvSpPr>
          <p:nvPr>
            <p:ph type="body" sz="quarter" idx="14"/>
          </p:nvPr>
        </p:nvSpPr>
        <p:spPr>
          <a:xfrm>
            <a:off x="2414576" y="5619428"/>
            <a:ext cx="6128084" cy="222146"/>
          </a:xfrm>
        </p:spPr>
        <p:txBody>
          <a:bodyPr/>
          <a:lstStyle/>
          <a:p>
            <a:r>
              <a:rPr lang="en-US" dirty="0">
                <a:solidFill>
                  <a:schemeClr val="bg1">
                    <a:lumMod val="50000"/>
                  </a:schemeClr>
                </a:solidFill>
              </a:rPr>
              <a:t>THE CENTER FOR FOOD INTEGRITY, NOV. 2018</a:t>
            </a:r>
          </a:p>
        </p:txBody>
      </p:sp>
      <p:pic>
        <p:nvPicPr>
          <p:cNvPr id="12" name="Picture 11" descr="A close up of a piece of paper&#10;&#10;Description automatically generated">
            <a:extLst>
              <a:ext uri="{FF2B5EF4-FFF2-40B4-BE49-F238E27FC236}">
                <a16:creationId xmlns:a16="http://schemas.microsoft.com/office/drawing/2014/main" id="{07794D07-6141-F64C-ACEC-A6ADA16A7FD7}"/>
              </a:ext>
            </a:extLst>
          </p:cNvPr>
          <p:cNvPicPr>
            <a:picLocks noChangeAspect="1"/>
          </p:cNvPicPr>
          <p:nvPr/>
        </p:nvPicPr>
        <p:blipFill>
          <a:blip r:embed="rId3"/>
          <a:stretch>
            <a:fillRect/>
          </a:stretch>
        </p:blipFill>
        <p:spPr>
          <a:xfrm>
            <a:off x="2390409" y="1569607"/>
            <a:ext cx="7249537" cy="3761810"/>
          </a:xfrm>
          <a:prstGeom prst="rect">
            <a:avLst/>
          </a:prstGeom>
          <a:ln w="28575">
            <a:solidFill>
              <a:schemeClr val="tx1"/>
            </a:solidFill>
          </a:ln>
        </p:spPr>
      </p:pic>
      <p:sp>
        <p:nvSpPr>
          <p:cNvPr id="3" name="Rectangle 2">
            <a:extLst>
              <a:ext uri="{FF2B5EF4-FFF2-40B4-BE49-F238E27FC236}">
                <a16:creationId xmlns:a16="http://schemas.microsoft.com/office/drawing/2014/main" id="{2A9F5C42-868F-064A-B1DC-122CAB806EFE}"/>
              </a:ext>
            </a:extLst>
          </p:cNvPr>
          <p:cNvSpPr/>
          <p:nvPr/>
        </p:nvSpPr>
        <p:spPr>
          <a:xfrm>
            <a:off x="8586204" y="1828800"/>
            <a:ext cx="914400" cy="9144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7021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5B16-735E-4E4F-A1E2-86800549C5A5}"/>
              </a:ext>
            </a:extLst>
          </p:cNvPr>
          <p:cNvSpPr>
            <a:spLocks noGrp="1"/>
          </p:cNvSpPr>
          <p:nvPr>
            <p:ph type="title"/>
          </p:nvPr>
        </p:nvSpPr>
        <p:spPr/>
        <p:txBody>
          <a:bodyPr/>
          <a:lstStyle/>
          <a:p>
            <a:r>
              <a:rPr lang="en-US" dirty="0"/>
              <a:t>Key Elements in Public Perception: </a:t>
            </a:r>
            <a:r>
              <a:rPr lang="en-US" dirty="0">
                <a:solidFill>
                  <a:schemeClr val="accent1">
                    <a:lumMod val="60000"/>
                    <a:lumOff val="40000"/>
                  </a:schemeClr>
                </a:solidFill>
              </a:rPr>
              <a:t>Trust</a:t>
            </a:r>
          </a:p>
        </p:txBody>
      </p:sp>
      <p:sp>
        <p:nvSpPr>
          <p:cNvPr id="5" name="Text Placeholder 4">
            <a:extLst>
              <a:ext uri="{FF2B5EF4-FFF2-40B4-BE49-F238E27FC236}">
                <a16:creationId xmlns:a16="http://schemas.microsoft.com/office/drawing/2014/main" id="{617B24DB-5B21-4D4F-A666-0A639D3C2E74}"/>
              </a:ext>
            </a:extLst>
          </p:cNvPr>
          <p:cNvSpPr>
            <a:spLocks noGrp="1"/>
          </p:cNvSpPr>
          <p:nvPr>
            <p:ph type="body" sz="quarter" idx="14"/>
          </p:nvPr>
        </p:nvSpPr>
        <p:spPr>
          <a:xfrm>
            <a:off x="2841171" y="5305915"/>
            <a:ext cx="5538202" cy="234914"/>
          </a:xfrm>
        </p:spPr>
        <p:txBody>
          <a:bodyPr/>
          <a:lstStyle/>
          <a:p>
            <a:r>
              <a:rPr lang="en-US" dirty="0">
                <a:solidFill>
                  <a:schemeClr val="bg1">
                    <a:lumMod val="50000"/>
                  </a:schemeClr>
                </a:solidFill>
              </a:rPr>
              <a:t>THE CENTER FOR FOOD INTEGRITY, NOV. 2018</a:t>
            </a:r>
          </a:p>
        </p:txBody>
      </p:sp>
      <p:pic>
        <p:nvPicPr>
          <p:cNvPr id="4" name="Picture 3" descr="A picture containing drawing&#10;&#10;Description automatically generated">
            <a:extLst>
              <a:ext uri="{FF2B5EF4-FFF2-40B4-BE49-F238E27FC236}">
                <a16:creationId xmlns:a16="http://schemas.microsoft.com/office/drawing/2014/main" id="{D8677A34-40F9-8746-8861-E84480F5A943}"/>
              </a:ext>
            </a:extLst>
          </p:cNvPr>
          <p:cNvPicPr>
            <a:picLocks noChangeAspect="1"/>
          </p:cNvPicPr>
          <p:nvPr/>
        </p:nvPicPr>
        <p:blipFill>
          <a:blip r:embed="rId3"/>
          <a:stretch>
            <a:fillRect/>
          </a:stretch>
        </p:blipFill>
        <p:spPr>
          <a:xfrm>
            <a:off x="2841171" y="1839687"/>
            <a:ext cx="6335486" cy="3243758"/>
          </a:xfrm>
          <a:prstGeom prst="rect">
            <a:avLst/>
          </a:prstGeom>
          <a:ln w="28575">
            <a:solidFill>
              <a:schemeClr val="tx1"/>
            </a:solidFill>
          </a:ln>
        </p:spPr>
      </p:pic>
    </p:spTree>
    <p:extLst>
      <p:ext uri="{BB962C8B-B14F-4D97-AF65-F5344CB8AC3E}">
        <p14:creationId xmlns:p14="http://schemas.microsoft.com/office/powerpoint/2010/main" val="1191774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5B16-735E-4E4F-A1E2-86800549C5A5}"/>
              </a:ext>
            </a:extLst>
          </p:cNvPr>
          <p:cNvSpPr>
            <a:spLocks noGrp="1"/>
          </p:cNvSpPr>
          <p:nvPr>
            <p:ph type="title"/>
          </p:nvPr>
        </p:nvSpPr>
        <p:spPr/>
        <p:txBody>
          <a:bodyPr/>
          <a:lstStyle/>
          <a:p>
            <a:r>
              <a:rPr lang="en-US" dirty="0"/>
              <a:t>Key Elements in Public Perception: </a:t>
            </a:r>
            <a:r>
              <a:rPr lang="en-US" dirty="0">
                <a:solidFill>
                  <a:schemeClr val="accent1">
                    <a:lumMod val="60000"/>
                    <a:lumOff val="40000"/>
                  </a:schemeClr>
                </a:solidFill>
              </a:rPr>
              <a:t>Trust  in Experts</a:t>
            </a:r>
          </a:p>
        </p:txBody>
      </p:sp>
      <p:sp>
        <p:nvSpPr>
          <p:cNvPr id="5" name="Text Placeholder 4">
            <a:extLst>
              <a:ext uri="{FF2B5EF4-FFF2-40B4-BE49-F238E27FC236}">
                <a16:creationId xmlns:a16="http://schemas.microsoft.com/office/drawing/2014/main" id="{617B24DB-5B21-4D4F-A666-0A639D3C2E74}"/>
              </a:ext>
            </a:extLst>
          </p:cNvPr>
          <p:cNvSpPr>
            <a:spLocks noGrp="1"/>
          </p:cNvSpPr>
          <p:nvPr>
            <p:ph type="body" sz="quarter" idx="14"/>
          </p:nvPr>
        </p:nvSpPr>
        <p:spPr>
          <a:xfrm>
            <a:off x="2682127" y="6155006"/>
            <a:ext cx="5697246" cy="100009"/>
          </a:xfrm>
        </p:spPr>
        <p:txBody>
          <a:bodyPr/>
          <a:lstStyle/>
          <a:p>
            <a:r>
              <a:rPr lang="en-US" dirty="0">
                <a:solidFill>
                  <a:schemeClr val="bg1">
                    <a:lumMod val="50000"/>
                  </a:schemeClr>
                </a:solidFill>
              </a:rPr>
              <a:t>THE CENTER FOR FOOD INTEGRITY, NOV. 2018</a:t>
            </a:r>
          </a:p>
        </p:txBody>
      </p:sp>
      <p:pic>
        <p:nvPicPr>
          <p:cNvPr id="6" name="Content Placeholder 12">
            <a:extLst>
              <a:ext uri="{FF2B5EF4-FFF2-40B4-BE49-F238E27FC236}">
                <a16:creationId xmlns:a16="http://schemas.microsoft.com/office/drawing/2014/main" id="{65704F79-47E4-934A-A472-326A6B5329D2}"/>
              </a:ext>
            </a:extLst>
          </p:cNvPr>
          <p:cNvPicPr>
            <a:picLocks noChangeAspect="1"/>
          </p:cNvPicPr>
          <p:nvPr/>
        </p:nvPicPr>
        <p:blipFill>
          <a:blip r:embed="rId3"/>
          <a:stretch>
            <a:fillRect/>
          </a:stretch>
        </p:blipFill>
        <p:spPr>
          <a:xfrm>
            <a:off x="2682127" y="1422865"/>
            <a:ext cx="7116280" cy="4525962"/>
          </a:xfrm>
          <a:prstGeom prst="rect">
            <a:avLst/>
          </a:prstGeom>
          <a:ln w="28575">
            <a:solidFill>
              <a:schemeClr val="tx1"/>
            </a:solidFill>
          </a:ln>
        </p:spPr>
      </p:pic>
      <p:sp>
        <p:nvSpPr>
          <p:cNvPr id="3" name="Oval 2">
            <a:extLst>
              <a:ext uri="{FF2B5EF4-FFF2-40B4-BE49-F238E27FC236}">
                <a16:creationId xmlns:a16="http://schemas.microsoft.com/office/drawing/2014/main" id="{04FA3467-A798-4740-AFC9-622D242F9F34}"/>
              </a:ext>
            </a:extLst>
          </p:cNvPr>
          <p:cNvSpPr/>
          <p:nvPr/>
        </p:nvSpPr>
        <p:spPr>
          <a:xfrm>
            <a:off x="3347634" y="3127108"/>
            <a:ext cx="6741763" cy="53049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647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5B16-735E-4E4F-A1E2-86800549C5A5}"/>
              </a:ext>
            </a:extLst>
          </p:cNvPr>
          <p:cNvSpPr>
            <a:spLocks noGrp="1"/>
          </p:cNvSpPr>
          <p:nvPr>
            <p:ph type="title"/>
          </p:nvPr>
        </p:nvSpPr>
        <p:spPr>
          <a:xfrm>
            <a:off x="2250581" y="602985"/>
            <a:ext cx="9807100" cy="530490"/>
          </a:xfrm>
        </p:spPr>
        <p:txBody>
          <a:bodyPr/>
          <a:lstStyle/>
          <a:p>
            <a:r>
              <a:rPr lang="en-US" dirty="0"/>
              <a:t>Key Elements in Public Perception:  </a:t>
            </a:r>
            <a:r>
              <a:rPr lang="en-US" dirty="0">
                <a:solidFill>
                  <a:schemeClr val="accent1">
                    <a:lumMod val="60000"/>
                    <a:lumOff val="40000"/>
                  </a:schemeClr>
                </a:solidFill>
              </a:rPr>
              <a:t>Trust in Farmers</a:t>
            </a:r>
          </a:p>
        </p:txBody>
      </p:sp>
      <p:sp>
        <p:nvSpPr>
          <p:cNvPr id="5" name="Text Placeholder 4">
            <a:extLst>
              <a:ext uri="{FF2B5EF4-FFF2-40B4-BE49-F238E27FC236}">
                <a16:creationId xmlns:a16="http://schemas.microsoft.com/office/drawing/2014/main" id="{617B24DB-5B21-4D4F-A666-0A639D3C2E74}"/>
              </a:ext>
            </a:extLst>
          </p:cNvPr>
          <p:cNvSpPr>
            <a:spLocks noGrp="1"/>
          </p:cNvSpPr>
          <p:nvPr>
            <p:ph type="body" sz="quarter" idx="14"/>
          </p:nvPr>
        </p:nvSpPr>
        <p:spPr>
          <a:xfrm>
            <a:off x="2251289" y="5948178"/>
            <a:ext cx="6128084" cy="222146"/>
          </a:xfrm>
        </p:spPr>
        <p:txBody>
          <a:bodyPr/>
          <a:lstStyle/>
          <a:p>
            <a:r>
              <a:rPr lang="en-US" dirty="0">
                <a:solidFill>
                  <a:schemeClr val="bg1">
                    <a:lumMod val="50000"/>
                  </a:schemeClr>
                </a:solidFill>
              </a:rPr>
              <a:t>THE CENTER FOR FOOD INTEGRITY, NOV. 2018</a:t>
            </a:r>
          </a:p>
        </p:txBody>
      </p:sp>
      <p:pic>
        <p:nvPicPr>
          <p:cNvPr id="7" name="Picture 6" descr="A screenshot of a cell phone&#10;&#10;Description automatically generated">
            <a:extLst>
              <a:ext uri="{FF2B5EF4-FFF2-40B4-BE49-F238E27FC236}">
                <a16:creationId xmlns:a16="http://schemas.microsoft.com/office/drawing/2014/main" id="{633DBD67-C609-2847-8EA1-1EACF17D86B4}"/>
              </a:ext>
            </a:extLst>
          </p:cNvPr>
          <p:cNvPicPr>
            <a:picLocks noChangeAspect="1"/>
          </p:cNvPicPr>
          <p:nvPr/>
        </p:nvPicPr>
        <p:blipFill>
          <a:blip r:embed="rId3"/>
          <a:stretch>
            <a:fillRect/>
          </a:stretch>
        </p:blipFill>
        <p:spPr>
          <a:xfrm>
            <a:off x="1627321" y="1580827"/>
            <a:ext cx="3084163" cy="4138047"/>
          </a:xfrm>
          <a:prstGeom prst="rect">
            <a:avLst/>
          </a:prstGeom>
        </p:spPr>
      </p:pic>
      <p:pic>
        <p:nvPicPr>
          <p:cNvPr id="8" name="Picture 7">
            <a:extLst>
              <a:ext uri="{FF2B5EF4-FFF2-40B4-BE49-F238E27FC236}">
                <a16:creationId xmlns:a16="http://schemas.microsoft.com/office/drawing/2014/main" id="{8A241552-96AE-0945-825F-03DA881FB7BC}"/>
              </a:ext>
            </a:extLst>
          </p:cNvPr>
          <p:cNvPicPr>
            <a:picLocks noChangeAspect="1"/>
          </p:cNvPicPr>
          <p:nvPr/>
        </p:nvPicPr>
        <p:blipFill>
          <a:blip r:embed="rId4"/>
          <a:stretch>
            <a:fillRect/>
          </a:stretch>
        </p:blipFill>
        <p:spPr>
          <a:xfrm>
            <a:off x="5295899" y="1689315"/>
            <a:ext cx="5268779" cy="3332136"/>
          </a:xfrm>
          <a:prstGeom prst="rect">
            <a:avLst/>
          </a:prstGeom>
        </p:spPr>
      </p:pic>
      <p:sp>
        <p:nvSpPr>
          <p:cNvPr id="9" name="TextBox 8">
            <a:extLst>
              <a:ext uri="{FF2B5EF4-FFF2-40B4-BE49-F238E27FC236}">
                <a16:creationId xmlns:a16="http://schemas.microsoft.com/office/drawing/2014/main" id="{4B80810F-DD9F-BB47-A330-7CA761D9EB32}"/>
              </a:ext>
            </a:extLst>
          </p:cNvPr>
          <p:cNvSpPr txBox="1"/>
          <p:nvPr/>
        </p:nvSpPr>
        <p:spPr>
          <a:xfrm>
            <a:off x="5780868" y="5253925"/>
            <a:ext cx="3349571" cy="369332"/>
          </a:xfrm>
          <a:prstGeom prst="rect">
            <a:avLst/>
          </a:prstGeom>
          <a:noFill/>
        </p:spPr>
        <p:txBody>
          <a:bodyPr wrap="none" rtlCol="0">
            <a:spAutoFit/>
          </a:bodyPr>
          <a:lstStyle/>
          <a:p>
            <a:r>
              <a:rPr lang="en-US" dirty="0">
                <a:solidFill>
                  <a:schemeClr val="bg1">
                    <a:lumMod val="85000"/>
                  </a:schemeClr>
                </a:solidFill>
              </a:rPr>
              <a:t>Photo Credit: </a:t>
            </a:r>
            <a:r>
              <a:rPr lang="en-US" dirty="0" err="1">
                <a:solidFill>
                  <a:schemeClr val="bg1">
                    <a:lumMod val="85000"/>
                  </a:schemeClr>
                </a:solidFill>
              </a:rPr>
              <a:t>Bowmanstudio.com</a:t>
            </a:r>
            <a:endParaRPr lang="en-US" dirty="0">
              <a:solidFill>
                <a:schemeClr val="bg1">
                  <a:lumMod val="85000"/>
                </a:schemeClr>
              </a:solidFill>
            </a:endParaRPr>
          </a:p>
        </p:txBody>
      </p:sp>
      <p:sp>
        <p:nvSpPr>
          <p:cNvPr id="3" name="Oval 2">
            <a:extLst>
              <a:ext uri="{FF2B5EF4-FFF2-40B4-BE49-F238E27FC236}">
                <a16:creationId xmlns:a16="http://schemas.microsoft.com/office/drawing/2014/main" id="{96CA8CF3-F06D-FC48-8BD0-625A05E85F03}"/>
              </a:ext>
            </a:extLst>
          </p:cNvPr>
          <p:cNvSpPr/>
          <p:nvPr/>
        </p:nvSpPr>
        <p:spPr>
          <a:xfrm>
            <a:off x="3341914" y="3276600"/>
            <a:ext cx="968829" cy="37011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279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5B16-735E-4E4F-A1E2-86800549C5A5}"/>
              </a:ext>
            </a:extLst>
          </p:cNvPr>
          <p:cNvSpPr>
            <a:spLocks noGrp="1"/>
          </p:cNvSpPr>
          <p:nvPr>
            <p:ph type="title"/>
          </p:nvPr>
        </p:nvSpPr>
        <p:spPr>
          <a:xfrm>
            <a:off x="2250581" y="602985"/>
            <a:ext cx="9807100" cy="530490"/>
          </a:xfrm>
        </p:spPr>
        <p:txBody>
          <a:bodyPr/>
          <a:lstStyle/>
          <a:p>
            <a:r>
              <a:rPr lang="en-US" dirty="0"/>
              <a:t>Key Elements in Public Perception: </a:t>
            </a:r>
            <a:r>
              <a:rPr lang="en-US" dirty="0">
                <a:solidFill>
                  <a:schemeClr val="accent1">
                    <a:lumMod val="60000"/>
                    <a:lumOff val="40000"/>
                  </a:schemeClr>
                </a:solidFill>
              </a:rPr>
              <a:t>Social Acceptance/ Norms</a:t>
            </a:r>
          </a:p>
        </p:txBody>
      </p:sp>
      <p:sp>
        <p:nvSpPr>
          <p:cNvPr id="5" name="Text Placeholder 4">
            <a:extLst>
              <a:ext uri="{FF2B5EF4-FFF2-40B4-BE49-F238E27FC236}">
                <a16:creationId xmlns:a16="http://schemas.microsoft.com/office/drawing/2014/main" id="{617B24DB-5B21-4D4F-A666-0A639D3C2E74}"/>
              </a:ext>
            </a:extLst>
          </p:cNvPr>
          <p:cNvSpPr>
            <a:spLocks noGrp="1"/>
          </p:cNvSpPr>
          <p:nvPr>
            <p:ph type="body" sz="quarter" idx="14"/>
          </p:nvPr>
        </p:nvSpPr>
        <p:spPr>
          <a:xfrm>
            <a:off x="2251289" y="5861090"/>
            <a:ext cx="6128084" cy="222146"/>
          </a:xfrm>
        </p:spPr>
        <p:txBody>
          <a:bodyPr/>
          <a:lstStyle/>
          <a:p>
            <a:r>
              <a:rPr lang="en-US" dirty="0">
                <a:solidFill>
                  <a:schemeClr val="bg1">
                    <a:lumMod val="50000"/>
                  </a:schemeClr>
                </a:solidFill>
              </a:rPr>
              <a:t>THE CENTER FOR FOOD INTEGRITY, NOV. 2018</a:t>
            </a:r>
          </a:p>
        </p:txBody>
      </p:sp>
      <p:pic>
        <p:nvPicPr>
          <p:cNvPr id="4" name="Picture 3" descr="A screenshot of a cell phone&#10;&#10;Description automatically generated">
            <a:extLst>
              <a:ext uri="{FF2B5EF4-FFF2-40B4-BE49-F238E27FC236}">
                <a16:creationId xmlns:a16="http://schemas.microsoft.com/office/drawing/2014/main" id="{DFB7234B-43C1-5F42-8F2A-A1A8C71919F3}"/>
              </a:ext>
            </a:extLst>
          </p:cNvPr>
          <p:cNvPicPr>
            <a:picLocks noChangeAspect="1"/>
          </p:cNvPicPr>
          <p:nvPr/>
        </p:nvPicPr>
        <p:blipFill>
          <a:blip r:embed="rId3"/>
          <a:stretch>
            <a:fillRect/>
          </a:stretch>
        </p:blipFill>
        <p:spPr>
          <a:xfrm>
            <a:off x="2250580" y="1642820"/>
            <a:ext cx="6784563" cy="3818180"/>
          </a:xfrm>
          <a:prstGeom prst="rect">
            <a:avLst/>
          </a:prstGeom>
          <a:ln w="28575">
            <a:solidFill>
              <a:schemeClr val="tx1"/>
            </a:solidFill>
          </a:ln>
        </p:spPr>
      </p:pic>
    </p:spTree>
    <p:extLst>
      <p:ext uri="{BB962C8B-B14F-4D97-AF65-F5344CB8AC3E}">
        <p14:creationId xmlns:p14="http://schemas.microsoft.com/office/powerpoint/2010/main" val="2772913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5B16-735E-4E4F-A1E2-86800549C5A5}"/>
              </a:ext>
            </a:extLst>
          </p:cNvPr>
          <p:cNvSpPr>
            <a:spLocks noGrp="1"/>
          </p:cNvSpPr>
          <p:nvPr>
            <p:ph type="title"/>
          </p:nvPr>
        </p:nvSpPr>
        <p:spPr>
          <a:xfrm>
            <a:off x="2250581" y="602985"/>
            <a:ext cx="9807100" cy="530490"/>
          </a:xfrm>
        </p:spPr>
        <p:txBody>
          <a:bodyPr/>
          <a:lstStyle/>
          <a:p>
            <a:r>
              <a:rPr lang="en-US" dirty="0"/>
              <a:t>Key Elements in Public Perception: </a:t>
            </a:r>
            <a:r>
              <a:rPr lang="en-US" dirty="0">
                <a:solidFill>
                  <a:schemeClr val="accent1">
                    <a:lumMod val="60000"/>
                    <a:lumOff val="40000"/>
                  </a:schemeClr>
                </a:solidFill>
              </a:rPr>
              <a:t>Prior Experiences/Emotion</a:t>
            </a:r>
          </a:p>
        </p:txBody>
      </p:sp>
      <p:sp>
        <p:nvSpPr>
          <p:cNvPr id="6" name="TextBox 5">
            <a:extLst>
              <a:ext uri="{FF2B5EF4-FFF2-40B4-BE49-F238E27FC236}">
                <a16:creationId xmlns:a16="http://schemas.microsoft.com/office/drawing/2014/main" id="{B97E6B55-C613-FF4A-A314-096B84CB0D3A}"/>
              </a:ext>
            </a:extLst>
          </p:cNvPr>
          <p:cNvSpPr txBox="1"/>
          <p:nvPr/>
        </p:nvSpPr>
        <p:spPr>
          <a:xfrm>
            <a:off x="2438400" y="2623930"/>
            <a:ext cx="1848583" cy="369332"/>
          </a:xfrm>
          <a:prstGeom prst="rect">
            <a:avLst/>
          </a:prstGeom>
          <a:noFill/>
        </p:spPr>
        <p:txBody>
          <a:bodyPr wrap="none" rtlCol="0">
            <a:spAutoFit/>
          </a:bodyPr>
          <a:lstStyle/>
          <a:p>
            <a:r>
              <a:rPr lang="en-US" dirty="0">
                <a:hlinkClick r:id="rId3"/>
              </a:rPr>
              <a:t>Emotional Appeal</a:t>
            </a:r>
            <a:endParaRPr lang="en-US" dirty="0"/>
          </a:p>
        </p:txBody>
      </p:sp>
      <p:pic>
        <p:nvPicPr>
          <p:cNvPr id="7" name="Picture 6">
            <a:extLst>
              <a:ext uri="{FF2B5EF4-FFF2-40B4-BE49-F238E27FC236}">
                <a16:creationId xmlns:a16="http://schemas.microsoft.com/office/drawing/2014/main" id="{81D95A14-0099-2743-A902-3A834355B25A}"/>
              </a:ext>
            </a:extLst>
          </p:cNvPr>
          <p:cNvPicPr>
            <a:picLocks noChangeAspect="1"/>
          </p:cNvPicPr>
          <p:nvPr/>
        </p:nvPicPr>
        <p:blipFill>
          <a:blip r:embed="rId4"/>
          <a:stretch>
            <a:fillRect/>
          </a:stretch>
        </p:blipFill>
        <p:spPr>
          <a:xfrm>
            <a:off x="5268786" y="1364974"/>
            <a:ext cx="6128084" cy="3843130"/>
          </a:xfrm>
          <a:prstGeom prst="rect">
            <a:avLst/>
          </a:prstGeom>
        </p:spPr>
      </p:pic>
      <p:sp>
        <p:nvSpPr>
          <p:cNvPr id="8" name="TextBox 7">
            <a:extLst>
              <a:ext uri="{FF2B5EF4-FFF2-40B4-BE49-F238E27FC236}">
                <a16:creationId xmlns:a16="http://schemas.microsoft.com/office/drawing/2014/main" id="{FF4617B8-D276-E746-86F9-B7E4BA15975E}"/>
              </a:ext>
            </a:extLst>
          </p:cNvPr>
          <p:cNvSpPr txBox="1"/>
          <p:nvPr/>
        </p:nvSpPr>
        <p:spPr>
          <a:xfrm>
            <a:off x="6196438" y="5254937"/>
            <a:ext cx="2947795" cy="369332"/>
          </a:xfrm>
          <a:prstGeom prst="rect">
            <a:avLst/>
          </a:prstGeom>
          <a:noFill/>
        </p:spPr>
        <p:txBody>
          <a:bodyPr wrap="none" rtlCol="0">
            <a:spAutoFit/>
          </a:bodyPr>
          <a:lstStyle/>
          <a:p>
            <a:r>
              <a:rPr lang="en-US" dirty="0">
                <a:solidFill>
                  <a:schemeClr val="bg1">
                    <a:lumMod val="75000"/>
                  </a:schemeClr>
                </a:solidFill>
              </a:rPr>
              <a:t>Photo credit: Business insider</a:t>
            </a:r>
          </a:p>
        </p:txBody>
      </p:sp>
    </p:spTree>
    <p:extLst>
      <p:ext uri="{BB962C8B-B14F-4D97-AF65-F5344CB8AC3E}">
        <p14:creationId xmlns:p14="http://schemas.microsoft.com/office/powerpoint/2010/main" val="361261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Overview:</a:t>
            </a:r>
          </a:p>
        </p:txBody>
      </p:sp>
      <p:sp>
        <p:nvSpPr>
          <p:cNvPr id="3" name="Subhead"/>
          <p:cNvSpPr>
            <a:spLocks noGrp="1"/>
          </p:cNvSpPr>
          <p:nvPr>
            <p:ph type="body" idx="1"/>
          </p:nvPr>
        </p:nvSpPr>
        <p:spPr>
          <a:xfrm>
            <a:off x="1721300" y="1581264"/>
            <a:ext cx="9418768" cy="421893"/>
          </a:xfrm>
        </p:spPr>
        <p:txBody>
          <a:bodyPr/>
          <a:lstStyle/>
          <a:p>
            <a:pPr lvl="0"/>
            <a:r>
              <a:rPr lang="en-US" sz="2800" dirty="0">
                <a:solidFill>
                  <a:schemeClr val="accent1">
                    <a:lumMod val="60000"/>
                    <a:lumOff val="40000"/>
                  </a:schemeClr>
                </a:solidFill>
              </a:rPr>
              <a:t>Telling  the Story</a:t>
            </a:r>
          </a:p>
        </p:txBody>
      </p:sp>
      <p:sp>
        <p:nvSpPr>
          <p:cNvPr id="4" name="Body Text"/>
          <p:cNvSpPr>
            <a:spLocks noGrp="1"/>
          </p:cNvSpPr>
          <p:nvPr>
            <p:ph type="body" sz="quarter" idx="13"/>
          </p:nvPr>
        </p:nvSpPr>
        <p:spPr>
          <a:xfrm>
            <a:off x="2251287" y="2279568"/>
            <a:ext cx="8132234" cy="3729346"/>
          </a:xfrm>
        </p:spPr>
        <p:txBody>
          <a:bodyPr>
            <a:normAutofit lnSpcReduction="10000"/>
          </a:bodyPr>
          <a:lstStyle/>
          <a:p>
            <a:pPr lvl="0"/>
            <a:r>
              <a:rPr lang="en-US" sz="3000" dirty="0">
                <a:latin typeface="PT Serif" panose="020A0603040505020204" pitchFamily="18" charset="77"/>
              </a:rPr>
              <a:t>Current Trends in Public Perceptions of Agriculture</a:t>
            </a:r>
          </a:p>
          <a:p>
            <a:pPr marL="0" lvl="0" indent="0">
              <a:buNone/>
            </a:pPr>
            <a:endParaRPr lang="en-US" sz="3000" dirty="0">
              <a:latin typeface="PT Serif" panose="020A0603040505020204" pitchFamily="18" charset="77"/>
            </a:endParaRPr>
          </a:p>
          <a:p>
            <a:pPr lvl="0"/>
            <a:r>
              <a:rPr lang="en-US" sz="3000" dirty="0">
                <a:latin typeface="PT Serif" panose="020A0603040505020204" pitchFamily="18" charset="77"/>
              </a:rPr>
              <a:t>The Communication Process</a:t>
            </a:r>
          </a:p>
          <a:p>
            <a:pPr lvl="0"/>
            <a:endParaRPr lang="en-US" sz="3000" dirty="0">
              <a:latin typeface="PT Serif" panose="020A0603040505020204" pitchFamily="18" charset="77"/>
            </a:endParaRPr>
          </a:p>
          <a:p>
            <a:pPr lvl="1">
              <a:buFont typeface="Wingdings" pitchFamily="2" charset="2"/>
              <a:buChar char="§"/>
            </a:pPr>
            <a:r>
              <a:rPr lang="en-US" sz="3000" dirty="0">
                <a:latin typeface="PT Serif" panose="020A0603040505020204" pitchFamily="18" charset="77"/>
                <a:cs typeface="Arial" panose="020B0604020202020204" pitchFamily="34" charset="0"/>
              </a:rPr>
              <a:t>Factors Influencing Public Perceptions</a:t>
            </a:r>
          </a:p>
          <a:p>
            <a:pPr marL="457200" lvl="1" indent="0">
              <a:buNone/>
            </a:pPr>
            <a:r>
              <a:rPr lang="en-US" sz="3000" dirty="0">
                <a:latin typeface="PT Serif" panose="020A0603040505020204" pitchFamily="18" charset="77"/>
                <a:cs typeface="Arial" panose="020B0604020202020204" pitchFamily="34" charset="0"/>
              </a:rPr>
              <a:t> </a:t>
            </a:r>
          </a:p>
          <a:p>
            <a:pPr lvl="1">
              <a:buFont typeface="Wingdings" pitchFamily="2" charset="2"/>
              <a:buChar char="§"/>
            </a:pPr>
            <a:r>
              <a:rPr lang="en-US" sz="3000" dirty="0">
                <a:latin typeface="PT Serif" panose="020A0603040505020204" pitchFamily="18" charset="77"/>
                <a:cs typeface="Arial" panose="020B0604020202020204" pitchFamily="34" charset="0"/>
              </a:rPr>
              <a:t>A Case Study of Fair Oaks Farms</a:t>
            </a:r>
          </a:p>
          <a:p>
            <a:pPr marL="0" lvl="0" indent="0">
              <a:buNone/>
            </a:pPr>
            <a:endParaRPr lang="en-US" sz="2800" dirty="0"/>
          </a:p>
          <a:p>
            <a:pPr lvl="0"/>
            <a:endParaRPr lang="en-US" sz="2800" dirty="0"/>
          </a:p>
        </p:txBody>
      </p:sp>
    </p:spTree>
    <p:extLst>
      <p:ext uri="{BB962C8B-B14F-4D97-AF65-F5344CB8AC3E}">
        <p14:creationId xmlns:p14="http://schemas.microsoft.com/office/powerpoint/2010/main" val="15429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Impact" panose="020B0806030902050204" pitchFamily="34" charset="0"/>
              </a:rPr>
              <a:t>Case Study: Fair Oaks Farms</a:t>
            </a:r>
            <a:endParaRPr lang="en-US" dirty="0"/>
          </a:p>
        </p:txBody>
      </p:sp>
      <p:sp>
        <p:nvSpPr>
          <p:cNvPr id="3" name="Subhead"/>
          <p:cNvSpPr>
            <a:spLocks noGrp="1"/>
          </p:cNvSpPr>
          <p:nvPr>
            <p:ph type="body" idx="1"/>
          </p:nvPr>
        </p:nvSpPr>
        <p:spPr/>
        <p:txBody>
          <a:bodyPr/>
          <a:lstStyle/>
          <a:p>
            <a:r>
              <a:rPr lang="en-US" dirty="0"/>
              <a:t>Indiana Animal Rights Alliance</a:t>
            </a:r>
          </a:p>
          <a:p>
            <a:pPr lvl="0"/>
            <a:endParaRPr lang="en-US" dirty="0"/>
          </a:p>
        </p:txBody>
      </p:sp>
      <p:sp>
        <p:nvSpPr>
          <p:cNvPr id="4" name="Body Text"/>
          <p:cNvSpPr>
            <a:spLocks noGrp="1"/>
          </p:cNvSpPr>
          <p:nvPr>
            <p:ph type="body" sz="quarter" idx="13"/>
          </p:nvPr>
        </p:nvSpPr>
        <p:spPr>
          <a:xfrm>
            <a:off x="5685183" y="2217739"/>
            <a:ext cx="4698338" cy="3411537"/>
          </a:xfrm>
        </p:spPr>
        <p:txBody>
          <a:bodyPr>
            <a:normAutofit/>
          </a:bodyPr>
          <a:lstStyle/>
          <a:p>
            <a:r>
              <a:rPr lang="en-US" dirty="0"/>
              <a:t>…one method of disposing of these runts is for farm workers to hold the piglets by their back legs and slam their heads against the concrete floor. …Of course, this is often done in full few of the mothers. It’s unclear whether Fair Oaks allows its visitors to witness how they dispose of these low-value animals.</a:t>
            </a:r>
          </a:p>
          <a:p>
            <a:pPr marL="0" indent="0">
              <a:buNone/>
            </a:pPr>
            <a:endParaRPr lang="en-US" dirty="0"/>
          </a:p>
          <a:p>
            <a:r>
              <a:rPr lang="en-US" dirty="0"/>
              <a:t>All for cheese and bacon.</a:t>
            </a:r>
          </a:p>
          <a:p>
            <a:endParaRPr lang="en-US" dirty="0"/>
          </a:p>
        </p:txBody>
      </p:sp>
      <p:sp>
        <p:nvSpPr>
          <p:cNvPr id="5" name="Text Placeholder 4">
            <a:extLst>
              <a:ext uri="{FF2B5EF4-FFF2-40B4-BE49-F238E27FC236}">
                <a16:creationId xmlns:a16="http://schemas.microsoft.com/office/drawing/2014/main" id="{A1D68552-466D-3A44-B20D-3DE6539628E4}"/>
              </a:ext>
            </a:extLst>
          </p:cNvPr>
          <p:cNvSpPr>
            <a:spLocks noGrp="1"/>
          </p:cNvSpPr>
          <p:nvPr>
            <p:ph type="body" sz="quarter" idx="14"/>
          </p:nvPr>
        </p:nvSpPr>
        <p:spPr/>
        <p:txBody>
          <a:bodyPr/>
          <a:lstStyle/>
          <a:p>
            <a:endParaRPr lang="en-US"/>
          </a:p>
        </p:txBody>
      </p:sp>
      <p:pic>
        <p:nvPicPr>
          <p:cNvPr id="7" name="Picture 6">
            <a:extLst>
              <a:ext uri="{FF2B5EF4-FFF2-40B4-BE49-F238E27FC236}">
                <a16:creationId xmlns:a16="http://schemas.microsoft.com/office/drawing/2014/main" id="{C546018B-1FEB-F04D-B7ED-7F91E30155B1}"/>
              </a:ext>
            </a:extLst>
          </p:cNvPr>
          <p:cNvPicPr>
            <a:picLocks noChangeAspect="1"/>
          </p:cNvPicPr>
          <p:nvPr/>
        </p:nvPicPr>
        <p:blipFill>
          <a:blip r:embed="rId2"/>
          <a:stretch>
            <a:fillRect/>
          </a:stretch>
        </p:blipFill>
        <p:spPr>
          <a:xfrm>
            <a:off x="1017650" y="2232776"/>
            <a:ext cx="4163949" cy="3411537"/>
          </a:xfrm>
          <a:prstGeom prst="rect">
            <a:avLst/>
          </a:prstGeom>
          <a:ln w="28575">
            <a:solidFill>
              <a:schemeClr val="tx1"/>
            </a:solidFill>
          </a:ln>
        </p:spPr>
      </p:pic>
    </p:spTree>
    <p:extLst>
      <p:ext uri="{BB962C8B-B14F-4D97-AF65-F5344CB8AC3E}">
        <p14:creationId xmlns:p14="http://schemas.microsoft.com/office/powerpoint/2010/main" val="1015359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Impact" panose="020B0806030902050204" pitchFamily="34" charset="0"/>
              </a:rPr>
              <a:t>Case Study: Fair Oaks Farms</a:t>
            </a:r>
          </a:p>
        </p:txBody>
      </p:sp>
      <p:sp>
        <p:nvSpPr>
          <p:cNvPr id="3" name="Text Placeholder 2"/>
          <p:cNvSpPr>
            <a:spLocks noGrp="1"/>
          </p:cNvSpPr>
          <p:nvPr>
            <p:ph type="body" idx="1"/>
          </p:nvPr>
        </p:nvSpPr>
        <p:spPr/>
        <p:txBody>
          <a:bodyPr/>
          <a:lstStyle/>
          <a:p>
            <a:r>
              <a:rPr lang="en-US" dirty="0"/>
              <a:t>Indiana Animal Rights Alliance</a:t>
            </a:r>
          </a:p>
        </p:txBody>
      </p:sp>
      <p:sp>
        <p:nvSpPr>
          <p:cNvPr id="4" name="Text Placeholder 3"/>
          <p:cNvSpPr>
            <a:spLocks noGrp="1"/>
          </p:cNvSpPr>
          <p:nvPr>
            <p:ph type="body" sz="quarter" idx="13"/>
          </p:nvPr>
        </p:nvSpPr>
        <p:spPr>
          <a:xfrm>
            <a:off x="5632173" y="2217739"/>
            <a:ext cx="4751347" cy="3411537"/>
          </a:xfrm>
        </p:spPr>
        <p:txBody>
          <a:bodyPr/>
          <a:lstStyle/>
          <a:p>
            <a:r>
              <a:rPr lang="en-US" i="1" dirty="0"/>
              <a:t>The females are quickly moved to a dirty patch of ground and are fed a milk replacement instead of their own mothers’ milk.</a:t>
            </a:r>
          </a:p>
          <a:p>
            <a:endParaRPr lang="en-US" i="1" dirty="0"/>
          </a:p>
          <a:p>
            <a:r>
              <a:rPr lang="en-US" i="1" dirty="0"/>
              <a:t> If they’re cold, they can go inside the hutch. If they’re hot, they can come out. That’s about it.</a:t>
            </a:r>
          </a:p>
          <a:p>
            <a:endParaRPr lang="en-US" i="1" dirty="0"/>
          </a:p>
          <a:p>
            <a:pPr marL="0" indent="0">
              <a:buNone/>
            </a:pPr>
            <a:endParaRPr lang="en-US" dirty="0"/>
          </a:p>
        </p:txBody>
      </p:sp>
      <p:sp>
        <p:nvSpPr>
          <p:cNvPr id="5" name="Text Placeholder 4">
            <a:extLst>
              <a:ext uri="{FF2B5EF4-FFF2-40B4-BE49-F238E27FC236}">
                <a16:creationId xmlns:a16="http://schemas.microsoft.com/office/drawing/2014/main" id="{DBA01767-0A57-A84D-9A33-0ECB40C09DD9}"/>
              </a:ext>
            </a:extLst>
          </p:cNvPr>
          <p:cNvSpPr>
            <a:spLocks noGrp="1"/>
          </p:cNvSpPr>
          <p:nvPr>
            <p:ph type="body" sz="quarter" idx="14"/>
          </p:nvPr>
        </p:nvSpPr>
        <p:spPr/>
        <p:txBody>
          <a:bodyPr/>
          <a:lstStyle/>
          <a:p>
            <a:endParaRPr lang="en-US"/>
          </a:p>
        </p:txBody>
      </p:sp>
      <p:pic>
        <p:nvPicPr>
          <p:cNvPr id="7" name="Picture 6">
            <a:extLst>
              <a:ext uri="{FF2B5EF4-FFF2-40B4-BE49-F238E27FC236}">
                <a16:creationId xmlns:a16="http://schemas.microsoft.com/office/drawing/2014/main" id="{6DCB59DE-3F4F-3F4C-9755-A1E907F053CD}"/>
              </a:ext>
            </a:extLst>
          </p:cNvPr>
          <p:cNvPicPr>
            <a:picLocks noChangeAspect="1"/>
          </p:cNvPicPr>
          <p:nvPr/>
        </p:nvPicPr>
        <p:blipFill>
          <a:blip r:embed="rId3"/>
          <a:stretch>
            <a:fillRect/>
          </a:stretch>
        </p:blipFill>
        <p:spPr>
          <a:xfrm>
            <a:off x="1187531" y="2248736"/>
            <a:ext cx="3914555" cy="3411537"/>
          </a:xfrm>
          <a:prstGeom prst="rect">
            <a:avLst/>
          </a:prstGeom>
          <a:ln w="38100">
            <a:solidFill>
              <a:schemeClr val="tx1"/>
            </a:solidFill>
          </a:ln>
        </p:spPr>
      </p:pic>
    </p:spTree>
    <p:extLst>
      <p:ext uri="{BB962C8B-B14F-4D97-AF65-F5344CB8AC3E}">
        <p14:creationId xmlns:p14="http://schemas.microsoft.com/office/powerpoint/2010/main" val="729950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5B16-735E-4E4F-A1E2-86800549C5A5}"/>
              </a:ext>
            </a:extLst>
          </p:cNvPr>
          <p:cNvSpPr>
            <a:spLocks noGrp="1"/>
          </p:cNvSpPr>
          <p:nvPr>
            <p:ph type="title"/>
          </p:nvPr>
        </p:nvSpPr>
        <p:spPr/>
        <p:txBody>
          <a:bodyPr/>
          <a:lstStyle/>
          <a:p>
            <a:r>
              <a:rPr lang="en-US" dirty="0">
                <a:solidFill>
                  <a:schemeClr val="accent1">
                    <a:lumMod val="60000"/>
                    <a:lumOff val="40000"/>
                  </a:schemeClr>
                </a:solidFill>
              </a:rPr>
              <a:t>Telling the Story of Agriculture</a:t>
            </a:r>
          </a:p>
        </p:txBody>
      </p:sp>
      <p:sp>
        <p:nvSpPr>
          <p:cNvPr id="3" name="TextBox 2">
            <a:extLst>
              <a:ext uri="{FF2B5EF4-FFF2-40B4-BE49-F238E27FC236}">
                <a16:creationId xmlns:a16="http://schemas.microsoft.com/office/drawing/2014/main" id="{F240F4E6-1225-AB4A-AC1E-42CA4CEA3CF0}"/>
              </a:ext>
            </a:extLst>
          </p:cNvPr>
          <p:cNvSpPr txBox="1"/>
          <p:nvPr/>
        </p:nvSpPr>
        <p:spPr>
          <a:xfrm>
            <a:off x="2836190" y="2107769"/>
            <a:ext cx="8087150" cy="3108543"/>
          </a:xfrm>
          <a:prstGeom prst="rect">
            <a:avLst/>
          </a:prstGeom>
          <a:noFill/>
        </p:spPr>
        <p:txBody>
          <a:bodyPr wrap="none" rtlCol="0">
            <a:spAutoFit/>
          </a:bodyPr>
          <a:lstStyle/>
          <a:p>
            <a:r>
              <a:rPr lang="en-US" sz="2800" dirty="0"/>
              <a:t>Trust: </a:t>
            </a:r>
            <a:r>
              <a:rPr lang="en-US" sz="2800" dirty="0">
                <a:solidFill>
                  <a:schemeClr val="accent1">
                    <a:lumMod val="60000"/>
                    <a:lumOff val="40000"/>
                  </a:schemeClr>
                </a:solidFill>
              </a:rPr>
              <a:t>Credible sources, transparency, honesty,</a:t>
            </a:r>
          </a:p>
          <a:p>
            <a:r>
              <a:rPr lang="en-US" sz="2800" dirty="0">
                <a:solidFill>
                  <a:schemeClr val="accent1">
                    <a:lumMod val="60000"/>
                    <a:lumOff val="40000"/>
                  </a:schemeClr>
                </a:solidFill>
              </a:rPr>
              <a:t>	 institutional integrity</a:t>
            </a:r>
          </a:p>
          <a:p>
            <a:r>
              <a:rPr lang="en-US" sz="2800" dirty="0"/>
              <a:t>Social Acceptance/ Social Norms: </a:t>
            </a:r>
            <a:r>
              <a:rPr lang="en-US" sz="2800" dirty="0">
                <a:solidFill>
                  <a:schemeClr val="accent1">
                    <a:lumMod val="60000"/>
                    <a:lumOff val="40000"/>
                  </a:schemeClr>
                </a:solidFill>
              </a:rPr>
              <a:t>Norms of care and </a:t>
            </a:r>
          </a:p>
          <a:p>
            <a:r>
              <a:rPr lang="en-US" sz="2800" dirty="0">
                <a:solidFill>
                  <a:schemeClr val="accent1">
                    <a:lumMod val="60000"/>
                    <a:lumOff val="40000"/>
                  </a:schemeClr>
                </a:solidFill>
              </a:rPr>
              <a:t>	protection, environmental responsibility</a:t>
            </a:r>
          </a:p>
          <a:p>
            <a:r>
              <a:rPr lang="en-US" sz="2800" dirty="0"/>
              <a:t>Experiences/ Emotion: </a:t>
            </a:r>
            <a:r>
              <a:rPr lang="en-US" sz="2800" dirty="0">
                <a:solidFill>
                  <a:schemeClr val="accent1">
                    <a:lumMod val="60000"/>
                    <a:lumOff val="40000"/>
                  </a:schemeClr>
                </a:solidFill>
              </a:rPr>
              <a:t>Sharing heartfelt care/ concern</a:t>
            </a:r>
          </a:p>
          <a:p>
            <a:r>
              <a:rPr lang="en-US" sz="2800" dirty="0"/>
              <a:t>Knowledge/ Information: </a:t>
            </a:r>
            <a:r>
              <a:rPr lang="en-US" sz="2800" dirty="0">
                <a:solidFill>
                  <a:schemeClr val="accent1">
                    <a:lumMod val="60000"/>
                    <a:lumOff val="40000"/>
                  </a:schemeClr>
                </a:solidFill>
              </a:rPr>
              <a:t>Proactive farming practices, </a:t>
            </a:r>
          </a:p>
          <a:p>
            <a:r>
              <a:rPr lang="en-US" sz="2800" dirty="0">
                <a:solidFill>
                  <a:schemeClr val="accent1">
                    <a:lumMod val="60000"/>
                    <a:lumOff val="40000"/>
                  </a:schemeClr>
                </a:solidFill>
              </a:rPr>
              <a:t>why we do what we do…</a:t>
            </a:r>
          </a:p>
        </p:txBody>
      </p:sp>
    </p:spTree>
    <p:extLst>
      <p:ext uri="{BB962C8B-B14F-4D97-AF65-F5344CB8AC3E}">
        <p14:creationId xmlns:p14="http://schemas.microsoft.com/office/powerpoint/2010/main" val="1819009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23F67-942E-E448-B221-C2E0CE804788}"/>
              </a:ext>
            </a:extLst>
          </p:cNvPr>
          <p:cNvSpPr>
            <a:spLocks noGrp="1"/>
          </p:cNvSpPr>
          <p:nvPr>
            <p:ph type="title"/>
          </p:nvPr>
        </p:nvSpPr>
        <p:spPr/>
        <p:txBody>
          <a:bodyPr/>
          <a:lstStyle/>
          <a:p>
            <a:r>
              <a:rPr lang="en-US" dirty="0"/>
              <a:t>Case Study: Fair Oaks Farms</a:t>
            </a:r>
          </a:p>
        </p:txBody>
      </p:sp>
      <p:sp>
        <p:nvSpPr>
          <p:cNvPr id="3" name="Text Placeholder 2">
            <a:extLst>
              <a:ext uri="{FF2B5EF4-FFF2-40B4-BE49-F238E27FC236}">
                <a16:creationId xmlns:a16="http://schemas.microsoft.com/office/drawing/2014/main" id="{CAB2EE31-A1AE-8947-9688-AD541426FD04}"/>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B5C5DB6E-6D4E-EE46-9230-E2C8792AD1E4}"/>
              </a:ext>
            </a:extLst>
          </p:cNvPr>
          <p:cNvSpPr>
            <a:spLocks noGrp="1"/>
          </p:cNvSpPr>
          <p:nvPr>
            <p:ph type="body" sz="quarter" idx="13"/>
          </p:nvPr>
        </p:nvSpPr>
        <p:spPr>
          <a:xfrm>
            <a:off x="2251287" y="2217739"/>
            <a:ext cx="3685687" cy="3411537"/>
          </a:xfrm>
        </p:spPr>
        <p:txBody>
          <a:bodyPr/>
          <a:lstStyle/>
          <a:p>
            <a:r>
              <a:rPr lang="en-US" dirty="0">
                <a:hlinkClick r:id="rId3"/>
              </a:rPr>
              <a:t>Pre-emptive Public Relations</a:t>
            </a:r>
            <a:endParaRPr lang="en-US" dirty="0"/>
          </a:p>
          <a:p>
            <a:endParaRPr lang="en-US" dirty="0"/>
          </a:p>
          <a:p>
            <a:endParaRPr lang="en-US" dirty="0"/>
          </a:p>
          <a:p>
            <a:r>
              <a:rPr lang="en-US" dirty="0">
                <a:hlinkClick r:id="rId4"/>
              </a:rPr>
              <a:t>Animal Abuse Video</a:t>
            </a:r>
            <a:endParaRPr lang="en-US" dirty="0"/>
          </a:p>
          <a:p>
            <a:endParaRPr lang="en-US" dirty="0"/>
          </a:p>
          <a:p>
            <a:endParaRPr lang="en-US" dirty="0"/>
          </a:p>
          <a:p>
            <a:endParaRPr lang="en-US" dirty="0"/>
          </a:p>
          <a:p>
            <a:r>
              <a:rPr lang="en-US" dirty="0">
                <a:hlinkClick r:id="rId5"/>
              </a:rPr>
              <a:t>Response Video</a:t>
            </a:r>
            <a:endParaRPr lang="en-US" dirty="0"/>
          </a:p>
        </p:txBody>
      </p:sp>
      <p:sp>
        <p:nvSpPr>
          <p:cNvPr id="5" name="Text Placeholder 4">
            <a:extLst>
              <a:ext uri="{FF2B5EF4-FFF2-40B4-BE49-F238E27FC236}">
                <a16:creationId xmlns:a16="http://schemas.microsoft.com/office/drawing/2014/main" id="{E5B6DAEC-1122-094B-9053-DA44512727F5}"/>
              </a:ext>
            </a:extLst>
          </p:cNvPr>
          <p:cNvSpPr>
            <a:spLocks noGrp="1"/>
          </p:cNvSpPr>
          <p:nvPr>
            <p:ph type="body" sz="quarter" idx="14"/>
          </p:nvPr>
        </p:nvSpPr>
        <p:spPr/>
        <p:txBody>
          <a:bodyPr/>
          <a:lstStyle/>
          <a:p>
            <a:endParaRPr lang="en-US" dirty="0"/>
          </a:p>
        </p:txBody>
      </p:sp>
      <p:sp>
        <p:nvSpPr>
          <p:cNvPr id="6" name="TextBox 5">
            <a:extLst>
              <a:ext uri="{FF2B5EF4-FFF2-40B4-BE49-F238E27FC236}">
                <a16:creationId xmlns:a16="http://schemas.microsoft.com/office/drawing/2014/main" id="{940357C8-43C2-6140-86FB-85CD672AD338}"/>
              </a:ext>
            </a:extLst>
          </p:cNvPr>
          <p:cNvSpPr txBox="1"/>
          <p:nvPr/>
        </p:nvSpPr>
        <p:spPr>
          <a:xfrm>
            <a:off x="6321287" y="2186610"/>
            <a:ext cx="598241" cy="369332"/>
          </a:xfrm>
          <a:prstGeom prst="rect">
            <a:avLst/>
          </a:prstGeom>
          <a:noFill/>
        </p:spPr>
        <p:txBody>
          <a:bodyPr wrap="none" rtlCol="0">
            <a:spAutoFit/>
          </a:bodyPr>
          <a:lstStyle/>
          <a:p>
            <a:r>
              <a:rPr lang="en-US" dirty="0"/>
              <a:t>3:10</a:t>
            </a:r>
          </a:p>
        </p:txBody>
      </p:sp>
      <p:sp>
        <p:nvSpPr>
          <p:cNvPr id="7" name="TextBox 6">
            <a:extLst>
              <a:ext uri="{FF2B5EF4-FFF2-40B4-BE49-F238E27FC236}">
                <a16:creationId xmlns:a16="http://schemas.microsoft.com/office/drawing/2014/main" id="{4CA7DA45-DFCE-6941-8733-53F7B3F0C240}"/>
              </a:ext>
            </a:extLst>
          </p:cNvPr>
          <p:cNvSpPr txBox="1"/>
          <p:nvPr/>
        </p:nvSpPr>
        <p:spPr>
          <a:xfrm>
            <a:off x="6652591" y="3114261"/>
            <a:ext cx="598241" cy="369332"/>
          </a:xfrm>
          <a:prstGeom prst="rect">
            <a:avLst/>
          </a:prstGeom>
          <a:noFill/>
        </p:spPr>
        <p:txBody>
          <a:bodyPr wrap="none" rtlCol="0">
            <a:spAutoFit/>
          </a:bodyPr>
          <a:lstStyle/>
          <a:p>
            <a:r>
              <a:rPr lang="en-US" dirty="0"/>
              <a:t>4:11</a:t>
            </a:r>
          </a:p>
        </p:txBody>
      </p:sp>
      <p:sp>
        <p:nvSpPr>
          <p:cNvPr id="8" name="TextBox 7">
            <a:extLst>
              <a:ext uri="{FF2B5EF4-FFF2-40B4-BE49-F238E27FC236}">
                <a16:creationId xmlns:a16="http://schemas.microsoft.com/office/drawing/2014/main" id="{A6FE4E8A-A587-FB4A-96E2-7F83DDD5DBB4}"/>
              </a:ext>
            </a:extLst>
          </p:cNvPr>
          <p:cNvSpPr txBox="1"/>
          <p:nvPr/>
        </p:nvSpPr>
        <p:spPr>
          <a:xfrm>
            <a:off x="6632714" y="4048540"/>
            <a:ext cx="598241" cy="369332"/>
          </a:xfrm>
          <a:prstGeom prst="rect">
            <a:avLst/>
          </a:prstGeom>
          <a:noFill/>
        </p:spPr>
        <p:txBody>
          <a:bodyPr wrap="none" rtlCol="0">
            <a:spAutoFit/>
          </a:bodyPr>
          <a:lstStyle/>
          <a:p>
            <a:r>
              <a:rPr lang="en-US" dirty="0"/>
              <a:t>6:58</a:t>
            </a:r>
          </a:p>
        </p:txBody>
      </p:sp>
    </p:spTree>
    <p:extLst>
      <p:ext uri="{BB962C8B-B14F-4D97-AF65-F5344CB8AC3E}">
        <p14:creationId xmlns:p14="http://schemas.microsoft.com/office/powerpoint/2010/main" val="390880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5B16-735E-4E4F-A1E2-86800549C5A5}"/>
              </a:ext>
            </a:extLst>
          </p:cNvPr>
          <p:cNvSpPr>
            <a:spLocks noGrp="1"/>
          </p:cNvSpPr>
          <p:nvPr>
            <p:ph type="title"/>
          </p:nvPr>
        </p:nvSpPr>
        <p:spPr/>
        <p:txBody>
          <a:bodyPr/>
          <a:lstStyle/>
          <a:p>
            <a:r>
              <a:rPr lang="en-US" dirty="0">
                <a:solidFill>
                  <a:schemeClr val="accent1">
                    <a:lumMod val="60000"/>
                    <a:lumOff val="40000"/>
                  </a:schemeClr>
                </a:solidFill>
              </a:rPr>
              <a:t>Telling the Story of Agriculture</a:t>
            </a:r>
          </a:p>
        </p:txBody>
      </p:sp>
      <p:sp>
        <p:nvSpPr>
          <p:cNvPr id="3" name="TextBox 2">
            <a:extLst>
              <a:ext uri="{FF2B5EF4-FFF2-40B4-BE49-F238E27FC236}">
                <a16:creationId xmlns:a16="http://schemas.microsoft.com/office/drawing/2014/main" id="{F240F4E6-1225-AB4A-AC1E-42CA4CEA3CF0}"/>
              </a:ext>
            </a:extLst>
          </p:cNvPr>
          <p:cNvSpPr txBox="1"/>
          <p:nvPr/>
        </p:nvSpPr>
        <p:spPr>
          <a:xfrm>
            <a:off x="2836190" y="2107769"/>
            <a:ext cx="8087150" cy="3108543"/>
          </a:xfrm>
          <a:prstGeom prst="rect">
            <a:avLst/>
          </a:prstGeom>
          <a:noFill/>
        </p:spPr>
        <p:txBody>
          <a:bodyPr wrap="none" rtlCol="0">
            <a:spAutoFit/>
          </a:bodyPr>
          <a:lstStyle/>
          <a:p>
            <a:r>
              <a:rPr lang="en-US" sz="2800" dirty="0"/>
              <a:t>Trust: </a:t>
            </a:r>
            <a:r>
              <a:rPr lang="en-US" sz="2800" dirty="0">
                <a:solidFill>
                  <a:schemeClr val="accent1">
                    <a:lumMod val="60000"/>
                    <a:lumOff val="40000"/>
                  </a:schemeClr>
                </a:solidFill>
              </a:rPr>
              <a:t>Credible sources, transparency, honesty,</a:t>
            </a:r>
          </a:p>
          <a:p>
            <a:r>
              <a:rPr lang="en-US" sz="2800" dirty="0">
                <a:solidFill>
                  <a:schemeClr val="accent1">
                    <a:lumMod val="60000"/>
                    <a:lumOff val="40000"/>
                  </a:schemeClr>
                </a:solidFill>
              </a:rPr>
              <a:t>	 institutional integrity</a:t>
            </a:r>
          </a:p>
          <a:p>
            <a:r>
              <a:rPr lang="en-US" sz="2800" dirty="0"/>
              <a:t>Social Acceptance/ Social Norms: </a:t>
            </a:r>
            <a:r>
              <a:rPr lang="en-US" sz="2800" dirty="0">
                <a:solidFill>
                  <a:schemeClr val="accent1">
                    <a:lumMod val="60000"/>
                    <a:lumOff val="40000"/>
                  </a:schemeClr>
                </a:solidFill>
              </a:rPr>
              <a:t>Norms of care and </a:t>
            </a:r>
          </a:p>
          <a:p>
            <a:r>
              <a:rPr lang="en-US" sz="2800" dirty="0">
                <a:solidFill>
                  <a:schemeClr val="accent1">
                    <a:lumMod val="60000"/>
                    <a:lumOff val="40000"/>
                  </a:schemeClr>
                </a:solidFill>
              </a:rPr>
              <a:t>	protection, environmental responsibility</a:t>
            </a:r>
          </a:p>
          <a:p>
            <a:r>
              <a:rPr lang="en-US" sz="2800" dirty="0"/>
              <a:t>Experiences/ Emotion: </a:t>
            </a:r>
            <a:r>
              <a:rPr lang="en-US" sz="2800" dirty="0">
                <a:solidFill>
                  <a:schemeClr val="accent1">
                    <a:lumMod val="60000"/>
                    <a:lumOff val="40000"/>
                  </a:schemeClr>
                </a:solidFill>
              </a:rPr>
              <a:t>Sharing heartfelt care/ concern</a:t>
            </a:r>
          </a:p>
          <a:p>
            <a:r>
              <a:rPr lang="en-US" sz="2800" dirty="0"/>
              <a:t>Knowledge/ Information: </a:t>
            </a:r>
            <a:r>
              <a:rPr lang="en-US" sz="2800" dirty="0">
                <a:solidFill>
                  <a:schemeClr val="accent1">
                    <a:lumMod val="60000"/>
                    <a:lumOff val="40000"/>
                  </a:schemeClr>
                </a:solidFill>
              </a:rPr>
              <a:t>Proactive farming practices, </a:t>
            </a:r>
          </a:p>
          <a:p>
            <a:r>
              <a:rPr lang="en-US" sz="2800" dirty="0">
                <a:solidFill>
                  <a:schemeClr val="accent1">
                    <a:lumMod val="60000"/>
                    <a:lumOff val="40000"/>
                  </a:schemeClr>
                </a:solidFill>
              </a:rPr>
              <a:t>why we do what we do…</a:t>
            </a:r>
          </a:p>
        </p:txBody>
      </p:sp>
    </p:spTree>
    <p:extLst>
      <p:ext uri="{BB962C8B-B14F-4D97-AF65-F5344CB8AC3E}">
        <p14:creationId xmlns:p14="http://schemas.microsoft.com/office/powerpoint/2010/main" val="808958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E0A1B11B-C028-5C49-9DE3-2B0385F712D2}"/>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1273529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87513" y="307151"/>
            <a:ext cx="8132940" cy="530490"/>
          </a:xfrm>
        </p:spPr>
        <p:txBody>
          <a:bodyPr/>
          <a:lstStyle/>
          <a:p>
            <a:r>
              <a:rPr lang="en-US" dirty="0"/>
              <a:t>Science information comes from the media!</a:t>
            </a:r>
          </a:p>
        </p:txBody>
      </p:sp>
      <p:pic>
        <p:nvPicPr>
          <p:cNvPr id="7" name="Content Placeholder 12">
            <a:extLst>
              <a:ext uri="{FF2B5EF4-FFF2-40B4-BE49-F238E27FC236}">
                <a16:creationId xmlns:a16="http://schemas.microsoft.com/office/drawing/2014/main" id="{AA47DD63-55AA-124E-985D-CFD02556B43B}"/>
              </a:ext>
            </a:extLst>
          </p:cNvPr>
          <p:cNvPicPr>
            <a:picLocks noChangeAspect="1"/>
          </p:cNvPicPr>
          <p:nvPr/>
        </p:nvPicPr>
        <p:blipFill>
          <a:blip r:embed="rId2"/>
          <a:stretch>
            <a:fillRect/>
          </a:stretch>
        </p:blipFill>
        <p:spPr>
          <a:xfrm>
            <a:off x="1940689" y="1425388"/>
            <a:ext cx="8229600" cy="4168588"/>
          </a:xfrm>
          <a:prstGeom prst="rect">
            <a:avLst/>
          </a:prstGeom>
        </p:spPr>
      </p:pic>
    </p:spTree>
    <p:extLst>
      <p:ext uri="{BB962C8B-B14F-4D97-AF65-F5344CB8AC3E}">
        <p14:creationId xmlns:p14="http://schemas.microsoft.com/office/powerpoint/2010/main" val="2569627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z="3600" dirty="0"/>
              <a:t>Tell a story!</a:t>
            </a:r>
          </a:p>
        </p:txBody>
      </p:sp>
      <p:sp>
        <p:nvSpPr>
          <p:cNvPr id="3" name="Subhead"/>
          <p:cNvSpPr>
            <a:spLocks noGrp="1"/>
          </p:cNvSpPr>
          <p:nvPr>
            <p:ph type="body" idx="1"/>
          </p:nvPr>
        </p:nvSpPr>
        <p:spPr/>
        <p:txBody>
          <a:bodyPr/>
          <a:lstStyle/>
          <a:p>
            <a:r>
              <a:rPr lang="en-US" sz="2800" dirty="0">
                <a:latin typeface="PT Serif" panose="020A0603040505020204" pitchFamily="18" charset="77"/>
              </a:rPr>
              <a:t>People prefer a “narrative” approach for understanding science</a:t>
            </a:r>
          </a:p>
          <a:p>
            <a:pPr lvl="0"/>
            <a:endParaRPr lang="en-US" dirty="0"/>
          </a:p>
        </p:txBody>
      </p:sp>
      <p:sp>
        <p:nvSpPr>
          <p:cNvPr id="5" name="Text Placeholder 4">
            <a:extLst>
              <a:ext uri="{FF2B5EF4-FFF2-40B4-BE49-F238E27FC236}">
                <a16:creationId xmlns:a16="http://schemas.microsoft.com/office/drawing/2014/main" id="{2EEDD6E0-2703-D34B-9A46-26C2AF3B60D5}"/>
              </a:ext>
            </a:extLst>
          </p:cNvPr>
          <p:cNvSpPr>
            <a:spLocks noGrp="1"/>
          </p:cNvSpPr>
          <p:nvPr>
            <p:ph type="body" sz="quarter" idx="14"/>
          </p:nvPr>
        </p:nvSpPr>
        <p:spPr/>
        <p:txBody>
          <a:bodyPr/>
          <a:lstStyle/>
          <a:p>
            <a:endParaRPr lang="en-US"/>
          </a:p>
        </p:txBody>
      </p:sp>
      <p:pic>
        <p:nvPicPr>
          <p:cNvPr id="9" name="Picture 8">
            <a:extLst>
              <a:ext uri="{FF2B5EF4-FFF2-40B4-BE49-F238E27FC236}">
                <a16:creationId xmlns:a16="http://schemas.microsoft.com/office/drawing/2014/main" id="{5279E704-9ED1-2E46-9B02-755FD5A413C9}"/>
              </a:ext>
            </a:extLst>
          </p:cNvPr>
          <p:cNvPicPr>
            <a:picLocks noChangeAspect="1"/>
          </p:cNvPicPr>
          <p:nvPr/>
        </p:nvPicPr>
        <p:blipFill>
          <a:blip r:embed="rId3"/>
          <a:stretch>
            <a:fillRect/>
          </a:stretch>
        </p:blipFill>
        <p:spPr>
          <a:xfrm>
            <a:off x="3273287" y="2667868"/>
            <a:ext cx="5791200" cy="2634503"/>
          </a:xfrm>
          <a:prstGeom prst="rect">
            <a:avLst/>
          </a:prstGeom>
          <a:ln w="38100">
            <a:solidFill>
              <a:schemeClr val="tx1"/>
            </a:solidFill>
          </a:ln>
        </p:spPr>
      </p:pic>
    </p:spTree>
    <p:extLst>
      <p:ext uri="{BB962C8B-B14F-4D97-AF65-F5344CB8AC3E}">
        <p14:creationId xmlns:p14="http://schemas.microsoft.com/office/powerpoint/2010/main" val="1464373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z="3600" dirty="0">
                <a:latin typeface="Impact" panose="020B0806030902050204" pitchFamily="34" charset="0"/>
              </a:rPr>
              <a:t>Case Study: Fair Oaks Farms</a:t>
            </a:r>
            <a:endParaRPr lang="en-US" sz="3600" dirty="0"/>
          </a:p>
        </p:txBody>
      </p:sp>
      <p:sp>
        <p:nvSpPr>
          <p:cNvPr id="3" name="Subhead"/>
          <p:cNvSpPr>
            <a:spLocks noGrp="1"/>
          </p:cNvSpPr>
          <p:nvPr>
            <p:ph type="body" idx="1"/>
          </p:nvPr>
        </p:nvSpPr>
        <p:spPr/>
        <p:txBody>
          <a:bodyPr/>
          <a:lstStyle/>
          <a:p>
            <a:pPr lvl="0"/>
            <a:r>
              <a:rPr lang="en-US" dirty="0"/>
              <a:t>Fair Oaks Messaging Strategy</a:t>
            </a:r>
          </a:p>
        </p:txBody>
      </p:sp>
      <p:sp>
        <p:nvSpPr>
          <p:cNvPr id="4" name="Body Text"/>
          <p:cNvSpPr>
            <a:spLocks noGrp="1"/>
          </p:cNvSpPr>
          <p:nvPr>
            <p:ph type="body" sz="quarter" idx="13"/>
          </p:nvPr>
        </p:nvSpPr>
        <p:spPr/>
        <p:txBody>
          <a:bodyPr/>
          <a:lstStyle/>
          <a:p>
            <a:r>
              <a:rPr lang="en-US" dirty="0">
                <a:hlinkClick r:id="rId2"/>
              </a:rPr>
              <a:t>Indiana Animal Rights Alliance</a:t>
            </a:r>
            <a:endParaRPr lang="en-US" dirty="0"/>
          </a:p>
          <a:p>
            <a:endParaRPr lang="en-US" dirty="0"/>
          </a:p>
          <a:p>
            <a:pPr marL="0" indent="0">
              <a:buNone/>
            </a:pPr>
            <a:endParaRPr lang="en-US" dirty="0"/>
          </a:p>
          <a:p>
            <a:r>
              <a:rPr lang="en-US" dirty="0">
                <a:hlinkClick r:id="rId3"/>
              </a:rPr>
              <a:t>Fair Oaks Farm</a:t>
            </a:r>
            <a:endParaRPr lang="en-US" dirty="0"/>
          </a:p>
          <a:p>
            <a:pPr lvl="0"/>
            <a:endParaRPr lang="en-US" dirty="0"/>
          </a:p>
        </p:txBody>
      </p:sp>
      <p:sp>
        <p:nvSpPr>
          <p:cNvPr id="5" name="Text Placeholder 4">
            <a:extLst>
              <a:ext uri="{FF2B5EF4-FFF2-40B4-BE49-F238E27FC236}">
                <a16:creationId xmlns:a16="http://schemas.microsoft.com/office/drawing/2014/main" id="{92FC1012-D3DC-884E-B43A-65A53654354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348852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Strategy for media communication</a:t>
            </a:r>
          </a:p>
        </p:txBody>
      </p:sp>
      <p:sp>
        <p:nvSpPr>
          <p:cNvPr id="3" name="Text Placeholder 2">
            <a:extLst>
              <a:ext uri="{FF2B5EF4-FFF2-40B4-BE49-F238E27FC236}">
                <a16:creationId xmlns:a16="http://schemas.microsoft.com/office/drawing/2014/main" id="{F6C0414F-AB1D-9D42-A125-4578BCAF26F4}"/>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67422E4A-D957-3244-92DA-06D8D14176CF}"/>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93C97C37-228C-D446-BA51-AC2681D27956}"/>
              </a:ext>
            </a:extLst>
          </p:cNvPr>
          <p:cNvSpPr>
            <a:spLocks noGrp="1"/>
          </p:cNvSpPr>
          <p:nvPr>
            <p:ph type="body" sz="quarter" idx="14"/>
          </p:nvPr>
        </p:nvSpPr>
        <p:spPr/>
        <p:txBody>
          <a:bodyPr/>
          <a:lstStyle/>
          <a:p>
            <a:endParaRPr lang="en-US"/>
          </a:p>
        </p:txBody>
      </p:sp>
      <p:graphicFrame>
        <p:nvGraphicFramePr>
          <p:cNvPr id="6" name="Diagram 5">
            <a:extLst>
              <a:ext uri="{FF2B5EF4-FFF2-40B4-BE49-F238E27FC236}">
                <a16:creationId xmlns:a16="http://schemas.microsoft.com/office/drawing/2014/main" id="{2AD6DE88-76C4-9940-8FEA-EE3E91CDF2FD}"/>
              </a:ext>
            </a:extLst>
          </p:cNvPr>
          <p:cNvGraphicFramePr/>
          <p:nvPr>
            <p:extLst>
              <p:ext uri="{D42A27DB-BD31-4B8C-83A1-F6EECF244321}">
                <p14:modId xmlns:p14="http://schemas.microsoft.com/office/powerpoint/2010/main" val="1311256777"/>
              </p:ext>
            </p:extLst>
          </p:nvPr>
        </p:nvGraphicFramePr>
        <p:xfrm>
          <a:off x="1270660" y="1448791"/>
          <a:ext cx="9702140" cy="4334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40EFDF29-66E8-7C41-9F61-E8F8C6A71BA3}"/>
              </a:ext>
            </a:extLst>
          </p:cNvPr>
          <p:cNvSpPr txBox="1"/>
          <p:nvPr/>
        </p:nvSpPr>
        <p:spPr>
          <a:xfrm>
            <a:off x="7802090" y="4144488"/>
            <a:ext cx="3086101" cy="1477328"/>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T Serif" panose="020A0603040505020204" pitchFamily="18" charset="77"/>
              </a:rPr>
              <a:t>What is the main point(s)</a:t>
            </a:r>
          </a:p>
          <a:p>
            <a:r>
              <a:rPr lang="en-US" dirty="0">
                <a:latin typeface="PT Serif" panose="020A0603040505020204" pitchFamily="18" charset="77"/>
              </a:rPr>
              <a:t>you want to make? </a:t>
            </a:r>
          </a:p>
          <a:p>
            <a:r>
              <a:rPr lang="en-US" dirty="0">
                <a:latin typeface="PT Serif" panose="020A0603040505020204" pitchFamily="18" charset="77"/>
              </a:rPr>
              <a:t>(use memorable language,</a:t>
            </a:r>
          </a:p>
          <a:p>
            <a:r>
              <a:rPr lang="en-US" dirty="0">
                <a:latin typeface="PT Serif" panose="020A0603040505020204" pitchFamily="18" charset="77"/>
              </a:rPr>
              <a:t>an analogy if possible)</a:t>
            </a:r>
          </a:p>
          <a:p>
            <a:endParaRPr lang="en-US" dirty="0">
              <a:latin typeface="PT Serif" panose="020A0603040505020204" pitchFamily="18" charset="77"/>
            </a:endParaRPr>
          </a:p>
        </p:txBody>
      </p:sp>
    </p:spTree>
    <p:extLst>
      <p:ext uri="{BB962C8B-B14F-4D97-AF65-F5344CB8AC3E}">
        <p14:creationId xmlns:p14="http://schemas.microsoft.com/office/powerpoint/2010/main" val="172964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5B16-735E-4E4F-A1E2-86800549C5A5}"/>
              </a:ext>
            </a:extLst>
          </p:cNvPr>
          <p:cNvSpPr>
            <a:spLocks noGrp="1"/>
          </p:cNvSpPr>
          <p:nvPr>
            <p:ph type="title"/>
          </p:nvPr>
        </p:nvSpPr>
        <p:spPr/>
        <p:txBody>
          <a:bodyPr/>
          <a:lstStyle/>
          <a:p>
            <a:r>
              <a:rPr lang="en-US" dirty="0">
                <a:solidFill>
                  <a:schemeClr val="accent1">
                    <a:lumMod val="60000"/>
                    <a:lumOff val="40000"/>
                  </a:schemeClr>
                </a:solidFill>
              </a:rPr>
              <a:t>Declining Trust</a:t>
            </a:r>
          </a:p>
        </p:txBody>
      </p:sp>
      <p:sp>
        <p:nvSpPr>
          <p:cNvPr id="5" name="Text Placeholder 4">
            <a:extLst>
              <a:ext uri="{FF2B5EF4-FFF2-40B4-BE49-F238E27FC236}">
                <a16:creationId xmlns:a16="http://schemas.microsoft.com/office/drawing/2014/main" id="{617B24DB-5B21-4D4F-A666-0A639D3C2E74}"/>
              </a:ext>
            </a:extLst>
          </p:cNvPr>
          <p:cNvSpPr>
            <a:spLocks noGrp="1"/>
          </p:cNvSpPr>
          <p:nvPr>
            <p:ph type="body" sz="quarter" idx="14"/>
          </p:nvPr>
        </p:nvSpPr>
        <p:spPr>
          <a:xfrm>
            <a:off x="2159846" y="5358171"/>
            <a:ext cx="8316562" cy="219670"/>
          </a:xfrm>
        </p:spPr>
        <p:txBody>
          <a:bodyPr/>
          <a:lstStyle/>
          <a:p>
            <a:r>
              <a:rPr lang="en-US" dirty="0">
                <a:solidFill>
                  <a:schemeClr val="bg1">
                    <a:lumMod val="50000"/>
                  </a:schemeClr>
                </a:solidFill>
              </a:rPr>
              <a:t>THE CENTER FOR FOOD INTEGRITY, NOV. 2018  GENE EDITING, ENGAGE IN THE CONVERSATION</a:t>
            </a:r>
          </a:p>
        </p:txBody>
      </p:sp>
      <p:pic>
        <p:nvPicPr>
          <p:cNvPr id="4" name="Picture 3" descr="A screenshot of a cell phone&#10;&#10;Description automatically generated">
            <a:extLst>
              <a:ext uri="{FF2B5EF4-FFF2-40B4-BE49-F238E27FC236}">
                <a16:creationId xmlns:a16="http://schemas.microsoft.com/office/drawing/2014/main" id="{6A665AEC-6594-4342-8539-DFE2C477D4F0}"/>
              </a:ext>
            </a:extLst>
          </p:cNvPr>
          <p:cNvPicPr>
            <a:picLocks noChangeAspect="1"/>
          </p:cNvPicPr>
          <p:nvPr/>
        </p:nvPicPr>
        <p:blipFill>
          <a:blip r:embed="rId3"/>
          <a:stretch>
            <a:fillRect/>
          </a:stretch>
        </p:blipFill>
        <p:spPr>
          <a:xfrm>
            <a:off x="2250582" y="1867990"/>
            <a:ext cx="7024047" cy="3339010"/>
          </a:xfrm>
          <a:prstGeom prst="rect">
            <a:avLst/>
          </a:prstGeom>
          <a:ln w="28575">
            <a:solidFill>
              <a:schemeClr val="tx1"/>
            </a:solidFill>
          </a:ln>
        </p:spPr>
      </p:pic>
    </p:spTree>
    <p:extLst>
      <p:ext uri="{BB962C8B-B14F-4D97-AF65-F5344CB8AC3E}">
        <p14:creationId xmlns:p14="http://schemas.microsoft.com/office/powerpoint/2010/main" val="270019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Communication template</a:t>
            </a:r>
          </a:p>
        </p:txBody>
      </p:sp>
      <p:sp>
        <p:nvSpPr>
          <p:cNvPr id="3" name="Text Placeholder 2">
            <a:extLst>
              <a:ext uri="{FF2B5EF4-FFF2-40B4-BE49-F238E27FC236}">
                <a16:creationId xmlns:a16="http://schemas.microsoft.com/office/drawing/2014/main" id="{2DD3FD27-3C07-2F44-AA48-857DC35CB764}"/>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BD2C4487-BA98-8B49-AE58-AD25BFCD259A}"/>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AFC725AA-A9BF-F240-8732-1325082794C8}"/>
              </a:ext>
            </a:extLst>
          </p:cNvPr>
          <p:cNvSpPr>
            <a:spLocks noGrp="1"/>
          </p:cNvSpPr>
          <p:nvPr>
            <p:ph type="body" sz="quarter" idx="14"/>
          </p:nvPr>
        </p:nvSpPr>
        <p:spPr/>
        <p:txBody>
          <a:bodyPr/>
          <a:lstStyle/>
          <a:p>
            <a:endParaRPr lang="en-US"/>
          </a:p>
        </p:txBody>
      </p:sp>
      <p:graphicFrame>
        <p:nvGraphicFramePr>
          <p:cNvPr id="6" name="Diagram 5">
            <a:extLst>
              <a:ext uri="{FF2B5EF4-FFF2-40B4-BE49-F238E27FC236}">
                <a16:creationId xmlns:a16="http://schemas.microsoft.com/office/drawing/2014/main" id="{2AD6DE88-76C4-9940-8FEA-EE3E91CDF2FD}"/>
              </a:ext>
            </a:extLst>
          </p:cNvPr>
          <p:cNvGraphicFramePr/>
          <p:nvPr>
            <p:extLst>
              <p:ext uri="{D42A27DB-BD31-4B8C-83A1-F6EECF244321}">
                <p14:modId xmlns:p14="http://schemas.microsoft.com/office/powerpoint/2010/main" val="244896491"/>
              </p:ext>
            </p:extLst>
          </p:nvPr>
        </p:nvGraphicFramePr>
        <p:xfrm>
          <a:off x="1270660" y="1448791"/>
          <a:ext cx="9702140" cy="4334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40EFDF29-66E8-7C41-9F61-E8F8C6A71BA3}"/>
              </a:ext>
            </a:extLst>
          </p:cNvPr>
          <p:cNvSpPr txBox="1"/>
          <p:nvPr/>
        </p:nvSpPr>
        <p:spPr>
          <a:xfrm>
            <a:off x="7647711" y="4346369"/>
            <a:ext cx="3166636" cy="1200329"/>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T Serif" panose="020A0603040505020204" pitchFamily="18" charset="77"/>
              </a:rPr>
              <a:t>What are your key points</a:t>
            </a:r>
          </a:p>
          <a:p>
            <a:r>
              <a:rPr lang="en-US" dirty="0">
                <a:latin typeface="PT Serif" panose="020A0603040505020204" pitchFamily="18" charset="77"/>
              </a:rPr>
              <a:t>For this audience</a:t>
            </a:r>
          </a:p>
          <a:p>
            <a:r>
              <a:rPr lang="en-US" dirty="0">
                <a:latin typeface="PT Serif" panose="020A0603040505020204" pitchFamily="18" charset="77"/>
              </a:rPr>
              <a:t>(is it memorable, can you use</a:t>
            </a:r>
          </a:p>
          <a:p>
            <a:r>
              <a:rPr lang="en-US" dirty="0">
                <a:latin typeface="PT Serif" panose="020A0603040505020204" pitchFamily="18" charset="77"/>
              </a:rPr>
              <a:t>an analogy)</a:t>
            </a:r>
          </a:p>
        </p:txBody>
      </p:sp>
    </p:spTree>
    <p:extLst>
      <p:ext uri="{BB962C8B-B14F-4D97-AF65-F5344CB8AC3E}">
        <p14:creationId xmlns:p14="http://schemas.microsoft.com/office/powerpoint/2010/main" val="336911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95B16-735E-4E4F-A1E2-86800549C5A5}"/>
              </a:ext>
            </a:extLst>
          </p:cNvPr>
          <p:cNvSpPr>
            <a:spLocks noGrp="1"/>
          </p:cNvSpPr>
          <p:nvPr>
            <p:ph type="title"/>
          </p:nvPr>
        </p:nvSpPr>
        <p:spPr/>
        <p:txBody>
          <a:bodyPr/>
          <a:lstStyle/>
          <a:p>
            <a:r>
              <a:rPr lang="en-US" dirty="0">
                <a:solidFill>
                  <a:schemeClr val="accent1">
                    <a:lumMod val="60000"/>
                    <a:lumOff val="40000"/>
                  </a:schemeClr>
                </a:solidFill>
              </a:rPr>
              <a:t>Declining Trust</a:t>
            </a:r>
          </a:p>
        </p:txBody>
      </p:sp>
      <p:sp>
        <p:nvSpPr>
          <p:cNvPr id="5" name="Text Placeholder 4">
            <a:extLst>
              <a:ext uri="{FF2B5EF4-FFF2-40B4-BE49-F238E27FC236}">
                <a16:creationId xmlns:a16="http://schemas.microsoft.com/office/drawing/2014/main" id="{617B24DB-5B21-4D4F-A666-0A639D3C2E74}"/>
              </a:ext>
            </a:extLst>
          </p:cNvPr>
          <p:cNvSpPr>
            <a:spLocks noGrp="1"/>
          </p:cNvSpPr>
          <p:nvPr>
            <p:ph type="body" sz="quarter" idx="14"/>
          </p:nvPr>
        </p:nvSpPr>
        <p:spPr>
          <a:xfrm>
            <a:off x="2656238" y="5449611"/>
            <a:ext cx="7662511" cy="128229"/>
          </a:xfrm>
        </p:spPr>
        <p:txBody>
          <a:bodyPr/>
          <a:lstStyle/>
          <a:p>
            <a:r>
              <a:rPr lang="en-US" dirty="0">
                <a:solidFill>
                  <a:schemeClr val="bg1">
                    <a:lumMod val="50000"/>
                  </a:schemeClr>
                </a:solidFill>
              </a:rPr>
              <a:t>THE CENTER FOR FOOD INTEGRITY, NOV. 2018 GENE EDITING, ENGAGE IN THE CONVERSATION</a:t>
            </a:r>
          </a:p>
        </p:txBody>
      </p:sp>
      <p:pic>
        <p:nvPicPr>
          <p:cNvPr id="6" name="Picture 5" descr="A screenshot of a cell phone&#10;&#10;Description automatically generated">
            <a:extLst>
              <a:ext uri="{FF2B5EF4-FFF2-40B4-BE49-F238E27FC236}">
                <a16:creationId xmlns:a16="http://schemas.microsoft.com/office/drawing/2014/main" id="{1624B94D-8674-0D44-A9DD-9CE3905B7BBA}"/>
              </a:ext>
            </a:extLst>
          </p:cNvPr>
          <p:cNvPicPr>
            <a:picLocks noChangeAspect="1"/>
          </p:cNvPicPr>
          <p:nvPr/>
        </p:nvPicPr>
        <p:blipFill>
          <a:blip r:embed="rId3"/>
          <a:stretch>
            <a:fillRect/>
          </a:stretch>
        </p:blipFill>
        <p:spPr>
          <a:xfrm>
            <a:off x="2508070" y="1828800"/>
            <a:ext cx="7810680" cy="3448594"/>
          </a:xfrm>
          <a:prstGeom prst="rect">
            <a:avLst/>
          </a:prstGeom>
          <a:ln w="28575">
            <a:solidFill>
              <a:schemeClr val="tx1"/>
            </a:solidFill>
          </a:ln>
        </p:spPr>
      </p:pic>
    </p:spTree>
    <p:extLst>
      <p:ext uri="{BB962C8B-B14F-4D97-AF65-F5344CB8AC3E}">
        <p14:creationId xmlns:p14="http://schemas.microsoft.com/office/powerpoint/2010/main" val="1291542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199FC-9D8A-E041-9EC4-513810F329F1}"/>
              </a:ext>
            </a:extLst>
          </p:cNvPr>
          <p:cNvSpPr>
            <a:spLocks noGrp="1"/>
          </p:cNvSpPr>
          <p:nvPr>
            <p:ph type="title"/>
          </p:nvPr>
        </p:nvSpPr>
        <p:spPr/>
        <p:txBody>
          <a:bodyPr/>
          <a:lstStyle/>
          <a:p>
            <a:r>
              <a:rPr lang="en-US" dirty="0"/>
              <a:t>Skepticism:      </a:t>
            </a:r>
            <a:r>
              <a:rPr lang="en-US" dirty="0">
                <a:solidFill>
                  <a:schemeClr val="accent1">
                    <a:lumMod val="60000"/>
                    <a:lumOff val="40000"/>
                  </a:schemeClr>
                </a:solidFill>
              </a:rPr>
              <a:t>Food Additives </a:t>
            </a:r>
          </a:p>
        </p:txBody>
      </p:sp>
      <p:sp>
        <p:nvSpPr>
          <p:cNvPr id="8" name="Picture Placeholder 7">
            <a:extLst>
              <a:ext uri="{FF2B5EF4-FFF2-40B4-BE49-F238E27FC236}">
                <a16:creationId xmlns:a16="http://schemas.microsoft.com/office/drawing/2014/main" id="{63BE7553-F59B-6649-AF02-0FBF744B3364}"/>
              </a:ext>
            </a:extLst>
          </p:cNvPr>
          <p:cNvSpPr>
            <a:spLocks noGrp="1"/>
          </p:cNvSpPr>
          <p:nvPr>
            <p:ph type="pic" sz="quarter" idx="10"/>
          </p:nvPr>
        </p:nvSpPr>
        <p:spPr/>
      </p:sp>
      <p:pic>
        <p:nvPicPr>
          <p:cNvPr id="10" name="Content Placeholder 9" descr="A screenshot of a cell phone&#10;&#10;Description automatically generated">
            <a:extLst>
              <a:ext uri="{FF2B5EF4-FFF2-40B4-BE49-F238E27FC236}">
                <a16:creationId xmlns:a16="http://schemas.microsoft.com/office/drawing/2014/main" id="{EC1F7718-95F6-F049-A804-CF06B57BD66B}"/>
              </a:ext>
            </a:extLst>
          </p:cNvPr>
          <p:cNvPicPr>
            <a:picLocks noGrp="1" noChangeAspect="1"/>
          </p:cNvPicPr>
          <p:nvPr>
            <p:ph sz="half" idx="2"/>
          </p:nvPr>
        </p:nvPicPr>
        <p:blipFill>
          <a:blip r:embed="rId3"/>
          <a:stretch>
            <a:fillRect/>
          </a:stretch>
        </p:blipFill>
        <p:spPr>
          <a:xfrm>
            <a:off x="1116120" y="1628576"/>
            <a:ext cx="4805710" cy="4390501"/>
          </a:xfrm>
          <a:ln w="28575">
            <a:solidFill>
              <a:schemeClr val="tx1"/>
            </a:solidFill>
          </a:ln>
        </p:spPr>
      </p:pic>
      <p:sp>
        <p:nvSpPr>
          <p:cNvPr id="12" name="TextBox 11">
            <a:extLst>
              <a:ext uri="{FF2B5EF4-FFF2-40B4-BE49-F238E27FC236}">
                <a16:creationId xmlns:a16="http://schemas.microsoft.com/office/drawing/2014/main" id="{8C2E7327-3E4E-1146-AA32-72F2B5608D81}"/>
              </a:ext>
            </a:extLst>
          </p:cNvPr>
          <p:cNvSpPr txBox="1"/>
          <p:nvPr/>
        </p:nvSpPr>
        <p:spPr>
          <a:xfrm>
            <a:off x="6895742" y="1920241"/>
            <a:ext cx="4063999" cy="3539430"/>
          </a:xfrm>
          <a:prstGeom prst="rect">
            <a:avLst/>
          </a:prstGeom>
          <a:solidFill>
            <a:schemeClr val="tx1"/>
          </a:solidFill>
        </p:spPr>
        <p:txBody>
          <a:bodyPr wrap="square" rtlCol="0">
            <a:spAutoFit/>
          </a:bodyPr>
          <a:lstStyle/>
          <a:p>
            <a:endParaRPr lang="en-US" sz="2800" dirty="0">
              <a:solidFill>
                <a:schemeClr val="bg1"/>
              </a:solidFill>
              <a:latin typeface="PT Serif Caption" panose="02060603050505020204" pitchFamily="18" charset="77"/>
            </a:endParaRPr>
          </a:p>
          <a:p>
            <a:pPr algn="ctr"/>
            <a:r>
              <a:rPr lang="en-US" sz="2800" u="sng" dirty="0">
                <a:solidFill>
                  <a:schemeClr val="accent1">
                    <a:lumMod val="60000"/>
                    <a:lumOff val="40000"/>
                  </a:schemeClr>
                </a:solidFill>
                <a:latin typeface="Arial Narrow" panose="020B0604020202020204" pitchFamily="34" charset="0"/>
                <a:cs typeface="Arial Narrow" panose="020B0604020202020204" pitchFamily="34" charset="0"/>
              </a:rPr>
              <a:t>Food Additives </a:t>
            </a:r>
          </a:p>
          <a:p>
            <a:pPr algn="ctr"/>
            <a:r>
              <a:rPr lang="en-US" sz="2400" dirty="0">
                <a:solidFill>
                  <a:schemeClr val="bg1"/>
                </a:solidFill>
                <a:latin typeface="Arial Narrow" panose="020B0604020202020204" pitchFamily="34" charset="0"/>
                <a:cs typeface="Arial Narrow" panose="020B0604020202020204" pitchFamily="34" charset="0"/>
              </a:rPr>
              <a:t>Animals given hormones/</a:t>
            </a:r>
          </a:p>
          <a:p>
            <a:pPr algn="ctr"/>
            <a:r>
              <a:rPr lang="en-US" sz="2400" dirty="0">
                <a:solidFill>
                  <a:schemeClr val="bg1"/>
                </a:solidFill>
                <a:latin typeface="Arial Narrow" panose="020B0604020202020204" pitchFamily="34" charset="0"/>
                <a:cs typeface="Arial Narrow" panose="020B0604020202020204" pitchFamily="34" charset="0"/>
              </a:rPr>
              <a:t>antibiotics</a:t>
            </a:r>
          </a:p>
          <a:p>
            <a:pPr algn="ctr"/>
            <a:endParaRPr lang="en-US" sz="2400" dirty="0">
              <a:solidFill>
                <a:schemeClr val="bg1"/>
              </a:solidFill>
              <a:latin typeface="Arial Narrow" panose="020B0604020202020204" pitchFamily="34" charset="0"/>
              <a:cs typeface="Arial Narrow" panose="020B0604020202020204" pitchFamily="34" charset="0"/>
            </a:endParaRPr>
          </a:p>
          <a:p>
            <a:pPr algn="ctr"/>
            <a:r>
              <a:rPr lang="en-US" sz="2400" dirty="0">
                <a:solidFill>
                  <a:schemeClr val="bg1"/>
                </a:solidFill>
                <a:latin typeface="Arial Narrow" panose="020B0604020202020204" pitchFamily="34" charset="0"/>
                <a:cs typeface="Arial Narrow" panose="020B0604020202020204" pitchFamily="34" charset="0"/>
              </a:rPr>
              <a:t>Produce grown with pesticides</a:t>
            </a:r>
          </a:p>
          <a:p>
            <a:pPr algn="ctr"/>
            <a:endParaRPr lang="en-US" sz="2400" dirty="0">
              <a:solidFill>
                <a:schemeClr val="bg1"/>
              </a:solidFill>
              <a:latin typeface="Arial Narrow" panose="020B0604020202020204" pitchFamily="34" charset="0"/>
              <a:cs typeface="Arial Narrow" panose="020B0604020202020204" pitchFamily="34" charset="0"/>
            </a:endParaRPr>
          </a:p>
          <a:p>
            <a:pPr algn="ctr"/>
            <a:r>
              <a:rPr lang="en-US" sz="2400" dirty="0">
                <a:solidFill>
                  <a:schemeClr val="bg1"/>
                </a:solidFill>
                <a:latin typeface="Arial Narrow" panose="020B0604020202020204" pitchFamily="34" charset="0"/>
                <a:cs typeface="Arial Narrow" panose="020B0604020202020204" pitchFamily="34" charset="0"/>
              </a:rPr>
              <a:t> Foods with artificial</a:t>
            </a:r>
          </a:p>
          <a:p>
            <a:pPr algn="ctr"/>
            <a:r>
              <a:rPr lang="en-US" sz="2400" dirty="0">
                <a:solidFill>
                  <a:schemeClr val="bg1"/>
                </a:solidFill>
                <a:latin typeface="Arial Narrow" panose="020B0604020202020204" pitchFamily="34" charset="0"/>
                <a:cs typeface="Arial Narrow" panose="020B0604020202020204" pitchFamily="34" charset="0"/>
              </a:rPr>
              <a:t> ingredients.</a:t>
            </a:r>
            <a:endParaRPr lang="en-US" sz="280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217217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3180-E68E-A644-841D-0798E9A6A8FB}"/>
              </a:ext>
            </a:extLst>
          </p:cNvPr>
          <p:cNvSpPr>
            <a:spLocks noGrp="1"/>
          </p:cNvSpPr>
          <p:nvPr>
            <p:ph type="title"/>
          </p:nvPr>
        </p:nvSpPr>
        <p:spPr/>
        <p:txBody>
          <a:bodyPr/>
          <a:lstStyle/>
          <a:p>
            <a:r>
              <a:rPr lang="en-US" dirty="0"/>
              <a:t>Risk Perceptions : Additives</a:t>
            </a:r>
          </a:p>
        </p:txBody>
      </p:sp>
      <p:pic>
        <p:nvPicPr>
          <p:cNvPr id="9" name="Picture 8" descr="A screenshot of a cell phone&#10;&#10;Description automatically generated">
            <a:extLst>
              <a:ext uri="{FF2B5EF4-FFF2-40B4-BE49-F238E27FC236}">
                <a16:creationId xmlns:a16="http://schemas.microsoft.com/office/drawing/2014/main" id="{B6041D2A-C67F-F446-922A-301113C39DFE}"/>
              </a:ext>
            </a:extLst>
          </p:cNvPr>
          <p:cNvPicPr>
            <a:picLocks noChangeAspect="1"/>
          </p:cNvPicPr>
          <p:nvPr/>
        </p:nvPicPr>
        <p:blipFill>
          <a:blip r:embed="rId2"/>
          <a:stretch>
            <a:fillRect/>
          </a:stretch>
        </p:blipFill>
        <p:spPr>
          <a:xfrm>
            <a:off x="2573384" y="1364342"/>
            <a:ext cx="6897188" cy="5049157"/>
          </a:xfrm>
          <a:prstGeom prst="rect">
            <a:avLst/>
          </a:prstGeom>
          <a:ln w="28575">
            <a:solidFill>
              <a:schemeClr val="tx1"/>
            </a:solidFill>
          </a:ln>
        </p:spPr>
      </p:pic>
    </p:spTree>
    <p:extLst>
      <p:ext uri="{BB962C8B-B14F-4D97-AF65-F5344CB8AC3E}">
        <p14:creationId xmlns:p14="http://schemas.microsoft.com/office/powerpoint/2010/main" val="1493435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199FC-9D8A-E041-9EC4-513810F329F1}"/>
              </a:ext>
            </a:extLst>
          </p:cNvPr>
          <p:cNvSpPr>
            <a:spLocks noGrp="1"/>
          </p:cNvSpPr>
          <p:nvPr>
            <p:ph type="title"/>
          </p:nvPr>
        </p:nvSpPr>
        <p:spPr/>
        <p:txBody>
          <a:bodyPr/>
          <a:lstStyle/>
          <a:p>
            <a:r>
              <a:rPr lang="en-US" dirty="0"/>
              <a:t>Skepticism : </a:t>
            </a:r>
            <a:r>
              <a:rPr lang="en-US" dirty="0">
                <a:solidFill>
                  <a:schemeClr val="accent1">
                    <a:lumMod val="60000"/>
                    <a:lumOff val="40000"/>
                  </a:schemeClr>
                </a:solidFill>
              </a:rPr>
              <a:t>GM Foods</a:t>
            </a:r>
          </a:p>
        </p:txBody>
      </p:sp>
      <p:sp>
        <p:nvSpPr>
          <p:cNvPr id="13" name="TextBox 12">
            <a:extLst>
              <a:ext uri="{FF2B5EF4-FFF2-40B4-BE49-F238E27FC236}">
                <a16:creationId xmlns:a16="http://schemas.microsoft.com/office/drawing/2014/main" id="{3D7A3B9C-6912-4143-BDE2-ED35C1F5F0C3}"/>
              </a:ext>
            </a:extLst>
          </p:cNvPr>
          <p:cNvSpPr txBox="1"/>
          <p:nvPr/>
        </p:nvSpPr>
        <p:spPr>
          <a:xfrm>
            <a:off x="5239657" y="841829"/>
            <a:ext cx="184731" cy="369332"/>
          </a:xfrm>
          <a:prstGeom prst="rect">
            <a:avLst/>
          </a:prstGeom>
          <a:noFill/>
        </p:spPr>
        <p:txBody>
          <a:bodyPr wrap="none" rtlCol="0">
            <a:spAutoFit/>
          </a:bodyPr>
          <a:lstStyle/>
          <a:p>
            <a:endParaRPr lang="en-US" dirty="0"/>
          </a:p>
        </p:txBody>
      </p:sp>
      <p:pic>
        <p:nvPicPr>
          <p:cNvPr id="28" name="Picture 27" descr="A screenshot of a cell phone&#10;&#10;Description automatically generated">
            <a:extLst>
              <a:ext uri="{FF2B5EF4-FFF2-40B4-BE49-F238E27FC236}">
                <a16:creationId xmlns:a16="http://schemas.microsoft.com/office/drawing/2014/main" id="{9E88A62D-4088-E943-B2C6-89AF0A5BC3E4}"/>
              </a:ext>
            </a:extLst>
          </p:cNvPr>
          <p:cNvPicPr>
            <a:picLocks noChangeAspect="1"/>
          </p:cNvPicPr>
          <p:nvPr/>
        </p:nvPicPr>
        <p:blipFill>
          <a:blip r:embed="rId3"/>
          <a:stretch>
            <a:fillRect/>
          </a:stretch>
        </p:blipFill>
        <p:spPr>
          <a:xfrm>
            <a:off x="2631688" y="1543411"/>
            <a:ext cx="6155474" cy="4150723"/>
          </a:xfrm>
          <a:prstGeom prst="rect">
            <a:avLst/>
          </a:prstGeom>
          <a:ln w="28575">
            <a:solidFill>
              <a:schemeClr val="tx1"/>
            </a:solidFill>
          </a:ln>
        </p:spPr>
      </p:pic>
    </p:spTree>
    <p:extLst>
      <p:ext uri="{BB962C8B-B14F-4D97-AF65-F5344CB8AC3E}">
        <p14:creationId xmlns:p14="http://schemas.microsoft.com/office/powerpoint/2010/main" val="3883127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640F0-1FE8-3049-9174-26C3D645A0E6}"/>
              </a:ext>
            </a:extLst>
          </p:cNvPr>
          <p:cNvSpPr>
            <a:spLocks noGrp="1"/>
          </p:cNvSpPr>
          <p:nvPr>
            <p:ph type="title"/>
          </p:nvPr>
        </p:nvSpPr>
        <p:spPr/>
        <p:txBody>
          <a:bodyPr/>
          <a:lstStyle/>
          <a:p>
            <a:r>
              <a:rPr lang="en-US" dirty="0"/>
              <a:t>Move towards:     </a:t>
            </a:r>
            <a:r>
              <a:rPr lang="en-US" dirty="0">
                <a:solidFill>
                  <a:schemeClr val="accent1">
                    <a:lumMod val="60000"/>
                    <a:lumOff val="40000"/>
                  </a:schemeClr>
                </a:solidFill>
              </a:rPr>
              <a:t>Conventional vs. Organics</a:t>
            </a:r>
          </a:p>
        </p:txBody>
      </p:sp>
      <p:pic>
        <p:nvPicPr>
          <p:cNvPr id="9" name="Content Placeholder 8" descr="A screenshot of a cell phone&#10;&#10;Description automatically generated">
            <a:extLst>
              <a:ext uri="{FF2B5EF4-FFF2-40B4-BE49-F238E27FC236}">
                <a16:creationId xmlns:a16="http://schemas.microsoft.com/office/drawing/2014/main" id="{D2CA62C7-7F8A-5346-B5B6-4EDC4C4D3D95}"/>
              </a:ext>
            </a:extLst>
          </p:cNvPr>
          <p:cNvPicPr>
            <a:picLocks noGrp="1" noChangeAspect="1"/>
          </p:cNvPicPr>
          <p:nvPr>
            <p:ph sz="half" idx="2"/>
          </p:nvPr>
        </p:nvPicPr>
        <p:blipFill>
          <a:blip r:embed="rId3"/>
          <a:stretch>
            <a:fillRect/>
          </a:stretch>
        </p:blipFill>
        <p:spPr>
          <a:xfrm>
            <a:off x="2991393" y="1489167"/>
            <a:ext cx="6777073" cy="3944982"/>
          </a:xfrm>
          <a:ln w="28575">
            <a:solidFill>
              <a:schemeClr val="tx1"/>
            </a:solidFill>
          </a:ln>
        </p:spPr>
      </p:pic>
    </p:spTree>
    <p:extLst>
      <p:ext uri="{BB962C8B-B14F-4D97-AF65-F5344CB8AC3E}">
        <p14:creationId xmlns:p14="http://schemas.microsoft.com/office/powerpoint/2010/main" val="231090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FFC6-ADE0-174A-B7D8-BB0711011471}"/>
              </a:ext>
            </a:extLst>
          </p:cNvPr>
          <p:cNvSpPr>
            <a:spLocks noGrp="1"/>
          </p:cNvSpPr>
          <p:nvPr>
            <p:ph type="title"/>
          </p:nvPr>
        </p:nvSpPr>
        <p:spPr/>
        <p:txBody>
          <a:bodyPr/>
          <a:lstStyle/>
          <a:p>
            <a:r>
              <a:rPr lang="en-US" dirty="0"/>
              <a:t>Changing Public Behaviors:</a:t>
            </a:r>
          </a:p>
        </p:txBody>
      </p:sp>
      <p:pic>
        <p:nvPicPr>
          <p:cNvPr id="8" name="Content Placeholder 7" descr="A screenshot of a cell phone&#10;&#10;Description automatically generated">
            <a:extLst>
              <a:ext uri="{FF2B5EF4-FFF2-40B4-BE49-F238E27FC236}">
                <a16:creationId xmlns:a16="http://schemas.microsoft.com/office/drawing/2014/main" id="{BC779E9E-98A1-0449-8F22-1995E09605E5}"/>
              </a:ext>
            </a:extLst>
          </p:cNvPr>
          <p:cNvPicPr>
            <a:picLocks noGrp="1" noChangeAspect="1"/>
          </p:cNvPicPr>
          <p:nvPr>
            <p:ph sz="half" idx="2"/>
          </p:nvPr>
        </p:nvPicPr>
        <p:blipFill>
          <a:blip r:embed="rId3"/>
          <a:stretch>
            <a:fillRect/>
          </a:stretch>
        </p:blipFill>
        <p:spPr>
          <a:xfrm>
            <a:off x="3004457" y="1449978"/>
            <a:ext cx="6369184" cy="4245428"/>
          </a:xfrm>
          <a:ln w="28575">
            <a:solidFill>
              <a:schemeClr val="tx1"/>
            </a:solidFill>
          </a:ln>
        </p:spPr>
      </p:pic>
    </p:spTree>
    <p:extLst>
      <p:ext uri="{BB962C8B-B14F-4D97-AF65-F5344CB8AC3E}">
        <p14:creationId xmlns:p14="http://schemas.microsoft.com/office/powerpoint/2010/main" val="4126796136"/>
      </p:ext>
    </p:extLst>
  </p:cSld>
  <p:clrMapOvr>
    <a:masterClrMapping/>
  </p:clrMapOvr>
</p:sld>
</file>

<file path=ppt/theme/theme1.xml><?xml version="1.0" encoding="utf-8"?>
<a:theme xmlns:a="http://schemas.openxmlformats.org/drawingml/2006/main" name="Office Theme">
  <a:themeElements>
    <a:clrScheme name="Purdue Brand Colors">
      <a:dk1>
        <a:srgbClr val="000000"/>
      </a:dk1>
      <a:lt1>
        <a:srgbClr val="FFFFFF"/>
      </a:lt1>
      <a:dk2>
        <a:srgbClr val="000000"/>
      </a:dk2>
      <a:lt2>
        <a:srgbClr val="FFFFFF"/>
      </a:lt2>
      <a:accent1>
        <a:srgbClr val="C28E0E"/>
      </a:accent1>
      <a:accent2>
        <a:srgbClr val="98700D"/>
      </a:accent2>
      <a:accent3>
        <a:srgbClr val="5B6870"/>
      </a:accent3>
      <a:accent4>
        <a:srgbClr val="849E2A"/>
      </a:accent4>
      <a:accent5>
        <a:srgbClr val="B36012"/>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150GLTemplate-OneSection_WideScreen" id="{ECFB9CC4-85EF-0046-A11C-8BA1B4C3AE36}" vid="{873D6D13-D9F5-D443-B11D-4505B19D15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3F4F12AB7E8B4CA36163DE1786C39A" ma:contentTypeVersion="3" ma:contentTypeDescription="Create a new document." ma:contentTypeScope="" ma:versionID="fb3038be28bc784d8bf49ca90fcbe0c5">
  <xsd:schema xmlns:xsd="http://www.w3.org/2001/XMLSchema" xmlns:xs="http://www.w3.org/2001/XMLSchema" xmlns:p="http://schemas.microsoft.com/office/2006/metadata/properties" xmlns:ns1="http://schemas.microsoft.com/sharepoint/v3" xmlns:ns2="3586257f-d17b-4174-95ba-84c7efb4b691" targetNamespace="http://schemas.microsoft.com/office/2006/metadata/properties" ma:root="true" ma:fieldsID="fe7e2c370861cae7a8fe7da3ccc4c61e" ns1:_="" ns2:_="">
    <xsd:import namespace="http://schemas.microsoft.com/sharepoint/v3"/>
    <xsd:import namespace="3586257f-d17b-4174-95ba-84c7efb4b691"/>
    <xsd:element name="properties">
      <xsd:complexType>
        <xsd:sequence>
          <xsd:element name="documentManagement">
            <xsd:complexType>
              <xsd:all>
                <xsd:element ref="ns1:PublishingStartDate" minOccurs="0"/>
                <xsd:element ref="ns1:PublishingExpirationDate"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586257f-d17b-4174-95ba-84c7efb4b691" elementFormDefault="qualified">
    <xsd:import namespace="http://schemas.microsoft.com/office/2006/documentManagement/types"/>
    <xsd:import namespace="http://schemas.microsoft.com/office/infopath/2007/PartnerControls"/>
    <xsd:element name="Document_x0020_type" ma:index="10" nillable="true" ma:displayName="Document type" ma:default="Ag Research Fund Scholarship" ma:format="Dropdown" ma:internalName="Document_x0020_type">
      <xsd:simpleType>
        <xsd:union memberTypes="dms:Text">
          <xsd:simpleType>
            <xsd:restriction base="dms:Choice">
              <xsd:enumeration value="Ag Research Fund Scholarship"/>
              <xsd:enumeration value="ARP Assistantship Info"/>
              <xsd:enumeration value="ARP Award"/>
              <xsd:enumeration value="ARP Statistical Reports"/>
              <xsd:enumeration value="FAIR"/>
              <xsd:enumeration value="Farm Policy Study Group"/>
              <xsd:enumeration value="HATCH - CRIS NIMSS"/>
              <xsd:enumeration value="MOG Info"/>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Document_x0020_type xmlns="3586257f-d17b-4174-95ba-84c7efb4b691">Ag Research Fund Scholarship</Document_x0020_type>
    <PublishingStartDate xmlns="http://schemas.microsoft.com/sharepoint/v3" xsi:nil="true"/>
  </documentManagement>
</p:properties>
</file>

<file path=customXml/itemProps1.xml><?xml version="1.0" encoding="utf-8"?>
<ds:datastoreItem xmlns:ds="http://schemas.openxmlformats.org/officeDocument/2006/customXml" ds:itemID="{C5E34430-3758-4588-B6D2-387E15ABD26E}"/>
</file>

<file path=customXml/itemProps2.xml><?xml version="1.0" encoding="utf-8"?>
<ds:datastoreItem xmlns:ds="http://schemas.openxmlformats.org/officeDocument/2006/customXml" ds:itemID="{DEF5F540-CCBA-47D4-B026-F9FB7788E1FD}"/>
</file>

<file path=customXml/itemProps3.xml><?xml version="1.0" encoding="utf-8"?>
<ds:datastoreItem xmlns:ds="http://schemas.openxmlformats.org/officeDocument/2006/customXml" ds:itemID="{CFB8695F-C76A-49D1-BCCF-2B800D0C8909}"/>
</file>

<file path=docProps/app.xml><?xml version="1.0" encoding="utf-8"?>
<Properties xmlns="http://schemas.openxmlformats.org/officeDocument/2006/extended-properties" xmlns:vt="http://schemas.openxmlformats.org/officeDocument/2006/docPropsVTypes">
  <Template>PPT-150GLTemplate-OneSection_WideScreen</Template>
  <TotalTime>0</TotalTime>
  <Words>1066</Words>
  <Application>Microsoft Macintosh PowerPoint</Application>
  <PresentationFormat>Widescreen</PresentationFormat>
  <Paragraphs>169</Paragraphs>
  <Slides>30</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Arial Narrow</vt:lpstr>
      <vt:lpstr>Calibri</vt:lpstr>
      <vt:lpstr>Impact</vt:lpstr>
      <vt:lpstr>PT Sans Caption</vt:lpstr>
      <vt:lpstr>PT Serif</vt:lpstr>
      <vt:lpstr>PT Serif Caption</vt:lpstr>
      <vt:lpstr>Times New Roman</vt:lpstr>
      <vt:lpstr>Wingdings</vt:lpstr>
      <vt:lpstr>Office Theme</vt:lpstr>
      <vt:lpstr>How do we tell  the story of agriculture  ?</vt:lpstr>
      <vt:lpstr>Overview:</vt:lpstr>
      <vt:lpstr>Declining Trust</vt:lpstr>
      <vt:lpstr>Declining Trust</vt:lpstr>
      <vt:lpstr>Skepticism:      Food Additives </vt:lpstr>
      <vt:lpstr>Risk Perceptions : Additives</vt:lpstr>
      <vt:lpstr>Skepticism : GM Foods</vt:lpstr>
      <vt:lpstr>Move towards:     Conventional vs. Organics</vt:lpstr>
      <vt:lpstr>Changing Public Behaviors:</vt:lpstr>
      <vt:lpstr>PowerPoint Presentation</vt:lpstr>
      <vt:lpstr>PowerPoint Presentation</vt:lpstr>
      <vt:lpstr>Factors affecting public perception</vt:lpstr>
      <vt:lpstr>Key Elements in Public Perception:  Agriculture</vt:lpstr>
      <vt:lpstr>Key Elements in Public Perception: Trust</vt:lpstr>
      <vt:lpstr>Key Elements in Public Perception: Trust</vt:lpstr>
      <vt:lpstr>Key Elements in Public Perception: Trust  in Experts</vt:lpstr>
      <vt:lpstr>Key Elements in Public Perception:  Trust in Farmers</vt:lpstr>
      <vt:lpstr>Key Elements in Public Perception: Social Acceptance/ Norms</vt:lpstr>
      <vt:lpstr>Key Elements in Public Perception: Prior Experiences/Emotion</vt:lpstr>
      <vt:lpstr>Case Study: Fair Oaks Farms</vt:lpstr>
      <vt:lpstr>Case Study: Fair Oaks Farms</vt:lpstr>
      <vt:lpstr>Telling the Story of Agriculture</vt:lpstr>
      <vt:lpstr>Case Study: Fair Oaks Farms</vt:lpstr>
      <vt:lpstr>Telling the Story of Agriculture</vt:lpstr>
      <vt:lpstr>Questions?</vt:lpstr>
      <vt:lpstr>Science information comes from the media!</vt:lpstr>
      <vt:lpstr>Tell a story!</vt:lpstr>
      <vt:lpstr>Case Study: Fair Oaks Farms</vt:lpstr>
      <vt:lpstr>Strategy for media communication</vt:lpstr>
      <vt:lpstr>Communication template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cp:lastPrinted>2019-05-15T18:01:08Z</cp:lastPrinted>
  <dcterms:created xsi:type="dcterms:W3CDTF">2019-04-30T16:12:37Z</dcterms:created>
  <dcterms:modified xsi:type="dcterms:W3CDTF">2019-12-10T18:51:49Z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0x0101006F3F4F12AB7E8B4CA36163DE1786C39A</vt:lpwstr>
  </property>
</Properties>
</file>