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65" r:id="rId5"/>
    <p:sldId id="273" r:id="rId6"/>
    <p:sldId id="260" r:id="rId7"/>
    <p:sldId id="259" r:id="rId8"/>
    <p:sldId id="261" r:id="rId9"/>
    <p:sldId id="262" r:id="rId10"/>
    <p:sldId id="264" r:id="rId11"/>
    <p:sldId id="266" r:id="rId12"/>
    <p:sldId id="267" r:id="rId13"/>
    <p:sldId id="268" r:id="rId14"/>
    <p:sldId id="270" r:id="rId15"/>
    <p:sldId id="269" r:id="rId16"/>
    <p:sldId id="271" r:id="rId17"/>
    <p:sldId id="272" r:id="rId18"/>
    <p:sldId id="274" r:id="rId19"/>
    <p:sldId id="275" r:id="rId20"/>
    <p:sldId id="276" r:id="rId21"/>
    <p:sldId id="277"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66" d="100"/>
          <a:sy n="66"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CEE51-F35B-40F3-9698-C17C9045665D}" type="datetimeFigureOut">
              <a:rPr lang="en-US" smtClean="0"/>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CCB9D-D59F-41D3-A4B3-D09AA84C0098}" type="slidenum">
              <a:rPr lang="en-US" smtClean="0"/>
              <a:t>‹#›</a:t>
            </a:fld>
            <a:endParaRPr lang="en-US"/>
          </a:p>
        </p:txBody>
      </p:sp>
    </p:spTree>
    <p:extLst>
      <p:ext uri="{BB962C8B-B14F-4D97-AF65-F5344CB8AC3E}">
        <p14:creationId xmlns:p14="http://schemas.microsoft.com/office/powerpoint/2010/main" val="200994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5960F6-04D8-4829-A0B2-4FD40FBFA4CF}" type="datetime1">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p:nvPr userDrawn="1"/>
        </p:nvPicPr>
        <p:blipFill rotWithShape="1">
          <a:blip r:embed="rId2">
            <a:extLst>
              <a:ext uri="{28A0092B-C50C-407E-A947-70E740481C1C}">
                <a14:useLocalDpi xmlns:a14="http://schemas.microsoft.com/office/drawing/2010/main" val="0"/>
              </a:ext>
            </a:extLst>
          </a:blip>
          <a:srcRect l="30254" t="23418" r="29525" b="33229"/>
          <a:stretch/>
        </p:blipFill>
        <p:spPr bwMode="auto">
          <a:xfrm>
            <a:off x="-17930" y="5377515"/>
            <a:ext cx="1922929" cy="1480485"/>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a:extLst>
              <a:ext uri="{28A0092B-C50C-407E-A947-70E740481C1C}">
                <a14:useLocalDpi xmlns:a14="http://schemas.microsoft.com/office/drawing/2010/main" val="0"/>
              </a:ext>
            </a:extLst>
          </a:blip>
          <a:srcRect l="15618" t="7393" r="32225" b="74292"/>
          <a:stretch/>
        </p:blipFill>
        <p:spPr bwMode="auto">
          <a:xfrm>
            <a:off x="6934200" y="5345206"/>
            <a:ext cx="2319208" cy="1512794"/>
          </a:xfrm>
          <a:prstGeom prst="rect">
            <a:avLst/>
          </a:prstGeom>
          <a:ln>
            <a:noFill/>
          </a:ln>
          <a:extLst>
            <a:ext uri="{53640926-AAD7-44D8-BBD7-CCE9431645EC}">
              <a14:shadowObscured xmlns:a14="http://schemas.microsoft.com/office/drawing/2010/main"/>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DA612-7DDE-460E-AA2A-DCF5003075F2}" type="datetime1">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FC0F7-59F3-4420-ABBA-6AC0156C0DE3}" type="datetime1">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21086-CA2D-4DD1-9734-CF18359AB203}" type="datetime1">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p:nvPr userDrawn="1"/>
        </p:nvPicPr>
        <p:blipFill rotWithShape="1">
          <a:blip r:embed="rId2">
            <a:extLst>
              <a:ext uri="{28A0092B-C50C-407E-A947-70E740481C1C}">
                <a14:useLocalDpi xmlns:a14="http://schemas.microsoft.com/office/drawing/2010/main" val="0"/>
              </a:ext>
            </a:extLst>
          </a:blip>
          <a:srcRect l="31452" t="26295" r="31750" b="35351"/>
          <a:stretch/>
        </p:blipFill>
        <p:spPr bwMode="auto">
          <a:xfrm>
            <a:off x="0" y="5883275"/>
            <a:ext cx="1310640" cy="974725"/>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a:extLst>
              <a:ext uri="{28A0092B-C50C-407E-A947-70E740481C1C}">
                <a14:useLocalDpi xmlns:a14="http://schemas.microsoft.com/office/drawing/2010/main" val="0"/>
              </a:ext>
            </a:extLst>
          </a:blip>
          <a:srcRect l="15039" t="7424" r="34390" b="74479"/>
          <a:stretch/>
        </p:blipFill>
        <p:spPr bwMode="auto">
          <a:xfrm>
            <a:off x="7607935" y="5770319"/>
            <a:ext cx="1536065" cy="1020445"/>
          </a:xfrm>
          <a:prstGeom prst="rect">
            <a:avLst/>
          </a:prstGeom>
          <a:ln>
            <a:noFill/>
          </a:ln>
          <a:extLst>
            <a:ext uri="{53640926-AAD7-44D8-BBD7-CCE9431645EC}">
              <a14:shadowObscured xmlns:a14="http://schemas.microsoft.com/office/drawing/2010/main"/>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ED9CD-C20C-42AA-B4AB-4745D7C1A181}" type="datetime1">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72C463-048F-44BC-88AB-98140C84631E}" type="datetime1">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CD17D1-7C7C-4438-8B1E-7D13C60A59E6}" type="datetime1">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D67F32-792F-4378-8EEF-5096AB8DD751}" type="datetime1">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3A7C-8C7C-4EA5-BE62-B8986C2A72CF}" type="datetime1">
              <a:rPr lang="en-US" smtClean="0"/>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D6BF3-8B59-46EC-899B-9A14B4827CFB}" type="datetime1">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B12F3-B60F-4F90-8541-F9A976902EB5}" type="datetime1">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7846B-8D11-42C4-B6D6-0604E9010594}" type="datetime1">
              <a:rPr lang="en-US" smtClean="0"/>
              <a:t>6/23/2016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OBp8-WWhxJU" TargetMode="External"/><Relationship Id="rId2" Type="http://schemas.openxmlformats.org/officeDocument/2006/relationships/hyperlink" Target="https://www.youtube.com/watch?v=2hP5ZKZfO1Q" TargetMode="External"/><Relationship Id="rId1" Type="http://schemas.openxmlformats.org/officeDocument/2006/relationships/slideLayout" Target="../slideLayouts/slideLayout2.xml"/><Relationship Id="rId5" Type="http://schemas.openxmlformats.org/officeDocument/2006/relationships/hyperlink" Target="https://www.youtube.com/watch?v=BaEHVpKc-1Q" TargetMode="External"/><Relationship Id="rId4" Type="http://schemas.openxmlformats.org/officeDocument/2006/relationships/hyperlink" Target="https://www.youtube.com/watch?v=mP8_RAt75bQ"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D9Ukbklc6gc" TargetMode="External"/><Relationship Id="rId2" Type="http://schemas.openxmlformats.org/officeDocument/2006/relationships/hyperlink" Target="https://www.youtube.com/watch?v=x21kClCjkW0" TargetMode="External"/><Relationship Id="rId1" Type="http://schemas.openxmlformats.org/officeDocument/2006/relationships/slideLayout" Target="../slideLayouts/slideLayout2.xml"/><Relationship Id="rId4" Type="http://schemas.openxmlformats.org/officeDocument/2006/relationships/hyperlink" Target="https://www.youtube.com/watch?v=48jNBQboYt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het.colorado.edu/en/simulation/legacy/circuit-construction-kit-dc-virtual-lab" TargetMode="External"/><Relationship Id="rId2" Type="http://schemas.openxmlformats.org/officeDocument/2006/relationships/hyperlink" Target="https://phet.colorado.edu/en/simulation/legacy/circuit-construction-kit-d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ebellos@purdu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Rj4MzjxjGck" TargetMode="External"/><Relationship Id="rId2" Type="http://schemas.openxmlformats.org/officeDocument/2006/relationships/hyperlink" Target="https://www.youtube.com/watch?v=6kUm_I7bLYw" TargetMode="External"/><Relationship Id="rId1" Type="http://schemas.openxmlformats.org/officeDocument/2006/relationships/slideLayout" Target="../slideLayouts/slideLayout2.xml"/><Relationship Id="rId5" Type="http://schemas.openxmlformats.org/officeDocument/2006/relationships/hyperlink" Target="https://www.youtube.com/watch?v=aJorITEWCWk" TargetMode="External"/><Relationship Id="rId4" Type="http://schemas.openxmlformats.org/officeDocument/2006/relationships/hyperlink" Target="https://www.youtube.com/watch?v=EJjAWF2DfW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600200"/>
            <a:ext cx="6400800" cy="1752600"/>
          </a:xfrm>
        </p:spPr>
        <p:txBody>
          <a:bodyPr>
            <a:noAutofit/>
          </a:bodyPr>
          <a:lstStyle/>
          <a:p>
            <a:r>
              <a:rPr lang="en-US" sz="3600" b="1" dirty="0">
                <a:effectLst>
                  <a:outerShdw blurRad="38100" dist="38100" dir="2700000" algn="tl">
                    <a:srgbClr val="000000">
                      <a:alpha val="43137"/>
                    </a:srgbClr>
                  </a:outerShdw>
                </a:effectLst>
              </a:rPr>
              <a:t>Simple Circuits</a:t>
            </a:r>
            <a:r>
              <a:rPr lang="en-US" sz="3600" dirty="0"/>
              <a:t>: </a:t>
            </a:r>
            <a:endParaRPr lang="en-US" sz="3600" dirty="0" smtClean="0"/>
          </a:p>
          <a:p>
            <a:r>
              <a:rPr lang="en-US" sz="3600" dirty="0" smtClean="0">
                <a:effectLst>
                  <a:outerShdw blurRad="38100" dist="38100" dir="2700000" algn="tl">
                    <a:srgbClr val="000000">
                      <a:alpha val="43137"/>
                    </a:srgbClr>
                  </a:outerShdw>
                </a:effectLst>
              </a:rPr>
              <a:t>Engineering </a:t>
            </a:r>
            <a:r>
              <a:rPr lang="en-US" sz="3600" dirty="0">
                <a:effectLst>
                  <a:outerShdw blurRad="38100" dist="38100" dir="2700000" algn="tl">
                    <a:srgbClr val="000000">
                      <a:alpha val="43137"/>
                    </a:srgbClr>
                  </a:outerShdw>
                </a:effectLst>
              </a:rPr>
              <a:t>Irrigation Systems for Hydroponic Enthusiasts</a:t>
            </a:r>
          </a:p>
        </p:txBody>
      </p:sp>
      <p:pic>
        <p:nvPicPr>
          <p:cNvPr id="6" name="Picture 5"/>
          <p:cNvPicPr/>
          <p:nvPr/>
        </p:nvPicPr>
        <p:blipFill>
          <a:blip r:embed="rId2"/>
          <a:stretch>
            <a:fillRect/>
          </a:stretch>
        </p:blipFill>
        <p:spPr>
          <a:xfrm>
            <a:off x="29496" y="0"/>
            <a:ext cx="2180303" cy="2211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685800" y="76200"/>
            <a:ext cx="7772400" cy="1470025"/>
          </a:xfrm>
        </p:spPr>
        <p:txBody>
          <a:bodyPr/>
          <a:lstStyle/>
          <a:p>
            <a:r>
              <a:rPr lang="en-US" b="1" dirty="0" smtClean="0">
                <a:effectLst>
                  <a:outerShdw blurRad="38100" dist="38100" dir="2700000" algn="tl">
                    <a:srgbClr val="000000">
                      <a:alpha val="43137"/>
                    </a:srgbClr>
                  </a:outerShdw>
                </a:effectLst>
              </a:rPr>
              <a:t>Design STEM</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High School Physics</a:t>
            </a:r>
            <a:endParaRPr lang="en-US" b="1" dirty="0">
              <a:effectLst>
                <a:outerShdw blurRad="38100" dist="38100" dir="2700000" algn="tl">
                  <a:srgbClr val="000000">
                    <a:alpha val="43137"/>
                  </a:srgbClr>
                </a:outerShdw>
              </a:effectLst>
            </a:endParaRPr>
          </a:p>
        </p:txBody>
      </p:sp>
      <p:pic>
        <p:nvPicPr>
          <p:cNvPr id="1027" name="Picture 3"/>
          <p:cNvPicPr>
            <a:picLocks noChangeAspect="1" noChangeArrowheads="1"/>
          </p:cNvPicPr>
          <p:nvPr/>
        </p:nvPicPr>
        <p:blipFill rotWithShape="1">
          <a:blip r:embed="rId3">
            <a:clrChange>
              <a:clrFrom>
                <a:srgbClr val="EAF2F6"/>
              </a:clrFrom>
              <a:clrTo>
                <a:srgbClr val="EAF2F6">
                  <a:alpha val="0"/>
                </a:srgbClr>
              </a:clrTo>
            </a:clrChange>
            <a:extLst>
              <a:ext uri="{28A0092B-C50C-407E-A947-70E740481C1C}">
                <a14:useLocalDpi xmlns:a14="http://schemas.microsoft.com/office/drawing/2010/main" val="0"/>
              </a:ext>
            </a:extLst>
          </a:blip>
          <a:srcRect r="1809"/>
          <a:stretch/>
        </p:blipFill>
        <p:spPr bwMode="auto">
          <a:xfrm>
            <a:off x="838200" y="3581400"/>
            <a:ext cx="6069856"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6866" y="1"/>
            <a:ext cx="1704563" cy="2211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9663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Lesson 1 : What is a Water Pump?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71600"/>
            <a:ext cx="8839200" cy="4525963"/>
          </a:xfrm>
        </p:spPr>
        <p:txBody>
          <a:bodyPr>
            <a:normAutofit fontScale="92500"/>
          </a:bodyPr>
          <a:lstStyle/>
          <a:p>
            <a:pPr marL="0" lvl="0" indent="0">
              <a:buNone/>
            </a:pPr>
            <a:r>
              <a:rPr lang="en-US" sz="3900" dirty="0" smtClean="0"/>
              <a:t>Examples of  Water Pumps</a:t>
            </a:r>
            <a:endParaRPr lang="en-US" sz="3900" dirty="0" smtClean="0">
              <a:effectLst>
                <a:outerShdw blurRad="38100" dist="38100" dir="2700000" algn="tl">
                  <a:srgbClr val="000000">
                    <a:alpha val="43137"/>
                  </a:srgbClr>
                </a:outerShdw>
              </a:effectLst>
            </a:endParaRPr>
          </a:p>
          <a:p>
            <a:pPr lvl="0"/>
            <a:r>
              <a:rPr lang="en-US" u="sng" dirty="0">
                <a:hlinkClick r:id="rId2"/>
              </a:rPr>
              <a:t>https://www.youtube.com/watch?v=2hP5ZKZfO1Q</a:t>
            </a:r>
            <a:endParaRPr lang="en-US" dirty="0"/>
          </a:p>
          <a:p>
            <a:pPr lvl="0"/>
            <a:r>
              <a:rPr lang="en-US" u="sng" dirty="0">
                <a:hlinkClick r:id="rId3"/>
              </a:rPr>
              <a:t>https://www.youtube.com/watch?v=OBp8-WWhxJU</a:t>
            </a:r>
            <a:endParaRPr lang="en-US" dirty="0"/>
          </a:p>
          <a:p>
            <a:pPr lvl="0"/>
            <a:r>
              <a:rPr lang="en-US" u="sng" dirty="0">
                <a:hlinkClick r:id="rId4"/>
              </a:rPr>
              <a:t>https://www.youtube.com/watch?v=mP8_RAt75bQ</a:t>
            </a:r>
            <a:endParaRPr lang="en-US" dirty="0"/>
          </a:p>
          <a:p>
            <a:pPr lvl="0"/>
            <a:r>
              <a:rPr lang="en-US" u="sng" dirty="0">
                <a:hlinkClick r:id="rId5"/>
              </a:rPr>
              <a:t>https://</a:t>
            </a:r>
            <a:r>
              <a:rPr lang="en-US" u="sng" dirty="0" smtClean="0">
                <a:hlinkClick r:id="rId5"/>
              </a:rPr>
              <a:t>www.youtube.com/watch?v=BaEHVpKc-1Q</a:t>
            </a:r>
            <a:endParaRPr lang="en-US" u="sng" dirty="0" smtClean="0"/>
          </a:p>
        </p:txBody>
      </p:sp>
      <p:sp>
        <p:nvSpPr>
          <p:cNvPr id="4" name="Footer Placeholder 3"/>
          <p:cNvSpPr>
            <a:spLocks noGrp="1"/>
          </p:cNvSpPr>
          <p:nvPr>
            <p:ph type="ftr" sz="quarter" idx="11"/>
          </p:nvPr>
        </p:nvSpPr>
        <p:spPr/>
        <p:txBody>
          <a:bodyPr/>
          <a:lstStyle/>
          <a:p>
            <a:fld id="{9A98E81F-C236-45FD-AEC3-E3C368C448F3}" type="slidenum">
              <a:rPr lang="en-US" smtClean="0"/>
              <a:t>10</a:t>
            </a:fld>
            <a:endParaRPr lang="en-US" dirty="0"/>
          </a:p>
        </p:txBody>
      </p:sp>
    </p:spTree>
    <p:extLst>
      <p:ext uri="{BB962C8B-B14F-4D97-AF65-F5344CB8AC3E}">
        <p14:creationId xmlns:p14="http://schemas.microsoft.com/office/powerpoint/2010/main" val="415063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Lesson 1 : What is a Water Pump?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595437"/>
            <a:ext cx="9067800" cy="4525963"/>
          </a:xfrm>
        </p:spPr>
        <p:txBody>
          <a:bodyPr>
            <a:normAutofit/>
          </a:bodyPr>
          <a:lstStyle/>
          <a:p>
            <a:pPr marL="0" lvl="0" indent="0">
              <a:buNone/>
            </a:pPr>
            <a:r>
              <a:rPr lang="en-US" sz="3900" dirty="0" smtClean="0"/>
              <a:t>Where are pumps used?</a:t>
            </a:r>
          </a:p>
          <a:p>
            <a:r>
              <a:rPr lang="en-US" dirty="0">
                <a:hlinkClick r:id="rId2"/>
              </a:rPr>
              <a:t>https://</a:t>
            </a:r>
            <a:r>
              <a:rPr lang="en-US" dirty="0" smtClean="0">
                <a:hlinkClick r:id="rId2"/>
              </a:rPr>
              <a:t>www.youtube.com/watch?v=x21kClCjkW0</a:t>
            </a:r>
            <a:endParaRPr lang="en-US" dirty="0" smtClean="0"/>
          </a:p>
          <a:p>
            <a:r>
              <a:rPr lang="en-US" dirty="0">
                <a:hlinkClick r:id="rId3"/>
              </a:rPr>
              <a:t>https://</a:t>
            </a:r>
            <a:r>
              <a:rPr lang="en-US" dirty="0" smtClean="0">
                <a:hlinkClick r:id="rId3"/>
              </a:rPr>
              <a:t>www.youtube.com/watch?v=D9Ukbklc6gc</a:t>
            </a:r>
            <a:endParaRPr lang="en-US" dirty="0" smtClean="0"/>
          </a:p>
          <a:p>
            <a:r>
              <a:rPr lang="en-US" dirty="0">
                <a:hlinkClick r:id="rId4"/>
              </a:rPr>
              <a:t>https://</a:t>
            </a:r>
            <a:r>
              <a:rPr lang="en-US" dirty="0" smtClean="0">
                <a:hlinkClick r:id="rId4"/>
              </a:rPr>
              <a:t>www.youtube.com/watch?v=48jNBQboYt4</a:t>
            </a:r>
            <a:endParaRPr lang="en-US" dirty="0" smtClean="0"/>
          </a:p>
          <a:p>
            <a:endParaRPr lang="en-US" dirty="0" smtClean="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fld id="{9A98E81F-C236-45FD-AEC3-E3C368C448F3}" type="slidenum">
              <a:rPr lang="en-US" smtClean="0"/>
              <a:t>11</a:t>
            </a:fld>
            <a:endParaRPr lang="en-US" dirty="0"/>
          </a:p>
        </p:txBody>
      </p:sp>
    </p:spTree>
    <p:extLst>
      <p:ext uri="{BB962C8B-B14F-4D97-AF65-F5344CB8AC3E}">
        <p14:creationId xmlns:p14="http://schemas.microsoft.com/office/powerpoint/2010/main" val="26277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Lesson 2 : Simple Circuits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71600"/>
            <a:ext cx="8839200" cy="45259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Inquiry</a:t>
            </a:r>
          </a:p>
          <a:p>
            <a:pPr lvl="0"/>
            <a:r>
              <a:rPr lang="en-US" dirty="0"/>
              <a:t>Can you find a way to connect the battery, light bulbs, and wires to make the bulbs appear dim when lit?</a:t>
            </a:r>
          </a:p>
          <a:p>
            <a:pPr lvl="0"/>
            <a:r>
              <a:rPr lang="en-US" dirty="0"/>
              <a:t>Can you find a way to connect the battery, light bulbs, and wires, to make the bulbs appear bright when lit?</a:t>
            </a:r>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12</a:t>
            </a:fld>
            <a:endParaRPr lang="en-US" dirty="0"/>
          </a:p>
        </p:txBody>
      </p:sp>
    </p:spTree>
    <p:extLst>
      <p:ext uri="{BB962C8B-B14F-4D97-AF65-F5344CB8AC3E}">
        <p14:creationId xmlns:p14="http://schemas.microsoft.com/office/powerpoint/2010/main" val="2803491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Lesson 2 : Simple Circuits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71600"/>
            <a:ext cx="8839200" cy="45259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Design</a:t>
            </a:r>
          </a:p>
          <a:p>
            <a:pPr lvl="0"/>
            <a:r>
              <a:rPr lang="en-US" dirty="0" smtClean="0"/>
              <a:t>Why do the light bulbs appear to be bright in some ways and dim in others?</a:t>
            </a:r>
          </a:p>
          <a:p>
            <a:pPr lvl="0"/>
            <a:r>
              <a:rPr lang="en-US" dirty="0"/>
              <a:t>How could you use this feedback to inform your design of connecting a water pump to a battery in Lesson 1? </a:t>
            </a:r>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13</a:t>
            </a:fld>
            <a:endParaRPr lang="en-US" dirty="0"/>
          </a:p>
        </p:txBody>
      </p:sp>
    </p:spTree>
    <p:extLst>
      <p:ext uri="{BB962C8B-B14F-4D97-AF65-F5344CB8AC3E}">
        <p14:creationId xmlns:p14="http://schemas.microsoft.com/office/powerpoint/2010/main" val="543965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Lesson 2 : Simple Circuits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371600"/>
            <a:ext cx="8839200" cy="4525963"/>
          </a:xfrm>
        </p:spPr>
        <p:txBody>
          <a:bodyPr>
            <a:normAutofit/>
          </a:bodyPr>
          <a:lstStyle/>
          <a:p>
            <a:pPr marL="0" lvl="0" indent="0">
              <a:buNone/>
            </a:pPr>
            <a:r>
              <a:rPr lang="en-US" sz="4000" dirty="0" smtClean="0"/>
              <a:t>Useful Interactive Simulations</a:t>
            </a:r>
            <a:endParaRPr lang="en-US" sz="4000" dirty="0" smtClean="0">
              <a:effectLst>
                <a:outerShdw blurRad="38100" dist="38100" dir="2700000" algn="tl">
                  <a:srgbClr val="000000">
                    <a:alpha val="43137"/>
                  </a:srgbClr>
                </a:outerShdw>
              </a:effectLst>
            </a:endParaRPr>
          </a:p>
          <a:p>
            <a:r>
              <a:rPr lang="en-US" sz="2800" u="sng" dirty="0">
                <a:hlinkClick r:id="rId2"/>
              </a:rPr>
              <a:t>https://phet.colorado.edu/en/simulation/legacy/circuit-construction-kit-dc</a:t>
            </a:r>
            <a:endParaRPr lang="en-US" sz="2800" dirty="0"/>
          </a:p>
          <a:p>
            <a:r>
              <a:rPr lang="en-US" sz="2800" u="sng" dirty="0">
                <a:hlinkClick r:id="rId3"/>
              </a:rPr>
              <a:t>https://phet.colorado.edu/en/simulation/legacy/circuit-construction-kit-dc-virtual-lab</a:t>
            </a:r>
            <a:endParaRPr lang="en-US" sz="2800" dirty="0"/>
          </a:p>
          <a:p>
            <a:pPr lvl="0"/>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14</a:t>
            </a:fld>
            <a:endParaRPr lang="en-US" dirty="0"/>
          </a:p>
        </p:txBody>
      </p:sp>
    </p:spTree>
    <p:extLst>
      <p:ext uri="{BB962C8B-B14F-4D97-AF65-F5344CB8AC3E}">
        <p14:creationId xmlns:p14="http://schemas.microsoft.com/office/powerpoint/2010/main" val="725292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Autofit/>
          </a:bodyPr>
          <a:lstStyle/>
          <a:p>
            <a:r>
              <a:rPr lang="en-US" b="1" dirty="0" smtClean="0">
                <a:effectLst>
                  <a:outerShdw blurRad="38100" dist="38100" dir="2700000" algn="tl">
                    <a:srgbClr val="000000">
                      <a:alpha val="43137"/>
                    </a:srgbClr>
                  </a:outerShdw>
                </a:effectLst>
              </a:rPr>
              <a:t>Lesson 3 : Current &amp; Voltage in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Simple Circuits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2133600"/>
            <a:ext cx="8839200" cy="39925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Inquiry</a:t>
            </a:r>
          </a:p>
          <a:p>
            <a:pPr lvl="0"/>
            <a:r>
              <a:rPr lang="en-US" dirty="0"/>
              <a:t>How do the </a:t>
            </a:r>
            <a:r>
              <a:rPr lang="en-US" dirty="0" smtClean="0"/>
              <a:t>current and voltage compare </a:t>
            </a:r>
            <a:r>
              <a:rPr lang="en-US" dirty="0"/>
              <a:t>across different resistors that are in series</a:t>
            </a:r>
            <a:r>
              <a:rPr lang="en-US" dirty="0" smtClean="0"/>
              <a:t>? In parallel?</a:t>
            </a:r>
            <a:endParaRPr lang="en-US" dirty="0"/>
          </a:p>
          <a:p>
            <a:pPr lvl="0"/>
            <a:r>
              <a:rPr lang="en-US" dirty="0" smtClean="0"/>
              <a:t>How does the combined resistance change when two resistors  are added in series? in parallel?</a:t>
            </a:r>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15</a:t>
            </a:fld>
            <a:endParaRPr lang="en-US" dirty="0"/>
          </a:p>
        </p:txBody>
      </p:sp>
      <p:sp>
        <p:nvSpPr>
          <p:cNvPr id="5" name="Rectangle 4"/>
          <p:cNvSpPr/>
          <p:nvPr/>
        </p:nvSpPr>
        <p:spPr>
          <a:xfrm rot="19089156">
            <a:off x="1814067" y="2967335"/>
            <a:ext cx="5515869" cy="1569660"/>
          </a:xfrm>
          <a:prstGeom prst="rect">
            <a:avLst/>
          </a:prstGeom>
          <a:noFill/>
        </p:spPr>
        <p:txBody>
          <a:bodyPr wrap="none" lIns="91440" tIns="45720" rIns="91440" bIns="45720">
            <a:spAutoFit/>
          </a:bodyPr>
          <a:lstStyle/>
          <a:p>
            <a:pPr algn="ctr"/>
            <a:r>
              <a:rPr lang="en-US" sz="9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OPTIONAL</a:t>
            </a:r>
            <a:endParaRPr lang="en-US" sz="9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892889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4 : What is a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Variable Resistor?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2973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Inquiry</a:t>
            </a:r>
          </a:p>
          <a:p>
            <a:pPr lvl="0">
              <a:spcBef>
                <a:spcPts val="1800"/>
              </a:spcBef>
            </a:pPr>
            <a:r>
              <a:rPr lang="en-US" dirty="0" smtClean="0"/>
              <a:t>What </a:t>
            </a:r>
            <a:r>
              <a:rPr lang="en-US" dirty="0"/>
              <a:t>is a variable resistor and how can you change its resistance?</a:t>
            </a:r>
          </a:p>
          <a:p>
            <a:pPr lvl="0">
              <a:spcBef>
                <a:spcPts val="1800"/>
              </a:spcBef>
            </a:pPr>
            <a:r>
              <a:rPr lang="en-US" dirty="0" smtClean="0"/>
              <a:t>What </a:t>
            </a:r>
            <a:r>
              <a:rPr lang="en-US" dirty="0"/>
              <a:t>happens when a variable resistor is used in a series circuit? In a parallel circuit</a:t>
            </a: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16</a:t>
            </a:fld>
            <a:endParaRPr lang="en-US" dirty="0"/>
          </a:p>
        </p:txBody>
      </p:sp>
    </p:spTree>
    <p:extLst>
      <p:ext uri="{BB962C8B-B14F-4D97-AF65-F5344CB8AC3E}">
        <p14:creationId xmlns:p14="http://schemas.microsoft.com/office/powerpoint/2010/main" val="90492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4 : What is a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Variable Resistor?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2973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Inquiry</a:t>
            </a:r>
          </a:p>
          <a:p>
            <a:pPr lvl="0">
              <a:spcBef>
                <a:spcPts val="1800"/>
              </a:spcBef>
            </a:pPr>
            <a:r>
              <a:rPr lang="en-US" dirty="0" smtClean="0"/>
              <a:t>What </a:t>
            </a:r>
            <a:r>
              <a:rPr lang="en-US" dirty="0"/>
              <a:t>is a variable resistor and how can you change its resistance?</a:t>
            </a:r>
          </a:p>
          <a:p>
            <a:pPr lvl="0">
              <a:spcBef>
                <a:spcPts val="1800"/>
              </a:spcBef>
            </a:pPr>
            <a:r>
              <a:rPr lang="en-US" dirty="0" smtClean="0"/>
              <a:t>What </a:t>
            </a:r>
            <a:r>
              <a:rPr lang="en-US" dirty="0"/>
              <a:t>happens when a variable resistor is used in a series circuit? In a parallel circuit</a:t>
            </a: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17</a:t>
            </a:fld>
            <a:endParaRPr lang="en-US" dirty="0"/>
          </a:p>
        </p:txBody>
      </p:sp>
    </p:spTree>
    <p:extLst>
      <p:ext uri="{BB962C8B-B14F-4D97-AF65-F5344CB8AC3E}">
        <p14:creationId xmlns:p14="http://schemas.microsoft.com/office/powerpoint/2010/main" val="3494711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4 : What is a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Variable Resistor?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297363"/>
          </a:xfrm>
        </p:spPr>
        <p:txBody>
          <a:bodyPr>
            <a:normAutofit/>
          </a:bodyPr>
          <a:lstStyle/>
          <a:p>
            <a:pPr marL="0" lvl="0" indent="0">
              <a:buNone/>
            </a:pPr>
            <a:r>
              <a:rPr lang="en-US" sz="4000" dirty="0" smtClean="0"/>
              <a:t>Question </a:t>
            </a:r>
            <a:r>
              <a:rPr lang="en-US" sz="4000" dirty="0"/>
              <a:t>for Guiding </a:t>
            </a:r>
            <a:r>
              <a:rPr lang="en-US" sz="4000" dirty="0" smtClean="0">
                <a:effectLst>
                  <a:outerShdw blurRad="38100" dist="38100" dir="2700000" algn="tl">
                    <a:srgbClr val="000000">
                      <a:alpha val="43137"/>
                    </a:srgbClr>
                  </a:outerShdw>
                </a:effectLst>
              </a:rPr>
              <a:t>Design</a:t>
            </a:r>
          </a:p>
          <a:p>
            <a:pPr lvl="0"/>
            <a:r>
              <a:rPr lang="en-US" dirty="0" smtClean="0"/>
              <a:t>How </a:t>
            </a:r>
            <a:r>
              <a:rPr lang="en-US" dirty="0"/>
              <a:t>can a variable resistor be used to control the brightness of a bulb in a circuit</a:t>
            </a:r>
            <a:r>
              <a:rPr lang="en-US" dirty="0" smtClean="0"/>
              <a:t>?   Think of more than one way to do this.</a:t>
            </a:r>
          </a:p>
          <a:p>
            <a:pPr lvl="0"/>
            <a:r>
              <a:rPr lang="en-US" dirty="0" smtClean="0"/>
              <a:t>What ideas that you had learned from series and parallel circuits can be used in your design process?</a:t>
            </a:r>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18</a:t>
            </a:fld>
            <a:endParaRPr lang="en-US" dirty="0"/>
          </a:p>
        </p:txBody>
      </p:sp>
    </p:spTree>
    <p:extLst>
      <p:ext uri="{BB962C8B-B14F-4D97-AF65-F5344CB8AC3E}">
        <p14:creationId xmlns:p14="http://schemas.microsoft.com/office/powerpoint/2010/main" val="3306826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5 : Design Challenge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Creating a Water Pump Circuit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2973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Inquiry</a:t>
            </a:r>
          </a:p>
          <a:p>
            <a:pPr lvl="0"/>
            <a:r>
              <a:rPr lang="en-US" dirty="0"/>
              <a:t>How can you measure the </a:t>
            </a:r>
            <a:r>
              <a:rPr lang="en-US" i="1" dirty="0"/>
              <a:t>flow rate</a:t>
            </a:r>
            <a:r>
              <a:rPr lang="en-US" dirty="0"/>
              <a:t> </a:t>
            </a:r>
            <a:r>
              <a:rPr lang="en-US" dirty="0" smtClean="0"/>
              <a:t>and </a:t>
            </a:r>
            <a:r>
              <a:rPr lang="en-US" i="1" dirty="0" smtClean="0"/>
              <a:t>head</a:t>
            </a:r>
            <a:r>
              <a:rPr lang="en-US" dirty="0" smtClean="0"/>
              <a:t> of </a:t>
            </a:r>
            <a:r>
              <a:rPr lang="en-US" dirty="0"/>
              <a:t>the pump using the materials provided?</a:t>
            </a:r>
          </a:p>
          <a:p>
            <a:pPr lvl="0"/>
            <a:r>
              <a:rPr lang="en-US" dirty="0" smtClean="0"/>
              <a:t>How </a:t>
            </a:r>
            <a:r>
              <a:rPr lang="en-US" dirty="0"/>
              <a:t>can you measure the relationship between the </a:t>
            </a:r>
            <a:r>
              <a:rPr lang="en-US" i="1" dirty="0"/>
              <a:t>flow rate</a:t>
            </a:r>
            <a:r>
              <a:rPr lang="en-US" dirty="0"/>
              <a:t> and the </a:t>
            </a:r>
            <a:r>
              <a:rPr lang="en-US" i="1" dirty="0"/>
              <a:t>head</a:t>
            </a:r>
            <a:r>
              <a:rPr lang="en-US" dirty="0"/>
              <a:t>?</a:t>
            </a:r>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19</a:t>
            </a:fld>
            <a:endParaRPr lang="en-US" dirty="0"/>
          </a:p>
        </p:txBody>
      </p:sp>
    </p:spTree>
    <p:extLst>
      <p:ext uri="{BB962C8B-B14F-4D97-AF65-F5344CB8AC3E}">
        <p14:creationId xmlns:p14="http://schemas.microsoft.com/office/powerpoint/2010/main" val="2489820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b="1" dirty="0" smtClean="0">
                <a:effectLst>
                  <a:outerShdw blurRad="38100" dist="38100" dir="2700000" algn="tl">
                    <a:srgbClr val="000000">
                      <a:alpha val="43137"/>
                    </a:srgbClr>
                  </a:outerShdw>
                </a:effectLst>
              </a:rPr>
              <a:t>Agenda For Today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914400"/>
            <a:ext cx="9067800" cy="5181600"/>
          </a:xfrm>
        </p:spPr>
        <p:txBody>
          <a:bodyPr>
            <a:noAutofit/>
          </a:bodyPr>
          <a:lstStyle/>
          <a:p>
            <a:pPr marL="0" indent="0">
              <a:spcBef>
                <a:spcPts val="0"/>
              </a:spcBef>
              <a:buNone/>
            </a:pPr>
            <a:r>
              <a:rPr lang="en-US" sz="2800" b="1" dirty="0" smtClean="0">
                <a:effectLst>
                  <a:outerShdw blurRad="38100" dist="38100" dir="2700000" algn="tl">
                    <a:srgbClr val="000000">
                      <a:alpha val="43137"/>
                    </a:srgbClr>
                  </a:outerShdw>
                </a:effectLst>
              </a:rPr>
              <a:t>8:30 AM</a:t>
            </a:r>
            <a:r>
              <a:rPr lang="en-US" sz="2800" dirty="0"/>
              <a:t>	</a:t>
            </a:r>
            <a:r>
              <a:rPr lang="en-US" sz="2800" dirty="0" smtClean="0"/>
              <a:t>Introduction</a:t>
            </a:r>
          </a:p>
          <a:p>
            <a:pPr marL="0" indent="0">
              <a:spcBef>
                <a:spcPts val="0"/>
              </a:spcBef>
              <a:buNone/>
            </a:pPr>
            <a:r>
              <a:rPr lang="en-US" sz="2800" dirty="0"/>
              <a:t>	</a:t>
            </a:r>
            <a:r>
              <a:rPr lang="en-US" sz="2800" dirty="0" smtClean="0"/>
              <a:t>	Lesson </a:t>
            </a:r>
            <a:r>
              <a:rPr lang="en-US" sz="2800" dirty="0"/>
              <a:t>1 : </a:t>
            </a:r>
            <a:r>
              <a:rPr lang="en-US" sz="2800" i="1" dirty="0"/>
              <a:t>What is a Water </a:t>
            </a:r>
            <a:r>
              <a:rPr lang="en-US" sz="2800" i="1" dirty="0" smtClean="0"/>
              <a:t>Pump?  </a:t>
            </a:r>
            <a:endParaRPr lang="en-US" sz="2800" i="1" dirty="0"/>
          </a:p>
          <a:p>
            <a:pPr marL="0" indent="0">
              <a:spcBef>
                <a:spcPts val="0"/>
              </a:spcBef>
              <a:buNone/>
            </a:pPr>
            <a:r>
              <a:rPr lang="en-US" sz="2800" dirty="0" smtClean="0"/>
              <a:t>		Lesson 2</a:t>
            </a:r>
            <a:r>
              <a:rPr lang="en-US" sz="2800" dirty="0"/>
              <a:t> : </a:t>
            </a:r>
            <a:r>
              <a:rPr lang="en-US" sz="2800" i="1" dirty="0" smtClean="0"/>
              <a:t>Series &amp; Parallel Circuits</a:t>
            </a:r>
            <a:endParaRPr lang="en-US" sz="2800" i="1" dirty="0"/>
          </a:p>
          <a:p>
            <a:pPr marL="0" indent="0">
              <a:spcBef>
                <a:spcPts val="0"/>
              </a:spcBef>
              <a:buNone/>
            </a:pPr>
            <a:r>
              <a:rPr lang="en-US" sz="2800" b="1" dirty="0" smtClean="0">
                <a:effectLst>
                  <a:outerShdw blurRad="38100" dist="38100" dir="2700000" algn="tl">
                    <a:srgbClr val="000000">
                      <a:alpha val="43137"/>
                    </a:srgbClr>
                  </a:outerShdw>
                </a:effectLst>
              </a:rPr>
              <a:t>Break</a:t>
            </a:r>
            <a:r>
              <a:rPr lang="en-US" sz="2800" dirty="0"/>
              <a:t> </a:t>
            </a:r>
          </a:p>
          <a:p>
            <a:pPr marL="0" indent="0">
              <a:spcBef>
                <a:spcPts val="0"/>
              </a:spcBef>
              <a:buNone/>
            </a:pPr>
            <a:r>
              <a:rPr lang="en-US" sz="2800" dirty="0" smtClean="0"/>
              <a:t>		Lesson 3</a:t>
            </a:r>
            <a:r>
              <a:rPr lang="en-US" sz="2800" dirty="0"/>
              <a:t> </a:t>
            </a:r>
            <a:r>
              <a:rPr lang="en-US" sz="2800" dirty="0" smtClean="0"/>
              <a:t>(Optional): </a:t>
            </a:r>
            <a:r>
              <a:rPr lang="en-US" sz="2800" i="1" dirty="0"/>
              <a:t>Voltage, Current, </a:t>
            </a:r>
            <a:r>
              <a:rPr lang="en-US" sz="2800" i="1" dirty="0" smtClean="0"/>
              <a:t>and 				Resistance in </a:t>
            </a:r>
            <a:r>
              <a:rPr lang="en-US" sz="2800" i="1" dirty="0"/>
              <a:t>Series </a:t>
            </a:r>
            <a:r>
              <a:rPr lang="en-US" sz="2800" i="1" dirty="0" smtClean="0"/>
              <a:t>&amp; Parallel </a:t>
            </a:r>
            <a:r>
              <a:rPr lang="en-US" sz="2800" i="1" dirty="0"/>
              <a:t>Circuits</a:t>
            </a:r>
          </a:p>
          <a:p>
            <a:pPr marL="0" indent="0">
              <a:spcBef>
                <a:spcPts val="600"/>
              </a:spcBef>
              <a:spcAft>
                <a:spcPts val="600"/>
              </a:spcAft>
              <a:buNone/>
            </a:pPr>
            <a:r>
              <a:rPr lang="en-US" sz="2800" b="1" dirty="0" smtClean="0">
                <a:effectLst>
                  <a:outerShdw blurRad="38100" dist="38100" dir="2700000" algn="tl">
                    <a:srgbClr val="000000">
                      <a:alpha val="43137"/>
                    </a:srgbClr>
                  </a:outerShdw>
                </a:effectLst>
              </a:rPr>
              <a:t>12:00  PM</a:t>
            </a:r>
            <a:r>
              <a:rPr lang="en-US" sz="2800" b="1" dirty="0" smtClean="0"/>
              <a:t>	Lunch</a:t>
            </a:r>
            <a:r>
              <a:rPr lang="en-US" sz="2800" dirty="0"/>
              <a:t> </a:t>
            </a:r>
            <a:endParaRPr lang="en-US" sz="2800" dirty="0" smtClean="0"/>
          </a:p>
          <a:p>
            <a:pPr marL="0" indent="0">
              <a:spcBef>
                <a:spcPts val="0"/>
              </a:spcBef>
              <a:buNone/>
            </a:pPr>
            <a:r>
              <a:rPr lang="en-US" sz="2800" dirty="0"/>
              <a:t>	</a:t>
            </a:r>
            <a:r>
              <a:rPr lang="en-US" sz="2800" dirty="0" smtClean="0"/>
              <a:t>	Lesson 4</a:t>
            </a:r>
            <a:r>
              <a:rPr lang="en-US" sz="2800" dirty="0"/>
              <a:t> : </a:t>
            </a:r>
            <a:r>
              <a:rPr lang="en-US" sz="2800" i="1" dirty="0"/>
              <a:t>What is a Variable Resistor?</a:t>
            </a:r>
          </a:p>
          <a:p>
            <a:pPr marL="0" indent="0">
              <a:spcBef>
                <a:spcPts val="0"/>
              </a:spcBef>
              <a:buNone/>
            </a:pPr>
            <a:r>
              <a:rPr lang="en-US" sz="2800" dirty="0" smtClean="0"/>
              <a:t>		Lesson 5</a:t>
            </a:r>
            <a:r>
              <a:rPr lang="en-US" sz="2800" dirty="0"/>
              <a:t> : </a:t>
            </a:r>
            <a:r>
              <a:rPr lang="en-US" sz="2800" i="1" dirty="0"/>
              <a:t>Design Challenge – Creating a </a:t>
            </a:r>
            <a:r>
              <a:rPr lang="en-US" sz="2800" i="1" dirty="0" smtClean="0"/>
              <a:t>				Water </a:t>
            </a:r>
            <a:r>
              <a:rPr lang="en-US" sz="2800" i="1" dirty="0"/>
              <a:t>Pump Circuit</a:t>
            </a:r>
          </a:p>
          <a:p>
            <a:pPr marL="0" indent="0">
              <a:spcBef>
                <a:spcPts val="0"/>
              </a:spcBef>
              <a:buNone/>
            </a:pPr>
            <a:r>
              <a:rPr lang="en-US" sz="2800" b="1" dirty="0" smtClean="0">
                <a:effectLst>
                  <a:outerShdw blurRad="38100" dist="38100" dir="2700000" algn="tl">
                    <a:srgbClr val="000000">
                      <a:alpha val="43137"/>
                    </a:srgbClr>
                  </a:outerShdw>
                </a:effectLst>
              </a:rPr>
              <a:t>3:15 </a:t>
            </a:r>
            <a:r>
              <a:rPr lang="en-US" sz="2800" b="1" dirty="0">
                <a:effectLst>
                  <a:outerShdw blurRad="38100" dist="38100" dir="2700000" algn="tl">
                    <a:srgbClr val="000000">
                      <a:alpha val="43137"/>
                    </a:srgbClr>
                  </a:outerShdw>
                </a:effectLst>
              </a:rPr>
              <a:t>PM</a:t>
            </a:r>
            <a:r>
              <a:rPr lang="en-US" sz="2800" dirty="0"/>
              <a:t>	</a:t>
            </a:r>
            <a:r>
              <a:rPr lang="en-US" sz="2800" dirty="0" smtClean="0"/>
              <a:t>Wrap up</a:t>
            </a:r>
            <a:r>
              <a:rPr lang="en-US" sz="2800" dirty="0"/>
              <a:t> </a:t>
            </a:r>
          </a:p>
        </p:txBody>
      </p:sp>
      <p:sp>
        <p:nvSpPr>
          <p:cNvPr id="4" name="Footer Placeholder 3"/>
          <p:cNvSpPr>
            <a:spLocks noGrp="1"/>
          </p:cNvSpPr>
          <p:nvPr>
            <p:ph type="ftr" sz="quarter" idx="11"/>
          </p:nvPr>
        </p:nvSpPr>
        <p:spPr/>
        <p:txBody>
          <a:bodyPr/>
          <a:lstStyle/>
          <a:p>
            <a:fld id="{76334350-19E3-4364-94BE-CCA3DBC580F0}" type="slidenum">
              <a:rPr lang="en-US" sz="1400" smtClean="0">
                <a:solidFill>
                  <a:schemeClr val="tx1"/>
                </a:solidFill>
              </a:rPr>
              <a:t>2</a:t>
            </a:fld>
            <a:endParaRPr lang="en-US" sz="1400" dirty="0">
              <a:solidFill>
                <a:schemeClr val="tx1"/>
              </a:solidFill>
            </a:endParaRPr>
          </a:p>
        </p:txBody>
      </p:sp>
    </p:spTree>
    <p:extLst>
      <p:ext uri="{BB962C8B-B14F-4D97-AF65-F5344CB8AC3E}">
        <p14:creationId xmlns:p14="http://schemas.microsoft.com/office/powerpoint/2010/main" val="74360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5 : Design Challenge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Creating a Water Pump Circuit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297363"/>
          </a:xfrm>
        </p:spPr>
        <p:txBody>
          <a:bodyPr>
            <a:normAutofit/>
          </a:bodyPr>
          <a:lstStyle/>
          <a:p>
            <a:pPr marL="0" lvl="0" indent="0">
              <a:buNone/>
            </a:pPr>
            <a:r>
              <a:rPr lang="en-US" sz="4000" dirty="0"/>
              <a:t>Questions for Guiding </a:t>
            </a:r>
            <a:r>
              <a:rPr lang="en-US" sz="4000" dirty="0" smtClean="0">
                <a:effectLst>
                  <a:outerShdw blurRad="38100" dist="38100" dir="2700000" algn="tl">
                    <a:srgbClr val="000000">
                      <a:alpha val="43137"/>
                    </a:srgbClr>
                  </a:outerShdw>
                </a:effectLst>
              </a:rPr>
              <a:t>Design</a:t>
            </a:r>
          </a:p>
          <a:p>
            <a:pPr lvl="0"/>
            <a:r>
              <a:rPr lang="en-US" dirty="0"/>
              <a:t>How can you </a:t>
            </a:r>
            <a:r>
              <a:rPr lang="en-US" dirty="0" smtClean="0">
                <a:effectLst>
                  <a:outerShdw blurRad="38100" dist="38100" dir="2700000" algn="tl">
                    <a:srgbClr val="000000">
                      <a:alpha val="43137"/>
                    </a:srgbClr>
                  </a:outerShdw>
                </a:effectLst>
              </a:rPr>
              <a:t>control</a:t>
            </a:r>
            <a:r>
              <a:rPr lang="en-US" dirty="0" smtClean="0"/>
              <a:t> the </a:t>
            </a:r>
            <a:r>
              <a:rPr lang="en-US" i="1" dirty="0"/>
              <a:t>flow rate</a:t>
            </a:r>
            <a:r>
              <a:rPr lang="en-US" dirty="0"/>
              <a:t> </a:t>
            </a:r>
            <a:r>
              <a:rPr lang="en-US" dirty="0" smtClean="0"/>
              <a:t>and </a:t>
            </a:r>
            <a:r>
              <a:rPr lang="en-US" i="1" dirty="0" smtClean="0"/>
              <a:t>head</a:t>
            </a:r>
            <a:r>
              <a:rPr lang="en-US" dirty="0" smtClean="0"/>
              <a:t> of </a:t>
            </a:r>
            <a:r>
              <a:rPr lang="en-US" dirty="0"/>
              <a:t>the pump using the materials provided</a:t>
            </a:r>
            <a:r>
              <a:rPr lang="en-US" dirty="0" smtClean="0"/>
              <a:t>?  Think of more than one way to do this.</a:t>
            </a:r>
            <a:endParaRPr lang="en-US" dirty="0"/>
          </a:p>
          <a:p>
            <a:pPr lvl="0"/>
            <a:r>
              <a:rPr lang="en-US" dirty="0" smtClean="0"/>
              <a:t>What ideas that you learned from controlling the brightness of the resistor can be used in your design process?</a:t>
            </a:r>
            <a:endParaRPr lang="en-US" dirty="0"/>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20</a:t>
            </a:fld>
            <a:endParaRPr lang="en-US" dirty="0"/>
          </a:p>
        </p:txBody>
      </p:sp>
    </p:spTree>
    <p:extLst>
      <p:ext uri="{BB962C8B-B14F-4D97-AF65-F5344CB8AC3E}">
        <p14:creationId xmlns:p14="http://schemas.microsoft.com/office/powerpoint/2010/main" val="1826866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b="1" dirty="0" smtClean="0">
                <a:effectLst>
                  <a:outerShdw blurRad="38100" dist="38100" dir="2700000" algn="tl">
                    <a:srgbClr val="000000">
                      <a:alpha val="43137"/>
                    </a:srgbClr>
                  </a:outerShdw>
                </a:effectLst>
              </a:rPr>
              <a:t>Lesson 5 : Design Challenge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Creating a Water Pump Circuit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524000"/>
            <a:ext cx="8839200" cy="4953000"/>
          </a:xfrm>
        </p:spPr>
        <p:txBody>
          <a:bodyPr>
            <a:normAutofit fontScale="70000" lnSpcReduction="20000"/>
          </a:bodyPr>
          <a:lstStyle/>
          <a:p>
            <a:pPr marL="0" lvl="0" indent="0" algn="ctr">
              <a:buNone/>
            </a:pPr>
            <a:r>
              <a:rPr lang="en-US" sz="4600" dirty="0" smtClean="0"/>
              <a:t>A Manual for Hydroponic Farmer to Use your Design</a:t>
            </a:r>
            <a:endParaRPr lang="en-US" sz="4600" dirty="0" smtClean="0">
              <a:effectLst>
                <a:outerShdw blurRad="38100" dist="38100" dir="2700000" algn="tl">
                  <a:srgbClr val="000000">
                    <a:alpha val="43137"/>
                  </a:srgbClr>
                </a:outerShdw>
              </a:effectLst>
            </a:endParaRPr>
          </a:p>
          <a:p>
            <a:pPr marL="231775" lvl="0" indent="-231775"/>
            <a:r>
              <a:rPr lang="en-US" sz="3400" dirty="0" smtClean="0"/>
              <a:t>A </a:t>
            </a:r>
            <a:r>
              <a:rPr lang="en-US" sz="3400" dirty="0"/>
              <a:t>diagram showing the submerged pump and how it supplies water to the plant bed above it.  The head and flow rate should be labeled and defined for the end user as two important parameters.</a:t>
            </a:r>
          </a:p>
          <a:p>
            <a:pPr marL="231775" lvl="0" indent="-231775"/>
            <a:r>
              <a:rPr lang="en-US" sz="3400" dirty="0"/>
              <a:t>Circuit schematics showing how the variable resistor, battery and pump are connected together.</a:t>
            </a:r>
          </a:p>
          <a:p>
            <a:pPr marL="231775" lvl="0" indent="-231775"/>
            <a:r>
              <a:rPr lang="en-US" sz="3400" dirty="0"/>
              <a:t>A paragraph explaining the circuit schematics and how </a:t>
            </a:r>
            <a:r>
              <a:rPr lang="en-US" sz="3400" dirty="0" smtClean="0"/>
              <a:t>it works </a:t>
            </a:r>
            <a:r>
              <a:rPr lang="en-US" sz="3400" dirty="0"/>
              <a:t>to control the flow rate and head by changing the variable resistor.</a:t>
            </a:r>
          </a:p>
          <a:p>
            <a:pPr marL="231775" lvl="0" indent="-231775"/>
            <a:r>
              <a:rPr lang="en-US" sz="3400" dirty="0" smtClean="0"/>
              <a:t>A </a:t>
            </a:r>
            <a:r>
              <a:rPr lang="en-US" sz="3400" dirty="0"/>
              <a:t>paragraph explaining the graph of flow rate vs. head for different settings of the variable resistor.  The paragraph should also explain to the end user, with a concrete example of how they should fine tune the electrical circuit to achieve a particular desired flow rate and head based on the graph</a:t>
            </a:r>
            <a:r>
              <a:rPr lang="en-US" sz="3400" dirty="0" smtClean="0"/>
              <a:t>.</a:t>
            </a:r>
            <a:endParaRPr lang="en-US" sz="2400" dirty="0"/>
          </a:p>
        </p:txBody>
      </p:sp>
      <p:sp>
        <p:nvSpPr>
          <p:cNvPr id="4" name="Footer Placeholder 3"/>
          <p:cNvSpPr>
            <a:spLocks noGrp="1"/>
          </p:cNvSpPr>
          <p:nvPr>
            <p:ph type="ftr" sz="quarter" idx="11"/>
          </p:nvPr>
        </p:nvSpPr>
        <p:spPr/>
        <p:txBody>
          <a:bodyPr/>
          <a:lstStyle/>
          <a:p>
            <a:fld id="{CFBFBD5D-8D4B-456A-B616-1A199BCABFAF}" type="slidenum">
              <a:rPr lang="en-US" smtClean="0"/>
              <a:t>21</a:t>
            </a:fld>
            <a:endParaRPr lang="en-US" dirty="0"/>
          </a:p>
        </p:txBody>
      </p:sp>
    </p:spTree>
    <p:extLst>
      <p:ext uri="{BB962C8B-B14F-4D97-AF65-F5344CB8AC3E}">
        <p14:creationId xmlns:p14="http://schemas.microsoft.com/office/powerpoint/2010/main" val="2119410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Thank You</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4000" dirty="0" smtClean="0"/>
              <a:t>Power Point slides will be posted </a:t>
            </a:r>
            <a:r>
              <a:rPr lang="en-US" sz="4000" dirty="0" smtClean="0"/>
              <a:t>on the Blackboard website for the course.</a:t>
            </a:r>
          </a:p>
          <a:p>
            <a:pPr marL="0" indent="0" algn="ctr">
              <a:buNone/>
            </a:pPr>
            <a:endParaRPr lang="en-US" sz="4000" dirty="0"/>
          </a:p>
          <a:p>
            <a:pPr marL="0" indent="0" algn="ctr">
              <a:buNone/>
            </a:pPr>
            <a:r>
              <a:rPr lang="en-US" sz="4000" dirty="0" smtClean="0"/>
              <a:t>If you have any questions regarding this unit, please feel free to contact </a:t>
            </a:r>
            <a:r>
              <a:rPr lang="en-US" sz="4000" dirty="0" smtClean="0">
                <a:effectLst>
                  <a:outerShdw blurRad="38100" dist="38100" dir="2700000" algn="tl">
                    <a:srgbClr val="000000">
                      <a:alpha val="43137"/>
                    </a:srgbClr>
                  </a:outerShdw>
                </a:effectLst>
              </a:rPr>
              <a:t>Sanjay Rebello </a:t>
            </a:r>
            <a:r>
              <a:rPr lang="en-US" sz="4000" dirty="0" smtClean="0"/>
              <a:t>(</a:t>
            </a:r>
            <a:r>
              <a:rPr lang="en-US" sz="4000" dirty="0" smtClean="0">
                <a:hlinkClick r:id="rId2"/>
              </a:rPr>
              <a:t>rebellos@purdue.edu</a:t>
            </a:r>
            <a:r>
              <a:rPr lang="en-US" sz="4000" dirty="0" smtClean="0"/>
              <a:t> )</a:t>
            </a:r>
            <a:endParaRPr lang="en-US" sz="4000" dirty="0" smtClean="0"/>
          </a:p>
          <a:p>
            <a:pPr marL="0" indent="0" algn="ctr">
              <a:buNone/>
            </a:pPr>
            <a:endParaRPr lang="en-US" sz="4000" dirty="0"/>
          </a:p>
        </p:txBody>
      </p:sp>
      <p:sp>
        <p:nvSpPr>
          <p:cNvPr id="4" name="Footer Placeholder 3"/>
          <p:cNvSpPr>
            <a:spLocks noGrp="1"/>
          </p:cNvSpPr>
          <p:nvPr>
            <p:ph type="ftr" sz="quarter" idx="11"/>
          </p:nvPr>
        </p:nvSpPr>
        <p:spPr/>
        <p:txBody>
          <a:bodyPr/>
          <a:lstStyle/>
          <a:p>
            <a:fld id="{02FEBFCC-749F-43DF-8CCC-4A9F33C9EB56}" type="slidenum">
              <a:rPr lang="en-US" smtClean="0"/>
              <a:t>22</a:t>
            </a:fld>
            <a:endParaRPr lang="en-US" dirty="0"/>
          </a:p>
        </p:txBody>
      </p:sp>
    </p:spTree>
    <p:extLst>
      <p:ext uri="{BB962C8B-B14F-4D97-AF65-F5344CB8AC3E}">
        <p14:creationId xmlns:p14="http://schemas.microsoft.com/office/powerpoint/2010/main" val="276010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55"/>
            <a:ext cx="8229600" cy="882445"/>
          </a:xfrm>
        </p:spPr>
        <p:txBody>
          <a:bodyPr/>
          <a:lstStyle/>
          <a:p>
            <a:r>
              <a:rPr lang="en-US" b="1" dirty="0" smtClean="0">
                <a:effectLst>
                  <a:outerShdw blurRad="38100" dist="38100" dir="2700000" algn="tl">
                    <a:srgbClr val="000000">
                      <a:alpha val="43137"/>
                    </a:srgbClr>
                  </a:outerShdw>
                </a:effectLst>
              </a:rPr>
              <a:t>Before We Begin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10600" cy="4983163"/>
          </a:xfrm>
        </p:spPr>
        <p:txBody>
          <a:bodyPr>
            <a:normAutofit/>
          </a:bodyPr>
          <a:lstStyle/>
          <a:p>
            <a:pPr marL="0" indent="0">
              <a:buNone/>
            </a:pPr>
            <a:r>
              <a:rPr lang="en-US" sz="4000" dirty="0" smtClean="0">
                <a:effectLst>
                  <a:outerShdw blurRad="38100" dist="38100" dir="2700000" algn="tl">
                    <a:srgbClr val="000000">
                      <a:alpha val="43137"/>
                    </a:srgbClr>
                  </a:outerShdw>
                </a:effectLst>
              </a:rPr>
              <a:t>Prerequisites (</a:t>
            </a:r>
            <a:r>
              <a:rPr lang="en-US" sz="3600" dirty="0" smtClean="0">
                <a:effectLst>
                  <a:outerShdw blurRad="38100" dist="38100" dir="2700000" algn="tl">
                    <a:srgbClr val="000000">
                      <a:alpha val="43137"/>
                    </a:srgbClr>
                  </a:outerShdw>
                </a:effectLst>
              </a:rPr>
              <a:t>if used in HS Physics class)</a:t>
            </a:r>
            <a:r>
              <a:rPr lang="en-US" sz="4000" dirty="0" smtClean="0"/>
              <a:t>:</a:t>
            </a:r>
            <a:endParaRPr lang="en-US" sz="4000" dirty="0" smtClean="0"/>
          </a:p>
          <a:p>
            <a:pPr marL="914400" lvl="1" indent="-457200"/>
            <a:r>
              <a:rPr lang="en-US" sz="3600" dirty="0"/>
              <a:t>Understand what a complete </a:t>
            </a:r>
            <a:r>
              <a:rPr lang="en-US" sz="3600" dirty="0" smtClean="0"/>
              <a:t>circuit is,</a:t>
            </a:r>
            <a:endParaRPr lang="en-US" sz="3600" dirty="0"/>
          </a:p>
          <a:p>
            <a:pPr marL="914400" lvl="1" indent="-457200"/>
            <a:r>
              <a:rPr lang="en-US" sz="3600" dirty="0"/>
              <a:t>Know how to light a </a:t>
            </a:r>
            <a:r>
              <a:rPr lang="en-US" sz="3600" dirty="0" smtClean="0"/>
              <a:t>bulb </a:t>
            </a:r>
            <a:r>
              <a:rPr lang="en-US" sz="3600" dirty="0"/>
              <a:t>with one battery and wire,</a:t>
            </a:r>
          </a:p>
          <a:p>
            <a:pPr marL="914400" lvl="1" indent="-457200"/>
            <a:r>
              <a:rPr lang="en-US" sz="3600" dirty="0"/>
              <a:t>Be able to identify </a:t>
            </a:r>
            <a:r>
              <a:rPr lang="en-US" sz="3600" dirty="0" smtClean="0"/>
              <a:t>simple circuit elements, and</a:t>
            </a:r>
          </a:p>
          <a:p>
            <a:pPr marL="914400" lvl="1" indent="-457200"/>
            <a:r>
              <a:rPr lang="en-US" sz="3600" dirty="0" smtClean="0"/>
              <a:t>Be familiar with Ohm’s law.</a:t>
            </a:r>
          </a:p>
          <a:p>
            <a:endParaRPr lang="en-US" dirty="0"/>
          </a:p>
        </p:txBody>
      </p:sp>
      <p:sp>
        <p:nvSpPr>
          <p:cNvPr id="4" name="Footer Placeholder 3"/>
          <p:cNvSpPr>
            <a:spLocks noGrp="1"/>
          </p:cNvSpPr>
          <p:nvPr>
            <p:ph type="ftr" sz="quarter" idx="11"/>
          </p:nvPr>
        </p:nvSpPr>
        <p:spPr/>
        <p:txBody>
          <a:bodyPr/>
          <a:lstStyle/>
          <a:p>
            <a:fld id="{8DA472C8-2EB0-4BC1-8DA1-C429B93297FC}" type="slidenum">
              <a:rPr lang="en-US" sz="1400" smtClean="0">
                <a:solidFill>
                  <a:schemeClr val="tx1"/>
                </a:solidFill>
              </a:rPr>
              <a:t>3</a:t>
            </a:fld>
            <a:endParaRPr lang="en-US" sz="1400" dirty="0">
              <a:solidFill>
                <a:schemeClr val="tx1"/>
              </a:solidFill>
            </a:endParaRPr>
          </a:p>
        </p:txBody>
      </p:sp>
    </p:spTree>
    <p:extLst>
      <p:ext uri="{BB962C8B-B14F-4D97-AF65-F5344CB8AC3E}">
        <p14:creationId xmlns:p14="http://schemas.microsoft.com/office/powerpoint/2010/main" val="2694861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55"/>
            <a:ext cx="8229600" cy="882445"/>
          </a:xfrm>
        </p:spPr>
        <p:txBody>
          <a:bodyPr/>
          <a:lstStyle/>
          <a:p>
            <a:r>
              <a:rPr lang="en-US" b="1" dirty="0" smtClean="0">
                <a:effectLst>
                  <a:outerShdw blurRad="38100" dist="38100" dir="2700000" algn="tl">
                    <a:srgbClr val="000000">
                      <a:alpha val="43137"/>
                    </a:srgbClr>
                  </a:outerShdw>
                </a:effectLst>
              </a:rPr>
              <a:t>Before We Begin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838201"/>
            <a:ext cx="8610600" cy="664957"/>
          </a:xfrm>
        </p:spPr>
        <p:txBody>
          <a:bodyPr>
            <a:noAutofit/>
          </a:bodyPr>
          <a:lstStyle/>
          <a:p>
            <a:pPr marL="0" indent="0" algn="ctr">
              <a:buNone/>
            </a:pPr>
            <a:r>
              <a:rPr lang="en-US" sz="4000" dirty="0" smtClean="0">
                <a:effectLst>
                  <a:outerShdw blurRad="38100" dist="38100" dir="2700000" algn="tl">
                    <a:srgbClr val="000000">
                      <a:alpha val="43137"/>
                    </a:srgbClr>
                  </a:outerShdw>
                </a:effectLst>
              </a:rPr>
              <a:t>Indiana State Content </a:t>
            </a:r>
            <a:r>
              <a:rPr lang="en-US" sz="4000" dirty="0" smtClean="0">
                <a:effectLst>
                  <a:outerShdw blurRad="38100" dist="38100" dir="2700000" algn="tl">
                    <a:srgbClr val="000000">
                      <a:alpha val="43137"/>
                    </a:srgbClr>
                  </a:outerShdw>
                </a:effectLst>
              </a:rPr>
              <a:t>Standards</a:t>
            </a:r>
            <a:endParaRPr lang="en-US" sz="4000" dirty="0" smtClean="0"/>
          </a:p>
          <a:p>
            <a:pPr algn="ctr"/>
            <a:endParaRPr lang="en-US" sz="4000" dirty="0"/>
          </a:p>
        </p:txBody>
      </p:sp>
      <p:sp>
        <p:nvSpPr>
          <p:cNvPr id="4" name="Footer Placeholder 3"/>
          <p:cNvSpPr>
            <a:spLocks noGrp="1"/>
          </p:cNvSpPr>
          <p:nvPr>
            <p:ph type="ftr" sz="quarter" idx="11"/>
          </p:nvPr>
        </p:nvSpPr>
        <p:spPr/>
        <p:txBody>
          <a:bodyPr/>
          <a:lstStyle/>
          <a:p>
            <a:fld id="{8DA472C8-2EB0-4BC1-8DA1-C429B93297FC}" type="slidenum">
              <a:rPr lang="en-US" sz="1400" smtClean="0">
                <a:solidFill>
                  <a:schemeClr val="tx1"/>
                </a:solidFill>
              </a:rPr>
              <a:t>4</a:t>
            </a:fld>
            <a:endParaRPr lang="en-US" sz="1400" dirty="0">
              <a:solidFill>
                <a:schemeClr val="tx1"/>
              </a:solidFill>
            </a:endParaRPr>
          </a:p>
        </p:txBody>
      </p:sp>
      <p:pic>
        <p:nvPicPr>
          <p:cNvPr id="5" name="Picture 4"/>
          <p:cNvPicPr/>
          <p:nvPr/>
        </p:nvPicPr>
        <p:blipFill>
          <a:blip r:embed="rId2"/>
          <a:stretch>
            <a:fillRect/>
          </a:stretch>
        </p:blipFill>
        <p:spPr>
          <a:xfrm>
            <a:off x="352426" y="1447800"/>
            <a:ext cx="7877174" cy="1348531"/>
          </a:xfrm>
          <a:prstGeom prst="rect">
            <a:avLst/>
          </a:prstGeom>
        </p:spPr>
      </p:pic>
      <p:pic>
        <p:nvPicPr>
          <p:cNvPr id="6" name="Picture 5"/>
          <p:cNvPicPr/>
          <p:nvPr/>
        </p:nvPicPr>
        <p:blipFill>
          <a:blip r:embed="rId3"/>
          <a:stretch>
            <a:fillRect/>
          </a:stretch>
        </p:blipFill>
        <p:spPr>
          <a:xfrm>
            <a:off x="381000" y="2895600"/>
            <a:ext cx="8364740" cy="885712"/>
          </a:xfrm>
          <a:prstGeom prst="rect">
            <a:avLst/>
          </a:prstGeom>
        </p:spPr>
      </p:pic>
      <p:pic>
        <p:nvPicPr>
          <p:cNvPr id="7" name="Picture 6"/>
          <p:cNvPicPr/>
          <p:nvPr/>
        </p:nvPicPr>
        <p:blipFill>
          <a:blip r:embed="rId4"/>
          <a:stretch>
            <a:fillRect/>
          </a:stretch>
        </p:blipFill>
        <p:spPr>
          <a:xfrm>
            <a:off x="357188" y="3886200"/>
            <a:ext cx="8265705" cy="992618"/>
          </a:xfrm>
          <a:prstGeom prst="rect">
            <a:avLst/>
          </a:prstGeom>
        </p:spPr>
      </p:pic>
      <p:pic>
        <p:nvPicPr>
          <p:cNvPr id="8" name="Picture 7"/>
          <p:cNvPicPr/>
          <p:nvPr/>
        </p:nvPicPr>
        <p:blipFill>
          <a:blip r:embed="rId5"/>
          <a:stretch>
            <a:fillRect/>
          </a:stretch>
        </p:blipFill>
        <p:spPr>
          <a:xfrm>
            <a:off x="381000" y="4953000"/>
            <a:ext cx="8493326" cy="921249"/>
          </a:xfrm>
          <a:prstGeom prst="rect">
            <a:avLst/>
          </a:prstGeom>
        </p:spPr>
      </p:pic>
    </p:spTree>
    <p:extLst>
      <p:ext uri="{BB962C8B-B14F-4D97-AF65-F5344CB8AC3E}">
        <p14:creationId xmlns:p14="http://schemas.microsoft.com/office/powerpoint/2010/main" val="320368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55"/>
            <a:ext cx="8229600" cy="882445"/>
          </a:xfrm>
        </p:spPr>
        <p:txBody>
          <a:bodyPr/>
          <a:lstStyle/>
          <a:p>
            <a:r>
              <a:rPr lang="en-US" b="1" dirty="0" smtClean="0">
                <a:effectLst>
                  <a:outerShdw blurRad="38100" dist="38100" dir="2700000" algn="tl">
                    <a:srgbClr val="000000">
                      <a:alpha val="43137"/>
                    </a:srgbClr>
                  </a:outerShdw>
                </a:effectLst>
              </a:rPr>
              <a:t>Before We Begin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10600" cy="4983163"/>
          </a:xfrm>
        </p:spPr>
        <p:txBody>
          <a:bodyPr/>
          <a:lstStyle/>
          <a:p>
            <a:pPr marL="0" indent="0">
              <a:buNone/>
            </a:pPr>
            <a:r>
              <a:rPr lang="en-US" sz="4000" dirty="0" smtClean="0">
                <a:effectLst>
                  <a:outerShdw blurRad="38100" dist="38100" dir="2700000" algn="tl">
                    <a:srgbClr val="000000">
                      <a:alpha val="43137"/>
                    </a:srgbClr>
                  </a:outerShdw>
                </a:effectLst>
              </a:rPr>
              <a:t>Also…</a:t>
            </a:r>
            <a:endParaRPr lang="en-US" sz="4000" dirty="0" smtClean="0"/>
          </a:p>
          <a:p>
            <a:pPr lvl="1"/>
            <a:r>
              <a:rPr lang="en-US" sz="3600" dirty="0" smtClean="0"/>
              <a:t> What is </a:t>
            </a:r>
            <a:r>
              <a:rPr lang="en-US" sz="3600" b="1" dirty="0" smtClean="0">
                <a:effectLst>
                  <a:outerShdw blurRad="38100" dist="38100" dir="2700000" algn="tl">
                    <a:srgbClr val="000000">
                      <a:alpha val="43137"/>
                    </a:srgbClr>
                  </a:outerShdw>
                </a:effectLst>
              </a:rPr>
              <a:t>Engineering Design</a:t>
            </a:r>
            <a:r>
              <a:rPr lang="en-US" sz="3600" dirty="0" smtClean="0"/>
              <a:t>?</a:t>
            </a:r>
          </a:p>
          <a:p>
            <a:pPr lvl="1"/>
            <a:r>
              <a:rPr lang="en-US" sz="3600" dirty="0" smtClean="0"/>
              <a:t> What is </a:t>
            </a:r>
            <a:r>
              <a:rPr lang="en-US" sz="3600" b="1" dirty="0" smtClean="0">
                <a:effectLst>
                  <a:outerShdw blurRad="38100" dist="38100" dir="2700000" algn="tl">
                    <a:srgbClr val="000000">
                      <a:alpha val="43137"/>
                    </a:srgbClr>
                  </a:outerShdw>
                </a:effectLst>
              </a:rPr>
              <a:t>Inquiry</a:t>
            </a:r>
            <a:r>
              <a:rPr lang="en-US" sz="3600" dirty="0" smtClean="0"/>
              <a:t>?</a:t>
            </a:r>
          </a:p>
          <a:p>
            <a:pPr lvl="1"/>
            <a:r>
              <a:rPr lang="en-US" sz="3600" dirty="0" smtClean="0"/>
              <a:t> What, if any, is the </a:t>
            </a:r>
            <a:r>
              <a:rPr lang="en-US" sz="3600" b="1" dirty="0" smtClean="0">
                <a:effectLst>
                  <a:outerShdw blurRad="38100" dist="38100" dir="2700000" algn="tl">
                    <a:srgbClr val="000000">
                      <a:alpha val="43137"/>
                    </a:srgbClr>
                  </a:outerShdw>
                </a:effectLst>
              </a:rPr>
              <a:t>interplay</a:t>
            </a:r>
            <a:r>
              <a:rPr lang="en-US" sz="3600" dirty="0" smtClean="0">
                <a:effectLst>
                  <a:outerShdw blurRad="38100" dist="38100" dir="2700000" algn="tl">
                    <a:srgbClr val="000000">
                      <a:alpha val="43137"/>
                    </a:srgbClr>
                  </a:outerShdw>
                </a:effectLst>
              </a:rPr>
              <a:t> </a:t>
            </a:r>
            <a:r>
              <a:rPr lang="en-US" sz="3600" dirty="0" smtClean="0"/>
              <a:t>between </a:t>
            </a:r>
            <a:r>
              <a:rPr lang="en-US" sz="3600" dirty="0" smtClean="0">
                <a:effectLst>
                  <a:outerShdw blurRad="38100" dist="38100" dir="2700000" algn="tl">
                    <a:srgbClr val="000000">
                      <a:alpha val="43137"/>
                    </a:srgbClr>
                  </a:outerShdw>
                </a:effectLst>
              </a:rPr>
              <a:t>Engineering Design</a:t>
            </a:r>
            <a:r>
              <a:rPr lang="en-US" sz="3600" dirty="0" smtClean="0"/>
              <a:t> and </a:t>
            </a:r>
            <a:r>
              <a:rPr lang="en-US" sz="3600" dirty="0" smtClean="0">
                <a:effectLst>
                  <a:outerShdw blurRad="38100" dist="38100" dir="2700000" algn="tl">
                    <a:srgbClr val="000000">
                      <a:alpha val="43137"/>
                    </a:srgbClr>
                  </a:outerShdw>
                </a:effectLst>
              </a:rPr>
              <a:t>Inquiry</a:t>
            </a:r>
            <a:r>
              <a:rPr lang="en-US" sz="3600" dirty="0" smtClean="0"/>
              <a:t>?</a:t>
            </a:r>
          </a:p>
          <a:p>
            <a:endParaRPr lang="en-US" dirty="0"/>
          </a:p>
        </p:txBody>
      </p:sp>
      <p:sp>
        <p:nvSpPr>
          <p:cNvPr id="4" name="Footer Placeholder 3"/>
          <p:cNvSpPr>
            <a:spLocks noGrp="1"/>
          </p:cNvSpPr>
          <p:nvPr>
            <p:ph type="ftr" sz="quarter" idx="11"/>
          </p:nvPr>
        </p:nvSpPr>
        <p:spPr/>
        <p:txBody>
          <a:bodyPr/>
          <a:lstStyle/>
          <a:p>
            <a:fld id="{8DA472C8-2EB0-4BC1-8DA1-C429B93297FC}" type="slidenum">
              <a:rPr lang="en-US" sz="1400" smtClean="0">
                <a:solidFill>
                  <a:schemeClr val="tx1"/>
                </a:solidFill>
              </a:rPr>
              <a:t>5</a:t>
            </a:fld>
            <a:endParaRPr lang="en-US" sz="1400" dirty="0">
              <a:solidFill>
                <a:schemeClr val="tx1"/>
              </a:solidFill>
            </a:endParaRPr>
          </a:p>
        </p:txBody>
      </p:sp>
    </p:spTree>
    <p:extLst>
      <p:ext uri="{BB962C8B-B14F-4D97-AF65-F5344CB8AC3E}">
        <p14:creationId xmlns:p14="http://schemas.microsoft.com/office/powerpoint/2010/main" val="275100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Hydroponic Systems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spcBef>
                <a:spcPts val="1200"/>
              </a:spcBef>
              <a:spcAft>
                <a:spcPts val="1200"/>
              </a:spcAft>
            </a:pPr>
            <a:r>
              <a:rPr lang="en-US" sz="2800" u="sng" dirty="0">
                <a:hlinkClick r:id="rId2"/>
              </a:rPr>
              <a:t>https://www.youtube.com/watch?v=6kUm_I7bLYw</a:t>
            </a:r>
            <a:endParaRPr lang="en-US" sz="2800" dirty="0"/>
          </a:p>
          <a:p>
            <a:pPr lvl="0">
              <a:spcBef>
                <a:spcPts val="1200"/>
              </a:spcBef>
              <a:spcAft>
                <a:spcPts val="1200"/>
              </a:spcAft>
            </a:pPr>
            <a:r>
              <a:rPr lang="en-US" sz="2800" u="sng" dirty="0">
                <a:hlinkClick r:id="rId3"/>
              </a:rPr>
              <a:t>https://www.youtube.com/watch?v=Rj4MzjxjGck</a:t>
            </a:r>
            <a:endParaRPr lang="en-US" sz="2800" dirty="0"/>
          </a:p>
          <a:p>
            <a:pPr lvl="0">
              <a:spcBef>
                <a:spcPts val="1200"/>
              </a:spcBef>
              <a:spcAft>
                <a:spcPts val="1200"/>
              </a:spcAft>
            </a:pPr>
            <a:r>
              <a:rPr lang="en-US" sz="2800" u="sng" dirty="0">
                <a:hlinkClick r:id="rId4"/>
              </a:rPr>
              <a:t>https://www.youtube.com/watch?v=EJjAWF2DfWY</a:t>
            </a:r>
            <a:endParaRPr lang="en-US" sz="2800" dirty="0"/>
          </a:p>
          <a:p>
            <a:pPr lvl="0">
              <a:spcBef>
                <a:spcPts val="1200"/>
              </a:spcBef>
              <a:spcAft>
                <a:spcPts val="1200"/>
              </a:spcAft>
            </a:pPr>
            <a:r>
              <a:rPr lang="en-US" sz="2800" u="sng" dirty="0">
                <a:hlinkClick r:id="rId5"/>
              </a:rPr>
              <a:t>https://www.youtube.com/watch?v=aJorITEWCWk</a:t>
            </a:r>
            <a:endParaRPr lang="en-US" sz="2800" dirty="0"/>
          </a:p>
          <a:p>
            <a:pPr>
              <a:spcBef>
                <a:spcPts val="1200"/>
              </a:spcBef>
              <a:spcAft>
                <a:spcPts val="1200"/>
              </a:spcAft>
            </a:pPr>
            <a:endParaRPr lang="en-US" sz="2800" dirty="0"/>
          </a:p>
        </p:txBody>
      </p:sp>
      <p:sp>
        <p:nvSpPr>
          <p:cNvPr id="4" name="Footer Placeholder 3"/>
          <p:cNvSpPr>
            <a:spLocks noGrp="1"/>
          </p:cNvSpPr>
          <p:nvPr>
            <p:ph type="ftr" sz="quarter" idx="11"/>
          </p:nvPr>
        </p:nvSpPr>
        <p:spPr/>
        <p:txBody>
          <a:bodyPr/>
          <a:lstStyle/>
          <a:p>
            <a:fld id="{6A946EC1-1B91-44E9-8FAA-DF8CB487E2B1}" type="slidenum">
              <a:rPr lang="en-US" smtClean="0"/>
              <a:t>6</a:t>
            </a:fld>
            <a:endParaRPr lang="en-US" dirty="0"/>
          </a:p>
        </p:txBody>
      </p:sp>
    </p:spTree>
    <p:extLst>
      <p:ext uri="{BB962C8B-B14F-4D97-AF65-F5344CB8AC3E}">
        <p14:creationId xmlns:p14="http://schemas.microsoft.com/office/powerpoint/2010/main" val="4173764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14"/>
            <a:ext cx="8229600" cy="976086"/>
          </a:xfrm>
        </p:spPr>
        <p:txBody>
          <a:bodyPr/>
          <a:lstStyle/>
          <a:p>
            <a:r>
              <a:rPr lang="en-US" b="1" dirty="0" smtClean="0">
                <a:effectLst>
                  <a:outerShdw blurRad="38100" dist="38100" dir="2700000" algn="tl">
                    <a:srgbClr val="000000">
                      <a:alpha val="43137"/>
                    </a:srgbClr>
                  </a:outerShdw>
                </a:effectLst>
              </a:rPr>
              <a:t>The Challenge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14400"/>
            <a:ext cx="8991600" cy="5287963"/>
          </a:xfrm>
        </p:spPr>
        <p:txBody>
          <a:bodyPr>
            <a:normAutofit fontScale="85000" lnSpcReduction="20000"/>
          </a:bodyPr>
          <a:lstStyle/>
          <a:p>
            <a:pPr marL="0" indent="0">
              <a:spcBef>
                <a:spcPts val="1200"/>
              </a:spcBef>
              <a:spcAft>
                <a:spcPts val="1200"/>
              </a:spcAft>
              <a:buNone/>
            </a:pPr>
            <a:r>
              <a:rPr lang="en-US" i="1" dirty="0"/>
              <a:t>You are working as an engineer for a company that manufactures irrigation systems for hydroponic farmers.  Recently, your company has begun to meet the specific needs of home hydroponic enthusiasts that are remotely located i.e. they are not accessible to any electrical power grid.  </a:t>
            </a:r>
            <a:endParaRPr lang="en-US" dirty="0"/>
          </a:p>
          <a:p>
            <a:pPr marL="0" indent="0">
              <a:spcBef>
                <a:spcPts val="1200"/>
              </a:spcBef>
              <a:spcAft>
                <a:spcPts val="1200"/>
              </a:spcAft>
              <a:buNone/>
            </a:pPr>
            <a:r>
              <a:rPr lang="en-US" i="1" dirty="0"/>
              <a:t>You and your team </a:t>
            </a:r>
            <a:r>
              <a:rPr lang="en-US" i="1" dirty="0" smtClean="0"/>
              <a:t>are tasked </a:t>
            </a:r>
            <a:r>
              <a:rPr lang="en-US" i="1" dirty="0"/>
              <a:t>with the challenge to produce an electrical pumping system i.e. the pump along with the electrical circuit and power source that drives the pump to serve the needs of such hydroponic enthusiasts.  Further, you are also asked to produce a user’s manual for hydroponic enthusiasts that would enable them to use the system for their specific criteria and constraints, such that the water flow rate and height of water delivery can be adjustable for multiple hydroponic plan configurations.</a:t>
            </a:r>
            <a:endParaRPr lang="en-US" dirty="0"/>
          </a:p>
          <a:p>
            <a:pPr marL="0" indent="0">
              <a:spcBef>
                <a:spcPts val="1200"/>
              </a:spcBef>
              <a:spcAft>
                <a:spcPts val="1200"/>
              </a:spcAft>
              <a:buNone/>
            </a:pPr>
            <a:endParaRPr lang="en-US" dirty="0"/>
          </a:p>
        </p:txBody>
      </p:sp>
      <p:sp>
        <p:nvSpPr>
          <p:cNvPr id="4" name="Footer Placeholder 3"/>
          <p:cNvSpPr>
            <a:spLocks noGrp="1"/>
          </p:cNvSpPr>
          <p:nvPr>
            <p:ph type="ftr" sz="quarter" idx="11"/>
          </p:nvPr>
        </p:nvSpPr>
        <p:spPr/>
        <p:txBody>
          <a:bodyPr/>
          <a:lstStyle/>
          <a:p>
            <a:fld id="{BC2BEA9C-3B08-44E6-AEF3-5696D47A49AF}"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388299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effectLst>
                  <a:outerShdw blurRad="38100" dist="38100" dir="2700000" algn="tl">
                    <a:srgbClr val="000000">
                      <a:alpha val="43137"/>
                    </a:srgbClr>
                  </a:outerShdw>
                </a:effectLst>
              </a:rPr>
              <a:t>Lesson 1 : What is a Water Pump?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839200" cy="4525963"/>
          </a:xfrm>
        </p:spPr>
        <p:txBody>
          <a:bodyPr>
            <a:normAutofit/>
          </a:bodyPr>
          <a:lstStyle/>
          <a:p>
            <a:pPr marL="0" lvl="0" indent="0">
              <a:buNone/>
            </a:pPr>
            <a:r>
              <a:rPr lang="en-US" sz="4000" dirty="0"/>
              <a:t>Questions for Guiding </a:t>
            </a:r>
            <a:r>
              <a:rPr lang="en-US" sz="4000" dirty="0">
                <a:effectLst>
                  <a:outerShdw blurRad="38100" dist="38100" dir="2700000" algn="tl">
                    <a:srgbClr val="000000">
                      <a:alpha val="43137"/>
                    </a:srgbClr>
                  </a:outerShdw>
                </a:effectLst>
              </a:rPr>
              <a:t>Engineering Design</a:t>
            </a:r>
            <a:endParaRPr lang="en-US" sz="4000" dirty="0" smtClean="0">
              <a:effectLst>
                <a:outerShdw blurRad="38100" dist="38100" dir="2700000" algn="tl">
                  <a:srgbClr val="000000">
                    <a:alpha val="43137"/>
                  </a:srgbClr>
                </a:outerShdw>
              </a:effectLst>
            </a:endParaRPr>
          </a:p>
          <a:p>
            <a:pPr lvl="0"/>
            <a:r>
              <a:rPr lang="en-US" dirty="0" smtClean="0"/>
              <a:t>What </a:t>
            </a:r>
            <a:r>
              <a:rPr lang="en-US" dirty="0"/>
              <a:t>is the problem?</a:t>
            </a:r>
          </a:p>
          <a:p>
            <a:pPr lvl="0"/>
            <a:r>
              <a:rPr lang="en-US" dirty="0"/>
              <a:t>Who is your end-user in this story?</a:t>
            </a:r>
          </a:p>
          <a:p>
            <a:pPr lvl="0"/>
            <a:r>
              <a:rPr lang="en-US" dirty="0"/>
              <a:t>What are the needs of your end-user?</a:t>
            </a:r>
          </a:p>
          <a:p>
            <a:pPr lvl="0"/>
            <a:r>
              <a:rPr lang="en-US" dirty="0"/>
              <a:t>What </a:t>
            </a:r>
            <a:r>
              <a:rPr lang="en-US" dirty="0" smtClean="0"/>
              <a:t>info </a:t>
            </a:r>
            <a:r>
              <a:rPr lang="en-US" dirty="0"/>
              <a:t>do you need to solve this </a:t>
            </a:r>
            <a:r>
              <a:rPr lang="en-US" dirty="0" smtClean="0"/>
              <a:t>problem?</a:t>
            </a:r>
          </a:p>
          <a:p>
            <a:pPr lvl="0"/>
            <a:r>
              <a:rPr lang="en-US" dirty="0" smtClean="0"/>
              <a:t>What </a:t>
            </a:r>
            <a:r>
              <a:rPr lang="en-US" dirty="0"/>
              <a:t>are possible design considerations</a:t>
            </a:r>
            <a:r>
              <a:rPr lang="en-US" dirty="0" smtClean="0"/>
              <a:t>?</a:t>
            </a:r>
          </a:p>
          <a:p>
            <a:pPr lvl="0"/>
            <a:r>
              <a:rPr lang="en-US" dirty="0" smtClean="0"/>
              <a:t>Others?</a:t>
            </a:r>
          </a:p>
          <a:p>
            <a:endParaRPr lang="en-US" dirty="0"/>
          </a:p>
        </p:txBody>
      </p:sp>
      <p:sp>
        <p:nvSpPr>
          <p:cNvPr id="4" name="Footer Placeholder 3"/>
          <p:cNvSpPr>
            <a:spLocks noGrp="1"/>
          </p:cNvSpPr>
          <p:nvPr>
            <p:ph type="ftr" sz="quarter" idx="11"/>
          </p:nvPr>
        </p:nvSpPr>
        <p:spPr/>
        <p:txBody>
          <a:bodyPr/>
          <a:lstStyle/>
          <a:p>
            <a:fld id="{CFBFBD5D-8D4B-456A-B616-1A199BCABFAF}" type="slidenum">
              <a:rPr lang="en-US" smtClean="0"/>
              <a:t>8</a:t>
            </a:fld>
            <a:endParaRPr lang="en-US" dirty="0"/>
          </a:p>
        </p:txBody>
      </p:sp>
    </p:spTree>
    <p:extLst>
      <p:ext uri="{BB962C8B-B14F-4D97-AF65-F5344CB8AC3E}">
        <p14:creationId xmlns:p14="http://schemas.microsoft.com/office/powerpoint/2010/main" val="2565448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effectLst>
                  <a:outerShdw blurRad="38100" dist="38100" dir="2700000" algn="tl">
                    <a:srgbClr val="000000">
                      <a:alpha val="43137"/>
                    </a:srgbClr>
                  </a:outerShdw>
                </a:effectLst>
              </a:rPr>
              <a:t>Lesson 1 : What is a Water Pump?</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19200"/>
            <a:ext cx="8839200" cy="4525963"/>
          </a:xfrm>
        </p:spPr>
        <p:txBody>
          <a:bodyPr>
            <a:normAutofit fontScale="92500" lnSpcReduction="10000"/>
          </a:bodyPr>
          <a:lstStyle/>
          <a:p>
            <a:pPr marL="0" lvl="0" indent="0">
              <a:buNone/>
            </a:pPr>
            <a:r>
              <a:rPr lang="en-US" sz="3900" dirty="0"/>
              <a:t>Questions for Guiding </a:t>
            </a:r>
            <a:r>
              <a:rPr lang="en-US" sz="3900" dirty="0" smtClean="0">
                <a:effectLst>
                  <a:outerShdw blurRad="38100" dist="38100" dir="2700000" algn="tl">
                    <a:srgbClr val="000000">
                      <a:alpha val="43137"/>
                    </a:srgbClr>
                  </a:outerShdw>
                </a:effectLst>
              </a:rPr>
              <a:t>Inquiry</a:t>
            </a:r>
          </a:p>
          <a:p>
            <a:pPr lvl="0"/>
            <a:r>
              <a:rPr lang="en-US" dirty="0"/>
              <a:t>Have you ever wondered how to move water up to a certain height? Have you ever wondered how water can be removed from flooded basements?</a:t>
            </a:r>
          </a:p>
          <a:p>
            <a:pPr lvl="0"/>
            <a:r>
              <a:rPr lang="en-US" dirty="0" smtClean="0"/>
              <a:t>What is a water pump?</a:t>
            </a:r>
            <a:endParaRPr lang="en-US" dirty="0"/>
          </a:p>
          <a:p>
            <a:pPr lvl="0"/>
            <a:r>
              <a:rPr lang="en-US" dirty="0"/>
              <a:t>How do you think a water pump works?</a:t>
            </a:r>
          </a:p>
          <a:p>
            <a:pPr lvl="0"/>
            <a:r>
              <a:rPr lang="en-US" dirty="0"/>
              <a:t>What might you need to get a water pump to work?</a:t>
            </a:r>
          </a:p>
          <a:p>
            <a:pPr lvl="0"/>
            <a:r>
              <a:rPr lang="en-US" dirty="0"/>
              <a:t>Can you find a way to run a water pump using a battery and be able to adjust its flow rate?</a:t>
            </a:r>
          </a:p>
          <a:p>
            <a:endParaRPr lang="en-US" dirty="0"/>
          </a:p>
        </p:txBody>
      </p:sp>
      <p:sp>
        <p:nvSpPr>
          <p:cNvPr id="4" name="Footer Placeholder 3"/>
          <p:cNvSpPr>
            <a:spLocks noGrp="1"/>
          </p:cNvSpPr>
          <p:nvPr>
            <p:ph type="ftr" sz="quarter" idx="11"/>
          </p:nvPr>
        </p:nvSpPr>
        <p:spPr/>
        <p:txBody>
          <a:bodyPr/>
          <a:lstStyle/>
          <a:p>
            <a:fld id="{9A98E81F-C236-45FD-AEC3-E3C368C448F3}" type="slidenum">
              <a:rPr lang="en-US" smtClean="0"/>
              <a:t>9</a:t>
            </a:fld>
            <a:endParaRPr lang="en-US" dirty="0"/>
          </a:p>
        </p:txBody>
      </p:sp>
    </p:spTree>
    <p:extLst>
      <p:ext uri="{BB962C8B-B14F-4D97-AF65-F5344CB8AC3E}">
        <p14:creationId xmlns:p14="http://schemas.microsoft.com/office/powerpoint/2010/main" val="3441274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1046</Words>
  <Application>Microsoft Office PowerPoint</Application>
  <PresentationFormat>On-screen Show (4:3)</PresentationFormat>
  <Paragraphs>128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Design STEM High School Physics</vt:lpstr>
      <vt:lpstr>Agenda For Today</vt:lpstr>
      <vt:lpstr>Before We Begin</vt:lpstr>
      <vt:lpstr>Before We Begin</vt:lpstr>
      <vt:lpstr>Before We Begin</vt:lpstr>
      <vt:lpstr>Hydroponic Systems</vt:lpstr>
      <vt:lpstr>The Challenge</vt:lpstr>
      <vt:lpstr>Lesson 1 : What is a Water Pump?</vt:lpstr>
      <vt:lpstr>Lesson 1 : What is a Water Pump?</vt:lpstr>
      <vt:lpstr>Lesson 1 : What is a Water Pump?</vt:lpstr>
      <vt:lpstr>Lesson 1 : What is a Water Pump?</vt:lpstr>
      <vt:lpstr>Lesson 2 : Simple Circuits</vt:lpstr>
      <vt:lpstr>Lesson 2 : Simple Circuits</vt:lpstr>
      <vt:lpstr>Lesson 2 : Simple Circuits</vt:lpstr>
      <vt:lpstr>Lesson 3 : Current &amp; Voltage in  Simple Circuits</vt:lpstr>
      <vt:lpstr>Lesson 4 : What is a  Variable Resistor?</vt:lpstr>
      <vt:lpstr>Lesson 4 : What is a  Variable Resistor?</vt:lpstr>
      <vt:lpstr>Lesson 4 : What is a  Variable Resistor?</vt:lpstr>
      <vt:lpstr>Lesson 5 : Design Challenge Creating a Water Pump Circuit</vt:lpstr>
      <vt:lpstr>Lesson 5 : Design Challenge Creating a Water Pump Circuit</vt:lpstr>
      <vt:lpstr>Lesson 5 : Design Challenge Creating a Water Pump Circuit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STEM High School Physics</dc:title>
  <dc:creator>Carina</dc:creator>
  <cp:lastModifiedBy>Carina</cp:lastModifiedBy>
  <cp:revision>40</cp:revision>
  <dcterms:created xsi:type="dcterms:W3CDTF">2006-08-16T00:00:00Z</dcterms:created>
  <dcterms:modified xsi:type="dcterms:W3CDTF">2016-06-24T01:47:28Z</dcterms:modified>
</cp:coreProperties>
</file>