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75" r:id="rId4"/>
    <p:sldId id="264" r:id="rId5"/>
    <p:sldId id="265" r:id="rId6"/>
    <p:sldId id="266" r:id="rId7"/>
    <p:sldId id="267" r:id="rId8"/>
    <p:sldId id="268" r:id="rId9"/>
    <p:sldId id="262" r:id="rId10"/>
    <p:sldId id="277" r:id="rId11"/>
    <p:sldId id="261" r:id="rId12"/>
    <p:sldId id="263" r:id="rId13"/>
    <p:sldId id="269" r:id="rId14"/>
    <p:sldId id="270" r:id="rId15"/>
    <p:sldId id="271" r:id="rId16"/>
    <p:sldId id="272" r:id="rId17"/>
    <p:sldId id="273" r:id="rId18"/>
    <p:sldId id="27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505"/>
    <a:srgbClr val="BB0505"/>
    <a:srgbClr val="A80404"/>
    <a:srgbClr val="C30505"/>
    <a:srgbClr val="FB5B5B"/>
    <a:srgbClr val="F90F0F"/>
    <a:srgbClr val="F93362"/>
    <a:srgbClr val="A3052B"/>
    <a:srgbClr val="FFFFFF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2625" autoAdjust="0"/>
  </p:normalViewPr>
  <p:slideViewPr>
    <p:cSldViewPr snapToGrid="0">
      <p:cViewPr varScale="1">
        <p:scale>
          <a:sx n="64" d="100"/>
          <a:sy n="64" d="100"/>
        </p:scale>
        <p:origin x="6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8F3B1-1C7D-4445-B90C-4DF9C97A47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15B35-5B63-4881-85C0-5AED93C8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15B35-5B63-4881-85C0-5AED93C8A5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4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ASFV was first described in 1921 in Kenya.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15B35-5B63-4881-85C0-5AED93C8A5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0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Sylvatic cycle</a:t>
            </a:r>
            <a:r>
              <a:rPr lang="en-US" baseline="0" dirty="0" smtClean="0"/>
              <a:t> – no disease; Africa (warthog, </a:t>
            </a:r>
            <a:r>
              <a:rPr lang="en-US" baseline="0" dirty="0" err="1" smtClean="0"/>
              <a:t>bushpig</a:t>
            </a:r>
            <a:r>
              <a:rPr lang="en-US" baseline="0" dirty="0" smtClean="0"/>
              <a:t>); probable origin of ASFV in domestic pigs</a:t>
            </a:r>
          </a:p>
          <a:p>
            <a:r>
              <a:rPr lang="en-US" baseline="0" dirty="0" smtClean="0"/>
              <a:t>Tick-pig cycle – </a:t>
            </a:r>
            <a:r>
              <a:rPr lang="en-US" baseline="0" dirty="0" err="1" smtClean="0"/>
              <a:t>Subsaharan</a:t>
            </a:r>
            <a:r>
              <a:rPr lang="en-US" baseline="0" dirty="0" smtClean="0"/>
              <a:t> Africa and Iberian peninsula</a:t>
            </a:r>
          </a:p>
          <a:p>
            <a:r>
              <a:rPr lang="en-US" baseline="0" dirty="0" smtClean="0"/>
              <a:t>Domestic  cycle – Europe, Asia; high levels of viremia; oral-fecal route</a:t>
            </a:r>
          </a:p>
          <a:p>
            <a:r>
              <a:rPr lang="en-US" baseline="0" dirty="0" smtClean="0"/>
              <a:t>Wild boar habitat cycle – wild boar equally susceptible as domestic pigs.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15B35-5B63-4881-85C0-5AED93C8A5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57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15B35-5B63-4881-85C0-5AED93C8A5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1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E558-8F88-4AF7-865B-ECB95FDC646D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2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9B4C-94AF-4E37-9C05-6304A4DD1FFB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6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0BA2-7549-483E-95AF-01FF2D14D4F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8A3A-A5D4-4FD4-85D6-42455E804EB8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7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17B0-BAE9-46A9-BCDC-57DA82E18F1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09F9-EE67-4DE9-BB1E-71B4E2BD83B0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D6B0-58A1-46C2-BD02-A5C4B193D5F2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B0E2-D5D2-4D17-BDCE-8B829968DCE1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0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95F0-A8B2-413B-94C6-570B29803C1B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C11B-16BE-4212-85FB-4EDCAF7A8840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DFC4-1DC0-464E-B545-A342DDE95AC6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B23A-EF1D-48B8-80AC-51F885A18DB6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0536-44FE-46E5-A209-A2151803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7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rbright.ac.uk/our-science/african-swine-fever-vaccinolog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528" y="1847894"/>
            <a:ext cx="10667999" cy="1339496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African Swine Fever - update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28" y="3862651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Harm </a:t>
            </a:r>
            <a:r>
              <a:rPr lang="en-US" dirty="0" err="1" smtClean="0"/>
              <a:t>HogenEsch,</a:t>
            </a:r>
            <a:r>
              <a:rPr lang="en-US" dirty="0" smtClean="0"/>
              <a:t> DVM, PhD, DACVP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0"/>
            <a:ext cx="12193057" cy="1170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3"/>
            <a:ext cx="10515600" cy="1325563"/>
          </a:xfrm>
        </p:spPr>
        <p:txBody>
          <a:bodyPr/>
          <a:lstStyle/>
          <a:p>
            <a:r>
              <a:rPr lang="en-US" dirty="0" smtClean="0"/>
              <a:t>Epidemiology of ASFV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36" y="2377440"/>
            <a:ext cx="5968654" cy="36607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7680" y="2682240"/>
            <a:ext cx="1560576" cy="4632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Sylvatic cycle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048256" y="2913888"/>
            <a:ext cx="1304544" cy="5608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242816" y="1560576"/>
            <a:ext cx="1865376" cy="46739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Tick-pig cycle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5175504" y="2027968"/>
            <a:ext cx="164592" cy="398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333744" y="1326880"/>
            <a:ext cx="1865376" cy="46739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Domestic cycle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7107936" y="1794272"/>
            <a:ext cx="158496" cy="63193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687549" y="2678144"/>
            <a:ext cx="1865376" cy="46739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Wild boar-habitat cycle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9266590" y="3145536"/>
            <a:ext cx="1353647" cy="6867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42816" y="2678144"/>
            <a:ext cx="365760" cy="321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2496" y="2611136"/>
            <a:ext cx="365760" cy="321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42176" y="2611771"/>
            <a:ext cx="304800" cy="321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52816" y="2611771"/>
            <a:ext cx="304800" cy="321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95232" y="5730240"/>
            <a:ext cx="2831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Chenais</a:t>
            </a:r>
            <a:r>
              <a:rPr lang="en-US" sz="1400" dirty="0" smtClean="0"/>
              <a:t>, E. et al., </a:t>
            </a:r>
            <a:r>
              <a:rPr lang="en-US" sz="1400" i="1" dirty="0" err="1" smtClean="0"/>
              <a:t>Emerg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Inf</a:t>
            </a:r>
            <a:r>
              <a:rPr lang="en-US" sz="1400" i="1" dirty="0" smtClean="0"/>
              <a:t> Dis 2018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6056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cycle – </a:t>
            </a:r>
            <a:br>
              <a:rPr lang="en-US" dirty="0" smtClean="0"/>
            </a:br>
            <a:r>
              <a:rPr lang="en-US" dirty="0" smtClean="0"/>
              <a:t>Europe/Asia/Africa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3369"/>
            <a:ext cx="10515600" cy="4351338"/>
          </a:xfrm>
        </p:spPr>
        <p:txBody>
          <a:bodyPr/>
          <a:lstStyle/>
          <a:p>
            <a:r>
              <a:rPr lang="en-US" dirty="0" smtClean="0"/>
              <a:t>High levels of viremia</a:t>
            </a:r>
          </a:p>
          <a:p>
            <a:r>
              <a:rPr lang="en-US" dirty="0" smtClean="0"/>
              <a:t>High virus levels in urine, saliva, feces</a:t>
            </a:r>
          </a:p>
          <a:p>
            <a:r>
              <a:rPr lang="en-US" dirty="0" smtClean="0"/>
              <a:t>Oral-fecal transmission</a:t>
            </a:r>
          </a:p>
          <a:p>
            <a:r>
              <a:rPr lang="en-US" dirty="0" smtClean="0"/>
              <a:t>Limited role for aerosol transmission</a:t>
            </a:r>
          </a:p>
          <a:p>
            <a:r>
              <a:rPr lang="en-US" dirty="0" smtClean="0"/>
              <a:t>Raw/undercooked meat products</a:t>
            </a:r>
          </a:p>
          <a:p>
            <a:r>
              <a:rPr lang="en-US" dirty="0" smtClean="0"/>
              <a:t>Clothes, boots, vehicles, hunting knives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603504"/>
            <a:ext cx="3994404" cy="266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3378320"/>
            <a:ext cx="3980220" cy="242507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16" y="831469"/>
            <a:ext cx="10515600" cy="1325563"/>
          </a:xfrm>
        </p:spPr>
        <p:txBody>
          <a:bodyPr/>
          <a:lstStyle/>
          <a:p>
            <a:r>
              <a:rPr lang="en-US" dirty="0" smtClean="0"/>
              <a:t>OIE–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biweekly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57" y="421858"/>
            <a:ext cx="4899991" cy="5791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4375" y="5844064"/>
            <a:ext cx="25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OIE/Nov 22 – Dec 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Swine Fever is a reportable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If </a:t>
            </a:r>
            <a:r>
              <a:rPr lang="en-US" altLang="en-US" dirty="0"/>
              <a:t>ASF suspected, IMMEDIATELY </a:t>
            </a:r>
            <a:r>
              <a:rPr lang="en-US" altLang="en-US" dirty="0" smtClean="0"/>
              <a:t>notify </a:t>
            </a:r>
            <a:r>
              <a:rPr lang="en-US" altLang="en-US" dirty="0"/>
              <a:t>animal health authorities</a:t>
            </a:r>
          </a:p>
          <a:p>
            <a:pPr lvl="1"/>
            <a:r>
              <a:rPr lang="en-US" altLang="en-US" dirty="0"/>
              <a:t>In the U.S. </a:t>
            </a:r>
          </a:p>
          <a:p>
            <a:pPr lvl="2"/>
            <a:r>
              <a:rPr lang="en-US" altLang="en-US" dirty="0"/>
              <a:t>USDA Assistant Director (AD)</a:t>
            </a:r>
          </a:p>
          <a:p>
            <a:pPr lvl="2"/>
            <a:r>
              <a:rPr lang="en-US" altLang="en-US" dirty="0"/>
              <a:t>State Animal Health Official</a:t>
            </a:r>
          </a:p>
          <a:p>
            <a:r>
              <a:rPr lang="en-US" altLang="en-US" dirty="0"/>
              <a:t>Isolate/quarantine animals until </a:t>
            </a:r>
            <a:br>
              <a:rPr lang="en-US" altLang="en-US" dirty="0"/>
            </a:br>
            <a:r>
              <a:rPr lang="en-US" altLang="en-US" dirty="0"/>
              <a:t>definitive diagnosis received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53456" y="62297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Center for Food Security and Public Health, Iowa State University,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 isolation</a:t>
            </a:r>
          </a:p>
          <a:p>
            <a:pPr lvl="1"/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Tissues </a:t>
            </a:r>
          </a:p>
          <a:p>
            <a:r>
              <a:rPr lang="en-US" dirty="0" smtClean="0"/>
              <a:t>PCR</a:t>
            </a:r>
          </a:p>
          <a:p>
            <a:pPr lvl="1"/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Tissues (tonsil)</a:t>
            </a:r>
          </a:p>
          <a:p>
            <a:r>
              <a:rPr lang="en-US" dirty="0" smtClean="0"/>
              <a:t>Serology</a:t>
            </a:r>
          </a:p>
          <a:p>
            <a:pPr lvl="1"/>
            <a:r>
              <a:rPr lang="en-US" dirty="0" smtClean="0"/>
              <a:t>ELISA</a:t>
            </a:r>
          </a:p>
          <a:p>
            <a:pPr lvl="1"/>
            <a:r>
              <a:rPr lang="en-US" dirty="0" smtClean="0"/>
              <a:t>IFA</a:t>
            </a:r>
          </a:p>
          <a:p>
            <a:pPr lvl="1"/>
            <a:r>
              <a:rPr lang="en-US" dirty="0" smtClean="0"/>
              <a:t>Immunoblotting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53456" y="62297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Center for Food Security and Public Health, Iowa State University,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037"/>
            <a:ext cx="10515600" cy="4351338"/>
          </a:xfrm>
        </p:spPr>
        <p:txBody>
          <a:bodyPr/>
          <a:lstStyle/>
          <a:p>
            <a:r>
              <a:rPr lang="en-US" altLang="en-US" dirty="0"/>
              <a:t>No treatment available</a:t>
            </a:r>
          </a:p>
          <a:p>
            <a:pPr lvl="1"/>
            <a:r>
              <a:rPr lang="en-US" altLang="en-US" dirty="0"/>
              <a:t>No treatment should be attempted</a:t>
            </a:r>
          </a:p>
          <a:p>
            <a:r>
              <a:rPr lang="en-US" altLang="en-US" dirty="0"/>
              <a:t>No vaccine available</a:t>
            </a:r>
          </a:p>
          <a:p>
            <a:endParaRPr lang="en-US" altLang="en-US" dirty="0"/>
          </a:p>
          <a:p>
            <a:r>
              <a:rPr lang="en-US" altLang="en-US" dirty="0"/>
              <a:t>Response should be directed by animal health authorities</a:t>
            </a:r>
          </a:p>
          <a:p>
            <a:r>
              <a:rPr lang="en-US" altLang="en-US" dirty="0"/>
              <a:t>Depopulation</a:t>
            </a:r>
          </a:p>
          <a:p>
            <a:r>
              <a:rPr lang="en-US" altLang="en-US" dirty="0"/>
              <a:t>Restrictions on pig movements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30" y="4061546"/>
            <a:ext cx="4024820" cy="1973018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3456" y="62297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Center for Food Security and Public Health, Iowa State University,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76" y="1690688"/>
            <a:ext cx="7245096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Prevent direct transmission between infected and susceptible </a:t>
            </a:r>
            <a:r>
              <a:rPr lang="en-US" dirty="0" smtClean="0"/>
              <a:t>swine</a:t>
            </a:r>
          </a:p>
          <a:p>
            <a:pPr lvl="1"/>
            <a:r>
              <a:rPr lang="en-US" altLang="en-US" dirty="0"/>
              <a:t>Isolate ill pigs</a:t>
            </a:r>
          </a:p>
          <a:p>
            <a:pPr lvl="1"/>
            <a:r>
              <a:rPr lang="en-US" altLang="en-US" dirty="0"/>
              <a:t>Prevent contact with feral or wild hogs; when possible house pigs indoors</a:t>
            </a:r>
          </a:p>
          <a:p>
            <a:pPr lvl="1"/>
            <a:r>
              <a:rPr lang="en-US" altLang="en-US" dirty="0"/>
              <a:t>Keep newly acquired pigs separate from the herd for at least 30 days to assure health</a:t>
            </a:r>
          </a:p>
          <a:p>
            <a:r>
              <a:rPr lang="en-US" dirty="0"/>
              <a:t>Prevent indirect </a:t>
            </a:r>
            <a:r>
              <a:rPr lang="en-US" dirty="0" smtClean="0"/>
              <a:t>transmission</a:t>
            </a:r>
          </a:p>
          <a:p>
            <a:pPr lvl="1"/>
            <a:r>
              <a:rPr lang="en-US" altLang="en-US" dirty="0"/>
              <a:t>Do not feed uncooked pork products to pigs</a:t>
            </a:r>
          </a:p>
          <a:p>
            <a:pPr lvl="2"/>
            <a:r>
              <a:rPr lang="en-US" altLang="en-US" sz="2100" dirty="0"/>
              <a:t>Swill, garbage, waste</a:t>
            </a:r>
          </a:p>
          <a:p>
            <a:pPr lvl="1"/>
            <a:r>
              <a:rPr lang="en-US" altLang="en-US" dirty="0"/>
              <a:t>Disinfection</a:t>
            </a:r>
          </a:p>
          <a:p>
            <a:pPr lvl="2"/>
            <a:r>
              <a:rPr lang="en-US" altLang="en-US" sz="2100" dirty="0"/>
              <a:t>Vehicles, equipment, footwear, clothing</a:t>
            </a:r>
          </a:p>
          <a:p>
            <a:pPr lvl="1"/>
            <a:r>
              <a:rPr lang="en-US" altLang="en-US" dirty="0"/>
              <a:t>Appropriate disposal of manure and carcasses</a:t>
            </a:r>
          </a:p>
          <a:p>
            <a:pPr lvl="1"/>
            <a:r>
              <a:rPr lang="en-US" altLang="en-US" dirty="0"/>
              <a:t>Avoid hunting wild hogs prior to contact with domestic pigs</a:t>
            </a:r>
          </a:p>
          <a:p>
            <a:r>
              <a:rPr lang="en-US" dirty="0" smtClean="0"/>
              <a:t>Control tick vectors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53456" y="62297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Center for Food Security and Public Health, Iowa State University,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50" y="849538"/>
            <a:ext cx="3122099" cy="2411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3533400"/>
            <a:ext cx="2743200" cy="21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disinfectants ineffective</a:t>
            </a:r>
          </a:p>
          <a:p>
            <a:pPr lvl="1"/>
            <a:r>
              <a:rPr lang="en-US" altLang="en-US" dirty="0"/>
              <a:t>Use an product approved for the virus </a:t>
            </a:r>
          </a:p>
          <a:p>
            <a:pPr lvl="1"/>
            <a:r>
              <a:rPr lang="en-US" altLang="en-US" dirty="0"/>
              <a:t>Feces and organic debris can increase resistance of virus</a:t>
            </a:r>
          </a:p>
          <a:p>
            <a:r>
              <a:rPr lang="en-US" altLang="en-US" dirty="0"/>
              <a:t>Disinfectants on nonporous surfaces</a:t>
            </a:r>
          </a:p>
          <a:p>
            <a:pPr lvl="1"/>
            <a:r>
              <a:rPr lang="en-US" altLang="en-US" dirty="0"/>
              <a:t>Sodium hypochlorite, citric acid, some iodine and </a:t>
            </a:r>
            <a:r>
              <a:rPr lang="en-US" altLang="en-US" dirty="0" err="1"/>
              <a:t>quats</a:t>
            </a:r>
            <a:endParaRPr lang="en-US" altLang="en-US" dirty="0"/>
          </a:p>
          <a:p>
            <a:r>
              <a:rPr lang="en-US" altLang="en-US" dirty="0"/>
              <a:t>Disinfect premises, equipment, vehicles, footwear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53456" y="62297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Center for Food Security and Public Health, Iowa State University,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Considerations: </a:t>
            </a:r>
          </a:p>
          <a:p>
            <a:pPr lvl="1"/>
            <a:r>
              <a:rPr lang="en-US" dirty="0" smtClean="0"/>
              <a:t>Swine develop immunity following natural infection</a:t>
            </a:r>
          </a:p>
          <a:p>
            <a:pPr lvl="1"/>
            <a:r>
              <a:rPr lang="en-US" dirty="0" smtClean="0"/>
              <a:t>Differentiation of infected from vaccinated animals (DIVA)</a:t>
            </a:r>
          </a:p>
          <a:p>
            <a:pPr lvl="1"/>
            <a:r>
              <a:rPr lang="en-US" dirty="0" smtClean="0"/>
              <a:t>Safety</a:t>
            </a:r>
          </a:p>
          <a:p>
            <a:endParaRPr lang="en-US" dirty="0" smtClean="0"/>
          </a:p>
          <a:p>
            <a:r>
              <a:rPr lang="en-US" dirty="0" smtClean="0"/>
              <a:t>Types of vaccines:</a:t>
            </a:r>
          </a:p>
          <a:p>
            <a:pPr lvl="1"/>
            <a:r>
              <a:rPr lang="en-US" dirty="0" smtClean="0"/>
              <a:t>Live attenuated</a:t>
            </a:r>
          </a:p>
          <a:p>
            <a:pPr lvl="1"/>
            <a:r>
              <a:rPr lang="en-US" dirty="0" smtClean="0"/>
              <a:t>Killed:</a:t>
            </a:r>
          </a:p>
          <a:p>
            <a:pPr lvl="2"/>
            <a:r>
              <a:rPr lang="en-US" dirty="0" smtClean="0"/>
              <a:t>Challenging to neutralize virus and preserve immunogenicity</a:t>
            </a:r>
          </a:p>
          <a:p>
            <a:pPr lvl="1"/>
            <a:r>
              <a:rPr lang="en-US" dirty="0" smtClean="0"/>
              <a:t>Subunit:</a:t>
            </a:r>
          </a:p>
          <a:p>
            <a:pPr lvl="2"/>
            <a:r>
              <a:rPr lang="en-US" dirty="0" smtClean="0"/>
              <a:t>One or more viral protein candidates</a:t>
            </a:r>
          </a:p>
          <a:p>
            <a:pPr lvl="2"/>
            <a:r>
              <a:rPr lang="en-US" dirty="0" smtClean="0"/>
              <a:t>Combined with adjuvant</a:t>
            </a:r>
          </a:p>
          <a:p>
            <a:pPr lvl="1"/>
            <a:r>
              <a:rPr lang="en-US" dirty="0" smtClean="0"/>
              <a:t>DNA/vector</a:t>
            </a:r>
          </a:p>
          <a:p>
            <a:pPr lvl="2"/>
            <a:r>
              <a:rPr lang="en-US" dirty="0" smtClean="0"/>
              <a:t>Pox-, adeno-, alpha-viruses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18" y="914400"/>
            <a:ext cx="3447522" cy="22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5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231" t="15013" r="15570" b="6636"/>
          <a:stretch/>
        </p:blipFill>
        <p:spPr>
          <a:xfrm>
            <a:off x="374903" y="377952"/>
            <a:ext cx="8183881" cy="513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427" t="14329" r="11682" b="6387"/>
          <a:stretch/>
        </p:blipFill>
        <p:spPr>
          <a:xfrm>
            <a:off x="2093975" y="851109"/>
            <a:ext cx="9125712" cy="52249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400" t="6923" r="57600" b="8751"/>
          <a:stretch/>
        </p:blipFill>
        <p:spPr>
          <a:xfrm>
            <a:off x="7598663" y="2328672"/>
            <a:ext cx="4267200" cy="411243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swine fever virus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669024" cy="4351338"/>
          </a:xfrm>
        </p:spPr>
        <p:txBody>
          <a:bodyPr/>
          <a:lstStyle/>
          <a:p>
            <a:r>
              <a:rPr lang="en-US" dirty="0" smtClean="0"/>
              <a:t>Sole member of </a:t>
            </a:r>
            <a:r>
              <a:rPr lang="en-US" i="1" dirty="0" err="1" smtClean="0"/>
              <a:t>Asfarviridae</a:t>
            </a:r>
            <a:r>
              <a:rPr lang="en-US" dirty="0" smtClean="0"/>
              <a:t> family</a:t>
            </a:r>
            <a:endParaRPr lang="en-US" i="1" dirty="0" smtClean="0"/>
          </a:p>
          <a:p>
            <a:r>
              <a:rPr lang="en-US" dirty="0" smtClean="0"/>
              <a:t>Enveloped DNA virus</a:t>
            </a:r>
          </a:p>
          <a:p>
            <a:r>
              <a:rPr lang="en-US" dirty="0" smtClean="0"/>
              <a:t>DNA encodes for over 150 proteins</a:t>
            </a:r>
          </a:p>
          <a:p>
            <a:r>
              <a:rPr lang="en-US" dirty="0" smtClean="0"/>
              <a:t>Virus replicates in monocytes and macrophages</a:t>
            </a:r>
          </a:p>
          <a:p>
            <a:r>
              <a:rPr lang="en-US" dirty="0"/>
              <a:t> </a:t>
            </a:r>
            <a:r>
              <a:rPr lang="en-US" dirty="0" smtClean="0"/>
              <a:t>&gt; 20 genotypes, vary in virulence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36" y="488287"/>
            <a:ext cx="1809051" cy="180905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193024" y="2627796"/>
            <a:ext cx="3669792" cy="3128737"/>
            <a:chOff x="7985760" y="3172884"/>
            <a:chExt cx="3669792" cy="31287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952" y="3172884"/>
              <a:ext cx="3657600" cy="31287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985760" y="3172884"/>
              <a:ext cx="670560" cy="460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615491" y="2366186"/>
            <a:ext cx="3995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https://www.pirbright.ac.uk/our-science/african-swine-fever-vaccinology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45146" y="5710366"/>
            <a:ext cx="2616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Andres G, et al.,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Biol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Chem</a:t>
            </a:r>
            <a:r>
              <a:rPr lang="en-US" sz="1400" i="1" dirty="0" smtClean="0"/>
              <a:t> 2019</a:t>
            </a:r>
            <a:endParaRPr lang="en-US" sz="1400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ASFV and PCV-2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607486"/>
              </p:ext>
            </p:extLst>
          </p:nvPr>
        </p:nvGraphicFramePr>
        <p:xfrm>
          <a:off x="402337" y="3032633"/>
          <a:ext cx="72664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ORFs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ASFV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 – 215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 – 190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160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PCV-2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– 23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1,768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35" y="1973945"/>
            <a:ext cx="3574162" cy="1800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29" y="3936609"/>
            <a:ext cx="2781462" cy="1249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74044" y="5519519"/>
            <a:ext cx="2216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smtClean="0"/>
              <a:t>viralzone.expasy.org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598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Incubation period</a:t>
            </a:r>
          </a:p>
          <a:p>
            <a:pPr lvl="1"/>
            <a:r>
              <a:rPr lang="en-US" altLang="en-US" dirty="0"/>
              <a:t>5-21 </a:t>
            </a:r>
            <a:r>
              <a:rPr lang="en-US" altLang="en-US" dirty="0" smtClean="0"/>
              <a:t>days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Forms of disease</a:t>
            </a:r>
          </a:p>
          <a:p>
            <a:pPr lvl="1"/>
            <a:r>
              <a:rPr lang="en-US" altLang="en-US" dirty="0" err="1"/>
              <a:t>Peracute</a:t>
            </a:r>
            <a:r>
              <a:rPr lang="en-US" altLang="en-US" dirty="0"/>
              <a:t> – sudden death</a:t>
            </a:r>
          </a:p>
          <a:p>
            <a:pPr lvl="1"/>
            <a:r>
              <a:rPr lang="en-US" altLang="en-US" dirty="0"/>
              <a:t>Acute</a:t>
            </a:r>
          </a:p>
          <a:p>
            <a:pPr lvl="1"/>
            <a:r>
              <a:rPr lang="en-US" altLang="en-US" dirty="0"/>
              <a:t>Subacute</a:t>
            </a:r>
          </a:p>
          <a:p>
            <a:pPr lvl="1"/>
            <a:r>
              <a:rPr lang="en-US" altLang="en-US" dirty="0"/>
              <a:t>Chronic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5752" y="615801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Center for Food Security and Public Health, Iowa State University,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High fever</a:t>
            </a:r>
          </a:p>
          <a:p>
            <a:r>
              <a:rPr lang="en-US" altLang="en-US" dirty="0" smtClean="0"/>
              <a:t>Anorexia, anorexia, weakness</a:t>
            </a:r>
          </a:p>
          <a:p>
            <a:r>
              <a:rPr lang="en-US" altLang="en-US" dirty="0"/>
              <a:t>Erythema, cyanosis</a:t>
            </a:r>
          </a:p>
          <a:p>
            <a:r>
              <a:rPr lang="en-US" altLang="en-US" dirty="0"/>
              <a:t>Hemorrhages</a:t>
            </a:r>
          </a:p>
          <a:p>
            <a:pPr lvl="1"/>
            <a:r>
              <a:rPr lang="en-US" altLang="en-US" dirty="0"/>
              <a:t>Skin, snout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Diarrhea      </a:t>
            </a:r>
            <a:endParaRPr lang="en-US" altLang="en-US" dirty="0"/>
          </a:p>
          <a:p>
            <a:r>
              <a:rPr lang="en-US" altLang="en-US" dirty="0"/>
              <a:t>Abortion</a:t>
            </a:r>
          </a:p>
          <a:p>
            <a:r>
              <a:rPr lang="en-US" altLang="en-US" dirty="0"/>
              <a:t>Respiratory</a:t>
            </a:r>
          </a:p>
          <a:p>
            <a:pPr lvl="1"/>
            <a:r>
              <a:rPr lang="en-US" altLang="en-US" dirty="0"/>
              <a:t>Dyspnea</a:t>
            </a:r>
          </a:p>
          <a:p>
            <a:pPr lvl="1"/>
            <a:r>
              <a:rPr lang="en-US" altLang="en-US" dirty="0"/>
              <a:t>Nasal discharge</a:t>
            </a:r>
          </a:p>
          <a:p>
            <a:r>
              <a:rPr lang="en-US" altLang="en-US" dirty="0"/>
              <a:t>Death</a:t>
            </a:r>
          </a:p>
          <a:p>
            <a:pPr lvl="1"/>
            <a:r>
              <a:rPr lang="en-US" altLang="en-US" dirty="0"/>
              <a:t>7-10 days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44896" y="617696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Center for Food Security and Public Health, Iowa State University, 2018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86" y="4342765"/>
            <a:ext cx="3050018" cy="2051431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3040" y="1478153"/>
            <a:ext cx="5181600" cy="4351338"/>
          </a:xfrm>
        </p:spPr>
        <p:txBody>
          <a:bodyPr/>
          <a:lstStyle/>
          <a:p>
            <a:r>
              <a:rPr lang="en-US" dirty="0" smtClean="0"/>
              <a:t>Hemorrhages – skin, kidneys</a:t>
            </a:r>
          </a:p>
          <a:p>
            <a:r>
              <a:rPr lang="en-US" dirty="0" smtClean="0"/>
              <a:t>Swollen spleen</a:t>
            </a:r>
          </a:p>
          <a:p>
            <a:r>
              <a:rPr lang="en-US" dirty="0" smtClean="0"/>
              <a:t>Hemorrhagic lymph nodes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02" y="601488"/>
            <a:ext cx="3511980" cy="2357374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02" y="3344515"/>
            <a:ext cx="3521271" cy="2653474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39" y="3349753"/>
            <a:ext cx="3937969" cy="2653474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53456" y="62297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Center for Food Security and Public Health, Iowa State University,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Subacute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Abortion </a:t>
            </a:r>
          </a:p>
          <a:p>
            <a:r>
              <a:rPr lang="en-US" altLang="en-US" dirty="0"/>
              <a:t>Fever	</a:t>
            </a:r>
          </a:p>
          <a:p>
            <a:r>
              <a:rPr lang="en-US" altLang="en-US" dirty="0"/>
              <a:t>Erythema, cyanosis</a:t>
            </a:r>
          </a:p>
          <a:p>
            <a:r>
              <a:rPr lang="en-US" altLang="en-US" dirty="0"/>
              <a:t>Hemorrhages </a:t>
            </a:r>
            <a:br>
              <a:rPr lang="en-US" altLang="en-US" dirty="0"/>
            </a:br>
            <a:r>
              <a:rPr lang="en-US" altLang="en-US" dirty="0"/>
              <a:t>may occur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Thrombocytopenia</a:t>
            </a:r>
          </a:p>
          <a:p>
            <a:pPr>
              <a:defRPr/>
            </a:pPr>
            <a:r>
              <a:rPr lang="en-US" altLang="en-US" dirty="0"/>
              <a:t>Leukopenia</a:t>
            </a:r>
          </a:p>
          <a:p>
            <a:pPr>
              <a:defRPr/>
            </a:pPr>
            <a:r>
              <a:rPr lang="en-US" altLang="en-US" dirty="0"/>
              <a:t>Death or recovery within 3-4 weeks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53456" y="62297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Center for Food Security and Public Health, Iowa State University,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Intermittent, low fever</a:t>
            </a:r>
          </a:p>
          <a:p>
            <a:r>
              <a:rPr lang="en-US" altLang="en-US" dirty="0"/>
              <a:t>Anorexia, depression</a:t>
            </a:r>
          </a:p>
          <a:p>
            <a:r>
              <a:rPr lang="en-US" altLang="en-US" dirty="0"/>
              <a:t>Emaciation, stunting</a:t>
            </a:r>
          </a:p>
          <a:p>
            <a:r>
              <a:rPr lang="en-US" altLang="en-US" dirty="0"/>
              <a:t>Respiratory: coughing</a:t>
            </a:r>
          </a:p>
          <a:p>
            <a:r>
              <a:rPr lang="en-US" altLang="en-US" dirty="0"/>
              <a:t>Joint swelling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Diarrhea</a:t>
            </a:r>
          </a:p>
          <a:p>
            <a:r>
              <a:rPr lang="en-US" altLang="en-US" dirty="0"/>
              <a:t>Occasional vomiting</a:t>
            </a:r>
          </a:p>
          <a:p>
            <a:r>
              <a:rPr lang="en-US" altLang="en-US" dirty="0"/>
              <a:t>Skin lesions</a:t>
            </a:r>
          </a:p>
          <a:p>
            <a:r>
              <a:rPr lang="en-US" altLang="en-US" dirty="0"/>
              <a:t>May be fatal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53456" y="622975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Center for Food Security and Public Health, Iowa State University,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667" y="1404825"/>
            <a:ext cx="8513063" cy="46864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9056" y="21882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Spread of African Swine Fever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9072" y="4352544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1957, 1960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06528" y="2486799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1970-1990s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0016" y="41678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2007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82894" y="211746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53198" y="22139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2018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3405" y="2800290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Caribbean</a:t>
            </a:r>
          </a:p>
          <a:p>
            <a:pPr algn="ctr"/>
            <a:r>
              <a:rPr lang="en-US" dirty="0" smtClean="0"/>
              <a:t>Brazil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35637" y="18446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51776" y="5989320"/>
            <a:ext cx="2708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Dixon et al. </a:t>
            </a:r>
            <a:r>
              <a:rPr lang="en-US" sz="1600" i="1" dirty="0" smtClean="0"/>
              <a:t>Antiviral Res</a:t>
            </a:r>
            <a:r>
              <a:rPr lang="en-US" sz="1600" dirty="0" smtClean="0"/>
              <a:t>. 2019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536-44FE-46E5-A209-A2151803185B}" type="slidenum">
              <a:rPr lang="en-US" smtClean="0"/>
              <a:t>9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230624" y="4352544"/>
            <a:ext cx="134112" cy="1846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3499" y="427560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1921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895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F4F12AB7E8B4CA36163DE1786C39A" ma:contentTypeVersion="3" ma:contentTypeDescription="Create a new document." ma:contentTypeScope="" ma:versionID="fb3038be28bc784d8bf49ca90fcbe0c5">
  <xsd:schema xmlns:xsd="http://www.w3.org/2001/XMLSchema" xmlns:xs="http://www.w3.org/2001/XMLSchema" xmlns:p="http://schemas.microsoft.com/office/2006/metadata/properties" xmlns:ns1="http://schemas.microsoft.com/sharepoint/v3" xmlns:ns2="3586257f-d17b-4174-95ba-84c7efb4b691" targetNamespace="http://schemas.microsoft.com/office/2006/metadata/properties" ma:root="true" ma:fieldsID="fe7e2c370861cae7a8fe7da3ccc4c61e" ns1:_="" ns2:_="">
    <xsd:import namespace="http://schemas.microsoft.com/sharepoint/v3"/>
    <xsd:import namespace="3586257f-d17b-4174-95ba-84c7efb4b6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6257f-d17b-4174-95ba-84c7efb4b69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default="Ag Research Fund Scholarship" ma:format="Dropdown" ma:internalName="Document_x0020_type">
      <xsd:simpleType>
        <xsd:union memberTypes="dms:Text">
          <xsd:simpleType>
            <xsd:restriction base="dms:Choice">
              <xsd:enumeration value="Ag Research Fund Scholarship"/>
              <xsd:enumeration value="ARP Assistantship Info"/>
              <xsd:enumeration value="ARP Award"/>
              <xsd:enumeration value="ARP Statistical Reports"/>
              <xsd:enumeration value="FAIR"/>
              <xsd:enumeration value="Farm Policy Study Group"/>
              <xsd:enumeration value="HATCH - CRIS NIMSS"/>
              <xsd:enumeration value="MOG Inf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Document_x0020_type xmlns="3586257f-d17b-4174-95ba-84c7efb4b691">Ag Research Fund Scholarship</Document_x0020_type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04431C4-31D3-42D0-BC66-F16708364F53}"/>
</file>

<file path=customXml/itemProps2.xml><?xml version="1.0" encoding="utf-8"?>
<ds:datastoreItem xmlns:ds="http://schemas.openxmlformats.org/officeDocument/2006/customXml" ds:itemID="{E0CA13C2-920A-4C5A-9F39-462A155B3B52}"/>
</file>

<file path=customXml/itemProps3.xml><?xml version="1.0" encoding="utf-8"?>
<ds:datastoreItem xmlns:ds="http://schemas.openxmlformats.org/officeDocument/2006/customXml" ds:itemID="{22B01CF0-F9C5-4AFD-93BB-3471AE092154}"/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726</Words>
  <Application>Microsoft Office PowerPoint</Application>
  <PresentationFormat>Widescreen</PresentationFormat>
  <Paragraphs>194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African Swine Fever - update</vt:lpstr>
      <vt:lpstr>African swine fever virus</vt:lpstr>
      <vt:lpstr>Comparing ASFV and PCV-2</vt:lpstr>
      <vt:lpstr>Clinical Disease</vt:lpstr>
      <vt:lpstr>Acute disease</vt:lpstr>
      <vt:lpstr>Pathology</vt:lpstr>
      <vt:lpstr>Subacute disease</vt:lpstr>
      <vt:lpstr>Chronic disease</vt:lpstr>
      <vt:lpstr>Spread of African Swine Fever</vt:lpstr>
      <vt:lpstr>Epidemiology of ASFV</vt:lpstr>
      <vt:lpstr>Domestic cycle –  Europe/Asia/Africa</vt:lpstr>
      <vt:lpstr>OIE–  biweekly information</vt:lpstr>
      <vt:lpstr>African Swine Fever is a reportable disease</vt:lpstr>
      <vt:lpstr>Diagnosis</vt:lpstr>
      <vt:lpstr>Treatment</vt:lpstr>
      <vt:lpstr>Prevention</vt:lpstr>
      <vt:lpstr>Disinfection</vt:lpstr>
      <vt:lpstr>Vaccines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Intradermal delivery of a novel combination adjuvant promotes immunity without local adverse reactions</dc:title>
  <dc:creator>Hernandez, Juan</dc:creator>
  <cp:lastModifiedBy>Hogenesch, Harm</cp:lastModifiedBy>
  <cp:revision>73</cp:revision>
  <dcterms:created xsi:type="dcterms:W3CDTF">2019-11-14T17:58:21Z</dcterms:created>
  <dcterms:modified xsi:type="dcterms:W3CDTF">2019-12-09T13:09:34Z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0x0101006F3F4F12AB7E8B4CA36163DE1786C39A</vt:lpwstr>
  </property>
</Properties>
</file>