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49"/>
  </p:notesMasterIdLst>
  <p:handoutMasterIdLst>
    <p:handoutMasterId r:id="rId50"/>
  </p:handoutMasterIdLst>
  <p:sldIdLst>
    <p:sldId id="526" r:id="rId5"/>
    <p:sldId id="527" r:id="rId6"/>
    <p:sldId id="529" r:id="rId7"/>
    <p:sldId id="488" r:id="rId8"/>
    <p:sldId id="489" r:id="rId9"/>
    <p:sldId id="506" r:id="rId10"/>
    <p:sldId id="494" r:id="rId11"/>
    <p:sldId id="530" r:id="rId12"/>
    <p:sldId id="505" r:id="rId13"/>
    <p:sldId id="495" r:id="rId14"/>
    <p:sldId id="502" r:id="rId15"/>
    <p:sldId id="504" r:id="rId16"/>
    <p:sldId id="518" r:id="rId17"/>
    <p:sldId id="519" r:id="rId18"/>
    <p:sldId id="521" r:id="rId19"/>
    <p:sldId id="549" r:id="rId20"/>
    <p:sldId id="507" r:id="rId21"/>
    <p:sldId id="533" r:id="rId22"/>
    <p:sldId id="531" r:id="rId23"/>
    <p:sldId id="532" r:id="rId24"/>
    <p:sldId id="535" r:id="rId25"/>
    <p:sldId id="556" r:id="rId26"/>
    <p:sldId id="550" r:id="rId27"/>
    <p:sldId id="551" r:id="rId28"/>
    <p:sldId id="553" r:id="rId29"/>
    <p:sldId id="552" r:id="rId30"/>
    <p:sldId id="554" r:id="rId31"/>
    <p:sldId id="555" r:id="rId32"/>
    <p:sldId id="536" r:id="rId33"/>
    <p:sldId id="537" r:id="rId34"/>
    <p:sldId id="538" r:id="rId35"/>
    <p:sldId id="539" r:id="rId36"/>
    <p:sldId id="544" r:id="rId37"/>
    <p:sldId id="541" r:id="rId38"/>
    <p:sldId id="545" r:id="rId39"/>
    <p:sldId id="547" r:id="rId40"/>
    <p:sldId id="548" r:id="rId41"/>
    <p:sldId id="560" r:id="rId42"/>
    <p:sldId id="557" r:id="rId43"/>
    <p:sldId id="558" r:id="rId44"/>
    <p:sldId id="561" r:id="rId45"/>
    <p:sldId id="562" r:id="rId46"/>
    <p:sldId id="559" r:id="rId47"/>
    <p:sldId id="534" r:id="rId4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gle, Tamara M" initials="OT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762D"/>
    <a:srgbClr val="006600"/>
    <a:srgbClr val="0000CC"/>
    <a:srgbClr val="0066CC"/>
    <a:srgbClr val="D6A300"/>
    <a:srgbClr val="1F84D7"/>
    <a:srgbClr val="EAB200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5" autoAdjust="0"/>
    <p:restoredTop sz="94658" autoAdjust="0"/>
  </p:normalViewPr>
  <p:slideViewPr>
    <p:cSldViewPr>
      <p:cViewPr varScale="1">
        <p:scale>
          <a:sx n="109" d="100"/>
          <a:sy n="109" d="100"/>
        </p:scale>
        <p:origin x="1728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1A297F2-E6D5-4494-9332-3C6371E7613E}" type="datetimeFigureOut">
              <a:rPr lang="en-US"/>
              <a:pPr>
                <a:defRPr/>
              </a:pPr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F5357CF-A3E1-4EA1-A038-1947558FE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7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3C65903-E9B7-44A0-8D78-F1BAAB77A979}" type="datetimeFigureOut">
              <a:rPr lang="en-US"/>
              <a:pPr>
                <a:defRPr/>
              </a:pPr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70DB86D-566E-40E4-BF8D-552957611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63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63542A-26D7-453C-9319-44627C42712D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CD859F-2558-4632-9313-FB6D87D4DF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8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63542A-26D7-453C-9319-44627C42712D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D859F-2558-4632-9313-FB6D87D4DF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2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63542A-26D7-453C-9319-44627C42712D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D859F-2558-4632-9313-FB6D87D4DF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6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63542A-26D7-453C-9319-44627C42712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D859F-2558-4632-9313-FB6D87D4D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9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Chevron 4"/>
          <p:cNvSpPr/>
          <p:nvPr/>
        </p:nvSpPr>
        <p:spPr>
          <a:xfrm>
            <a:off x="3449639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5563542A-26D7-453C-9319-44627C42712D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81CD859F-2558-4632-9313-FB6D87D4DF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59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5563542A-26D7-453C-9319-44627C42712D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81CD859F-2558-4632-9313-FB6D87D4DF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63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5563542A-26D7-453C-9319-44627C42712D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81CD859F-2558-4632-9313-FB6D87D4DF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853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5563542A-26D7-453C-9319-44627C42712D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81CD859F-2558-4632-9313-FB6D87D4DF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84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CEFA3-2F7C-485E-BD53-36F138B223CE}" type="datetimeFigureOut">
              <a:rPr lang="en-US" smtClean="0"/>
              <a:pPr>
                <a:defRPr/>
              </a:pPr>
              <a:t>12/4/2020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B7DE5-6CEB-46D0-9DC9-8DFCA2C8C4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8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5563542A-26D7-453C-9319-44627C42712D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81CD859F-2558-4632-9313-FB6D87D4DF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30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4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6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800" dirty="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Chevron 9"/>
          <p:cNvSpPr/>
          <p:nvPr/>
        </p:nvSpPr>
        <p:spPr>
          <a:xfrm>
            <a:off x="8477251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63542A-26D7-453C-9319-44627C42712D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CD859F-2558-4632-9313-FB6D87D4DF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92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4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6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800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40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fld id="{DC245D0B-2E5B-4C5E-B9DB-E7047AE6CF6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40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40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fld id="{EE26BBB4-1A66-4D87-8A3C-6BB3BA84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4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087" y="914400"/>
            <a:ext cx="8001000" cy="1524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ffectLst/>
              </a:rPr>
              <a:t>The Economic Outlook for 2021</a:t>
            </a:r>
            <a:endParaRPr lang="en-US" sz="2400" dirty="0">
              <a:effectLst/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600200" y="3657600"/>
            <a:ext cx="6858000" cy="990600"/>
          </a:xfrm>
        </p:spPr>
        <p:txBody>
          <a:bodyPr/>
          <a:lstStyle/>
          <a:p>
            <a:pPr marR="0" eaLnBrk="1" hangingPunct="1"/>
            <a:r>
              <a:rPr lang="en-US" sz="2400" dirty="0"/>
              <a:t>Larry DeBoer</a:t>
            </a:r>
          </a:p>
          <a:p>
            <a:pPr marR="0" eaLnBrk="1" hangingPunct="1"/>
            <a:r>
              <a:rPr lang="en-US" sz="2400" dirty="0"/>
              <a:t>Department of Agricultural Economics</a:t>
            </a:r>
          </a:p>
          <a:p>
            <a:pPr marR="0" eaLnBrk="1" hangingPunct="1"/>
            <a:r>
              <a:rPr lang="en-US" sz="2400" dirty="0"/>
              <a:t>Purdue University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6095053" y="2895600"/>
            <a:ext cx="2363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December 8,  2020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" y="1524000"/>
            <a:ext cx="8282354" cy="512717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Consumer Confidence</a:t>
            </a:r>
            <a:br>
              <a:rPr lang="en-US" dirty="0" smtClean="0"/>
            </a:br>
            <a:r>
              <a:rPr lang="en-US" sz="2700" dirty="0" smtClean="0"/>
              <a:t>University of Michigan Consumer Sentiment 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2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274320"/>
            <a:ext cx="8679180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0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1" y="1524000"/>
            <a:ext cx="8255000" cy="4953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Savings Rate, Monthly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05650" y="5029200"/>
            <a:ext cx="768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8.3%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1296492"/>
            <a:ext cx="910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33.6%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31386" y="3886200"/>
            <a:ext cx="910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13.6%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Federal Budget Balance, Percent of GDP, 1929-2019 and 2020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Quarter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676400"/>
            <a:ext cx="80010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4953000"/>
            <a:ext cx="4291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Q3 2020 deficit: 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$3.5 trillion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3rd Q GDP (ann. rate):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$21.2 trillion 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191500" y="3706743"/>
            <a:ext cx="367935" cy="25416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61542" y="6248400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-16.5%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2784" y="5181600"/>
            <a:ext cx="995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1945: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-14.0%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8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0" y="1389374"/>
            <a:ext cx="8835950" cy="53015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Treasury 10-Year Bond Yield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9932"/>
            <a:ext cx="8405446" cy="520337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Funds Rate, Daily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68573" y="3415286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-0.5%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March 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4716128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-1.0%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March 16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4" y="1529560"/>
            <a:ext cx="8447116" cy="50682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Corporate AAA and BAA Bond Yields</a:t>
            </a:r>
            <a:br>
              <a:rPr lang="en-US" sz="3600" dirty="0" smtClean="0"/>
            </a:br>
            <a:r>
              <a:rPr lang="en-US" sz="3600" dirty="0" smtClean="0"/>
              <a:t>Daily, Oct 2019 – Oct 2020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494905" y="3352800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BAA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343400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AAA</a:t>
            </a:r>
            <a:endParaRPr 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1787" y="3091190"/>
            <a:ext cx="952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</a:t>
            </a:r>
            <a:b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2/28</a:t>
            </a:r>
            <a:b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0.81</a:t>
            </a:r>
            <a:endParaRPr lang="en-US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2057400"/>
            <a:ext cx="952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</a:t>
            </a:r>
            <a:b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4/7</a:t>
            </a:r>
            <a:b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1.99</a:t>
            </a:r>
            <a:endParaRPr lang="en-US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56220" y="3291245"/>
            <a:ext cx="952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</a:t>
            </a:r>
            <a:b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11/4</a:t>
            </a:r>
            <a:b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1.07</a:t>
            </a:r>
            <a:endParaRPr lang="en-US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9338" y="3420070"/>
            <a:ext cx="952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</a:t>
            </a:r>
            <a:b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8/26</a:t>
            </a:r>
            <a:b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0.95</a:t>
            </a:r>
            <a:endParaRPr lang="en-US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4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89" y="1636018"/>
            <a:ext cx="8145555" cy="50424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Inflation Rates, All-Items and Core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2740223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Items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8883" y="3048000"/>
            <a:ext cx="127951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Core 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(less food 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energy)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2785" y="3140333"/>
            <a:ext cx="768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Feb.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2.4%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9600" y="3817099"/>
            <a:ext cx="768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1.6%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7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Fed’s New Policy Framework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" y="3685201"/>
            <a:ext cx="4724400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0827" y="6047401"/>
            <a:ext cx="288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Fed Chair Jerome Powell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85800" y="1066800"/>
            <a:ext cx="8077200" cy="2145268"/>
          </a:xfrm>
          <a:prstGeom prst="wedgeRoundRectCallout">
            <a:avLst>
              <a:gd name="adj1" fmla="val -19736"/>
              <a:gd name="adj2" fmla="val 87821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. . . The </a:t>
            </a:r>
            <a:r>
              <a:rPr lang="en-US" dirty="0">
                <a:solidFill>
                  <a:schemeClr val="tx1"/>
                </a:solidFill>
              </a:rPr>
              <a:t>Committee's policy decisions must be informed by assessments of the </a:t>
            </a:r>
            <a:r>
              <a:rPr lang="en-US" i="1" dirty="0">
                <a:solidFill>
                  <a:srgbClr val="FF0000"/>
                </a:solidFill>
              </a:rPr>
              <a:t>shortfalls</a:t>
            </a:r>
            <a:r>
              <a:rPr lang="en-US" dirty="0">
                <a:solidFill>
                  <a:schemeClr val="tx1"/>
                </a:solidFill>
              </a:rPr>
              <a:t> of employment from its maximum </a:t>
            </a:r>
            <a:r>
              <a:rPr lang="en-US" dirty="0" smtClean="0">
                <a:solidFill>
                  <a:schemeClr val="tx1"/>
                </a:solidFill>
              </a:rPr>
              <a:t>level . . . .  The </a:t>
            </a:r>
            <a:r>
              <a:rPr lang="en-US" dirty="0">
                <a:solidFill>
                  <a:schemeClr val="tx1"/>
                </a:solidFill>
              </a:rPr>
              <a:t>Committee seeks to achieve inflation that </a:t>
            </a:r>
            <a:r>
              <a:rPr lang="en-US" dirty="0" smtClean="0">
                <a:solidFill>
                  <a:schemeClr val="tx1"/>
                </a:solidFill>
              </a:rPr>
              <a:t>averages </a:t>
            </a:r>
            <a:r>
              <a:rPr lang="en-US" dirty="0">
                <a:solidFill>
                  <a:schemeClr val="tx1"/>
                </a:solidFill>
              </a:rPr>
              <a:t>2 percent over time, and therefore judges that, following periods when inflation has been running persistently below 2 percent, appropriate monetary policy will likely aim to achieve </a:t>
            </a:r>
            <a:r>
              <a:rPr lang="en-US" dirty="0" smtClean="0">
                <a:solidFill>
                  <a:schemeClr val="tx1"/>
                </a:solidFill>
              </a:rPr>
              <a:t>inflation </a:t>
            </a:r>
            <a:r>
              <a:rPr lang="en-US" dirty="0">
                <a:solidFill>
                  <a:schemeClr val="tx1"/>
                </a:solidFill>
              </a:rPr>
              <a:t>moderately above 2 percent for some time.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5400" y="3742916"/>
            <a:ext cx="39277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 Fed will not raise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rates before employment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reaches its maximum.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The Fed will allow inflation above 2% for a time, before raising rates.</a:t>
            </a:r>
          </a:p>
        </p:txBody>
      </p:sp>
    </p:spTree>
    <p:extLst>
      <p:ext uri="{BB962C8B-B14F-4D97-AF65-F5344CB8AC3E}">
        <p14:creationId xmlns:p14="http://schemas.microsoft.com/office/powerpoint/2010/main" val="2323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6" y="1604357"/>
            <a:ext cx="8390733" cy="50344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Exchange Rate:  Euros per Dollar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05200" y="5257800"/>
            <a:ext cx="472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safe haven in the U.S.</a:t>
            </a:r>
          </a:p>
          <a:p>
            <a:r>
              <a:rPr lang="en-US" dirty="0" smtClean="0"/>
              <a:t>Europe had more success against COVID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384164"/>
            <a:ext cx="8686800" cy="47689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44291" y="2514600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7-day average, Dec.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180,000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 Pandemic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67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49829"/>
            <a:ext cx="8686800" cy="537754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Exports and Imports, </a:t>
            </a:r>
            <a:br>
              <a:rPr lang="en-US" dirty="0" smtClean="0"/>
            </a:br>
            <a:r>
              <a:rPr lang="en-US" dirty="0" smtClean="0"/>
              <a:t>Percent of GDP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5715000"/>
            <a:ext cx="456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Exports have fallen more than imports.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9971" y="3672394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Exports</a:t>
            </a:r>
            <a:endParaRPr 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2292774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Imports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3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3505200"/>
            <a:ext cx="7620000" cy="83916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The Outlook for Indiana and its State and Local Governments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28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676400"/>
            <a:ext cx="8077200" cy="500017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45329"/>
            <a:ext cx="80010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Real Personal Income in Indiana</a:t>
            </a:r>
            <a:br>
              <a:rPr lang="en-US" dirty="0" smtClean="0"/>
            </a:br>
            <a:r>
              <a:rPr lang="en-US" sz="2200" dirty="0" smtClean="0"/>
              <a:t>(Percent change from year ago)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02649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128000" cy="4876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Unemployment Rate, Indiana and U.S.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998367" y="2063969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Indiana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17.5%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49662" y="2904906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14.7%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4706" y="5038506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Indiana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5.0%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4706" y="4392175"/>
            <a:ext cx="71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6.9%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73108" y="174813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April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53063" y="406167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Oct.</a:t>
            </a:r>
            <a:endParaRPr lang="en-US" dirty="0"/>
          </a:p>
        </p:txBody>
      </p:sp>
      <p:sp>
        <p:nvSpPr>
          <p:cNvPr id="13" name="Left-Right Arrow 12"/>
          <p:cNvSpPr/>
          <p:nvPr/>
        </p:nvSpPr>
        <p:spPr>
          <a:xfrm>
            <a:off x="2286000" y="5056871"/>
            <a:ext cx="1066800" cy="304800"/>
          </a:xfrm>
          <a:prstGeom prst="left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81200" y="5273004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Aug ‘08 – Sep ’10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Indiana &gt; U.S.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5486400" y="4562940"/>
            <a:ext cx="2362200" cy="304800"/>
          </a:xfrm>
          <a:prstGeom prst="left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637716" y="3967112"/>
            <a:ext cx="165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2015-2019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Indiana &lt; U.S.</a:t>
            </a:r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1"/>
            <a:ext cx="7754815" cy="48005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7754815" cy="4800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Elkhart County Unemployment Rate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915784" y="4648199"/>
            <a:ext cx="71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Oct. </a:t>
            </a:r>
          </a:p>
          <a:p>
            <a:r>
              <a:rPr lang="en-US" dirty="0" smtClean="0"/>
              <a:t>4.2%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60006" y="1397637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April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28.6%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46522" y="4648200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</a:p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2.7%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295400"/>
            <a:ext cx="8610600" cy="533037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68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Indiana Home Building Permits </a:t>
            </a:r>
            <a:br>
              <a:rPr lang="en-US" dirty="0" smtClean="0"/>
            </a:br>
            <a:r>
              <a:rPr lang="en-US" sz="2700" dirty="0" smtClean="0"/>
              <a:t>(Monthly, Seasonally Adjusted)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8305926" y="2667000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Oct.</a:t>
            </a:r>
          </a:p>
          <a:p>
            <a:r>
              <a:rPr lang="en-US" dirty="0" smtClean="0"/>
              <a:t>1,771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6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90688"/>
            <a:ext cx="8153400" cy="504734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Indiana House Price Index </a:t>
            </a:r>
            <a:br>
              <a:rPr lang="en-US" dirty="0" smtClean="0"/>
            </a:br>
            <a:r>
              <a:rPr lang="en-US" sz="2700" dirty="0" smtClean="0"/>
              <a:t>(Percent Change from Year Ago)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06564"/>
            <a:ext cx="7969860" cy="4933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Indiana Construction Employment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4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" y="285750"/>
            <a:ext cx="866394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3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81200" y="2971800"/>
            <a:ext cx="6400800" cy="175260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The Indiana Property Tax </a:t>
            </a:r>
          </a:p>
        </p:txBody>
      </p:sp>
    </p:spTree>
    <p:extLst>
      <p:ext uri="{BB962C8B-B14F-4D97-AF65-F5344CB8AC3E}">
        <p14:creationId xmlns:p14="http://schemas.microsoft.com/office/powerpoint/2010/main" val="44556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3505200"/>
            <a:ext cx="7620000" cy="83916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The Outlook for the U.S. Economy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213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Recession and the </a:t>
            </a:r>
            <a:br>
              <a:rPr lang="en-US" dirty="0" smtClean="0"/>
            </a:br>
            <a:r>
              <a:rPr lang="en-US" dirty="0" smtClean="0"/>
              <a:t>Indiana Property Tax</a:t>
            </a:r>
            <a:endParaRPr lang="en-US" dirty="0"/>
          </a:p>
        </p:txBody>
      </p:sp>
      <p:pic>
        <p:nvPicPr>
          <p:cNvPr id="4" name="Picture 5" descr="E:\IndianaReformMaterials\CountyMap_generalpic.jpg"/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9167" t="1797" r="18750" b="5603"/>
          <a:stretch>
            <a:fillRect/>
          </a:stretch>
        </p:blipFill>
        <p:spPr bwMode="auto">
          <a:xfrm>
            <a:off x="7620000" y="274638"/>
            <a:ext cx="1295400" cy="1891284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415200"/>
          </a:xfrm>
        </p:spPr>
        <p:txBody>
          <a:bodyPr/>
          <a:lstStyle/>
          <a:p>
            <a:r>
              <a:rPr lang="en-US" sz="2400" dirty="0" smtClean="0"/>
              <a:t>Recession in 2020 reduces property prices, new construction and equipment </a:t>
            </a:r>
            <a:r>
              <a:rPr lang="en-US" sz="2400" dirty="0" smtClean="0"/>
              <a:t>purchases.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Assessed Values </a:t>
            </a:r>
            <a:r>
              <a:rPr lang="en-US" sz="2400" dirty="0" smtClean="0"/>
              <a:t>in 2021 grow slowly or </a:t>
            </a:r>
            <a:r>
              <a:rPr lang="en-US" sz="2400" dirty="0" smtClean="0"/>
              <a:t>fall.</a:t>
            </a:r>
            <a:endParaRPr lang="en-US" sz="2400" dirty="0" smtClean="0"/>
          </a:p>
          <a:p>
            <a:r>
              <a:rPr lang="en-US" sz="2400" dirty="0" smtClean="0"/>
              <a:t>Slower income growth in 2020 </a:t>
            </a:r>
            <a:r>
              <a:rPr lang="en-US" sz="2400" dirty="0" smtClean="0"/>
              <a:t>enters the </a:t>
            </a:r>
            <a:r>
              <a:rPr lang="en-US" sz="2400" dirty="0" smtClean="0">
                <a:solidFill>
                  <a:srgbClr val="C00000"/>
                </a:solidFill>
              </a:rPr>
              <a:t>Maximum Levy Growth Quotient</a:t>
            </a:r>
            <a:r>
              <a:rPr lang="en-US" sz="2400" dirty="0" smtClean="0"/>
              <a:t> for 2022 budgets; levy growth </a:t>
            </a:r>
            <a:r>
              <a:rPr lang="en-US" sz="2400" dirty="0" smtClean="0"/>
              <a:t>slows.</a:t>
            </a:r>
            <a:endParaRPr lang="en-US" sz="2400" dirty="0" smtClean="0"/>
          </a:p>
          <a:p>
            <a:r>
              <a:rPr lang="en-US" sz="2400" dirty="0" smtClean="0"/>
              <a:t>Tax rates increase </a:t>
            </a:r>
            <a:r>
              <a:rPr lang="en-US" sz="2400" dirty="0" smtClean="0"/>
              <a:t>if </a:t>
            </a:r>
            <a:r>
              <a:rPr lang="en-US" sz="2400" dirty="0" smtClean="0"/>
              <a:t>levies grow more than assessed </a:t>
            </a:r>
            <a:r>
              <a:rPr lang="en-US" sz="2400" dirty="0" smtClean="0"/>
              <a:t>value.</a:t>
            </a:r>
            <a:endParaRPr lang="en-US" sz="2400" dirty="0" smtClean="0"/>
          </a:p>
          <a:p>
            <a:r>
              <a:rPr lang="en-US" sz="2400" dirty="0" smtClean="0"/>
              <a:t>Higher tax rates raise </a:t>
            </a:r>
            <a:r>
              <a:rPr lang="en-US" sz="2400" dirty="0" smtClean="0">
                <a:solidFill>
                  <a:srgbClr val="C00000"/>
                </a:solidFill>
              </a:rPr>
              <a:t>Tax </a:t>
            </a:r>
            <a:r>
              <a:rPr lang="en-US" sz="2400" dirty="0" smtClean="0">
                <a:solidFill>
                  <a:srgbClr val="C00000"/>
                </a:solidFill>
              </a:rPr>
              <a:t>Cap </a:t>
            </a:r>
            <a:r>
              <a:rPr lang="en-US" sz="2400" dirty="0" smtClean="0">
                <a:solidFill>
                  <a:srgbClr val="C00000"/>
                </a:solidFill>
              </a:rPr>
              <a:t>Credits</a:t>
            </a:r>
            <a:r>
              <a:rPr lang="en-US" sz="2400" dirty="0" smtClean="0"/>
              <a:t>, so the share </a:t>
            </a:r>
            <a:r>
              <a:rPr lang="en-US" sz="2400" dirty="0" smtClean="0"/>
              <a:t>of tax levy received </a:t>
            </a:r>
            <a:r>
              <a:rPr lang="en-US" sz="2400" dirty="0" smtClean="0"/>
              <a:t>decreases.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364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0"/>
            <a:ext cx="8001000" cy="58112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1828800"/>
            <a:ext cx="3071675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Assessed value declined</a:t>
            </a:r>
          </a:p>
          <a:p>
            <a:r>
              <a:rPr lang="en-US">
                <a:solidFill>
                  <a:srgbClr val="C00000"/>
                </a:solidFill>
              </a:rPr>
              <a:t>In most counties after the</a:t>
            </a:r>
          </a:p>
          <a:p>
            <a:r>
              <a:rPr lang="en-US">
                <a:solidFill>
                  <a:srgbClr val="C00000"/>
                </a:solidFill>
              </a:rPr>
              <a:t>Great Recession.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1677" y="228600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Market value in use, with trending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57200"/>
            <a:ext cx="7789084" cy="624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30690"/>
            <a:ext cx="8606790" cy="62491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57800" y="3886200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$1,560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5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444906" cy="518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5715000"/>
            <a:ext cx="4934364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State and county home price index</a:t>
            </a:r>
          </a:p>
          <a:p>
            <a:r>
              <a:rPr lang="en-US">
                <a:solidFill>
                  <a:srgbClr val="C00000"/>
                </a:solidFill>
              </a:rPr>
              <a:t>have been a leading indicator of assessed </a:t>
            </a:r>
          </a:p>
          <a:p>
            <a:r>
              <a:rPr lang="en-US">
                <a:solidFill>
                  <a:srgbClr val="C00000"/>
                </a:solidFill>
              </a:rPr>
              <a:t>value growth, with a 2-year lag.</a:t>
            </a:r>
          </a:p>
        </p:txBody>
      </p:sp>
    </p:spTree>
    <p:extLst>
      <p:ext uri="{BB962C8B-B14F-4D97-AF65-F5344CB8AC3E}">
        <p14:creationId xmlns:p14="http://schemas.microsoft.com/office/powerpoint/2010/main" val="155552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7848600" cy="57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7837170" cy="56866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1600200"/>
            <a:ext cx="4876800" cy="147732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 personal income drop like in 2009</a:t>
            </a:r>
          </a:p>
          <a:p>
            <a:r>
              <a:rPr lang="en-US" dirty="0">
                <a:solidFill>
                  <a:srgbClr val="C00000"/>
                </a:solidFill>
              </a:rPr>
              <a:t>would put the MLGQ between 2.7% and 3%.  2Q ‘19-’20 </a:t>
            </a:r>
            <a:r>
              <a:rPr lang="en-US" dirty="0" smtClean="0">
                <a:solidFill>
                  <a:srgbClr val="C00000"/>
                </a:solidFill>
              </a:rPr>
              <a:t>Indiana </a:t>
            </a:r>
            <a:r>
              <a:rPr lang="en-US" dirty="0">
                <a:solidFill>
                  <a:srgbClr val="C00000"/>
                </a:solidFill>
              </a:rPr>
              <a:t>Personal Income is </a:t>
            </a:r>
            <a:r>
              <a:rPr lang="en-US" dirty="0">
                <a:solidFill>
                  <a:srgbClr val="0000FF"/>
                </a:solidFill>
              </a:rPr>
              <a:t>UP 9</a:t>
            </a:r>
            <a:r>
              <a:rPr lang="en-US" dirty="0" smtClean="0">
                <a:solidFill>
                  <a:srgbClr val="0000FF"/>
                </a:solidFill>
              </a:rPr>
              <a:t>% </a:t>
            </a:r>
            <a:r>
              <a:rPr lang="en-US" dirty="0" smtClean="0">
                <a:solidFill>
                  <a:srgbClr val="C00000"/>
                </a:solidFill>
              </a:rPr>
              <a:t>due to CARES act benefits. Annual 2020 income change range:  </a:t>
            </a:r>
            <a:r>
              <a:rPr lang="en-US" dirty="0" smtClean="0">
                <a:solidFill>
                  <a:srgbClr val="0000FF"/>
                </a:solidFill>
              </a:rPr>
              <a:t>-3</a:t>
            </a:r>
            <a:r>
              <a:rPr lang="en-US" dirty="0">
                <a:solidFill>
                  <a:srgbClr val="0000FF"/>
                </a:solidFill>
              </a:rPr>
              <a:t>% to +2%.</a:t>
            </a:r>
          </a:p>
        </p:txBody>
      </p:sp>
    </p:spTree>
    <p:extLst>
      <p:ext uri="{BB962C8B-B14F-4D97-AF65-F5344CB8AC3E}">
        <p14:creationId xmlns:p14="http://schemas.microsoft.com/office/powerpoint/2010/main" val="42758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381000"/>
            <a:ext cx="8393043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1524000"/>
            <a:ext cx="1905000" cy="206210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Tax rates rise if levies grow more than AV.  Local governments with district rates above $2 are most vulnerable to tax cap credits.</a:t>
            </a:r>
          </a:p>
        </p:txBody>
      </p:sp>
    </p:spTree>
    <p:extLst>
      <p:ext uri="{BB962C8B-B14F-4D97-AF65-F5344CB8AC3E}">
        <p14:creationId xmlns:p14="http://schemas.microsoft.com/office/powerpoint/2010/main" val="41486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81200" y="2971800"/>
            <a:ext cx="6400800" cy="175260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The </a:t>
            </a:r>
            <a:r>
              <a:rPr lang="en-US" sz="4000" dirty="0" smtClean="0">
                <a:solidFill>
                  <a:schemeClr val="tx1"/>
                </a:solidFill>
              </a:rPr>
              <a:t>Outlook for 2021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7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8686800" cy="476895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8572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Outlook:  What about the Virus?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000" dirty="0" smtClean="0"/>
              <a:t>Can consumer spending recover as long as the virus continues?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44291" y="2514600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7-day average, Dec. 2: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218,000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5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153400" cy="50473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Real GDP Growth </a:t>
            </a:r>
            <a:br>
              <a:rPr lang="en-US" dirty="0" smtClean="0"/>
            </a:br>
            <a:r>
              <a:rPr lang="en-US" sz="2700" dirty="0" smtClean="0"/>
              <a:t>(Percent change from previous year)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8154627" y="3334657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-2.9%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5029200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-9.0%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4343400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-3.9%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8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382000" cy="5114590"/>
          </a:xfrm>
          <a:solidFill>
            <a:schemeClr val="bg1"/>
          </a:solidFill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The virus calls the shots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Consumer spending on services and social retailing will not fully recover until the virus is controlled.  (Consumers are 2/3’s of GDP)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Can </a:t>
            </a:r>
            <a:r>
              <a:rPr lang="en-US" sz="2000" dirty="0"/>
              <a:t>the President and Congress pass new aid </a:t>
            </a:r>
            <a:r>
              <a:rPr lang="en-US" sz="2000" dirty="0" smtClean="0"/>
              <a:t>for </a:t>
            </a:r>
            <a:r>
              <a:rPr lang="en-US" sz="2000" dirty="0"/>
              <a:t>the unemployed and state/local governments?  </a:t>
            </a:r>
            <a:r>
              <a:rPr lang="en-US" sz="2000" dirty="0" smtClean="0"/>
              <a:t>Will we repeat the stalemate of the post-Great Recession years?</a:t>
            </a:r>
            <a:endParaRPr lang="en-US" sz="20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Home building, vehicle sales and equipment investment likely to continue to </a:t>
            </a:r>
            <a:r>
              <a:rPr lang="en-US" sz="2000" dirty="0" smtClean="0"/>
              <a:t>grow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The Fed will hold the federal funds rate near zero well into the 2020’s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Neither fiscal nor monetary policy is likely to cause rising inflation or rising interest rates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Can we avoid more permanent job loss this winter?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“Check-shaped” recession/recovery,         with the virus and fiscal policy determining how long a tail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Recovery from the COVID Recession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7937">
            <a:off x="5427847" y="5514676"/>
            <a:ext cx="603523" cy="56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4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7800"/>
            <a:ext cx="8229600" cy="31242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smtClean="0"/>
              <a:t>Cautious Pessimism</a:t>
            </a:r>
          </a:p>
          <a:p>
            <a:pPr lvl="1"/>
            <a:r>
              <a:rPr lang="en-US" sz="2400" dirty="0" smtClean="0"/>
              <a:t>What will the State Revenue forecast tell us for the next biennium?</a:t>
            </a:r>
          </a:p>
          <a:p>
            <a:pPr lvl="1"/>
            <a:r>
              <a:rPr lang="en-US" sz="2400" dirty="0" smtClean="0"/>
              <a:t>Assessment growth could slow for taxes in 2022, commercial property values could decline.</a:t>
            </a:r>
          </a:p>
          <a:p>
            <a:pPr lvl="1"/>
            <a:r>
              <a:rPr lang="en-US" sz="2400" dirty="0" smtClean="0"/>
              <a:t>Farmland assessments will fall in rural taxing districts.</a:t>
            </a:r>
          </a:p>
          <a:p>
            <a:pPr lvl="1"/>
            <a:r>
              <a:rPr lang="en-US" sz="2400" dirty="0" smtClean="0"/>
              <a:t>Higher tax rates will increase tax cap credit losses for city taxing districts.</a:t>
            </a:r>
          </a:p>
          <a:p>
            <a:pPr lvl="1"/>
            <a:r>
              <a:rPr lang="en-US" sz="2400" dirty="0" smtClean="0"/>
              <a:t>Local income taxes may fall in 2022 due to lower incomes in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8438"/>
            <a:ext cx="8534401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Indiana Government Budgets in Recession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6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7800"/>
            <a:ext cx="8229600" cy="4563208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smtClean="0"/>
              <a:t>Cautious Optimism:</a:t>
            </a:r>
          </a:p>
          <a:p>
            <a:pPr lvl="1"/>
            <a:r>
              <a:rPr lang="en-US" sz="2400" dirty="0" smtClean="0"/>
              <a:t>Vaccine may be in wide distribution by the time the next biennium starts in July</a:t>
            </a:r>
          </a:p>
          <a:p>
            <a:pPr lvl="1"/>
            <a:r>
              <a:rPr lang="en-US" sz="2400" dirty="0" smtClean="0"/>
              <a:t>Some </a:t>
            </a:r>
            <a:r>
              <a:rPr lang="en-US" sz="2400" dirty="0"/>
              <a:t>CARES act benefits are </a:t>
            </a:r>
            <a:r>
              <a:rPr lang="en-US" sz="2400" dirty="0" smtClean="0"/>
              <a:t>taxable as income</a:t>
            </a:r>
            <a:endParaRPr lang="en-US" sz="2400" dirty="0" smtClean="0"/>
          </a:p>
          <a:p>
            <a:pPr lvl="1"/>
            <a:r>
              <a:rPr lang="en-US" sz="2400" dirty="0" smtClean="0"/>
              <a:t>Housing construction continues, prices are </a:t>
            </a:r>
            <a:r>
              <a:rPr lang="en-US" sz="2400" dirty="0" smtClean="0"/>
              <a:t>rising, so assessed </a:t>
            </a:r>
            <a:r>
              <a:rPr lang="en-US" sz="2400" dirty="0" smtClean="0"/>
              <a:t>values may not fall in 2021 pay 2022.</a:t>
            </a:r>
          </a:p>
          <a:p>
            <a:pPr lvl="1"/>
            <a:r>
              <a:rPr lang="en-US" sz="2400" dirty="0" smtClean="0"/>
              <a:t>MLGQ may not fall much.</a:t>
            </a:r>
          </a:p>
          <a:p>
            <a:pPr lvl="1"/>
            <a:r>
              <a:rPr lang="en-US" sz="2400" dirty="0" smtClean="0"/>
              <a:t>Tax rates may not rise very much, so tax cap credits may not increase.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108438"/>
            <a:ext cx="8534401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Indiana Government Budgets in Recession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00018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 smtClean="0"/>
              <a:t>Telecommuting</a:t>
            </a:r>
          </a:p>
          <a:p>
            <a:pPr lvl="1"/>
            <a:r>
              <a:rPr lang="en-US" sz="2000" dirty="0" smtClean="0"/>
              <a:t>Exodus from high-rent cities to suburbs and rural areas</a:t>
            </a:r>
          </a:p>
          <a:p>
            <a:pPr lvl="1"/>
            <a:r>
              <a:rPr lang="en-US" sz="2000" dirty="0" smtClean="0"/>
              <a:t>Lower demand for commercial office space</a:t>
            </a:r>
          </a:p>
          <a:p>
            <a:pPr lvl="1"/>
            <a:r>
              <a:rPr lang="en-US" sz="2000" dirty="0" smtClean="0"/>
              <a:t>Lower </a:t>
            </a:r>
            <a:r>
              <a:rPr lang="en-US" sz="2000" dirty="0" smtClean="0"/>
              <a:t>demand for business travel (airlines?)</a:t>
            </a:r>
          </a:p>
          <a:p>
            <a:pPr lvl="1"/>
            <a:r>
              <a:rPr lang="en-US" sz="2000" dirty="0" smtClean="0"/>
              <a:t>Further </a:t>
            </a:r>
            <a:r>
              <a:rPr lang="en-US" sz="2000" dirty="0" smtClean="0"/>
              <a:t>investments in broadband infrastructure (private and public)</a:t>
            </a:r>
          </a:p>
          <a:p>
            <a:r>
              <a:rPr lang="en-US" sz="2400" dirty="0" smtClean="0"/>
              <a:t>Accelerated shift to online retailing</a:t>
            </a:r>
          </a:p>
          <a:p>
            <a:pPr lvl="1"/>
            <a:r>
              <a:rPr lang="en-US" sz="2000" dirty="0" smtClean="0"/>
              <a:t>More trouble for malls and department stores</a:t>
            </a:r>
          </a:p>
          <a:p>
            <a:r>
              <a:rPr lang="en-US" sz="2400" dirty="0" smtClean="0"/>
              <a:t>Further concentration of sales with largest firms</a:t>
            </a:r>
          </a:p>
          <a:p>
            <a:pPr lvl="1"/>
            <a:r>
              <a:rPr lang="en-US" sz="2000" dirty="0" smtClean="0"/>
              <a:t>Big chains with resources to survive vs. small businesses</a:t>
            </a:r>
          </a:p>
          <a:p>
            <a:r>
              <a:rPr lang="en-US" sz="2400" dirty="0" smtClean="0"/>
              <a:t>Larger Federal budget deficits for several years</a:t>
            </a:r>
            <a:endParaRPr lang="en-US" sz="2000" dirty="0" smtClean="0"/>
          </a:p>
          <a:p>
            <a:r>
              <a:rPr lang="en-US" sz="2400" dirty="0" smtClean="0"/>
              <a:t>Low interest rates for even more years</a:t>
            </a:r>
          </a:p>
          <a:p>
            <a:pPr lvl="1"/>
            <a:r>
              <a:rPr lang="en-US" sz="2000" dirty="0" smtClean="0"/>
              <a:t>Revised Fed policy</a:t>
            </a:r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Long Term Effects of COVID Recession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087" y="914400"/>
            <a:ext cx="8001000" cy="1524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ffectLst/>
              </a:rPr>
              <a:t>The Economic Outlook for 2021</a:t>
            </a:r>
            <a:endParaRPr lang="en-US" sz="2400" dirty="0">
              <a:effectLst/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600200" y="3657600"/>
            <a:ext cx="6858000" cy="990600"/>
          </a:xfrm>
        </p:spPr>
        <p:txBody>
          <a:bodyPr/>
          <a:lstStyle/>
          <a:p>
            <a:pPr marR="0" eaLnBrk="1" hangingPunct="1"/>
            <a:r>
              <a:rPr lang="en-US" sz="2400" dirty="0"/>
              <a:t>Larry DeBoer</a:t>
            </a:r>
          </a:p>
          <a:p>
            <a:pPr marR="0" eaLnBrk="1" hangingPunct="1"/>
            <a:r>
              <a:rPr lang="en-US" sz="2400" dirty="0"/>
              <a:t>Department of Agricultural Economics</a:t>
            </a:r>
          </a:p>
          <a:p>
            <a:pPr marR="0" eaLnBrk="1" hangingPunct="1"/>
            <a:r>
              <a:rPr lang="en-US" sz="2400" dirty="0"/>
              <a:t>Purdue University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6095053" y="2895600"/>
            <a:ext cx="2363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December 8,  2020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1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3" y="1714255"/>
            <a:ext cx="8062942" cy="499134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47710"/>
            <a:ext cx="8394617" cy="1143000"/>
          </a:xfrm>
        </p:spPr>
        <p:txBody>
          <a:bodyPr>
            <a:noAutofit/>
          </a:bodyPr>
          <a:lstStyle/>
          <a:p>
            <a:r>
              <a:rPr lang="en-US" sz="3600" dirty="0"/>
              <a:t>Weekly Economic </a:t>
            </a:r>
            <a:r>
              <a:rPr lang="en-US" sz="3600" dirty="0" smtClean="0"/>
              <a:t>Index, </a:t>
            </a:r>
            <a:r>
              <a:rPr lang="en-US" sz="2000" dirty="0" smtClean="0"/>
              <a:t>Jan 2018 to Oct 2020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(NY </a:t>
            </a:r>
            <a:r>
              <a:rPr lang="en-US" sz="2000" dirty="0" smtClean="0"/>
              <a:t>Fed, calibrated to percent change in GDP from year ago)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875985" y="3189481"/>
            <a:ext cx="1069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11/28/20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-2.7%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5985" y="5511380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4/25/20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-11.5%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2208561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3/14/20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+1.1%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6858" y="5029200"/>
            <a:ext cx="60404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Index of 10 weekly data series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Like retail sales, </a:t>
            </a:r>
            <a:r>
              <a:rPr lang="en-US" dirty="0" err="1" smtClean="0">
                <a:solidFill>
                  <a:srgbClr val="0000FF"/>
                </a:solidFill>
              </a:rPr>
              <a:t>unemp</a:t>
            </a:r>
            <a:r>
              <a:rPr lang="en-US" dirty="0" smtClean="0">
                <a:solidFill>
                  <a:srgbClr val="0000FF"/>
                </a:solidFill>
              </a:rPr>
              <a:t>. insurance, railroad traffic,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gasoline sales, tax withholdings, etc.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2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7" y="1689556"/>
            <a:ext cx="7872044" cy="48731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Unemployment Rate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31205" y="5687943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 3.5%</a:t>
            </a:r>
            <a:endParaRPr lang="en-U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3333" y="1365233"/>
            <a:ext cx="910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14.7%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8393" y="4678519"/>
            <a:ext cx="768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Nov.</a:t>
            </a:r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6.7%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8267" y="2895600"/>
            <a:ext cx="966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 09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10.0%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5334000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07</a:t>
            </a:r>
          </a:p>
          <a:p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4.4%</a:t>
            </a:r>
            <a:endParaRPr lang="en-U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48391" y="4028340"/>
            <a:ext cx="768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Oct.</a:t>
            </a:r>
            <a:endParaRPr lang="en-US" sz="20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6.9%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133" y="373765"/>
            <a:ext cx="5870361" cy="6087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38800" y="2286000"/>
            <a:ext cx="914400" cy="914400"/>
          </a:xfrm>
          <a:prstGeom prst="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5433138"/>
            <a:ext cx="914400" cy="358062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39094" y="2258291"/>
            <a:ext cx="914400" cy="942109"/>
          </a:xfrm>
          <a:prstGeom prst="rect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22469" y="5433138"/>
            <a:ext cx="914400" cy="358062"/>
          </a:xfrm>
          <a:prstGeom prst="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9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" y="285750"/>
            <a:ext cx="866394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6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" y="285750"/>
            <a:ext cx="8663940" cy="6286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0" y="5105400"/>
            <a:ext cx="1515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Goods only,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services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4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5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3F4F12AB7E8B4CA36163DE1786C39A" ma:contentTypeVersion="3" ma:contentTypeDescription="Create a new document." ma:contentTypeScope="" ma:versionID="fb3038be28bc784d8bf49ca90fcbe0c5">
  <xsd:schema xmlns:xsd="http://www.w3.org/2001/XMLSchema" xmlns:xs="http://www.w3.org/2001/XMLSchema" xmlns:p="http://schemas.microsoft.com/office/2006/metadata/properties" xmlns:ns1="http://schemas.microsoft.com/sharepoint/v3" xmlns:ns2="3586257f-d17b-4174-95ba-84c7efb4b691" targetNamespace="http://schemas.microsoft.com/office/2006/metadata/properties" ma:root="true" ma:fieldsID="fe7e2c370861cae7a8fe7da3ccc4c61e" ns1:_="" ns2:_="">
    <xsd:import namespace="http://schemas.microsoft.com/sharepoint/v3"/>
    <xsd:import namespace="3586257f-d17b-4174-95ba-84c7efb4b69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86257f-d17b-4174-95ba-84c7efb4b691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0" nillable="true" ma:displayName="Document type" ma:default="Ag Research Fund Scholarship" ma:format="Dropdown" ma:internalName="Document_x0020_type">
      <xsd:simpleType>
        <xsd:union memberTypes="dms:Text">
          <xsd:simpleType>
            <xsd:restriction base="dms:Choice">
              <xsd:enumeration value="Ag Research Fund Scholarship"/>
              <xsd:enumeration value="ARP Assistantship Info"/>
              <xsd:enumeration value="ARP Award"/>
              <xsd:enumeration value="ARP Statistical Reports"/>
              <xsd:enumeration value="FAIR"/>
              <xsd:enumeration value="Farm Policy Study Group"/>
              <xsd:enumeration value="HATCH - CRIS NIMSS"/>
              <xsd:enumeration value="MOG Info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Document_x0020_type xmlns="3586257f-d17b-4174-95ba-84c7efb4b691">Ag Research Fund Scholarship</Document_x0020_type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4A3CDB9-F5A8-48F4-A381-A30A08299DDA}"/>
</file>

<file path=customXml/itemProps2.xml><?xml version="1.0" encoding="utf-8"?>
<ds:datastoreItem xmlns:ds="http://schemas.openxmlformats.org/officeDocument/2006/customXml" ds:itemID="{998D9AEC-B6B4-43CC-ACC3-1554B21605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5FC162-4F4D-4683-B871-A5587A0B06B0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7ffed9dd-b89b-43a4-b27e-9e0c0ddc061c"/>
    <ds:schemaRef ds:uri="http://purl.org/dc/elements/1.1/"/>
    <ds:schemaRef ds:uri="http://schemas.microsoft.com/office/2006/metadata/properties"/>
    <ds:schemaRef ds:uri="http://purl.org/dc/terms/"/>
    <ds:schemaRef ds:uri="59b201d9-9c58-485c-934b-c72eb15a561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7801</TotalTime>
  <Words>1135</Words>
  <Application>Microsoft Office PowerPoint</Application>
  <PresentationFormat>On-screen Show (4:3)</PresentationFormat>
  <Paragraphs>178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The Economic Outlook for 2021</vt:lpstr>
      <vt:lpstr>COVID Pandemic</vt:lpstr>
      <vt:lpstr> The Outlook for the U.S. Economy</vt:lpstr>
      <vt:lpstr>Real GDP Growth  (Percent change from previous year)</vt:lpstr>
      <vt:lpstr>Weekly Economic Index, Jan 2018 to Oct 2020  (NY Fed, calibrated to percent change in GDP from year ago)</vt:lpstr>
      <vt:lpstr>Unemployment Rate</vt:lpstr>
      <vt:lpstr>PowerPoint Presentation</vt:lpstr>
      <vt:lpstr>PowerPoint Presentation</vt:lpstr>
      <vt:lpstr>PowerPoint Presentation</vt:lpstr>
      <vt:lpstr>Consumer Confidence University of Michigan Consumer Sentiment Index</vt:lpstr>
      <vt:lpstr>PowerPoint Presentation</vt:lpstr>
      <vt:lpstr>Personal Savings Rate, Monthly</vt:lpstr>
      <vt:lpstr>Federal Budget Balance, Percent of GDP, 1929-2019 and 2020 3rd Quarter</vt:lpstr>
      <vt:lpstr>Treasury 10-Year Bond Yield</vt:lpstr>
      <vt:lpstr>Federal Funds Rate, Daily</vt:lpstr>
      <vt:lpstr>Corporate AAA and BAA Bond Yields Daily, Oct 2019 – Oct 2020</vt:lpstr>
      <vt:lpstr>Inflation Rates, All-Items and Core</vt:lpstr>
      <vt:lpstr>The Fed’s New Policy Framework</vt:lpstr>
      <vt:lpstr>Exchange Rate:  Euros per Dollar</vt:lpstr>
      <vt:lpstr>Exports and Imports,  Percent of GDP</vt:lpstr>
      <vt:lpstr> The Outlook for Indiana and its State and Local Governments</vt:lpstr>
      <vt:lpstr>Real Personal Income in Indiana (Percent change from year ago)</vt:lpstr>
      <vt:lpstr>Unemployment Rate, Indiana and U.S.</vt:lpstr>
      <vt:lpstr>Elkhart County Unemployment Rate</vt:lpstr>
      <vt:lpstr>Indiana Home Building Permits  (Monthly, Seasonally Adjusted)</vt:lpstr>
      <vt:lpstr>Indiana House Price Index  (Percent Change from Year Ago)</vt:lpstr>
      <vt:lpstr>Indiana Construction Employment</vt:lpstr>
      <vt:lpstr>PowerPoint Presentation</vt:lpstr>
      <vt:lpstr>PowerPoint Presentation</vt:lpstr>
      <vt:lpstr>Recession and the  Indiana Property Tax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Outlook:  What about the Virus? Can consumer spending recover as long as the virus continues?</vt:lpstr>
      <vt:lpstr>Recovery from the COVID Recession</vt:lpstr>
      <vt:lpstr>Indiana Government Budgets in Recession</vt:lpstr>
      <vt:lpstr>Indiana Government Budgets in Recession</vt:lpstr>
      <vt:lpstr>Long Term Effects of COVID Recession?</vt:lpstr>
      <vt:lpstr>The Economic Outlook for 2021</vt:lpstr>
    </vt:vector>
  </TitlesOfParts>
  <Company>Purdue University - Agricultural Economics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ldeboer</dc:creator>
  <cp:lastModifiedBy>DeBoer, Lawrence P</cp:lastModifiedBy>
  <cp:revision>357</cp:revision>
  <cp:lastPrinted>2018-08-10T18:52:50Z</cp:lastPrinted>
  <dcterms:created xsi:type="dcterms:W3CDTF">2009-12-11T16:29:22Z</dcterms:created>
  <dcterms:modified xsi:type="dcterms:W3CDTF">2020-12-04T17:22:47Z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0x0101006F3F4F12AB7E8B4CA36163DE1786C39A</vt:lpwstr>
  </property>
</Properties>
</file>