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media/image29.JPG" ContentType="image/jpeg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8.JPG" ContentType="image/jpeg"/>
  <Override PartName="/ppt/media/image27.JPG" ContentType="image/jpeg"/>
  <Override PartName="/ppt/media/image23.JPG" ContentType="image/jpeg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3" r:id="rId3"/>
    <p:sldId id="294" r:id="rId4"/>
    <p:sldId id="262" r:id="rId5"/>
    <p:sldId id="264" r:id="rId6"/>
    <p:sldId id="292" r:id="rId7"/>
    <p:sldId id="310" r:id="rId8"/>
    <p:sldId id="309" r:id="rId9"/>
    <p:sldId id="308" r:id="rId10"/>
    <p:sldId id="257" r:id="rId11"/>
    <p:sldId id="266" r:id="rId12"/>
    <p:sldId id="267" r:id="rId13"/>
    <p:sldId id="317" r:id="rId14"/>
    <p:sldId id="311" r:id="rId15"/>
    <p:sldId id="312" r:id="rId16"/>
    <p:sldId id="289" r:id="rId17"/>
    <p:sldId id="277" r:id="rId18"/>
    <p:sldId id="316" r:id="rId19"/>
    <p:sldId id="320" r:id="rId20"/>
    <p:sldId id="304" r:id="rId21"/>
    <p:sldId id="318" r:id="rId22"/>
    <p:sldId id="319" r:id="rId23"/>
    <p:sldId id="321" r:id="rId24"/>
    <p:sldId id="322" r:id="rId25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93945" autoAdjust="0"/>
  </p:normalViewPr>
  <p:slideViewPr>
    <p:cSldViewPr snapToGrid="0">
      <p:cViewPr varScale="1">
        <p:scale>
          <a:sx n="65" d="100"/>
          <a:sy n="65" d="100"/>
        </p:scale>
        <p:origin x="13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4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FD0CF-A0A2-41AB-8406-3429FAECC0FA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34AD0-A6C7-44CD-9981-BDC34211B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8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FB67383-AA0F-4504-B6E3-8CE4D7AC2248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187239F-B9B0-402C-AF57-EDB478CDB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9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7239F-B9B0-402C-AF57-EDB478CDBB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6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8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9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0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8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3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2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1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0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6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41886-A5D2-49A8-B600-EA2A54DE6AD9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35740-1AC1-4CC3-B95B-ACA2D592C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7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jvolenec@purdue.ed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6169"/>
            <a:ext cx="7772400" cy="2387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rial Narrow" panose="020B0606020202030204" pitchFamily="34" charset="0"/>
              </a:rPr>
              <a:t>Climate Change Impacts on Crop Performance</a:t>
            </a:r>
            <a:endParaRPr lang="en-US" sz="4400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25606"/>
            <a:ext cx="6858000" cy="16557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Jeff Volenec and Sylvie Brouder</a:t>
            </a:r>
          </a:p>
          <a:p>
            <a:r>
              <a:rPr lang="en-US" sz="3200" dirty="0" smtClean="0">
                <a:latin typeface="Arial Narrow" panose="020B0606020202030204" pitchFamily="34" charset="0"/>
              </a:rPr>
              <a:t>Department of Agronomy</a:t>
            </a:r>
          </a:p>
          <a:p>
            <a:r>
              <a:rPr lang="en-US" sz="3200" dirty="0" smtClean="0">
                <a:latin typeface="Arial Narrow" panose="020B0606020202030204" pitchFamily="34" charset="0"/>
              </a:rPr>
              <a:t>Purdue University</a:t>
            </a:r>
          </a:p>
          <a:p>
            <a:r>
              <a:rPr lang="en-US" sz="3200" dirty="0" smtClean="0">
                <a:latin typeface="Arial Narrow" panose="020B0606020202030204" pitchFamily="34" charset="0"/>
              </a:rPr>
              <a:t>jvolenec@purdue.edu</a:t>
            </a:r>
            <a:endParaRPr lang="en-US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97" y="202483"/>
            <a:ext cx="8627805" cy="132556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Average July Maximum (~daytime) Temperatures Have Impacted Corn Yields in IN, MO, IL and IA Over the Last Decade.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216" r="19061"/>
          <a:stretch/>
        </p:blipFill>
        <p:spPr>
          <a:xfrm>
            <a:off x="1084007" y="1528046"/>
            <a:ext cx="6970621" cy="5207239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3583861" y="5442153"/>
            <a:ext cx="265471" cy="25809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9084" y="4924870"/>
                <a:ext cx="13612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 Narrow" panose="020B0606020202030204" pitchFamily="34" charset="0"/>
                  </a:rPr>
                  <a:t>Long-term IN</a:t>
                </a:r>
              </a:p>
              <a:p>
                <a:r>
                  <a:rPr lang="en-US" b="1" dirty="0" err="1" smtClean="0">
                    <a:latin typeface="Arial Narrow" panose="020B0606020202030204" pitchFamily="34" charset="0"/>
                  </a:rPr>
                  <a:t>Avg</a:t>
                </a:r>
                <a:r>
                  <a:rPr lang="en-US" b="1" dirty="0" smtClean="0">
                    <a:latin typeface="Arial Narrow" panose="020B0606020202030204" pitchFamily="34" charset="0"/>
                  </a:rPr>
                  <a:t>: 82.4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˚</m:t>
                    </m:r>
                  </m:oMath>
                </a14:m>
                <a:r>
                  <a:rPr lang="en-US" b="1" dirty="0" smtClean="0">
                    <a:latin typeface="Arial Narrow" panose="020B0606020202030204" pitchFamily="34" charset="0"/>
                  </a:rPr>
                  <a:t>F</a:t>
                </a:r>
                <a:endParaRPr lang="en-US" b="1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084" y="4924870"/>
                <a:ext cx="1361270" cy="646331"/>
              </a:xfrm>
              <a:prstGeom prst="rect">
                <a:avLst/>
              </a:prstGeom>
              <a:blipFill>
                <a:blip r:embed="rId4"/>
                <a:stretch>
                  <a:fillRect l="-4036" t="-4717" r="-2691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861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78" y="42811"/>
            <a:ext cx="8610600" cy="1216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Why Temperature Impacts Corn Yield and What it Costs (</a:t>
            </a:r>
            <a:r>
              <a:rPr lang="en-US" u="sng" dirty="0">
                <a:latin typeface="Arial Narrow" panose="020B0606020202030204" pitchFamily="34" charset="0"/>
              </a:rPr>
              <a:t>h</a:t>
            </a:r>
            <a:r>
              <a:rPr lang="en-US" u="sng" dirty="0" smtClean="0">
                <a:latin typeface="Arial Narrow" panose="020B0606020202030204" pitchFamily="34" charset="0"/>
              </a:rPr>
              <a:t>idden </a:t>
            </a:r>
            <a:r>
              <a:rPr lang="en-US" u="sng" dirty="0">
                <a:latin typeface="Arial Narrow" panose="020B0606020202030204" pitchFamily="34" charset="0"/>
              </a:rPr>
              <a:t>y</a:t>
            </a:r>
            <a:r>
              <a:rPr lang="en-US" u="sng" dirty="0" smtClean="0">
                <a:latin typeface="Arial Narrow" panose="020B0606020202030204" pitchFamily="34" charset="0"/>
              </a:rPr>
              <a:t>ield reductions</a:t>
            </a:r>
            <a:r>
              <a:rPr lang="en-US" dirty="0" smtClean="0">
                <a:latin typeface="Arial Narrow" panose="020B0606020202030204" pitchFamily="34" charset="0"/>
              </a:rPr>
              <a:t>)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0277"/>
            <a:ext cx="9360311" cy="42672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High daytime </a:t>
            </a:r>
            <a:r>
              <a:rPr lang="en-US" sz="3200" dirty="0">
                <a:latin typeface="Arial Narrow" panose="020B0606020202030204" pitchFamily="34" charset="0"/>
              </a:rPr>
              <a:t>t</a:t>
            </a:r>
            <a:r>
              <a:rPr lang="en-US" sz="3200" dirty="0" smtClean="0">
                <a:latin typeface="Arial Narrow" panose="020B0606020202030204" pitchFamily="34" charset="0"/>
              </a:rPr>
              <a:t>emperatures reduces photosynthesis (Ps)</a:t>
            </a:r>
          </a:p>
          <a:p>
            <a:r>
              <a:rPr lang="en-US" sz="3200" dirty="0" smtClean="0">
                <a:latin typeface="Arial Narrow" panose="020B0606020202030204" pitchFamily="34" charset="0"/>
              </a:rPr>
              <a:t>Hot nights increase respiration rates (Rd)</a:t>
            </a:r>
          </a:p>
          <a:p>
            <a:r>
              <a:rPr lang="en-US" sz="3200" dirty="0" smtClean="0">
                <a:latin typeface="Arial Narrow" panose="020B0606020202030204" pitchFamily="34" charset="0"/>
              </a:rPr>
              <a:t>Net daily CHO (Ps – Rd) for growth/grain yield is reduced</a:t>
            </a:r>
          </a:p>
          <a:p>
            <a:r>
              <a:rPr lang="en-US" sz="3200" dirty="0" smtClean="0">
                <a:latin typeface="Arial Narrow" panose="020B0606020202030204" pitchFamily="34" charset="0"/>
              </a:rPr>
              <a:t>Climate change impact on yield and gross income in IN</a:t>
            </a:r>
          </a:p>
          <a:p>
            <a:pPr lvl="1"/>
            <a:r>
              <a:rPr lang="en-US" sz="2800" dirty="0">
                <a:latin typeface="Arial Narrow" panose="020B0606020202030204" pitchFamily="34" charset="0"/>
              </a:rPr>
              <a:t>Predict a 5</a:t>
            </a:r>
            <a:r>
              <a:rPr lang="en-US" sz="2800" dirty="0">
                <a:latin typeface="Arial Narrow" panose="020B0606020202030204" pitchFamily="34" charset="0"/>
                <a:sym typeface="Symbol"/>
              </a:rPr>
              <a:t>C (9</a:t>
            </a:r>
            <a:r>
              <a:rPr lang="en-US" sz="2800" dirty="0" smtClean="0">
                <a:latin typeface="Arial Narrow" panose="020B0606020202030204" pitchFamily="34" charset="0"/>
              </a:rPr>
              <a:t>F; 82.4 to 91.4) </a:t>
            </a:r>
            <a:r>
              <a:rPr lang="en-US" sz="2800" dirty="0">
                <a:latin typeface="Arial Narrow" panose="020B0606020202030204" pitchFamily="34" charset="0"/>
              </a:rPr>
              <a:t>increase in </a:t>
            </a:r>
            <a:r>
              <a:rPr lang="en-US" sz="2800" dirty="0" smtClean="0">
                <a:latin typeface="Arial Narrow" panose="020B0606020202030204" pitchFamily="34" charset="0"/>
              </a:rPr>
              <a:t>temp. by 2100</a:t>
            </a:r>
          </a:p>
          <a:p>
            <a:pPr lvl="2"/>
            <a:r>
              <a:rPr lang="en-US" sz="2400" dirty="0" smtClean="0">
                <a:latin typeface="Arial Narrow" panose="020B0606020202030204" pitchFamily="34" charset="0"/>
              </a:rPr>
              <a:t>82.4 (</a:t>
            </a:r>
            <a:r>
              <a:rPr lang="en-US" sz="2400" dirty="0" err="1" smtClean="0">
                <a:latin typeface="Arial Narrow" panose="020B0606020202030204" pitchFamily="34" charset="0"/>
              </a:rPr>
              <a:t>avg</a:t>
            </a:r>
            <a:r>
              <a:rPr lang="en-US" sz="2400" dirty="0" smtClean="0">
                <a:latin typeface="Arial Narrow" panose="020B0606020202030204" pitchFamily="34" charset="0"/>
              </a:rPr>
              <a:t>) to 87.2 (tip. pt.): </a:t>
            </a:r>
            <a:r>
              <a:rPr lang="el-GR" sz="2400" dirty="0" smtClean="0">
                <a:latin typeface="Arial Narrow" panose="020B0606020202030204" pitchFamily="34" charset="0"/>
              </a:rPr>
              <a:t>Δ</a:t>
            </a:r>
            <a:r>
              <a:rPr lang="en-US" sz="2400" dirty="0" smtClean="0">
                <a:latin typeface="Arial Narrow" panose="020B0606020202030204" pitchFamily="34" charset="0"/>
              </a:rPr>
              <a:t>4.8F x 0.69%/F=3.3% x 175 </a:t>
            </a:r>
            <a:r>
              <a:rPr lang="en-US" sz="2400" dirty="0" err="1" smtClean="0">
                <a:latin typeface="Arial Narrow" panose="020B0606020202030204" pitchFamily="34" charset="0"/>
              </a:rPr>
              <a:t>bu</a:t>
            </a:r>
            <a:r>
              <a:rPr lang="en-US" sz="2400" dirty="0" smtClean="0">
                <a:latin typeface="Arial Narrow" panose="020B0606020202030204" pitchFamily="34" charset="0"/>
              </a:rPr>
              <a:t>/a=5.8 </a:t>
            </a:r>
            <a:r>
              <a:rPr lang="en-US" sz="2400" dirty="0" err="1" smtClean="0">
                <a:latin typeface="Arial Narrow" panose="020B0606020202030204" pitchFamily="34" charset="0"/>
              </a:rPr>
              <a:t>bu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pPr lvl="2"/>
            <a:r>
              <a:rPr lang="en-US" sz="2400" dirty="0" smtClean="0">
                <a:latin typeface="Arial Narrow" panose="020B0606020202030204" pitchFamily="34" charset="0"/>
              </a:rPr>
              <a:t>87.2 (tip. pt.) to 91.4: </a:t>
            </a:r>
            <a:r>
              <a:rPr lang="el-GR" sz="2400" dirty="0">
                <a:latin typeface="Arial Narrow" panose="020B0606020202030204" pitchFamily="34" charset="0"/>
              </a:rPr>
              <a:t>Δ</a:t>
            </a:r>
            <a:r>
              <a:rPr lang="en-US" sz="2400" dirty="0" smtClean="0">
                <a:latin typeface="Arial Narrow" panose="020B0606020202030204" pitchFamily="34" charset="0"/>
              </a:rPr>
              <a:t>4.2F x 4.95%/F=20.8% x 175 </a:t>
            </a:r>
            <a:r>
              <a:rPr lang="en-US" sz="2400" dirty="0" err="1" smtClean="0">
                <a:latin typeface="Arial Narrow" panose="020B0606020202030204" pitchFamily="34" charset="0"/>
              </a:rPr>
              <a:t>bu</a:t>
            </a:r>
            <a:r>
              <a:rPr lang="en-US" sz="2400" dirty="0" smtClean="0">
                <a:latin typeface="Arial Narrow" panose="020B0606020202030204" pitchFamily="34" charset="0"/>
              </a:rPr>
              <a:t>/a =36.4 </a:t>
            </a:r>
            <a:r>
              <a:rPr lang="en-US" sz="2400" dirty="0" err="1" smtClean="0">
                <a:latin typeface="Arial Narrow" panose="020B0606020202030204" pitchFamily="34" charset="0"/>
              </a:rPr>
              <a:t>bu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pPr lvl="2"/>
            <a:r>
              <a:rPr lang="en-US" sz="2400" dirty="0" smtClean="0">
                <a:latin typeface="Arial Narrow" panose="020B0606020202030204" pitchFamily="34" charset="0"/>
              </a:rPr>
              <a:t>Total yield reduction: 5.8 +36.4 </a:t>
            </a:r>
            <a:r>
              <a:rPr lang="en-US" sz="2400" dirty="0" err="1" smtClean="0">
                <a:latin typeface="Arial Narrow" panose="020B0606020202030204" pitchFamily="34" charset="0"/>
              </a:rPr>
              <a:t>bu</a:t>
            </a:r>
            <a:r>
              <a:rPr lang="en-US" sz="2400" dirty="0" smtClean="0">
                <a:latin typeface="Arial Narrow" panose="020B0606020202030204" pitchFamily="34" charset="0"/>
              </a:rPr>
              <a:t>/a=42.2 </a:t>
            </a:r>
            <a:r>
              <a:rPr lang="en-US" sz="2400" dirty="0" err="1" smtClean="0">
                <a:latin typeface="Arial Narrow" panose="020B0606020202030204" pitchFamily="34" charset="0"/>
              </a:rPr>
              <a:t>bu</a:t>
            </a:r>
            <a:r>
              <a:rPr lang="en-US" sz="2400" dirty="0" smtClean="0">
                <a:latin typeface="Arial Narrow" panose="020B0606020202030204" pitchFamily="34" charset="0"/>
              </a:rPr>
              <a:t>/a</a:t>
            </a:r>
          </a:p>
          <a:p>
            <a:pPr lvl="1"/>
            <a:r>
              <a:rPr lang="en-US" sz="2800" dirty="0" smtClean="0">
                <a:latin typeface="Arial Narrow" panose="020B0606020202030204" pitchFamily="34" charset="0"/>
              </a:rPr>
              <a:t>This 42.2 </a:t>
            </a:r>
            <a:r>
              <a:rPr lang="en-US" sz="2800" dirty="0" err="1" smtClean="0">
                <a:latin typeface="Arial Narrow" panose="020B0606020202030204" pitchFamily="34" charset="0"/>
              </a:rPr>
              <a:t>bu</a:t>
            </a:r>
            <a:r>
              <a:rPr lang="en-US" sz="2800" dirty="0" smtClean="0">
                <a:latin typeface="Arial Narrow" panose="020B0606020202030204" pitchFamily="34" charset="0"/>
              </a:rPr>
              <a:t>/a loss, at $4.92/</a:t>
            </a:r>
            <a:r>
              <a:rPr lang="en-US" sz="2800" dirty="0" err="1" smtClean="0">
                <a:latin typeface="Arial Narrow" panose="020B0606020202030204" pitchFamily="34" charset="0"/>
              </a:rPr>
              <a:t>bu</a:t>
            </a:r>
            <a:r>
              <a:rPr lang="en-US" sz="2800" dirty="0" smtClean="0">
                <a:latin typeface="Arial Narrow" panose="020B0606020202030204" pitchFamily="34" charset="0"/>
              </a:rPr>
              <a:t> (Tate &amp; Lyle)=$208/a</a:t>
            </a:r>
          </a:p>
          <a:p>
            <a:pPr lvl="1"/>
            <a:r>
              <a:rPr lang="en-US" sz="2800" dirty="0" smtClean="0">
                <a:latin typeface="Arial Narrow" panose="020B0606020202030204" pitchFamily="34" charset="0"/>
              </a:rPr>
              <a:t> 5.2 M acres of corn in IN in 2018; $1.08 Billion loss for 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678" y="6400799"/>
            <a:ext cx="661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Huge disclaimer: This is an agronomist doing an economic analysis!!!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909" y="188912"/>
            <a:ext cx="8153400" cy="12160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Adaptation/Resilience: Selection for Low Leaf Dark Respiration (Rd) Resulted in Higher Yield of Ryegrass  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36" y="1520825"/>
            <a:ext cx="4798044" cy="437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41508"/>
            <a:ext cx="419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75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If photosynthesis is the same, reducing Rd increases net CHO available for growth</a:t>
            </a:r>
          </a:p>
          <a:p>
            <a:pPr marL="457200" indent="-457200">
              <a:buSzPct val="75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Narrow" panose="020B0606020202030204" pitchFamily="34" charset="0"/>
              </a:rPr>
              <a:t>Benefits of low Rd most evident in summer-hot</a:t>
            </a:r>
          </a:p>
          <a:p>
            <a:pPr marL="457200" indent="-457200">
              <a:buSzPct val="75000"/>
              <a:buFont typeface="Arial" panose="020B0604020202020204" pitchFamily="34" charset="0"/>
              <a:buChar char="•"/>
            </a:pPr>
            <a:r>
              <a:rPr lang="en-US" sz="3200" i="1" u="sng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Date: 1982 (37 years ago).</a:t>
            </a:r>
            <a:endParaRPr lang="en-US" sz="3200" i="1" u="sng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457200" indent="-4572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838" y="6327775"/>
            <a:ext cx="8266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Wilson, D. and Jones, J.G., 1982. Effect of selection for dark respiration rate of mature leaves on crop yields of </a:t>
            </a:r>
            <a:r>
              <a:rPr lang="en-US" sz="1200" i="1" dirty="0" err="1">
                <a:latin typeface="Arial Narrow" panose="020B0606020202030204" pitchFamily="34" charset="0"/>
              </a:rPr>
              <a:t>Lolium</a:t>
            </a:r>
            <a:r>
              <a:rPr lang="en-US" sz="1200" i="1" dirty="0">
                <a:latin typeface="Arial Narrow" panose="020B0606020202030204" pitchFamily="34" charset="0"/>
              </a:rPr>
              <a:t> </a:t>
            </a:r>
            <a:r>
              <a:rPr lang="en-US" sz="1200" i="1" dirty="0" err="1">
                <a:latin typeface="Arial Narrow" panose="020B0606020202030204" pitchFamily="34" charset="0"/>
              </a:rPr>
              <a:t>perenne</a:t>
            </a:r>
            <a:r>
              <a:rPr lang="en-US" sz="1200" i="1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cv. S23. Annals of Botany, 49(3), pp.313-320.</a:t>
            </a:r>
          </a:p>
        </p:txBody>
      </p:sp>
    </p:spTree>
    <p:extLst>
      <p:ext uri="{BB962C8B-B14F-4D97-AF65-F5344CB8AC3E}">
        <p14:creationId xmlns:p14="http://schemas.microsoft.com/office/powerpoint/2010/main" val="17116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61" y="217642"/>
            <a:ext cx="8826910" cy="1325563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Narrow" panose="020B0606020202030204" pitchFamily="34" charset="0"/>
              </a:rPr>
              <a:t>Wheat Grain Yield is Negatively Associated with Leaf Respiration </a:t>
            </a:r>
            <a:r>
              <a:rPr lang="en-US" sz="3000" dirty="0">
                <a:latin typeface="Arial Narrow" panose="020B0606020202030204" pitchFamily="34" charset="0"/>
              </a:rPr>
              <a:t>at 30 and 35 </a:t>
            </a:r>
            <a:r>
              <a:rPr lang="en-US" sz="3000" dirty="0" smtClean="0">
                <a:latin typeface="Arial Narrow" panose="020B0606020202030204" pitchFamily="34" charset="0"/>
              </a:rPr>
              <a:t>C in </a:t>
            </a:r>
            <a:r>
              <a:rPr lang="en-US" sz="3000" dirty="0">
                <a:latin typeface="Arial Narrow" panose="020B0606020202030204" pitchFamily="34" charset="0"/>
              </a:rPr>
              <a:t>12 </a:t>
            </a:r>
            <a:r>
              <a:rPr lang="en-US" sz="3000" dirty="0" smtClean="0">
                <a:latin typeface="Arial Narrow" panose="020B0606020202030204" pitchFamily="34" charset="0"/>
              </a:rPr>
              <a:t>Spring Wheat Lines Grown Under Heat Stress in </a:t>
            </a:r>
            <a:r>
              <a:rPr lang="en-US" sz="3000" dirty="0">
                <a:latin typeface="Arial Narrow" panose="020B0606020202030204" pitchFamily="34" charset="0"/>
              </a:rPr>
              <a:t>the Yaqui Valley, Mexico. </a:t>
            </a:r>
            <a:r>
              <a:rPr lang="en-US" sz="3000" dirty="0" smtClean="0">
                <a:latin typeface="Arial Narrow" panose="020B0606020202030204" pitchFamily="34" charset="0"/>
              </a:rPr>
              <a:t>(</a:t>
            </a:r>
            <a:r>
              <a:rPr lang="en-US" sz="3000" i="1" u="sng" dirty="0" smtClean="0">
                <a:latin typeface="Arial Narrow" panose="020B0606020202030204" pitchFamily="34" charset="0"/>
              </a:rPr>
              <a:t>Date: 2017</a:t>
            </a:r>
            <a:r>
              <a:rPr lang="en-US" sz="3000" dirty="0" smtClean="0">
                <a:latin typeface="Arial Narrow" panose="020B0606020202030204" pitchFamily="34" charset="0"/>
              </a:rPr>
              <a:t>)</a:t>
            </a:r>
            <a:endParaRPr lang="en-US" sz="3000" dirty="0">
              <a:latin typeface="Arial Narrow" panose="020B0606020202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60" y="1581335"/>
            <a:ext cx="6991912" cy="48457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1619" y="6427113"/>
            <a:ext cx="8819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 Narrow" panose="020B0606020202030204" pitchFamily="34" charset="0"/>
              </a:rPr>
              <a:t>Pinto, R.S., </a:t>
            </a:r>
            <a:r>
              <a:rPr lang="en-US" sz="1100" dirty="0" err="1">
                <a:latin typeface="Arial Narrow" panose="020B0606020202030204" pitchFamily="34" charset="0"/>
              </a:rPr>
              <a:t>Molero</a:t>
            </a:r>
            <a:r>
              <a:rPr lang="en-US" sz="1100" dirty="0">
                <a:latin typeface="Arial Narrow" panose="020B0606020202030204" pitchFamily="34" charset="0"/>
              </a:rPr>
              <a:t>, G. and Reynolds, M.P., 2017. Identification of heat tolerant wheat lines showing genetic variation in leaf respiration and other physiological traits. </a:t>
            </a:r>
            <a:r>
              <a:rPr lang="en-US" sz="1100" dirty="0" err="1">
                <a:latin typeface="Arial Narrow" panose="020B0606020202030204" pitchFamily="34" charset="0"/>
              </a:rPr>
              <a:t>Euphytica</a:t>
            </a:r>
            <a:r>
              <a:rPr lang="en-US" sz="1100" dirty="0">
                <a:latin typeface="Arial Narrow" panose="020B0606020202030204" pitchFamily="34" charset="0"/>
              </a:rPr>
              <a:t>, </a:t>
            </a:r>
            <a:r>
              <a:rPr lang="en-US" sz="1100" dirty="0" smtClean="0">
                <a:latin typeface="Arial Narrow" panose="020B0606020202030204" pitchFamily="34" charset="0"/>
              </a:rPr>
              <a:t>213:76</a:t>
            </a:r>
            <a:r>
              <a:rPr lang="en-US" sz="110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6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77" y="143901"/>
            <a:ext cx="8778240" cy="132556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Climate Change Will Also Impact the Forage-Livestock </a:t>
            </a:r>
            <a:r>
              <a:rPr lang="en-US" sz="3600" dirty="0" smtClean="0">
                <a:latin typeface="Arial Narrow" panose="020B0606020202030204" pitchFamily="34" charset="0"/>
              </a:rPr>
              <a:t>Industry-Direct vs Indirect </a:t>
            </a:r>
            <a:r>
              <a:rPr lang="en-US" sz="3600" dirty="0" smtClean="0">
                <a:latin typeface="Arial Narrow" panose="020B0606020202030204" pitchFamily="34" charset="0"/>
              </a:rPr>
              <a:t>Effects</a:t>
            </a:r>
            <a:r>
              <a:rPr lang="en-US" sz="3600" dirty="0" smtClean="0">
                <a:latin typeface="Arial Narrow" panose="020B0606020202030204" pitchFamily="34" charset="0"/>
              </a:rPr>
              <a:t>  </a:t>
            </a:r>
            <a:r>
              <a:rPr lang="en-US" sz="3600" dirty="0" smtClean="0">
                <a:latin typeface="Arial Narrow" panose="020B0606020202030204" pitchFamily="34" charset="0"/>
              </a:rPr>
              <a:t>(</a:t>
            </a:r>
            <a:r>
              <a:rPr lang="en-US" sz="3600" dirty="0" err="1" smtClean="0">
                <a:latin typeface="Arial Narrow" panose="020B0606020202030204" pitchFamily="34" charset="0"/>
              </a:rPr>
              <a:t>Izaurralde</a:t>
            </a:r>
            <a:r>
              <a:rPr lang="en-US" sz="3600" dirty="0" smtClean="0">
                <a:latin typeface="Arial Narrow" panose="020B0606020202030204" pitchFamily="34" charset="0"/>
              </a:rPr>
              <a:t> et al. 2011)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45810"/>
              </p:ext>
            </p:extLst>
          </p:nvPr>
        </p:nvGraphicFramePr>
        <p:xfrm>
          <a:off x="189977" y="1321980"/>
          <a:ext cx="8778240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96316161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22112781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314521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 smtClean="0">
                          <a:latin typeface="Arial Narrow" panose="020B0606020202030204" pitchFamily="34" charset="0"/>
                        </a:rPr>
                        <a:t>Characteristic</a:t>
                      </a:r>
                      <a:endParaRPr lang="en-US" sz="22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 smtClean="0">
                          <a:latin typeface="Arial Narrow" panose="020B0606020202030204" pitchFamily="34" charset="0"/>
                        </a:rPr>
                        <a:t>Annual Change</a:t>
                      </a:r>
                      <a:endParaRPr lang="en-US" sz="22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 smtClean="0">
                          <a:latin typeface="Arial Narrow" panose="020B0606020202030204" pitchFamily="34" charset="0"/>
                        </a:rPr>
                        <a:t>Comment</a:t>
                      </a:r>
                      <a:endParaRPr lang="en-US" sz="22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16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Yield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No change*</a:t>
                      </a:r>
                    </a:p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(extra cutting?)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Response to high CO</a:t>
                      </a:r>
                      <a:r>
                        <a:rPr lang="en-US" sz="2200" b="1" baseline="-25000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 may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be temp.-, water- and N-limited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53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Species Composition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200" b="1" baseline="-25000" dirty="0" smtClean="0"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 plants and legumes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may be favored in high CO</a:t>
                      </a:r>
                      <a:r>
                        <a:rPr lang="en-US" sz="2200" b="1" baseline="-25000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en-US" sz="2200" b="1" baseline="-25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Interaction of species with nutrients, water, temperature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and CO</a:t>
                      </a:r>
                      <a:r>
                        <a:rPr lang="en-US" sz="2200" b="1" baseline="-25000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will determine this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85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Forage Protein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 Decreased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concentration</a:t>
                      </a:r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Unless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soil N is ample, high CO</a:t>
                      </a:r>
                      <a:r>
                        <a:rPr lang="en-US" sz="2200" b="1" baseline="-25000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will increase forage C and dilute N 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lowering protein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363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Forage Fiber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Increased concentration</a:t>
                      </a:r>
                      <a:endParaRPr lang="en-US" sz="22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 Narrow" panose="020B0606020202030204" pitchFamily="34" charset="0"/>
                        </a:rPr>
                        <a:t>Higher C</a:t>
                      </a:r>
                      <a:r>
                        <a:rPr lang="en-US" sz="2200" b="1" baseline="0" dirty="0" smtClean="0">
                          <a:latin typeface="Arial Narrow" panose="020B0606020202030204" pitchFamily="34" charset="0"/>
                        </a:rPr>
                        <a:t> increases cellulose, hemicellulose, lignin and 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reduces forage 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intake and digestibility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86184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9977" y="5842337"/>
            <a:ext cx="848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*does not take into account climate impact on persistence of </a:t>
            </a:r>
            <a:r>
              <a:rPr lang="en-US" sz="2000" dirty="0" smtClean="0">
                <a:latin typeface="Arial Narrow" panose="020B0606020202030204" pitchFamily="34" charset="0"/>
              </a:rPr>
              <a:t>perennials nor 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the direct effects of heat on livestock (fans, open-sided barns, misting </a:t>
            </a:r>
            <a:r>
              <a:rPr lang="en-US" sz="20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sytems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,…): Increase feed and management costs!</a:t>
            </a:r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" y="89169"/>
            <a:ext cx="4428295" cy="24909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454" y="46252"/>
            <a:ext cx="5242558" cy="29489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" y="2448400"/>
            <a:ext cx="5387340" cy="30303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613" y="2531321"/>
            <a:ext cx="4343399" cy="24431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880" y="4174807"/>
            <a:ext cx="4770120" cy="26831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-53877" y="5568225"/>
            <a:ext cx="4428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anose="020B0606020202030204" pitchFamily="34" charset="0"/>
              </a:rPr>
              <a:t>The 2018-19 winter was hard on perennials and winter annuals in much of the Midwest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371" y="136526"/>
            <a:ext cx="8760641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What is the Problem-Winters are Getting Warmer??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385" y="1117292"/>
            <a:ext cx="8111713" cy="5215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71" y="6489624"/>
            <a:ext cx="7455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 Narrow" panose="020B0606020202030204" pitchFamily="34" charset="0"/>
              </a:rPr>
              <a:t>Elias et al. 2018. County-level climate change information to support decision-making on working lands. Climatic Change148:355-369.</a:t>
            </a:r>
            <a:endParaRPr lang="en-US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570" y="1264286"/>
            <a:ext cx="344043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Winterkill of Alfalfa is Reduced With Snow Cover – Snow Insulates Plants/Soil from Extremely Low Temperatures (Leep et al., 2001).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94" t="7581" r="18822" b="7346"/>
          <a:stretch/>
        </p:blipFill>
        <p:spPr>
          <a:xfrm>
            <a:off x="182879" y="266500"/>
            <a:ext cx="4866968" cy="37018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987" y="0"/>
            <a:ext cx="8222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https://www.climatecentral.org/gallery/maps/these-us-cities-are-getting-more-and-less-snow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6105"/>
              </p:ext>
            </p:extLst>
          </p:nvPr>
        </p:nvGraphicFramePr>
        <p:xfrm>
          <a:off x="182879" y="4066971"/>
          <a:ext cx="6377098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4218">
                  <a:extLst>
                    <a:ext uri="{9D8B030D-6E8A-4147-A177-3AD203B41FA5}">
                      <a16:colId xmlns:a16="http://schemas.microsoft.com/office/drawing/2014/main" val="1000814581"/>
                    </a:ext>
                  </a:extLst>
                </a:gridCol>
                <a:gridCol w="1200960">
                  <a:extLst>
                    <a:ext uri="{9D8B030D-6E8A-4147-A177-3AD203B41FA5}">
                      <a16:colId xmlns:a16="http://schemas.microsoft.com/office/drawing/2014/main" val="3737365956"/>
                    </a:ext>
                  </a:extLst>
                </a:gridCol>
                <a:gridCol w="1200960">
                  <a:extLst>
                    <a:ext uri="{9D8B030D-6E8A-4147-A177-3AD203B41FA5}">
                      <a16:colId xmlns:a16="http://schemas.microsoft.com/office/drawing/2014/main" val="2132389665"/>
                    </a:ext>
                  </a:extLst>
                </a:gridCol>
                <a:gridCol w="1200960">
                  <a:extLst>
                    <a:ext uri="{9D8B030D-6E8A-4147-A177-3AD203B41FA5}">
                      <a16:colId xmlns:a16="http://schemas.microsoft.com/office/drawing/2014/main" val="2059412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Arial Narrow" panose="020B0606020202030204" pitchFamily="34" charset="0"/>
                        </a:rPr>
                        <a:t>Snow Depth, Inches</a:t>
                      </a:r>
                      <a:endParaRPr lang="en-US" sz="24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84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latin typeface="Arial Narrow" panose="020B0606020202030204" pitchFamily="34" charset="0"/>
                        </a:rPr>
                        <a:t>Alfalfa</a:t>
                      </a:r>
                      <a:r>
                        <a:rPr lang="en-US" sz="2400" b="1" u="sng" baseline="0" dirty="0" smtClean="0">
                          <a:latin typeface="Arial Narrow" panose="020B0606020202030204" pitchFamily="34" charset="0"/>
                        </a:rPr>
                        <a:t> Variety</a:t>
                      </a:r>
                      <a:endParaRPr lang="en-US" sz="24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24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en-US" sz="24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latin typeface="Arial Narrow" panose="020B0606020202030204" pitchFamily="34" charset="0"/>
                        </a:rPr>
                        <a:t>8</a:t>
                      </a:r>
                      <a:endParaRPr lang="en-US" sz="2400" b="1" u="sng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84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Hardy (MN/WI/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MI</a:t>
                      </a:r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29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5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08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Arial Narrow" panose="020B0606020202030204" pitchFamily="34" charset="0"/>
                        </a:rPr>
                        <a:t>Interm</a:t>
                      </a:r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.  Hardy (IN/IL)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36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20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16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830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Not Hardy (AZ/NM)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97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72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 Narrow" panose="020B0606020202030204" pitchFamily="34" charset="0"/>
                        </a:rPr>
                        <a:t>61</a:t>
                      </a:r>
                      <a:endParaRPr lang="en-US" sz="24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60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5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" y="504815"/>
            <a:ext cx="5290492" cy="132556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Warmer Winters: Freeze-Thaw-Freeze Cycles-Ice Sheet Formation; Few Plants Survive Extensive Ice Encasement-Also Causes Heaving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3972" y="51619"/>
            <a:ext cx="3670028" cy="4166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038" y="2309825"/>
            <a:ext cx="3913971" cy="1908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88" y="4010179"/>
            <a:ext cx="3600449" cy="2700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b="11000"/>
          <a:stretch/>
        </p:blipFill>
        <p:spPr>
          <a:xfrm>
            <a:off x="129540" y="4010179"/>
            <a:ext cx="4280228" cy="25280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14232" y="6168857"/>
            <a:ext cx="394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February 3, 2019-Water Quality Field Station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7A89-441A-4B51-B6CC-71509601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40" y="338211"/>
            <a:ext cx="9040760" cy="432707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Water Retained on </a:t>
            </a:r>
            <a:r>
              <a:rPr lang="en-US" sz="3600" dirty="0" smtClean="0">
                <a:latin typeface="Arial Narrow" panose="020B0606020202030204" pitchFamily="34" charset="0"/>
              </a:rPr>
              <a:t>Alfalfa Fields in Winter 2018-19 Resulted in Essentially Total Stand Loss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85267-606D-4739-9E99-F4B8C3ADC8F5}"/>
              </a:ext>
            </a:extLst>
          </p:cNvPr>
          <p:cNvSpPr txBox="1"/>
          <p:nvPr/>
        </p:nvSpPr>
        <p:spPr>
          <a:xfrm>
            <a:off x="0" y="6299822"/>
            <a:ext cx="3111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</a:rPr>
              <a:t>Images courtesy of Sam Custer, OSU </a:t>
            </a:r>
            <a:r>
              <a:rPr lang="en-US" sz="1200" dirty="0" smtClean="0">
                <a:latin typeface="Arial Narrow" panose="020B0606020202030204" pitchFamily="34" charset="0"/>
              </a:rPr>
              <a:t>Extension , </a:t>
            </a:r>
            <a:r>
              <a:rPr lang="en-US" sz="1200" dirty="0">
                <a:latin typeface="Arial Narrow" panose="020B0606020202030204" pitchFamily="34" charset="0"/>
              </a:rPr>
              <a:t>Jacob </a:t>
            </a:r>
            <a:r>
              <a:rPr lang="en-US" sz="1200" dirty="0" err="1">
                <a:latin typeface="Arial Narrow" panose="020B0606020202030204" pitchFamily="34" charset="0"/>
              </a:rPr>
              <a:t>Wuebker</a:t>
            </a:r>
            <a:r>
              <a:rPr lang="en-US" sz="1200" dirty="0">
                <a:latin typeface="Arial Narrow" panose="020B0606020202030204" pitchFamily="34" charset="0"/>
              </a:rPr>
              <a:t> of </a:t>
            </a:r>
            <a:r>
              <a:rPr lang="en-US" sz="1200" dirty="0" err="1">
                <a:latin typeface="Arial Narrow" panose="020B0606020202030204" pitchFamily="34" charset="0"/>
              </a:rPr>
              <a:t>Wuebker</a:t>
            </a:r>
            <a:r>
              <a:rPr lang="en-US" sz="1200" dirty="0">
                <a:latin typeface="Arial Narrow" panose="020B0606020202030204" pitchFamily="34" charset="0"/>
              </a:rPr>
              <a:t> Farms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F4B62-13B5-4A48-951C-4BE648060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/>
          <a:stretch/>
        </p:blipFill>
        <p:spPr>
          <a:xfrm>
            <a:off x="0" y="1051134"/>
            <a:ext cx="5014452" cy="3634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19" y="2885142"/>
            <a:ext cx="5292893" cy="39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 Narrow" panose="020B0606020202030204" pitchFamily="34" charset="0"/>
              </a:rPr>
              <a:t>Climate-related Factors That Impact Crop Production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30" y="2098470"/>
            <a:ext cx="7886700" cy="435133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Carbon Dioxide (CO</a:t>
            </a:r>
            <a:r>
              <a:rPr lang="en-US" sz="3600" baseline="-25000" dirty="0" smtClean="0">
                <a:latin typeface="Arial Narrow" panose="020B0606020202030204" pitchFamily="34" charset="0"/>
              </a:rPr>
              <a:t>2</a:t>
            </a:r>
            <a:r>
              <a:rPr lang="en-US" sz="3600" dirty="0" smtClean="0">
                <a:latin typeface="Arial Narrow" panose="020B0606020202030204" pitchFamily="34" charset="0"/>
              </a:rPr>
              <a:t>): Increasing at 1-2 ppm per year</a:t>
            </a:r>
          </a:p>
          <a:p>
            <a:r>
              <a:rPr lang="en-US" sz="3600" dirty="0" smtClean="0">
                <a:latin typeface="Arial Narrow" panose="020B0606020202030204" pitchFamily="34" charset="0"/>
              </a:rPr>
              <a:t>Temperature: Increasing; More Variable</a:t>
            </a:r>
          </a:p>
          <a:p>
            <a:r>
              <a:rPr lang="en-US" sz="3600" dirty="0" smtClean="0">
                <a:latin typeface="Arial Narrow" panose="020B0606020202030204" pitchFamily="34" charset="0"/>
              </a:rPr>
              <a:t>Growing Season: Longer; Variable Start and Finish</a:t>
            </a:r>
          </a:p>
          <a:p>
            <a:r>
              <a:rPr lang="en-US" sz="3600" dirty="0" smtClean="0">
                <a:latin typeface="Arial Narrow" panose="020B0606020202030204" pitchFamily="34" charset="0"/>
              </a:rPr>
              <a:t>Water: Variable. Higher Intensity Rain. Higher Temps will Increase Crop Water Use</a:t>
            </a:r>
            <a:endParaRPr lang="en-U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020" y="306995"/>
            <a:ext cx="5036234" cy="1325563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latin typeface="Arial Narrow" panose="020B0606020202030204" pitchFamily="34" charset="0"/>
              </a:rPr>
              <a:t>Variable Weather in Late Winter and Early Spring Can Injure Perennial and Winter Annual Crops</a:t>
            </a:r>
            <a:endParaRPr lang="en-US" sz="30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12" y="2401456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6088"/>
          <a:stretch/>
        </p:blipFill>
        <p:spPr>
          <a:xfrm>
            <a:off x="296812" y="1842772"/>
            <a:ext cx="4397066" cy="47702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496" y="365126"/>
            <a:ext cx="4196394" cy="56712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14243" y="6094499"/>
            <a:ext cx="38896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latin typeface="Arial Narrow" panose="020B0606020202030204" pitchFamily="34" charset="0"/>
              </a:rPr>
              <a:t>Lianhong</a:t>
            </a:r>
            <a:r>
              <a:rPr lang="en-US" sz="1100" dirty="0">
                <a:latin typeface="Arial Narrow" panose="020B0606020202030204" pitchFamily="34" charset="0"/>
              </a:rPr>
              <a:t> </a:t>
            </a:r>
            <a:r>
              <a:rPr lang="en-US" sz="1100" dirty="0" smtClean="0">
                <a:latin typeface="Arial Narrow" panose="020B0606020202030204" pitchFamily="34" charset="0"/>
              </a:rPr>
              <a:t>et al. 2008.  </a:t>
            </a:r>
            <a:r>
              <a:rPr lang="en-US" sz="1100" dirty="0">
                <a:latin typeface="Arial Narrow" panose="020B0606020202030204" pitchFamily="34" charset="0"/>
              </a:rPr>
              <a:t>The 2007 Eastern US Spring Freeze: Increased Cold Damage in a Warming World?, </a:t>
            </a:r>
            <a:r>
              <a:rPr lang="en-US" sz="1100" dirty="0" err="1">
                <a:latin typeface="Arial Narrow" panose="020B0606020202030204" pitchFamily="34" charset="0"/>
              </a:rPr>
              <a:t>BioScience</a:t>
            </a:r>
            <a:r>
              <a:rPr lang="en-US" sz="1100" dirty="0">
                <a:latin typeface="Arial Narrow" panose="020B0606020202030204" pitchFamily="34" charset="0"/>
              </a:rPr>
              <a:t>, </a:t>
            </a:r>
            <a:r>
              <a:rPr lang="en-US" sz="1100" dirty="0" smtClean="0">
                <a:latin typeface="Arial Narrow" panose="020B0606020202030204" pitchFamily="34" charset="0"/>
              </a:rPr>
              <a:t>58:253–262</a:t>
            </a:r>
            <a:r>
              <a:rPr lang="en-US" sz="1100" dirty="0">
                <a:latin typeface="Arial Narrow" panose="020B0606020202030204" pitchFamily="34" charset="0"/>
              </a:rPr>
              <a:t>, https://doi.org/10.1641/B580311</a:t>
            </a:r>
          </a:p>
        </p:txBody>
      </p:sp>
    </p:spTree>
    <p:extLst>
      <p:ext uri="{BB962C8B-B14F-4D97-AF65-F5344CB8AC3E}">
        <p14:creationId xmlns:p14="http://schemas.microsoft.com/office/powerpoint/2010/main" val="23359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Thanks for Listening!!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00812"/>
            <a:ext cx="910712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 Narrow" panose="020B0606020202030204" pitchFamily="34" charset="0"/>
              </a:rPr>
              <a:t>Questions???</a:t>
            </a:r>
          </a:p>
          <a:p>
            <a:pPr marL="0" indent="0" algn="ctr">
              <a:buNone/>
            </a:pPr>
            <a:endParaRPr lang="en-US" sz="36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 Narrow" panose="020B0606020202030204" pitchFamily="34" charset="0"/>
              </a:rPr>
              <a:t>Email: </a:t>
            </a:r>
            <a:r>
              <a:rPr lang="en-US" sz="3600" dirty="0" smtClean="0">
                <a:latin typeface="Arial Narrow" panose="020B0606020202030204" pitchFamily="34" charset="0"/>
                <a:hlinkClick r:id="rId2"/>
              </a:rPr>
              <a:t>jvolenec@purdue.edu</a:t>
            </a:r>
            <a:endParaRPr lang="en-US" sz="36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 Narrow" panose="020B0606020202030204" pitchFamily="34" charset="0"/>
              </a:rPr>
              <a:t>Phone: 765-494-8071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 Narrow" panose="020B0606020202030204" pitchFamily="34" charset="0"/>
              </a:rPr>
              <a:t>Dept. of Agronomy, Purdue University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 Narrow" panose="020B0606020202030204" pitchFamily="34" charset="0"/>
              </a:rPr>
              <a:t>915 West State St. West Lafayette, IN 47907-2054</a:t>
            </a:r>
            <a:endParaRPr lang="en-U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7A89-441A-4B51-B6CC-71509601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451" y="948315"/>
            <a:ext cx="6172200" cy="432707"/>
          </a:xfrm>
        </p:spPr>
        <p:txBody>
          <a:bodyPr>
            <a:normAutofit fontScale="90000"/>
          </a:bodyPr>
          <a:lstStyle/>
          <a:p>
            <a:r>
              <a:rPr lang="en-US" dirty="0"/>
              <a:t>Severe forage stand losses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56967-01FE-4E8A-B2C6-B677341E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506" y="2929287"/>
            <a:ext cx="4095285" cy="3071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12842-2F2E-4713-A852-836DED3AE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84" y="1635048"/>
            <a:ext cx="4695522" cy="3521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EC08D-C34A-449F-9B33-EA81A162D82D}"/>
              </a:ext>
            </a:extLst>
          </p:cNvPr>
          <p:cNvSpPr txBox="1"/>
          <p:nvPr/>
        </p:nvSpPr>
        <p:spPr>
          <a:xfrm>
            <a:off x="1301263" y="5343757"/>
            <a:ext cx="23898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Images courtesy of Jeff Stachler</a:t>
            </a:r>
            <a:br>
              <a:rPr lang="en-US" sz="1350" i="1" dirty="0"/>
            </a:br>
            <a:r>
              <a:rPr lang="en-US" sz="1350" i="1" dirty="0"/>
              <a:t>OSU Extension</a:t>
            </a:r>
          </a:p>
        </p:txBody>
      </p:sp>
    </p:spTree>
    <p:extLst>
      <p:ext uri="{BB962C8B-B14F-4D97-AF65-F5344CB8AC3E}">
        <p14:creationId xmlns:p14="http://schemas.microsoft.com/office/powerpoint/2010/main" val="42740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7A89-441A-4B51-B6CC-71509601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451" y="948315"/>
            <a:ext cx="6172200" cy="432707"/>
          </a:xfrm>
        </p:spPr>
        <p:txBody>
          <a:bodyPr>
            <a:normAutofit fontScale="90000"/>
          </a:bodyPr>
          <a:lstStyle/>
          <a:p>
            <a:r>
              <a:rPr lang="en-US" dirty="0"/>
              <a:t>Severe forage stand losses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85267-606D-4739-9E99-F4B8C3ADC8F5}"/>
              </a:ext>
            </a:extLst>
          </p:cNvPr>
          <p:cNvSpPr txBox="1"/>
          <p:nvPr/>
        </p:nvSpPr>
        <p:spPr>
          <a:xfrm>
            <a:off x="1301262" y="5343757"/>
            <a:ext cx="34109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Images courtesy of Sam Custer, OSU Extension</a:t>
            </a:r>
          </a:p>
          <a:p>
            <a:r>
              <a:rPr lang="en-US" sz="1350" i="1" dirty="0"/>
              <a:t>and Jacob </a:t>
            </a:r>
            <a:r>
              <a:rPr lang="en-US" sz="1350" i="1" dirty="0" err="1"/>
              <a:t>Wuebker</a:t>
            </a:r>
            <a:r>
              <a:rPr lang="en-US" sz="1350" i="1" dirty="0"/>
              <a:t> of </a:t>
            </a:r>
            <a:r>
              <a:rPr lang="en-US" sz="1350" i="1" dirty="0" err="1"/>
              <a:t>Wuebker</a:t>
            </a:r>
            <a:r>
              <a:rPr lang="en-US" sz="1350" i="1" dirty="0"/>
              <a:t> Farms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F2809-5642-4FED-A0A5-EE7359F2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84" y="1466076"/>
            <a:ext cx="5056833" cy="37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E152-809E-4171-9F00-CC1469D4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Crops from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3F64-23D1-4340-BFE3-D20222CE5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484" y="1814252"/>
            <a:ext cx="6185131" cy="34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3877"/>
            <a:ext cx="8871155" cy="132556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Not All Crops Respond to High CO</a:t>
            </a:r>
            <a:r>
              <a:rPr lang="en-US" sz="3200" baseline="-25000" dirty="0" smtClean="0">
                <a:latin typeface="Arial Narrow" panose="020B0606020202030204" pitchFamily="34" charset="0"/>
              </a:rPr>
              <a:t>2</a:t>
            </a:r>
            <a:r>
              <a:rPr lang="en-US" sz="3200" dirty="0" smtClean="0">
                <a:latin typeface="Arial Narrow" panose="020B0606020202030204" pitchFamily="34" charset="0"/>
              </a:rPr>
              <a:t>: Plants with C</a:t>
            </a:r>
            <a:r>
              <a:rPr lang="en-US" sz="3200" baseline="-25000" dirty="0" smtClean="0">
                <a:latin typeface="Arial Narrow" panose="020B0606020202030204" pitchFamily="34" charset="0"/>
              </a:rPr>
              <a:t>3</a:t>
            </a:r>
            <a:r>
              <a:rPr lang="en-US" sz="3200" dirty="0" smtClean="0">
                <a:latin typeface="Arial Narrow" panose="020B0606020202030204" pitchFamily="34" charset="0"/>
              </a:rPr>
              <a:t> Photosynthesis Are Expected to Respond; Photosynthesis of C</a:t>
            </a:r>
            <a:r>
              <a:rPr lang="en-US" sz="3200" baseline="-25000" dirty="0" smtClean="0">
                <a:latin typeface="Arial Narrow" panose="020B0606020202030204" pitchFamily="34" charset="0"/>
              </a:rPr>
              <a:t>4</a:t>
            </a:r>
            <a:r>
              <a:rPr lang="en-US" sz="3200" dirty="0" smtClean="0">
                <a:latin typeface="Arial Narrow" panose="020B0606020202030204" pitchFamily="34" charset="0"/>
              </a:rPr>
              <a:t> Plants is Not Expected to Increase with High CO</a:t>
            </a:r>
            <a:r>
              <a:rPr lang="en-US" sz="3200" baseline="-25000" dirty="0" smtClean="0">
                <a:latin typeface="Arial Narrow" panose="020B0606020202030204" pitchFamily="34" charset="0"/>
              </a:rPr>
              <a:t>2</a:t>
            </a:r>
            <a:endParaRPr lang="en-US" sz="3200" baseline="-25000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3" t="5944" r="955"/>
          <a:stretch/>
        </p:blipFill>
        <p:spPr>
          <a:xfrm>
            <a:off x="118314" y="1994566"/>
            <a:ext cx="8937196" cy="31185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8314" y="6356555"/>
            <a:ext cx="9984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anose="020B0606020202030204" pitchFamily="34" charset="0"/>
              </a:rPr>
              <a:t>Peterson. 2019. Impact of climate change on twenty-first century crop yields in the U.S. Climate 7:40-57. doi:10.3390/cli7030040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478" y="5198224"/>
            <a:ext cx="3795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</a:t>
            </a:r>
            <a:r>
              <a:rPr lang="en-US" sz="2000" b="1" baseline="-25000" dirty="0" smtClean="0">
                <a:latin typeface="Arial Narrow" panose="020B0606020202030204" pitchFamily="34" charset="0"/>
              </a:rPr>
              <a:t>3 </a:t>
            </a:r>
            <a:r>
              <a:rPr lang="en-US" sz="2000" b="1" dirty="0" smtClean="0">
                <a:latin typeface="Arial Narrow" panose="020B0606020202030204" pitchFamily="34" charset="0"/>
              </a:rPr>
              <a:t>Crops: Soybean, Alfalfa, Wheat,..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3573" y="5198224"/>
            <a:ext cx="4334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</a:t>
            </a:r>
            <a:r>
              <a:rPr lang="en-US" sz="2000" b="1" baseline="-25000" dirty="0" smtClean="0">
                <a:latin typeface="Arial Narrow" panose="020B0606020202030204" pitchFamily="34" charset="0"/>
              </a:rPr>
              <a:t>4</a:t>
            </a:r>
            <a:r>
              <a:rPr lang="en-US" sz="2000" b="1" dirty="0" smtClean="0">
                <a:latin typeface="Arial Narrow" panose="020B0606020202030204" pitchFamily="34" charset="0"/>
              </a:rPr>
              <a:t> Crops: Corn, Sorghum, Sugarcane,....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26" y="2993922"/>
            <a:ext cx="238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10 to 30% Yield Increase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2323" y="2993922"/>
            <a:ext cx="257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No Tangible Yield Increase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8559" y="5788047"/>
            <a:ext cx="5551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90-95% of Crop Biomass is Derived From Photosynthesis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96" y="983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Free Air CO</a:t>
            </a:r>
            <a:r>
              <a:rPr lang="en-US" baseline="-25000" dirty="0" smtClean="0">
                <a:latin typeface="Arial Narrow" panose="020B0606020202030204" pitchFamily="34" charset="0"/>
              </a:rPr>
              <a:t>2</a:t>
            </a:r>
            <a:r>
              <a:rPr lang="en-US" dirty="0" smtClean="0">
                <a:latin typeface="Arial Narrow" panose="020B0606020202030204" pitchFamily="34" charset="0"/>
              </a:rPr>
              <a:t> Exchange Experiments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6884" y="3505200"/>
            <a:ext cx="2293280" cy="26670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Narrow" pitchFamily="34" charset="0"/>
              </a:rPr>
              <a:t>Five Locations World-wide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Narrow" pitchFamily="34" charset="0"/>
              </a:rPr>
              <a:t>Focused on Major Crops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Narrow" pitchFamily="34" charset="0"/>
              </a:rPr>
              <a:t>Duration of 3 to 8 Years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Narrow" pitchFamily="34" charset="0"/>
              </a:rPr>
              <a:t>Elevated Daytime CO</a:t>
            </a:r>
            <a:r>
              <a:rPr lang="en-US" sz="2000" baseline="-25000" dirty="0" smtClean="0">
                <a:latin typeface="Arial Narrow" pitchFamily="34" charset="0"/>
              </a:rPr>
              <a:t>2</a:t>
            </a:r>
            <a:r>
              <a:rPr lang="en-US" sz="2000" dirty="0" smtClean="0">
                <a:latin typeface="Arial Narrow" pitchFamily="34" charset="0"/>
              </a:rPr>
              <a:t> to ca. 500-600 ppm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Narrow" pitchFamily="34" charset="0"/>
              </a:rPr>
              <a:t>Partial Stomatal Closure-Heat Stress</a:t>
            </a:r>
          </a:p>
          <a:p>
            <a:endParaRPr lang="en-US" sz="20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395"/>
            <a:ext cx="6702675" cy="504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2549" y="1482212"/>
            <a:ext cx="8529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IL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444244"/>
            <a:ext cx="88392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Meta-Analysis of Adaptation of Crops to Climate Change (FACE): Grain Yield 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85800" y="1905000"/>
          <a:ext cx="7848600" cy="3840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69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6286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Species/</a:t>
                      </a:r>
                      <a:r>
                        <a:rPr lang="en-US" dirty="0" err="1" smtClean="0"/>
                        <a:t>Trt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Number of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u="sng" dirty="0" smtClean="0"/>
                    </a:p>
                    <a:p>
                      <a:pPr algn="ctr"/>
                      <a:r>
                        <a:rPr lang="en-US" u="sng" dirty="0" smtClean="0"/>
                        <a:t>[CO</a:t>
                      </a:r>
                      <a:r>
                        <a:rPr lang="en-US" u="sng" baseline="-25000" dirty="0" smtClean="0"/>
                        <a:t>2</a:t>
                      </a:r>
                      <a:r>
                        <a:rPr lang="en-US" u="sng" dirty="0" smtClean="0"/>
                        <a:t>]</a:t>
                      </a:r>
                    </a:p>
                    <a:p>
                      <a:pPr algn="ctr"/>
                      <a:r>
                        <a:rPr lang="en-US" dirty="0" smtClean="0"/>
                        <a:t>ambient</a:t>
                      </a:r>
                      <a:r>
                        <a:rPr lang="en-US" baseline="0" dirty="0" smtClean="0"/>
                        <a:t> CO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90% Confidence</a:t>
                      </a:r>
                      <a:r>
                        <a:rPr lang="en-US" baseline="0" dirty="0" smtClean="0"/>
                        <a:t> Interval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r>
                        <a:rPr lang="en-US" dirty="0" smtClean="0"/>
                        <a:t>Maize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Impact (C4)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r>
                        <a:rPr lang="en-US" dirty="0" smtClean="0"/>
                        <a:t>Sorghum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0.92-1.06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impact (C4)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r>
                        <a:rPr lang="en-US" dirty="0" smtClean="0"/>
                        <a:t>Soybean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0.99-1.33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impact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r>
                        <a:rPr lang="en-US" dirty="0" smtClean="0"/>
                        <a:t>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1.12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1.04-1.21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r>
                        <a:rPr lang="en-US" dirty="0" smtClean="0"/>
                        <a:t>Wheat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1.13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1.10-1.16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Low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1.00-1.18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impact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Medium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0.93-1.42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impact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514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High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1.08-1.23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86400" y="6172200"/>
            <a:ext cx="334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(Adapted from Long et al.,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4" y="592222"/>
            <a:ext cx="8812159" cy="132556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Cornbelt Temperatures in Summer will Increase by 3 to 8˚C (5 to 14˚F) with More Frequent Heat Waves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236" y="2243086"/>
            <a:ext cx="4461387" cy="3287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8" y="2243086"/>
            <a:ext cx="4545976" cy="3287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860" y="6518787"/>
            <a:ext cx="7654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Narrow" panose="020B0606020202030204" pitchFamily="34" charset="0"/>
              </a:rPr>
              <a:t>Peterson. 2019. Impact of climate change on twenty-first century crop yields in the U.S. Climate 7:40-57. doi:10.3390/cli7030040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5743" y="5563081"/>
            <a:ext cx="4336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Heat Wave: three consecutive days where the daytime high is in the upper 90% percentile of high temps recorded for that day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885" y="5563081"/>
            <a:ext cx="97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 panose="020B0606020202030204" pitchFamily="34" charset="0"/>
              </a:rPr>
              <a:t>29C=84F</a:t>
            </a:r>
          </a:p>
          <a:p>
            <a:r>
              <a:rPr lang="en-US" sz="1600" b="1" dirty="0" smtClean="0">
                <a:latin typeface="Arial Narrow" panose="020B0606020202030204" pitchFamily="34" charset="0"/>
              </a:rPr>
              <a:t>33C=91F</a:t>
            </a:r>
          </a:p>
          <a:p>
            <a:r>
              <a:rPr lang="en-US" sz="1600" b="1" dirty="0" smtClean="0">
                <a:latin typeface="Arial Narrow" panose="020B0606020202030204" pitchFamily="34" charset="0"/>
              </a:rPr>
              <a:t>38C=100F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19982" y="722671"/>
            <a:ext cx="1" cy="54415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319982" y="6164213"/>
            <a:ext cx="7315199" cy="116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659197" y="892277"/>
            <a:ext cx="6297561" cy="5051323"/>
          </a:xfrm>
          <a:custGeom>
            <a:avLst/>
            <a:gdLst>
              <a:gd name="connsiteX0" fmla="*/ 0 w 6297561"/>
              <a:gd name="connsiteY0" fmla="*/ 1643408 h 3870414"/>
              <a:gd name="connsiteX1" fmla="*/ 1496961 w 6297561"/>
              <a:gd name="connsiteY1" fmla="*/ 640517 h 3870414"/>
              <a:gd name="connsiteX2" fmla="*/ 2632587 w 6297561"/>
              <a:gd name="connsiteY2" fmla="*/ 153820 h 3870414"/>
              <a:gd name="connsiteX3" fmla="*/ 3937819 w 6297561"/>
              <a:gd name="connsiteY3" fmla="*/ 28459 h 3870414"/>
              <a:gd name="connsiteX4" fmla="*/ 5073445 w 6297561"/>
              <a:gd name="connsiteY4" fmla="*/ 633143 h 3870414"/>
              <a:gd name="connsiteX5" fmla="*/ 5899354 w 6297561"/>
              <a:gd name="connsiteY5" fmla="*/ 2528311 h 3870414"/>
              <a:gd name="connsiteX6" fmla="*/ 6297561 w 6297561"/>
              <a:gd name="connsiteY6" fmla="*/ 3870414 h 387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7561" h="3870414">
                <a:moveTo>
                  <a:pt x="0" y="1643408"/>
                </a:moveTo>
                <a:cubicBezTo>
                  <a:pt x="529098" y="1266095"/>
                  <a:pt x="1058196" y="888782"/>
                  <a:pt x="1496961" y="640517"/>
                </a:cubicBezTo>
                <a:cubicBezTo>
                  <a:pt x="1935726" y="392252"/>
                  <a:pt x="2225777" y="255830"/>
                  <a:pt x="2632587" y="153820"/>
                </a:cubicBezTo>
                <a:cubicBezTo>
                  <a:pt x="3039397" y="51810"/>
                  <a:pt x="3531009" y="-51428"/>
                  <a:pt x="3937819" y="28459"/>
                </a:cubicBezTo>
                <a:cubicBezTo>
                  <a:pt x="4344629" y="108346"/>
                  <a:pt x="4746523" y="216501"/>
                  <a:pt x="5073445" y="633143"/>
                </a:cubicBezTo>
                <a:cubicBezTo>
                  <a:pt x="5400367" y="1049785"/>
                  <a:pt x="5695335" y="1988766"/>
                  <a:pt x="5899354" y="2528311"/>
                </a:cubicBezTo>
                <a:cubicBezTo>
                  <a:pt x="6103373" y="3067856"/>
                  <a:pt x="6200467" y="3469135"/>
                  <a:pt x="6297561" y="3870414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496969" y="845081"/>
            <a:ext cx="7211954" cy="5142764"/>
          </a:xfrm>
          <a:custGeom>
            <a:avLst/>
            <a:gdLst>
              <a:gd name="connsiteX0" fmla="*/ 0 w 6644148"/>
              <a:gd name="connsiteY0" fmla="*/ 5024777 h 5142764"/>
              <a:gd name="connsiteX1" fmla="*/ 420329 w 6644148"/>
              <a:gd name="connsiteY1" fmla="*/ 4973158 h 5142764"/>
              <a:gd name="connsiteX2" fmla="*/ 1445342 w 6644148"/>
              <a:gd name="connsiteY2" fmla="*/ 4501209 h 5142764"/>
              <a:gd name="connsiteX3" fmla="*/ 2898058 w 6644148"/>
              <a:gd name="connsiteY3" fmla="*/ 3468822 h 5142764"/>
              <a:gd name="connsiteX4" fmla="*/ 3915697 w 6644148"/>
              <a:gd name="connsiteY4" fmla="*/ 2303700 h 5142764"/>
              <a:gd name="connsiteX5" fmla="*/ 4454013 w 6644148"/>
              <a:gd name="connsiteY5" fmla="*/ 1433545 h 5142764"/>
              <a:gd name="connsiteX6" fmla="*/ 4741606 w 6644148"/>
              <a:gd name="connsiteY6" fmla="*/ 747745 h 5142764"/>
              <a:gd name="connsiteX7" fmla="*/ 4984955 w 6644148"/>
              <a:gd name="connsiteY7" fmla="*/ 275796 h 5142764"/>
              <a:gd name="connsiteX8" fmla="*/ 5184058 w 6644148"/>
              <a:gd name="connsiteY8" fmla="*/ 76693 h 5142764"/>
              <a:gd name="connsiteX9" fmla="*/ 5515897 w 6644148"/>
              <a:gd name="connsiteY9" fmla="*/ 2951 h 5142764"/>
              <a:gd name="connsiteX10" fmla="*/ 5744497 w 6644148"/>
              <a:gd name="connsiteY10" fmla="*/ 165184 h 5142764"/>
              <a:gd name="connsiteX11" fmla="*/ 5928851 w 6644148"/>
              <a:gd name="connsiteY11" fmla="*/ 585513 h 5142764"/>
              <a:gd name="connsiteX12" fmla="*/ 6068961 w 6644148"/>
              <a:gd name="connsiteY12" fmla="*/ 1315558 h 5142764"/>
              <a:gd name="connsiteX13" fmla="*/ 6386051 w 6644148"/>
              <a:gd name="connsiteY13" fmla="*/ 3439325 h 5142764"/>
              <a:gd name="connsiteX14" fmla="*/ 6599903 w 6644148"/>
              <a:gd name="connsiteY14" fmla="*/ 4774054 h 5142764"/>
              <a:gd name="connsiteX15" fmla="*/ 6644148 w 6644148"/>
              <a:gd name="connsiteY15" fmla="*/ 5142764 h 514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44148" h="5142764">
                <a:moveTo>
                  <a:pt x="0" y="5024777"/>
                </a:moveTo>
                <a:cubicBezTo>
                  <a:pt x="89719" y="5042598"/>
                  <a:pt x="179439" y="5060419"/>
                  <a:pt x="420329" y="4973158"/>
                </a:cubicBezTo>
                <a:cubicBezTo>
                  <a:pt x="661219" y="4885897"/>
                  <a:pt x="1032387" y="4751932"/>
                  <a:pt x="1445342" y="4501209"/>
                </a:cubicBezTo>
                <a:cubicBezTo>
                  <a:pt x="1858297" y="4250486"/>
                  <a:pt x="2486332" y="3835073"/>
                  <a:pt x="2898058" y="3468822"/>
                </a:cubicBezTo>
                <a:cubicBezTo>
                  <a:pt x="3309784" y="3102570"/>
                  <a:pt x="3656371" y="2642913"/>
                  <a:pt x="3915697" y="2303700"/>
                </a:cubicBezTo>
                <a:cubicBezTo>
                  <a:pt x="4175023" y="1964487"/>
                  <a:pt x="4316362" y="1692871"/>
                  <a:pt x="4454013" y="1433545"/>
                </a:cubicBezTo>
                <a:cubicBezTo>
                  <a:pt x="4591664" y="1174219"/>
                  <a:pt x="4653116" y="940703"/>
                  <a:pt x="4741606" y="747745"/>
                </a:cubicBezTo>
                <a:cubicBezTo>
                  <a:pt x="4830096" y="554787"/>
                  <a:pt x="4911213" y="387638"/>
                  <a:pt x="4984955" y="275796"/>
                </a:cubicBezTo>
                <a:cubicBezTo>
                  <a:pt x="5058697" y="163954"/>
                  <a:pt x="5095568" y="122167"/>
                  <a:pt x="5184058" y="76693"/>
                </a:cubicBezTo>
                <a:cubicBezTo>
                  <a:pt x="5272548" y="31219"/>
                  <a:pt x="5422491" y="-11798"/>
                  <a:pt x="5515897" y="2951"/>
                </a:cubicBezTo>
                <a:cubicBezTo>
                  <a:pt x="5609304" y="17699"/>
                  <a:pt x="5675671" y="68090"/>
                  <a:pt x="5744497" y="165184"/>
                </a:cubicBezTo>
                <a:cubicBezTo>
                  <a:pt x="5813323" y="262278"/>
                  <a:pt x="5874774" y="393784"/>
                  <a:pt x="5928851" y="585513"/>
                </a:cubicBezTo>
                <a:cubicBezTo>
                  <a:pt x="5982928" y="777242"/>
                  <a:pt x="5992761" y="839923"/>
                  <a:pt x="6068961" y="1315558"/>
                </a:cubicBezTo>
                <a:cubicBezTo>
                  <a:pt x="6145161" y="1791193"/>
                  <a:pt x="6297561" y="2862909"/>
                  <a:pt x="6386051" y="3439325"/>
                </a:cubicBezTo>
                <a:cubicBezTo>
                  <a:pt x="6474541" y="4015741"/>
                  <a:pt x="6556887" y="4490148"/>
                  <a:pt x="6599903" y="4774054"/>
                </a:cubicBezTo>
                <a:cubicBezTo>
                  <a:pt x="6642919" y="5057960"/>
                  <a:pt x="6643533" y="5100362"/>
                  <a:pt x="6644148" y="5142764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43839" y="6224103"/>
            <a:ext cx="81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55      60      65      70     75      80       85       90      95      100     105 ˚F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492" y="122044"/>
            <a:ext cx="9194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Temperature Effects on Photosynthesis (Ps) or Dark Respiration (Rd)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43" y="53722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100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3591" y="3145234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50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751" y="1841230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75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4259" y="4532777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25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0311" y="5829407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0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7243" y="3483788"/>
            <a:ext cx="310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Rd: Rate Inc. Rapidly with Temp.</a:t>
            </a:r>
            <a:endParaRPr lang="en-US" b="1" dirty="0">
              <a:latin typeface="Arial Narrow" panose="020B060602020203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178290" y="3853120"/>
            <a:ext cx="1246226" cy="5935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38734" y="679362"/>
            <a:ext cx="3399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Ps: Rate Inc. Slowly With Temp. 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247005" y="1060446"/>
            <a:ext cx="668274" cy="7480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77092" y="1217500"/>
            <a:ext cx="1338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Rd&gt;Ps</a:t>
            </a:r>
          </a:p>
          <a:p>
            <a:r>
              <a:rPr lang="en-US" sz="2000" b="1" dirty="0" smtClean="0">
                <a:latin typeface="Arial Narrow" panose="020B0606020202030204" pitchFamily="34" charset="0"/>
              </a:rPr>
              <a:t>Plants Lose Weight!!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26547" y="4572905"/>
            <a:ext cx="297639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 Narrow" panose="020B0606020202030204" pitchFamily="34" charset="0"/>
              </a:rPr>
              <a:t>At “Normal” Temps ~45% of CHO Created Daily by Ps is Lost via Rd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669213" y="1677633"/>
            <a:ext cx="19181" cy="88121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194332" y="2463898"/>
            <a:ext cx="1032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Ps=Rd; No Net Dry </a:t>
            </a:r>
            <a:r>
              <a:rPr lang="en-US" b="1" dirty="0" err="1" smtClean="0">
                <a:latin typeface="Arial Narrow" panose="020B0606020202030204" pitchFamily="34" charset="0"/>
              </a:rPr>
              <a:t>Wt</a:t>
            </a:r>
            <a:r>
              <a:rPr lang="en-US" b="1" dirty="0" smtClean="0">
                <a:latin typeface="Arial Narrow" panose="020B0606020202030204" pitchFamily="34" charset="0"/>
              </a:rPr>
              <a:t> Gain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9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8806" y="1065673"/>
            <a:ext cx="400972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Arial Narrow" panose="020B0606020202030204" pitchFamily="34" charset="0"/>
              </a:rPr>
              <a:t>Model Predictions Indicate Little Change in Soybean Yield: Positive Effect of CO</a:t>
            </a:r>
            <a:r>
              <a:rPr lang="en-US" sz="3200" baseline="-25000" dirty="0" smtClean="0">
                <a:latin typeface="Arial Narrow" panose="020B0606020202030204" pitchFamily="34" charset="0"/>
              </a:rPr>
              <a:t>2</a:t>
            </a:r>
            <a:r>
              <a:rPr lang="en-US" sz="3200" dirty="0" smtClean="0">
                <a:latin typeface="Arial Narrow" panose="020B0606020202030204" pitchFamily="34" charset="0"/>
              </a:rPr>
              <a:t> on Yield Will Offset the Negative Impact of High Temps.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6" t="6685" b="2652"/>
          <a:stretch/>
        </p:blipFill>
        <p:spPr>
          <a:xfrm>
            <a:off x="51619" y="258097"/>
            <a:ext cx="5258240" cy="31119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44" y="3527402"/>
            <a:ext cx="5505517" cy="33305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619" y="6356554"/>
            <a:ext cx="33257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 Narrow" panose="020B0606020202030204" pitchFamily="34" charset="0"/>
              </a:rPr>
              <a:t>Peterson. 2019. Impact of climate change on twenty-first century crop yields in the U.S. Climate 7:40-57. doi:10.3390/cli7030040</a:t>
            </a:r>
            <a:endParaRPr lang="en-US" sz="1050" dirty="0">
              <a:latin typeface="Arial Narrow" panose="020B0606020202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07144" y="2580968"/>
            <a:ext cx="802624" cy="530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03295" y="6022262"/>
            <a:ext cx="802624" cy="530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44" t="3868" b="2442"/>
          <a:stretch/>
        </p:blipFill>
        <p:spPr>
          <a:xfrm>
            <a:off x="243348" y="75741"/>
            <a:ext cx="5368571" cy="35871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057" y="3298262"/>
            <a:ext cx="5097079" cy="35597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619" y="6356554"/>
            <a:ext cx="33257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 Narrow" panose="020B0606020202030204" pitchFamily="34" charset="0"/>
              </a:rPr>
              <a:t>Peterson. 2019. Impact of climate change on twenty-first century crop yields in the U.S. Climate 7:40-57. doi:10.3390/cli7030040</a:t>
            </a:r>
            <a:endParaRPr lang="en-US" sz="1050" dirty="0">
              <a:latin typeface="Arial Narrow" panose="020B0606020202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611919" y="1045487"/>
            <a:ext cx="36131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latin typeface="Arial Narrow" panose="020B0606020202030204" pitchFamily="34" charset="0"/>
              </a:rPr>
              <a:t>Model Predictions Indicate a Large Reduction in Corn (C</a:t>
            </a:r>
            <a:r>
              <a:rPr lang="en-US" sz="3200" baseline="-25000" dirty="0" smtClean="0">
                <a:latin typeface="Arial Narrow" panose="020B0606020202030204" pitchFamily="34" charset="0"/>
              </a:rPr>
              <a:t>4</a:t>
            </a:r>
            <a:r>
              <a:rPr lang="en-US" sz="3200" dirty="0" smtClean="0">
                <a:latin typeface="Arial Narrow" panose="020B0606020202030204" pitchFamily="34" charset="0"/>
              </a:rPr>
              <a:t>) Yield: No Positive Effect of CO</a:t>
            </a:r>
            <a:r>
              <a:rPr lang="en-US" sz="3200" baseline="-25000" dirty="0" smtClean="0">
                <a:latin typeface="Arial Narrow" panose="020B0606020202030204" pitchFamily="34" charset="0"/>
              </a:rPr>
              <a:t>2</a:t>
            </a:r>
            <a:r>
              <a:rPr lang="en-US" sz="3200" dirty="0" smtClean="0">
                <a:latin typeface="Arial Narrow" panose="020B0606020202030204" pitchFamily="34" charset="0"/>
              </a:rPr>
              <a:t> on Yield to Offset the Negative Impact of High Temps.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57867" y="2846439"/>
            <a:ext cx="802624" cy="530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360609" y="6033361"/>
            <a:ext cx="802624" cy="530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F4F12AB7E8B4CA36163DE1786C39A" ma:contentTypeVersion="3" ma:contentTypeDescription="Create a new document." ma:contentTypeScope="" ma:versionID="fb3038be28bc784d8bf49ca90fcbe0c5">
  <xsd:schema xmlns:xsd="http://www.w3.org/2001/XMLSchema" xmlns:xs="http://www.w3.org/2001/XMLSchema" xmlns:p="http://schemas.microsoft.com/office/2006/metadata/properties" xmlns:ns1="http://schemas.microsoft.com/sharepoint/v3" xmlns:ns2="3586257f-d17b-4174-95ba-84c7efb4b691" targetNamespace="http://schemas.microsoft.com/office/2006/metadata/properties" ma:root="true" ma:fieldsID="fe7e2c370861cae7a8fe7da3ccc4c61e" ns1:_="" ns2:_="">
    <xsd:import namespace="http://schemas.microsoft.com/sharepoint/v3"/>
    <xsd:import namespace="3586257f-d17b-4174-95ba-84c7efb4b6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6257f-d17b-4174-95ba-84c7efb4b691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nillable="true" ma:displayName="Document type" ma:default="Ag Research Fund Scholarship" ma:format="Dropdown" ma:internalName="Document_x0020_type">
      <xsd:simpleType>
        <xsd:union memberTypes="dms:Text">
          <xsd:simpleType>
            <xsd:restriction base="dms:Choice">
              <xsd:enumeration value="Ag Research Fund Scholarship"/>
              <xsd:enumeration value="ARP Assistantship Info"/>
              <xsd:enumeration value="ARP Award"/>
              <xsd:enumeration value="ARP Statistical Reports"/>
              <xsd:enumeration value="FAIR"/>
              <xsd:enumeration value="Farm Policy Study Group"/>
              <xsd:enumeration value="HATCH - CRIS NIMSS"/>
              <xsd:enumeration value="MOG Info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Document_x0020_type xmlns="3586257f-d17b-4174-95ba-84c7efb4b691">Ag Research Fund Scholarship</Document_x0020_type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F4EBEAC-ED88-4305-A73C-8F90C3569655}"/>
</file>

<file path=customXml/itemProps2.xml><?xml version="1.0" encoding="utf-8"?>
<ds:datastoreItem xmlns:ds="http://schemas.openxmlformats.org/officeDocument/2006/customXml" ds:itemID="{8E4BF73A-1381-4EC8-A0EF-8C6791F298CF}"/>
</file>

<file path=customXml/itemProps3.xml><?xml version="1.0" encoding="utf-8"?>
<ds:datastoreItem xmlns:ds="http://schemas.openxmlformats.org/officeDocument/2006/customXml" ds:itemID="{C4FB33B2-AC18-4C8E-85BB-2911988AAAA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4286</TotalTime>
  <Words>1271</Words>
  <Application>Microsoft Office PowerPoint</Application>
  <PresentationFormat>On-screen Show (4:3)</PresentationFormat>
  <Paragraphs>179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Cambria Math</vt:lpstr>
      <vt:lpstr>Symbol</vt:lpstr>
      <vt:lpstr>Wingdings</vt:lpstr>
      <vt:lpstr>Office Theme</vt:lpstr>
      <vt:lpstr>Climate Change Impacts on Crop Performance</vt:lpstr>
      <vt:lpstr>Climate-related Factors That Impact Crop Production</vt:lpstr>
      <vt:lpstr>Not All Crops Respond to High CO2: Plants with C3 Photosynthesis Are Expected to Respond; Photosynthesis of C4 Plants is Not Expected to Increase with High CO2</vt:lpstr>
      <vt:lpstr>Free Air CO2 Exchange Experiments</vt:lpstr>
      <vt:lpstr>Meta-Analysis of Adaptation of Crops to Climate Change (FACE): Grain Yield </vt:lpstr>
      <vt:lpstr>Cornbelt Temperatures in Summer will Increase by 3 to 8˚C (5 to 14˚F) with More Frequent Heat Waves</vt:lpstr>
      <vt:lpstr>PowerPoint Presentation</vt:lpstr>
      <vt:lpstr>Model Predictions Indicate Little Change in Soybean Yield: Positive Effect of CO2 on Yield Will Offset the Negative Impact of High Temps.</vt:lpstr>
      <vt:lpstr>PowerPoint Presentation</vt:lpstr>
      <vt:lpstr>Average July Maximum (~daytime) Temperatures Have Impacted Corn Yields in IN, MO, IL and IA Over the Last Decade.</vt:lpstr>
      <vt:lpstr>Why Temperature Impacts Corn Yield and What it Costs (hidden yield reductions)</vt:lpstr>
      <vt:lpstr>Adaptation/Resilience: Selection for Low Leaf Dark Respiration (Rd) Resulted in Higher Yield of Ryegrass  </vt:lpstr>
      <vt:lpstr>Wheat Grain Yield is Negatively Associated with Leaf Respiration at 30 and 35 C in 12 Spring Wheat Lines Grown Under Heat Stress in the Yaqui Valley, Mexico. (Date: 2017)</vt:lpstr>
      <vt:lpstr>Climate Change Will Also Impact the Forage-Livestock Industry-Direct vs Indirect Effects  (Izaurralde et al. 2011)</vt:lpstr>
      <vt:lpstr>PowerPoint Presentation</vt:lpstr>
      <vt:lpstr>What is the Problem-Winters are Getting Warmer??</vt:lpstr>
      <vt:lpstr>Winterkill of Alfalfa is Reduced With Snow Cover – Snow Insulates Plants/Soil from Extremely Low Temperatures (Leep et al., 2001).</vt:lpstr>
      <vt:lpstr>Warmer Winters: Freeze-Thaw-Freeze Cycles-Ice Sheet Formation; Few Plants Survive Extensive Ice Encasement-Also Causes Heaving</vt:lpstr>
      <vt:lpstr>Water Retained on Alfalfa Fields in Winter 2018-19 Resulted in Essentially Total Stand Loss</vt:lpstr>
      <vt:lpstr>Variable Weather in Late Winter and Early Spring Can Injure Perennial and Winter Annual Crops</vt:lpstr>
      <vt:lpstr>Thanks for Listening!!</vt:lpstr>
      <vt:lpstr>Severe forage stand losses</vt:lpstr>
      <vt:lpstr>Severe forage stand losses</vt:lpstr>
      <vt:lpstr>Crops from Space</vt:lpstr>
    </vt:vector>
  </TitlesOfParts>
  <Company>Purdue University - AgIT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Volenec, Jeffrey J.</dc:creator>
  <cp:lastModifiedBy>Volenec, Jeffrey J.</cp:lastModifiedBy>
  <cp:revision>102</cp:revision>
  <cp:lastPrinted>2019-07-15T18:32:25Z</cp:lastPrinted>
  <dcterms:created xsi:type="dcterms:W3CDTF">2019-06-10T20:41:38Z</dcterms:created>
  <dcterms:modified xsi:type="dcterms:W3CDTF">2019-07-19T13:32:04Z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0x0101006F3F4F12AB7E8B4CA36163DE1786C39A</vt:lpwstr>
  </property>
</Properties>
</file>