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8" r:id="rId1"/>
    <p:sldMasterId id="2147483751" r:id="rId2"/>
  </p:sldMasterIdLst>
  <p:notesMasterIdLst>
    <p:notesMasterId r:id="rId36"/>
  </p:notesMasterIdLst>
  <p:sldIdLst>
    <p:sldId id="283" r:id="rId3"/>
    <p:sldId id="734" r:id="rId4"/>
    <p:sldId id="735" r:id="rId5"/>
    <p:sldId id="761" r:id="rId6"/>
    <p:sldId id="736" r:id="rId7"/>
    <p:sldId id="742" r:id="rId8"/>
    <p:sldId id="758" r:id="rId9"/>
    <p:sldId id="737" r:id="rId10"/>
    <p:sldId id="743" r:id="rId11"/>
    <p:sldId id="738" r:id="rId12"/>
    <p:sldId id="757" r:id="rId13"/>
    <p:sldId id="744" r:id="rId14"/>
    <p:sldId id="759" r:id="rId15"/>
    <p:sldId id="745" r:id="rId16"/>
    <p:sldId id="739" r:id="rId17"/>
    <p:sldId id="747" r:id="rId18"/>
    <p:sldId id="748" r:id="rId19"/>
    <p:sldId id="749" r:id="rId20"/>
    <p:sldId id="750" r:id="rId21"/>
    <p:sldId id="751" r:id="rId22"/>
    <p:sldId id="763" r:id="rId23"/>
    <p:sldId id="764" r:id="rId24"/>
    <p:sldId id="765" r:id="rId25"/>
    <p:sldId id="766" r:id="rId26"/>
    <p:sldId id="767" r:id="rId27"/>
    <p:sldId id="752" r:id="rId28"/>
    <p:sldId id="753" r:id="rId29"/>
    <p:sldId id="768" r:id="rId30"/>
    <p:sldId id="760" r:id="rId31"/>
    <p:sldId id="741" r:id="rId32"/>
    <p:sldId id="770" r:id="rId33"/>
    <p:sldId id="769" r:id="rId34"/>
    <p:sldId id="262" r:id="rId35"/>
  </p:sldIdLst>
  <p:sldSz cx="12192000" cy="6858000"/>
  <p:notesSz cx="7315200" cy="9601200"/>
  <p:embeddedFontLst>
    <p:embeddedFont>
      <p:font typeface="Acumin Pro" panose="020B0504020202020204" pitchFamily="34" charset="77"/>
      <p:regular r:id="rId37"/>
      <p:bold r:id="rId38"/>
      <p:italic r:id="rId39"/>
      <p:boldItalic r:id="rId40"/>
    </p:embeddedFont>
    <p:embeddedFont>
      <p:font typeface="Acumin Pro Condensed Semibold" panose="020B0506020202020204" pitchFamily="34" charset="77"/>
      <p:regular r:id="rId41"/>
      <p:bold r:id="rId42"/>
      <p:italic r:id="rId43"/>
      <p:boldItalic r:id="rId44"/>
    </p:embeddedFont>
    <p:embeddedFont>
      <p:font typeface="Acumin Pro ExtraCondensed" panose="020B0508020202020204" pitchFamily="34" charset="77"/>
      <p:regular r:id="rId45"/>
      <p:bold r:id="rId46"/>
      <p:italic r:id="rId47"/>
      <p:boldItalic r:id="rId48"/>
    </p:embeddedFont>
    <p:embeddedFont>
      <p:font typeface="Acumin Pro ExtraCondensed Smbd" panose="020B0508020202020204" pitchFamily="34" charset="77"/>
      <p:regular r:id="rId49"/>
      <p:bold r:id="rId50"/>
      <p:italic r:id="rId51"/>
      <p:boldItalic r:id="rId52"/>
    </p:embeddedFont>
    <p:embeddedFont>
      <p:font typeface="Acumin Pro Medium" panose="020B0504020202020204" pitchFamily="34" charset="77"/>
      <p:regular r:id="rId53"/>
      <p:italic r:id="rId54"/>
    </p:embeddedFont>
    <p:embeddedFont>
      <p:font typeface="Acumin Pro Semibold" panose="020B0504020202020204" pitchFamily="34" charset="77"/>
      <p:regular r:id="rId55"/>
      <p:bold r:id="rId56"/>
      <p:italic r:id="rId57"/>
      <p:boldItalic r:id="rId58"/>
    </p:embeddedFont>
    <p:embeddedFont>
      <p:font typeface="Acumin Pro SemiCondensed" panose="020B0506020202020204" pitchFamily="34" charset="77"/>
      <p:regular r:id="rId59"/>
      <p:bold r:id="rId60"/>
      <p:italic r:id="rId61"/>
      <p:boldItalic r:id="rId62"/>
    </p:embeddedFont>
    <p:embeddedFont>
      <p:font typeface="Arial Black" panose="020B0604020202020204" pitchFamily="34" charset="0"/>
      <p:bold r:id="rId63"/>
    </p:embeddedFont>
    <p:embeddedFont>
      <p:font typeface="Franklin Gothic Book" panose="020B0503020102020204" pitchFamily="34" charset="0"/>
      <p:regular r:id="rId64"/>
      <p:italic r:id="rId65"/>
    </p:embeddedFont>
    <p:embeddedFont>
      <p:font typeface="Franklin Gothic Medium" panose="020B0603020102020204" pitchFamily="34" charset="0"/>
      <p:regular r:id="rId66"/>
      <p:italic r:id="rId67"/>
    </p:embeddedFont>
    <p:embeddedFont>
      <p:font typeface="United Sans Cd Md" pitchFamily="2" charset="77"/>
      <p:regular r:id="rId68"/>
    </p:embeddedFont>
    <p:embeddedFont>
      <p:font typeface="United Sans Rg Md" pitchFamily="2" charset="77"/>
      <p:regular r:id="rId6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72" autoAdjust="0"/>
    <p:restoredTop sz="96081"/>
  </p:normalViewPr>
  <p:slideViewPr>
    <p:cSldViewPr snapToGrid="0" snapToObjects="1">
      <p:cViewPr>
        <p:scale>
          <a:sx n="91" d="100"/>
          <a:sy n="91" d="100"/>
        </p:scale>
        <p:origin x="-472" y="600"/>
      </p:cViewPr>
      <p:guideLst/>
    </p:cSldViewPr>
  </p:slideViewPr>
  <p:outlineViewPr>
    <p:cViewPr>
      <p:scale>
        <a:sx n="33" d="100"/>
        <a:sy n="33" d="100"/>
      </p:scale>
      <p:origin x="0" y="-33432"/>
    </p:cViewPr>
  </p:outlineViewPr>
  <p:notesTextViewPr>
    <p:cViewPr>
      <p:scale>
        <a:sx n="3" d="2"/>
        <a:sy n="3" d="2"/>
      </p:scale>
      <p:origin x="0" y="0"/>
    </p:cViewPr>
  </p:notesText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font" Target="fonts/font6.fntdata"/><Relationship Id="rId47" Type="http://schemas.openxmlformats.org/officeDocument/2006/relationships/font" Target="fonts/font11.fntdata"/><Relationship Id="rId63" Type="http://schemas.openxmlformats.org/officeDocument/2006/relationships/font" Target="fonts/font27.fntdata"/><Relationship Id="rId68" Type="http://schemas.openxmlformats.org/officeDocument/2006/relationships/font" Target="fonts/font32.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8" Type="http://schemas.openxmlformats.org/officeDocument/2006/relationships/font" Target="fonts/font22.fntdata"/><Relationship Id="rId66" Type="http://schemas.openxmlformats.org/officeDocument/2006/relationships/font" Target="fonts/font30.fntdata"/><Relationship Id="rId5" Type="http://schemas.openxmlformats.org/officeDocument/2006/relationships/slide" Target="slides/slide3.xml"/><Relationship Id="rId61" Type="http://schemas.openxmlformats.org/officeDocument/2006/relationships/font" Target="fonts/font25.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font" Target="fonts/font20.fntdata"/><Relationship Id="rId64" Type="http://schemas.openxmlformats.org/officeDocument/2006/relationships/font" Target="fonts/font28.fntdata"/><Relationship Id="rId69" Type="http://schemas.openxmlformats.org/officeDocument/2006/relationships/font" Target="fonts/font33.fntdata"/><Relationship Id="rId8" Type="http://schemas.openxmlformats.org/officeDocument/2006/relationships/slide" Target="slides/slide6.xml"/><Relationship Id="rId51" Type="http://schemas.openxmlformats.org/officeDocument/2006/relationships/font" Target="fonts/font15.fntdata"/><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2.fntdata"/><Relationship Id="rId46" Type="http://schemas.openxmlformats.org/officeDocument/2006/relationships/font" Target="fonts/font10.fntdata"/><Relationship Id="rId59" Type="http://schemas.openxmlformats.org/officeDocument/2006/relationships/font" Target="fonts/font23.fntdata"/><Relationship Id="rId67" Type="http://schemas.openxmlformats.org/officeDocument/2006/relationships/font" Target="fonts/font31.fntdata"/><Relationship Id="rId20" Type="http://schemas.openxmlformats.org/officeDocument/2006/relationships/slide" Target="slides/slide18.xml"/><Relationship Id="rId41" Type="http://schemas.openxmlformats.org/officeDocument/2006/relationships/font" Target="fonts/font5.fntdata"/><Relationship Id="rId54" Type="http://schemas.openxmlformats.org/officeDocument/2006/relationships/font" Target="fonts/font18.fntdata"/><Relationship Id="rId62" Type="http://schemas.openxmlformats.org/officeDocument/2006/relationships/font" Target="fonts/font26.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font" Target="fonts/font21.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8.fntdata"/><Relationship Id="rId52" Type="http://schemas.openxmlformats.org/officeDocument/2006/relationships/font" Target="fonts/font16.fntdata"/><Relationship Id="rId60" Type="http://schemas.openxmlformats.org/officeDocument/2006/relationships/font" Target="fonts/font24.fntdata"/><Relationship Id="rId65" Type="http://schemas.openxmlformats.org/officeDocument/2006/relationships/font" Target="fonts/font29.fntdata"/><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font" Target="fonts/font3.fntdata"/><Relationship Id="rId34" Type="http://schemas.openxmlformats.org/officeDocument/2006/relationships/slide" Target="slides/slide32.xml"/><Relationship Id="rId50" Type="http://schemas.openxmlformats.org/officeDocument/2006/relationships/font" Target="fonts/font14.fntdata"/><Relationship Id="rId55" Type="http://schemas.openxmlformats.org/officeDocument/2006/relationships/font" Target="fonts/font19.fntdata"/><Relationship Id="rId7" Type="http://schemas.openxmlformats.org/officeDocument/2006/relationships/slide" Target="slides/slide5.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w="19050" cap="flat" cmpd="sng" algn="ctr">
          <a:solidFill>
            <a:schemeClr val="tx1">
              <a:lumMod val="25000"/>
              <a:lumOff val="75000"/>
            </a:schemeClr>
          </a:solidFill>
          <a:round/>
        </a:ln>
        <a:effectLst/>
        <a:sp3d contourW="19050">
          <a:contourClr>
            <a:schemeClr val="tx1">
              <a:lumMod val="25000"/>
              <a:lumOff val="75000"/>
            </a:schemeClr>
          </a:contourClr>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Sheet2!$P$13</c:f>
              <c:strCache>
                <c:ptCount val="1"/>
                <c:pt idx="0">
                  <c:v>Yes</c:v>
                </c:pt>
              </c:strCache>
            </c:strRef>
          </c:tx>
          <c:spPr>
            <a:pattFill prst="ltDnDiag">
              <a:fgClr>
                <a:schemeClr val="accent1"/>
              </a:fgClr>
              <a:bgClr>
                <a:schemeClr val="accent1">
                  <a:lumMod val="20000"/>
                  <a:lumOff val="80000"/>
                </a:schemeClr>
              </a:bgClr>
            </a:pattFill>
            <a:ln>
              <a:solidFill>
                <a:schemeClr val="accent1"/>
              </a:solidFill>
            </a:ln>
            <a:effectLst/>
            <a:sp3d>
              <a:contourClr>
                <a:schemeClr val="accent1"/>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Sheet2!$O$14:$O$25</c:f>
              <c:strCache>
                <c:ptCount val="12"/>
                <c:pt idx="0">
                  <c:v> Federal elected officials</c:v>
                </c:pt>
                <c:pt idx="1">
                  <c:v> State elected officials</c:v>
                </c:pt>
                <c:pt idx="2">
                  <c:v> Local elected officials</c:v>
                </c:pt>
                <c:pt idx="3">
                  <c:v> Federal government agencies</c:v>
                </c:pt>
                <c:pt idx="4">
                  <c:v> State government agencies</c:v>
                </c:pt>
                <c:pt idx="5">
                  <c:v> Local government agencies</c:v>
                </c:pt>
                <c:pt idx="6">
                  <c:v> Nonprofit organizations</c:v>
                </c:pt>
                <c:pt idx="7">
                  <c:v> Nuclear plant manufacturers</c:v>
                </c:pt>
                <c:pt idx="8">
                  <c:v> Utilities</c:v>
                </c:pt>
                <c:pt idx="9">
                  <c:v> Public regulatory authorities</c:v>
                </c:pt>
                <c:pt idx="10">
                  <c:v> Scientists</c:v>
                </c:pt>
                <c:pt idx="11">
                  <c:v> Science journalists</c:v>
                </c:pt>
              </c:strCache>
            </c:strRef>
          </c:cat>
          <c:val>
            <c:numRef>
              <c:f>Sheet2!$P$14:$P$25</c:f>
              <c:numCache>
                <c:formatCode>0.0%</c:formatCode>
                <c:ptCount val="12"/>
                <c:pt idx="0">
                  <c:v>0.28260869565217389</c:v>
                </c:pt>
                <c:pt idx="1">
                  <c:v>0.34090909090909094</c:v>
                </c:pt>
                <c:pt idx="2">
                  <c:v>0.37154150197628455</c:v>
                </c:pt>
                <c:pt idx="3">
                  <c:v>0.47134387351778662</c:v>
                </c:pt>
                <c:pt idx="4">
                  <c:v>0.48122529644268774</c:v>
                </c:pt>
                <c:pt idx="5">
                  <c:v>0.44466403162055335</c:v>
                </c:pt>
                <c:pt idx="6">
                  <c:v>0.57905138339920947</c:v>
                </c:pt>
                <c:pt idx="7">
                  <c:v>0.54051383399209485</c:v>
                </c:pt>
                <c:pt idx="8">
                  <c:v>0.59288537549407117</c:v>
                </c:pt>
                <c:pt idx="9">
                  <c:v>0.62648221343873511</c:v>
                </c:pt>
                <c:pt idx="10">
                  <c:v>0.82707509881422925</c:v>
                </c:pt>
                <c:pt idx="11">
                  <c:v>0.64130434782608692</c:v>
                </c:pt>
              </c:numCache>
            </c:numRef>
          </c:val>
          <c:extLst>
            <c:ext xmlns:c16="http://schemas.microsoft.com/office/drawing/2014/chart" uri="{C3380CC4-5D6E-409C-BE32-E72D297353CC}">
              <c16:uniqueId val="{00000000-F53B-4876-9198-2385525DA764}"/>
            </c:ext>
          </c:extLst>
        </c:ser>
        <c:ser>
          <c:idx val="1"/>
          <c:order val="1"/>
          <c:tx>
            <c:strRef>
              <c:f>Sheet2!$Q$13</c:f>
              <c:strCache>
                <c:ptCount val="1"/>
                <c:pt idx="0">
                  <c:v>No</c:v>
                </c:pt>
              </c:strCache>
            </c:strRef>
          </c:tx>
          <c:spPr>
            <a:pattFill prst="ltDnDiag">
              <a:fgClr>
                <a:schemeClr val="accent2"/>
              </a:fgClr>
              <a:bgClr>
                <a:schemeClr val="accent2">
                  <a:lumMod val="20000"/>
                  <a:lumOff val="80000"/>
                </a:schemeClr>
              </a:bgClr>
            </a:pattFill>
            <a:ln>
              <a:solidFill>
                <a:schemeClr val="accent2"/>
              </a:solidFill>
            </a:ln>
            <a:effectLst/>
            <a:sp3d>
              <a:contourClr>
                <a:schemeClr val="accent2"/>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Sheet2!$O$14:$O$25</c:f>
              <c:strCache>
                <c:ptCount val="12"/>
                <c:pt idx="0">
                  <c:v> Federal elected officials</c:v>
                </c:pt>
                <c:pt idx="1">
                  <c:v> State elected officials</c:v>
                </c:pt>
                <c:pt idx="2">
                  <c:v> Local elected officials</c:v>
                </c:pt>
                <c:pt idx="3">
                  <c:v> Federal government agencies</c:v>
                </c:pt>
                <c:pt idx="4">
                  <c:v> State government agencies</c:v>
                </c:pt>
                <c:pt idx="5">
                  <c:v> Local government agencies</c:v>
                </c:pt>
                <c:pt idx="6">
                  <c:v> Nonprofit organizations</c:v>
                </c:pt>
                <c:pt idx="7">
                  <c:v> Nuclear plant manufacturers</c:v>
                </c:pt>
                <c:pt idx="8">
                  <c:v> Utilities</c:v>
                </c:pt>
                <c:pt idx="9">
                  <c:v> Public regulatory authorities</c:v>
                </c:pt>
                <c:pt idx="10">
                  <c:v> Scientists</c:v>
                </c:pt>
                <c:pt idx="11">
                  <c:v> Science journalists</c:v>
                </c:pt>
              </c:strCache>
            </c:strRef>
          </c:cat>
          <c:val>
            <c:numRef>
              <c:f>Sheet2!$Q$14:$Q$25</c:f>
              <c:numCache>
                <c:formatCode>0.0%</c:formatCode>
                <c:ptCount val="12"/>
                <c:pt idx="0">
                  <c:v>0.71739130434782605</c:v>
                </c:pt>
                <c:pt idx="1">
                  <c:v>0.65909090909090906</c:v>
                </c:pt>
                <c:pt idx="2">
                  <c:v>0.62845849802371545</c:v>
                </c:pt>
                <c:pt idx="3">
                  <c:v>0.52865612648221338</c:v>
                </c:pt>
                <c:pt idx="4">
                  <c:v>0.51877470355731226</c:v>
                </c:pt>
                <c:pt idx="5">
                  <c:v>0.55533596837944665</c:v>
                </c:pt>
                <c:pt idx="6">
                  <c:v>0.42094861660079053</c:v>
                </c:pt>
                <c:pt idx="7">
                  <c:v>0.45948616600790515</c:v>
                </c:pt>
                <c:pt idx="8">
                  <c:v>0.40711462450592883</c:v>
                </c:pt>
                <c:pt idx="9">
                  <c:v>0.37351778656126483</c:v>
                </c:pt>
                <c:pt idx="10">
                  <c:v>0.17292490118577075</c:v>
                </c:pt>
                <c:pt idx="11">
                  <c:v>0.35869565217391303</c:v>
                </c:pt>
              </c:numCache>
            </c:numRef>
          </c:val>
          <c:extLst>
            <c:ext xmlns:c16="http://schemas.microsoft.com/office/drawing/2014/chart" uri="{C3380CC4-5D6E-409C-BE32-E72D297353CC}">
              <c16:uniqueId val="{00000001-F53B-4876-9198-2385525DA764}"/>
            </c:ext>
          </c:extLst>
        </c:ser>
        <c:dLbls>
          <c:showLegendKey val="0"/>
          <c:showVal val="0"/>
          <c:showCatName val="0"/>
          <c:showSerName val="0"/>
          <c:showPercent val="0"/>
          <c:showBubbleSize val="0"/>
        </c:dLbls>
        <c:gapWidth val="150"/>
        <c:shape val="box"/>
        <c:axId val="1603805216"/>
        <c:axId val="1603808544"/>
        <c:axId val="0"/>
      </c:bar3DChart>
      <c:catAx>
        <c:axId val="1603805216"/>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603808544"/>
        <c:crosses val="autoZero"/>
        <c:auto val="1"/>
        <c:lblAlgn val="ctr"/>
        <c:lblOffset val="100"/>
        <c:noMultiLvlLbl val="0"/>
      </c:catAx>
      <c:valAx>
        <c:axId val="1603808544"/>
        <c:scaling>
          <c:orientation val="minMax"/>
        </c:scaling>
        <c:delete val="0"/>
        <c:axPos val="l"/>
        <c:majorGridlines>
          <c:spPr>
            <a:ln>
              <a:solidFill>
                <a:schemeClr val="tx1">
                  <a:lumMod val="15000"/>
                  <a:lumOff val="85000"/>
                </a:schemeClr>
              </a:solidFill>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60380521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655998523857401"/>
          <c:y val="0.14792908195629254"/>
          <c:w val="0.60496691858998253"/>
          <c:h val="0.85207091804370749"/>
        </c:manualLayout>
      </c:layout>
      <c:pieChart>
        <c:varyColors val="1"/>
        <c:ser>
          <c:idx val="0"/>
          <c:order val="0"/>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1-AD81-4BB8-BC4F-A3AED1E3FEF0}"/>
              </c:ext>
            </c:extLst>
          </c:dPt>
          <c:dPt>
            <c:idx val="1"/>
            <c:bubble3D val="0"/>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xmlns:c16="http://schemas.microsoft.com/office/drawing/2014/chart" uri="{C3380CC4-5D6E-409C-BE32-E72D297353CC}">
                <c16:uniqueId val="{00000003-AD81-4BB8-BC4F-A3AED1E3FEF0}"/>
              </c:ext>
            </c:extLst>
          </c:dPt>
          <c:dPt>
            <c:idx val="2"/>
            <c:bubble3D val="0"/>
            <c:spPr>
              <a:pattFill prst="ltUpDiag">
                <a:fgClr>
                  <a:schemeClr val="accent3"/>
                </a:fgClr>
                <a:bgClr>
                  <a:schemeClr val="accent3">
                    <a:lumMod val="20000"/>
                    <a:lumOff val="80000"/>
                  </a:schemeClr>
                </a:bgClr>
              </a:pattFill>
              <a:ln w="19050">
                <a:solidFill>
                  <a:schemeClr val="lt1"/>
                </a:solidFill>
              </a:ln>
              <a:effectLst>
                <a:innerShdw blurRad="114300">
                  <a:schemeClr val="accent3"/>
                </a:innerShdw>
              </a:effectLst>
            </c:spPr>
            <c:extLst>
              <c:ext xmlns:c16="http://schemas.microsoft.com/office/drawing/2014/chart" uri="{C3380CC4-5D6E-409C-BE32-E72D297353CC}">
                <c16:uniqueId val="{00000005-AD81-4BB8-BC4F-A3AED1E3FEF0}"/>
              </c:ext>
            </c:extLst>
          </c:dPt>
          <c:dPt>
            <c:idx val="3"/>
            <c:bubble3D val="0"/>
            <c:spPr>
              <a:pattFill prst="ltUpDiag">
                <a:fgClr>
                  <a:schemeClr val="accent4"/>
                </a:fgClr>
                <a:bgClr>
                  <a:schemeClr val="accent4">
                    <a:lumMod val="20000"/>
                    <a:lumOff val="80000"/>
                  </a:schemeClr>
                </a:bgClr>
              </a:pattFill>
              <a:ln w="19050">
                <a:solidFill>
                  <a:schemeClr val="lt1"/>
                </a:solidFill>
              </a:ln>
              <a:effectLst>
                <a:innerShdw blurRad="114300">
                  <a:schemeClr val="accent4"/>
                </a:innerShdw>
              </a:effectLst>
            </c:spPr>
            <c:extLst>
              <c:ext xmlns:c16="http://schemas.microsoft.com/office/drawing/2014/chart" uri="{C3380CC4-5D6E-409C-BE32-E72D297353CC}">
                <c16:uniqueId val="{00000007-AD81-4BB8-BC4F-A3AED1E3FEF0}"/>
              </c:ext>
            </c:extLst>
          </c:dPt>
          <c:dLbls>
            <c:dLbl>
              <c:idx val="0"/>
              <c:layout>
                <c:manualLayout>
                  <c:x val="-0.1390487744923124"/>
                  <c:y val="0.19551584997710009"/>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AD81-4BB8-BC4F-A3AED1E3FEF0}"/>
                </c:ext>
              </c:extLst>
            </c:dLbl>
            <c:dLbl>
              <c:idx val="2"/>
              <c:layout>
                <c:manualLayout>
                  <c:x val="0.16118514641863116"/>
                  <c:y val="-0.22215330577913778"/>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AD81-4BB8-BC4F-A3AED1E3FEF0}"/>
                </c:ext>
              </c:extLst>
            </c:dLbl>
            <c:dLbl>
              <c:idx val="3"/>
              <c:layout>
                <c:manualLayout>
                  <c:x val="0.15861629834035096"/>
                  <c:y val="0.18316215038617847"/>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AD81-4BB8-BC4F-A3AED1E3FEF0}"/>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Sheet1!$A$3:$A$6</c:f>
              <c:strCache>
                <c:ptCount val="4"/>
                <c:pt idx="0">
                  <c:v>I don't know</c:v>
                </c:pt>
                <c:pt idx="1">
                  <c:v>Not Safe</c:v>
                </c:pt>
                <c:pt idx="2">
                  <c:v>Moderately Safe</c:v>
                </c:pt>
                <c:pt idx="3">
                  <c:v>Very Safe</c:v>
                </c:pt>
              </c:strCache>
            </c:strRef>
          </c:cat>
          <c:val>
            <c:numRef>
              <c:f>Sheet1!$B$3:$B$6</c:f>
              <c:numCache>
                <c:formatCode>###0</c:formatCode>
                <c:ptCount val="4"/>
                <c:pt idx="0">
                  <c:v>180</c:v>
                </c:pt>
                <c:pt idx="1">
                  <c:v>187</c:v>
                </c:pt>
                <c:pt idx="2">
                  <c:v>447</c:v>
                </c:pt>
                <c:pt idx="3">
                  <c:v>198</c:v>
                </c:pt>
              </c:numCache>
            </c:numRef>
          </c:val>
          <c:extLst>
            <c:ext xmlns:c16="http://schemas.microsoft.com/office/drawing/2014/chart" uri="{C3380CC4-5D6E-409C-BE32-E72D297353CC}">
              <c16:uniqueId val="{00000008-AD81-4BB8-BC4F-A3AED1E3FEF0}"/>
            </c:ext>
          </c:extLst>
        </c:ser>
        <c:ser>
          <c:idx val="1"/>
          <c:order val="1"/>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A-AD81-4BB8-BC4F-A3AED1E3FEF0}"/>
              </c:ext>
            </c:extLst>
          </c:dPt>
          <c:dPt>
            <c:idx val="1"/>
            <c:bubble3D val="0"/>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xmlns:c16="http://schemas.microsoft.com/office/drawing/2014/chart" uri="{C3380CC4-5D6E-409C-BE32-E72D297353CC}">
                <c16:uniqueId val="{0000000C-AD81-4BB8-BC4F-A3AED1E3FEF0}"/>
              </c:ext>
            </c:extLst>
          </c:dPt>
          <c:dPt>
            <c:idx val="2"/>
            <c:bubble3D val="0"/>
            <c:spPr>
              <a:pattFill prst="ltUpDiag">
                <a:fgClr>
                  <a:schemeClr val="accent3"/>
                </a:fgClr>
                <a:bgClr>
                  <a:schemeClr val="accent3">
                    <a:lumMod val="20000"/>
                    <a:lumOff val="80000"/>
                  </a:schemeClr>
                </a:bgClr>
              </a:pattFill>
              <a:ln w="19050">
                <a:solidFill>
                  <a:schemeClr val="lt1"/>
                </a:solidFill>
              </a:ln>
              <a:effectLst>
                <a:innerShdw blurRad="114300">
                  <a:schemeClr val="accent3"/>
                </a:innerShdw>
              </a:effectLst>
            </c:spPr>
            <c:extLst>
              <c:ext xmlns:c16="http://schemas.microsoft.com/office/drawing/2014/chart" uri="{C3380CC4-5D6E-409C-BE32-E72D297353CC}">
                <c16:uniqueId val="{0000000E-AD81-4BB8-BC4F-A3AED1E3FEF0}"/>
              </c:ext>
            </c:extLst>
          </c:dPt>
          <c:dPt>
            <c:idx val="3"/>
            <c:bubble3D val="0"/>
            <c:spPr>
              <a:pattFill prst="ltUpDiag">
                <a:fgClr>
                  <a:schemeClr val="accent4"/>
                </a:fgClr>
                <a:bgClr>
                  <a:schemeClr val="accent4">
                    <a:lumMod val="20000"/>
                    <a:lumOff val="80000"/>
                  </a:schemeClr>
                </a:bgClr>
              </a:pattFill>
              <a:ln w="19050">
                <a:solidFill>
                  <a:schemeClr val="lt1"/>
                </a:solidFill>
              </a:ln>
              <a:effectLst>
                <a:innerShdw blurRad="114300">
                  <a:schemeClr val="accent4"/>
                </a:innerShdw>
              </a:effectLst>
            </c:spPr>
            <c:extLst>
              <c:ext xmlns:c16="http://schemas.microsoft.com/office/drawing/2014/chart" uri="{C3380CC4-5D6E-409C-BE32-E72D297353CC}">
                <c16:uniqueId val="{00000010-AD81-4BB8-BC4F-A3AED1E3FEF0}"/>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Sheet1!$A$3:$A$6</c:f>
              <c:strCache>
                <c:ptCount val="4"/>
                <c:pt idx="0">
                  <c:v>I don't know</c:v>
                </c:pt>
                <c:pt idx="1">
                  <c:v>Not Safe</c:v>
                </c:pt>
                <c:pt idx="2">
                  <c:v>Moderately Safe</c:v>
                </c:pt>
                <c:pt idx="3">
                  <c:v>Very Safe</c:v>
                </c:pt>
              </c:strCache>
            </c:strRef>
          </c:cat>
          <c:val>
            <c:numRef>
              <c:f>Sheet1!$C$3:$C$6</c:f>
              <c:numCache>
                <c:formatCode>0.0%</c:formatCode>
                <c:ptCount val="4"/>
                <c:pt idx="0">
                  <c:v>0.17786561264822134</c:v>
                </c:pt>
                <c:pt idx="1">
                  <c:v>0.18478260869565216</c:v>
                </c:pt>
                <c:pt idx="2">
                  <c:v>0.44169960474308301</c:v>
                </c:pt>
                <c:pt idx="3">
                  <c:v>0.19565217391304349</c:v>
                </c:pt>
              </c:numCache>
            </c:numRef>
          </c:val>
          <c:extLst>
            <c:ext xmlns:c16="http://schemas.microsoft.com/office/drawing/2014/chart" uri="{C3380CC4-5D6E-409C-BE32-E72D297353CC}">
              <c16:uniqueId val="{00000011-AD81-4BB8-BC4F-A3AED1E3FEF0}"/>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ayout>
        <c:manualLayout>
          <c:xMode val="edge"/>
          <c:yMode val="edge"/>
          <c:x val="0"/>
          <c:y val="1.6982715295475844E-2"/>
          <c:w val="0.99162039790343426"/>
          <c:h val="0.14239405025501931"/>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9">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styleClr val="auto"/>
    </cs:lnRef>
    <cs:fillRef idx="0">
      <cs:styleClr val="auto"/>
    </cs:fillRef>
    <cs:effectRef idx="0"/>
    <cs:fontRef idx="minor">
      <a:schemeClr val="tx1"/>
    </cs:fontRef>
    <cs:spPr>
      <a:pattFill prst="ltDnDiag">
        <a:fgClr>
          <a:schemeClr val="phClr"/>
        </a:fgClr>
        <a:bgClr>
          <a:schemeClr val="phClr">
            <a:lumMod val="20000"/>
            <a:lumOff val="80000"/>
          </a:schemeClr>
        </a:bgClr>
      </a:pattFill>
      <a:ln>
        <a:solidFill>
          <a:schemeClr val="phClr"/>
        </a:solidFill>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spPr>
      <a:ln w="19050" cap="flat" cmpd="sng" algn="ctr">
        <a:solidFill>
          <a:schemeClr val="tx1">
            <a:lumMod val="25000"/>
            <a:lumOff val="75000"/>
          </a:schemeClr>
        </a:solidFill>
        <a:round/>
      </a:ln>
    </cs:spPr>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28A55EAA-D64B-A54D-9AD6-840407C79D5E}" type="datetimeFigureOut">
              <a:rPr lang="en-US" smtClean="0"/>
              <a:t>7/20/26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988F3A2B-14A6-8F47-B753-A658CA12576A}" type="slidenum">
              <a:rPr lang="en-US" smtClean="0"/>
              <a:t>‹#›</a:t>
            </a:fld>
            <a:endParaRPr lang="en-US"/>
          </a:p>
        </p:txBody>
      </p:sp>
    </p:spTree>
    <p:extLst>
      <p:ext uri="{BB962C8B-B14F-4D97-AF65-F5344CB8AC3E}">
        <p14:creationId xmlns:p14="http://schemas.microsoft.com/office/powerpoint/2010/main" val="1617900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8F3A2B-14A6-8F47-B753-A658CA12576A}" type="slidenum">
              <a:rPr lang="en-US" smtClean="0"/>
              <a:t>33</a:t>
            </a:fld>
            <a:endParaRPr lang="en-US"/>
          </a:p>
        </p:txBody>
      </p:sp>
    </p:spTree>
    <p:extLst>
      <p:ext uri="{BB962C8B-B14F-4D97-AF65-F5344CB8AC3E}">
        <p14:creationId xmlns:p14="http://schemas.microsoft.com/office/powerpoint/2010/main" val="4568514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source Page - PPT Accessibility">
    <p:bg>
      <p:bgPr>
        <a:solidFill>
          <a:schemeClr val="accent4"/>
        </a:solidFill>
        <a:effectLst/>
      </p:bgPr>
    </p:bg>
    <p:spTree>
      <p:nvGrpSpPr>
        <p:cNvPr id="1" name=""/>
        <p:cNvGrpSpPr/>
        <p:nvPr/>
      </p:nvGrpSpPr>
      <p:grpSpPr>
        <a:xfrm>
          <a:off x="0" y="0"/>
          <a:ext cx="0" cy="0"/>
          <a:chOff x="0" y="0"/>
          <a:chExt cx="0" cy="0"/>
        </a:xfrm>
      </p:grpSpPr>
      <p:sp>
        <p:nvSpPr>
          <p:cNvPr id="3" name="PPT Accessibility"/>
          <p:cNvSpPr>
            <a:spLocks noGrp="1"/>
          </p:cNvSpPr>
          <p:nvPr>
            <p:ph type="subTitle" idx="1" hasCustomPrompt="1"/>
          </p:nvPr>
        </p:nvSpPr>
        <p:spPr>
          <a:xfrm>
            <a:off x="2667000" y="1597306"/>
            <a:ext cx="6581494" cy="1661993"/>
          </a:xfrm>
          <a:noFill/>
        </p:spPr>
        <p:txBody>
          <a:bodyPr wrap="square" lIns="0" tIns="0" rIns="0" bIns="0" anchor="t" anchorCtr="0">
            <a:spAutoFit/>
          </a:bodyPr>
          <a:lstStyle>
            <a:lvl1pPr marL="0" indent="0" algn="l">
              <a:buNone/>
              <a:defRPr lang="en-US" b="0" smtClean="0">
                <a:solidFill>
                  <a:schemeClr val="bg1"/>
                </a:solidFill>
                <a:effectLst/>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effectLst/>
                <a:latin typeface="Acumin Pro" panose="020B0504020202020204" pitchFamily="34" charset="77"/>
              </a:rPr>
              <a:t>Support the Purdue University brand in your presentations by using a brand-friendly template. This template uses an accessible master layout. Please note that some changes  to the PowerPoint template could impact accessibility by those with disabilities. Follow the instructions provided by Microsoft Office to ensure that your PowerPoint presentations are accessible to all users:</a:t>
            </a:r>
          </a:p>
        </p:txBody>
      </p:sp>
      <p:sp>
        <p:nvSpPr>
          <p:cNvPr id="10" name="PPT Accessibility URL" descr="PPT Accessibility URL">
            <a:extLst>
              <a:ext uri="{FF2B5EF4-FFF2-40B4-BE49-F238E27FC236}">
                <a16:creationId xmlns:a16="http://schemas.microsoft.com/office/drawing/2014/main" id="{E7B0FF2D-DA7C-7D4D-A32C-27DF18CCFBFD}"/>
              </a:ext>
            </a:extLst>
          </p:cNvPr>
          <p:cNvSpPr>
            <a:spLocks noGrp="1"/>
          </p:cNvSpPr>
          <p:nvPr>
            <p:ph type="body" sz="quarter" idx="14" hasCustomPrompt="1"/>
          </p:nvPr>
        </p:nvSpPr>
        <p:spPr>
          <a:xfrm>
            <a:off x="2667001" y="3813008"/>
            <a:ext cx="6725194" cy="602238"/>
          </a:xfrm>
        </p:spPr>
        <p:txBody>
          <a:bodyPr lIns="0" tIns="0" rIns="0" bIns="0">
            <a:norm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Acumin Pro" panose="020B0504020202020204" pitchFamily="34" charset="77"/>
              </a:defRPr>
            </a:lvl1pPr>
          </a:lstStyle>
          <a:p>
            <a:r>
              <a:rPr lang="en-US" dirty="0">
                <a:solidFill>
                  <a:schemeClr val="accent1"/>
                </a:solidFill>
                <a:effectLst/>
                <a:latin typeface="Acumin Pro" panose="020B0504020202020204" pitchFamily="34" charset="77"/>
              </a:rPr>
              <a:t>https://</a:t>
            </a:r>
            <a:r>
              <a:rPr lang="en-US" dirty="0" err="1">
                <a:solidFill>
                  <a:schemeClr val="accent1"/>
                </a:solidFill>
                <a:effectLst/>
                <a:latin typeface="Acumin Pro" panose="020B0504020202020204" pitchFamily="34" charset="77"/>
              </a:rPr>
              <a:t>support.office.com</a:t>
            </a:r>
            <a:r>
              <a:rPr lang="en-US" dirty="0">
                <a:solidFill>
                  <a:schemeClr val="accent1"/>
                </a:solidFill>
                <a:effectLst/>
                <a:latin typeface="Acumin Pro" panose="020B0504020202020204" pitchFamily="34" charset="77"/>
              </a:rPr>
              <a:t>/</a:t>
            </a:r>
            <a:r>
              <a:rPr lang="en-US" dirty="0" err="1">
                <a:solidFill>
                  <a:schemeClr val="accent1"/>
                </a:solidFill>
                <a:effectLst/>
                <a:latin typeface="Acumin Pro" panose="020B0504020202020204" pitchFamily="34" charset="77"/>
              </a:rPr>
              <a:t>en</a:t>
            </a:r>
            <a:r>
              <a:rPr lang="en-US" dirty="0">
                <a:solidFill>
                  <a:schemeClr val="accent1"/>
                </a:solidFill>
                <a:effectLst/>
                <a:latin typeface="Acumin Pro" panose="020B0504020202020204" pitchFamily="34" charset="77"/>
              </a:rPr>
              <a:t>-us/article/Make-your-PowerPoint-presentations-accessible-6f7772b2-2f33-4bd2-8ca7-dae3b2b3ef25</a:t>
            </a:r>
            <a:endParaRPr lang="en-US" dirty="0">
              <a:solidFill>
                <a:schemeClr val="accent1"/>
              </a:solidFill>
            </a:endParaRPr>
          </a:p>
        </p:txBody>
      </p:sp>
      <p:pic>
        <p:nvPicPr>
          <p:cNvPr id="11" name="Purdue Logo" descr="Purdue Logo">
            <a:extLst>
              <a:ext uri="{FF2B5EF4-FFF2-40B4-BE49-F238E27FC236}">
                <a16:creationId xmlns:a16="http://schemas.microsoft.com/office/drawing/2014/main" id="{729E0708-CAA1-6E42-88EC-DDAEC16FAE2E}"/>
              </a:ext>
            </a:extLst>
          </p:cNvPr>
          <p:cNvPicPr>
            <a:picLocks noChangeAspect="1"/>
          </p:cNvPicPr>
          <p:nvPr userDrawn="1"/>
        </p:nvPicPr>
        <p:blipFill>
          <a:blip r:embed="rId2"/>
          <a:stretch>
            <a:fillRect/>
          </a:stretch>
        </p:blipFill>
        <p:spPr>
          <a:xfrm>
            <a:off x="1738642" y="5984087"/>
            <a:ext cx="2463665" cy="440990"/>
          </a:xfrm>
          <a:prstGeom prst="rect">
            <a:avLst/>
          </a:prstGeom>
        </p:spPr>
      </p:pic>
      <p:sp>
        <p:nvSpPr>
          <p:cNvPr id="7" name="Date"/>
          <p:cNvSpPr>
            <a:spLocks noGrp="1"/>
          </p:cNvSpPr>
          <p:nvPr>
            <p:ph type="dt" sz="half" idx="10"/>
          </p:nvPr>
        </p:nvSpPr>
        <p:spPr>
          <a:xfrm>
            <a:off x="8926248" y="6220740"/>
            <a:ext cx="1021891" cy="323968"/>
          </a:xfrm>
        </p:spPr>
        <p:txBody>
          <a:bodyPr/>
          <a:lstStyle>
            <a:lvl1pPr>
              <a:defRPr>
                <a:solidFill>
                  <a:schemeClr val="bg1">
                    <a:alpha val="70000"/>
                  </a:schemeClr>
                </a:solidFill>
              </a:defRPr>
            </a:lvl1pPr>
          </a:lstStyle>
          <a:p>
            <a:fld id="{D47A9A36-4EB0-BF46-AE48-7CDA251B954B}" type="datetime1">
              <a:rPr lang="en-US" smtClean="0"/>
              <a:t>7/20/26</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30699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guide id="4" pos="5496" userDrawn="1">
          <p15:clr>
            <a:srgbClr val="FBAE40"/>
          </p15:clr>
        </p15:guide>
        <p15:guide id="5" pos="6848" userDrawn="1">
          <p15:clr>
            <a:srgbClr val="FBAE40"/>
          </p15:clr>
        </p15:guide>
        <p15:guide id="6" orient="horz" pos="4080" userDrawn="1">
          <p15:clr>
            <a:srgbClr val="FBAE40"/>
          </p15:clr>
        </p15:guide>
        <p15:guide id="7" pos="1312" userDrawn="1">
          <p15:clr>
            <a:srgbClr val="FBAE40"/>
          </p15:clr>
        </p15:guide>
        <p15:guide id="8" pos="1680" userDrawn="1">
          <p15:clr>
            <a:srgbClr val="FBAE40"/>
          </p15:clr>
        </p15:guide>
        <p15:guide id="9" pos="6264" userDrawn="1">
          <p15:clr>
            <a:srgbClr val="FBAE40"/>
          </p15:clr>
        </p15:guide>
        <p15:guide id="10" pos="6360" userDrawn="1">
          <p15:clr>
            <a:srgbClr val="FBAE40"/>
          </p15:clr>
        </p15:guide>
        <p15:guide id="11" orient="horz" pos="10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29271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7435671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0924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2538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26144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26663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4464494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161388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 5 Color Blocks">
    <p:spTree>
      <p:nvGrpSpPr>
        <p:cNvPr id="1" name=""/>
        <p:cNvGrpSpPr/>
        <p:nvPr/>
      </p:nvGrpSpPr>
      <p:grpSpPr>
        <a:xfrm>
          <a:off x="0" y="0"/>
          <a:ext cx="0" cy="0"/>
          <a:chOff x="0" y="0"/>
          <a:chExt cx="0" cy="0"/>
        </a:xfrm>
      </p:grpSpPr>
      <p:sp>
        <p:nvSpPr>
          <p:cNvPr id="40" name="Title 39">
            <a:extLst>
              <a:ext uri="{FF2B5EF4-FFF2-40B4-BE49-F238E27FC236}">
                <a16:creationId xmlns:a16="http://schemas.microsoft.com/office/drawing/2014/main" id="{2CAB310C-9DF2-C217-7A37-81705800EBE5}"/>
              </a:ext>
            </a:extLst>
          </p:cNvPr>
          <p:cNvSpPr>
            <a:spLocks noGrp="1"/>
          </p:cNvSpPr>
          <p:nvPr>
            <p:ph type="title"/>
          </p:nvPr>
        </p:nvSpPr>
        <p:spPr/>
        <p:txBody>
          <a:bodyPr/>
          <a:lstStyle/>
          <a:p>
            <a:r>
              <a:rPr lang="en-US"/>
              <a:t>Click to edit Master title style</a:t>
            </a:r>
          </a:p>
        </p:txBody>
      </p:sp>
      <p:sp>
        <p:nvSpPr>
          <p:cNvPr id="2" name="Rectangle 1">
            <a:extLst>
              <a:ext uri="{FF2B5EF4-FFF2-40B4-BE49-F238E27FC236}">
                <a16:creationId xmlns:a16="http://schemas.microsoft.com/office/drawing/2014/main" id="{C979A34A-6A6B-FC98-1EC8-8347FAB1A48F}"/>
              </a:ext>
            </a:extLst>
          </p:cNvPr>
          <p:cNvSpPr/>
          <p:nvPr userDrawn="1"/>
        </p:nvSpPr>
        <p:spPr>
          <a:xfrm>
            <a:off x="1008584" y="1660596"/>
            <a:ext cx="1918020" cy="436418"/>
          </a:xfrm>
          <a:prstGeom prst="rect">
            <a:avLst/>
          </a:prstGeom>
          <a:solidFill>
            <a:schemeClr val="accent5">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7" name="Rectangle 6">
            <a:extLst>
              <a:ext uri="{FF2B5EF4-FFF2-40B4-BE49-F238E27FC236}">
                <a16:creationId xmlns:a16="http://schemas.microsoft.com/office/drawing/2014/main" id="{3C3F2A76-73C1-7478-1C52-F70D9B50BC0A}"/>
              </a:ext>
            </a:extLst>
          </p:cNvPr>
          <p:cNvSpPr/>
          <p:nvPr userDrawn="1"/>
        </p:nvSpPr>
        <p:spPr>
          <a:xfrm>
            <a:off x="1011339" y="2160555"/>
            <a:ext cx="1915265" cy="323350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19" name="Rectangle 18">
            <a:extLst>
              <a:ext uri="{FF2B5EF4-FFF2-40B4-BE49-F238E27FC236}">
                <a16:creationId xmlns:a16="http://schemas.microsoft.com/office/drawing/2014/main" id="{3B6525D0-8078-E003-46A7-FFCB83C221E0}"/>
              </a:ext>
            </a:extLst>
          </p:cNvPr>
          <p:cNvSpPr/>
          <p:nvPr userDrawn="1"/>
        </p:nvSpPr>
        <p:spPr>
          <a:xfrm>
            <a:off x="3045437" y="1660596"/>
            <a:ext cx="1918020" cy="436418"/>
          </a:xfrm>
          <a:prstGeom prst="rect">
            <a:avLst/>
          </a:prstGeom>
          <a:solidFill>
            <a:schemeClr val="tx2">
              <a:lumMod val="60000"/>
              <a:lumOff val="40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0" name="Rectangle 19">
            <a:extLst>
              <a:ext uri="{FF2B5EF4-FFF2-40B4-BE49-F238E27FC236}">
                <a16:creationId xmlns:a16="http://schemas.microsoft.com/office/drawing/2014/main" id="{AE6AD059-9160-4AE4-0F86-92FB0AAD082C}"/>
              </a:ext>
            </a:extLst>
          </p:cNvPr>
          <p:cNvSpPr/>
          <p:nvPr userDrawn="1"/>
        </p:nvSpPr>
        <p:spPr>
          <a:xfrm>
            <a:off x="3048192" y="2160555"/>
            <a:ext cx="1915265" cy="3233502"/>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1" name="Rectangle 20">
            <a:extLst>
              <a:ext uri="{FF2B5EF4-FFF2-40B4-BE49-F238E27FC236}">
                <a16:creationId xmlns:a16="http://schemas.microsoft.com/office/drawing/2014/main" id="{E0F701C0-7A2F-0B95-E95C-07302A14CA56}"/>
              </a:ext>
            </a:extLst>
          </p:cNvPr>
          <p:cNvSpPr/>
          <p:nvPr userDrawn="1"/>
        </p:nvSpPr>
        <p:spPr>
          <a:xfrm>
            <a:off x="5082290" y="1660596"/>
            <a:ext cx="1918020" cy="436418"/>
          </a:xfrm>
          <a:prstGeom prst="rect">
            <a:avLst/>
          </a:prstGeom>
          <a:solidFill>
            <a:schemeClr val="accent1">
              <a:lumMod val="40000"/>
              <a:lumOff val="60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3" name="Rectangle 22">
            <a:extLst>
              <a:ext uri="{FF2B5EF4-FFF2-40B4-BE49-F238E27FC236}">
                <a16:creationId xmlns:a16="http://schemas.microsoft.com/office/drawing/2014/main" id="{AD786ED8-9187-C7FB-F774-CE52A2971FFD}"/>
              </a:ext>
            </a:extLst>
          </p:cNvPr>
          <p:cNvSpPr/>
          <p:nvPr userDrawn="1"/>
        </p:nvSpPr>
        <p:spPr>
          <a:xfrm>
            <a:off x="5085045" y="2160555"/>
            <a:ext cx="1915265" cy="323350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4" name="Rectangle 23">
            <a:extLst>
              <a:ext uri="{FF2B5EF4-FFF2-40B4-BE49-F238E27FC236}">
                <a16:creationId xmlns:a16="http://schemas.microsoft.com/office/drawing/2014/main" id="{9A6F5635-02F3-829F-B778-4A766D8D4A2D}"/>
              </a:ext>
            </a:extLst>
          </p:cNvPr>
          <p:cNvSpPr/>
          <p:nvPr userDrawn="1"/>
        </p:nvSpPr>
        <p:spPr>
          <a:xfrm>
            <a:off x="7119143" y="1660596"/>
            <a:ext cx="1918020" cy="436418"/>
          </a:xfrm>
          <a:prstGeom prst="rect">
            <a:avLst/>
          </a:prstGeom>
          <a:solidFill>
            <a:schemeClr val="accent1">
              <a:lumMod val="20000"/>
              <a:lumOff val="80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tx1"/>
              </a:solidFill>
              <a:latin typeface="Franklin Gothic Medium" panose="020B0603020102020204" pitchFamily="34" charset="0"/>
            </a:endParaRPr>
          </a:p>
        </p:txBody>
      </p:sp>
      <p:sp>
        <p:nvSpPr>
          <p:cNvPr id="25" name="Rectangle 24">
            <a:extLst>
              <a:ext uri="{FF2B5EF4-FFF2-40B4-BE49-F238E27FC236}">
                <a16:creationId xmlns:a16="http://schemas.microsoft.com/office/drawing/2014/main" id="{3CBD6A50-2E1C-FDDB-2F9B-D9101B8535C5}"/>
              </a:ext>
            </a:extLst>
          </p:cNvPr>
          <p:cNvSpPr/>
          <p:nvPr userDrawn="1"/>
        </p:nvSpPr>
        <p:spPr>
          <a:xfrm>
            <a:off x="7121898" y="2160555"/>
            <a:ext cx="1915265" cy="323350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7" name="Rectangle 26">
            <a:extLst>
              <a:ext uri="{FF2B5EF4-FFF2-40B4-BE49-F238E27FC236}">
                <a16:creationId xmlns:a16="http://schemas.microsoft.com/office/drawing/2014/main" id="{B239B4FF-413F-3DBC-C6E4-087C951C5464}"/>
              </a:ext>
            </a:extLst>
          </p:cNvPr>
          <p:cNvSpPr/>
          <p:nvPr userDrawn="1"/>
        </p:nvSpPr>
        <p:spPr>
          <a:xfrm>
            <a:off x="9155998" y="1660596"/>
            <a:ext cx="1918020" cy="436418"/>
          </a:xfrm>
          <a:prstGeom prst="rect">
            <a:avLst/>
          </a:prstGeom>
          <a:solidFill>
            <a:schemeClr val="tx2">
              <a:lumMod val="20000"/>
              <a:lumOff val="80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8" name="Rectangle 27">
            <a:extLst>
              <a:ext uri="{FF2B5EF4-FFF2-40B4-BE49-F238E27FC236}">
                <a16:creationId xmlns:a16="http://schemas.microsoft.com/office/drawing/2014/main" id="{8CB8434E-9F38-4592-327E-51A570C73E09}"/>
              </a:ext>
            </a:extLst>
          </p:cNvPr>
          <p:cNvSpPr/>
          <p:nvPr userDrawn="1"/>
        </p:nvSpPr>
        <p:spPr>
          <a:xfrm>
            <a:off x="9158753" y="2160555"/>
            <a:ext cx="1915265" cy="323350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44" name="Text Placeholder 6">
            <a:extLst>
              <a:ext uri="{FF2B5EF4-FFF2-40B4-BE49-F238E27FC236}">
                <a16:creationId xmlns:a16="http://schemas.microsoft.com/office/drawing/2014/main" id="{1BA8130D-B7F2-9815-5056-6F334D4BBAEF}"/>
              </a:ext>
            </a:extLst>
          </p:cNvPr>
          <p:cNvSpPr>
            <a:spLocks noGrp="1"/>
          </p:cNvSpPr>
          <p:nvPr>
            <p:ph type="body" sz="quarter" idx="10" hasCustomPrompt="1"/>
          </p:nvPr>
        </p:nvSpPr>
        <p:spPr>
          <a:xfrm>
            <a:off x="1008584" y="1783909"/>
            <a:ext cx="1918018" cy="220506"/>
          </a:xfrm>
        </p:spPr>
        <p:txBody>
          <a:bodyPr>
            <a:noAutofit/>
          </a:bodyPr>
          <a:lstStyle>
            <a:lvl1pPr marL="0" indent="0" algn="ctr" fontAlgn="ctr">
              <a:spcBef>
                <a:spcPts val="0"/>
              </a:spcBef>
              <a:buFontTx/>
              <a:buNone/>
              <a:defRPr sz="1200" b="1" i="0" baseline="0">
                <a:solidFill>
                  <a:schemeClr val="tx1"/>
                </a:solidFill>
                <a:latin typeface="Acumin Pro Condensed Semibold" panose="020B0506020202020204" pitchFamily="34" charset="77"/>
              </a:defRPr>
            </a:lvl1pPr>
          </a:lstStyle>
          <a:p>
            <a:pPr lvl="0"/>
            <a:r>
              <a:rPr lang="en-US" dirty="0"/>
              <a:t>Click to edit Subhead</a:t>
            </a:r>
          </a:p>
        </p:txBody>
      </p:sp>
      <p:sp>
        <p:nvSpPr>
          <p:cNvPr id="45" name="Text Placeholder 6">
            <a:extLst>
              <a:ext uri="{FF2B5EF4-FFF2-40B4-BE49-F238E27FC236}">
                <a16:creationId xmlns:a16="http://schemas.microsoft.com/office/drawing/2014/main" id="{A41A66E4-0B84-E1FB-88CD-3E0E6E80C49D}"/>
              </a:ext>
            </a:extLst>
          </p:cNvPr>
          <p:cNvSpPr>
            <a:spLocks noGrp="1"/>
          </p:cNvSpPr>
          <p:nvPr>
            <p:ph type="body" sz="quarter" idx="28" hasCustomPrompt="1"/>
          </p:nvPr>
        </p:nvSpPr>
        <p:spPr>
          <a:xfrm>
            <a:off x="3045438" y="1768552"/>
            <a:ext cx="1918018" cy="220506"/>
          </a:xfrm>
        </p:spPr>
        <p:txBody>
          <a:bodyPr>
            <a:noAutofit/>
          </a:bodyPr>
          <a:lstStyle>
            <a:lvl1pPr marL="0" indent="0" algn="ctr" fontAlgn="ctr">
              <a:spcBef>
                <a:spcPts val="0"/>
              </a:spcBef>
              <a:buFontTx/>
              <a:buNone/>
              <a:defRPr sz="1200" b="1" i="0" baseline="0">
                <a:solidFill>
                  <a:schemeClr val="tx1"/>
                </a:solidFill>
                <a:latin typeface="Acumin Pro Condensed Semibold" panose="020B0506020202020204" pitchFamily="34" charset="77"/>
              </a:defRPr>
            </a:lvl1pPr>
          </a:lstStyle>
          <a:p>
            <a:pPr lvl="0"/>
            <a:r>
              <a:rPr lang="en-US" dirty="0"/>
              <a:t>Click to edit Subhead</a:t>
            </a:r>
          </a:p>
        </p:txBody>
      </p:sp>
      <p:sp>
        <p:nvSpPr>
          <p:cNvPr id="46" name="Text Placeholder 6">
            <a:extLst>
              <a:ext uri="{FF2B5EF4-FFF2-40B4-BE49-F238E27FC236}">
                <a16:creationId xmlns:a16="http://schemas.microsoft.com/office/drawing/2014/main" id="{235E5CE7-3D80-1BB5-DACD-8A63CA927E9A}"/>
              </a:ext>
            </a:extLst>
          </p:cNvPr>
          <p:cNvSpPr>
            <a:spLocks noGrp="1"/>
          </p:cNvSpPr>
          <p:nvPr>
            <p:ph type="body" sz="quarter" idx="29" hasCustomPrompt="1"/>
          </p:nvPr>
        </p:nvSpPr>
        <p:spPr>
          <a:xfrm>
            <a:off x="5082291" y="1768552"/>
            <a:ext cx="1918018" cy="220506"/>
          </a:xfrm>
        </p:spPr>
        <p:txBody>
          <a:bodyPr>
            <a:noAutofit/>
          </a:bodyPr>
          <a:lstStyle>
            <a:lvl1pPr marL="0" indent="0" algn="ctr" fontAlgn="ctr">
              <a:spcBef>
                <a:spcPts val="0"/>
              </a:spcBef>
              <a:buFontTx/>
              <a:buNone/>
              <a:defRPr sz="1200" b="1" i="0" baseline="0">
                <a:solidFill>
                  <a:schemeClr val="tx1"/>
                </a:solidFill>
                <a:latin typeface="Acumin Pro Condensed Semibold" panose="020B0506020202020204" pitchFamily="34" charset="77"/>
              </a:defRPr>
            </a:lvl1pPr>
          </a:lstStyle>
          <a:p>
            <a:pPr lvl="0"/>
            <a:r>
              <a:rPr lang="en-US" dirty="0"/>
              <a:t>Click to edit Subhead</a:t>
            </a:r>
          </a:p>
        </p:txBody>
      </p:sp>
      <p:sp>
        <p:nvSpPr>
          <p:cNvPr id="47" name="Text Placeholder 6">
            <a:extLst>
              <a:ext uri="{FF2B5EF4-FFF2-40B4-BE49-F238E27FC236}">
                <a16:creationId xmlns:a16="http://schemas.microsoft.com/office/drawing/2014/main" id="{685C02D4-EA4F-4962-D397-F6439EC5C6E9}"/>
              </a:ext>
            </a:extLst>
          </p:cNvPr>
          <p:cNvSpPr>
            <a:spLocks noGrp="1"/>
          </p:cNvSpPr>
          <p:nvPr>
            <p:ph type="body" sz="quarter" idx="30" hasCustomPrompt="1"/>
          </p:nvPr>
        </p:nvSpPr>
        <p:spPr>
          <a:xfrm>
            <a:off x="7119145" y="1768552"/>
            <a:ext cx="1918018" cy="220506"/>
          </a:xfrm>
        </p:spPr>
        <p:txBody>
          <a:bodyPr>
            <a:noAutofit/>
          </a:bodyPr>
          <a:lstStyle>
            <a:lvl1pPr marL="0" indent="0" algn="ctr" fontAlgn="ctr">
              <a:spcBef>
                <a:spcPts val="0"/>
              </a:spcBef>
              <a:buFontTx/>
              <a:buNone/>
              <a:defRPr sz="1200" b="1" i="0" baseline="0">
                <a:solidFill>
                  <a:schemeClr val="tx1"/>
                </a:solidFill>
                <a:latin typeface="Acumin Pro Condensed Semibold" panose="020B0506020202020204" pitchFamily="34" charset="77"/>
              </a:defRPr>
            </a:lvl1pPr>
          </a:lstStyle>
          <a:p>
            <a:pPr lvl="0"/>
            <a:r>
              <a:rPr lang="en-US" dirty="0"/>
              <a:t>Click to edit Subhead</a:t>
            </a:r>
          </a:p>
        </p:txBody>
      </p:sp>
      <p:sp>
        <p:nvSpPr>
          <p:cNvPr id="48" name="Text Placeholder 6">
            <a:extLst>
              <a:ext uri="{FF2B5EF4-FFF2-40B4-BE49-F238E27FC236}">
                <a16:creationId xmlns:a16="http://schemas.microsoft.com/office/drawing/2014/main" id="{1F46F0A7-55C4-6BAE-BCB0-157A86C91997}"/>
              </a:ext>
            </a:extLst>
          </p:cNvPr>
          <p:cNvSpPr>
            <a:spLocks noGrp="1"/>
          </p:cNvSpPr>
          <p:nvPr>
            <p:ph type="body" sz="quarter" idx="31" hasCustomPrompt="1"/>
          </p:nvPr>
        </p:nvSpPr>
        <p:spPr>
          <a:xfrm>
            <a:off x="9156000" y="1770870"/>
            <a:ext cx="1918018" cy="220506"/>
          </a:xfrm>
        </p:spPr>
        <p:txBody>
          <a:bodyPr>
            <a:noAutofit/>
          </a:bodyPr>
          <a:lstStyle>
            <a:lvl1pPr marL="0" indent="0" algn="ctr" fontAlgn="ctr">
              <a:spcBef>
                <a:spcPts val="0"/>
              </a:spcBef>
              <a:buFontTx/>
              <a:buNone/>
              <a:defRPr sz="1200" b="1" i="0" baseline="0">
                <a:solidFill>
                  <a:schemeClr val="tx1"/>
                </a:solidFill>
                <a:latin typeface="Acumin Pro Condensed Semibold" panose="020B0506020202020204" pitchFamily="34" charset="77"/>
              </a:defRPr>
            </a:lvl1pPr>
          </a:lstStyle>
          <a:p>
            <a:pPr lvl="0"/>
            <a:r>
              <a:rPr lang="en-US" dirty="0"/>
              <a:t>Click to edit Subhead</a:t>
            </a:r>
          </a:p>
        </p:txBody>
      </p:sp>
      <p:sp>
        <p:nvSpPr>
          <p:cNvPr id="49" name="Text Placeholder 3">
            <a:extLst>
              <a:ext uri="{FF2B5EF4-FFF2-40B4-BE49-F238E27FC236}">
                <a16:creationId xmlns:a16="http://schemas.microsoft.com/office/drawing/2014/main" id="{9E69C3F7-0A3A-FAC2-6540-8BB750E9AA4C}"/>
              </a:ext>
            </a:extLst>
          </p:cNvPr>
          <p:cNvSpPr>
            <a:spLocks noGrp="1"/>
          </p:cNvSpPr>
          <p:nvPr>
            <p:ph type="body" sz="half" idx="2"/>
          </p:nvPr>
        </p:nvSpPr>
        <p:spPr>
          <a:xfrm>
            <a:off x="1117982" y="2312717"/>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0" name="Text Placeholder 3">
            <a:extLst>
              <a:ext uri="{FF2B5EF4-FFF2-40B4-BE49-F238E27FC236}">
                <a16:creationId xmlns:a16="http://schemas.microsoft.com/office/drawing/2014/main" id="{040CB427-2320-1A81-037C-6D83BCA5B36F}"/>
              </a:ext>
            </a:extLst>
          </p:cNvPr>
          <p:cNvSpPr>
            <a:spLocks noGrp="1"/>
          </p:cNvSpPr>
          <p:nvPr>
            <p:ph type="body" sz="half" idx="32"/>
          </p:nvPr>
        </p:nvSpPr>
        <p:spPr>
          <a:xfrm>
            <a:off x="3175312" y="2299864"/>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1" name="Text Placeholder 3">
            <a:extLst>
              <a:ext uri="{FF2B5EF4-FFF2-40B4-BE49-F238E27FC236}">
                <a16:creationId xmlns:a16="http://schemas.microsoft.com/office/drawing/2014/main" id="{3144BCA8-7BD5-8323-CDAB-E5362D78AA68}"/>
              </a:ext>
            </a:extLst>
          </p:cNvPr>
          <p:cNvSpPr>
            <a:spLocks noGrp="1"/>
          </p:cNvSpPr>
          <p:nvPr>
            <p:ph type="body" sz="half" idx="33"/>
          </p:nvPr>
        </p:nvSpPr>
        <p:spPr>
          <a:xfrm>
            <a:off x="5212165" y="2298292"/>
            <a:ext cx="1658269" cy="2958028"/>
          </a:xfrm>
        </p:spPr>
        <p:txBody>
          <a:bodyPr>
            <a:normAutofit/>
          </a:bodyPr>
          <a:lstStyle>
            <a:lvl1pPr marL="0" indent="0">
              <a:buNone/>
              <a:defRPr sz="1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2" name="Text Placeholder 3">
            <a:extLst>
              <a:ext uri="{FF2B5EF4-FFF2-40B4-BE49-F238E27FC236}">
                <a16:creationId xmlns:a16="http://schemas.microsoft.com/office/drawing/2014/main" id="{82EC0719-39BA-B2AB-F29D-3C947DC78925}"/>
              </a:ext>
            </a:extLst>
          </p:cNvPr>
          <p:cNvSpPr>
            <a:spLocks noGrp="1"/>
          </p:cNvSpPr>
          <p:nvPr>
            <p:ph type="body" sz="half" idx="34"/>
          </p:nvPr>
        </p:nvSpPr>
        <p:spPr>
          <a:xfrm>
            <a:off x="7249018" y="2298292"/>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3" name="Text Placeholder 3">
            <a:extLst>
              <a:ext uri="{FF2B5EF4-FFF2-40B4-BE49-F238E27FC236}">
                <a16:creationId xmlns:a16="http://schemas.microsoft.com/office/drawing/2014/main" id="{B939ED29-1A95-3771-8E52-C1F99F848ABD}"/>
              </a:ext>
            </a:extLst>
          </p:cNvPr>
          <p:cNvSpPr>
            <a:spLocks noGrp="1"/>
          </p:cNvSpPr>
          <p:nvPr>
            <p:ph type="body" sz="half" idx="35"/>
          </p:nvPr>
        </p:nvSpPr>
        <p:spPr>
          <a:xfrm>
            <a:off x="9285873" y="2312717"/>
            <a:ext cx="1658269" cy="2958028"/>
          </a:xfrm>
        </p:spPr>
        <p:txBody>
          <a:bodyPr>
            <a:normAutofit/>
          </a:bodyPr>
          <a:lstStyle>
            <a:lvl1pPr marL="0" indent="0">
              <a:buNone/>
              <a:defRPr sz="1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19821130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0C7DF8E0-9279-4441-96BF-66839CC91944}"/>
              </a:ext>
            </a:extLst>
          </p:cNvPr>
          <p:cNvSpPr>
            <a:spLocks noGrp="1"/>
          </p:cNvSpPr>
          <p:nvPr>
            <p:ph type="title"/>
          </p:nvPr>
        </p:nvSpPr>
        <p:spPr>
          <a:xfrm>
            <a:off x="838200" y="365126"/>
            <a:ext cx="10515600" cy="804148"/>
          </a:xfrm>
        </p:spPr>
        <p:txBody>
          <a:bodyPr/>
          <a:lstStyle/>
          <a:p>
            <a:r>
              <a:rPr lang="en-US" dirty="0"/>
              <a:t>Click to edit Master title style</a:t>
            </a:r>
          </a:p>
        </p:txBody>
      </p:sp>
      <p:sp>
        <p:nvSpPr>
          <p:cNvPr id="17" name="Rectangle 16">
            <a:extLst>
              <a:ext uri="{FF2B5EF4-FFF2-40B4-BE49-F238E27FC236}">
                <a16:creationId xmlns:a16="http://schemas.microsoft.com/office/drawing/2014/main" id="{2B851507-CA9F-49D7-A2B5-9C4E84385799}"/>
              </a:ext>
            </a:extLst>
          </p:cNvPr>
          <p:cNvSpPr/>
          <p:nvPr userDrawn="1"/>
        </p:nvSpPr>
        <p:spPr>
          <a:xfrm>
            <a:off x="903178" y="1376759"/>
            <a:ext cx="3319531" cy="4044775"/>
          </a:xfrm>
          <a:prstGeom prst="rect">
            <a:avLst/>
          </a:prstGeom>
          <a:solidFill>
            <a:srgbClr val="8CB4DB"/>
          </a:solidFill>
          <a:ln>
            <a:solidFill>
              <a:srgbClr val="8CB4DB"/>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8" name="Text Placeholder 6">
            <a:extLst>
              <a:ext uri="{FF2B5EF4-FFF2-40B4-BE49-F238E27FC236}">
                <a16:creationId xmlns:a16="http://schemas.microsoft.com/office/drawing/2014/main" id="{86DC984B-CAD8-4E5F-BB3A-FA554E8EF7D7}"/>
              </a:ext>
            </a:extLst>
          </p:cNvPr>
          <p:cNvSpPr>
            <a:spLocks noGrp="1"/>
          </p:cNvSpPr>
          <p:nvPr>
            <p:ph type="body" sz="quarter" idx="10" hasCustomPrompt="1"/>
          </p:nvPr>
        </p:nvSpPr>
        <p:spPr>
          <a:xfrm>
            <a:off x="903247" y="1436466"/>
            <a:ext cx="3319462" cy="339561"/>
          </a:xfrm>
        </p:spPr>
        <p:txBody>
          <a:bodyPr>
            <a:noAutofit/>
          </a:bodyPr>
          <a:lstStyle>
            <a:lvl1pPr marL="0" indent="0" algn="ctr" fontAlgn="t">
              <a:spcBef>
                <a:spcPts val="0"/>
              </a:spcBef>
              <a:buFontTx/>
              <a:buNone/>
              <a:defRPr sz="1800" b="1" i="0" baseline="0">
                <a:solidFill>
                  <a:schemeClr val="tx1"/>
                </a:solidFill>
                <a:latin typeface="Acumin Pro Condensed Semibold" panose="020B0506020202020204" pitchFamily="34" charset="77"/>
              </a:defRPr>
            </a:lvl1pPr>
          </a:lstStyle>
          <a:p>
            <a:pPr lvl="0"/>
            <a:r>
              <a:rPr lang="en-US" dirty="0"/>
              <a:t>Click to edit Subhead</a:t>
            </a:r>
          </a:p>
        </p:txBody>
      </p:sp>
      <p:sp>
        <p:nvSpPr>
          <p:cNvPr id="19" name="Text Placeholder 3">
            <a:extLst>
              <a:ext uri="{FF2B5EF4-FFF2-40B4-BE49-F238E27FC236}">
                <a16:creationId xmlns:a16="http://schemas.microsoft.com/office/drawing/2014/main" id="{DE8A48B5-444F-41AA-98C2-138A9F0BCBBB}"/>
              </a:ext>
            </a:extLst>
          </p:cNvPr>
          <p:cNvSpPr>
            <a:spLocks noGrp="1"/>
          </p:cNvSpPr>
          <p:nvPr>
            <p:ph type="body" sz="half" idx="2" hasCustomPrompt="1"/>
          </p:nvPr>
        </p:nvSpPr>
        <p:spPr>
          <a:xfrm>
            <a:off x="1101684" y="1905830"/>
            <a:ext cx="2951163" cy="1691333"/>
          </a:xfr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20" name="Picture Placeholder 10">
            <a:extLst>
              <a:ext uri="{FF2B5EF4-FFF2-40B4-BE49-F238E27FC236}">
                <a16:creationId xmlns:a16="http://schemas.microsoft.com/office/drawing/2014/main" id="{5E57468E-53FF-4663-8C8F-B5A4A20CA7BC}"/>
              </a:ext>
            </a:extLst>
          </p:cNvPr>
          <p:cNvSpPr>
            <a:spLocks noGrp="1"/>
          </p:cNvSpPr>
          <p:nvPr>
            <p:ph type="pic" sz="quarter" idx="12"/>
          </p:nvPr>
        </p:nvSpPr>
        <p:spPr>
          <a:xfrm>
            <a:off x="1101684" y="3756591"/>
            <a:ext cx="2951163" cy="1555750"/>
          </a:xfrm>
        </p:spPr>
        <p:txBody>
          <a:bodyPr/>
          <a:lstStyle>
            <a:lvl1pPr marL="0" indent="0">
              <a:buNone/>
              <a:defRPr/>
            </a:lvl1pPr>
          </a:lstStyle>
          <a:p>
            <a:r>
              <a:rPr lang="en-US"/>
              <a:t>Click icon to add picture</a:t>
            </a:r>
            <a:endParaRPr lang="en-US" dirty="0"/>
          </a:p>
        </p:txBody>
      </p:sp>
      <p:sp>
        <p:nvSpPr>
          <p:cNvPr id="21" name="Rectangle 20">
            <a:extLst>
              <a:ext uri="{FF2B5EF4-FFF2-40B4-BE49-F238E27FC236}">
                <a16:creationId xmlns:a16="http://schemas.microsoft.com/office/drawing/2014/main" id="{74A92C7A-7E14-42F5-8742-7DDEDA7CCC4D}"/>
              </a:ext>
            </a:extLst>
          </p:cNvPr>
          <p:cNvSpPr/>
          <p:nvPr userDrawn="1"/>
        </p:nvSpPr>
        <p:spPr>
          <a:xfrm>
            <a:off x="4436234" y="1376759"/>
            <a:ext cx="3319531" cy="4044775"/>
          </a:xfrm>
          <a:prstGeom prst="rect">
            <a:avLst/>
          </a:prstGeom>
          <a:solidFill>
            <a:schemeClr val="accent1">
              <a:lumMod val="40000"/>
              <a:lumOff val="6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2" name="Text Placeholder 6">
            <a:extLst>
              <a:ext uri="{FF2B5EF4-FFF2-40B4-BE49-F238E27FC236}">
                <a16:creationId xmlns:a16="http://schemas.microsoft.com/office/drawing/2014/main" id="{87BD1FA0-434B-431A-A5D0-B146330A87B6}"/>
              </a:ext>
            </a:extLst>
          </p:cNvPr>
          <p:cNvSpPr>
            <a:spLocks noGrp="1"/>
          </p:cNvSpPr>
          <p:nvPr>
            <p:ph type="body" sz="quarter" idx="13" hasCustomPrompt="1"/>
          </p:nvPr>
        </p:nvSpPr>
        <p:spPr>
          <a:xfrm>
            <a:off x="4436303" y="1436466"/>
            <a:ext cx="3319462" cy="339561"/>
          </a:xfrm>
        </p:spPr>
        <p:txBody>
          <a:bodyPr>
            <a:noAutofit/>
          </a:bodyPr>
          <a:lstStyle>
            <a:lvl1pPr marL="0" indent="0" algn="ctr" fontAlgn="t">
              <a:spcBef>
                <a:spcPts val="0"/>
              </a:spcBef>
              <a:buFontTx/>
              <a:buNone/>
              <a:defRPr sz="1800" b="1" i="0" baseline="0">
                <a:solidFill>
                  <a:schemeClr val="tx1"/>
                </a:solidFill>
                <a:latin typeface="Acumin Pro Condensed Semibold" panose="020B0506020202020204" pitchFamily="34" charset="77"/>
              </a:defRPr>
            </a:lvl1pPr>
          </a:lstStyle>
          <a:p>
            <a:pPr lvl="0"/>
            <a:r>
              <a:rPr lang="en-US" dirty="0"/>
              <a:t>Click to edit Subhead</a:t>
            </a:r>
          </a:p>
        </p:txBody>
      </p:sp>
      <p:sp>
        <p:nvSpPr>
          <p:cNvPr id="23" name="Text Placeholder 3">
            <a:extLst>
              <a:ext uri="{FF2B5EF4-FFF2-40B4-BE49-F238E27FC236}">
                <a16:creationId xmlns:a16="http://schemas.microsoft.com/office/drawing/2014/main" id="{9987BFEE-4BDD-4E4F-888C-3ED1EAE43BD2}"/>
              </a:ext>
            </a:extLst>
          </p:cNvPr>
          <p:cNvSpPr>
            <a:spLocks noGrp="1"/>
          </p:cNvSpPr>
          <p:nvPr>
            <p:ph type="body" sz="half" idx="14" hasCustomPrompt="1"/>
          </p:nvPr>
        </p:nvSpPr>
        <p:spPr>
          <a:xfrm>
            <a:off x="4634740" y="1905830"/>
            <a:ext cx="2951163" cy="1691333"/>
          </a:xfr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24" name="Picture Placeholder 10">
            <a:extLst>
              <a:ext uri="{FF2B5EF4-FFF2-40B4-BE49-F238E27FC236}">
                <a16:creationId xmlns:a16="http://schemas.microsoft.com/office/drawing/2014/main" id="{0C624261-7D3F-4583-9A27-1B2A5907862D}"/>
              </a:ext>
            </a:extLst>
          </p:cNvPr>
          <p:cNvSpPr>
            <a:spLocks noGrp="1"/>
          </p:cNvSpPr>
          <p:nvPr>
            <p:ph type="pic" sz="quarter" idx="15"/>
          </p:nvPr>
        </p:nvSpPr>
        <p:spPr>
          <a:xfrm>
            <a:off x="4634740" y="3756591"/>
            <a:ext cx="2951163" cy="1555750"/>
          </a:xfrm>
        </p:spPr>
        <p:txBody>
          <a:bodyPr/>
          <a:lstStyle>
            <a:lvl1pPr marL="0" indent="0">
              <a:buNone/>
              <a:defRPr/>
            </a:lvl1pPr>
          </a:lstStyle>
          <a:p>
            <a:r>
              <a:rPr lang="en-US"/>
              <a:t>Click icon to add picture</a:t>
            </a:r>
            <a:endParaRPr lang="en-US" dirty="0"/>
          </a:p>
        </p:txBody>
      </p:sp>
      <p:sp>
        <p:nvSpPr>
          <p:cNvPr id="25" name="Rectangle 24">
            <a:extLst>
              <a:ext uri="{FF2B5EF4-FFF2-40B4-BE49-F238E27FC236}">
                <a16:creationId xmlns:a16="http://schemas.microsoft.com/office/drawing/2014/main" id="{D4B5F016-9258-4703-8891-DE16D26F558C}"/>
              </a:ext>
            </a:extLst>
          </p:cNvPr>
          <p:cNvSpPr/>
          <p:nvPr userDrawn="1"/>
        </p:nvSpPr>
        <p:spPr>
          <a:xfrm>
            <a:off x="7954271" y="1376759"/>
            <a:ext cx="3319531" cy="4044775"/>
          </a:xfrm>
          <a:prstGeom prst="rect">
            <a:avLst/>
          </a:prstGeom>
          <a:solidFill>
            <a:schemeClr val="accent1">
              <a:lumMod val="40000"/>
              <a:lumOff val="6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6" name="Text Placeholder 6">
            <a:extLst>
              <a:ext uri="{FF2B5EF4-FFF2-40B4-BE49-F238E27FC236}">
                <a16:creationId xmlns:a16="http://schemas.microsoft.com/office/drawing/2014/main" id="{378D281E-CBA6-49ED-AC6A-B121FDCF85DC}"/>
              </a:ext>
            </a:extLst>
          </p:cNvPr>
          <p:cNvSpPr>
            <a:spLocks noGrp="1"/>
          </p:cNvSpPr>
          <p:nvPr>
            <p:ph type="body" sz="quarter" idx="16" hasCustomPrompt="1"/>
          </p:nvPr>
        </p:nvSpPr>
        <p:spPr>
          <a:xfrm>
            <a:off x="7954340" y="1436466"/>
            <a:ext cx="3319462" cy="339561"/>
          </a:xfrm>
        </p:spPr>
        <p:txBody>
          <a:bodyPr>
            <a:noAutofit/>
          </a:bodyPr>
          <a:lstStyle>
            <a:lvl1pPr marL="0" indent="0" algn="ctr" fontAlgn="t">
              <a:spcBef>
                <a:spcPts val="0"/>
              </a:spcBef>
              <a:buFontTx/>
              <a:buNone/>
              <a:defRPr sz="1800" b="1" i="0" baseline="0">
                <a:solidFill>
                  <a:schemeClr val="tx1"/>
                </a:solidFill>
                <a:latin typeface="Acumin Pro Condensed Semibold" panose="020B0506020202020204" pitchFamily="34" charset="77"/>
              </a:defRPr>
            </a:lvl1pPr>
          </a:lstStyle>
          <a:p>
            <a:pPr lvl="0"/>
            <a:r>
              <a:rPr lang="en-US" dirty="0"/>
              <a:t>Click to edit Subhead</a:t>
            </a:r>
          </a:p>
        </p:txBody>
      </p:sp>
      <p:sp>
        <p:nvSpPr>
          <p:cNvPr id="27" name="Text Placeholder 3">
            <a:extLst>
              <a:ext uri="{FF2B5EF4-FFF2-40B4-BE49-F238E27FC236}">
                <a16:creationId xmlns:a16="http://schemas.microsoft.com/office/drawing/2014/main" id="{C9FBD4BC-B167-447B-9A98-EB6477BA8399}"/>
              </a:ext>
            </a:extLst>
          </p:cNvPr>
          <p:cNvSpPr>
            <a:spLocks noGrp="1"/>
          </p:cNvSpPr>
          <p:nvPr>
            <p:ph type="body" sz="half" idx="17" hasCustomPrompt="1"/>
          </p:nvPr>
        </p:nvSpPr>
        <p:spPr>
          <a:xfrm>
            <a:off x="8152777" y="1905830"/>
            <a:ext cx="2951163" cy="1691333"/>
          </a:xfr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28" name="Picture Placeholder 10">
            <a:extLst>
              <a:ext uri="{FF2B5EF4-FFF2-40B4-BE49-F238E27FC236}">
                <a16:creationId xmlns:a16="http://schemas.microsoft.com/office/drawing/2014/main" id="{0F2FC482-76B7-482A-9B90-FCD324CE394E}"/>
              </a:ext>
            </a:extLst>
          </p:cNvPr>
          <p:cNvSpPr>
            <a:spLocks noGrp="1"/>
          </p:cNvSpPr>
          <p:nvPr>
            <p:ph type="pic" sz="quarter" idx="18"/>
          </p:nvPr>
        </p:nvSpPr>
        <p:spPr>
          <a:xfrm>
            <a:off x="8152777" y="3756591"/>
            <a:ext cx="2951163" cy="155575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105408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4"/>
        </a:solidFill>
        <a:effectLst/>
      </p:bgPr>
    </p:bg>
    <p:spTree>
      <p:nvGrpSpPr>
        <p:cNvPr id="1" name=""/>
        <p:cNvGrpSpPr/>
        <p:nvPr/>
      </p:nvGrpSpPr>
      <p:grpSpPr>
        <a:xfrm>
          <a:off x="0" y="0"/>
          <a:ext cx="0" cy="0"/>
          <a:chOff x="0" y="0"/>
          <a:chExt cx="0" cy="0"/>
        </a:xfrm>
      </p:grpSpPr>
      <p:sp>
        <p:nvSpPr>
          <p:cNvPr id="20" name="Black Background">
            <a:extLst>
              <a:ext uri="{FF2B5EF4-FFF2-40B4-BE49-F238E27FC236}">
                <a16:creationId xmlns:a16="http://schemas.microsoft.com/office/drawing/2014/main" id="{EACB2F0C-1C3D-CD48-AD13-7B5AD683F7C7}"/>
              </a:ext>
            </a:extLst>
          </p:cNvPr>
          <p:cNvSpPr/>
          <p:nvPr/>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2647199" y="1501742"/>
            <a:ext cx="6801602" cy="1685077"/>
          </a:xfrm>
          <a:prstGeom prst="rect">
            <a:avLst/>
          </a:prstGeom>
          <a:noFill/>
          <a:ln w="38100">
            <a:noFill/>
          </a:ln>
        </p:spPr>
        <p:txBody>
          <a:bodyPr wrap="square" lIns="0" tIns="0" rIns="0" bIns="0" anchor="t" anchorCtr="0">
            <a:spAutoFit/>
          </a:bodyPr>
          <a:lstStyle>
            <a:lvl1pPr algn="l">
              <a:defRPr sz="6000" b="1" i="1" spc="0">
                <a:solidFill>
                  <a:schemeClr val="tx2"/>
                </a:solidFill>
                <a:latin typeface="Acumin Pro ExtraCondensed" panose="020B0508020202020204" pitchFamily="34" charset="77"/>
              </a:defRPr>
            </a:lvl1pPr>
          </a:lstStyle>
          <a:p>
            <a:r>
              <a:rPr lang="en-US" dirty="0"/>
              <a:t>Title Slide </a:t>
            </a:r>
            <a:r>
              <a:rPr lang="en-US" dirty="0" err="1"/>
              <a:t>Acumin</a:t>
            </a:r>
            <a:r>
              <a:rPr lang="en-US" dirty="0"/>
              <a:t> Pro Extra Cond Bold Italic 60</a:t>
            </a:r>
          </a:p>
        </p:txBody>
      </p:sp>
      <p:sp>
        <p:nvSpPr>
          <p:cNvPr id="3" name="Subtitle"/>
          <p:cNvSpPr>
            <a:spLocks noGrp="1"/>
          </p:cNvSpPr>
          <p:nvPr>
            <p:ph type="subTitle" idx="1" hasCustomPrompt="1"/>
          </p:nvPr>
        </p:nvSpPr>
        <p:spPr>
          <a:xfrm>
            <a:off x="2647197" y="3937834"/>
            <a:ext cx="6801603" cy="336015"/>
          </a:xfrm>
          <a:noFill/>
        </p:spPr>
        <p:txBody>
          <a:bodyPr wrap="square" lIns="0" tIns="0" rIns="0" bIns="0" anchor="t" anchorCtr="0">
            <a:spAutoFit/>
          </a:bodyPr>
          <a:lstStyle>
            <a:lvl1pPr marL="0" indent="0" algn="l">
              <a:buNone/>
              <a:defRPr sz="2200" b="1" i="0">
                <a:solidFill>
                  <a:schemeClr val="accent4"/>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a:t>
            </a:r>
            <a:r>
              <a:rPr lang="en-US" dirty="0" err="1"/>
              <a:t>Acumin</a:t>
            </a:r>
            <a:r>
              <a:rPr lang="en-US" dirty="0"/>
              <a:t> Pro Semi Cond Bold 22 </a:t>
            </a:r>
            <a:r>
              <a:rPr lang="en-US" dirty="0" err="1"/>
              <a:t>pt</a:t>
            </a:r>
            <a:endParaRPr lang="en-US" dirty="0"/>
          </a:p>
        </p:txBody>
      </p:sp>
      <p:sp>
        <p:nvSpPr>
          <p:cNvPr id="12" name="Date">
            <a:extLst>
              <a:ext uri="{FF2B5EF4-FFF2-40B4-BE49-F238E27FC236}">
                <a16:creationId xmlns:a16="http://schemas.microsoft.com/office/drawing/2014/main" id="{569EEC58-EAB4-064A-8F4A-AFD41D2C52E3}"/>
              </a:ext>
            </a:extLst>
          </p:cNvPr>
          <p:cNvSpPr>
            <a:spLocks noGrp="1"/>
          </p:cNvSpPr>
          <p:nvPr>
            <p:ph type="dt" sz="half" idx="10"/>
          </p:nvPr>
        </p:nvSpPr>
        <p:spPr>
          <a:xfrm>
            <a:off x="8926248" y="6220740"/>
            <a:ext cx="1021891" cy="323968"/>
          </a:xfrm>
        </p:spPr>
        <p:txBody>
          <a:bodyPr/>
          <a:lstStyle>
            <a:lvl1pPr>
              <a:defRPr>
                <a:solidFill>
                  <a:schemeClr val="accent4">
                    <a:alpha val="70000"/>
                  </a:schemeClr>
                </a:solidFill>
              </a:defRPr>
            </a:lvl1pPr>
          </a:lstStyle>
          <a:p>
            <a:fld id="{D47A9A36-4EB0-BF46-AE48-7CDA251B954B}" type="datetime1">
              <a:rPr lang="en-US" smtClean="0"/>
              <a:pPr/>
              <a:t>7/20/26</a:t>
            </a:fld>
            <a:endParaRPr lang="en-US" dirty="0"/>
          </a:p>
        </p:txBody>
      </p:sp>
      <p:sp>
        <p:nvSpPr>
          <p:cNvPr id="14" name="Slide Number">
            <a:extLst>
              <a:ext uri="{FF2B5EF4-FFF2-40B4-BE49-F238E27FC236}">
                <a16:creationId xmlns:a16="http://schemas.microsoft.com/office/drawing/2014/main" id="{F5536D05-EE19-B94F-AEFA-CBB9C74BE38E}"/>
              </a:ext>
            </a:extLst>
          </p:cNvPr>
          <p:cNvSpPr>
            <a:spLocks noGrp="1"/>
          </p:cNvSpPr>
          <p:nvPr>
            <p:ph type="sldNum" sz="quarter" idx="12"/>
          </p:nvPr>
        </p:nvSpPr>
        <p:spPr>
          <a:xfrm>
            <a:off x="10096500" y="6200875"/>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cxnSp>
        <p:nvCxnSpPr>
          <p:cNvPr id="16" name="Line 1">
            <a:extLst>
              <a:ext uri="{FF2B5EF4-FFF2-40B4-BE49-F238E27FC236}">
                <a16:creationId xmlns:a16="http://schemas.microsoft.com/office/drawing/2014/main" id="{6A4A8F82-5B38-7048-AC2C-C6614B1C1F87}"/>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Line 2">
            <a:extLst>
              <a:ext uri="{FF2B5EF4-FFF2-40B4-BE49-F238E27FC236}">
                <a16:creationId xmlns:a16="http://schemas.microsoft.com/office/drawing/2014/main" id="{8D8B04B8-2399-454A-B669-A05BD4291FE0}"/>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Line 3">
            <a:extLst>
              <a:ext uri="{FF2B5EF4-FFF2-40B4-BE49-F238E27FC236}">
                <a16:creationId xmlns:a16="http://schemas.microsoft.com/office/drawing/2014/main" id="{E7D4788F-092F-E04C-9AB1-9F6377412706}"/>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165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sp>
        <p:nvSpPr>
          <p:cNvPr id="26" name="Black Bar">
            <a:extLst>
              <a:ext uri="{FF2B5EF4-FFF2-40B4-BE49-F238E27FC236}">
                <a16:creationId xmlns:a16="http://schemas.microsoft.com/office/drawing/2014/main" id="{A66A797F-CC2D-F24E-8D26-8632FDB68C4C}"/>
              </a:ext>
            </a:extLst>
          </p:cNvPr>
          <p:cNvSpPr/>
          <p:nvPr userDrawn="1"/>
        </p:nvSpPr>
        <p:spPr>
          <a:xfrm>
            <a:off x="1773864" y="0"/>
            <a:ext cx="9884736" cy="908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2107520" y="437030"/>
            <a:ext cx="7988980"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2107518" y="1345167"/>
            <a:ext cx="7988982"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2666056" y="1917389"/>
            <a:ext cx="73660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sp>
        <p:nvSpPr>
          <p:cNvPr id="16" name="Date">
            <a:extLst>
              <a:ext uri="{FF2B5EF4-FFF2-40B4-BE49-F238E27FC236}">
                <a16:creationId xmlns:a16="http://schemas.microsoft.com/office/drawing/2014/main" id="{714077B3-45FB-7B43-8C19-3B82C49646B4}"/>
              </a:ext>
            </a:extLst>
          </p:cNvPr>
          <p:cNvSpPr>
            <a:spLocks noGrp="1"/>
          </p:cNvSpPr>
          <p:nvPr>
            <p:ph type="dt" sz="half" idx="10"/>
          </p:nvPr>
        </p:nvSpPr>
        <p:spPr>
          <a:xfrm>
            <a:off x="8926248" y="6220740"/>
            <a:ext cx="1021891" cy="323968"/>
          </a:xfrm>
        </p:spPr>
        <p:txBody>
          <a:bodyPr/>
          <a:lstStyle>
            <a:lvl1pPr>
              <a:defRPr>
                <a:solidFill>
                  <a:schemeClr val="bg1">
                    <a:alpha val="70000"/>
                  </a:schemeClr>
                </a:solidFill>
              </a:defRPr>
            </a:lvl1pPr>
          </a:lstStyle>
          <a:p>
            <a:fld id="{D47A9A36-4EB0-BF46-AE48-7CDA251B954B}" type="datetime1">
              <a:rPr lang="en-US" smtClean="0"/>
              <a:t>7/20/26</a:t>
            </a:fld>
            <a:endParaRPr lang="en-US" dirty="0"/>
          </a:p>
        </p:txBody>
      </p:sp>
      <p:sp>
        <p:nvSpPr>
          <p:cNvPr id="17" name="Slide Number">
            <a:extLst>
              <a:ext uri="{FF2B5EF4-FFF2-40B4-BE49-F238E27FC236}">
                <a16:creationId xmlns:a16="http://schemas.microsoft.com/office/drawing/2014/main" id="{9877984E-7F57-E649-B9D9-2C2240989518}"/>
              </a:ext>
            </a:extLst>
          </p:cNvPr>
          <p:cNvSpPr>
            <a:spLocks noGrp="1"/>
          </p:cNvSpPr>
          <p:nvPr>
            <p:ph type="sldNum" sz="quarter" idx="12"/>
          </p:nvPr>
        </p:nvSpPr>
        <p:spPr>
          <a:xfrm>
            <a:off x="10096500" y="6200875"/>
            <a:ext cx="487680" cy="365760"/>
          </a:xfrm>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9" name="Line 1">
            <a:extLst>
              <a:ext uri="{FF2B5EF4-FFF2-40B4-BE49-F238E27FC236}">
                <a16:creationId xmlns:a16="http://schemas.microsoft.com/office/drawing/2014/main" id="{8936B9D4-1725-3C46-A32F-C28623BAF26E}"/>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Line 2">
            <a:extLst>
              <a:ext uri="{FF2B5EF4-FFF2-40B4-BE49-F238E27FC236}">
                <a16:creationId xmlns:a16="http://schemas.microsoft.com/office/drawing/2014/main" id="{A8A4F2E5-6CC0-B242-9D18-2446C1D7DE8A}"/>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Line 3">
            <a:extLst>
              <a:ext uri="{FF2B5EF4-FFF2-40B4-BE49-F238E27FC236}">
                <a16:creationId xmlns:a16="http://schemas.microsoft.com/office/drawing/2014/main" id="{C07B1E83-E1FB-094B-9F1A-D5DE2767524D}"/>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1104" userDrawn="1">
          <p15:clr>
            <a:srgbClr val="FBAE40"/>
          </p15:clr>
        </p15:guide>
        <p15:guide id="8" pos="16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Copy &amp; Pic/Chart">
    <p:bg>
      <p:bgPr>
        <a:solidFill>
          <a:schemeClr val="accent4"/>
        </a:solidFill>
        <a:effectLst/>
      </p:bgPr>
    </p:bg>
    <p:spTree>
      <p:nvGrpSpPr>
        <p:cNvPr id="1" name=""/>
        <p:cNvGrpSpPr/>
        <p:nvPr/>
      </p:nvGrpSpPr>
      <p:grpSpPr>
        <a:xfrm>
          <a:off x="0" y="0"/>
          <a:ext cx="0" cy="0"/>
          <a:chOff x="0" y="0"/>
          <a:chExt cx="0" cy="0"/>
        </a:xfrm>
      </p:grpSpPr>
      <p:sp>
        <p:nvSpPr>
          <p:cNvPr id="24" name="Black Bar">
            <a:extLst>
              <a:ext uri="{FF2B5EF4-FFF2-40B4-BE49-F238E27FC236}">
                <a16:creationId xmlns:a16="http://schemas.microsoft.com/office/drawing/2014/main" id="{0AE71379-F4D3-D147-9F20-2FE1D74B2D32}"/>
              </a:ext>
            </a:extLst>
          </p:cNvPr>
          <p:cNvSpPr/>
          <p:nvPr userDrawn="1"/>
        </p:nvSpPr>
        <p:spPr>
          <a:xfrm>
            <a:off x="1773864" y="0"/>
            <a:ext cx="9884736" cy="908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Title">
            <a:extLst>
              <a:ext uri="{FF2B5EF4-FFF2-40B4-BE49-F238E27FC236}">
                <a16:creationId xmlns:a16="http://schemas.microsoft.com/office/drawing/2014/main" id="{D4CA7DB8-4B5A-E34E-9870-26F61BD3E47D}"/>
              </a:ext>
            </a:extLst>
          </p:cNvPr>
          <p:cNvSpPr>
            <a:spLocks noGrp="1"/>
          </p:cNvSpPr>
          <p:nvPr>
            <p:ph type="ctrTitle" hasCustomPrompt="1"/>
          </p:nvPr>
        </p:nvSpPr>
        <p:spPr bwMode="blackWhite">
          <a:xfrm>
            <a:off x="2107520" y="437030"/>
            <a:ext cx="7988978"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26" name="Subhead">
            <a:extLst>
              <a:ext uri="{FF2B5EF4-FFF2-40B4-BE49-F238E27FC236}">
                <a16:creationId xmlns:a16="http://schemas.microsoft.com/office/drawing/2014/main" id="{1DF492DD-020D-4A41-BFE4-1758A1DC7221}"/>
              </a:ext>
            </a:extLst>
          </p:cNvPr>
          <p:cNvSpPr>
            <a:spLocks noGrp="1"/>
          </p:cNvSpPr>
          <p:nvPr>
            <p:ph type="subTitle" idx="1" hasCustomPrompt="1"/>
          </p:nvPr>
        </p:nvSpPr>
        <p:spPr>
          <a:xfrm>
            <a:off x="2107518" y="1345167"/>
            <a:ext cx="7988980"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2665914" y="1917389"/>
            <a:ext cx="4081046"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cxnSp>
        <p:nvCxnSpPr>
          <p:cNvPr id="23" name="Line 3">
            <a:extLst>
              <a:ext uri="{FF2B5EF4-FFF2-40B4-BE49-F238E27FC236}">
                <a16:creationId xmlns:a16="http://schemas.microsoft.com/office/drawing/2014/main" id="{3DD2E154-C016-6747-BDF9-C46FDA8D5574}"/>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7093131" y="1920876"/>
            <a:ext cx="4561597" cy="2982913"/>
          </a:xfrm>
          <a:solidFill>
            <a:schemeClr val="accent4"/>
          </a:solidFill>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dirty="0"/>
              <a:t>Insert picture or chart here</a:t>
            </a:r>
          </a:p>
        </p:txBody>
      </p:sp>
      <p:sp>
        <p:nvSpPr>
          <p:cNvPr id="16" name="Date">
            <a:extLst>
              <a:ext uri="{FF2B5EF4-FFF2-40B4-BE49-F238E27FC236}">
                <a16:creationId xmlns:a16="http://schemas.microsoft.com/office/drawing/2014/main" id="{C8365B71-1339-9448-BF22-95AA51DA73FB}"/>
              </a:ext>
            </a:extLst>
          </p:cNvPr>
          <p:cNvSpPr>
            <a:spLocks noGrp="1"/>
          </p:cNvSpPr>
          <p:nvPr>
            <p:ph type="dt" sz="half" idx="10"/>
          </p:nvPr>
        </p:nvSpPr>
        <p:spPr>
          <a:xfrm>
            <a:off x="8926248" y="6220740"/>
            <a:ext cx="1021891" cy="323968"/>
          </a:xfrm>
        </p:spPr>
        <p:txBody>
          <a:bodyPr/>
          <a:lstStyle>
            <a:lvl1pPr>
              <a:defRPr>
                <a:solidFill>
                  <a:schemeClr val="bg1">
                    <a:alpha val="70000"/>
                  </a:schemeClr>
                </a:solidFill>
              </a:defRPr>
            </a:lvl1pPr>
          </a:lstStyle>
          <a:p>
            <a:fld id="{D47A9A36-4EB0-BF46-AE48-7CDA251B954B}" type="datetime1">
              <a:rPr lang="en-US" smtClean="0"/>
              <a:t>7/20/26</a:t>
            </a:fld>
            <a:endParaRPr lang="en-US" dirty="0"/>
          </a:p>
        </p:txBody>
      </p:sp>
      <p:sp>
        <p:nvSpPr>
          <p:cNvPr id="17" name="Slide Number">
            <a:extLst>
              <a:ext uri="{FF2B5EF4-FFF2-40B4-BE49-F238E27FC236}">
                <a16:creationId xmlns:a16="http://schemas.microsoft.com/office/drawing/2014/main" id="{90CEF399-1C96-2B44-8CD0-34997E7B715B}"/>
              </a:ext>
            </a:extLst>
          </p:cNvPr>
          <p:cNvSpPr>
            <a:spLocks noGrp="1"/>
          </p:cNvSpPr>
          <p:nvPr>
            <p:ph type="sldNum" sz="quarter" idx="12"/>
          </p:nvPr>
        </p:nvSpPr>
        <p:spPr>
          <a:xfrm>
            <a:off x="10096500" y="6200875"/>
            <a:ext cx="487680" cy="365760"/>
          </a:xfrm>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21" name="Line 1">
            <a:extLst>
              <a:ext uri="{FF2B5EF4-FFF2-40B4-BE49-F238E27FC236}">
                <a16:creationId xmlns:a16="http://schemas.microsoft.com/office/drawing/2014/main" id="{CADA4B44-4E54-AC4F-B94D-753D8198844A}"/>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Line 2">
            <a:extLst>
              <a:ext uri="{FF2B5EF4-FFF2-40B4-BE49-F238E27FC236}">
                <a16:creationId xmlns:a16="http://schemas.microsoft.com/office/drawing/2014/main" id="{FC7C8D95-DE0A-F44D-8875-2ED2F195BB2F}"/>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guide id="4" pos="7344" userDrawn="1">
          <p15:clr>
            <a:srgbClr val="FBAE40"/>
          </p15:clr>
        </p15:guide>
        <p15:guide id="5" pos="6848" userDrawn="1">
          <p15:clr>
            <a:srgbClr val="FBAE40"/>
          </p15:clr>
        </p15:guide>
        <p15:guide id="6" orient="horz" pos="4080" userDrawn="1">
          <p15:clr>
            <a:srgbClr val="FBAE40"/>
          </p15:clr>
        </p15:guide>
        <p15:guide id="7" pos="1104" userDrawn="1">
          <p15:clr>
            <a:srgbClr val="FBAE40"/>
          </p15:clr>
        </p15:guide>
        <p15:guide id="8" pos="16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Picture Description">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12192000" cy="6858000"/>
          </a:xfr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endParaRPr lang="en-US" dirty="0"/>
          </a:p>
        </p:txBody>
      </p:sp>
      <p:sp>
        <p:nvSpPr>
          <p:cNvPr id="3" name="Photo caption"/>
          <p:cNvSpPr>
            <a:spLocks noGrp="1"/>
          </p:cNvSpPr>
          <p:nvPr>
            <p:ph type="subTitle" idx="1" hasCustomPrompt="1"/>
          </p:nvPr>
        </p:nvSpPr>
        <p:spPr>
          <a:xfrm>
            <a:off x="7301170" y="219206"/>
            <a:ext cx="3574087" cy="1107996"/>
          </a:xfrm>
          <a:noFill/>
        </p:spPr>
        <p:txBody>
          <a:bodyPr wrap="square" lIns="0" tIns="0" rIns="0" bIns="0" anchor="t" anchorCtr="0">
            <a:spAutoFit/>
          </a:bodyPr>
          <a:lstStyle>
            <a:lvl1pPr marL="0" indent="0" algn="l">
              <a:buNone/>
              <a:defRPr sz="1800" b="1" i="0">
                <a:solidFill>
                  <a:schemeClr val="bg1"/>
                </a:solidFill>
                <a:latin typeface="Acumin Pro" panose="020B0504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Brief photo caption. Place in top left or right corner. </a:t>
            </a:r>
            <a:r>
              <a:rPr lang="en-US" dirty="0" err="1"/>
              <a:t>Acumin</a:t>
            </a:r>
            <a:r>
              <a:rPr lang="en-US" dirty="0"/>
              <a:t> Pro Bold 18 pt. Make text black or white for legibility.</a:t>
            </a:r>
          </a:p>
        </p:txBody>
      </p:sp>
      <p:sp>
        <p:nvSpPr>
          <p:cNvPr id="11" name="Date">
            <a:extLst>
              <a:ext uri="{FF2B5EF4-FFF2-40B4-BE49-F238E27FC236}">
                <a16:creationId xmlns:a16="http://schemas.microsoft.com/office/drawing/2014/main" id="{F330C439-AFA6-B840-9D2A-258668D35CA5}"/>
              </a:ext>
            </a:extLst>
          </p:cNvPr>
          <p:cNvSpPr>
            <a:spLocks noGrp="1"/>
          </p:cNvSpPr>
          <p:nvPr>
            <p:ph type="dt" sz="half" idx="10"/>
          </p:nvPr>
        </p:nvSpPr>
        <p:spPr>
          <a:xfrm>
            <a:off x="8926248" y="6220740"/>
            <a:ext cx="1021891" cy="323968"/>
          </a:xfrm>
        </p:spPr>
        <p:txBody>
          <a:bodyPr/>
          <a:lstStyle>
            <a:lvl1pPr>
              <a:defRPr>
                <a:solidFill>
                  <a:schemeClr val="bg1">
                    <a:alpha val="70000"/>
                  </a:schemeClr>
                </a:solidFill>
              </a:defRPr>
            </a:lvl1pPr>
          </a:lstStyle>
          <a:p>
            <a:fld id="{D47A9A36-4EB0-BF46-AE48-7CDA251B954B}" type="datetime1">
              <a:rPr lang="en-US" smtClean="0"/>
              <a:t>7/20/26</a:t>
            </a:fld>
            <a:endParaRPr lang="en-US" dirty="0"/>
          </a:p>
        </p:txBody>
      </p:sp>
      <p:sp>
        <p:nvSpPr>
          <p:cNvPr id="14" name="Slide Number">
            <a:extLst>
              <a:ext uri="{FF2B5EF4-FFF2-40B4-BE49-F238E27FC236}">
                <a16:creationId xmlns:a16="http://schemas.microsoft.com/office/drawing/2014/main" id="{ACC80B6D-3922-3742-99F9-101C945C2B33}"/>
              </a:ext>
            </a:extLst>
          </p:cNvPr>
          <p:cNvSpPr>
            <a:spLocks noGrp="1"/>
          </p:cNvSpPr>
          <p:nvPr>
            <p:ph type="sldNum" sz="quarter" idx="12"/>
          </p:nvPr>
        </p:nvSpPr>
        <p:spPr>
          <a:xfrm>
            <a:off x="10096500" y="6200875"/>
            <a:ext cx="487680" cy="365760"/>
          </a:xfrm>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6" name="Line 1">
            <a:extLst>
              <a:ext uri="{FF2B5EF4-FFF2-40B4-BE49-F238E27FC236}">
                <a16:creationId xmlns:a16="http://schemas.microsoft.com/office/drawing/2014/main" id="{C3371811-B9A9-444C-B8E2-DFC8B92FFA90}"/>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Line 2">
            <a:extLst>
              <a:ext uri="{FF2B5EF4-FFF2-40B4-BE49-F238E27FC236}">
                <a16:creationId xmlns:a16="http://schemas.microsoft.com/office/drawing/2014/main" id="{E3D41B36-C946-AA44-BFF4-3F3A6A8607A2}"/>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Line 3">
            <a:extLst>
              <a:ext uri="{FF2B5EF4-FFF2-40B4-BE49-F238E27FC236}">
                <a16:creationId xmlns:a16="http://schemas.microsoft.com/office/drawing/2014/main" id="{A246739C-3DD5-DF4C-BFF4-0B3AF76695B4}"/>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4"/>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1" y="0"/>
            <a:ext cx="12191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Heading"/>
          <p:cNvSpPr>
            <a:spLocks noGrp="1"/>
          </p:cNvSpPr>
          <p:nvPr>
            <p:ph type="ctrTitle" hasCustomPrompt="1"/>
          </p:nvPr>
        </p:nvSpPr>
        <p:spPr bwMode="blackWhite">
          <a:xfrm>
            <a:off x="2893545" y="1479629"/>
            <a:ext cx="6419331" cy="1210973"/>
          </a:xfrm>
          <a:prstGeom prst="rect">
            <a:avLst/>
          </a:prstGeom>
          <a:noFill/>
          <a:ln w="38100">
            <a:noFill/>
          </a:ln>
        </p:spPr>
        <p:txBody>
          <a:bodyPr wrap="square" lIns="0" tIns="0" rIns="0" bIns="0" anchor="t" anchorCtr="0">
            <a:spAutoFit/>
          </a:bodyPr>
          <a:lstStyle>
            <a:lvl1pPr algn="ctr">
              <a:defRPr sz="8600" b="1" i="0" cap="none" spc="300">
                <a:solidFill>
                  <a:schemeClr val="accent2"/>
                </a:solidFill>
                <a:latin typeface="United Sans Rg Md" pitchFamily="50" charset="0"/>
              </a:defRPr>
            </a:lvl1pPr>
          </a:lstStyle>
          <a:p>
            <a:r>
              <a:rPr lang="en-US" spc="0" dirty="0">
                <a:latin typeface="United Sans Rg Md" pitchFamily="50" charset="0"/>
              </a:rPr>
              <a:t>123</a:t>
            </a:r>
            <a:endParaRPr lang="en-US" dirty="0"/>
          </a:p>
        </p:txBody>
      </p:sp>
      <p:sp>
        <p:nvSpPr>
          <p:cNvPr id="20" name="Black Bar">
            <a:extLst>
              <a:ext uri="{FF2B5EF4-FFF2-40B4-BE49-F238E27FC236}">
                <a16:creationId xmlns:a16="http://schemas.microsoft.com/office/drawing/2014/main" id="{EACB2F0C-1C3D-CD48-AD13-7B5AD683F7C7}"/>
              </a:ext>
            </a:extLst>
          </p:cNvPr>
          <p:cNvSpPr/>
          <p:nvPr/>
        </p:nvSpPr>
        <p:spPr>
          <a:xfrm>
            <a:off x="2648277" y="2744421"/>
            <a:ext cx="6905456"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Subhead"/>
          <p:cNvSpPr>
            <a:spLocks noGrp="1"/>
          </p:cNvSpPr>
          <p:nvPr>
            <p:ph type="subTitle" idx="1" hasCustomPrompt="1"/>
          </p:nvPr>
        </p:nvSpPr>
        <p:spPr>
          <a:xfrm>
            <a:off x="2648276" y="2706475"/>
            <a:ext cx="6895463" cy="553998"/>
          </a:xfrm>
          <a:noFill/>
        </p:spPr>
        <p:txBody>
          <a:bodyPr wrap="square" lIns="0" tIns="0" rIns="0" bIns="0" anchor="t" anchorCtr="0">
            <a:spAutoFit/>
          </a:bodyPr>
          <a:lstStyle>
            <a:lvl1pPr marL="0" indent="0" algn="ctr">
              <a:buNone/>
              <a:defRPr sz="3600" b="1" i="0" spc="300">
                <a:solidFill>
                  <a:schemeClr val="accent4"/>
                </a:solidFill>
                <a:latin typeface="United Sans Cd Md" pitchFamily="50"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875268" y="3540352"/>
            <a:ext cx="6678467"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Acumin Pro Medium" panose="020B0504020202020204" pitchFamily="34" charset="77"/>
              </a:defRPr>
            </a:lvl1pPr>
          </a:lstStyle>
          <a:p>
            <a:pPr lvl="0"/>
            <a:r>
              <a:rPr lang="en-US" dirty="0"/>
              <a:t>Fact or highlight. </a:t>
            </a:r>
            <a:r>
              <a:rPr lang="en-US" dirty="0" err="1"/>
              <a:t>Acumin</a:t>
            </a:r>
            <a:r>
              <a:rPr lang="en-US" dirty="0"/>
              <a:t> Pro Medium 24 pt. Keep it short with bite-size chunks of information.</a:t>
            </a:r>
          </a:p>
        </p:txBody>
      </p:sp>
      <p:sp>
        <p:nvSpPr>
          <p:cNvPr id="16" name="Date">
            <a:extLst>
              <a:ext uri="{FF2B5EF4-FFF2-40B4-BE49-F238E27FC236}">
                <a16:creationId xmlns:a16="http://schemas.microsoft.com/office/drawing/2014/main" id="{D5F83FDC-674A-8F42-A488-884B2867DCC3}"/>
              </a:ext>
            </a:extLst>
          </p:cNvPr>
          <p:cNvSpPr>
            <a:spLocks noGrp="1"/>
          </p:cNvSpPr>
          <p:nvPr>
            <p:ph type="dt" sz="half" idx="10"/>
          </p:nvPr>
        </p:nvSpPr>
        <p:spPr>
          <a:xfrm>
            <a:off x="8926248" y="6220740"/>
            <a:ext cx="1021891" cy="323968"/>
          </a:xfrm>
        </p:spPr>
        <p:txBody>
          <a:bodyPr/>
          <a:lstStyle>
            <a:lvl1pPr>
              <a:defRPr>
                <a:solidFill>
                  <a:schemeClr val="bg1">
                    <a:alpha val="70000"/>
                  </a:schemeClr>
                </a:solidFill>
              </a:defRPr>
            </a:lvl1pPr>
          </a:lstStyle>
          <a:p>
            <a:fld id="{D47A9A36-4EB0-BF46-AE48-7CDA251B954B}" type="datetime1">
              <a:rPr lang="en-US" smtClean="0"/>
              <a:t>7/20/26</a:t>
            </a:fld>
            <a:endParaRPr lang="en-US" dirty="0"/>
          </a:p>
        </p:txBody>
      </p:sp>
      <p:sp>
        <p:nvSpPr>
          <p:cNvPr id="17" name="Slide Number">
            <a:extLst>
              <a:ext uri="{FF2B5EF4-FFF2-40B4-BE49-F238E27FC236}">
                <a16:creationId xmlns:a16="http://schemas.microsoft.com/office/drawing/2014/main" id="{DF9C56DA-C412-B14C-8168-05E55A21B5E5}"/>
              </a:ext>
            </a:extLst>
          </p:cNvPr>
          <p:cNvSpPr>
            <a:spLocks noGrp="1"/>
          </p:cNvSpPr>
          <p:nvPr>
            <p:ph type="sldNum" sz="quarter" idx="12"/>
          </p:nvPr>
        </p:nvSpPr>
        <p:spPr>
          <a:xfrm>
            <a:off x="10096500" y="6200875"/>
            <a:ext cx="487680" cy="365760"/>
          </a:xfrm>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21" name="Line 1">
            <a:extLst>
              <a:ext uri="{FF2B5EF4-FFF2-40B4-BE49-F238E27FC236}">
                <a16:creationId xmlns:a16="http://schemas.microsoft.com/office/drawing/2014/main" id="{DE31DD2C-32F5-F345-872B-C1CCC72846EE}"/>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Line 2">
            <a:extLst>
              <a:ext uri="{FF2B5EF4-FFF2-40B4-BE49-F238E27FC236}">
                <a16:creationId xmlns:a16="http://schemas.microsoft.com/office/drawing/2014/main" id="{18A2134F-0116-6740-AD2E-82D54002455E}"/>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Line 3">
            <a:extLst>
              <a:ext uri="{FF2B5EF4-FFF2-40B4-BE49-F238E27FC236}">
                <a16:creationId xmlns:a16="http://schemas.microsoft.com/office/drawing/2014/main" id="{7E7A5392-EE7B-7141-B159-172DDE0D6824}"/>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orient="horz" pos="1008" userDrawn="1">
          <p15:clr>
            <a:srgbClr val="FBAE40"/>
          </p15:clr>
        </p15:guide>
        <p15:guide id="8" orient="horz" pos="1488" userDrawn="1">
          <p15:clr>
            <a:srgbClr val="FBAE40"/>
          </p15:clr>
        </p15:guide>
        <p15:guide id="9" orient="horz" pos="86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4"/>
        </a:solidFill>
        <a:effectLst/>
      </p:bgPr>
    </p:bg>
    <p:spTree>
      <p:nvGrpSpPr>
        <p:cNvPr id="1" name=""/>
        <p:cNvGrpSpPr/>
        <p:nvPr/>
      </p:nvGrpSpPr>
      <p:grpSpPr>
        <a:xfrm>
          <a:off x="0" y="0"/>
          <a:ext cx="0" cy="0"/>
          <a:chOff x="0" y="0"/>
          <a:chExt cx="0" cy="0"/>
        </a:xfrm>
      </p:grpSpPr>
      <p:sp>
        <p:nvSpPr>
          <p:cNvPr id="20" name="Black Background">
            <a:extLst>
              <a:ext uri="{FF2B5EF4-FFF2-40B4-BE49-F238E27FC236}">
                <a16:creationId xmlns:a16="http://schemas.microsoft.com/office/drawing/2014/main" id="{EACB2F0C-1C3D-CD48-AD13-7B5AD683F7C7}"/>
              </a:ext>
            </a:extLst>
          </p:cNvPr>
          <p:cNvSpPr/>
          <p:nvPr/>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Heading"/>
          <p:cNvSpPr>
            <a:spLocks noGrp="1"/>
          </p:cNvSpPr>
          <p:nvPr>
            <p:ph type="ctrTitle" hasCustomPrompt="1"/>
          </p:nvPr>
        </p:nvSpPr>
        <p:spPr bwMode="blackWhite">
          <a:xfrm>
            <a:off x="2628902" y="1521334"/>
            <a:ext cx="6347458" cy="854080"/>
          </a:xfrm>
          <a:prstGeom prst="rect">
            <a:avLst/>
          </a:prstGeom>
          <a:noFill/>
          <a:ln w="38100">
            <a:noFill/>
          </a:ln>
        </p:spPr>
        <p:txBody>
          <a:bodyPr wrap="square" lIns="0" tIns="0" rIns="0" bIns="0" anchor="t" anchorCtr="0">
            <a:spAutoFit/>
          </a:bodyPr>
          <a:lstStyle>
            <a:lvl1pPr algn="l">
              <a:defRPr sz="6000" b="1" i="1" spc="0">
                <a:solidFill>
                  <a:schemeClr val="tx2"/>
                </a:solidFill>
                <a:latin typeface="Acumin Pro ExtraCondensed" panose="020B0508020202020204" pitchFamily="34" charset="77"/>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2628900" y="2548210"/>
            <a:ext cx="6347460"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accent4"/>
                </a:solidFill>
                <a:latin typeface="Acumin Pro" panose="020B0504020202020204" pitchFamily="34" charset="77"/>
              </a:defRPr>
            </a:lvl1pPr>
          </a:lstStyle>
          <a:p>
            <a:pPr lvl="0"/>
            <a:r>
              <a:rPr lang="en-US" dirty="0"/>
              <a:t>Conclusion, call to action or contact information. </a:t>
            </a:r>
            <a:r>
              <a:rPr lang="en-US" dirty="0" err="1"/>
              <a:t>Acumin</a:t>
            </a:r>
            <a:r>
              <a:rPr lang="en-US" dirty="0"/>
              <a:t> Pro Reg 18 pt. Keep it short with bite-size chunks of information.</a:t>
            </a:r>
          </a:p>
        </p:txBody>
      </p:sp>
      <p:sp>
        <p:nvSpPr>
          <p:cNvPr id="12" name="Date">
            <a:extLst>
              <a:ext uri="{FF2B5EF4-FFF2-40B4-BE49-F238E27FC236}">
                <a16:creationId xmlns:a16="http://schemas.microsoft.com/office/drawing/2014/main" id="{E7D56F3A-D0B6-8A49-81C9-B6A0051C7E73}"/>
              </a:ext>
            </a:extLst>
          </p:cNvPr>
          <p:cNvSpPr>
            <a:spLocks noGrp="1"/>
          </p:cNvSpPr>
          <p:nvPr>
            <p:ph type="dt" sz="half" idx="10"/>
          </p:nvPr>
        </p:nvSpPr>
        <p:spPr>
          <a:xfrm>
            <a:off x="8926248" y="6220740"/>
            <a:ext cx="1021891" cy="323968"/>
          </a:xfrm>
        </p:spPr>
        <p:txBody>
          <a:bodyPr/>
          <a:lstStyle>
            <a:lvl1pPr>
              <a:defRPr>
                <a:solidFill>
                  <a:schemeClr val="accent4">
                    <a:alpha val="70000"/>
                  </a:schemeClr>
                </a:solidFill>
              </a:defRPr>
            </a:lvl1pPr>
          </a:lstStyle>
          <a:p>
            <a:fld id="{D47A9A36-4EB0-BF46-AE48-7CDA251B954B}" type="datetime1">
              <a:rPr lang="en-US" smtClean="0"/>
              <a:pPr/>
              <a:t>7/20/26</a:t>
            </a:fld>
            <a:endParaRPr lang="en-US" dirty="0"/>
          </a:p>
        </p:txBody>
      </p:sp>
      <p:sp>
        <p:nvSpPr>
          <p:cNvPr id="14" name="Slide Number">
            <a:extLst>
              <a:ext uri="{FF2B5EF4-FFF2-40B4-BE49-F238E27FC236}">
                <a16:creationId xmlns:a16="http://schemas.microsoft.com/office/drawing/2014/main" id="{DED03763-61BB-3343-B3CC-0623CC8EAA03}"/>
              </a:ext>
            </a:extLst>
          </p:cNvPr>
          <p:cNvSpPr>
            <a:spLocks noGrp="1"/>
          </p:cNvSpPr>
          <p:nvPr>
            <p:ph type="sldNum" sz="quarter" idx="12"/>
          </p:nvPr>
        </p:nvSpPr>
        <p:spPr>
          <a:xfrm>
            <a:off x="10096500" y="6200875"/>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cxnSp>
        <p:nvCxnSpPr>
          <p:cNvPr id="17" name="Line 1">
            <a:extLst>
              <a:ext uri="{FF2B5EF4-FFF2-40B4-BE49-F238E27FC236}">
                <a16:creationId xmlns:a16="http://schemas.microsoft.com/office/drawing/2014/main" id="{9B9CC658-FCDB-754D-83A8-E72E62847F53}"/>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Line 2">
            <a:extLst>
              <a:ext uri="{FF2B5EF4-FFF2-40B4-BE49-F238E27FC236}">
                <a16:creationId xmlns:a16="http://schemas.microsoft.com/office/drawing/2014/main" id="{52700362-C315-8A41-8A37-D1C4D5A0E238}"/>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Line 3">
            <a:extLst>
              <a:ext uri="{FF2B5EF4-FFF2-40B4-BE49-F238E27FC236}">
                <a16:creationId xmlns:a16="http://schemas.microsoft.com/office/drawing/2014/main" id="{14A431DC-9C67-D94C-982A-8D0C2E3D10D8}"/>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165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tent with Landscap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03649"/>
            <a:ext cx="12192000" cy="2054352"/>
          </a:xfrm>
          <a:prstGeom prst="rect">
            <a:avLst/>
          </a:prstGeom>
        </p:spPr>
      </p:pic>
      <p:grpSp>
        <p:nvGrpSpPr>
          <p:cNvPr id="4" name="Group 3">
            <a:extLst>
              <a:ext uri="{FF2B5EF4-FFF2-40B4-BE49-F238E27FC236}">
                <a16:creationId xmlns:a16="http://schemas.microsoft.com/office/drawing/2014/main" id="{36AADE46-AFEE-475B-B12A-B01AAE384A8F}"/>
              </a:ext>
            </a:extLst>
          </p:cNvPr>
          <p:cNvGrpSpPr/>
          <p:nvPr userDrawn="1"/>
        </p:nvGrpSpPr>
        <p:grpSpPr>
          <a:xfrm>
            <a:off x="162856" y="146064"/>
            <a:ext cx="11866287" cy="554202"/>
            <a:chOff x="162856" y="116880"/>
            <a:chExt cx="11866287" cy="554202"/>
          </a:xfrm>
        </p:grpSpPr>
        <p:sp>
          <p:nvSpPr>
            <p:cNvPr id="5" name="Rectangle 4">
              <a:extLst>
                <a:ext uri="{FF2B5EF4-FFF2-40B4-BE49-F238E27FC236}">
                  <a16:creationId xmlns:a16="http://schemas.microsoft.com/office/drawing/2014/main" id="{99924995-6D47-44AF-841A-13070D0FD3DC}"/>
                </a:ext>
              </a:extLst>
            </p:cNvPr>
            <p:cNvSpPr/>
            <p:nvPr userDrawn="1"/>
          </p:nvSpPr>
          <p:spPr>
            <a:xfrm>
              <a:off x="162856" y="116880"/>
              <a:ext cx="11866287" cy="549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4EDBD480-C38B-472B-9646-017256AD56B9}"/>
                </a:ext>
              </a:extLst>
            </p:cNvPr>
            <p:cNvSpPr txBox="1"/>
            <p:nvPr userDrawn="1"/>
          </p:nvSpPr>
          <p:spPr>
            <a:xfrm>
              <a:off x="1271594" y="209417"/>
              <a:ext cx="9575082" cy="461665"/>
            </a:xfrm>
            <a:prstGeom prst="rect">
              <a:avLst/>
            </a:prstGeom>
            <a:noFill/>
          </p:spPr>
          <p:txBody>
            <a:bodyPr wrap="square" rtlCol="0">
              <a:spAutoFit/>
            </a:bodyPr>
            <a:lstStyle/>
            <a:p>
              <a:r>
                <a:rPr lang="en-US" sz="2400" i="1" dirty="0">
                  <a:solidFill>
                    <a:schemeClr val="bg1"/>
                  </a:solidFill>
                  <a:latin typeface="+mj-lt"/>
                  <a:cs typeface="Calibri Light" panose="020F0302020204030204" pitchFamily="34" charset="0"/>
                </a:rPr>
                <a:t>Enhancing the Value of Public Spaces – Creating Healthy Communities</a:t>
              </a:r>
            </a:p>
          </p:txBody>
        </p:sp>
        <p:cxnSp>
          <p:nvCxnSpPr>
            <p:cNvPr id="7" name="Straight Connector 6">
              <a:extLst>
                <a:ext uri="{FF2B5EF4-FFF2-40B4-BE49-F238E27FC236}">
                  <a16:creationId xmlns:a16="http://schemas.microsoft.com/office/drawing/2014/main" id="{B6859F30-2A64-49D1-BC6E-BFD012C11431}"/>
                </a:ext>
              </a:extLst>
            </p:cNvPr>
            <p:cNvCxnSpPr>
              <a:cxnSpLocks/>
            </p:cNvCxnSpPr>
            <p:nvPr userDrawn="1"/>
          </p:nvCxnSpPr>
          <p:spPr>
            <a:xfrm flipV="1">
              <a:off x="1176968" y="225529"/>
              <a:ext cx="48959" cy="33710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25230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81226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3.pn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141394" y="964692"/>
            <a:ext cx="7917007"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141394" y="2638046"/>
            <a:ext cx="7917007" cy="310198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744769" y="6227670"/>
            <a:ext cx="1161231" cy="323968"/>
          </a:xfrm>
          <a:prstGeom prst="rect">
            <a:avLst/>
          </a:prstGeom>
        </p:spPr>
        <p:txBody>
          <a:bodyPr vert="horz" lIns="91440" tIns="45720" rIns="91440" bIns="45720" rtlCol="0" anchor="ctr"/>
          <a:lstStyle>
            <a:lvl1pPr algn="r">
              <a:defRPr sz="1000" b="0" i="0">
                <a:solidFill>
                  <a:schemeClr val="tx1">
                    <a:alpha val="70000"/>
                  </a:schemeClr>
                </a:solidFill>
                <a:latin typeface="Acumin Pro" panose="020B0504020202020204" pitchFamily="34" charset="77"/>
              </a:defRPr>
            </a:lvl1pPr>
          </a:lstStyle>
          <a:p>
            <a:fld id="{E0C8DACD-4E35-4E4C-AC75-C3DE50F04E7E}" type="datetime1">
              <a:rPr lang="en-US" smtClean="0"/>
              <a:pPr/>
              <a:t>7/20/26</a:t>
            </a:fld>
            <a:endParaRPr lang="en-US" dirty="0"/>
          </a:p>
        </p:txBody>
      </p:sp>
      <p:sp>
        <p:nvSpPr>
          <p:cNvPr id="5" name="Footer Placeholder 4"/>
          <p:cNvSpPr>
            <a:spLocks noGrp="1"/>
          </p:cNvSpPr>
          <p:nvPr>
            <p:ph type="ftr" sz="quarter" idx="3"/>
          </p:nvPr>
        </p:nvSpPr>
        <p:spPr>
          <a:xfrm>
            <a:off x="1137845" y="6219163"/>
            <a:ext cx="6075552"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096500" y="6200875"/>
            <a:ext cx="487680" cy="365760"/>
          </a:xfrm>
          <a:prstGeom prst="ellipse">
            <a:avLst/>
          </a:prstGeom>
          <a:noFill/>
        </p:spPr>
        <p:txBody>
          <a:bodyPr vert="horz" lIns="18288" tIns="45720" rIns="18288" bIns="45720" rtlCol="0" anchor="ctr">
            <a:noAutofit/>
          </a:bodyPr>
          <a:lstStyle>
            <a:lvl1pPr algn="ctr">
              <a:defRPr sz="1000" b="1" i="0" spc="0" baseline="0">
                <a:solidFill>
                  <a:schemeClr val="tx1"/>
                </a:solidFill>
                <a:latin typeface="Acumin Pro Semibold" panose="020B0504020202020204" pitchFamily="34" charset="77"/>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5" r:id="rId1"/>
    <p:sldLayoutId id="2147483709" r:id="rId2"/>
    <p:sldLayoutId id="2147483720" r:id="rId3"/>
    <p:sldLayoutId id="2147483721" r:id="rId4"/>
    <p:sldLayoutId id="2147483722" r:id="rId5"/>
    <p:sldLayoutId id="2147483723" r:id="rId6"/>
    <p:sldLayoutId id="2147483724" r:id="rId7"/>
    <p:sldLayoutId id="2147483729" r:id="rId8"/>
  </p:sldLayoutIdLs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056" userDrawn="1">
          <p15:clr>
            <a:srgbClr val="F26B43"/>
          </p15:clr>
        </p15:guide>
        <p15:guide id="4" pos="6240" userDrawn="1">
          <p15:clr>
            <a:srgbClr val="F26B43"/>
          </p15:clr>
        </p15:guide>
        <p15:guide id="5" pos="636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21549E"/>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1629AAB-7489-46CB-8368-4336C706A9D2}"/>
              </a:ext>
              <a:ext uri="{C183D7F6-B498-43B3-948B-1728B52AA6E4}">
                <adec:decorative xmlns:adec="http://schemas.microsoft.com/office/drawing/2017/decorative" val="1"/>
              </a:ext>
            </a:extLst>
          </p:cNvPr>
          <p:cNvPicPr>
            <a:picLocks noChangeAspect="1"/>
          </p:cNvPicPr>
          <p:nvPr userDrawn="1"/>
        </p:nvPicPr>
        <p:blipFill>
          <a:blip r:embed="rId13" cstate="print">
            <a:extLst>
              <a:ext uri="{28A0092B-C50C-407E-A947-70E740481C1C}">
                <a14:useLocalDpi xmlns:a14="http://schemas.microsoft.com/office/drawing/2010/main" val="0"/>
              </a:ext>
            </a:extLst>
          </a:blip>
          <a:srcRect/>
          <a:stretch/>
        </p:blipFill>
        <p:spPr>
          <a:xfrm>
            <a:off x="0" y="-10995"/>
            <a:ext cx="12191847" cy="6857913"/>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2294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Graphic 14" descr="Illinois-Indiana Sea Grant Logo">
            <a:extLst>
              <a:ext uri="{FF2B5EF4-FFF2-40B4-BE49-F238E27FC236}">
                <a16:creationId xmlns:a16="http://schemas.microsoft.com/office/drawing/2014/main" id="{105FDC8A-8583-4DAF-B81C-F9EFDE0D48C7}"/>
              </a:ext>
            </a:extLst>
          </p:cNvPr>
          <p:cNvPicPr>
            <a:picLocks noChangeAspect="1"/>
          </p:cNvPicPr>
          <p:nvPr userDrawn="1"/>
        </p:nvPicPr>
        <p:blipFill>
          <a:blip r:embed="rId14" cstate="print">
            <a:extLst>
              <a:ext uri="{28A0092B-C50C-407E-A947-70E740481C1C}">
                <a14:useLocalDpi xmlns:a14="http://schemas.microsoft.com/office/drawing/2010/main" val="0"/>
              </a:ext>
            </a:extLst>
          </a:blip>
          <a:srcRect/>
          <a:stretch/>
        </p:blipFill>
        <p:spPr>
          <a:xfrm>
            <a:off x="10753725" y="6148573"/>
            <a:ext cx="1438275" cy="688604"/>
          </a:xfrm>
          <a:prstGeom prst="rect">
            <a:avLst/>
          </a:prstGeom>
        </p:spPr>
      </p:pic>
    </p:spTree>
    <p:extLst>
      <p:ext uri="{BB962C8B-B14F-4D97-AF65-F5344CB8AC3E}">
        <p14:creationId xmlns:p14="http://schemas.microsoft.com/office/powerpoint/2010/main" val="249714266"/>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7F9D9-FC09-4552-F6A8-6F3118971ACD}"/>
              </a:ext>
            </a:extLst>
          </p:cNvPr>
          <p:cNvSpPr>
            <a:spLocks noGrp="1"/>
          </p:cNvSpPr>
          <p:nvPr>
            <p:ph type="ctrTitle"/>
          </p:nvPr>
        </p:nvSpPr>
        <p:spPr>
          <a:xfrm>
            <a:off x="2011681" y="143715"/>
            <a:ext cx="8805845" cy="3323987"/>
          </a:xfrm>
        </p:spPr>
        <p:txBody>
          <a:bodyPr/>
          <a:lstStyle/>
          <a:p>
            <a:r>
              <a:rPr lang="en-US" dirty="0"/>
              <a:t>Community engagement STUDY summary:  SMALL MODULAR REACTOR TECHNOLOGY AND ITS IMPACT FOR INDIANA</a:t>
            </a:r>
          </a:p>
        </p:txBody>
      </p:sp>
      <p:sp>
        <p:nvSpPr>
          <p:cNvPr id="3" name="Subtitle 2">
            <a:extLst>
              <a:ext uri="{FF2B5EF4-FFF2-40B4-BE49-F238E27FC236}">
                <a16:creationId xmlns:a16="http://schemas.microsoft.com/office/drawing/2014/main" id="{37FB0228-EF09-E3BE-9045-DF14EC2A72B8}"/>
              </a:ext>
            </a:extLst>
          </p:cNvPr>
          <p:cNvSpPr>
            <a:spLocks noGrp="1"/>
          </p:cNvSpPr>
          <p:nvPr>
            <p:ph type="subTitle" idx="1"/>
          </p:nvPr>
        </p:nvSpPr>
        <p:spPr>
          <a:xfrm>
            <a:off x="2011681" y="3694830"/>
            <a:ext cx="8686800" cy="2826415"/>
          </a:xfrm>
        </p:spPr>
        <p:txBody>
          <a:bodyPr/>
          <a:lstStyle/>
          <a:p>
            <a:r>
              <a:rPr lang="en-US" sz="2800" b="1" dirty="0"/>
              <a:t>Kara Salazar</a:t>
            </a:r>
            <a:r>
              <a:rPr lang="en-US" sz="2800" dirty="0"/>
              <a:t>, Ph.D.</a:t>
            </a:r>
          </a:p>
          <a:p>
            <a:r>
              <a:rPr lang="en-US" sz="1800" b="1" dirty="0"/>
              <a:t>AICP, PCED </a:t>
            </a:r>
            <a:endParaRPr lang="en-US" sz="1800" dirty="0"/>
          </a:p>
          <a:p>
            <a:r>
              <a:rPr lang="en-US" sz="2400" dirty="0"/>
              <a:t>Assistant Program Leader for Community Development </a:t>
            </a:r>
          </a:p>
          <a:p>
            <a:r>
              <a:rPr lang="en-US" sz="2400" dirty="0"/>
              <a:t>Sustainable Communities Extension Specialist </a:t>
            </a:r>
          </a:p>
          <a:p>
            <a:r>
              <a:rPr lang="en-US" sz="2400" dirty="0"/>
              <a:t>Purdue Extension / Illinois-Indiana Sea Grant</a:t>
            </a:r>
          </a:p>
          <a:p>
            <a:r>
              <a:rPr lang="en-US" sz="2400" dirty="0"/>
              <a:t>salazark@purdue.edu </a:t>
            </a:r>
          </a:p>
        </p:txBody>
      </p:sp>
    </p:spTree>
    <p:extLst>
      <p:ext uri="{BB962C8B-B14F-4D97-AF65-F5344CB8AC3E}">
        <p14:creationId xmlns:p14="http://schemas.microsoft.com/office/powerpoint/2010/main" val="1827633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D4F03-4132-BB8D-AC24-4F0B99B80D0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8CD5603-9F4C-490B-D5D1-7782F8D67F36}"/>
              </a:ext>
              <a:ext uri="{C183D7F6-B498-43B3-948B-1728B52AA6E4}">
                <adec:decorative xmlns:adec="http://schemas.microsoft.com/office/drawing/2017/decorative" val="0"/>
              </a:ext>
            </a:extLst>
          </p:cNvPr>
          <p:cNvSpPr txBox="1">
            <a:spLocks noGrp="1"/>
          </p:cNvSpPr>
          <p:nvPr>
            <p:ph type="title" idx="4294967295"/>
          </p:nvPr>
        </p:nvSpPr>
        <p:spPr bwMode="blackWhite">
          <a:xfrm>
            <a:off x="2101510" y="-1228484"/>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Methods (part 3 of 5)</a:t>
            </a:r>
          </a:p>
        </p:txBody>
      </p:sp>
      <p:sp>
        <p:nvSpPr>
          <p:cNvPr id="2" name="Title 1">
            <a:extLst>
              <a:ext uri="{FF2B5EF4-FFF2-40B4-BE49-F238E27FC236}">
                <a16:creationId xmlns:a16="http://schemas.microsoft.com/office/drawing/2014/main" id="{0740379C-9326-FF06-0781-D2E6C2A6204C}"/>
              </a:ext>
              <a:ext uri="{C183D7F6-B498-43B3-948B-1728B52AA6E4}">
                <adec:decorative xmlns:adec="http://schemas.microsoft.com/office/drawing/2017/decorative" val="1"/>
              </a:ext>
            </a:extLst>
          </p:cNvPr>
          <p:cNvSpPr>
            <a:spLocks/>
          </p:cNvSpPr>
          <p:nvPr/>
        </p:nvSpPr>
        <p:spPr bwMode="blackWhite">
          <a:xfrm>
            <a:off x="2107520" y="437030"/>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Methods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3" name="Subtitle 2">
            <a:extLst>
              <a:ext uri="{FF2B5EF4-FFF2-40B4-BE49-F238E27FC236}">
                <a16:creationId xmlns:a16="http://schemas.microsoft.com/office/drawing/2014/main" id="{CF628AEF-7804-B348-D08B-64B755BFBBA4}"/>
              </a:ext>
            </a:extLst>
          </p:cNvPr>
          <p:cNvSpPr>
            <a:spLocks noGrp="1"/>
          </p:cNvSpPr>
          <p:nvPr>
            <p:ph type="subTitle" idx="1"/>
          </p:nvPr>
        </p:nvSpPr>
        <p:spPr>
          <a:xfrm>
            <a:off x="2101509" y="1038095"/>
            <a:ext cx="7988982" cy="341599"/>
          </a:xfrm>
        </p:spPr>
        <p:txBody>
          <a:bodyPr/>
          <a:lstStyle/>
          <a:p>
            <a:r>
              <a:rPr lang="en-US" dirty="0"/>
              <a:t>Survey – Indiana Adult Residents </a:t>
            </a:r>
          </a:p>
        </p:txBody>
      </p:sp>
      <p:sp>
        <p:nvSpPr>
          <p:cNvPr id="4" name="Text Placeholder 3">
            <a:extLst>
              <a:ext uri="{FF2B5EF4-FFF2-40B4-BE49-F238E27FC236}">
                <a16:creationId xmlns:a16="http://schemas.microsoft.com/office/drawing/2014/main" id="{F8BAF1ED-1E53-55E0-D86A-B52A3F7289E6}"/>
              </a:ext>
            </a:extLst>
          </p:cNvPr>
          <p:cNvSpPr>
            <a:spLocks noGrp="1"/>
          </p:cNvSpPr>
          <p:nvPr>
            <p:ph type="body" sz="quarter" idx="14"/>
          </p:nvPr>
        </p:nvSpPr>
        <p:spPr>
          <a:xfrm>
            <a:off x="2107520" y="1584960"/>
            <a:ext cx="8763680" cy="5273040"/>
          </a:xfrm>
        </p:spPr>
        <p:txBody>
          <a:bodyPr>
            <a:noAutofit/>
          </a:bodyPr>
          <a:lstStyle/>
          <a:p>
            <a:r>
              <a:rPr lang="en-US" sz="2000" dirty="0">
                <a:latin typeface="+mn-lt"/>
              </a:rPr>
              <a:t>Survey designed as a 15-minute online survey using Qualtrics® platform</a:t>
            </a:r>
          </a:p>
          <a:p>
            <a:pPr lvl="1"/>
            <a:r>
              <a:rPr lang="en-US" sz="2000" dirty="0"/>
              <a:t>Limited to Indiana full-time residents above 18 years old</a:t>
            </a:r>
          </a:p>
          <a:p>
            <a:endParaRPr lang="en-US" sz="2000" dirty="0">
              <a:latin typeface="+mn-lt"/>
            </a:endParaRPr>
          </a:p>
          <a:p>
            <a:r>
              <a:rPr lang="en-US" sz="2000" dirty="0">
                <a:latin typeface="+mn-lt"/>
              </a:rPr>
              <a:t>Survey based on quota sampling</a:t>
            </a:r>
          </a:p>
          <a:p>
            <a:pPr lvl="1"/>
            <a:r>
              <a:rPr lang="en-US" sz="2000" dirty="0"/>
              <a:t>Gender and age - set by Qualtrics® using U.S. Census demographic targets</a:t>
            </a:r>
          </a:p>
          <a:p>
            <a:pPr lvl="2"/>
            <a:r>
              <a:rPr lang="en-US" sz="2000" dirty="0"/>
              <a:t>48% male, 52% female</a:t>
            </a:r>
          </a:p>
          <a:p>
            <a:pPr lvl="2"/>
            <a:r>
              <a:rPr lang="en-US" sz="2000" dirty="0"/>
              <a:t>30% for 18-34 years, 32% for 35-54 years, and 38% for ages 55+</a:t>
            </a:r>
          </a:p>
          <a:p>
            <a:pPr lvl="2"/>
            <a:endParaRPr lang="en-US" sz="2000" dirty="0"/>
          </a:p>
          <a:p>
            <a:pPr lvl="1"/>
            <a:r>
              <a:rPr lang="en-US" sz="2000" dirty="0"/>
              <a:t>Residential location - set by Purdue using Indiana’s population breakdown</a:t>
            </a:r>
          </a:p>
          <a:p>
            <a:pPr lvl="2"/>
            <a:r>
              <a:rPr lang="en-US" sz="2000" dirty="0"/>
              <a:t>residential location - 60% urban, 20% suburban, 20% rural</a:t>
            </a:r>
          </a:p>
          <a:p>
            <a:pPr lvl="2"/>
            <a:r>
              <a:rPr lang="en-US" sz="2000" dirty="0"/>
              <a:t>population - 78.4% metropolitan, 14.9% micropolitan, 6.6% noncore </a:t>
            </a:r>
          </a:p>
          <a:p>
            <a:endParaRPr lang="en-US" dirty="0">
              <a:latin typeface="+mn-lt"/>
            </a:endParaRPr>
          </a:p>
        </p:txBody>
      </p:sp>
    </p:spTree>
    <p:extLst>
      <p:ext uri="{BB962C8B-B14F-4D97-AF65-F5344CB8AC3E}">
        <p14:creationId xmlns:p14="http://schemas.microsoft.com/office/powerpoint/2010/main" val="2440508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F9D9B-D906-1D17-C19C-16D8BBA1C1F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13E27D2-7C16-81E0-13D4-FCA1F3A8A8A3}"/>
              </a:ext>
              <a:ext uri="{C183D7F6-B498-43B3-948B-1728B52AA6E4}">
                <adec:decorative xmlns:adec="http://schemas.microsoft.com/office/drawing/2017/decorative" val="0"/>
              </a:ext>
            </a:extLst>
          </p:cNvPr>
          <p:cNvSpPr txBox="1">
            <a:spLocks noGrp="1"/>
          </p:cNvSpPr>
          <p:nvPr>
            <p:ph type="title" idx="4294967295"/>
          </p:nvPr>
        </p:nvSpPr>
        <p:spPr bwMode="blackWhite">
          <a:xfrm>
            <a:off x="2101510" y="-1228484"/>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Methods (part 4 of 5)</a:t>
            </a:r>
          </a:p>
        </p:txBody>
      </p:sp>
      <p:sp>
        <p:nvSpPr>
          <p:cNvPr id="2" name="Title 1">
            <a:extLst>
              <a:ext uri="{FF2B5EF4-FFF2-40B4-BE49-F238E27FC236}">
                <a16:creationId xmlns:a16="http://schemas.microsoft.com/office/drawing/2014/main" id="{A86C2B3D-7D13-52F0-B833-60B5C73D56E3}"/>
              </a:ext>
              <a:ext uri="{C183D7F6-B498-43B3-948B-1728B52AA6E4}">
                <adec:decorative xmlns:adec="http://schemas.microsoft.com/office/drawing/2017/decorative" val="1"/>
              </a:ext>
            </a:extLst>
          </p:cNvPr>
          <p:cNvSpPr>
            <a:spLocks/>
          </p:cNvSpPr>
          <p:nvPr/>
        </p:nvSpPr>
        <p:spPr bwMode="blackWhite">
          <a:xfrm>
            <a:off x="2107520" y="437030"/>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Methods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3" name="Subtitle 2">
            <a:extLst>
              <a:ext uri="{FF2B5EF4-FFF2-40B4-BE49-F238E27FC236}">
                <a16:creationId xmlns:a16="http://schemas.microsoft.com/office/drawing/2014/main" id="{FCA45302-D18A-BB57-6508-837ABEE8EC42}"/>
              </a:ext>
            </a:extLst>
          </p:cNvPr>
          <p:cNvSpPr>
            <a:spLocks noGrp="1"/>
          </p:cNvSpPr>
          <p:nvPr>
            <p:ph type="subTitle" idx="1"/>
          </p:nvPr>
        </p:nvSpPr>
        <p:spPr>
          <a:xfrm>
            <a:off x="2101509" y="1038095"/>
            <a:ext cx="7988982" cy="341599"/>
          </a:xfrm>
        </p:spPr>
        <p:txBody>
          <a:bodyPr/>
          <a:lstStyle/>
          <a:p>
            <a:r>
              <a:rPr lang="en-US" dirty="0"/>
              <a:t>Survey – Indiana Adult Residents </a:t>
            </a:r>
          </a:p>
        </p:txBody>
      </p:sp>
      <p:sp>
        <p:nvSpPr>
          <p:cNvPr id="4" name="Text Placeholder 3">
            <a:extLst>
              <a:ext uri="{FF2B5EF4-FFF2-40B4-BE49-F238E27FC236}">
                <a16:creationId xmlns:a16="http://schemas.microsoft.com/office/drawing/2014/main" id="{52B5D6C0-666F-C58B-79F9-96D1A8B53243}"/>
              </a:ext>
            </a:extLst>
          </p:cNvPr>
          <p:cNvSpPr>
            <a:spLocks noGrp="1"/>
          </p:cNvSpPr>
          <p:nvPr>
            <p:ph type="body" sz="quarter" idx="14"/>
          </p:nvPr>
        </p:nvSpPr>
        <p:spPr>
          <a:xfrm>
            <a:off x="2107520" y="1615440"/>
            <a:ext cx="8763680" cy="5242560"/>
          </a:xfrm>
        </p:spPr>
        <p:txBody>
          <a:bodyPr>
            <a:noAutofit/>
          </a:bodyPr>
          <a:lstStyle/>
          <a:p>
            <a:r>
              <a:rPr lang="en-US" sz="2000" dirty="0">
                <a:latin typeface="+mn-lt"/>
              </a:rPr>
              <a:t>Survey sections</a:t>
            </a:r>
          </a:p>
          <a:p>
            <a:pPr lvl="1"/>
            <a:r>
              <a:rPr lang="en-US" sz="2000" dirty="0"/>
              <a:t>Opinions and perceptions about nuclear energy</a:t>
            </a:r>
          </a:p>
          <a:p>
            <a:pPr lvl="1"/>
            <a:r>
              <a:rPr lang="en-US" sz="2000" dirty="0"/>
              <a:t>Nuclear energy siting</a:t>
            </a:r>
          </a:p>
          <a:p>
            <a:pPr lvl="1"/>
            <a:r>
              <a:rPr lang="en-US" sz="2000" dirty="0"/>
              <a:t>Opinions and perceptions about the environment and energy sources </a:t>
            </a:r>
          </a:p>
          <a:p>
            <a:pPr lvl="1"/>
            <a:r>
              <a:rPr lang="en-US" sz="2000" dirty="0"/>
              <a:t>Demographics </a:t>
            </a:r>
          </a:p>
        </p:txBody>
      </p:sp>
    </p:spTree>
    <p:extLst>
      <p:ext uri="{BB962C8B-B14F-4D97-AF65-F5344CB8AC3E}">
        <p14:creationId xmlns:p14="http://schemas.microsoft.com/office/powerpoint/2010/main" val="3779755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3CEAB-284F-2FFC-F390-E389C117CE1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3765B0A-8E04-53D6-9B35-46CF8905A217}"/>
              </a:ext>
              <a:ext uri="{C183D7F6-B498-43B3-948B-1728B52AA6E4}">
                <adec:decorative xmlns:adec="http://schemas.microsoft.com/office/drawing/2017/decorative" val="0"/>
              </a:ext>
            </a:extLst>
          </p:cNvPr>
          <p:cNvSpPr txBox="1">
            <a:spLocks noGrp="1"/>
          </p:cNvSpPr>
          <p:nvPr>
            <p:ph type="title" idx="4294967295"/>
          </p:nvPr>
        </p:nvSpPr>
        <p:spPr bwMode="blackWhite">
          <a:xfrm>
            <a:off x="2101510" y="-1228484"/>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Methods (part 5 of 5)</a:t>
            </a:r>
          </a:p>
        </p:txBody>
      </p:sp>
      <p:sp>
        <p:nvSpPr>
          <p:cNvPr id="2" name="Title 1">
            <a:extLst>
              <a:ext uri="{FF2B5EF4-FFF2-40B4-BE49-F238E27FC236}">
                <a16:creationId xmlns:a16="http://schemas.microsoft.com/office/drawing/2014/main" id="{0D0DF973-68F2-9FD6-1515-89BE7FFBE23B}"/>
              </a:ext>
              <a:ext uri="{C183D7F6-B498-43B3-948B-1728B52AA6E4}">
                <adec:decorative xmlns:adec="http://schemas.microsoft.com/office/drawing/2017/decorative" val="1"/>
              </a:ext>
            </a:extLst>
          </p:cNvPr>
          <p:cNvSpPr>
            <a:spLocks/>
          </p:cNvSpPr>
          <p:nvPr/>
        </p:nvSpPr>
        <p:spPr bwMode="blackWhite">
          <a:xfrm>
            <a:off x="2107520" y="437030"/>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Methods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3" name="Subtitle 2">
            <a:extLst>
              <a:ext uri="{FF2B5EF4-FFF2-40B4-BE49-F238E27FC236}">
                <a16:creationId xmlns:a16="http://schemas.microsoft.com/office/drawing/2014/main" id="{7697037F-3352-615E-33AB-4B823319018B}"/>
              </a:ext>
            </a:extLst>
          </p:cNvPr>
          <p:cNvSpPr>
            <a:spLocks noGrp="1"/>
          </p:cNvSpPr>
          <p:nvPr>
            <p:ph type="subTitle" idx="1"/>
          </p:nvPr>
        </p:nvSpPr>
        <p:spPr>
          <a:xfrm>
            <a:off x="2101509" y="1038095"/>
            <a:ext cx="7988982" cy="341599"/>
          </a:xfrm>
        </p:spPr>
        <p:txBody>
          <a:bodyPr/>
          <a:lstStyle/>
          <a:p>
            <a:r>
              <a:rPr lang="en-US" dirty="0"/>
              <a:t>Survey – Indiana Adult Residents </a:t>
            </a:r>
          </a:p>
        </p:txBody>
      </p:sp>
      <p:sp>
        <p:nvSpPr>
          <p:cNvPr id="4" name="Text Placeholder 3">
            <a:extLst>
              <a:ext uri="{FF2B5EF4-FFF2-40B4-BE49-F238E27FC236}">
                <a16:creationId xmlns:a16="http://schemas.microsoft.com/office/drawing/2014/main" id="{AC591278-F001-527B-9717-57F21C588672}"/>
              </a:ext>
            </a:extLst>
          </p:cNvPr>
          <p:cNvSpPr>
            <a:spLocks noGrp="1"/>
          </p:cNvSpPr>
          <p:nvPr>
            <p:ph type="body" sz="quarter" idx="14"/>
          </p:nvPr>
        </p:nvSpPr>
        <p:spPr>
          <a:xfrm>
            <a:off x="2107520" y="1615440"/>
            <a:ext cx="8763680" cy="5242560"/>
          </a:xfrm>
        </p:spPr>
        <p:txBody>
          <a:bodyPr>
            <a:noAutofit/>
          </a:bodyPr>
          <a:lstStyle/>
          <a:p>
            <a:r>
              <a:rPr lang="en-US" sz="2000" dirty="0">
                <a:latin typeface="+mn-lt"/>
              </a:rPr>
              <a:t>Data collected by Qualtrics® between July 2 and July 20, 2024, resulting in 1,012 complete and usable surveys</a:t>
            </a:r>
          </a:p>
          <a:p>
            <a:pPr lvl="1"/>
            <a:r>
              <a:rPr lang="en-US" sz="2000" dirty="0"/>
              <a:t>Survey completion target of 1,000</a:t>
            </a:r>
          </a:p>
          <a:p>
            <a:endParaRPr lang="en-US" sz="2000" dirty="0">
              <a:latin typeface="+mn-lt"/>
            </a:endParaRPr>
          </a:p>
          <a:p>
            <a:r>
              <a:rPr lang="en-US" sz="2000" dirty="0">
                <a:latin typeface="+mn-lt"/>
              </a:rPr>
              <a:t>Survey quotas generally satisfied with some variations </a:t>
            </a:r>
          </a:p>
          <a:p>
            <a:pPr lvl="1"/>
            <a:r>
              <a:rPr lang="en-US" sz="2000" dirty="0"/>
              <a:t>Table 22 summarizes quotas and final sample</a:t>
            </a:r>
          </a:p>
          <a:p>
            <a:endParaRPr lang="en-US" sz="2000" dirty="0">
              <a:latin typeface="+mn-lt"/>
            </a:endParaRPr>
          </a:p>
          <a:p>
            <a:r>
              <a:rPr lang="en-US" sz="2000" dirty="0">
                <a:latin typeface="+mn-lt"/>
              </a:rPr>
              <a:t>Eighty-six of ninety-two Indiana counties were the source of at least one response (Table 23)</a:t>
            </a:r>
          </a:p>
          <a:p>
            <a:pPr lvl="1"/>
            <a:r>
              <a:rPr lang="en-US" sz="2000" dirty="0"/>
              <a:t>Proportion of responses by county generally followed the population</a:t>
            </a:r>
          </a:p>
          <a:p>
            <a:pPr lvl="1"/>
            <a:r>
              <a:rPr lang="en-US" sz="2000" dirty="0"/>
              <a:t>Survey responses not recorded from the following counties (all classified as Noncore by U.S. Census): Carroll, Martin, Pike, Switzerland, Tipton, and Union</a:t>
            </a:r>
          </a:p>
        </p:txBody>
      </p:sp>
    </p:spTree>
    <p:extLst>
      <p:ext uri="{BB962C8B-B14F-4D97-AF65-F5344CB8AC3E}">
        <p14:creationId xmlns:p14="http://schemas.microsoft.com/office/powerpoint/2010/main" val="2821781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2E982-6E36-013D-5907-EA207838BA7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5C974AA-AC3B-331D-5D1B-C18CF5AEACB0}"/>
              </a:ext>
            </a:extLst>
          </p:cNvPr>
          <p:cNvSpPr>
            <a:spLocks noGrp="1"/>
          </p:cNvSpPr>
          <p:nvPr>
            <p:ph type="title" idx="4294967295"/>
          </p:nvPr>
        </p:nvSpPr>
        <p:spPr>
          <a:xfrm>
            <a:off x="2647950" y="2706688"/>
            <a:ext cx="6896100" cy="5540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1000"/>
              </a:spcBef>
              <a:spcAft>
                <a:spcPts val="0"/>
              </a:spcAft>
              <a:buClr>
                <a:schemeClr val="accent2"/>
              </a:buClr>
              <a:buSzTx/>
              <a:buFont typeface="Arial" panose="020B0604020202020204" pitchFamily="34" charset="0"/>
              <a:buNone/>
              <a:tabLst/>
              <a:defRPr/>
            </a:pPr>
            <a:r>
              <a:rPr kumimoji="0" lang="en-US" sz="3600" b="1" i="0" u="none" strike="noStrike" kern="1200" cap="none" spc="300" normalizeH="0" baseline="0" noProof="0" dirty="0">
                <a:ln>
                  <a:noFill/>
                </a:ln>
                <a:solidFill>
                  <a:schemeClr val="accent4"/>
                </a:solidFill>
                <a:effectLst/>
                <a:uLnTx/>
                <a:uFillTx/>
                <a:latin typeface="United Sans Cd Md" pitchFamily="50" charset="0"/>
                <a:ea typeface="+mn-ea"/>
                <a:cs typeface="+mn-cs"/>
              </a:rPr>
              <a:t>Results and Discussion </a:t>
            </a:r>
          </a:p>
        </p:txBody>
      </p:sp>
    </p:spTree>
    <p:extLst>
      <p:ext uri="{BB962C8B-B14F-4D97-AF65-F5344CB8AC3E}">
        <p14:creationId xmlns:p14="http://schemas.microsoft.com/office/powerpoint/2010/main" val="736233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97342-B944-CCBD-A900-EADD6773286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D8981AB-8C1A-96F4-8990-75B995ECE5EE}"/>
              </a:ext>
              <a:ext uri="{C183D7F6-B498-43B3-948B-1728B52AA6E4}">
                <adec:decorative xmlns:adec="http://schemas.microsoft.com/office/drawing/2017/decorative" val="1"/>
              </a:ext>
            </a:extLst>
          </p:cNvPr>
          <p:cNvSpPr/>
          <p:nvPr/>
        </p:nvSpPr>
        <p:spPr>
          <a:xfrm>
            <a:off x="2101509" y="5193102"/>
            <a:ext cx="8690136" cy="914400"/>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256DAA8E-F26D-3044-9253-2C8707347B87}"/>
              </a:ext>
              <a:ext uri="{C183D7F6-B498-43B3-948B-1728B52AA6E4}">
                <adec:decorative xmlns:adec="http://schemas.microsoft.com/office/drawing/2017/decorative" val="0"/>
              </a:ext>
            </a:extLst>
          </p:cNvPr>
          <p:cNvSpPr txBox="1">
            <a:spLocks noGrp="1"/>
          </p:cNvSpPr>
          <p:nvPr>
            <p:ph type="title" idx="4294967295"/>
          </p:nvPr>
        </p:nvSpPr>
        <p:spPr bwMode="blackWhite">
          <a:xfrm>
            <a:off x="1058431" y="-1307871"/>
            <a:ext cx="10776291"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Results and Discussion - Focus Groups – Decision Makers (part 1 of 6) </a:t>
            </a:r>
          </a:p>
        </p:txBody>
      </p:sp>
      <p:sp>
        <p:nvSpPr>
          <p:cNvPr id="2" name="Title 1">
            <a:extLst>
              <a:ext uri="{FF2B5EF4-FFF2-40B4-BE49-F238E27FC236}">
                <a16:creationId xmlns:a16="http://schemas.microsoft.com/office/drawing/2014/main" id="{0B6F1543-1384-A407-0E5E-1C7357794BFA}"/>
              </a:ext>
              <a:ext uri="{C183D7F6-B498-43B3-948B-1728B52AA6E4}">
                <adec:decorative xmlns:adec="http://schemas.microsoft.com/office/drawing/2017/decorative" val="1"/>
              </a:ext>
            </a:extLst>
          </p:cNvPr>
          <p:cNvSpPr>
            <a:spLocks/>
          </p:cNvSpPr>
          <p:nvPr/>
        </p:nvSpPr>
        <p:spPr bwMode="blackWhite">
          <a:xfrm>
            <a:off x="2107520" y="437030"/>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Results and Discussion - Focus Groups – Decision Makers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3" name="Subtitle 2">
            <a:extLst>
              <a:ext uri="{FF2B5EF4-FFF2-40B4-BE49-F238E27FC236}">
                <a16:creationId xmlns:a16="http://schemas.microsoft.com/office/drawing/2014/main" id="{91694D47-F7B6-7C3E-4004-576C1B49D23F}"/>
              </a:ext>
            </a:extLst>
          </p:cNvPr>
          <p:cNvSpPr>
            <a:spLocks noGrp="1"/>
          </p:cNvSpPr>
          <p:nvPr>
            <p:ph type="subTitle" idx="1"/>
          </p:nvPr>
        </p:nvSpPr>
        <p:spPr>
          <a:xfrm>
            <a:off x="2101509" y="1003568"/>
            <a:ext cx="7988982" cy="338554"/>
          </a:xfrm>
        </p:spPr>
        <p:txBody>
          <a:bodyPr/>
          <a:lstStyle/>
          <a:p>
            <a:r>
              <a:rPr lang="en-US" dirty="0"/>
              <a:t>Opinions and Perceptions about Nuclear Energy </a:t>
            </a:r>
          </a:p>
        </p:txBody>
      </p:sp>
      <p:sp>
        <p:nvSpPr>
          <p:cNvPr id="4" name="Text Placeholder 3">
            <a:extLst>
              <a:ext uri="{FF2B5EF4-FFF2-40B4-BE49-F238E27FC236}">
                <a16:creationId xmlns:a16="http://schemas.microsoft.com/office/drawing/2014/main" id="{AB13A90F-6151-B060-B25C-04C305D6583A}"/>
              </a:ext>
            </a:extLst>
          </p:cNvPr>
          <p:cNvSpPr>
            <a:spLocks noGrp="1"/>
          </p:cNvSpPr>
          <p:nvPr>
            <p:ph type="body" sz="quarter" idx="14"/>
          </p:nvPr>
        </p:nvSpPr>
        <p:spPr>
          <a:xfrm>
            <a:off x="2101510" y="1595120"/>
            <a:ext cx="8690136" cy="4825850"/>
          </a:xfrm>
        </p:spPr>
        <p:txBody>
          <a:bodyPr>
            <a:noAutofit/>
          </a:bodyPr>
          <a:lstStyle/>
          <a:p>
            <a:r>
              <a:rPr lang="en-US" sz="2000" dirty="0">
                <a:latin typeface="+mn-lt"/>
              </a:rPr>
              <a:t>Utility and local economic development participants expressed that they possessed some knowledge about nuclear and SMR technologies</a:t>
            </a:r>
          </a:p>
          <a:p>
            <a:endParaRPr lang="en-US" sz="2000" dirty="0">
              <a:latin typeface="+mn-lt"/>
            </a:endParaRPr>
          </a:p>
          <a:p>
            <a:r>
              <a:rPr lang="en-US" sz="2000" dirty="0">
                <a:latin typeface="+mn-lt"/>
              </a:rPr>
              <a:t>Local elected officials, planners, and emergency managers expressed a lack of knowledge</a:t>
            </a:r>
          </a:p>
          <a:p>
            <a:endParaRPr lang="en-US" sz="2000" dirty="0">
              <a:latin typeface="+mn-lt"/>
            </a:endParaRPr>
          </a:p>
          <a:p>
            <a:r>
              <a:rPr lang="en-US" sz="2000" dirty="0">
                <a:latin typeface="+mn-lt"/>
              </a:rPr>
              <a:t>Concerns Themes </a:t>
            </a:r>
          </a:p>
          <a:p>
            <a:pPr lvl="1"/>
            <a:r>
              <a:rPr lang="en-US" sz="2000" dirty="0"/>
              <a:t>Perceptions of safety and adequate emergency response, especially in rural areas</a:t>
            </a:r>
          </a:p>
          <a:p>
            <a:pPr lvl="1"/>
            <a:r>
              <a:rPr lang="en-US" sz="2000" dirty="0"/>
              <a:t>Public acceptance, especially due to high-profile historical disasters</a:t>
            </a:r>
          </a:p>
          <a:p>
            <a:pPr marL="0" indent="0">
              <a:buNone/>
            </a:pPr>
            <a:endParaRPr lang="en-US" sz="2000" dirty="0">
              <a:latin typeface="+mn-lt"/>
            </a:endParaRPr>
          </a:p>
          <a:p>
            <a:pPr marL="0" indent="0">
              <a:buNone/>
            </a:pPr>
            <a:r>
              <a:rPr lang="en-US" sz="2000" dirty="0">
                <a:latin typeface="+mn-lt"/>
              </a:rPr>
              <a:t>“What are the safety implications of having them…I just do not know enough to even have that conversation…let alone with nine members of a planning commission.” – County plan director </a:t>
            </a:r>
          </a:p>
        </p:txBody>
      </p:sp>
    </p:spTree>
    <p:extLst>
      <p:ext uri="{BB962C8B-B14F-4D97-AF65-F5344CB8AC3E}">
        <p14:creationId xmlns:p14="http://schemas.microsoft.com/office/powerpoint/2010/main" val="1939216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244CC-BB6D-0B5E-BD2D-B64FA4AC2BA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80EA229-5DE4-9198-4CA1-51FF89871E4A}"/>
              </a:ext>
              <a:ext uri="{C183D7F6-B498-43B3-948B-1728B52AA6E4}">
                <adec:decorative xmlns:adec="http://schemas.microsoft.com/office/drawing/2017/decorative" val="1"/>
              </a:ext>
            </a:extLst>
          </p:cNvPr>
          <p:cNvSpPr/>
          <p:nvPr/>
        </p:nvSpPr>
        <p:spPr>
          <a:xfrm>
            <a:off x="2101510" y="4339087"/>
            <a:ext cx="8724642" cy="128533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6" name="Title 1">
            <a:extLst>
              <a:ext uri="{FF2B5EF4-FFF2-40B4-BE49-F238E27FC236}">
                <a16:creationId xmlns:a16="http://schemas.microsoft.com/office/drawing/2014/main" id="{E7C606AF-82D7-F7AF-CC7C-C64AE8CA5C23}"/>
              </a:ext>
              <a:ext uri="{C183D7F6-B498-43B3-948B-1728B52AA6E4}">
                <adec:decorative xmlns:adec="http://schemas.microsoft.com/office/drawing/2017/decorative" val="0"/>
              </a:ext>
            </a:extLst>
          </p:cNvPr>
          <p:cNvSpPr txBox="1">
            <a:spLocks noGrp="1"/>
          </p:cNvSpPr>
          <p:nvPr>
            <p:ph type="title" idx="4294967295"/>
          </p:nvPr>
        </p:nvSpPr>
        <p:spPr bwMode="blackWhite">
          <a:xfrm>
            <a:off x="1058431" y="-1307871"/>
            <a:ext cx="10776291"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Results and Discussion - Focus Groups – Decision Makers (part 2 of 6) </a:t>
            </a:r>
          </a:p>
        </p:txBody>
      </p:sp>
      <p:sp>
        <p:nvSpPr>
          <p:cNvPr id="2" name="Title 1">
            <a:extLst>
              <a:ext uri="{FF2B5EF4-FFF2-40B4-BE49-F238E27FC236}">
                <a16:creationId xmlns:a16="http://schemas.microsoft.com/office/drawing/2014/main" id="{81D8467B-BE71-1249-3F99-D8CD908CC45E}"/>
              </a:ext>
              <a:ext uri="{C183D7F6-B498-43B3-948B-1728B52AA6E4}">
                <adec:decorative xmlns:adec="http://schemas.microsoft.com/office/drawing/2017/decorative" val="1"/>
              </a:ext>
            </a:extLst>
          </p:cNvPr>
          <p:cNvSpPr>
            <a:spLocks/>
          </p:cNvSpPr>
          <p:nvPr/>
        </p:nvSpPr>
        <p:spPr bwMode="blackWhite">
          <a:xfrm>
            <a:off x="2107520" y="437030"/>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Results and Discussion - Focus Groups – Decision Makers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3" name="Subtitle 2">
            <a:extLst>
              <a:ext uri="{FF2B5EF4-FFF2-40B4-BE49-F238E27FC236}">
                <a16:creationId xmlns:a16="http://schemas.microsoft.com/office/drawing/2014/main" id="{95DFA8B4-318B-2A6D-B60E-28288BFCC598}"/>
              </a:ext>
            </a:extLst>
          </p:cNvPr>
          <p:cNvSpPr>
            <a:spLocks noGrp="1"/>
          </p:cNvSpPr>
          <p:nvPr>
            <p:ph type="subTitle" idx="1"/>
          </p:nvPr>
        </p:nvSpPr>
        <p:spPr>
          <a:xfrm>
            <a:off x="2101509" y="1003568"/>
            <a:ext cx="7988982" cy="338554"/>
          </a:xfrm>
        </p:spPr>
        <p:txBody>
          <a:bodyPr/>
          <a:lstStyle/>
          <a:p>
            <a:r>
              <a:rPr lang="en-US" dirty="0"/>
              <a:t>Opinions and Perceptions about Nuclear Energy </a:t>
            </a:r>
          </a:p>
        </p:txBody>
      </p:sp>
      <p:sp>
        <p:nvSpPr>
          <p:cNvPr id="4" name="Text Placeholder 3">
            <a:extLst>
              <a:ext uri="{FF2B5EF4-FFF2-40B4-BE49-F238E27FC236}">
                <a16:creationId xmlns:a16="http://schemas.microsoft.com/office/drawing/2014/main" id="{D09D2AD1-D110-D10A-9E5F-F489A98BEE64}"/>
              </a:ext>
            </a:extLst>
          </p:cNvPr>
          <p:cNvSpPr>
            <a:spLocks noGrp="1"/>
          </p:cNvSpPr>
          <p:nvPr>
            <p:ph type="body" sz="quarter" idx="14"/>
          </p:nvPr>
        </p:nvSpPr>
        <p:spPr>
          <a:xfrm>
            <a:off x="2101509" y="1574799"/>
            <a:ext cx="8790011" cy="4386053"/>
          </a:xfrm>
        </p:spPr>
        <p:txBody>
          <a:bodyPr>
            <a:noAutofit/>
          </a:bodyPr>
          <a:lstStyle/>
          <a:p>
            <a:r>
              <a:rPr lang="en-US" sz="2000" dirty="0">
                <a:latin typeface="+mn-lt"/>
              </a:rPr>
              <a:t>Advantages Themes  </a:t>
            </a:r>
          </a:p>
          <a:p>
            <a:pPr lvl="1"/>
            <a:r>
              <a:rPr lang="en-US" sz="2000" dirty="0"/>
              <a:t>Nuclear energy perceived as more efficient in operation and land use, more reliable, and a cleaner energy source than natural gas </a:t>
            </a:r>
          </a:p>
          <a:p>
            <a:pPr lvl="1"/>
            <a:r>
              <a:rPr lang="en-US" sz="2000" dirty="0"/>
              <a:t>Nuclear power compared as an alternative to solar power, with the advantage of a smaller footprint</a:t>
            </a:r>
          </a:p>
          <a:p>
            <a:pPr lvl="1"/>
            <a:r>
              <a:rPr lang="en-US" sz="2000" dirty="0"/>
              <a:t>Economic development and jobs creation </a:t>
            </a:r>
          </a:p>
          <a:p>
            <a:pPr marL="228600" lvl="1" indent="0">
              <a:buNone/>
            </a:pPr>
            <a:endParaRPr lang="en-US" sz="2000" dirty="0"/>
          </a:p>
          <a:p>
            <a:pPr marL="228600" lvl="1" indent="0">
              <a:buNone/>
            </a:pPr>
            <a:r>
              <a:rPr lang="en-US" sz="2000" dirty="0"/>
              <a:t>The advantages of nuclear are that it is “…more efficient…if you are a business or an industry looking at something when you need power, you need it now…you cannot wait on solar... it is a shock absorber in the system that we do not have now.” – Local elected official </a:t>
            </a:r>
          </a:p>
        </p:txBody>
      </p:sp>
    </p:spTree>
    <p:extLst>
      <p:ext uri="{BB962C8B-B14F-4D97-AF65-F5344CB8AC3E}">
        <p14:creationId xmlns:p14="http://schemas.microsoft.com/office/powerpoint/2010/main" val="2833828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94F66-F71D-E1AF-7307-725594F5F93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087B25A-1657-9D92-2588-2BBCCA143AC5}"/>
              </a:ext>
              <a:ext uri="{C183D7F6-B498-43B3-948B-1728B52AA6E4}">
                <adec:decorative xmlns:adec="http://schemas.microsoft.com/office/drawing/2017/decorative" val="1"/>
              </a:ext>
            </a:extLst>
          </p:cNvPr>
          <p:cNvSpPr/>
          <p:nvPr/>
        </p:nvSpPr>
        <p:spPr>
          <a:xfrm>
            <a:off x="2101509" y="4028536"/>
            <a:ext cx="8552115" cy="1587260"/>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C4201922-8ED3-4D9F-DA6F-E60645499D72}"/>
              </a:ext>
            </a:extLst>
          </p:cNvPr>
          <p:cNvSpPr txBox="1">
            <a:spLocks noGrp="1"/>
          </p:cNvSpPr>
          <p:nvPr>
            <p:ph type="title" idx="4294967295"/>
          </p:nvPr>
        </p:nvSpPr>
        <p:spPr bwMode="blackWhite">
          <a:xfrm>
            <a:off x="1058431" y="-1307871"/>
            <a:ext cx="10776291"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Results and Discussion - Focus Groups – Decision Makers (part 3 of 6) </a:t>
            </a:r>
          </a:p>
        </p:txBody>
      </p:sp>
      <p:sp>
        <p:nvSpPr>
          <p:cNvPr id="2" name="Title 1">
            <a:extLst>
              <a:ext uri="{FF2B5EF4-FFF2-40B4-BE49-F238E27FC236}">
                <a16:creationId xmlns:a16="http://schemas.microsoft.com/office/drawing/2014/main" id="{D806B03A-07E5-AD3C-BCC6-EEED3FB4BB88}"/>
              </a:ext>
              <a:ext uri="{C183D7F6-B498-43B3-948B-1728B52AA6E4}">
                <adec:decorative xmlns:adec="http://schemas.microsoft.com/office/drawing/2017/decorative" val="1"/>
              </a:ext>
            </a:extLst>
          </p:cNvPr>
          <p:cNvSpPr>
            <a:spLocks/>
          </p:cNvSpPr>
          <p:nvPr/>
        </p:nvSpPr>
        <p:spPr bwMode="blackWhite">
          <a:xfrm>
            <a:off x="2107520" y="437030"/>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Results and Discussion - Focus Groups – Decision Makers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3" name="Subtitle 2">
            <a:extLst>
              <a:ext uri="{FF2B5EF4-FFF2-40B4-BE49-F238E27FC236}">
                <a16:creationId xmlns:a16="http://schemas.microsoft.com/office/drawing/2014/main" id="{49ECCCB9-B4C1-BF6D-8989-AE48131F8739}"/>
              </a:ext>
            </a:extLst>
          </p:cNvPr>
          <p:cNvSpPr>
            <a:spLocks noGrp="1"/>
          </p:cNvSpPr>
          <p:nvPr>
            <p:ph type="subTitle" idx="1"/>
          </p:nvPr>
        </p:nvSpPr>
        <p:spPr>
          <a:xfrm>
            <a:off x="2101509" y="1003568"/>
            <a:ext cx="7988982" cy="338554"/>
          </a:xfrm>
        </p:spPr>
        <p:txBody>
          <a:bodyPr/>
          <a:lstStyle/>
          <a:p>
            <a:r>
              <a:rPr lang="en-US" dirty="0"/>
              <a:t>Opinions and Perceptions about Nuclear Energy </a:t>
            </a:r>
          </a:p>
        </p:txBody>
      </p:sp>
      <p:sp>
        <p:nvSpPr>
          <p:cNvPr id="4" name="Text Placeholder 3">
            <a:extLst>
              <a:ext uri="{FF2B5EF4-FFF2-40B4-BE49-F238E27FC236}">
                <a16:creationId xmlns:a16="http://schemas.microsoft.com/office/drawing/2014/main" id="{C176C8EF-63E6-24C7-E15E-DF4E354DC266}"/>
              </a:ext>
            </a:extLst>
          </p:cNvPr>
          <p:cNvSpPr>
            <a:spLocks noGrp="1"/>
          </p:cNvSpPr>
          <p:nvPr>
            <p:ph type="body" sz="quarter" idx="14"/>
          </p:nvPr>
        </p:nvSpPr>
        <p:spPr>
          <a:xfrm>
            <a:off x="2101509" y="1635760"/>
            <a:ext cx="8790011" cy="4152565"/>
          </a:xfrm>
        </p:spPr>
        <p:txBody>
          <a:bodyPr>
            <a:noAutofit/>
          </a:bodyPr>
          <a:lstStyle/>
          <a:p>
            <a:r>
              <a:rPr lang="en-US" sz="2000" dirty="0">
                <a:latin typeface="+mn-lt"/>
              </a:rPr>
              <a:t>Trusted Sources of Information Themes </a:t>
            </a:r>
          </a:p>
          <a:p>
            <a:pPr lvl="1"/>
            <a:r>
              <a:rPr lang="en-US" sz="2000" dirty="0"/>
              <a:t>Universities with expertise in nuclear energy and land use, federal government offices and laboratories researching nuclear energy, U.S. military, nuclear industry experts</a:t>
            </a:r>
          </a:p>
          <a:p>
            <a:pPr lvl="1"/>
            <a:r>
              <a:rPr lang="en-US" sz="2000" dirty="0"/>
              <a:t>Concerns about conveying information through trusted sources of information and how to conduct education programs with the public</a:t>
            </a:r>
          </a:p>
          <a:p>
            <a:pPr marL="0" indent="0">
              <a:buNone/>
            </a:pPr>
            <a:endParaRPr lang="en-US" sz="2000" dirty="0">
              <a:latin typeface="+mn-lt"/>
            </a:endParaRPr>
          </a:p>
          <a:p>
            <a:pPr marL="0" indent="0">
              <a:buNone/>
            </a:pPr>
            <a:r>
              <a:rPr lang="en-US" sz="2000" dirty="0">
                <a:latin typeface="+mn-lt"/>
              </a:rPr>
              <a:t>“It is not always easy to know who I would say the good actors and the bad actors are, but you know, just sourcing good information that you have confidence in….it goes back to…education and trying to really sift through what is real facts, or what is prospective confidence.” – Local economic developer </a:t>
            </a:r>
            <a:endParaRPr lang="en-US" sz="2000" i="1" dirty="0">
              <a:latin typeface="+mn-lt"/>
            </a:endParaRPr>
          </a:p>
        </p:txBody>
      </p:sp>
    </p:spTree>
    <p:extLst>
      <p:ext uri="{BB962C8B-B14F-4D97-AF65-F5344CB8AC3E}">
        <p14:creationId xmlns:p14="http://schemas.microsoft.com/office/powerpoint/2010/main" val="7627237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21682-7278-5563-0B02-AA5F380A35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AD948F-32A9-2FE3-7042-503F766639B2}"/>
              </a:ext>
              <a:ext uri="{C183D7F6-B498-43B3-948B-1728B52AA6E4}">
                <adec:decorative xmlns:adec="http://schemas.microsoft.com/office/drawing/2017/decorative" val="1"/>
              </a:ext>
            </a:extLst>
          </p:cNvPr>
          <p:cNvSpPr>
            <a:spLocks/>
          </p:cNvSpPr>
          <p:nvPr/>
        </p:nvSpPr>
        <p:spPr bwMode="blackWhite">
          <a:xfrm>
            <a:off x="2107520" y="437030"/>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Results and Discussion - Focus Groups – Decision Makers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5" name="Title 1">
            <a:extLst>
              <a:ext uri="{FF2B5EF4-FFF2-40B4-BE49-F238E27FC236}">
                <a16:creationId xmlns:a16="http://schemas.microsoft.com/office/drawing/2014/main" id="{E8BE0883-2942-8F48-355B-172B38EA3756}"/>
              </a:ext>
            </a:extLst>
          </p:cNvPr>
          <p:cNvSpPr txBox="1">
            <a:spLocks noGrp="1"/>
          </p:cNvSpPr>
          <p:nvPr>
            <p:ph type="title" idx="4294967295"/>
          </p:nvPr>
        </p:nvSpPr>
        <p:spPr bwMode="blackWhite">
          <a:xfrm>
            <a:off x="1058431" y="-1307871"/>
            <a:ext cx="10776291"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Results and Discussion - Focus Groups – Decision Makers (part 4 of 6) </a:t>
            </a:r>
          </a:p>
        </p:txBody>
      </p:sp>
      <p:sp>
        <p:nvSpPr>
          <p:cNvPr id="3" name="Subtitle 2">
            <a:extLst>
              <a:ext uri="{FF2B5EF4-FFF2-40B4-BE49-F238E27FC236}">
                <a16:creationId xmlns:a16="http://schemas.microsoft.com/office/drawing/2014/main" id="{06CD9818-A9D1-B3B0-00CC-8E27CEBFE3B0}"/>
              </a:ext>
            </a:extLst>
          </p:cNvPr>
          <p:cNvSpPr>
            <a:spLocks noGrp="1"/>
          </p:cNvSpPr>
          <p:nvPr>
            <p:ph type="subTitle" idx="1"/>
          </p:nvPr>
        </p:nvSpPr>
        <p:spPr>
          <a:xfrm>
            <a:off x="2101509" y="1003568"/>
            <a:ext cx="7988982" cy="338554"/>
          </a:xfrm>
        </p:spPr>
        <p:txBody>
          <a:bodyPr/>
          <a:lstStyle/>
          <a:p>
            <a:r>
              <a:rPr lang="en-US" dirty="0"/>
              <a:t>Nuclear Energy Siting </a:t>
            </a:r>
          </a:p>
        </p:txBody>
      </p:sp>
      <p:sp>
        <p:nvSpPr>
          <p:cNvPr id="4" name="Text Placeholder 3">
            <a:extLst>
              <a:ext uri="{FF2B5EF4-FFF2-40B4-BE49-F238E27FC236}">
                <a16:creationId xmlns:a16="http://schemas.microsoft.com/office/drawing/2014/main" id="{DF68206A-4287-2B27-8E01-3C98BC518448}"/>
              </a:ext>
            </a:extLst>
          </p:cNvPr>
          <p:cNvSpPr>
            <a:spLocks noGrp="1"/>
          </p:cNvSpPr>
          <p:nvPr>
            <p:ph type="body" sz="quarter" idx="14"/>
          </p:nvPr>
        </p:nvSpPr>
        <p:spPr>
          <a:xfrm>
            <a:off x="2101509" y="1396212"/>
            <a:ext cx="8790011" cy="5461788"/>
          </a:xfrm>
        </p:spPr>
        <p:txBody>
          <a:bodyPr>
            <a:noAutofit/>
          </a:bodyPr>
          <a:lstStyle/>
          <a:p>
            <a:r>
              <a:rPr lang="en-US" sz="2000" dirty="0">
                <a:latin typeface="+mn-lt"/>
              </a:rPr>
              <a:t>Participants had engaged in at least preliminary discussions about nuclear</a:t>
            </a:r>
          </a:p>
          <a:p>
            <a:pPr lvl="1"/>
            <a:r>
              <a:rPr lang="en-US" sz="2000" dirty="0"/>
              <a:t>ranged from mentioning that it should be included in future comprehensive plans to engaging in learning about nuclear technology</a:t>
            </a:r>
          </a:p>
          <a:p>
            <a:endParaRPr lang="en-US" sz="2000" dirty="0">
              <a:latin typeface="+mn-lt"/>
            </a:endParaRPr>
          </a:p>
          <a:p>
            <a:r>
              <a:rPr lang="en-US" sz="2000" dirty="0">
                <a:latin typeface="+mn-lt"/>
              </a:rPr>
              <a:t>Discussed technical considerations for siting, including proximity to transmission lines and substations, geological needs, and water access</a:t>
            </a:r>
          </a:p>
          <a:p>
            <a:endParaRPr lang="en-US" sz="2000" dirty="0">
              <a:latin typeface="+mn-lt"/>
            </a:endParaRPr>
          </a:p>
          <a:p>
            <a:r>
              <a:rPr lang="en-US" sz="2000" dirty="0">
                <a:latin typeface="+mn-lt"/>
              </a:rPr>
              <a:t>Several participants discussed siting in rural versus urban areas</a:t>
            </a:r>
          </a:p>
          <a:p>
            <a:pPr lvl="1"/>
            <a:r>
              <a:rPr lang="en-US" sz="2000" dirty="0"/>
              <a:t>agreement that rural areas likely more accessible due to lower population density</a:t>
            </a:r>
          </a:p>
          <a:p>
            <a:pPr lvl="1"/>
            <a:r>
              <a:rPr lang="en-US" sz="2000" dirty="0"/>
              <a:t>concerns about resources and support in rural areas and consideration for where energy is needed</a:t>
            </a:r>
          </a:p>
          <a:p>
            <a:endParaRPr lang="en-US" sz="2000" dirty="0">
              <a:latin typeface="+mn-lt"/>
            </a:endParaRPr>
          </a:p>
          <a:p>
            <a:r>
              <a:rPr lang="en-US" sz="2000" dirty="0">
                <a:latin typeface="+mn-lt"/>
              </a:rPr>
              <a:t>Potential land use conflicts and possible tools to mitigate such as setbacks or buffers</a:t>
            </a:r>
          </a:p>
          <a:p>
            <a:pPr lvl="1"/>
            <a:r>
              <a:rPr lang="en-US" sz="2000" dirty="0"/>
              <a:t>noise levels, safety, property values, emissions, development regulations</a:t>
            </a:r>
            <a:endParaRPr lang="en-US" sz="2000" i="1" dirty="0"/>
          </a:p>
        </p:txBody>
      </p:sp>
    </p:spTree>
    <p:extLst>
      <p:ext uri="{BB962C8B-B14F-4D97-AF65-F5344CB8AC3E}">
        <p14:creationId xmlns:p14="http://schemas.microsoft.com/office/powerpoint/2010/main" val="21171699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BEE14-CD42-240F-5164-6A17D01C71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5A9862-FC72-6BDE-8034-09C28E98EEA0}"/>
              </a:ext>
              <a:ext uri="{C183D7F6-B498-43B3-948B-1728B52AA6E4}">
                <adec:decorative xmlns:adec="http://schemas.microsoft.com/office/drawing/2017/decorative" val="1"/>
              </a:ext>
            </a:extLst>
          </p:cNvPr>
          <p:cNvSpPr>
            <a:spLocks/>
          </p:cNvSpPr>
          <p:nvPr/>
        </p:nvSpPr>
        <p:spPr bwMode="blackWhite">
          <a:xfrm>
            <a:off x="2107520" y="437030"/>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Results and Discussion - Focus Groups – Decision Makers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5" name="Title 1">
            <a:extLst>
              <a:ext uri="{FF2B5EF4-FFF2-40B4-BE49-F238E27FC236}">
                <a16:creationId xmlns:a16="http://schemas.microsoft.com/office/drawing/2014/main" id="{EAD2C6D2-F15E-84DA-C631-F0E1D5720F1C}"/>
              </a:ext>
            </a:extLst>
          </p:cNvPr>
          <p:cNvSpPr txBox="1">
            <a:spLocks noGrp="1"/>
          </p:cNvSpPr>
          <p:nvPr>
            <p:ph type="title" idx="4294967295"/>
          </p:nvPr>
        </p:nvSpPr>
        <p:spPr bwMode="blackWhite">
          <a:xfrm>
            <a:off x="1058431" y="-1307871"/>
            <a:ext cx="10776291"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Results and Discussion - Focus Groups – Decision Makers (part 5 of 6) </a:t>
            </a:r>
          </a:p>
        </p:txBody>
      </p:sp>
      <p:sp>
        <p:nvSpPr>
          <p:cNvPr id="3" name="Subtitle 2">
            <a:extLst>
              <a:ext uri="{FF2B5EF4-FFF2-40B4-BE49-F238E27FC236}">
                <a16:creationId xmlns:a16="http://schemas.microsoft.com/office/drawing/2014/main" id="{8E6A8626-4D4B-C48A-76F9-432DD0E6CCD0}"/>
              </a:ext>
            </a:extLst>
          </p:cNvPr>
          <p:cNvSpPr>
            <a:spLocks noGrp="1"/>
          </p:cNvSpPr>
          <p:nvPr>
            <p:ph type="subTitle" idx="1"/>
          </p:nvPr>
        </p:nvSpPr>
        <p:spPr>
          <a:xfrm>
            <a:off x="2101509" y="1003568"/>
            <a:ext cx="7988982" cy="338554"/>
          </a:xfrm>
        </p:spPr>
        <p:txBody>
          <a:bodyPr/>
          <a:lstStyle/>
          <a:p>
            <a:r>
              <a:rPr lang="en-US" dirty="0"/>
              <a:t>Electricity Production </a:t>
            </a:r>
          </a:p>
        </p:txBody>
      </p:sp>
      <p:sp>
        <p:nvSpPr>
          <p:cNvPr id="4" name="Text Placeholder 3">
            <a:extLst>
              <a:ext uri="{FF2B5EF4-FFF2-40B4-BE49-F238E27FC236}">
                <a16:creationId xmlns:a16="http://schemas.microsoft.com/office/drawing/2014/main" id="{F1DA4921-C0A3-86F8-B31B-F0E426E5EB56}"/>
              </a:ext>
            </a:extLst>
          </p:cNvPr>
          <p:cNvSpPr>
            <a:spLocks noGrp="1"/>
          </p:cNvSpPr>
          <p:nvPr>
            <p:ph type="body" sz="quarter" idx="14"/>
          </p:nvPr>
        </p:nvSpPr>
        <p:spPr>
          <a:xfrm>
            <a:off x="2101509" y="1534160"/>
            <a:ext cx="8790011" cy="5323840"/>
          </a:xfrm>
        </p:spPr>
        <p:txBody>
          <a:bodyPr>
            <a:noAutofit/>
          </a:bodyPr>
          <a:lstStyle/>
          <a:p>
            <a:r>
              <a:rPr lang="en-US" b="1" dirty="0">
                <a:latin typeface="+mn-lt"/>
              </a:rPr>
              <a:t>Reliability </a:t>
            </a:r>
            <a:r>
              <a:rPr lang="en-US" dirty="0">
                <a:latin typeface="+mn-lt"/>
              </a:rPr>
              <a:t>mentioned most frequently as need for consistent electricity supply and use when needed with concerns of </a:t>
            </a:r>
            <a:r>
              <a:rPr lang="en-US" sz="1800" dirty="0">
                <a:latin typeface="+mn-lt"/>
              </a:rPr>
              <a:t>coal plant retirements and expanded data centers</a:t>
            </a:r>
          </a:p>
          <a:p>
            <a:pPr lvl="1"/>
            <a:endParaRPr lang="en-US" sz="1800" dirty="0"/>
          </a:p>
          <a:p>
            <a:r>
              <a:rPr lang="en-US" b="1" dirty="0">
                <a:latin typeface="+mn-lt"/>
              </a:rPr>
              <a:t>Resilience</a:t>
            </a:r>
            <a:r>
              <a:rPr lang="en-US" dirty="0">
                <a:latin typeface="+mn-lt"/>
              </a:rPr>
              <a:t> mentioned least and included updating infrastructure so grid can withstand security breaches and natural disasters</a:t>
            </a:r>
          </a:p>
          <a:p>
            <a:endParaRPr lang="en-US" dirty="0">
              <a:latin typeface="+mn-lt"/>
            </a:endParaRPr>
          </a:p>
          <a:p>
            <a:r>
              <a:rPr lang="en-US" b="1" dirty="0">
                <a:latin typeface="+mn-lt"/>
              </a:rPr>
              <a:t>Stability</a:t>
            </a:r>
            <a:r>
              <a:rPr lang="en-US" dirty="0">
                <a:latin typeface="+mn-lt"/>
              </a:rPr>
              <a:t> referenced concerns over potential disruptions through companies changing hands, especially large entities from outside U.S.</a:t>
            </a:r>
          </a:p>
          <a:p>
            <a:endParaRPr lang="en-US" dirty="0">
              <a:latin typeface="+mn-lt"/>
            </a:endParaRPr>
          </a:p>
          <a:p>
            <a:r>
              <a:rPr lang="en-US" dirty="0">
                <a:latin typeface="+mn-lt"/>
              </a:rPr>
              <a:t>All sessions discussed </a:t>
            </a:r>
            <a:r>
              <a:rPr lang="en-US" b="1" dirty="0">
                <a:latin typeface="+mn-lt"/>
              </a:rPr>
              <a:t>affordability</a:t>
            </a:r>
            <a:r>
              <a:rPr lang="en-US" dirty="0">
                <a:latin typeface="+mn-lt"/>
              </a:rPr>
              <a:t>, especially utilities related to operating costs and affordable consumer rates</a:t>
            </a:r>
          </a:p>
          <a:p>
            <a:pPr marL="0" indent="0">
              <a:buNone/>
            </a:pPr>
            <a:endParaRPr lang="en-US" dirty="0">
              <a:latin typeface="+mn-lt"/>
            </a:endParaRPr>
          </a:p>
          <a:p>
            <a:r>
              <a:rPr lang="en-US" b="1" dirty="0">
                <a:latin typeface="+mn-lt"/>
              </a:rPr>
              <a:t>Environmental sustainability </a:t>
            </a:r>
            <a:r>
              <a:rPr lang="en-US" dirty="0">
                <a:latin typeface="+mn-lt"/>
              </a:rPr>
              <a:t>mentioned in all groups including </a:t>
            </a:r>
            <a:r>
              <a:rPr lang="en-US" sz="1800" dirty="0">
                <a:latin typeface="+mn-lt"/>
              </a:rPr>
              <a:t>combining clean energy with clear regulatory requirements and affordable cost</a:t>
            </a:r>
          </a:p>
          <a:p>
            <a:pPr lvl="1"/>
            <a:endParaRPr lang="en-US" sz="1800" i="1" dirty="0"/>
          </a:p>
          <a:p>
            <a:r>
              <a:rPr lang="en-US" b="1" dirty="0">
                <a:latin typeface="+mn-lt"/>
              </a:rPr>
              <a:t>Other considerations</a:t>
            </a:r>
            <a:r>
              <a:rPr lang="en-US" dirty="0">
                <a:latin typeface="+mn-lt"/>
              </a:rPr>
              <a:t> included adding nuclear to long-term plans and need for a balanced approach of multiple energy sources</a:t>
            </a:r>
            <a:endParaRPr lang="en-US" i="1" dirty="0">
              <a:latin typeface="+mn-lt"/>
            </a:endParaRPr>
          </a:p>
        </p:txBody>
      </p:sp>
    </p:spTree>
    <p:extLst>
      <p:ext uri="{BB962C8B-B14F-4D97-AF65-F5344CB8AC3E}">
        <p14:creationId xmlns:p14="http://schemas.microsoft.com/office/powerpoint/2010/main" val="1324177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A394A-5655-1DFD-68A9-5981E2CACB0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5D1607E-9054-36AD-3F09-4D5154552F58}"/>
              </a:ext>
              <a:ext uri="{C183D7F6-B498-43B3-948B-1728B52AA6E4}">
                <adec:decorative xmlns:adec="http://schemas.microsoft.com/office/drawing/2017/decorative" val="1"/>
              </a:ext>
            </a:extLst>
          </p:cNvPr>
          <p:cNvSpPr/>
          <p:nvPr/>
        </p:nvSpPr>
        <p:spPr>
          <a:xfrm>
            <a:off x="1984075" y="5943600"/>
            <a:ext cx="8790011" cy="85401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5" name="Title 1">
            <a:extLst>
              <a:ext uri="{FF2B5EF4-FFF2-40B4-BE49-F238E27FC236}">
                <a16:creationId xmlns:a16="http://schemas.microsoft.com/office/drawing/2014/main" id="{6B7DBC9A-FED4-8000-1F32-00D4EA536190}"/>
              </a:ext>
            </a:extLst>
          </p:cNvPr>
          <p:cNvSpPr txBox="1">
            <a:spLocks noGrp="1"/>
          </p:cNvSpPr>
          <p:nvPr>
            <p:ph type="title" idx="4294967295"/>
          </p:nvPr>
        </p:nvSpPr>
        <p:spPr bwMode="blackWhite">
          <a:xfrm>
            <a:off x="1058431" y="-1307871"/>
            <a:ext cx="10776291"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Results and Discussion - Focus Groups – Decision Makers (part 6 of 6) </a:t>
            </a:r>
          </a:p>
        </p:txBody>
      </p:sp>
      <p:sp>
        <p:nvSpPr>
          <p:cNvPr id="2" name="Title 1">
            <a:extLst>
              <a:ext uri="{FF2B5EF4-FFF2-40B4-BE49-F238E27FC236}">
                <a16:creationId xmlns:a16="http://schemas.microsoft.com/office/drawing/2014/main" id="{DED6F5EF-7BB3-C810-366D-26D590F0FAB0}"/>
              </a:ext>
              <a:ext uri="{C183D7F6-B498-43B3-948B-1728B52AA6E4}">
                <adec:decorative xmlns:adec="http://schemas.microsoft.com/office/drawing/2017/decorative" val="1"/>
              </a:ext>
            </a:extLst>
          </p:cNvPr>
          <p:cNvSpPr>
            <a:spLocks/>
          </p:cNvSpPr>
          <p:nvPr/>
        </p:nvSpPr>
        <p:spPr bwMode="blackWhite">
          <a:xfrm>
            <a:off x="2107520" y="437030"/>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Results and Discussion - Focus Groups – Decision Makers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3" name="Subtitle 2">
            <a:extLst>
              <a:ext uri="{FF2B5EF4-FFF2-40B4-BE49-F238E27FC236}">
                <a16:creationId xmlns:a16="http://schemas.microsoft.com/office/drawing/2014/main" id="{E2D5C692-797D-25BA-B31A-AB76C79BE442}"/>
              </a:ext>
            </a:extLst>
          </p:cNvPr>
          <p:cNvSpPr>
            <a:spLocks noGrp="1"/>
          </p:cNvSpPr>
          <p:nvPr>
            <p:ph type="subTitle" idx="1"/>
          </p:nvPr>
        </p:nvSpPr>
        <p:spPr>
          <a:xfrm>
            <a:off x="2101509" y="1003568"/>
            <a:ext cx="7988982" cy="338554"/>
          </a:xfrm>
        </p:spPr>
        <p:txBody>
          <a:bodyPr/>
          <a:lstStyle/>
          <a:p>
            <a:r>
              <a:rPr lang="en-US" dirty="0"/>
              <a:t>Technical Resources </a:t>
            </a:r>
          </a:p>
        </p:txBody>
      </p:sp>
      <p:sp>
        <p:nvSpPr>
          <p:cNvPr id="4" name="Text Placeholder 3">
            <a:extLst>
              <a:ext uri="{FF2B5EF4-FFF2-40B4-BE49-F238E27FC236}">
                <a16:creationId xmlns:a16="http://schemas.microsoft.com/office/drawing/2014/main" id="{A12639E1-205F-B802-57B0-7F094DC52D48}"/>
              </a:ext>
            </a:extLst>
          </p:cNvPr>
          <p:cNvSpPr>
            <a:spLocks noGrp="1"/>
          </p:cNvSpPr>
          <p:nvPr>
            <p:ph type="body" sz="quarter" idx="14"/>
          </p:nvPr>
        </p:nvSpPr>
        <p:spPr>
          <a:xfrm>
            <a:off x="2101509" y="1396212"/>
            <a:ext cx="8790011" cy="5461788"/>
          </a:xfrm>
        </p:spPr>
        <p:txBody>
          <a:bodyPr>
            <a:noAutofit/>
          </a:bodyPr>
          <a:lstStyle/>
          <a:p>
            <a:r>
              <a:rPr lang="en-US" dirty="0">
                <a:latin typeface="+mn-lt"/>
              </a:rPr>
              <a:t>Need for general education addressed by all participants </a:t>
            </a:r>
          </a:p>
          <a:p>
            <a:pPr lvl="1"/>
            <a:r>
              <a:rPr lang="en-US" sz="1800" dirty="0"/>
              <a:t>SMR technology, electricity generation, future energy demands</a:t>
            </a:r>
          </a:p>
          <a:p>
            <a:pPr lvl="1"/>
            <a:r>
              <a:rPr lang="en-US" sz="1800" dirty="0"/>
              <a:t>planners highlighted need to understand scale and characteristics of SMRs to discuss siting regulations </a:t>
            </a:r>
          </a:p>
          <a:p>
            <a:pPr lvl="1"/>
            <a:r>
              <a:rPr lang="en-US" sz="1800" dirty="0"/>
              <a:t>education should be backed by research </a:t>
            </a:r>
          </a:p>
          <a:p>
            <a:pPr lvl="1"/>
            <a:endParaRPr lang="en-US" sz="1800" b="1" dirty="0"/>
          </a:p>
          <a:p>
            <a:pPr lvl="1"/>
            <a:r>
              <a:rPr lang="en-US" sz="1800" dirty="0"/>
              <a:t>Technical assistance</a:t>
            </a:r>
          </a:p>
          <a:p>
            <a:pPr lvl="2"/>
            <a:r>
              <a:rPr lang="en-US" sz="1800" dirty="0"/>
              <a:t>support for developing emergency response plans and risk assessments for potential sites</a:t>
            </a:r>
          </a:p>
          <a:p>
            <a:pPr lvl="2"/>
            <a:r>
              <a:rPr lang="en-US" sz="1800" dirty="0"/>
              <a:t>clear policies, regulations, and guidelines</a:t>
            </a:r>
          </a:p>
          <a:p>
            <a:pPr marL="457200" lvl="2" indent="0">
              <a:buNone/>
            </a:pPr>
            <a:endParaRPr lang="en-US" sz="1800" dirty="0"/>
          </a:p>
          <a:p>
            <a:r>
              <a:rPr lang="en-US" dirty="0">
                <a:latin typeface="+mn-lt"/>
              </a:rPr>
              <a:t>Viewed as collaborative effort</a:t>
            </a:r>
          </a:p>
          <a:p>
            <a:endParaRPr lang="en-US" sz="1800" dirty="0">
              <a:latin typeface="+mn-lt"/>
            </a:endParaRPr>
          </a:p>
          <a:p>
            <a:pPr marL="0" indent="0">
              <a:buNone/>
            </a:pPr>
            <a:r>
              <a:rPr lang="en-US" sz="1800" dirty="0"/>
              <a:t>“I just think it is going to have to be a group effort by the universities, electric companies, MISO... and at state and federal levels.... Everybody is going to have to get down to the table and figure out.” - Local elected official </a:t>
            </a:r>
          </a:p>
        </p:txBody>
      </p:sp>
    </p:spTree>
    <p:extLst>
      <p:ext uri="{BB962C8B-B14F-4D97-AF65-F5344CB8AC3E}">
        <p14:creationId xmlns:p14="http://schemas.microsoft.com/office/powerpoint/2010/main" val="453077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17C0B-8F07-1119-46B0-D4D2ADCD0251}"/>
              </a:ext>
            </a:extLst>
          </p:cNvPr>
          <p:cNvSpPr>
            <a:spLocks noGrp="1"/>
          </p:cNvSpPr>
          <p:nvPr>
            <p:ph type="ctrTitle"/>
          </p:nvPr>
        </p:nvSpPr>
        <p:spPr>
          <a:xfrm>
            <a:off x="2043076" y="361148"/>
            <a:ext cx="8018197" cy="498598"/>
          </a:xfrm>
        </p:spPr>
        <p:txBody>
          <a:bodyPr/>
          <a:lstStyle/>
          <a:p>
            <a:r>
              <a:rPr lang="en-US" dirty="0"/>
              <a:t>Team </a:t>
            </a:r>
          </a:p>
        </p:txBody>
      </p:sp>
      <p:sp>
        <p:nvSpPr>
          <p:cNvPr id="3" name="Subtitle 2">
            <a:extLst>
              <a:ext uri="{FF2B5EF4-FFF2-40B4-BE49-F238E27FC236}">
                <a16:creationId xmlns:a16="http://schemas.microsoft.com/office/drawing/2014/main" id="{5960A9ED-87FE-1AD8-DC1E-BEC71F61355C}"/>
              </a:ext>
            </a:extLst>
          </p:cNvPr>
          <p:cNvSpPr>
            <a:spLocks noGrp="1"/>
          </p:cNvSpPr>
          <p:nvPr>
            <p:ph type="subTitle" idx="1"/>
          </p:nvPr>
        </p:nvSpPr>
        <p:spPr>
          <a:xfrm>
            <a:off x="2043076" y="997196"/>
            <a:ext cx="8047415" cy="338554"/>
          </a:xfrm>
        </p:spPr>
        <p:txBody>
          <a:bodyPr/>
          <a:lstStyle/>
          <a:p>
            <a:r>
              <a:rPr lang="en-US" dirty="0"/>
              <a:t>Sponsored by Indiana Office of Energy Development </a:t>
            </a:r>
          </a:p>
        </p:txBody>
      </p:sp>
      <p:sp>
        <p:nvSpPr>
          <p:cNvPr id="4" name="Text Placeholder 3">
            <a:extLst>
              <a:ext uri="{FF2B5EF4-FFF2-40B4-BE49-F238E27FC236}">
                <a16:creationId xmlns:a16="http://schemas.microsoft.com/office/drawing/2014/main" id="{5FC0D8C4-F1C7-7CE0-3E31-A063719B8ECA}"/>
              </a:ext>
            </a:extLst>
          </p:cNvPr>
          <p:cNvSpPr>
            <a:spLocks noGrp="1"/>
          </p:cNvSpPr>
          <p:nvPr>
            <p:ph type="body" sz="quarter" idx="14"/>
          </p:nvPr>
        </p:nvSpPr>
        <p:spPr>
          <a:xfrm>
            <a:off x="2043076" y="1473200"/>
            <a:ext cx="9112604" cy="5384799"/>
          </a:xfrm>
        </p:spPr>
        <p:txBody>
          <a:bodyPr numCol="2">
            <a:normAutofit/>
          </a:bodyPr>
          <a:lstStyle/>
          <a:p>
            <a:pPr marL="0" indent="0">
              <a:buNone/>
            </a:pPr>
            <a:r>
              <a:rPr lang="en-US" sz="2000" b="1" dirty="0"/>
              <a:t>Purdue University </a:t>
            </a:r>
          </a:p>
          <a:p>
            <a:pPr marL="0" indent="0">
              <a:buNone/>
            </a:pPr>
            <a:endParaRPr lang="en-US" sz="2000" b="1" dirty="0"/>
          </a:p>
          <a:p>
            <a:pPr marL="0" indent="0">
              <a:buNone/>
            </a:pPr>
            <a:r>
              <a:rPr lang="en-US" sz="2000" i="1" dirty="0"/>
              <a:t>School of Nuclear Engineering</a:t>
            </a:r>
          </a:p>
          <a:p>
            <a:pPr marL="0" indent="0">
              <a:buNone/>
            </a:pPr>
            <a:r>
              <a:rPr lang="en-US" sz="2000" dirty="0"/>
              <a:t>Chatzidakis, Stylianos; </a:t>
            </a:r>
          </a:p>
          <a:p>
            <a:pPr marL="0" indent="0">
              <a:buNone/>
            </a:pPr>
            <a:r>
              <a:rPr lang="en-US" sz="2000" dirty="0"/>
              <a:t>Kim, Seungjin 	</a:t>
            </a:r>
          </a:p>
          <a:p>
            <a:pPr marL="0" indent="0">
              <a:buNone/>
            </a:pPr>
            <a:endParaRPr lang="en-US" sz="2000" i="1" dirty="0"/>
          </a:p>
          <a:p>
            <a:pPr marL="0" indent="0">
              <a:buNone/>
            </a:pPr>
            <a:r>
              <a:rPr lang="en-US" sz="2000" i="1" dirty="0"/>
              <a:t>Administrative Operations 	</a:t>
            </a:r>
          </a:p>
          <a:p>
            <a:pPr marL="0" indent="0">
              <a:buNone/>
            </a:pPr>
            <a:r>
              <a:rPr lang="en-US" sz="2000" dirty="0"/>
              <a:t>Gallagher, Ryan 	</a:t>
            </a:r>
          </a:p>
          <a:p>
            <a:pPr marL="0" indent="0">
              <a:buNone/>
            </a:pPr>
            <a:endParaRPr lang="en-US" sz="2000" dirty="0"/>
          </a:p>
          <a:p>
            <a:pPr marL="0" indent="0">
              <a:buNone/>
            </a:pPr>
            <a:r>
              <a:rPr lang="en-US" sz="2000" i="1" dirty="0"/>
              <a:t>Purdue Center for </a:t>
            </a:r>
          </a:p>
          <a:p>
            <a:pPr marL="0" indent="0">
              <a:buNone/>
            </a:pPr>
            <a:r>
              <a:rPr lang="en-US" sz="2000" i="1" dirty="0"/>
              <a:t>Regional Development 	</a:t>
            </a:r>
          </a:p>
          <a:p>
            <a:pPr marL="0" indent="0">
              <a:buNone/>
            </a:pPr>
            <a:r>
              <a:rPr lang="en-US" sz="2000" dirty="0"/>
              <a:t>Kumar, Indraneel 	</a:t>
            </a:r>
          </a:p>
          <a:p>
            <a:pPr marL="0" indent="0">
              <a:buNone/>
            </a:pPr>
            <a:endParaRPr lang="en-US" sz="2000" dirty="0"/>
          </a:p>
          <a:p>
            <a:pPr marL="0" indent="0">
              <a:buNone/>
            </a:pPr>
            <a:r>
              <a:rPr lang="en-US" sz="2000" i="1" dirty="0"/>
              <a:t>Purdue Extension Community Development </a:t>
            </a:r>
          </a:p>
          <a:p>
            <a:pPr marL="0" indent="0">
              <a:buNone/>
            </a:pPr>
            <a:r>
              <a:rPr lang="en-US" sz="2000" dirty="0"/>
              <a:t>Salazar, Kara A.; Ogle, Tamara; </a:t>
            </a:r>
          </a:p>
          <a:p>
            <a:pPr marL="0" indent="0">
              <a:buNone/>
            </a:pPr>
            <a:r>
              <a:rPr lang="en-US" sz="2000" dirty="0"/>
              <a:t>Wilcox Jr., Michael D. 	</a:t>
            </a:r>
          </a:p>
          <a:p>
            <a:pPr marL="0" indent="0">
              <a:buNone/>
            </a:pPr>
            <a:r>
              <a:rPr lang="it-IT" sz="2000" i="1" dirty="0"/>
              <a:t>Purdue Polytechnic Institute 	</a:t>
            </a:r>
          </a:p>
          <a:p>
            <a:pPr marL="0" indent="0">
              <a:buNone/>
            </a:pPr>
            <a:r>
              <a:rPr lang="it-IT" sz="2000" dirty="0"/>
              <a:t>Lucietto, Anne 	</a:t>
            </a:r>
          </a:p>
          <a:p>
            <a:pPr marL="0" indent="0">
              <a:buNone/>
            </a:pPr>
            <a:endParaRPr lang="en-US" sz="2000" b="1" dirty="0"/>
          </a:p>
          <a:p>
            <a:pPr marL="0" indent="0">
              <a:buNone/>
            </a:pPr>
            <a:r>
              <a:rPr lang="pl-PL" sz="2000" b="1" dirty="0"/>
              <a:t>Argonne National Laboratory 	</a:t>
            </a:r>
            <a:endParaRPr lang="en-US" sz="2000" b="1" dirty="0"/>
          </a:p>
          <a:p>
            <a:pPr marL="0" indent="0">
              <a:buNone/>
            </a:pPr>
            <a:r>
              <a:rPr lang="pl-PL" sz="2000" dirty="0"/>
              <a:t>Kim, Taek K. 	</a:t>
            </a:r>
          </a:p>
          <a:p>
            <a:pPr marL="0" indent="0">
              <a:buNone/>
            </a:pPr>
            <a:endParaRPr lang="en-US" sz="2000" dirty="0"/>
          </a:p>
          <a:p>
            <a:pPr marL="0" indent="0">
              <a:buNone/>
            </a:pPr>
            <a:r>
              <a:rPr lang="en-US" sz="2000" b="1" dirty="0"/>
              <a:t>Energy Systems Network 	</a:t>
            </a:r>
          </a:p>
          <a:p>
            <a:pPr marL="0" indent="0">
              <a:buNone/>
            </a:pPr>
            <a:r>
              <a:rPr lang="en-US" sz="2000" dirty="0"/>
              <a:t>Gillespie, Becca; Mitchell, Paul 	</a:t>
            </a:r>
          </a:p>
          <a:p>
            <a:pPr marL="0" indent="0">
              <a:buNone/>
            </a:pPr>
            <a:endParaRPr lang="en-US" sz="2000" dirty="0"/>
          </a:p>
          <a:p>
            <a:pPr marL="0" indent="0">
              <a:buNone/>
            </a:pPr>
            <a:r>
              <a:rPr lang="en-US" sz="2000" b="1" dirty="0"/>
              <a:t>Ivy Tech Community College of Indiana </a:t>
            </a:r>
          </a:p>
          <a:p>
            <a:pPr marL="0" indent="0">
              <a:buNone/>
            </a:pPr>
            <a:r>
              <a:rPr lang="en-US" sz="2000" dirty="0"/>
              <a:t>Burton, Brooklyn; Eaton, Bryce; Ely, David; Hall, Ilicia 	</a:t>
            </a:r>
          </a:p>
          <a:p>
            <a:endParaRPr lang="en-US" dirty="0"/>
          </a:p>
        </p:txBody>
      </p:sp>
    </p:spTree>
    <p:extLst>
      <p:ext uri="{BB962C8B-B14F-4D97-AF65-F5344CB8AC3E}">
        <p14:creationId xmlns:p14="http://schemas.microsoft.com/office/powerpoint/2010/main" val="3659823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8CCB6-F459-73DD-E517-3761A5F92AC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C9D6E1F-05C8-D46E-818D-BFFDC323D63F}"/>
              </a:ext>
            </a:extLst>
          </p:cNvPr>
          <p:cNvSpPr txBox="1">
            <a:spLocks noGrp="1"/>
          </p:cNvSpPr>
          <p:nvPr>
            <p:ph type="title" idx="4294967295"/>
          </p:nvPr>
        </p:nvSpPr>
        <p:spPr bwMode="blackWhite">
          <a:xfrm>
            <a:off x="2160061" y="-1176302"/>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Results and Discussion – Survey – IN Residents (part 1 of 9)</a:t>
            </a:r>
          </a:p>
        </p:txBody>
      </p:sp>
      <p:sp>
        <p:nvSpPr>
          <p:cNvPr id="2" name="Title 1">
            <a:extLst>
              <a:ext uri="{FF2B5EF4-FFF2-40B4-BE49-F238E27FC236}">
                <a16:creationId xmlns:a16="http://schemas.microsoft.com/office/drawing/2014/main" id="{AA621BE9-0F78-CB97-DD0A-67B148B4FD18}"/>
              </a:ext>
              <a:ext uri="{C183D7F6-B498-43B3-948B-1728B52AA6E4}">
                <adec:decorative xmlns:adec="http://schemas.microsoft.com/office/drawing/2017/decorative" val="1"/>
              </a:ext>
            </a:extLst>
          </p:cNvPr>
          <p:cNvSpPr>
            <a:spLocks/>
          </p:cNvSpPr>
          <p:nvPr/>
        </p:nvSpPr>
        <p:spPr bwMode="blackWhite">
          <a:xfrm>
            <a:off x="2107520" y="437030"/>
            <a:ext cx="7988980" cy="49859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Results and Discussion – Survey – IN Residents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3" name="Subtitle 2">
            <a:extLst>
              <a:ext uri="{FF2B5EF4-FFF2-40B4-BE49-F238E27FC236}">
                <a16:creationId xmlns:a16="http://schemas.microsoft.com/office/drawing/2014/main" id="{0F574341-ACA2-6EB8-20E2-5402FCD35BAA}"/>
              </a:ext>
            </a:extLst>
          </p:cNvPr>
          <p:cNvSpPr>
            <a:spLocks noGrp="1"/>
          </p:cNvSpPr>
          <p:nvPr>
            <p:ph type="subTitle" idx="1"/>
          </p:nvPr>
        </p:nvSpPr>
        <p:spPr>
          <a:xfrm>
            <a:off x="2101509" y="1003568"/>
            <a:ext cx="7988982" cy="338554"/>
          </a:xfrm>
        </p:spPr>
        <p:txBody>
          <a:bodyPr/>
          <a:lstStyle/>
          <a:p>
            <a:r>
              <a:rPr lang="en-US" dirty="0"/>
              <a:t>Opinions and Perceptions about Nuclear Energy </a:t>
            </a:r>
          </a:p>
        </p:txBody>
      </p:sp>
      <p:sp>
        <p:nvSpPr>
          <p:cNvPr id="4" name="Text Placeholder 3">
            <a:extLst>
              <a:ext uri="{FF2B5EF4-FFF2-40B4-BE49-F238E27FC236}">
                <a16:creationId xmlns:a16="http://schemas.microsoft.com/office/drawing/2014/main" id="{37EEFA67-EDBD-BC9E-E428-74E68878B75C}"/>
              </a:ext>
            </a:extLst>
          </p:cNvPr>
          <p:cNvSpPr>
            <a:spLocks noGrp="1"/>
          </p:cNvSpPr>
          <p:nvPr>
            <p:ph type="body" sz="quarter" idx="14"/>
          </p:nvPr>
        </p:nvSpPr>
        <p:spPr>
          <a:xfrm>
            <a:off x="2101509" y="1524000"/>
            <a:ext cx="8790011" cy="338554"/>
          </a:xfrm>
        </p:spPr>
        <p:txBody>
          <a:bodyPr>
            <a:noAutofit/>
          </a:bodyPr>
          <a:lstStyle/>
          <a:p>
            <a:pPr marL="0" indent="0">
              <a:buNone/>
            </a:pPr>
            <a:r>
              <a:rPr lang="en-US" sz="2000" dirty="0">
                <a:latin typeface="+mn-lt"/>
              </a:rPr>
              <a:t>How informed do you feel about nuclear energy used to produce electricity? </a:t>
            </a:r>
            <a:endParaRPr lang="en-US" sz="2000" i="1" dirty="0">
              <a:latin typeface="+mn-lt"/>
            </a:endParaRPr>
          </a:p>
        </p:txBody>
      </p:sp>
      <p:graphicFrame>
        <p:nvGraphicFramePr>
          <p:cNvPr id="6" name="Table 5" descr="This table presents how respondents feel about nuclear energy used to produce electricity and breaks it down by the percentage from those feeling not at all informed to well informed. ">
            <a:extLst>
              <a:ext uri="{FF2B5EF4-FFF2-40B4-BE49-F238E27FC236}">
                <a16:creationId xmlns:a16="http://schemas.microsoft.com/office/drawing/2014/main" id="{32D7EA88-32EE-331A-4490-D60FCA4113C6}"/>
              </a:ext>
            </a:extLst>
          </p:cNvPr>
          <p:cNvGraphicFramePr>
            <a:graphicFrameLocks noGrp="1"/>
          </p:cNvGraphicFramePr>
          <p:nvPr>
            <p:extLst>
              <p:ext uri="{D42A27DB-BD31-4B8C-83A1-F6EECF244321}">
                <p14:modId xmlns:p14="http://schemas.microsoft.com/office/powerpoint/2010/main" val="1883333920"/>
              </p:ext>
            </p:extLst>
          </p:nvPr>
        </p:nvGraphicFramePr>
        <p:xfrm>
          <a:off x="3798128" y="1928671"/>
          <a:ext cx="5396772" cy="2188464"/>
        </p:xfrm>
        <a:graphic>
          <a:graphicData uri="http://schemas.openxmlformats.org/drawingml/2006/table">
            <a:tbl>
              <a:tblPr firstRow="1" firstCol="1" bandRow="1">
                <a:tableStyleId>{F5AB1C69-6EDB-4FF4-983F-18BD219EF322}</a:tableStyleId>
              </a:tblPr>
              <a:tblGrid>
                <a:gridCol w="1798924">
                  <a:extLst>
                    <a:ext uri="{9D8B030D-6E8A-4147-A177-3AD203B41FA5}">
                      <a16:colId xmlns:a16="http://schemas.microsoft.com/office/drawing/2014/main" val="1478934055"/>
                    </a:ext>
                  </a:extLst>
                </a:gridCol>
                <a:gridCol w="1798924">
                  <a:extLst>
                    <a:ext uri="{9D8B030D-6E8A-4147-A177-3AD203B41FA5}">
                      <a16:colId xmlns:a16="http://schemas.microsoft.com/office/drawing/2014/main" val="2215169589"/>
                    </a:ext>
                  </a:extLst>
                </a:gridCol>
                <a:gridCol w="1798924">
                  <a:extLst>
                    <a:ext uri="{9D8B030D-6E8A-4147-A177-3AD203B41FA5}">
                      <a16:colId xmlns:a16="http://schemas.microsoft.com/office/drawing/2014/main" val="202463162"/>
                    </a:ext>
                  </a:extLst>
                </a:gridCol>
              </a:tblGrid>
              <a:tr h="228032">
                <a:tc>
                  <a:txBody>
                    <a:bodyPr/>
                    <a:lstStyle/>
                    <a:p>
                      <a:pPr marL="0" marR="0" algn="ctr">
                        <a:lnSpc>
                          <a:spcPct val="115000"/>
                        </a:lnSpc>
                        <a:spcAft>
                          <a:spcPts val="800"/>
                        </a:spcAft>
                        <a:buNone/>
                      </a:pPr>
                      <a:r>
                        <a:rPr lang="en-US" sz="1600" kern="100" dirty="0">
                          <a:effectLst/>
                          <a:latin typeface="+mn-lt"/>
                        </a:rPr>
                        <a:t>How much informed?</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N</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30076289"/>
                  </a:ext>
                </a:extLst>
              </a:tr>
              <a:tr h="228032">
                <a:tc>
                  <a:txBody>
                    <a:bodyPr/>
                    <a:lstStyle/>
                    <a:p>
                      <a:pPr marL="0" marR="0">
                        <a:lnSpc>
                          <a:spcPct val="115000"/>
                        </a:lnSpc>
                        <a:spcAft>
                          <a:spcPts val="800"/>
                        </a:spcAft>
                        <a:buNone/>
                      </a:pPr>
                      <a:r>
                        <a:rPr lang="en-US" sz="1600" b="0" kern="100" dirty="0">
                          <a:effectLst/>
                          <a:latin typeface="+mn-lt"/>
                        </a:rPr>
                        <a:t>Not at all informed</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315</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31.1%</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117787"/>
                  </a:ext>
                </a:extLst>
              </a:tr>
              <a:tr h="228032">
                <a:tc>
                  <a:txBody>
                    <a:bodyPr/>
                    <a:lstStyle/>
                    <a:p>
                      <a:pPr marL="0" marR="0">
                        <a:lnSpc>
                          <a:spcPct val="115000"/>
                        </a:lnSpc>
                        <a:spcAft>
                          <a:spcPts val="800"/>
                        </a:spcAft>
                        <a:buNone/>
                      </a:pPr>
                      <a:r>
                        <a:rPr lang="en-US" sz="1600" b="0" kern="100">
                          <a:effectLst/>
                          <a:latin typeface="+mn-lt"/>
                        </a:rPr>
                        <a:t>Slightly informed</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403</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39.8%</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22420847"/>
                  </a:ext>
                </a:extLst>
              </a:tr>
              <a:tr h="228032">
                <a:tc>
                  <a:txBody>
                    <a:bodyPr/>
                    <a:lstStyle/>
                    <a:p>
                      <a:pPr marL="0" marR="0">
                        <a:lnSpc>
                          <a:spcPct val="115000"/>
                        </a:lnSpc>
                        <a:spcAft>
                          <a:spcPts val="800"/>
                        </a:spcAft>
                        <a:buNone/>
                      </a:pPr>
                      <a:r>
                        <a:rPr lang="en-US" sz="1600" b="0" kern="100">
                          <a:effectLst/>
                          <a:latin typeface="+mn-lt"/>
                        </a:rPr>
                        <a:t>Moderately informed</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230</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22.7%</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7377944"/>
                  </a:ext>
                </a:extLst>
              </a:tr>
              <a:tr h="228032">
                <a:tc>
                  <a:txBody>
                    <a:bodyPr/>
                    <a:lstStyle/>
                    <a:p>
                      <a:pPr marL="0" marR="0">
                        <a:lnSpc>
                          <a:spcPct val="115000"/>
                        </a:lnSpc>
                        <a:spcAft>
                          <a:spcPts val="800"/>
                        </a:spcAft>
                        <a:buNone/>
                      </a:pPr>
                      <a:r>
                        <a:rPr lang="en-US" sz="1600" b="0" kern="100">
                          <a:effectLst/>
                          <a:latin typeface="+mn-lt"/>
                        </a:rPr>
                        <a:t>Well informed</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64</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6.3%</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05521337"/>
                  </a:ext>
                </a:extLst>
              </a:tr>
              <a:tr h="228032">
                <a:tc>
                  <a:txBody>
                    <a:bodyPr/>
                    <a:lstStyle/>
                    <a:p>
                      <a:pPr marL="0" marR="0">
                        <a:lnSpc>
                          <a:spcPct val="115000"/>
                        </a:lnSpc>
                        <a:spcAft>
                          <a:spcPts val="800"/>
                        </a:spcAft>
                        <a:buNone/>
                      </a:pPr>
                      <a:r>
                        <a:rPr lang="en-US" sz="1600" b="0" kern="100" dirty="0">
                          <a:effectLst/>
                          <a:latin typeface="+mn-lt"/>
                        </a:rPr>
                        <a:t>Total</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1,012</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100.0%</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07237261"/>
                  </a:ext>
                </a:extLst>
              </a:tr>
            </a:tbl>
          </a:graphicData>
        </a:graphic>
      </p:graphicFrame>
      <p:sp>
        <p:nvSpPr>
          <p:cNvPr id="12" name="TextBox 11">
            <a:extLst>
              <a:ext uri="{FF2B5EF4-FFF2-40B4-BE49-F238E27FC236}">
                <a16:creationId xmlns:a16="http://schemas.microsoft.com/office/drawing/2014/main" id="{00A57875-74FA-8EA6-FF29-DD7B75D43B31}"/>
              </a:ext>
            </a:extLst>
          </p:cNvPr>
          <p:cNvSpPr txBox="1"/>
          <p:nvPr/>
        </p:nvSpPr>
        <p:spPr>
          <a:xfrm>
            <a:off x="2107520" y="4092023"/>
            <a:ext cx="8784000" cy="707886"/>
          </a:xfrm>
          <a:prstGeom prst="rect">
            <a:avLst/>
          </a:prstGeom>
          <a:noFill/>
        </p:spPr>
        <p:txBody>
          <a:bodyPr wrap="square">
            <a:spAutoFit/>
          </a:bodyPr>
          <a:lstStyle/>
          <a:p>
            <a:r>
              <a:rPr lang="en-US" sz="2000" b="0" i="0" u="none" strike="noStrike" baseline="0" dirty="0">
                <a:solidFill>
                  <a:srgbClr val="000000"/>
                </a:solidFill>
              </a:rPr>
              <a:t>Have you heard about advanced-design nuclear power plants called Small Modular Reactors (SMRs)? </a:t>
            </a:r>
            <a:endParaRPr lang="en-US" sz="2000" dirty="0"/>
          </a:p>
        </p:txBody>
      </p:sp>
      <p:graphicFrame>
        <p:nvGraphicFramePr>
          <p:cNvPr id="7" name="Table 6" descr="This table presents responses from survey respondents as to whether they have heard about advanced-design nuclear power plants called Small Modular Reactors (SMRs) and is broken down by percentage. ">
            <a:extLst>
              <a:ext uri="{FF2B5EF4-FFF2-40B4-BE49-F238E27FC236}">
                <a16:creationId xmlns:a16="http://schemas.microsoft.com/office/drawing/2014/main" id="{6AF954AA-FE8D-4D10-E137-5F5724945B90}"/>
              </a:ext>
            </a:extLst>
          </p:cNvPr>
          <p:cNvGraphicFramePr>
            <a:graphicFrameLocks noGrp="1"/>
          </p:cNvGraphicFramePr>
          <p:nvPr>
            <p:extLst>
              <p:ext uri="{D42A27DB-BD31-4B8C-83A1-F6EECF244321}">
                <p14:modId xmlns:p14="http://schemas.microsoft.com/office/powerpoint/2010/main" val="2848493045"/>
              </p:ext>
            </p:extLst>
          </p:nvPr>
        </p:nvGraphicFramePr>
        <p:xfrm>
          <a:off x="4704877" y="4923327"/>
          <a:ext cx="3583273" cy="1862209"/>
        </p:xfrm>
        <a:graphic>
          <a:graphicData uri="http://schemas.openxmlformats.org/drawingml/2006/table">
            <a:tbl>
              <a:tblPr firstRow="1" firstCol="1" bandRow="1">
                <a:tableStyleId>{F5AB1C69-6EDB-4FF4-983F-18BD219EF322}</a:tableStyleId>
              </a:tblPr>
              <a:tblGrid>
                <a:gridCol w="1719971">
                  <a:extLst>
                    <a:ext uri="{9D8B030D-6E8A-4147-A177-3AD203B41FA5}">
                      <a16:colId xmlns:a16="http://schemas.microsoft.com/office/drawing/2014/main" val="2566639549"/>
                    </a:ext>
                  </a:extLst>
                </a:gridCol>
                <a:gridCol w="788320">
                  <a:extLst>
                    <a:ext uri="{9D8B030D-6E8A-4147-A177-3AD203B41FA5}">
                      <a16:colId xmlns:a16="http://schemas.microsoft.com/office/drawing/2014/main" val="2777523812"/>
                    </a:ext>
                  </a:extLst>
                </a:gridCol>
                <a:gridCol w="1074982">
                  <a:extLst>
                    <a:ext uri="{9D8B030D-6E8A-4147-A177-3AD203B41FA5}">
                      <a16:colId xmlns:a16="http://schemas.microsoft.com/office/drawing/2014/main" val="1938535275"/>
                    </a:ext>
                  </a:extLst>
                </a:gridCol>
              </a:tblGrid>
              <a:tr h="637533">
                <a:tc>
                  <a:txBody>
                    <a:bodyPr/>
                    <a:lstStyle/>
                    <a:p>
                      <a:pPr marL="0" marR="0" algn="ctr">
                        <a:lnSpc>
                          <a:spcPct val="115000"/>
                        </a:lnSpc>
                        <a:spcAft>
                          <a:spcPts val="800"/>
                        </a:spcAft>
                        <a:buNone/>
                      </a:pPr>
                      <a:r>
                        <a:rPr lang="en-US" sz="1600" kern="100" dirty="0">
                          <a:effectLst/>
                          <a:latin typeface="+mn-lt"/>
                        </a:rPr>
                        <a:t>Heard about SMR?</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N</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2970125"/>
                  </a:ext>
                </a:extLst>
              </a:tr>
              <a:tr h="306169">
                <a:tc>
                  <a:txBody>
                    <a:bodyPr/>
                    <a:lstStyle/>
                    <a:p>
                      <a:pPr marL="0" marR="0">
                        <a:lnSpc>
                          <a:spcPct val="115000"/>
                        </a:lnSpc>
                        <a:spcAft>
                          <a:spcPts val="800"/>
                        </a:spcAft>
                        <a:buNone/>
                      </a:pPr>
                      <a:r>
                        <a:rPr lang="en-US" sz="1600" b="0" kern="100" dirty="0">
                          <a:effectLst/>
                          <a:latin typeface="+mn-lt"/>
                        </a:rPr>
                        <a:t>No</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620</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61.3%</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32793382"/>
                  </a:ext>
                </a:extLst>
              </a:tr>
              <a:tr h="306169">
                <a:tc>
                  <a:txBody>
                    <a:bodyPr/>
                    <a:lstStyle/>
                    <a:p>
                      <a:pPr marL="0" marR="0">
                        <a:lnSpc>
                          <a:spcPct val="115000"/>
                        </a:lnSpc>
                        <a:spcAft>
                          <a:spcPts val="800"/>
                        </a:spcAft>
                        <a:buNone/>
                      </a:pPr>
                      <a:r>
                        <a:rPr lang="en-US" sz="1600" b="0" kern="100">
                          <a:effectLst/>
                          <a:latin typeface="+mn-lt"/>
                        </a:rPr>
                        <a:t>Not sure</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126</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12.5%</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0498189"/>
                  </a:ext>
                </a:extLst>
              </a:tr>
              <a:tr h="306169">
                <a:tc>
                  <a:txBody>
                    <a:bodyPr/>
                    <a:lstStyle/>
                    <a:p>
                      <a:pPr marL="0" marR="0">
                        <a:lnSpc>
                          <a:spcPct val="115000"/>
                        </a:lnSpc>
                        <a:spcAft>
                          <a:spcPts val="800"/>
                        </a:spcAft>
                        <a:buNone/>
                      </a:pPr>
                      <a:r>
                        <a:rPr lang="en-US" sz="1600" b="0" kern="100" dirty="0">
                          <a:effectLst/>
                          <a:latin typeface="+mn-lt"/>
                        </a:rPr>
                        <a:t>Yes</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266</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26.3%</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26684032"/>
                  </a:ext>
                </a:extLst>
              </a:tr>
              <a:tr h="306169">
                <a:tc>
                  <a:txBody>
                    <a:bodyPr/>
                    <a:lstStyle/>
                    <a:p>
                      <a:pPr marL="0" marR="0">
                        <a:lnSpc>
                          <a:spcPct val="115000"/>
                        </a:lnSpc>
                        <a:spcAft>
                          <a:spcPts val="800"/>
                        </a:spcAft>
                        <a:buNone/>
                      </a:pPr>
                      <a:r>
                        <a:rPr lang="en-US" sz="1600" b="0" kern="100" dirty="0">
                          <a:effectLst/>
                          <a:latin typeface="+mn-lt"/>
                        </a:rPr>
                        <a:t>Total</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1,012</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100.0%</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49967695"/>
                  </a:ext>
                </a:extLst>
              </a:tr>
            </a:tbl>
          </a:graphicData>
        </a:graphic>
      </p:graphicFrame>
    </p:spTree>
    <p:extLst>
      <p:ext uri="{BB962C8B-B14F-4D97-AF65-F5344CB8AC3E}">
        <p14:creationId xmlns:p14="http://schemas.microsoft.com/office/powerpoint/2010/main" val="10987202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5B683-8203-2C1C-B07C-A472B9BF07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6F2290-8F05-D98D-B56E-DF3AC5C3DA46}"/>
              </a:ext>
              <a:ext uri="{C183D7F6-B498-43B3-948B-1728B52AA6E4}">
                <adec:decorative xmlns:adec="http://schemas.microsoft.com/office/drawing/2017/decorative" val="1"/>
              </a:ext>
            </a:extLst>
          </p:cNvPr>
          <p:cNvSpPr>
            <a:spLocks/>
          </p:cNvSpPr>
          <p:nvPr/>
        </p:nvSpPr>
        <p:spPr bwMode="blackWhite">
          <a:xfrm>
            <a:off x="2107520" y="437030"/>
            <a:ext cx="7988980" cy="49859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Results and Discussion – Survey – IN Residents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6" name="Title 1">
            <a:extLst>
              <a:ext uri="{FF2B5EF4-FFF2-40B4-BE49-F238E27FC236}">
                <a16:creationId xmlns:a16="http://schemas.microsoft.com/office/drawing/2014/main" id="{602FA078-90FE-F450-9125-07B4844536F1}"/>
              </a:ext>
            </a:extLst>
          </p:cNvPr>
          <p:cNvSpPr txBox="1">
            <a:spLocks noGrp="1"/>
          </p:cNvSpPr>
          <p:nvPr>
            <p:ph type="title" idx="4294967295"/>
          </p:nvPr>
        </p:nvSpPr>
        <p:spPr bwMode="blackWhite">
          <a:xfrm>
            <a:off x="2160061" y="-1176302"/>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Results and Discussion – Survey – IN Residents (part 2 of 9)</a:t>
            </a:r>
          </a:p>
        </p:txBody>
      </p:sp>
      <p:sp>
        <p:nvSpPr>
          <p:cNvPr id="3" name="Subtitle 2">
            <a:extLst>
              <a:ext uri="{FF2B5EF4-FFF2-40B4-BE49-F238E27FC236}">
                <a16:creationId xmlns:a16="http://schemas.microsoft.com/office/drawing/2014/main" id="{040D6397-3B4F-BB98-2866-175FB6EFECEF}"/>
              </a:ext>
            </a:extLst>
          </p:cNvPr>
          <p:cNvSpPr>
            <a:spLocks noGrp="1"/>
          </p:cNvSpPr>
          <p:nvPr>
            <p:ph type="subTitle" idx="1"/>
          </p:nvPr>
        </p:nvSpPr>
        <p:spPr>
          <a:xfrm>
            <a:off x="2101509" y="1003568"/>
            <a:ext cx="7988982" cy="338554"/>
          </a:xfrm>
        </p:spPr>
        <p:txBody>
          <a:bodyPr/>
          <a:lstStyle/>
          <a:p>
            <a:r>
              <a:rPr lang="en-US" dirty="0"/>
              <a:t>Opinions and Perceptions about Nuclear Energy </a:t>
            </a:r>
          </a:p>
        </p:txBody>
      </p:sp>
      <p:sp>
        <p:nvSpPr>
          <p:cNvPr id="4" name="Text Placeholder 3">
            <a:extLst>
              <a:ext uri="{FF2B5EF4-FFF2-40B4-BE49-F238E27FC236}">
                <a16:creationId xmlns:a16="http://schemas.microsoft.com/office/drawing/2014/main" id="{DEB68709-F525-65C1-7AF1-124147A1DFFB}"/>
              </a:ext>
            </a:extLst>
          </p:cNvPr>
          <p:cNvSpPr>
            <a:spLocks noGrp="1"/>
          </p:cNvSpPr>
          <p:nvPr>
            <p:ph type="body" sz="quarter" idx="14"/>
          </p:nvPr>
        </p:nvSpPr>
        <p:spPr>
          <a:xfrm>
            <a:off x="2101509" y="1524000"/>
            <a:ext cx="8576651" cy="3688080"/>
          </a:xfrm>
        </p:spPr>
        <p:txBody>
          <a:bodyPr>
            <a:noAutofit/>
          </a:bodyPr>
          <a:lstStyle/>
          <a:p>
            <a:pPr marL="0" indent="0">
              <a:buNone/>
            </a:pPr>
            <a:r>
              <a:rPr lang="en-US" sz="2000" dirty="0">
                <a:latin typeface="+mn-lt"/>
              </a:rPr>
              <a:t>How much do you oppose or favor the use of SMR nuclear technology as one of the ways to produce electricity in the United States? </a:t>
            </a:r>
            <a:endParaRPr lang="en-US" sz="2000" i="1" dirty="0">
              <a:latin typeface="+mn-lt"/>
            </a:endParaRPr>
          </a:p>
        </p:txBody>
      </p:sp>
      <p:graphicFrame>
        <p:nvGraphicFramePr>
          <p:cNvPr id="5" name="Table 4" descr="This table presents information from respondents on how much they oppose or favor the use of SMR nuclean technology as one of the ways to produce electricity in the United States. ">
            <a:extLst>
              <a:ext uri="{FF2B5EF4-FFF2-40B4-BE49-F238E27FC236}">
                <a16:creationId xmlns:a16="http://schemas.microsoft.com/office/drawing/2014/main" id="{1522E7C4-1ADD-43DE-C553-7410DEF211E4}"/>
              </a:ext>
            </a:extLst>
          </p:cNvPr>
          <p:cNvGraphicFramePr>
            <a:graphicFrameLocks noGrp="1"/>
          </p:cNvGraphicFramePr>
          <p:nvPr>
            <p:extLst>
              <p:ext uri="{D42A27DB-BD31-4B8C-83A1-F6EECF244321}">
                <p14:modId xmlns:p14="http://schemas.microsoft.com/office/powerpoint/2010/main" val="3869286053"/>
              </p:ext>
            </p:extLst>
          </p:nvPr>
        </p:nvGraphicFramePr>
        <p:xfrm>
          <a:off x="3917806" y="2417571"/>
          <a:ext cx="4356388" cy="2548020"/>
        </p:xfrm>
        <a:graphic>
          <a:graphicData uri="http://schemas.openxmlformats.org/drawingml/2006/table">
            <a:tbl>
              <a:tblPr firstRow="1" firstCol="1" bandRow="1">
                <a:tableStyleId>{F5AB1C69-6EDB-4FF4-983F-18BD219EF322}</a:tableStyleId>
              </a:tblPr>
              <a:tblGrid>
                <a:gridCol w="2465880">
                  <a:extLst>
                    <a:ext uri="{9D8B030D-6E8A-4147-A177-3AD203B41FA5}">
                      <a16:colId xmlns:a16="http://schemas.microsoft.com/office/drawing/2014/main" val="2018954920"/>
                    </a:ext>
                  </a:extLst>
                </a:gridCol>
                <a:gridCol w="904156">
                  <a:extLst>
                    <a:ext uri="{9D8B030D-6E8A-4147-A177-3AD203B41FA5}">
                      <a16:colId xmlns:a16="http://schemas.microsoft.com/office/drawing/2014/main" val="2152500165"/>
                    </a:ext>
                  </a:extLst>
                </a:gridCol>
                <a:gridCol w="986352">
                  <a:extLst>
                    <a:ext uri="{9D8B030D-6E8A-4147-A177-3AD203B41FA5}">
                      <a16:colId xmlns:a16="http://schemas.microsoft.com/office/drawing/2014/main" val="3930319023"/>
                    </a:ext>
                  </a:extLst>
                </a:gridCol>
              </a:tblGrid>
              <a:tr h="316191">
                <a:tc>
                  <a:txBody>
                    <a:bodyPr/>
                    <a:lstStyle/>
                    <a:p>
                      <a:pPr marL="0" marR="0">
                        <a:lnSpc>
                          <a:spcPct val="115000"/>
                        </a:lnSpc>
                        <a:spcAft>
                          <a:spcPts val="800"/>
                        </a:spcAft>
                        <a:buNone/>
                      </a:pPr>
                      <a:r>
                        <a:rPr lang="en-US" sz="1600" kern="100" dirty="0">
                          <a:effectLst/>
                        </a:rPr>
                        <a:t>Oppose or favor SMR</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rPr>
                        <a:t>N</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rPr>
                        <a:t>%</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35165283"/>
                  </a:ext>
                </a:extLst>
              </a:tr>
              <a:tr h="316191">
                <a:tc>
                  <a:txBody>
                    <a:bodyPr/>
                    <a:lstStyle/>
                    <a:p>
                      <a:pPr marL="0" marR="0">
                        <a:lnSpc>
                          <a:spcPct val="115000"/>
                        </a:lnSpc>
                        <a:spcAft>
                          <a:spcPts val="800"/>
                        </a:spcAft>
                        <a:buNone/>
                      </a:pPr>
                      <a:r>
                        <a:rPr lang="en-US" sz="1600" b="0" kern="100">
                          <a:effectLst/>
                        </a:rPr>
                        <a:t>Strongly oppose</a:t>
                      </a:r>
                      <a:endParaRPr lang="en-US" sz="1600" b="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rPr>
                        <a:t>45</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rPr>
                        <a:t>4.4%</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63051530"/>
                  </a:ext>
                </a:extLst>
              </a:tr>
              <a:tr h="316191">
                <a:tc>
                  <a:txBody>
                    <a:bodyPr/>
                    <a:lstStyle/>
                    <a:p>
                      <a:pPr marL="0" marR="0">
                        <a:lnSpc>
                          <a:spcPct val="115000"/>
                        </a:lnSpc>
                        <a:spcAft>
                          <a:spcPts val="800"/>
                        </a:spcAft>
                        <a:buNone/>
                      </a:pPr>
                      <a:r>
                        <a:rPr lang="en-US" sz="1600" b="0" kern="100">
                          <a:effectLst/>
                        </a:rPr>
                        <a:t>Oppose</a:t>
                      </a:r>
                      <a:endParaRPr lang="en-US" sz="1600" b="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rPr>
                        <a:t>75</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rPr>
                        <a:t>7.4%</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46269582"/>
                  </a:ext>
                </a:extLst>
              </a:tr>
              <a:tr h="650874">
                <a:tc>
                  <a:txBody>
                    <a:bodyPr/>
                    <a:lstStyle/>
                    <a:p>
                      <a:pPr marL="0" marR="0">
                        <a:lnSpc>
                          <a:spcPct val="115000"/>
                        </a:lnSpc>
                        <a:spcAft>
                          <a:spcPts val="800"/>
                        </a:spcAft>
                        <a:buNone/>
                      </a:pPr>
                      <a:r>
                        <a:rPr lang="en-US" sz="1600" b="0" kern="100">
                          <a:effectLst/>
                        </a:rPr>
                        <a:t>Neither oppose or favor</a:t>
                      </a:r>
                      <a:endParaRPr lang="en-US" sz="1600" b="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rPr>
                        <a:t>427</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rPr>
                        <a:t>42.2%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63121278"/>
                  </a:ext>
                </a:extLst>
              </a:tr>
              <a:tr h="316191">
                <a:tc>
                  <a:txBody>
                    <a:bodyPr/>
                    <a:lstStyle/>
                    <a:p>
                      <a:pPr marL="0" marR="0">
                        <a:lnSpc>
                          <a:spcPct val="115000"/>
                        </a:lnSpc>
                        <a:spcAft>
                          <a:spcPts val="800"/>
                        </a:spcAft>
                        <a:buNone/>
                      </a:pPr>
                      <a:r>
                        <a:rPr lang="en-US" sz="1600" b="0" kern="100" dirty="0">
                          <a:effectLst/>
                        </a:rPr>
                        <a:t>Favor</a:t>
                      </a:r>
                      <a:endParaRPr lang="en-US" sz="16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rPr>
                        <a:t>336</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rPr>
                        <a:t>33.2%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39820953"/>
                  </a:ext>
                </a:extLst>
              </a:tr>
              <a:tr h="316191">
                <a:tc>
                  <a:txBody>
                    <a:bodyPr/>
                    <a:lstStyle/>
                    <a:p>
                      <a:pPr marL="0" marR="0">
                        <a:lnSpc>
                          <a:spcPct val="115000"/>
                        </a:lnSpc>
                        <a:spcAft>
                          <a:spcPts val="800"/>
                        </a:spcAft>
                        <a:buNone/>
                      </a:pPr>
                      <a:r>
                        <a:rPr lang="en-US" sz="1600" b="0" kern="100">
                          <a:effectLst/>
                        </a:rPr>
                        <a:t>Strongly Favor</a:t>
                      </a:r>
                      <a:endParaRPr lang="en-US" sz="1600" b="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rPr>
                        <a:t>129</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rPr>
                        <a:t>12.7%</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5673834"/>
                  </a:ext>
                </a:extLst>
              </a:tr>
              <a:tr h="316191">
                <a:tc>
                  <a:txBody>
                    <a:bodyPr/>
                    <a:lstStyle/>
                    <a:p>
                      <a:pPr marL="0" marR="0">
                        <a:lnSpc>
                          <a:spcPct val="115000"/>
                        </a:lnSpc>
                        <a:spcAft>
                          <a:spcPts val="800"/>
                        </a:spcAft>
                        <a:buNone/>
                      </a:pPr>
                      <a:r>
                        <a:rPr lang="en-US" sz="1600" b="0" kern="100" dirty="0">
                          <a:effectLst/>
                        </a:rPr>
                        <a:t>Total</a:t>
                      </a:r>
                      <a:endParaRPr lang="en-US" sz="16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rPr>
                        <a:t>1,012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rPr>
                        <a:t>100.0%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03102921"/>
                  </a:ext>
                </a:extLst>
              </a:tr>
            </a:tbl>
          </a:graphicData>
        </a:graphic>
      </p:graphicFrame>
    </p:spTree>
    <p:extLst>
      <p:ext uri="{BB962C8B-B14F-4D97-AF65-F5344CB8AC3E}">
        <p14:creationId xmlns:p14="http://schemas.microsoft.com/office/powerpoint/2010/main" val="3673986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51183-2E61-D4D3-6E62-D7FCC016A21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FE7C2BF-5E74-91F0-FBCF-A17BBCEF43AA}"/>
              </a:ext>
            </a:extLst>
          </p:cNvPr>
          <p:cNvSpPr txBox="1">
            <a:spLocks noGrp="1"/>
          </p:cNvSpPr>
          <p:nvPr>
            <p:ph type="title" idx="4294967295"/>
          </p:nvPr>
        </p:nvSpPr>
        <p:spPr bwMode="blackWhite">
          <a:xfrm>
            <a:off x="2160061" y="-1176302"/>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Results and Discussion – Survey – IN Residents (part 3 of 9)</a:t>
            </a:r>
          </a:p>
        </p:txBody>
      </p:sp>
      <p:sp>
        <p:nvSpPr>
          <p:cNvPr id="2" name="Title 1">
            <a:extLst>
              <a:ext uri="{FF2B5EF4-FFF2-40B4-BE49-F238E27FC236}">
                <a16:creationId xmlns:a16="http://schemas.microsoft.com/office/drawing/2014/main" id="{EA25B331-84D3-D9AF-DABC-6779057B43A8}"/>
              </a:ext>
              <a:ext uri="{C183D7F6-B498-43B3-948B-1728B52AA6E4}">
                <adec:decorative xmlns:adec="http://schemas.microsoft.com/office/drawing/2017/decorative" val="1"/>
              </a:ext>
            </a:extLst>
          </p:cNvPr>
          <p:cNvSpPr>
            <a:spLocks/>
          </p:cNvSpPr>
          <p:nvPr/>
        </p:nvSpPr>
        <p:spPr bwMode="blackWhite">
          <a:xfrm>
            <a:off x="2107520" y="437030"/>
            <a:ext cx="7988980" cy="49859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Results and Discussion – Survey – IN Residents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3" name="Subtitle 2">
            <a:extLst>
              <a:ext uri="{FF2B5EF4-FFF2-40B4-BE49-F238E27FC236}">
                <a16:creationId xmlns:a16="http://schemas.microsoft.com/office/drawing/2014/main" id="{089278D4-8DC5-1779-183D-50A5B28D0D9E}"/>
              </a:ext>
            </a:extLst>
          </p:cNvPr>
          <p:cNvSpPr>
            <a:spLocks noGrp="1"/>
          </p:cNvSpPr>
          <p:nvPr>
            <p:ph type="subTitle" idx="1"/>
          </p:nvPr>
        </p:nvSpPr>
        <p:spPr>
          <a:xfrm>
            <a:off x="2101509" y="1003568"/>
            <a:ext cx="7988982" cy="338554"/>
          </a:xfrm>
        </p:spPr>
        <p:txBody>
          <a:bodyPr/>
          <a:lstStyle/>
          <a:p>
            <a:r>
              <a:rPr lang="en-US" dirty="0"/>
              <a:t>Opinions and Perceptions about Nuclear Energy </a:t>
            </a:r>
          </a:p>
        </p:txBody>
      </p:sp>
      <p:sp>
        <p:nvSpPr>
          <p:cNvPr id="4" name="Text Placeholder 3">
            <a:extLst>
              <a:ext uri="{FF2B5EF4-FFF2-40B4-BE49-F238E27FC236}">
                <a16:creationId xmlns:a16="http://schemas.microsoft.com/office/drawing/2014/main" id="{78857150-C1D1-66AA-79E3-7395E50C6760}"/>
              </a:ext>
            </a:extLst>
          </p:cNvPr>
          <p:cNvSpPr>
            <a:spLocks noGrp="1"/>
          </p:cNvSpPr>
          <p:nvPr>
            <p:ph type="body" sz="quarter" idx="14"/>
          </p:nvPr>
        </p:nvSpPr>
        <p:spPr>
          <a:xfrm>
            <a:off x="2101509" y="1524000"/>
            <a:ext cx="8576651" cy="3688080"/>
          </a:xfrm>
        </p:spPr>
        <p:txBody>
          <a:bodyPr>
            <a:noAutofit/>
          </a:bodyPr>
          <a:lstStyle/>
          <a:p>
            <a:pPr marL="0" indent="0">
              <a:buNone/>
            </a:pPr>
            <a:r>
              <a:rPr lang="en-US" sz="2000" dirty="0"/>
              <a:t>Select your three greatest concerns related to SMR nuclear technology </a:t>
            </a:r>
            <a:r>
              <a:rPr lang="en-US" sz="2000" i="1" dirty="0"/>
              <a:t>ordered by percent of respondents choosing a specific concern from highest to lowest concern</a:t>
            </a:r>
            <a:endParaRPr lang="en-US" sz="2000" i="1" dirty="0">
              <a:latin typeface="+mn-lt"/>
            </a:endParaRPr>
          </a:p>
        </p:txBody>
      </p:sp>
      <p:graphicFrame>
        <p:nvGraphicFramePr>
          <p:cNvPr id="5" name="Table 4" descr="This table presents the three greatest concerns among respondents regarding SMR nuclear technology, ordered by percentage from highest to lowest. ">
            <a:extLst>
              <a:ext uri="{FF2B5EF4-FFF2-40B4-BE49-F238E27FC236}">
                <a16:creationId xmlns:a16="http://schemas.microsoft.com/office/drawing/2014/main" id="{6E32E2C6-B548-FF44-7B61-10C7A451FB2B}"/>
              </a:ext>
            </a:extLst>
          </p:cNvPr>
          <p:cNvGraphicFramePr>
            <a:graphicFrameLocks noGrp="1"/>
          </p:cNvGraphicFramePr>
          <p:nvPr>
            <p:extLst>
              <p:ext uri="{D42A27DB-BD31-4B8C-83A1-F6EECF244321}">
                <p14:modId xmlns:p14="http://schemas.microsoft.com/office/powerpoint/2010/main" val="3095640366"/>
              </p:ext>
            </p:extLst>
          </p:nvPr>
        </p:nvGraphicFramePr>
        <p:xfrm>
          <a:off x="2495007" y="2665561"/>
          <a:ext cx="7789654" cy="3816096"/>
        </p:xfrm>
        <a:graphic>
          <a:graphicData uri="http://schemas.openxmlformats.org/drawingml/2006/table">
            <a:tbl>
              <a:tblPr firstRow="1" firstCol="1" bandRow="1">
                <a:tableStyleId>{F5AB1C69-6EDB-4FF4-983F-18BD219EF322}</a:tableStyleId>
              </a:tblPr>
              <a:tblGrid>
                <a:gridCol w="5026873">
                  <a:extLst>
                    <a:ext uri="{9D8B030D-6E8A-4147-A177-3AD203B41FA5}">
                      <a16:colId xmlns:a16="http://schemas.microsoft.com/office/drawing/2014/main" val="2774873394"/>
                    </a:ext>
                  </a:extLst>
                </a:gridCol>
                <a:gridCol w="1372966">
                  <a:extLst>
                    <a:ext uri="{9D8B030D-6E8A-4147-A177-3AD203B41FA5}">
                      <a16:colId xmlns:a16="http://schemas.microsoft.com/office/drawing/2014/main" val="2115281753"/>
                    </a:ext>
                  </a:extLst>
                </a:gridCol>
                <a:gridCol w="1389815">
                  <a:extLst>
                    <a:ext uri="{9D8B030D-6E8A-4147-A177-3AD203B41FA5}">
                      <a16:colId xmlns:a16="http://schemas.microsoft.com/office/drawing/2014/main" val="2719608796"/>
                    </a:ext>
                  </a:extLst>
                </a:gridCol>
              </a:tblGrid>
              <a:tr h="444864">
                <a:tc>
                  <a:txBody>
                    <a:bodyPr/>
                    <a:lstStyle/>
                    <a:p>
                      <a:pPr marL="0" marR="0" algn="ctr">
                        <a:lnSpc>
                          <a:spcPct val="115000"/>
                        </a:lnSpc>
                        <a:spcAft>
                          <a:spcPts val="800"/>
                        </a:spcAft>
                        <a:buNone/>
                      </a:pPr>
                      <a:r>
                        <a:rPr lang="en-US" sz="1600" kern="100" dirty="0">
                          <a:effectLst/>
                          <a:latin typeface="+mn-lt"/>
                        </a:rPr>
                        <a:t>Description of Concern</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Frequency</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Percent of Respondents</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21263165"/>
                  </a:ext>
                </a:extLst>
              </a:tr>
              <a:tr h="216112">
                <a:tc>
                  <a:txBody>
                    <a:bodyPr/>
                    <a:lstStyle/>
                    <a:p>
                      <a:pPr marL="0" marR="0">
                        <a:lnSpc>
                          <a:spcPct val="115000"/>
                        </a:lnSpc>
                        <a:spcAft>
                          <a:spcPts val="800"/>
                        </a:spcAft>
                        <a:buNone/>
                      </a:pPr>
                      <a:r>
                        <a:rPr lang="en-US" sz="1600" b="0" kern="100" dirty="0">
                          <a:effectLst/>
                          <a:latin typeface="+mn-lt"/>
                        </a:rPr>
                        <a:t>Risk of accident</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642</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63.4%</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77200675"/>
                  </a:ext>
                </a:extLst>
              </a:tr>
              <a:tr h="216112">
                <a:tc>
                  <a:txBody>
                    <a:bodyPr/>
                    <a:lstStyle/>
                    <a:p>
                      <a:pPr marL="0" marR="0">
                        <a:lnSpc>
                          <a:spcPct val="115000"/>
                        </a:lnSpc>
                        <a:spcAft>
                          <a:spcPts val="800"/>
                        </a:spcAft>
                        <a:buNone/>
                      </a:pPr>
                      <a:r>
                        <a:rPr lang="en-US" sz="1600" b="0" kern="100" dirty="0">
                          <a:effectLst/>
                          <a:latin typeface="+mn-lt"/>
                        </a:rPr>
                        <a:t>Production of radioactive water</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564</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55.7%</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47319285"/>
                  </a:ext>
                </a:extLst>
              </a:tr>
              <a:tr h="216112">
                <a:tc>
                  <a:txBody>
                    <a:bodyPr/>
                    <a:lstStyle/>
                    <a:p>
                      <a:pPr marL="0" marR="0">
                        <a:lnSpc>
                          <a:spcPct val="115000"/>
                        </a:lnSpc>
                        <a:spcAft>
                          <a:spcPts val="800"/>
                        </a:spcAft>
                        <a:buNone/>
                      </a:pPr>
                      <a:r>
                        <a:rPr lang="en-US" sz="1600" b="0" kern="100">
                          <a:effectLst/>
                          <a:latin typeface="+mn-lt"/>
                        </a:rPr>
                        <a:t>Onsite waste storage</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418</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41.3%</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5585914"/>
                  </a:ext>
                </a:extLst>
              </a:tr>
              <a:tr h="216112">
                <a:tc>
                  <a:txBody>
                    <a:bodyPr/>
                    <a:lstStyle/>
                    <a:p>
                      <a:pPr marL="0" marR="0">
                        <a:lnSpc>
                          <a:spcPct val="115000"/>
                        </a:lnSpc>
                        <a:spcAft>
                          <a:spcPts val="800"/>
                        </a:spcAft>
                        <a:buNone/>
                      </a:pPr>
                      <a:r>
                        <a:rPr lang="en-US" sz="1600" b="0" kern="100">
                          <a:effectLst/>
                          <a:latin typeface="+mn-lt"/>
                        </a:rPr>
                        <a:t>Cost of nuclear power</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244</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24.1%</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69995114"/>
                  </a:ext>
                </a:extLst>
              </a:tr>
              <a:tr h="216112">
                <a:tc>
                  <a:txBody>
                    <a:bodyPr/>
                    <a:lstStyle/>
                    <a:p>
                      <a:pPr marL="0" marR="0">
                        <a:lnSpc>
                          <a:spcPct val="115000"/>
                        </a:lnSpc>
                        <a:spcAft>
                          <a:spcPts val="800"/>
                        </a:spcAft>
                        <a:buNone/>
                      </a:pPr>
                      <a:r>
                        <a:rPr lang="en-US" sz="1600" b="0" kern="100">
                          <a:effectLst/>
                          <a:latin typeface="+mn-lt"/>
                        </a:rPr>
                        <a:t>Lack of understanding of the technology</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234</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23.1%</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78756944"/>
                  </a:ext>
                </a:extLst>
              </a:tr>
              <a:tr h="444864">
                <a:tc>
                  <a:txBody>
                    <a:bodyPr/>
                    <a:lstStyle/>
                    <a:p>
                      <a:pPr marL="0" marR="0">
                        <a:lnSpc>
                          <a:spcPct val="115000"/>
                        </a:lnSpc>
                        <a:spcAft>
                          <a:spcPts val="800"/>
                        </a:spcAft>
                        <a:buNone/>
                      </a:pPr>
                      <a:r>
                        <a:rPr lang="en-US" sz="1600" b="0" kern="100" dirty="0">
                          <a:effectLst/>
                          <a:latin typeface="+mn-lt"/>
                        </a:rPr>
                        <a:t>Lack of transparency in regulatory or development process</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180</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17.8%</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67813396"/>
                  </a:ext>
                </a:extLst>
              </a:tr>
              <a:tr h="216112">
                <a:tc>
                  <a:txBody>
                    <a:bodyPr/>
                    <a:lstStyle/>
                    <a:p>
                      <a:pPr marL="0" marR="0">
                        <a:lnSpc>
                          <a:spcPct val="115000"/>
                        </a:lnSpc>
                        <a:spcAft>
                          <a:spcPts val="800"/>
                        </a:spcAft>
                        <a:buNone/>
                      </a:pPr>
                      <a:r>
                        <a:rPr lang="en-US" sz="1600" b="0" kern="100">
                          <a:effectLst/>
                          <a:latin typeface="+mn-lt"/>
                        </a:rPr>
                        <a:t>Time it takes to build a power plant</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119</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11.8%</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7138738"/>
                  </a:ext>
                </a:extLst>
              </a:tr>
              <a:tr h="216112">
                <a:tc>
                  <a:txBody>
                    <a:bodyPr/>
                    <a:lstStyle/>
                    <a:p>
                      <a:pPr marL="0" marR="0">
                        <a:lnSpc>
                          <a:spcPct val="115000"/>
                        </a:lnSpc>
                        <a:spcAft>
                          <a:spcPts val="800"/>
                        </a:spcAft>
                        <a:buNone/>
                      </a:pPr>
                      <a:r>
                        <a:rPr lang="en-US" sz="1600" b="0" kern="100">
                          <a:effectLst/>
                          <a:latin typeface="+mn-lt"/>
                        </a:rPr>
                        <a:t>I do not have concerns about nuclear power</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106</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10.5%</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98292370"/>
                  </a:ext>
                </a:extLst>
              </a:tr>
              <a:tr h="216112">
                <a:tc>
                  <a:txBody>
                    <a:bodyPr/>
                    <a:lstStyle/>
                    <a:p>
                      <a:pPr marL="0" marR="0">
                        <a:lnSpc>
                          <a:spcPct val="115000"/>
                        </a:lnSpc>
                        <a:spcAft>
                          <a:spcPts val="800"/>
                        </a:spcAft>
                        <a:buNone/>
                      </a:pPr>
                      <a:r>
                        <a:rPr lang="en-US" sz="1600" b="0" kern="100">
                          <a:effectLst/>
                          <a:latin typeface="+mn-lt"/>
                        </a:rPr>
                        <a:t>Competition with investment in renewable energy</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96</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9.5%</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96440676"/>
                  </a:ext>
                </a:extLst>
              </a:tr>
              <a:tr h="216112">
                <a:tc>
                  <a:txBody>
                    <a:bodyPr/>
                    <a:lstStyle/>
                    <a:p>
                      <a:pPr marL="0" marR="0">
                        <a:lnSpc>
                          <a:spcPct val="115000"/>
                        </a:lnSpc>
                        <a:spcAft>
                          <a:spcPts val="800"/>
                        </a:spcAft>
                        <a:buNone/>
                      </a:pPr>
                      <a:r>
                        <a:rPr lang="en-US" sz="1600" b="0" kern="100">
                          <a:effectLst/>
                          <a:latin typeface="+mn-lt"/>
                        </a:rPr>
                        <a:t>Fuel reliance from foreign adversaries</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94</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9.3%</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45869879"/>
                  </a:ext>
                </a:extLst>
              </a:tr>
              <a:tr h="216112">
                <a:tc>
                  <a:txBody>
                    <a:bodyPr/>
                    <a:lstStyle/>
                    <a:p>
                      <a:pPr marL="0" marR="0">
                        <a:lnSpc>
                          <a:spcPct val="115000"/>
                        </a:lnSpc>
                        <a:spcAft>
                          <a:spcPts val="800"/>
                        </a:spcAft>
                        <a:buNone/>
                      </a:pPr>
                      <a:r>
                        <a:rPr lang="en-US" sz="1600" b="0" kern="100" dirty="0">
                          <a:effectLst/>
                          <a:latin typeface="+mn-lt"/>
                        </a:rPr>
                        <a:t>Other</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23</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2.3%</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78072232"/>
                  </a:ext>
                </a:extLst>
              </a:tr>
            </a:tbl>
          </a:graphicData>
        </a:graphic>
      </p:graphicFrame>
    </p:spTree>
    <p:extLst>
      <p:ext uri="{BB962C8B-B14F-4D97-AF65-F5344CB8AC3E}">
        <p14:creationId xmlns:p14="http://schemas.microsoft.com/office/powerpoint/2010/main" val="38164860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4B680-DAF9-AFBB-3D6B-15D9A59ED5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A3E8B6-DC07-B2D1-8AB9-3FD8F99EA75E}"/>
              </a:ext>
              <a:ext uri="{C183D7F6-B498-43B3-948B-1728B52AA6E4}">
                <adec:decorative xmlns:adec="http://schemas.microsoft.com/office/drawing/2017/decorative" val="1"/>
              </a:ext>
            </a:extLst>
          </p:cNvPr>
          <p:cNvSpPr>
            <a:spLocks/>
          </p:cNvSpPr>
          <p:nvPr/>
        </p:nvSpPr>
        <p:spPr bwMode="blackWhite">
          <a:xfrm>
            <a:off x="2107520" y="437030"/>
            <a:ext cx="7988980" cy="49859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Results and Discussion – Survey – IN Residents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6" name="Title 1">
            <a:extLst>
              <a:ext uri="{FF2B5EF4-FFF2-40B4-BE49-F238E27FC236}">
                <a16:creationId xmlns:a16="http://schemas.microsoft.com/office/drawing/2014/main" id="{A354D2B4-C9A5-17C0-18F1-B8DCCF5A3F4E}"/>
              </a:ext>
            </a:extLst>
          </p:cNvPr>
          <p:cNvSpPr txBox="1">
            <a:spLocks noGrp="1"/>
          </p:cNvSpPr>
          <p:nvPr>
            <p:ph type="title" idx="4294967295"/>
          </p:nvPr>
        </p:nvSpPr>
        <p:spPr bwMode="blackWhite">
          <a:xfrm>
            <a:off x="2160061" y="-1176302"/>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Results and Discussion – Survey – IN Residents (part 4 of 9)</a:t>
            </a:r>
          </a:p>
        </p:txBody>
      </p:sp>
      <p:sp>
        <p:nvSpPr>
          <p:cNvPr id="3" name="Subtitle 2">
            <a:extLst>
              <a:ext uri="{FF2B5EF4-FFF2-40B4-BE49-F238E27FC236}">
                <a16:creationId xmlns:a16="http://schemas.microsoft.com/office/drawing/2014/main" id="{F7372ED2-7904-84E9-0B2C-72EF129C8FD9}"/>
              </a:ext>
            </a:extLst>
          </p:cNvPr>
          <p:cNvSpPr>
            <a:spLocks noGrp="1"/>
          </p:cNvSpPr>
          <p:nvPr>
            <p:ph type="subTitle" idx="1"/>
          </p:nvPr>
        </p:nvSpPr>
        <p:spPr>
          <a:xfrm>
            <a:off x="2101509" y="1003568"/>
            <a:ext cx="7988982" cy="338554"/>
          </a:xfrm>
        </p:spPr>
        <p:txBody>
          <a:bodyPr/>
          <a:lstStyle/>
          <a:p>
            <a:r>
              <a:rPr lang="en-US" dirty="0"/>
              <a:t>Opinions and Perceptions about Nuclear Energy </a:t>
            </a:r>
          </a:p>
        </p:txBody>
      </p:sp>
      <p:sp>
        <p:nvSpPr>
          <p:cNvPr id="4" name="Text Placeholder 3">
            <a:extLst>
              <a:ext uri="{FF2B5EF4-FFF2-40B4-BE49-F238E27FC236}">
                <a16:creationId xmlns:a16="http://schemas.microsoft.com/office/drawing/2014/main" id="{7FFC2B25-01BA-5664-DE5E-7B882BCB56FB}"/>
              </a:ext>
            </a:extLst>
          </p:cNvPr>
          <p:cNvSpPr>
            <a:spLocks noGrp="1"/>
          </p:cNvSpPr>
          <p:nvPr>
            <p:ph type="body" sz="quarter" idx="14"/>
          </p:nvPr>
        </p:nvSpPr>
        <p:spPr>
          <a:xfrm>
            <a:off x="2101509" y="1524000"/>
            <a:ext cx="8576651" cy="3688080"/>
          </a:xfrm>
        </p:spPr>
        <p:txBody>
          <a:bodyPr>
            <a:noAutofit/>
          </a:bodyPr>
          <a:lstStyle/>
          <a:p>
            <a:pPr marL="0" indent="0">
              <a:buNone/>
            </a:pPr>
            <a:r>
              <a:rPr lang="en-US" sz="2000" dirty="0"/>
              <a:t>Select your three strongest arguments for SMR nuclear technology </a:t>
            </a:r>
          </a:p>
          <a:p>
            <a:pPr marL="0" indent="0">
              <a:buNone/>
            </a:pPr>
            <a:r>
              <a:rPr lang="en-US" sz="2000" i="1" dirty="0"/>
              <a:t>ordered by percent of respondents choosing a specific argument from highest to lowest</a:t>
            </a:r>
            <a:endParaRPr lang="en-US" sz="2000" i="1" dirty="0">
              <a:latin typeface="+mn-lt"/>
            </a:endParaRPr>
          </a:p>
        </p:txBody>
      </p:sp>
      <p:graphicFrame>
        <p:nvGraphicFramePr>
          <p:cNvPr id="5" name="Table 4" descr="This table presents the arguments for SMR nuclear technology, ordered by the percentage of respondents selecting each argument from highest to lowest, based on their choice of only their three strongest arguments. ">
            <a:extLst>
              <a:ext uri="{FF2B5EF4-FFF2-40B4-BE49-F238E27FC236}">
                <a16:creationId xmlns:a16="http://schemas.microsoft.com/office/drawing/2014/main" id="{8B203587-7A34-5AFD-7D25-443AB46915C3}"/>
              </a:ext>
            </a:extLst>
          </p:cNvPr>
          <p:cNvGraphicFramePr>
            <a:graphicFrameLocks noGrp="1"/>
          </p:cNvGraphicFramePr>
          <p:nvPr>
            <p:extLst>
              <p:ext uri="{D42A27DB-BD31-4B8C-83A1-F6EECF244321}">
                <p14:modId xmlns:p14="http://schemas.microsoft.com/office/powerpoint/2010/main" val="2134491708"/>
              </p:ext>
            </p:extLst>
          </p:nvPr>
        </p:nvGraphicFramePr>
        <p:xfrm>
          <a:off x="2313853" y="2605980"/>
          <a:ext cx="8151962" cy="3903619"/>
        </p:xfrm>
        <a:graphic>
          <a:graphicData uri="http://schemas.openxmlformats.org/drawingml/2006/table">
            <a:tbl>
              <a:tblPr firstRow="1" firstCol="1" bandRow="1">
                <a:tableStyleId>{F5AB1C69-6EDB-4FF4-983F-18BD219EF322}</a:tableStyleId>
              </a:tblPr>
              <a:tblGrid>
                <a:gridCol w="5400843">
                  <a:extLst>
                    <a:ext uri="{9D8B030D-6E8A-4147-A177-3AD203B41FA5}">
                      <a16:colId xmlns:a16="http://schemas.microsoft.com/office/drawing/2014/main" val="3386664561"/>
                    </a:ext>
                  </a:extLst>
                </a:gridCol>
                <a:gridCol w="1289587">
                  <a:extLst>
                    <a:ext uri="{9D8B030D-6E8A-4147-A177-3AD203B41FA5}">
                      <a16:colId xmlns:a16="http://schemas.microsoft.com/office/drawing/2014/main" val="1903355181"/>
                    </a:ext>
                  </a:extLst>
                </a:gridCol>
                <a:gridCol w="1461532">
                  <a:extLst>
                    <a:ext uri="{9D8B030D-6E8A-4147-A177-3AD203B41FA5}">
                      <a16:colId xmlns:a16="http://schemas.microsoft.com/office/drawing/2014/main" val="2127361204"/>
                    </a:ext>
                  </a:extLst>
                </a:gridCol>
              </a:tblGrid>
              <a:tr h="875051">
                <a:tc>
                  <a:txBody>
                    <a:bodyPr/>
                    <a:lstStyle/>
                    <a:p>
                      <a:pPr marL="0" marR="0" algn="ctr">
                        <a:lnSpc>
                          <a:spcPct val="115000"/>
                        </a:lnSpc>
                        <a:spcAft>
                          <a:spcPts val="800"/>
                        </a:spcAft>
                        <a:buNone/>
                      </a:pPr>
                      <a:r>
                        <a:rPr lang="en-US" sz="1600" b="1" kern="100" dirty="0">
                          <a:effectLst/>
                          <a:latin typeface="+mn-lt"/>
                        </a:rPr>
                        <a:t>Description of Argument</a:t>
                      </a:r>
                      <a:endParaRPr lang="en-US" sz="1600" b="1"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Frequency</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Percent of Respondents</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01145596"/>
                  </a:ext>
                </a:extLst>
              </a:tr>
              <a:tr h="244330">
                <a:tc>
                  <a:txBody>
                    <a:bodyPr/>
                    <a:lstStyle/>
                    <a:p>
                      <a:pPr marL="0" marR="0">
                        <a:lnSpc>
                          <a:spcPct val="115000"/>
                        </a:lnSpc>
                        <a:spcAft>
                          <a:spcPts val="800"/>
                        </a:spcAft>
                        <a:buNone/>
                      </a:pPr>
                      <a:r>
                        <a:rPr lang="en-US" sz="1600" b="0" kern="100" dirty="0">
                          <a:effectLst/>
                          <a:latin typeface="+mn-lt"/>
                        </a:rPr>
                        <a:t>Low cost of electricity</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487</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48.1%</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58086735"/>
                  </a:ext>
                </a:extLst>
              </a:tr>
              <a:tr h="244330">
                <a:tc>
                  <a:txBody>
                    <a:bodyPr/>
                    <a:lstStyle/>
                    <a:p>
                      <a:pPr marL="0" marR="0">
                        <a:lnSpc>
                          <a:spcPct val="115000"/>
                        </a:lnSpc>
                        <a:spcAft>
                          <a:spcPts val="800"/>
                        </a:spcAft>
                        <a:buNone/>
                      </a:pPr>
                      <a:r>
                        <a:rPr lang="en-US" sz="1600" b="0" kern="100">
                          <a:effectLst/>
                          <a:latin typeface="+mn-lt"/>
                        </a:rPr>
                        <a:t>Energy independence</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412</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40.7%</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32593902"/>
                  </a:ext>
                </a:extLst>
              </a:tr>
              <a:tr h="244330">
                <a:tc>
                  <a:txBody>
                    <a:bodyPr/>
                    <a:lstStyle/>
                    <a:p>
                      <a:pPr marL="0" marR="0">
                        <a:lnSpc>
                          <a:spcPct val="115000"/>
                        </a:lnSpc>
                        <a:spcAft>
                          <a:spcPts val="800"/>
                        </a:spcAft>
                        <a:buNone/>
                      </a:pPr>
                      <a:r>
                        <a:rPr lang="en-US" sz="1600" b="0" kern="100" dirty="0">
                          <a:effectLst/>
                          <a:latin typeface="+mn-lt"/>
                        </a:rPr>
                        <a:t>Reduction of greenhouse gases</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387</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38.2%</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37253342"/>
                  </a:ext>
                </a:extLst>
              </a:tr>
              <a:tr h="244330">
                <a:tc>
                  <a:txBody>
                    <a:bodyPr/>
                    <a:lstStyle/>
                    <a:p>
                      <a:pPr marL="0" marR="0">
                        <a:lnSpc>
                          <a:spcPct val="115000"/>
                        </a:lnSpc>
                        <a:spcAft>
                          <a:spcPts val="800"/>
                        </a:spcAft>
                        <a:buNone/>
                      </a:pPr>
                      <a:r>
                        <a:rPr lang="en-US" sz="1600" b="0" kern="100">
                          <a:effectLst/>
                          <a:latin typeface="+mn-lt"/>
                        </a:rPr>
                        <a:t>Preservation of natural resources</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dirty="0">
                          <a:effectLst/>
                          <a:latin typeface="+mn-lt"/>
                        </a:rPr>
                        <a:t>362</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35.8%</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95734548"/>
                  </a:ext>
                </a:extLst>
              </a:tr>
              <a:tr h="244330">
                <a:tc>
                  <a:txBody>
                    <a:bodyPr/>
                    <a:lstStyle/>
                    <a:p>
                      <a:pPr marL="0" marR="0">
                        <a:lnSpc>
                          <a:spcPct val="115000"/>
                        </a:lnSpc>
                        <a:spcAft>
                          <a:spcPts val="800"/>
                        </a:spcAft>
                        <a:buNone/>
                      </a:pPr>
                      <a:r>
                        <a:rPr lang="en-US" sz="1600" b="0" kern="100">
                          <a:effectLst/>
                          <a:latin typeface="+mn-lt"/>
                        </a:rPr>
                        <a:t>Good paying jobs</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288</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28.5%</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6728180"/>
                  </a:ext>
                </a:extLst>
              </a:tr>
              <a:tr h="244330">
                <a:tc>
                  <a:txBody>
                    <a:bodyPr/>
                    <a:lstStyle/>
                    <a:p>
                      <a:pPr marL="0" marR="0">
                        <a:lnSpc>
                          <a:spcPct val="115000"/>
                        </a:lnSpc>
                        <a:spcAft>
                          <a:spcPts val="800"/>
                        </a:spcAft>
                        <a:buNone/>
                      </a:pPr>
                      <a:r>
                        <a:rPr lang="en-US" sz="1600" b="0" kern="100">
                          <a:effectLst/>
                          <a:latin typeface="+mn-lt"/>
                        </a:rPr>
                        <a:t>Reliability of electricity</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dirty="0">
                          <a:effectLst/>
                          <a:latin typeface="+mn-lt"/>
                        </a:rPr>
                        <a:t>284</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28.1%</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62578229"/>
                  </a:ext>
                </a:extLst>
              </a:tr>
              <a:tr h="244330">
                <a:tc>
                  <a:txBody>
                    <a:bodyPr/>
                    <a:lstStyle/>
                    <a:p>
                      <a:pPr marL="0" marR="0">
                        <a:lnSpc>
                          <a:spcPct val="115000"/>
                        </a:lnSpc>
                        <a:spcAft>
                          <a:spcPts val="800"/>
                        </a:spcAft>
                        <a:buNone/>
                      </a:pPr>
                      <a:r>
                        <a:rPr lang="en-US" sz="1600" b="0" kern="100">
                          <a:effectLst/>
                          <a:latin typeface="+mn-lt"/>
                        </a:rPr>
                        <a:t>Safety of nuclear facilities</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dirty="0">
                          <a:effectLst/>
                          <a:latin typeface="+mn-lt"/>
                        </a:rPr>
                        <a:t>173</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17.1%</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77509606"/>
                  </a:ext>
                </a:extLst>
              </a:tr>
              <a:tr h="429196">
                <a:tc>
                  <a:txBody>
                    <a:bodyPr/>
                    <a:lstStyle/>
                    <a:p>
                      <a:pPr marL="0" marR="0">
                        <a:lnSpc>
                          <a:spcPct val="115000"/>
                        </a:lnSpc>
                        <a:spcAft>
                          <a:spcPts val="800"/>
                        </a:spcAft>
                        <a:buNone/>
                      </a:pPr>
                      <a:r>
                        <a:rPr lang="en-US" sz="1600" b="0" kern="100">
                          <a:effectLst/>
                          <a:latin typeface="+mn-lt"/>
                        </a:rPr>
                        <a:t>I do not have a strong argument for nuclear power</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156</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15.4%</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20782972"/>
                  </a:ext>
                </a:extLst>
              </a:tr>
              <a:tr h="429196">
                <a:tc>
                  <a:txBody>
                    <a:bodyPr/>
                    <a:lstStyle/>
                    <a:p>
                      <a:pPr marL="0" marR="0">
                        <a:lnSpc>
                          <a:spcPct val="115000"/>
                        </a:lnSpc>
                        <a:spcAft>
                          <a:spcPts val="800"/>
                        </a:spcAft>
                        <a:buNone/>
                      </a:pPr>
                      <a:r>
                        <a:rPr lang="en-US" sz="1600" b="0" kern="100">
                          <a:effectLst/>
                          <a:latin typeface="+mn-lt"/>
                        </a:rPr>
                        <a:t>Battery storage capability for other energy production</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77</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7.6%</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40544458"/>
                  </a:ext>
                </a:extLst>
              </a:tr>
              <a:tr h="244330">
                <a:tc>
                  <a:txBody>
                    <a:bodyPr/>
                    <a:lstStyle/>
                    <a:p>
                      <a:pPr marL="0" marR="0">
                        <a:lnSpc>
                          <a:spcPct val="115000"/>
                        </a:lnSpc>
                        <a:spcAft>
                          <a:spcPts val="800"/>
                        </a:spcAft>
                        <a:buNone/>
                      </a:pPr>
                      <a:r>
                        <a:rPr lang="en-US" sz="1600" b="0" kern="100" dirty="0">
                          <a:effectLst/>
                          <a:latin typeface="+mn-lt"/>
                        </a:rPr>
                        <a:t>Other</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14</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dirty="0">
                          <a:effectLst/>
                          <a:latin typeface="+mn-lt"/>
                        </a:rPr>
                        <a:t>1.4%</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86612034"/>
                  </a:ext>
                </a:extLst>
              </a:tr>
            </a:tbl>
          </a:graphicData>
        </a:graphic>
      </p:graphicFrame>
    </p:spTree>
    <p:extLst>
      <p:ext uri="{BB962C8B-B14F-4D97-AF65-F5344CB8AC3E}">
        <p14:creationId xmlns:p14="http://schemas.microsoft.com/office/powerpoint/2010/main" val="8934822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4ECAC-1125-3F76-A2FA-55B5ABB6F1C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81D3907-64FA-AE99-F663-28471B3DB437}"/>
              </a:ext>
            </a:extLst>
          </p:cNvPr>
          <p:cNvSpPr txBox="1">
            <a:spLocks noGrp="1"/>
          </p:cNvSpPr>
          <p:nvPr>
            <p:ph type="title" idx="4294967295"/>
          </p:nvPr>
        </p:nvSpPr>
        <p:spPr bwMode="blackWhite">
          <a:xfrm>
            <a:off x="2160061" y="-1176302"/>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Results and Discussion – Survey – IN Residents (part 5 of 9)</a:t>
            </a:r>
          </a:p>
        </p:txBody>
      </p:sp>
      <p:sp>
        <p:nvSpPr>
          <p:cNvPr id="2" name="Title 1">
            <a:extLst>
              <a:ext uri="{FF2B5EF4-FFF2-40B4-BE49-F238E27FC236}">
                <a16:creationId xmlns:a16="http://schemas.microsoft.com/office/drawing/2014/main" id="{449A469F-456D-9EC3-2837-30046049993F}"/>
              </a:ext>
              <a:ext uri="{C183D7F6-B498-43B3-948B-1728B52AA6E4}">
                <adec:decorative xmlns:adec="http://schemas.microsoft.com/office/drawing/2017/decorative" val="1"/>
              </a:ext>
            </a:extLst>
          </p:cNvPr>
          <p:cNvSpPr>
            <a:spLocks/>
          </p:cNvSpPr>
          <p:nvPr/>
        </p:nvSpPr>
        <p:spPr bwMode="blackWhite">
          <a:xfrm>
            <a:off x="2107520" y="437030"/>
            <a:ext cx="7988980" cy="49859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Results and Discussion – Survey – IN Residents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3" name="Subtitle 2">
            <a:extLst>
              <a:ext uri="{FF2B5EF4-FFF2-40B4-BE49-F238E27FC236}">
                <a16:creationId xmlns:a16="http://schemas.microsoft.com/office/drawing/2014/main" id="{6EC867E9-1ED6-C51C-14D0-A61CC0CC387D}"/>
              </a:ext>
            </a:extLst>
          </p:cNvPr>
          <p:cNvSpPr>
            <a:spLocks noGrp="1"/>
          </p:cNvSpPr>
          <p:nvPr>
            <p:ph type="subTitle" idx="1"/>
          </p:nvPr>
        </p:nvSpPr>
        <p:spPr>
          <a:xfrm>
            <a:off x="2101509" y="1003568"/>
            <a:ext cx="7988982" cy="338554"/>
          </a:xfrm>
        </p:spPr>
        <p:txBody>
          <a:bodyPr/>
          <a:lstStyle/>
          <a:p>
            <a:r>
              <a:rPr lang="en-US" dirty="0"/>
              <a:t>Opinions and Perceptions about Nuclear Energy </a:t>
            </a:r>
          </a:p>
        </p:txBody>
      </p:sp>
      <p:sp>
        <p:nvSpPr>
          <p:cNvPr id="4" name="Text Placeholder 3">
            <a:extLst>
              <a:ext uri="{FF2B5EF4-FFF2-40B4-BE49-F238E27FC236}">
                <a16:creationId xmlns:a16="http://schemas.microsoft.com/office/drawing/2014/main" id="{88F66821-44ED-3654-5751-57820328784B}"/>
              </a:ext>
            </a:extLst>
          </p:cNvPr>
          <p:cNvSpPr>
            <a:spLocks noGrp="1"/>
          </p:cNvSpPr>
          <p:nvPr>
            <p:ph type="body" sz="quarter" idx="14"/>
          </p:nvPr>
        </p:nvSpPr>
        <p:spPr>
          <a:xfrm>
            <a:off x="2101509" y="1362692"/>
            <a:ext cx="8836785" cy="633426"/>
          </a:xfrm>
        </p:spPr>
        <p:txBody>
          <a:bodyPr>
            <a:noAutofit/>
          </a:bodyPr>
          <a:lstStyle/>
          <a:p>
            <a:pPr marL="0" indent="0">
              <a:buNone/>
            </a:pPr>
            <a:r>
              <a:rPr lang="en-US" sz="2000" dirty="0"/>
              <a:t>Which of the following do you think are trustworthy sources of information on nuclear technology? </a:t>
            </a:r>
            <a:endParaRPr lang="en-US" sz="2000" i="1" dirty="0">
              <a:latin typeface="+mn-lt"/>
            </a:endParaRPr>
          </a:p>
        </p:txBody>
      </p:sp>
      <p:graphicFrame>
        <p:nvGraphicFramePr>
          <p:cNvPr id="5" name="Chart 4" descr="Bar graph of opinions and perceptions about trustworthy sources of information on nuclear energy technologies divided into various government groups and branches. ">
            <a:extLst>
              <a:ext uri="{FF2B5EF4-FFF2-40B4-BE49-F238E27FC236}">
                <a16:creationId xmlns:a16="http://schemas.microsoft.com/office/drawing/2014/main" id="{4198B311-55A8-485F-BC47-06A8C0B83399}"/>
              </a:ext>
            </a:extLst>
          </p:cNvPr>
          <p:cNvGraphicFramePr/>
          <p:nvPr>
            <p:extLst>
              <p:ext uri="{D42A27DB-BD31-4B8C-83A1-F6EECF244321}">
                <p14:modId xmlns:p14="http://schemas.microsoft.com/office/powerpoint/2010/main" val="2325067667"/>
              </p:ext>
            </p:extLst>
          </p:nvPr>
        </p:nvGraphicFramePr>
        <p:xfrm>
          <a:off x="3183147" y="2058208"/>
          <a:ext cx="6678283" cy="47461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24517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98BC9-1BCD-B23E-1D0D-341C350E01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F993D-6E67-70D0-E8F2-AE292418845A}"/>
              </a:ext>
              <a:ext uri="{C183D7F6-B498-43B3-948B-1728B52AA6E4}">
                <adec:decorative xmlns:adec="http://schemas.microsoft.com/office/drawing/2017/decorative" val="1"/>
              </a:ext>
            </a:extLst>
          </p:cNvPr>
          <p:cNvSpPr>
            <a:spLocks/>
          </p:cNvSpPr>
          <p:nvPr/>
        </p:nvSpPr>
        <p:spPr bwMode="blackWhite">
          <a:xfrm>
            <a:off x="2107520" y="437030"/>
            <a:ext cx="7988980" cy="49859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Results and Discussion – Survey – IN Residents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6" name="Title 1">
            <a:extLst>
              <a:ext uri="{FF2B5EF4-FFF2-40B4-BE49-F238E27FC236}">
                <a16:creationId xmlns:a16="http://schemas.microsoft.com/office/drawing/2014/main" id="{4830B9F8-8171-9BF6-1AE9-36D54F5E99DC}"/>
              </a:ext>
            </a:extLst>
          </p:cNvPr>
          <p:cNvSpPr txBox="1">
            <a:spLocks noGrp="1"/>
          </p:cNvSpPr>
          <p:nvPr>
            <p:ph type="title" idx="4294967295"/>
          </p:nvPr>
        </p:nvSpPr>
        <p:spPr bwMode="blackWhite">
          <a:xfrm>
            <a:off x="2160061" y="-1176302"/>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Results and Discussion – Survey – IN Residents (part 6 of 9)</a:t>
            </a:r>
          </a:p>
        </p:txBody>
      </p:sp>
      <p:sp>
        <p:nvSpPr>
          <p:cNvPr id="3" name="Subtitle 2">
            <a:extLst>
              <a:ext uri="{FF2B5EF4-FFF2-40B4-BE49-F238E27FC236}">
                <a16:creationId xmlns:a16="http://schemas.microsoft.com/office/drawing/2014/main" id="{6869BA4D-64F7-3B19-84A1-A3654712B132}"/>
              </a:ext>
            </a:extLst>
          </p:cNvPr>
          <p:cNvSpPr>
            <a:spLocks noGrp="1"/>
          </p:cNvSpPr>
          <p:nvPr>
            <p:ph type="subTitle" idx="1"/>
          </p:nvPr>
        </p:nvSpPr>
        <p:spPr>
          <a:xfrm>
            <a:off x="2101509" y="1003568"/>
            <a:ext cx="7988982" cy="338554"/>
          </a:xfrm>
        </p:spPr>
        <p:txBody>
          <a:bodyPr/>
          <a:lstStyle/>
          <a:p>
            <a:r>
              <a:rPr lang="en-US" dirty="0"/>
              <a:t>Opinions and Perceptions about Nuclear Energy </a:t>
            </a:r>
          </a:p>
        </p:txBody>
      </p:sp>
      <p:sp>
        <p:nvSpPr>
          <p:cNvPr id="4" name="Text Placeholder 3">
            <a:extLst>
              <a:ext uri="{FF2B5EF4-FFF2-40B4-BE49-F238E27FC236}">
                <a16:creationId xmlns:a16="http://schemas.microsoft.com/office/drawing/2014/main" id="{79F0F747-527D-976D-0B2A-D736D8158722}"/>
              </a:ext>
            </a:extLst>
          </p:cNvPr>
          <p:cNvSpPr>
            <a:spLocks noGrp="1"/>
          </p:cNvSpPr>
          <p:nvPr>
            <p:ph type="body" sz="quarter" idx="14"/>
          </p:nvPr>
        </p:nvSpPr>
        <p:spPr>
          <a:xfrm>
            <a:off x="2107520" y="1504950"/>
            <a:ext cx="8747466" cy="571500"/>
          </a:xfrm>
        </p:spPr>
        <p:txBody>
          <a:bodyPr>
            <a:noAutofit/>
          </a:bodyPr>
          <a:lstStyle/>
          <a:p>
            <a:pPr marL="0" indent="0">
              <a:buNone/>
            </a:pPr>
            <a:r>
              <a:rPr lang="en-US" sz="2000" dirty="0">
                <a:latin typeface="+mn-lt"/>
              </a:rPr>
              <a:t>What is your level of confidence in the operational safety of nuclear power plants – SMR nuclear power plants?</a:t>
            </a:r>
            <a:endParaRPr lang="en-US" sz="2000" i="1" dirty="0">
              <a:latin typeface="+mn-lt"/>
            </a:endParaRPr>
          </a:p>
        </p:txBody>
      </p:sp>
      <p:graphicFrame>
        <p:nvGraphicFramePr>
          <p:cNvPr id="5" name="Chart 4" descr="Pie chart depicting the level of confidence in the operational safety of nuclear power plants based on a survey of Indiana residents. ">
            <a:extLst>
              <a:ext uri="{FF2B5EF4-FFF2-40B4-BE49-F238E27FC236}">
                <a16:creationId xmlns:a16="http://schemas.microsoft.com/office/drawing/2014/main" id="{74AE80DE-B6F7-4222-967A-30E139975F3A}"/>
              </a:ext>
            </a:extLst>
          </p:cNvPr>
          <p:cNvGraphicFramePr/>
          <p:nvPr>
            <p:extLst>
              <p:ext uri="{D42A27DB-BD31-4B8C-83A1-F6EECF244321}">
                <p14:modId xmlns:p14="http://schemas.microsoft.com/office/powerpoint/2010/main" val="1132565476"/>
              </p:ext>
            </p:extLst>
          </p:nvPr>
        </p:nvGraphicFramePr>
        <p:xfrm>
          <a:off x="3161790" y="2076450"/>
          <a:ext cx="6448935" cy="4610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41413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2518F-3A44-F7EE-9BBC-B05290A04F1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13F57C1C-4E5A-3423-648F-07E841CFB1DF}"/>
              </a:ext>
            </a:extLst>
          </p:cNvPr>
          <p:cNvSpPr txBox="1">
            <a:spLocks noGrp="1"/>
          </p:cNvSpPr>
          <p:nvPr>
            <p:ph type="title" idx="4294967295"/>
          </p:nvPr>
        </p:nvSpPr>
        <p:spPr bwMode="blackWhite">
          <a:xfrm>
            <a:off x="2160061" y="-1176302"/>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Results and Discussion – Survey – IN Residents (part 7 of 9)</a:t>
            </a:r>
          </a:p>
        </p:txBody>
      </p:sp>
      <p:sp>
        <p:nvSpPr>
          <p:cNvPr id="2" name="Title 1">
            <a:extLst>
              <a:ext uri="{FF2B5EF4-FFF2-40B4-BE49-F238E27FC236}">
                <a16:creationId xmlns:a16="http://schemas.microsoft.com/office/drawing/2014/main" id="{7D64B954-FE99-54CC-207E-530A67D65942}"/>
              </a:ext>
              <a:ext uri="{C183D7F6-B498-43B3-948B-1728B52AA6E4}">
                <adec:decorative xmlns:adec="http://schemas.microsoft.com/office/drawing/2017/decorative" val="1"/>
              </a:ext>
            </a:extLst>
          </p:cNvPr>
          <p:cNvSpPr>
            <a:spLocks/>
          </p:cNvSpPr>
          <p:nvPr/>
        </p:nvSpPr>
        <p:spPr bwMode="blackWhite">
          <a:xfrm>
            <a:off x="2107520" y="437030"/>
            <a:ext cx="7988980" cy="49859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Results and Discussion – Survey – IN Residents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3" name="Subtitle 2">
            <a:extLst>
              <a:ext uri="{FF2B5EF4-FFF2-40B4-BE49-F238E27FC236}">
                <a16:creationId xmlns:a16="http://schemas.microsoft.com/office/drawing/2014/main" id="{BCAF37BC-504E-D21E-1614-357EE9FB4CE4}"/>
              </a:ext>
            </a:extLst>
          </p:cNvPr>
          <p:cNvSpPr>
            <a:spLocks noGrp="1"/>
          </p:cNvSpPr>
          <p:nvPr>
            <p:ph type="subTitle" idx="1"/>
          </p:nvPr>
        </p:nvSpPr>
        <p:spPr>
          <a:xfrm>
            <a:off x="2101509" y="1003568"/>
            <a:ext cx="7988982" cy="338554"/>
          </a:xfrm>
        </p:spPr>
        <p:txBody>
          <a:bodyPr/>
          <a:lstStyle/>
          <a:p>
            <a:r>
              <a:rPr lang="en-US" dirty="0"/>
              <a:t>Nuclear Energy Siting </a:t>
            </a:r>
          </a:p>
        </p:txBody>
      </p:sp>
      <p:sp>
        <p:nvSpPr>
          <p:cNvPr id="4" name="Text Placeholder 3">
            <a:extLst>
              <a:ext uri="{FF2B5EF4-FFF2-40B4-BE49-F238E27FC236}">
                <a16:creationId xmlns:a16="http://schemas.microsoft.com/office/drawing/2014/main" id="{C0AD663F-A0DC-598A-197A-C494882124BA}"/>
              </a:ext>
            </a:extLst>
          </p:cNvPr>
          <p:cNvSpPr>
            <a:spLocks noGrp="1"/>
          </p:cNvSpPr>
          <p:nvPr>
            <p:ph type="body" sz="quarter" idx="14"/>
          </p:nvPr>
        </p:nvSpPr>
        <p:spPr>
          <a:xfrm>
            <a:off x="2101509" y="1410062"/>
            <a:ext cx="8790011" cy="626450"/>
          </a:xfrm>
        </p:spPr>
        <p:txBody>
          <a:bodyPr>
            <a:noAutofit/>
          </a:bodyPr>
          <a:lstStyle/>
          <a:p>
            <a:pPr marL="0" indent="0">
              <a:buNone/>
            </a:pPr>
            <a:r>
              <a:rPr lang="en-US" sz="2000" dirty="0"/>
              <a:t>Respondents’ Preference for SMR Location by Respondents’ Residential Location in Percentages </a:t>
            </a:r>
            <a:endParaRPr lang="en-US" sz="2000" i="1" dirty="0">
              <a:latin typeface="+mn-lt"/>
            </a:endParaRPr>
          </a:p>
        </p:txBody>
      </p:sp>
      <p:graphicFrame>
        <p:nvGraphicFramePr>
          <p:cNvPr id="5" name="Table 4" descr="This table presents Nuclear Energy Siting preferences by rural, suburban or urban area, with respondents categorized by their residential location. ">
            <a:extLst>
              <a:ext uri="{FF2B5EF4-FFF2-40B4-BE49-F238E27FC236}">
                <a16:creationId xmlns:a16="http://schemas.microsoft.com/office/drawing/2014/main" id="{713E7F9C-6346-39D1-01AB-8D989E4FD14C}"/>
              </a:ext>
            </a:extLst>
          </p:cNvPr>
          <p:cNvGraphicFramePr>
            <a:graphicFrameLocks noGrp="1"/>
          </p:cNvGraphicFramePr>
          <p:nvPr>
            <p:extLst>
              <p:ext uri="{D42A27DB-BD31-4B8C-83A1-F6EECF244321}">
                <p14:modId xmlns:p14="http://schemas.microsoft.com/office/powerpoint/2010/main" val="3502620845"/>
              </p:ext>
            </p:extLst>
          </p:nvPr>
        </p:nvGraphicFramePr>
        <p:xfrm>
          <a:off x="2101509" y="2235293"/>
          <a:ext cx="9104112" cy="4349202"/>
        </p:xfrm>
        <a:graphic>
          <a:graphicData uri="http://schemas.openxmlformats.org/drawingml/2006/table">
            <a:tbl>
              <a:tblPr firstRow="1" firstCol="1" bandRow="1">
                <a:tableStyleId>{F5AB1C69-6EDB-4FF4-983F-18BD219EF322}</a:tableStyleId>
              </a:tblPr>
              <a:tblGrid>
                <a:gridCol w="3658739">
                  <a:extLst>
                    <a:ext uri="{9D8B030D-6E8A-4147-A177-3AD203B41FA5}">
                      <a16:colId xmlns:a16="http://schemas.microsoft.com/office/drawing/2014/main" val="1064357650"/>
                    </a:ext>
                  </a:extLst>
                </a:gridCol>
                <a:gridCol w="950069">
                  <a:extLst>
                    <a:ext uri="{9D8B030D-6E8A-4147-A177-3AD203B41FA5}">
                      <a16:colId xmlns:a16="http://schemas.microsoft.com/office/drawing/2014/main" val="12128512"/>
                    </a:ext>
                  </a:extLst>
                </a:gridCol>
                <a:gridCol w="1187754">
                  <a:extLst>
                    <a:ext uri="{9D8B030D-6E8A-4147-A177-3AD203B41FA5}">
                      <a16:colId xmlns:a16="http://schemas.microsoft.com/office/drawing/2014/main" val="763445768"/>
                    </a:ext>
                  </a:extLst>
                </a:gridCol>
                <a:gridCol w="1216595">
                  <a:extLst>
                    <a:ext uri="{9D8B030D-6E8A-4147-A177-3AD203B41FA5}">
                      <a16:colId xmlns:a16="http://schemas.microsoft.com/office/drawing/2014/main" val="1352368054"/>
                    </a:ext>
                  </a:extLst>
                </a:gridCol>
                <a:gridCol w="570872">
                  <a:extLst>
                    <a:ext uri="{9D8B030D-6E8A-4147-A177-3AD203B41FA5}">
                      <a16:colId xmlns:a16="http://schemas.microsoft.com/office/drawing/2014/main" val="455295265"/>
                    </a:ext>
                  </a:extLst>
                </a:gridCol>
                <a:gridCol w="162560">
                  <a:extLst>
                    <a:ext uri="{9D8B030D-6E8A-4147-A177-3AD203B41FA5}">
                      <a16:colId xmlns:a16="http://schemas.microsoft.com/office/drawing/2014/main" val="1446257981"/>
                    </a:ext>
                  </a:extLst>
                </a:gridCol>
                <a:gridCol w="162560">
                  <a:extLst>
                    <a:ext uri="{9D8B030D-6E8A-4147-A177-3AD203B41FA5}">
                      <a16:colId xmlns:a16="http://schemas.microsoft.com/office/drawing/2014/main" val="3492995809"/>
                    </a:ext>
                  </a:extLst>
                </a:gridCol>
                <a:gridCol w="162560">
                  <a:extLst>
                    <a:ext uri="{9D8B030D-6E8A-4147-A177-3AD203B41FA5}">
                      <a16:colId xmlns:a16="http://schemas.microsoft.com/office/drawing/2014/main" val="3669900089"/>
                    </a:ext>
                  </a:extLst>
                </a:gridCol>
                <a:gridCol w="1032403">
                  <a:extLst>
                    <a:ext uri="{9D8B030D-6E8A-4147-A177-3AD203B41FA5}">
                      <a16:colId xmlns:a16="http://schemas.microsoft.com/office/drawing/2014/main" val="1192811580"/>
                    </a:ext>
                  </a:extLst>
                </a:gridCol>
              </a:tblGrid>
              <a:tr h="497136">
                <a:tc>
                  <a:txBody>
                    <a:bodyPr/>
                    <a:lstStyle/>
                    <a:p>
                      <a:pPr marL="0" marR="0" algn="l">
                        <a:lnSpc>
                          <a:spcPct val="115000"/>
                        </a:lnSpc>
                        <a:spcAft>
                          <a:spcPts val="800"/>
                        </a:spcAft>
                        <a:buNone/>
                      </a:pPr>
                      <a:r>
                        <a:rPr lang="en-US" sz="1600" kern="100" dirty="0">
                          <a:effectLst/>
                          <a:latin typeface="+mn-lt"/>
                        </a:rPr>
                        <a:t>Given that SMR allows for flexibility in siting and requires a much smaller footprint compared to a traditional nuclear power plant, and is often installed underground, where should SMRs be located?</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b">
                    <a:lnB w="38100" cmpd="sng">
                      <a:noFill/>
                    </a:lnB>
                  </a:tcPr>
                </a:tc>
                <a:tc gridSpan="4">
                  <a:txBody>
                    <a:bodyPr/>
                    <a:lstStyle/>
                    <a:p>
                      <a:pPr marL="0" marR="0" algn="ctr">
                        <a:lnSpc>
                          <a:spcPct val="115000"/>
                        </a:lnSpc>
                        <a:spcAft>
                          <a:spcPts val="800"/>
                        </a:spcAft>
                        <a:buNone/>
                      </a:pPr>
                      <a:r>
                        <a:rPr lang="en-US" sz="1600" kern="100" dirty="0">
                          <a:effectLst/>
                          <a:latin typeface="+mn-lt"/>
                        </a:rPr>
                        <a:t>How would you describe your current residential location?</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lnR w="12700" cmpd="sng">
                      <a:noFill/>
                    </a:lnR>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l">
                        <a:lnSpc>
                          <a:spcPct val="115000"/>
                        </a:lnSpc>
                        <a:spcAft>
                          <a:spcPts val="800"/>
                        </a:spcAft>
                        <a:buNone/>
                      </a:pPr>
                      <a:r>
                        <a:rPr lang="en-US" sz="200" kern="100" dirty="0">
                          <a:solidFill>
                            <a:schemeClr val="tx2"/>
                          </a:solidFill>
                          <a:effectLst/>
                          <a:latin typeface="+mn-lt"/>
                          <a:ea typeface="Aptos" panose="020B0004020202020204" pitchFamily="34" charset="0"/>
                          <a:cs typeface="Times New Roman" panose="02020603050405020304" pitchFamily="18" charset="0"/>
                        </a:rPr>
                        <a:t>N/A</a:t>
                      </a:r>
                    </a:p>
                  </a:txBody>
                  <a:tcPr marL="68580" marR="68580" marT="0" marB="0" anchor="ctr">
                    <a:lnL w="12700" cmpd="sng">
                      <a:noFill/>
                    </a:lnL>
                    <a:lnR w="12700" cmpd="sng">
                      <a:noFill/>
                    </a:lnR>
                  </a:tcP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lang="en-US" sz="200" kern="100" dirty="0">
                          <a:solidFill>
                            <a:schemeClr val="tx2"/>
                          </a:solidFill>
                          <a:effectLst/>
                          <a:latin typeface="+mn-lt"/>
                          <a:ea typeface="Aptos" panose="020B0004020202020204" pitchFamily="34" charset="0"/>
                          <a:cs typeface="Times New Roman" panose="02020603050405020304" pitchFamily="18" charset="0"/>
                        </a:rPr>
                        <a:t>N/A</a:t>
                      </a:r>
                    </a:p>
                  </a:txBody>
                  <a:tcPr marL="68580" marR="68580" marT="0" marB="0" anchor="ctr">
                    <a:lnL w="12700" cmpd="sng">
                      <a:noFill/>
                    </a:lnL>
                    <a:lnR w="12700" cmpd="sng">
                      <a:noFill/>
                    </a:lnR>
                  </a:tcP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lang="en-US" sz="200" kern="100" dirty="0">
                          <a:solidFill>
                            <a:schemeClr val="tx2"/>
                          </a:solidFill>
                          <a:effectLst/>
                          <a:latin typeface="+mn-lt"/>
                          <a:ea typeface="Aptos" panose="020B0004020202020204" pitchFamily="34" charset="0"/>
                          <a:cs typeface="Times New Roman" panose="02020603050405020304" pitchFamily="18" charset="0"/>
                        </a:rPr>
                        <a:t>N/A</a:t>
                      </a:r>
                    </a:p>
                  </a:txBody>
                  <a:tcPr marL="68580" marR="68580" marT="0" marB="0" anchor="ctr">
                    <a:lnL w="12700" cmpd="sng">
                      <a:noFill/>
                    </a:lnL>
                  </a:tcPr>
                </a:tc>
                <a:tc>
                  <a:txBody>
                    <a:bodyPr/>
                    <a:lstStyle/>
                    <a:p>
                      <a:pPr marL="0" marR="0" algn="ctr">
                        <a:lnSpc>
                          <a:spcPct val="115000"/>
                        </a:lnSpc>
                        <a:spcAft>
                          <a:spcPts val="800"/>
                        </a:spcAft>
                        <a:buNone/>
                      </a:pPr>
                      <a:r>
                        <a:rPr lang="en-US" sz="1600" kern="100" dirty="0">
                          <a:effectLst/>
                          <a:latin typeface="+mn-lt"/>
                        </a:rPr>
                        <a:t>Total</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b">
                    <a:lnB w="38100" cmpd="sng">
                      <a:noFill/>
                    </a:lnB>
                  </a:tcPr>
                </a:tc>
                <a:extLst>
                  <a:ext uri="{0D108BD9-81ED-4DB2-BD59-A6C34878D82A}">
                    <a16:rowId xmlns:a16="http://schemas.microsoft.com/office/drawing/2014/main" val="3005964654"/>
                  </a:ext>
                </a:extLst>
              </a:tr>
              <a:tr h="0">
                <a:tc>
                  <a:txBody>
                    <a:bodyPr/>
                    <a:lstStyle/>
                    <a:p>
                      <a:pPr marL="0" marR="0" algn="l">
                        <a:lnSpc>
                          <a:spcPct val="115000"/>
                        </a:lnSpc>
                        <a:spcAft>
                          <a:spcPts val="800"/>
                        </a:spcAft>
                        <a:buNone/>
                      </a:pPr>
                      <a:r>
                        <a:rPr lang="en-US" sz="1600" kern="100" dirty="0">
                          <a:solidFill>
                            <a:schemeClr val="tx2"/>
                          </a:solidFill>
                          <a:effectLst/>
                          <a:latin typeface="+mn-lt"/>
                          <a:ea typeface="Aptos" panose="020B0004020202020204" pitchFamily="34" charset="0"/>
                          <a:cs typeface="Times New Roman" panose="02020603050405020304" pitchFamily="18" charset="0"/>
                        </a:rPr>
                        <a:t>N/A</a:t>
                      </a:r>
                    </a:p>
                  </a:txBody>
                  <a:tcPr marL="68580" marR="68580" marT="0" marB="0" anchor="ctr">
                    <a:lnR w="38100" cap="flat" cmpd="sng" algn="ctr">
                      <a:solidFill>
                        <a:schemeClr val="tx1"/>
                      </a:solidFill>
                      <a:prstDash val="solid"/>
                      <a:round/>
                      <a:headEnd type="none" w="med" len="med"/>
                      <a:tailEnd type="none" w="med" len="med"/>
                    </a:lnR>
                    <a:lnT w="38100" cmpd="sng">
                      <a:noFill/>
                    </a:lnT>
                    <a:lnB w="38100" cap="flat" cmpd="sng" algn="ctr">
                      <a:solidFill>
                        <a:schemeClr val="tx1"/>
                      </a:solidFill>
                      <a:prstDash val="solid"/>
                      <a:round/>
                      <a:headEnd type="none" w="med" len="med"/>
                      <a:tailEnd type="none" w="med" len="med"/>
                    </a:lnB>
                  </a:tcPr>
                </a:tc>
                <a:tc>
                  <a:txBody>
                    <a:bodyPr/>
                    <a:lstStyle/>
                    <a:p>
                      <a:r>
                        <a:rPr lang="en-US" sz="1600" b="1" kern="100">
                          <a:effectLst/>
                          <a:latin typeface="+mn-lt"/>
                        </a:rPr>
                        <a:t>Prefer not to answer</a:t>
                      </a:r>
                      <a:endParaRPr lang="en-US"/>
                    </a:p>
                  </a:txBody>
                  <a:tcPr marL="68580" marR="68580" marT="0" marB="0" anchor="ctr">
                    <a:lnL w="38100" cap="flat" cmpd="sng" algn="ctr">
                      <a:solidFill>
                        <a:schemeClr val="tx1"/>
                      </a:solidFill>
                      <a:prstDash val="solid"/>
                      <a:round/>
                      <a:headEnd type="none" w="med" len="med"/>
                      <a:tailEnd type="none" w="med" len="med"/>
                    </a:lnL>
                  </a:tcPr>
                </a:tc>
                <a:tc>
                  <a:txBody>
                    <a:bodyPr/>
                    <a:lstStyle/>
                    <a:p>
                      <a:r>
                        <a:rPr lang="en-US" sz="1600" b="1" kern="100">
                          <a:effectLst/>
                          <a:latin typeface="+mn-lt"/>
                        </a:rPr>
                        <a:t>Rural area</a:t>
                      </a:r>
                      <a:endParaRPr lang="en-US"/>
                    </a:p>
                  </a:txBody>
                  <a:tcPr marL="68580" marR="68580" marT="0" marB="0" anchor="ctr"/>
                </a:tc>
                <a:tc>
                  <a:txBody>
                    <a:bodyPr/>
                    <a:lstStyle/>
                    <a:p>
                      <a:r>
                        <a:rPr lang="en-US" sz="1600" b="1" kern="100">
                          <a:effectLst/>
                          <a:latin typeface="+mn-lt"/>
                        </a:rPr>
                        <a:t>Suburban</a:t>
                      </a:r>
                      <a:endParaRPr lang="en-US"/>
                    </a:p>
                  </a:txBody>
                  <a:tcPr marL="68580" marR="68580" marT="0" marB="0" anchor="ctr"/>
                </a:tc>
                <a:tc gridSpan="4">
                  <a:txBody>
                    <a:bodyPr/>
                    <a:lstStyle/>
                    <a:p>
                      <a:r>
                        <a:rPr lang="en-US" sz="1600" b="1" kern="100" dirty="0">
                          <a:effectLst/>
                          <a:latin typeface="+mn-lt"/>
                        </a:rPr>
                        <a:t>Urban area</a:t>
                      </a:r>
                      <a:endParaRPr lang="en-US" dirty="0"/>
                    </a:p>
                  </a:txBody>
                  <a:tcPr marL="68580" marR="68580" marT="0" marB="0" anchor="ctr">
                    <a:lnR w="38100" cap="flat" cmpd="sng" algn="ctr">
                      <a:solidFill>
                        <a:schemeClr val="tx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lang="en-US" sz="200" kern="100" dirty="0">
                          <a:solidFill>
                            <a:schemeClr val="tx2"/>
                          </a:solidFill>
                          <a:effectLst/>
                          <a:latin typeface="+mn-lt"/>
                          <a:ea typeface="Aptos" panose="020B0004020202020204" pitchFamily="34" charset="0"/>
                          <a:cs typeface="Times New Roman" panose="02020603050405020304" pitchFamily="18" charset="0"/>
                        </a:rPr>
                        <a:t>N/A</a:t>
                      </a:r>
                    </a:p>
                  </a:txBody>
                  <a:tcPr marL="68580" marR="68580" marT="0" marB="0" anchor="ctr">
                    <a:lnL w="38100" cap="flat" cmpd="sng" algn="ctr">
                      <a:solidFill>
                        <a:schemeClr val="tx1"/>
                      </a:solidFill>
                      <a:prstDash val="solid"/>
                      <a:round/>
                      <a:headEnd type="none" w="med" len="med"/>
                      <a:tailEnd type="none" w="med" len="med"/>
                    </a:lnL>
                    <a:lnT w="38100" cmpd="sng">
                      <a:noFill/>
                    </a:lnT>
                    <a:lnB w="381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611826885"/>
                  </a:ext>
                </a:extLst>
              </a:tr>
              <a:tr h="265489">
                <a:tc>
                  <a:txBody>
                    <a:bodyPr/>
                    <a:lstStyle/>
                    <a:p>
                      <a:pPr marL="0" marR="0" algn="ctr">
                        <a:lnSpc>
                          <a:spcPct val="115000"/>
                        </a:lnSpc>
                        <a:spcAft>
                          <a:spcPts val="800"/>
                        </a:spcAft>
                        <a:buNone/>
                      </a:pPr>
                      <a:r>
                        <a:rPr lang="en-US" sz="1600" b="0" kern="100" dirty="0">
                          <a:effectLst/>
                          <a:latin typeface="+mn-lt"/>
                        </a:rPr>
                        <a:t>I have no preference</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nchor="ctr">
                    <a:lnT w="38100" cap="flat" cmpd="sng" algn="ctr">
                      <a:solidFill>
                        <a:schemeClr val="tx1"/>
                      </a:solidFill>
                      <a:prstDash val="solid"/>
                      <a:round/>
                      <a:headEnd type="none" w="med" len="med"/>
                      <a:tailEnd type="none" w="med" len="med"/>
                    </a:lnT>
                  </a:tcPr>
                </a:tc>
                <a:tc>
                  <a:txBody>
                    <a:bodyPr/>
                    <a:lstStyle/>
                    <a:p>
                      <a:pPr marL="0" marR="0" algn="ctr">
                        <a:lnSpc>
                          <a:spcPct val="115000"/>
                        </a:lnSpc>
                        <a:spcAft>
                          <a:spcPts val="800"/>
                        </a:spcAft>
                        <a:buNone/>
                      </a:pPr>
                      <a:r>
                        <a:rPr lang="en-US" sz="1600" kern="100" dirty="0">
                          <a:effectLst/>
                          <a:latin typeface="+mn-lt"/>
                        </a:rPr>
                        <a:t>78.6%</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18.8%</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13.7%</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gridSpan="4">
                  <a:txBody>
                    <a:bodyPr/>
                    <a:lstStyle/>
                    <a:p>
                      <a:pPr marL="0" marR="0" algn="ctr">
                        <a:lnSpc>
                          <a:spcPct val="115000"/>
                        </a:lnSpc>
                        <a:spcAft>
                          <a:spcPts val="800"/>
                        </a:spcAft>
                        <a:buNone/>
                      </a:pPr>
                      <a:r>
                        <a:rPr lang="en-US" sz="1600" kern="100">
                          <a:effectLst/>
                          <a:latin typeface="+mn-lt"/>
                        </a:rPr>
                        <a:t>9.9%</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pPr marL="0" marR="0" algn="ctr">
                        <a:lnSpc>
                          <a:spcPct val="115000"/>
                        </a:lnSpc>
                        <a:spcAft>
                          <a:spcPts val="800"/>
                        </a:spcAft>
                        <a:buNone/>
                      </a:pP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13.6%</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63158112"/>
                  </a:ext>
                </a:extLst>
              </a:tr>
              <a:tr h="265489">
                <a:tc>
                  <a:txBody>
                    <a:bodyPr/>
                    <a:lstStyle/>
                    <a:p>
                      <a:pPr marL="0" marR="0" algn="ctr">
                        <a:lnSpc>
                          <a:spcPct val="115000"/>
                        </a:lnSpc>
                        <a:spcAft>
                          <a:spcPts val="800"/>
                        </a:spcAft>
                        <a:buNone/>
                      </a:pPr>
                      <a:r>
                        <a:rPr lang="en-US" sz="1600" b="0" kern="100">
                          <a:effectLst/>
                          <a:latin typeface="+mn-lt"/>
                        </a:rPr>
                        <a:t>Other</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7.1%</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7.1%</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5.3%</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gridSpan="4">
                  <a:txBody>
                    <a:bodyPr/>
                    <a:lstStyle/>
                    <a:p>
                      <a:pPr marL="0" marR="0" algn="ctr">
                        <a:lnSpc>
                          <a:spcPct val="115000"/>
                        </a:lnSpc>
                        <a:spcAft>
                          <a:spcPts val="800"/>
                        </a:spcAft>
                        <a:buNone/>
                      </a:pPr>
                      <a:r>
                        <a:rPr lang="en-US" sz="1600" kern="100">
                          <a:effectLst/>
                          <a:latin typeface="+mn-lt"/>
                        </a:rPr>
                        <a:t>2.6%</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pPr marL="0" marR="0" algn="ctr">
                        <a:lnSpc>
                          <a:spcPct val="115000"/>
                        </a:lnSpc>
                        <a:spcAft>
                          <a:spcPts val="800"/>
                        </a:spcAft>
                        <a:buNone/>
                      </a:pP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4.2%</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8959002"/>
                  </a:ext>
                </a:extLst>
              </a:tr>
              <a:tr h="307017">
                <a:tc>
                  <a:txBody>
                    <a:bodyPr/>
                    <a:lstStyle/>
                    <a:p>
                      <a:pPr marL="0" marR="0" algn="ctr">
                        <a:lnSpc>
                          <a:spcPct val="115000"/>
                        </a:lnSpc>
                        <a:spcAft>
                          <a:spcPts val="800"/>
                        </a:spcAft>
                        <a:buNone/>
                      </a:pPr>
                      <a:r>
                        <a:rPr lang="en-US" sz="1600" b="0" kern="100">
                          <a:effectLst/>
                          <a:latin typeface="+mn-lt"/>
                        </a:rPr>
                        <a:t>Rural area</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0.0%</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54.9%</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dirty="0">
                          <a:effectLst/>
                          <a:latin typeface="+mn-lt"/>
                        </a:rPr>
                        <a:t>60.4%</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tc gridSpan="4">
                  <a:txBody>
                    <a:bodyPr/>
                    <a:lstStyle/>
                    <a:p>
                      <a:pPr marL="0" marR="0" algn="ctr">
                        <a:lnSpc>
                          <a:spcPct val="115000"/>
                        </a:lnSpc>
                        <a:spcAft>
                          <a:spcPts val="800"/>
                        </a:spcAft>
                        <a:buNone/>
                      </a:pPr>
                      <a:r>
                        <a:rPr lang="en-US" sz="1600" kern="100">
                          <a:effectLst/>
                          <a:latin typeface="+mn-lt"/>
                        </a:rPr>
                        <a:t>51.2%</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pPr marL="0" marR="0" algn="ctr">
                        <a:lnSpc>
                          <a:spcPct val="115000"/>
                        </a:lnSpc>
                        <a:spcAft>
                          <a:spcPts val="800"/>
                        </a:spcAft>
                        <a:buNone/>
                      </a:pP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dirty="0">
                          <a:effectLst/>
                          <a:latin typeface="+mn-lt"/>
                        </a:rPr>
                        <a:t>53.4%</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99061989"/>
                  </a:ext>
                </a:extLst>
              </a:tr>
              <a:tr h="265489">
                <a:tc>
                  <a:txBody>
                    <a:bodyPr/>
                    <a:lstStyle/>
                    <a:p>
                      <a:pPr marL="0" marR="0" algn="ctr">
                        <a:lnSpc>
                          <a:spcPct val="115000"/>
                        </a:lnSpc>
                        <a:spcAft>
                          <a:spcPts val="800"/>
                        </a:spcAft>
                        <a:buNone/>
                      </a:pPr>
                      <a:r>
                        <a:rPr lang="en-US" sz="1600" b="0" kern="100">
                          <a:effectLst/>
                          <a:latin typeface="+mn-lt"/>
                        </a:rPr>
                        <a:t>Suburban area</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0.0%</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11.6%</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dirty="0">
                          <a:effectLst/>
                          <a:latin typeface="+mn-lt"/>
                        </a:rPr>
                        <a:t>16.7%</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tc gridSpan="4">
                  <a:txBody>
                    <a:bodyPr/>
                    <a:lstStyle/>
                    <a:p>
                      <a:pPr marL="0" marR="0" algn="ctr">
                        <a:lnSpc>
                          <a:spcPct val="115000"/>
                        </a:lnSpc>
                        <a:spcAft>
                          <a:spcPts val="800"/>
                        </a:spcAft>
                        <a:buNone/>
                      </a:pPr>
                      <a:r>
                        <a:rPr lang="en-US" sz="1600" kern="100">
                          <a:effectLst/>
                          <a:latin typeface="+mn-lt"/>
                        </a:rPr>
                        <a:t>11.9%</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pPr marL="0" marR="0" algn="ctr">
                        <a:lnSpc>
                          <a:spcPct val="115000"/>
                        </a:lnSpc>
                        <a:spcAft>
                          <a:spcPts val="800"/>
                        </a:spcAft>
                        <a:buNone/>
                      </a:pP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12.7%</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45065660"/>
                  </a:ext>
                </a:extLst>
              </a:tr>
              <a:tr h="265489">
                <a:tc>
                  <a:txBody>
                    <a:bodyPr/>
                    <a:lstStyle/>
                    <a:p>
                      <a:pPr marL="0" marR="0" algn="ctr">
                        <a:lnSpc>
                          <a:spcPct val="115000"/>
                        </a:lnSpc>
                        <a:spcAft>
                          <a:spcPts val="800"/>
                        </a:spcAft>
                        <a:buNone/>
                      </a:pPr>
                      <a:r>
                        <a:rPr lang="en-US" sz="1600" b="0" kern="100">
                          <a:effectLst/>
                          <a:latin typeface="+mn-lt"/>
                        </a:rPr>
                        <a:t>Urban area</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14.3%</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7.6%</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4.0%</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gridSpan="4">
                  <a:txBody>
                    <a:bodyPr/>
                    <a:lstStyle/>
                    <a:p>
                      <a:pPr marL="0" marR="0" algn="ctr">
                        <a:lnSpc>
                          <a:spcPct val="115000"/>
                        </a:lnSpc>
                        <a:spcAft>
                          <a:spcPts val="800"/>
                        </a:spcAft>
                        <a:buNone/>
                      </a:pPr>
                      <a:r>
                        <a:rPr lang="en-US" sz="1600" kern="100" dirty="0">
                          <a:effectLst/>
                          <a:latin typeface="+mn-lt"/>
                        </a:rPr>
                        <a:t>24.5%</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pPr marL="0" marR="0" algn="ctr">
                        <a:lnSpc>
                          <a:spcPct val="115000"/>
                        </a:lnSpc>
                        <a:spcAft>
                          <a:spcPts val="800"/>
                        </a:spcAft>
                        <a:buNone/>
                      </a:pP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16.0%</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9645807"/>
                  </a:ext>
                </a:extLst>
              </a:tr>
              <a:tr h="552225">
                <a:tc>
                  <a:txBody>
                    <a:bodyPr/>
                    <a:lstStyle/>
                    <a:p>
                      <a:pPr marL="0" marR="0" algn="ctr">
                        <a:lnSpc>
                          <a:spcPct val="115000"/>
                        </a:lnSpc>
                        <a:spcAft>
                          <a:spcPts val="800"/>
                        </a:spcAft>
                        <a:buNone/>
                      </a:pPr>
                      <a:r>
                        <a:rPr lang="en-US" sz="1600" b="0" kern="100" dirty="0">
                          <a:effectLst/>
                          <a:latin typeface="+mn-lt"/>
                        </a:rPr>
                        <a:t>Total</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100.0%</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100.0%</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100.0%</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gridSpan="4">
                  <a:txBody>
                    <a:bodyPr/>
                    <a:lstStyle/>
                    <a:p>
                      <a:pPr marL="0" marR="0" algn="ctr">
                        <a:lnSpc>
                          <a:spcPct val="115000"/>
                        </a:lnSpc>
                        <a:spcAft>
                          <a:spcPts val="800"/>
                        </a:spcAft>
                        <a:buNone/>
                      </a:pPr>
                      <a:r>
                        <a:rPr lang="en-US" sz="1600" kern="100">
                          <a:effectLst/>
                          <a:latin typeface="+mn-lt"/>
                        </a:rPr>
                        <a:t>100.0%</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pPr marL="0" marR="0" algn="ctr">
                        <a:lnSpc>
                          <a:spcPct val="115000"/>
                        </a:lnSpc>
                        <a:spcAft>
                          <a:spcPts val="800"/>
                        </a:spcAft>
                        <a:buNone/>
                      </a:pP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dirty="0">
                          <a:effectLst/>
                          <a:latin typeface="+mn-lt"/>
                        </a:rPr>
                        <a:t>100.0%</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23920209"/>
                  </a:ext>
                </a:extLst>
              </a:tr>
            </a:tbl>
          </a:graphicData>
        </a:graphic>
      </p:graphicFrame>
    </p:spTree>
    <p:extLst>
      <p:ext uri="{BB962C8B-B14F-4D97-AF65-F5344CB8AC3E}">
        <p14:creationId xmlns:p14="http://schemas.microsoft.com/office/powerpoint/2010/main" val="13942841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E0E83-30AD-C109-E0E9-973B14CF6CCA}"/>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185283E-B1B5-AD9D-B94C-3EAFCF43AFDF}"/>
              </a:ext>
            </a:extLst>
          </p:cNvPr>
          <p:cNvSpPr txBox="1">
            <a:spLocks noGrp="1"/>
          </p:cNvSpPr>
          <p:nvPr>
            <p:ph type="title" idx="4294967295"/>
          </p:nvPr>
        </p:nvSpPr>
        <p:spPr bwMode="blackWhite">
          <a:xfrm>
            <a:off x="2160061" y="-1176302"/>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Results and Discussion – Survey – IN Residents (part 8 of 9)</a:t>
            </a:r>
          </a:p>
        </p:txBody>
      </p:sp>
      <p:sp>
        <p:nvSpPr>
          <p:cNvPr id="2" name="Title 1">
            <a:extLst>
              <a:ext uri="{FF2B5EF4-FFF2-40B4-BE49-F238E27FC236}">
                <a16:creationId xmlns:a16="http://schemas.microsoft.com/office/drawing/2014/main" id="{A1778B62-A8B1-D3F3-72E5-BB5FDDE98C33}"/>
              </a:ext>
              <a:ext uri="{C183D7F6-B498-43B3-948B-1728B52AA6E4}">
                <adec:decorative xmlns:adec="http://schemas.microsoft.com/office/drawing/2017/decorative" val="1"/>
              </a:ext>
            </a:extLst>
          </p:cNvPr>
          <p:cNvSpPr>
            <a:spLocks/>
          </p:cNvSpPr>
          <p:nvPr/>
        </p:nvSpPr>
        <p:spPr bwMode="blackWhite">
          <a:xfrm>
            <a:off x="2107520" y="437030"/>
            <a:ext cx="7988980" cy="49859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Results and Discussion – Survey – IN Residents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3" name="Subtitle 2">
            <a:extLst>
              <a:ext uri="{FF2B5EF4-FFF2-40B4-BE49-F238E27FC236}">
                <a16:creationId xmlns:a16="http://schemas.microsoft.com/office/drawing/2014/main" id="{914CF2F1-50F9-0378-C716-B8551329316C}"/>
              </a:ext>
            </a:extLst>
          </p:cNvPr>
          <p:cNvSpPr>
            <a:spLocks noGrp="1"/>
          </p:cNvSpPr>
          <p:nvPr>
            <p:ph type="subTitle" idx="1"/>
          </p:nvPr>
        </p:nvSpPr>
        <p:spPr>
          <a:xfrm>
            <a:off x="2101509" y="1003568"/>
            <a:ext cx="7988982" cy="677108"/>
          </a:xfrm>
        </p:spPr>
        <p:txBody>
          <a:bodyPr/>
          <a:lstStyle/>
          <a:p>
            <a:r>
              <a:rPr lang="en-US" dirty="0">
                <a:latin typeface="+mn-lt"/>
              </a:rPr>
              <a:t>Opinions and Perceptions about the Environment and Energy Sources </a:t>
            </a:r>
          </a:p>
        </p:txBody>
      </p:sp>
      <p:sp>
        <p:nvSpPr>
          <p:cNvPr id="4" name="Text Placeholder 3">
            <a:extLst>
              <a:ext uri="{FF2B5EF4-FFF2-40B4-BE49-F238E27FC236}">
                <a16:creationId xmlns:a16="http://schemas.microsoft.com/office/drawing/2014/main" id="{20E36664-73B2-98D6-267C-84BA4A01496B}"/>
              </a:ext>
            </a:extLst>
          </p:cNvPr>
          <p:cNvSpPr>
            <a:spLocks noGrp="1"/>
          </p:cNvSpPr>
          <p:nvPr>
            <p:ph type="body" sz="quarter" idx="14"/>
          </p:nvPr>
        </p:nvSpPr>
        <p:spPr>
          <a:xfrm>
            <a:off x="2101509" y="1680676"/>
            <a:ext cx="8790011" cy="5177324"/>
          </a:xfrm>
        </p:spPr>
        <p:txBody>
          <a:bodyPr>
            <a:noAutofit/>
          </a:bodyPr>
          <a:lstStyle/>
          <a:p>
            <a:pPr marL="0" indent="0">
              <a:buNone/>
            </a:pPr>
            <a:r>
              <a:rPr lang="en-US" sz="2000" dirty="0"/>
              <a:t>Select the top three considerations for the way electricity is produced that are the most important to you. </a:t>
            </a:r>
            <a:r>
              <a:rPr lang="en-US" sz="2000" i="1" dirty="0"/>
              <a:t>Sorted by most selected </a:t>
            </a:r>
            <a:endParaRPr lang="en-US" sz="2000" i="1" dirty="0">
              <a:latin typeface="+mn-lt"/>
            </a:endParaRPr>
          </a:p>
        </p:txBody>
      </p:sp>
      <p:graphicFrame>
        <p:nvGraphicFramePr>
          <p:cNvPr id="5" name="Table 4" descr="This table presents opinions and perceptions about the environment and energy sources broken down by the electricity production considerations, frequency and percent of respondents who marked the production considerations as one of the top three considerations for the way electricity is produced that is most important to them. ">
            <a:extLst>
              <a:ext uri="{FF2B5EF4-FFF2-40B4-BE49-F238E27FC236}">
                <a16:creationId xmlns:a16="http://schemas.microsoft.com/office/drawing/2014/main" id="{F9607269-46D6-5E42-EED6-AC48AD483B74}"/>
              </a:ext>
            </a:extLst>
          </p:cNvPr>
          <p:cNvGraphicFramePr>
            <a:graphicFrameLocks noGrp="1"/>
          </p:cNvGraphicFramePr>
          <p:nvPr>
            <p:extLst>
              <p:ext uri="{D42A27DB-BD31-4B8C-83A1-F6EECF244321}">
                <p14:modId xmlns:p14="http://schemas.microsoft.com/office/powerpoint/2010/main" val="596888641"/>
              </p:ext>
            </p:extLst>
          </p:nvPr>
        </p:nvGraphicFramePr>
        <p:xfrm>
          <a:off x="2101510" y="2276378"/>
          <a:ext cx="8790013" cy="4629912"/>
        </p:xfrm>
        <a:graphic>
          <a:graphicData uri="http://schemas.openxmlformats.org/drawingml/2006/table">
            <a:tbl>
              <a:tblPr firstRow="1" firstCol="1" bandRow="1">
                <a:tableStyleId>{F5AB1C69-6EDB-4FF4-983F-18BD219EF322}</a:tableStyleId>
              </a:tblPr>
              <a:tblGrid>
                <a:gridCol w="268237">
                  <a:extLst>
                    <a:ext uri="{9D8B030D-6E8A-4147-A177-3AD203B41FA5}">
                      <a16:colId xmlns:a16="http://schemas.microsoft.com/office/drawing/2014/main" val="4113739292"/>
                    </a:ext>
                  </a:extLst>
                </a:gridCol>
                <a:gridCol w="5683688">
                  <a:extLst>
                    <a:ext uri="{9D8B030D-6E8A-4147-A177-3AD203B41FA5}">
                      <a16:colId xmlns:a16="http://schemas.microsoft.com/office/drawing/2014/main" val="2328407651"/>
                    </a:ext>
                  </a:extLst>
                </a:gridCol>
                <a:gridCol w="1419044">
                  <a:extLst>
                    <a:ext uri="{9D8B030D-6E8A-4147-A177-3AD203B41FA5}">
                      <a16:colId xmlns:a16="http://schemas.microsoft.com/office/drawing/2014/main" val="263567720"/>
                    </a:ext>
                  </a:extLst>
                </a:gridCol>
                <a:gridCol w="1419044">
                  <a:extLst>
                    <a:ext uri="{9D8B030D-6E8A-4147-A177-3AD203B41FA5}">
                      <a16:colId xmlns:a16="http://schemas.microsoft.com/office/drawing/2014/main" val="1000552916"/>
                    </a:ext>
                  </a:extLst>
                </a:gridCol>
              </a:tblGrid>
              <a:tr h="509920">
                <a:tc gridSpan="2">
                  <a:txBody>
                    <a:bodyPr/>
                    <a:lstStyle/>
                    <a:p>
                      <a:pPr marL="0" marR="0" algn="ctr">
                        <a:lnSpc>
                          <a:spcPct val="115000"/>
                        </a:lnSpc>
                        <a:spcAft>
                          <a:spcPts val="800"/>
                        </a:spcAft>
                        <a:buNone/>
                      </a:pPr>
                      <a:r>
                        <a:rPr lang="en-US" sz="1600" kern="100">
                          <a:effectLst/>
                          <a:latin typeface="+mn-lt"/>
                        </a:rPr>
                        <a:t>Electricity Production Considerations</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nchor="ctr"/>
                </a:tc>
                <a:tc hMerge="1">
                  <a:txBody>
                    <a:bodyPr/>
                    <a:lstStyle/>
                    <a:p>
                      <a:endParaRPr lang="en-US"/>
                    </a:p>
                  </a:txBody>
                  <a:tcPr/>
                </a:tc>
                <a:tc>
                  <a:txBody>
                    <a:bodyPr/>
                    <a:lstStyle/>
                    <a:p>
                      <a:pPr marL="0" marR="0" algn="ctr">
                        <a:lnSpc>
                          <a:spcPct val="115000"/>
                        </a:lnSpc>
                        <a:spcAft>
                          <a:spcPts val="800"/>
                        </a:spcAft>
                        <a:buNone/>
                      </a:pPr>
                      <a:r>
                        <a:rPr lang="en-US" sz="1600" kern="100" dirty="0">
                          <a:effectLst/>
                          <a:latin typeface="+mn-lt"/>
                        </a:rPr>
                        <a:t>Frequency</a:t>
                      </a:r>
                      <a:endParaRPr lang="en-US" sz="1600" kern="100" dirty="0">
                        <a:effectLst/>
                        <a:latin typeface="+mn-lt"/>
                        <a:ea typeface="Aptos" panose="020B0004020202020204" pitchFamily="34" charset="0"/>
                        <a:cs typeface="Times New Roman" panose="02020603050405020304" pitchFamily="18" charset="0"/>
                      </a:endParaRPr>
                    </a:p>
                  </a:txBody>
                  <a:tcPr marL="56489" marR="56489" marT="0" marB="0" anchor="ctr"/>
                </a:tc>
                <a:tc>
                  <a:txBody>
                    <a:bodyPr/>
                    <a:lstStyle/>
                    <a:p>
                      <a:pPr marL="0" marR="0" algn="ctr">
                        <a:lnSpc>
                          <a:spcPct val="115000"/>
                        </a:lnSpc>
                        <a:spcAft>
                          <a:spcPts val="800"/>
                        </a:spcAft>
                        <a:buNone/>
                      </a:pPr>
                      <a:r>
                        <a:rPr lang="en-US" sz="1600" kern="100">
                          <a:effectLst/>
                          <a:latin typeface="+mn-lt"/>
                        </a:rPr>
                        <a:t>Percent of Respondents</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nchor="ctr"/>
                </a:tc>
                <a:extLst>
                  <a:ext uri="{0D108BD9-81ED-4DB2-BD59-A6C34878D82A}">
                    <a16:rowId xmlns:a16="http://schemas.microsoft.com/office/drawing/2014/main" val="2197972743"/>
                  </a:ext>
                </a:extLst>
              </a:tr>
              <a:tr h="163453">
                <a:tc rowSpan="14">
                  <a:txBody>
                    <a:bodyPr/>
                    <a:lstStyle/>
                    <a:p>
                      <a:endParaRPr lang="en-US" sz="1600" kern="100">
                        <a:effectLst/>
                        <a:latin typeface="+mn-lt"/>
                      </a:endParaRPr>
                    </a:p>
                  </a:txBody>
                  <a:tcPr marL="56489" marR="56489" marT="0" marB="0"/>
                </a:tc>
                <a:tc>
                  <a:txBody>
                    <a:bodyPr/>
                    <a:lstStyle/>
                    <a:p>
                      <a:pPr marL="0" marR="0">
                        <a:lnSpc>
                          <a:spcPct val="115000"/>
                        </a:lnSpc>
                        <a:spcAft>
                          <a:spcPts val="800"/>
                        </a:spcAft>
                        <a:buNone/>
                      </a:pPr>
                      <a:r>
                        <a:rPr lang="en-US" sz="1600" kern="100">
                          <a:effectLst/>
                          <a:latin typeface="+mn-lt"/>
                        </a:rPr>
                        <a:t>Affordable electricity</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a:effectLst/>
                          <a:latin typeface="+mn-lt"/>
                        </a:rPr>
                        <a:t>700</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dirty="0">
                          <a:effectLst/>
                          <a:latin typeface="+mn-lt"/>
                        </a:rPr>
                        <a:t>69.2</a:t>
                      </a:r>
                      <a:endParaRPr lang="en-US" sz="1600" kern="100" dirty="0">
                        <a:effectLst/>
                        <a:latin typeface="+mn-lt"/>
                        <a:ea typeface="Aptos" panose="020B0004020202020204" pitchFamily="34" charset="0"/>
                        <a:cs typeface="Times New Roman" panose="02020603050405020304" pitchFamily="18" charset="0"/>
                      </a:endParaRPr>
                    </a:p>
                  </a:txBody>
                  <a:tcPr marL="56489" marR="56489" marT="0" marB="0"/>
                </a:tc>
                <a:extLst>
                  <a:ext uri="{0D108BD9-81ED-4DB2-BD59-A6C34878D82A}">
                    <a16:rowId xmlns:a16="http://schemas.microsoft.com/office/drawing/2014/main" val="1891788751"/>
                  </a:ext>
                </a:extLst>
              </a:tr>
              <a:tr h="163453">
                <a:tc vMerge="1">
                  <a:txBody>
                    <a:bodyPr/>
                    <a:lstStyle/>
                    <a:p>
                      <a:endParaRPr lang="en-US"/>
                    </a:p>
                  </a:txBody>
                  <a:tcPr/>
                </a:tc>
                <a:tc>
                  <a:txBody>
                    <a:bodyPr/>
                    <a:lstStyle/>
                    <a:p>
                      <a:pPr marL="0" marR="0">
                        <a:lnSpc>
                          <a:spcPct val="115000"/>
                        </a:lnSpc>
                        <a:spcAft>
                          <a:spcPts val="800"/>
                        </a:spcAft>
                        <a:buNone/>
                      </a:pPr>
                      <a:r>
                        <a:rPr lang="en-US" sz="1600" kern="100">
                          <a:effectLst/>
                          <a:latin typeface="+mn-lt"/>
                        </a:rPr>
                        <a:t>Energy independence</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a:effectLst/>
                          <a:latin typeface="+mn-lt"/>
                        </a:rPr>
                        <a:t>311</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a:effectLst/>
                          <a:latin typeface="+mn-lt"/>
                        </a:rPr>
                        <a:t>30.7</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extLst>
                  <a:ext uri="{0D108BD9-81ED-4DB2-BD59-A6C34878D82A}">
                    <a16:rowId xmlns:a16="http://schemas.microsoft.com/office/drawing/2014/main" val="1318458682"/>
                  </a:ext>
                </a:extLst>
              </a:tr>
              <a:tr h="163453">
                <a:tc vMerge="1">
                  <a:txBody>
                    <a:bodyPr/>
                    <a:lstStyle/>
                    <a:p>
                      <a:endParaRPr lang="en-US"/>
                    </a:p>
                  </a:txBody>
                  <a:tcPr/>
                </a:tc>
                <a:tc>
                  <a:txBody>
                    <a:bodyPr/>
                    <a:lstStyle/>
                    <a:p>
                      <a:pPr marL="0" marR="0">
                        <a:lnSpc>
                          <a:spcPct val="115000"/>
                        </a:lnSpc>
                        <a:spcAft>
                          <a:spcPts val="800"/>
                        </a:spcAft>
                        <a:buNone/>
                      </a:pPr>
                      <a:r>
                        <a:rPr lang="en-US" sz="1600" kern="100">
                          <a:effectLst/>
                          <a:latin typeface="+mn-lt"/>
                        </a:rPr>
                        <a:t>Preservation of natural resources</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a:effectLst/>
                          <a:latin typeface="+mn-lt"/>
                        </a:rPr>
                        <a:t>265</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a:effectLst/>
                          <a:latin typeface="+mn-lt"/>
                        </a:rPr>
                        <a:t>26.2</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extLst>
                  <a:ext uri="{0D108BD9-81ED-4DB2-BD59-A6C34878D82A}">
                    <a16:rowId xmlns:a16="http://schemas.microsoft.com/office/drawing/2014/main" val="4245420175"/>
                  </a:ext>
                </a:extLst>
              </a:tr>
              <a:tr h="336687">
                <a:tc vMerge="1">
                  <a:txBody>
                    <a:bodyPr/>
                    <a:lstStyle/>
                    <a:p>
                      <a:endParaRPr lang="en-US"/>
                    </a:p>
                  </a:txBody>
                  <a:tcPr/>
                </a:tc>
                <a:tc>
                  <a:txBody>
                    <a:bodyPr/>
                    <a:lstStyle/>
                    <a:p>
                      <a:pPr marL="0" marR="0">
                        <a:lnSpc>
                          <a:spcPct val="115000"/>
                        </a:lnSpc>
                        <a:spcAft>
                          <a:spcPts val="800"/>
                        </a:spcAft>
                        <a:buNone/>
                      </a:pPr>
                      <a:r>
                        <a:rPr lang="en-US" sz="1600" kern="100">
                          <a:effectLst/>
                          <a:latin typeface="+mn-lt"/>
                        </a:rPr>
                        <a:t>Resiliency to withstand catastrophic events and natural disasters</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a:effectLst/>
                          <a:latin typeface="+mn-lt"/>
                        </a:rPr>
                        <a:t>237</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a:effectLst/>
                          <a:latin typeface="+mn-lt"/>
                        </a:rPr>
                        <a:t>23.4</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extLst>
                  <a:ext uri="{0D108BD9-81ED-4DB2-BD59-A6C34878D82A}">
                    <a16:rowId xmlns:a16="http://schemas.microsoft.com/office/drawing/2014/main" val="1757454240"/>
                  </a:ext>
                </a:extLst>
              </a:tr>
              <a:tr h="163453">
                <a:tc vMerge="1">
                  <a:txBody>
                    <a:bodyPr/>
                    <a:lstStyle/>
                    <a:p>
                      <a:endParaRPr lang="en-US"/>
                    </a:p>
                  </a:txBody>
                  <a:tcPr/>
                </a:tc>
                <a:tc>
                  <a:txBody>
                    <a:bodyPr/>
                    <a:lstStyle/>
                    <a:p>
                      <a:pPr marL="0" marR="0">
                        <a:lnSpc>
                          <a:spcPct val="115000"/>
                        </a:lnSpc>
                        <a:spcAft>
                          <a:spcPts val="800"/>
                        </a:spcAft>
                        <a:buNone/>
                      </a:pPr>
                      <a:r>
                        <a:rPr lang="en-US" sz="1600" kern="100">
                          <a:effectLst/>
                          <a:latin typeface="+mn-lt"/>
                        </a:rPr>
                        <a:t>Reduction of carbon emissions</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a:effectLst/>
                          <a:latin typeface="+mn-lt"/>
                        </a:rPr>
                        <a:t>226</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dirty="0">
                          <a:effectLst/>
                          <a:latin typeface="+mn-lt"/>
                        </a:rPr>
                        <a:t>22.3</a:t>
                      </a:r>
                      <a:endParaRPr lang="en-US" sz="1600" kern="100" dirty="0">
                        <a:effectLst/>
                        <a:latin typeface="+mn-lt"/>
                        <a:ea typeface="Aptos" panose="020B0004020202020204" pitchFamily="34" charset="0"/>
                        <a:cs typeface="Times New Roman" panose="02020603050405020304" pitchFamily="18" charset="0"/>
                      </a:endParaRPr>
                    </a:p>
                  </a:txBody>
                  <a:tcPr marL="56489" marR="56489" marT="0" marB="0"/>
                </a:tc>
                <a:extLst>
                  <a:ext uri="{0D108BD9-81ED-4DB2-BD59-A6C34878D82A}">
                    <a16:rowId xmlns:a16="http://schemas.microsoft.com/office/drawing/2014/main" val="682463808"/>
                  </a:ext>
                </a:extLst>
              </a:tr>
              <a:tr h="163453">
                <a:tc vMerge="1">
                  <a:txBody>
                    <a:bodyPr/>
                    <a:lstStyle/>
                    <a:p>
                      <a:endParaRPr lang="en-US"/>
                    </a:p>
                  </a:txBody>
                  <a:tcPr/>
                </a:tc>
                <a:tc>
                  <a:txBody>
                    <a:bodyPr/>
                    <a:lstStyle/>
                    <a:p>
                      <a:pPr marL="0" marR="0">
                        <a:lnSpc>
                          <a:spcPct val="115000"/>
                        </a:lnSpc>
                        <a:spcAft>
                          <a:spcPts val="800"/>
                        </a:spcAft>
                        <a:buNone/>
                      </a:pPr>
                      <a:r>
                        <a:rPr lang="en-US" sz="1600" kern="100">
                          <a:effectLst/>
                          <a:latin typeface="+mn-lt"/>
                        </a:rPr>
                        <a:t>Electrical system can withstand sudden disturbances</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a:effectLst/>
                          <a:latin typeface="+mn-lt"/>
                        </a:rPr>
                        <a:t>217</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a:effectLst/>
                          <a:latin typeface="+mn-lt"/>
                        </a:rPr>
                        <a:t>21.4</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extLst>
                  <a:ext uri="{0D108BD9-81ED-4DB2-BD59-A6C34878D82A}">
                    <a16:rowId xmlns:a16="http://schemas.microsoft.com/office/drawing/2014/main" val="712181953"/>
                  </a:ext>
                </a:extLst>
              </a:tr>
              <a:tr h="163453">
                <a:tc vMerge="1">
                  <a:txBody>
                    <a:bodyPr/>
                    <a:lstStyle/>
                    <a:p>
                      <a:endParaRPr lang="en-US"/>
                    </a:p>
                  </a:txBody>
                  <a:tcPr/>
                </a:tc>
                <a:tc>
                  <a:txBody>
                    <a:bodyPr/>
                    <a:lstStyle/>
                    <a:p>
                      <a:pPr marL="0" marR="0">
                        <a:lnSpc>
                          <a:spcPct val="115000"/>
                        </a:lnSpc>
                        <a:spcAft>
                          <a:spcPts val="800"/>
                        </a:spcAft>
                        <a:buNone/>
                      </a:pPr>
                      <a:r>
                        <a:rPr lang="en-US" sz="1600" kern="100">
                          <a:effectLst/>
                          <a:latin typeface="+mn-lt"/>
                        </a:rPr>
                        <a:t>Energy security</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a:effectLst/>
                          <a:latin typeface="+mn-lt"/>
                        </a:rPr>
                        <a:t>202</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dirty="0">
                          <a:effectLst/>
                          <a:latin typeface="+mn-lt"/>
                        </a:rPr>
                        <a:t>20.0</a:t>
                      </a:r>
                      <a:endParaRPr lang="en-US" sz="1600" kern="100" dirty="0">
                        <a:effectLst/>
                        <a:latin typeface="+mn-lt"/>
                        <a:ea typeface="Aptos" panose="020B0004020202020204" pitchFamily="34" charset="0"/>
                        <a:cs typeface="Times New Roman" panose="02020603050405020304" pitchFamily="18" charset="0"/>
                      </a:endParaRPr>
                    </a:p>
                  </a:txBody>
                  <a:tcPr marL="56489" marR="56489" marT="0" marB="0"/>
                </a:tc>
                <a:extLst>
                  <a:ext uri="{0D108BD9-81ED-4DB2-BD59-A6C34878D82A}">
                    <a16:rowId xmlns:a16="http://schemas.microsoft.com/office/drawing/2014/main" val="3963516877"/>
                  </a:ext>
                </a:extLst>
              </a:tr>
              <a:tr h="163453">
                <a:tc vMerge="1">
                  <a:txBody>
                    <a:bodyPr/>
                    <a:lstStyle/>
                    <a:p>
                      <a:endParaRPr lang="en-US"/>
                    </a:p>
                  </a:txBody>
                  <a:tcPr/>
                </a:tc>
                <a:tc>
                  <a:txBody>
                    <a:bodyPr/>
                    <a:lstStyle/>
                    <a:p>
                      <a:pPr marL="0" marR="0">
                        <a:lnSpc>
                          <a:spcPct val="115000"/>
                        </a:lnSpc>
                        <a:spcAft>
                          <a:spcPts val="800"/>
                        </a:spcAft>
                        <a:buNone/>
                      </a:pPr>
                      <a:r>
                        <a:rPr lang="en-US" sz="1600" kern="100">
                          <a:effectLst/>
                          <a:latin typeface="+mn-lt"/>
                        </a:rPr>
                        <a:t>Stable system that matches electrical supply to demand</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a:effectLst/>
                          <a:latin typeface="+mn-lt"/>
                        </a:rPr>
                        <a:t>180</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dirty="0">
                          <a:effectLst/>
                          <a:latin typeface="+mn-lt"/>
                        </a:rPr>
                        <a:t>17.8</a:t>
                      </a:r>
                      <a:endParaRPr lang="en-US" sz="1600" kern="100" dirty="0">
                        <a:effectLst/>
                        <a:latin typeface="+mn-lt"/>
                        <a:ea typeface="Aptos" panose="020B0004020202020204" pitchFamily="34" charset="0"/>
                        <a:cs typeface="Times New Roman" panose="02020603050405020304" pitchFamily="18" charset="0"/>
                      </a:endParaRPr>
                    </a:p>
                  </a:txBody>
                  <a:tcPr marL="56489" marR="56489" marT="0" marB="0"/>
                </a:tc>
                <a:extLst>
                  <a:ext uri="{0D108BD9-81ED-4DB2-BD59-A6C34878D82A}">
                    <a16:rowId xmlns:a16="http://schemas.microsoft.com/office/drawing/2014/main" val="2269942351"/>
                  </a:ext>
                </a:extLst>
              </a:tr>
              <a:tr h="163453">
                <a:tc vMerge="1">
                  <a:txBody>
                    <a:bodyPr/>
                    <a:lstStyle/>
                    <a:p>
                      <a:endParaRPr lang="en-US"/>
                    </a:p>
                  </a:txBody>
                  <a:tcPr/>
                </a:tc>
                <a:tc>
                  <a:txBody>
                    <a:bodyPr/>
                    <a:lstStyle/>
                    <a:p>
                      <a:pPr marL="0" marR="0">
                        <a:lnSpc>
                          <a:spcPct val="115000"/>
                        </a:lnSpc>
                        <a:spcAft>
                          <a:spcPts val="800"/>
                        </a:spcAft>
                        <a:buNone/>
                      </a:pPr>
                      <a:r>
                        <a:rPr lang="en-US" sz="1600" kern="100">
                          <a:effectLst/>
                          <a:latin typeface="+mn-lt"/>
                        </a:rPr>
                        <a:t>Economic growth</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a:effectLst/>
                          <a:latin typeface="+mn-lt"/>
                        </a:rPr>
                        <a:t>160</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dirty="0">
                          <a:effectLst/>
                          <a:latin typeface="+mn-lt"/>
                        </a:rPr>
                        <a:t>15.8</a:t>
                      </a:r>
                      <a:endParaRPr lang="en-US" sz="1600" kern="100" dirty="0">
                        <a:effectLst/>
                        <a:latin typeface="+mn-lt"/>
                        <a:ea typeface="Aptos" panose="020B0004020202020204" pitchFamily="34" charset="0"/>
                        <a:cs typeface="Times New Roman" panose="02020603050405020304" pitchFamily="18" charset="0"/>
                      </a:endParaRPr>
                    </a:p>
                  </a:txBody>
                  <a:tcPr marL="56489" marR="56489" marT="0" marB="0"/>
                </a:tc>
                <a:extLst>
                  <a:ext uri="{0D108BD9-81ED-4DB2-BD59-A6C34878D82A}">
                    <a16:rowId xmlns:a16="http://schemas.microsoft.com/office/drawing/2014/main" val="946966257"/>
                  </a:ext>
                </a:extLst>
              </a:tr>
              <a:tr h="163453">
                <a:tc vMerge="1">
                  <a:txBody>
                    <a:bodyPr/>
                    <a:lstStyle/>
                    <a:p>
                      <a:endParaRPr lang="en-US"/>
                    </a:p>
                  </a:txBody>
                  <a:tcPr/>
                </a:tc>
                <a:tc>
                  <a:txBody>
                    <a:bodyPr/>
                    <a:lstStyle/>
                    <a:p>
                      <a:pPr marL="0" marR="0">
                        <a:lnSpc>
                          <a:spcPct val="115000"/>
                        </a:lnSpc>
                        <a:spcAft>
                          <a:spcPts val="800"/>
                        </a:spcAft>
                        <a:buNone/>
                      </a:pPr>
                      <a:r>
                        <a:rPr lang="en-US" sz="1600" kern="100">
                          <a:effectLst/>
                          <a:latin typeface="+mn-lt"/>
                        </a:rPr>
                        <a:t>Job opportunities</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a:effectLst/>
                          <a:latin typeface="+mn-lt"/>
                        </a:rPr>
                        <a:t>151</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dirty="0">
                          <a:effectLst/>
                          <a:latin typeface="+mn-lt"/>
                        </a:rPr>
                        <a:t>14.9</a:t>
                      </a:r>
                      <a:endParaRPr lang="en-US" sz="1600" kern="100" dirty="0">
                        <a:effectLst/>
                        <a:latin typeface="+mn-lt"/>
                        <a:ea typeface="Aptos" panose="020B0004020202020204" pitchFamily="34" charset="0"/>
                        <a:cs typeface="Times New Roman" panose="02020603050405020304" pitchFamily="18" charset="0"/>
                      </a:endParaRPr>
                    </a:p>
                  </a:txBody>
                  <a:tcPr marL="56489" marR="56489" marT="0" marB="0"/>
                </a:tc>
                <a:extLst>
                  <a:ext uri="{0D108BD9-81ED-4DB2-BD59-A6C34878D82A}">
                    <a16:rowId xmlns:a16="http://schemas.microsoft.com/office/drawing/2014/main" val="824884267"/>
                  </a:ext>
                </a:extLst>
              </a:tr>
              <a:tr h="163453">
                <a:tc vMerge="1">
                  <a:txBody>
                    <a:bodyPr/>
                    <a:lstStyle/>
                    <a:p>
                      <a:endParaRPr lang="en-US"/>
                    </a:p>
                  </a:txBody>
                  <a:tcPr/>
                </a:tc>
                <a:tc>
                  <a:txBody>
                    <a:bodyPr/>
                    <a:lstStyle/>
                    <a:p>
                      <a:pPr marL="0" marR="0">
                        <a:lnSpc>
                          <a:spcPct val="115000"/>
                        </a:lnSpc>
                        <a:spcAft>
                          <a:spcPts val="800"/>
                        </a:spcAft>
                        <a:buNone/>
                      </a:pPr>
                      <a:r>
                        <a:rPr lang="en-US" sz="1600" kern="100">
                          <a:effectLst/>
                          <a:latin typeface="+mn-lt"/>
                        </a:rPr>
                        <a:t>Adequate fuel resources for electricity</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a:effectLst/>
                          <a:latin typeface="+mn-lt"/>
                        </a:rPr>
                        <a:t>145</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dirty="0">
                          <a:effectLst/>
                          <a:latin typeface="+mn-lt"/>
                        </a:rPr>
                        <a:t>14.3</a:t>
                      </a:r>
                      <a:endParaRPr lang="en-US" sz="1600" kern="100" dirty="0">
                        <a:effectLst/>
                        <a:latin typeface="+mn-lt"/>
                        <a:ea typeface="Aptos" panose="020B0004020202020204" pitchFamily="34" charset="0"/>
                        <a:cs typeface="Times New Roman" panose="02020603050405020304" pitchFamily="18" charset="0"/>
                      </a:endParaRPr>
                    </a:p>
                  </a:txBody>
                  <a:tcPr marL="56489" marR="56489" marT="0" marB="0"/>
                </a:tc>
                <a:extLst>
                  <a:ext uri="{0D108BD9-81ED-4DB2-BD59-A6C34878D82A}">
                    <a16:rowId xmlns:a16="http://schemas.microsoft.com/office/drawing/2014/main" val="3244050099"/>
                  </a:ext>
                </a:extLst>
              </a:tr>
              <a:tr h="163453">
                <a:tc vMerge="1">
                  <a:txBody>
                    <a:bodyPr/>
                    <a:lstStyle/>
                    <a:p>
                      <a:endParaRPr lang="en-US"/>
                    </a:p>
                  </a:txBody>
                  <a:tcPr/>
                </a:tc>
                <a:tc>
                  <a:txBody>
                    <a:bodyPr/>
                    <a:lstStyle/>
                    <a:p>
                      <a:pPr marL="0" marR="0">
                        <a:lnSpc>
                          <a:spcPct val="115000"/>
                        </a:lnSpc>
                        <a:spcAft>
                          <a:spcPts val="800"/>
                        </a:spcAft>
                        <a:buNone/>
                      </a:pPr>
                      <a:r>
                        <a:rPr lang="en-US" sz="1600" kern="100" dirty="0">
                          <a:effectLst/>
                          <a:latin typeface="+mn-lt"/>
                        </a:rPr>
                        <a:t>Small footprint (less land use)</a:t>
                      </a:r>
                      <a:endParaRPr lang="en-US" sz="1600" kern="100" dirty="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a:effectLst/>
                          <a:latin typeface="+mn-lt"/>
                        </a:rPr>
                        <a:t>108</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dirty="0">
                          <a:effectLst/>
                          <a:latin typeface="+mn-lt"/>
                        </a:rPr>
                        <a:t>10.7</a:t>
                      </a:r>
                      <a:endParaRPr lang="en-US" sz="1600" kern="100" dirty="0">
                        <a:effectLst/>
                        <a:latin typeface="+mn-lt"/>
                        <a:ea typeface="Aptos" panose="020B0004020202020204" pitchFamily="34" charset="0"/>
                        <a:cs typeface="Times New Roman" panose="02020603050405020304" pitchFamily="18" charset="0"/>
                      </a:endParaRPr>
                    </a:p>
                  </a:txBody>
                  <a:tcPr marL="56489" marR="56489" marT="0" marB="0"/>
                </a:tc>
                <a:extLst>
                  <a:ext uri="{0D108BD9-81ED-4DB2-BD59-A6C34878D82A}">
                    <a16:rowId xmlns:a16="http://schemas.microsoft.com/office/drawing/2014/main" val="985372495"/>
                  </a:ext>
                </a:extLst>
              </a:tr>
              <a:tr h="163453">
                <a:tc vMerge="1">
                  <a:txBody>
                    <a:bodyPr/>
                    <a:lstStyle/>
                    <a:p>
                      <a:endParaRPr lang="en-US"/>
                    </a:p>
                  </a:txBody>
                  <a:tcPr/>
                </a:tc>
                <a:tc>
                  <a:txBody>
                    <a:bodyPr/>
                    <a:lstStyle/>
                    <a:p>
                      <a:pPr marL="0" marR="0">
                        <a:lnSpc>
                          <a:spcPct val="115000"/>
                        </a:lnSpc>
                        <a:spcAft>
                          <a:spcPts val="800"/>
                        </a:spcAft>
                        <a:buNone/>
                      </a:pPr>
                      <a:r>
                        <a:rPr lang="en-US" sz="1600" kern="100">
                          <a:effectLst/>
                          <a:latin typeface="+mn-lt"/>
                        </a:rPr>
                        <a:t>Other</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a:effectLst/>
                          <a:latin typeface="+mn-lt"/>
                        </a:rPr>
                        <a:t>17</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tc>
                <a:tc>
                  <a:txBody>
                    <a:bodyPr/>
                    <a:lstStyle/>
                    <a:p>
                      <a:pPr marL="0" marR="0" algn="ctr">
                        <a:lnSpc>
                          <a:spcPct val="115000"/>
                        </a:lnSpc>
                        <a:spcAft>
                          <a:spcPts val="800"/>
                        </a:spcAft>
                        <a:buNone/>
                      </a:pPr>
                      <a:r>
                        <a:rPr lang="en-US" sz="1600" kern="100" dirty="0">
                          <a:effectLst/>
                          <a:latin typeface="+mn-lt"/>
                        </a:rPr>
                        <a:t>1.7</a:t>
                      </a:r>
                      <a:endParaRPr lang="en-US" sz="1600" kern="100" dirty="0">
                        <a:effectLst/>
                        <a:latin typeface="+mn-lt"/>
                        <a:ea typeface="Aptos" panose="020B0004020202020204" pitchFamily="34" charset="0"/>
                        <a:cs typeface="Times New Roman" panose="02020603050405020304" pitchFamily="18" charset="0"/>
                      </a:endParaRPr>
                    </a:p>
                  </a:txBody>
                  <a:tcPr marL="56489" marR="56489" marT="0" marB="0"/>
                </a:tc>
                <a:extLst>
                  <a:ext uri="{0D108BD9-81ED-4DB2-BD59-A6C34878D82A}">
                    <a16:rowId xmlns:a16="http://schemas.microsoft.com/office/drawing/2014/main" val="4170295202"/>
                  </a:ext>
                </a:extLst>
              </a:tr>
              <a:tr h="163453">
                <a:tc vMerge="1">
                  <a:txBody>
                    <a:bodyPr/>
                    <a:lstStyle/>
                    <a:p>
                      <a:endParaRPr lang="en-US"/>
                    </a:p>
                  </a:txBody>
                  <a:tcPr/>
                </a:tc>
                <a:tc>
                  <a:txBody>
                    <a:bodyPr/>
                    <a:lstStyle/>
                    <a:p>
                      <a:pPr marL="0" marR="0">
                        <a:lnSpc>
                          <a:spcPct val="115000"/>
                        </a:lnSpc>
                        <a:spcAft>
                          <a:spcPts val="800"/>
                        </a:spcAft>
                        <a:buNone/>
                      </a:pPr>
                      <a:r>
                        <a:rPr lang="en-US" sz="1600" kern="100">
                          <a:effectLst/>
                          <a:latin typeface="+mn-lt"/>
                        </a:rPr>
                        <a:t>Total</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nchor="ctr"/>
                </a:tc>
                <a:tc>
                  <a:txBody>
                    <a:bodyPr/>
                    <a:lstStyle/>
                    <a:p>
                      <a:pPr marL="0" marR="0" algn="ctr">
                        <a:lnSpc>
                          <a:spcPct val="115000"/>
                        </a:lnSpc>
                        <a:spcAft>
                          <a:spcPts val="800"/>
                        </a:spcAft>
                        <a:buNone/>
                      </a:pPr>
                      <a:r>
                        <a:rPr lang="en-US" sz="1600" kern="100">
                          <a:effectLst/>
                          <a:latin typeface="+mn-lt"/>
                        </a:rPr>
                        <a:t>2919</a:t>
                      </a:r>
                      <a:endParaRPr lang="en-US" sz="1600" kern="100">
                        <a:effectLst/>
                        <a:latin typeface="+mn-lt"/>
                        <a:ea typeface="Aptos" panose="020B0004020202020204" pitchFamily="34" charset="0"/>
                        <a:cs typeface="Times New Roman" panose="02020603050405020304" pitchFamily="18" charset="0"/>
                      </a:endParaRPr>
                    </a:p>
                  </a:txBody>
                  <a:tcPr marL="56489" marR="56489" marT="0" marB="0" anchor="ctr"/>
                </a:tc>
                <a:tc>
                  <a:txBody>
                    <a:bodyPr/>
                    <a:lstStyle/>
                    <a:p>
                      <a:endParaRPr lang="en-US" sz="1600" kern="100" dirty="0">
                        <a:effectLst/>
                        <a:latin typeface="+mn-lt"/>
                      </a:endParaRPr>
                    </a:p>
                  </a:txBody>
                  <a:tcPr marL="56489" marR="56489" marT="0" marB="0" anchor="ctr"/>
                </a:tc>
                <a:extLst>
                  <a:ext uri="{0D108BD9-81ED-4DB2-BD59-A6C34878D82A}">
                    <a16:rowId xmlns:a16="http://schemas.microsoft.com/office/drawing/2014/main" val="1107004319"/>
                  </a:ext>
                </a:extLst>
              </a:tr>
            </a:tbl>
          </a:graphicData>
        </a:graphic>
      </p:graphicFrame>
    </p:spTree>
    <p:extLst>
      <p:ext uri="{BB962C8B-B14F-4D97-AF65-F5344CB8AC3E}">
        <p14:creationId xmlns:p14="http://schemas.microsoft.com/office/powerpoint/2010/main" val="27847329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2513C-8A2B-8D43-3EBD-97E0A3319B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1BAC82-F192-D12E-2951-C5A1B9539FA3}"/>
              </a:ext>
              <a:ext uri="{C183D7F6-B498-43B3-948B-1728B52AA6E4}">
                <adec:decorative xmlns:adec="http://schemas.microsoft.com/office/drawing/2017/decorative" val="1"/>
              </a:ext>
            </a:extLst>
          </p:cNvPr>
          <p:cNvSpPr>
            <a:spLocks/>
          </p:cNvSpPr>
          <p:nvPr/>
        </p:nvSpPr>
        <p:spPr bwMode="blackWhite">
          <a:xfrm>
            <a:off x="2107520" y="437030"/>
            <a:ext cx="7988980" cy="49859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Results and Discussion – Survey – IN Residents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6" name="Title 1">
            <a:extLst>
              <a:ext uri="{FF2B5EF4-FFF2-40B4-BE49-F238E27FC236}">
                <a16:creationId xmlns:a16="http://schemas.microsoft.com/office/drawing/2014/main" id="{6985A4DA-0189-5CD6-9531-52FC04203DED}"/>
              </a:ext>
            </a:extLst>
          </p:cNvPr>
          <p:cNvSpPr txBox="1">
            <a:spLocks noGrp="1"/>
          </p:cNvSpPr>
          <p:nvPr>
            <p:ph type="title" idx="4294967295"/>
          </p:nvPr>
        </p:nvSpPr>
        <p:spPr bwMode="blackWhite">
          <a:xfrm>
            <a:off x="2160061" y="-1176302"/>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Results and Discussion – Survey – IN Residents (part 9 of 9)</a:t>
            </a:r>
          </a:p>
        </p:txBody>
      </p:sp>
      <p:sp>
        <p:nvSpPr>
          <p:cNvPr id="3" name="Subtitle 2">
            <a:extLst>
              <a:ext uri="{FF2B5EF4-FFF2-40B4-BE49-F238E27FC236}">
                <a16:creationId xmlns:a16="http://schemas.microsoft.com/office/drawing/2014/main" id="{3D830707-B4E2-4FBA-366E-30EF43870D85}"/>
              </a:ext>
            </a:extLst>
          </p:cNvPr>
          <p:cNvSpPr>
            <a:spLocks noGrp="1"/>
          </p:cNvSpPr>
          <p:nvPr>
            <p:ph type="subTitle" idx="1"/>
          </p:nvPr>
        </p:nvSpPr>
        <p:spPr>
          <a:xfrm>
            <a:off x="2101509" y="1003568"/>
            <a:ext cx="7988982" cy="677108"/>
          </a:xfrm>
        </p:spPr>
        <p:txBody>
          <a:bodyPr/>
          <a:lstStyle/>
          <a:p>
            <a:r>
              <a:rPr lang="en-US" dirty="0">
                <a:latin typeface="+mn-lt"/>
              </a:rPr>
              <a:t>Opinions and Perceptions about the Environment and Energy Sources </a:t>
            </a:r>
          </a:p>
        </p:txBody>
      </p:sp>
      <p:sp>
        <p:nvSpPr>
          <p:cNvPr id="4" name="Text Placeholder 3">
            <a:extLst>
              <a:ext uri="{FF2B5EF4-FFF2-40B4-BE49-F238E27FC236}">
                <a16:creationId xmlns:a16="http://schemas.microsoft.com/office/drawing/2014/main" id="{CD4E7CA0-79E2-2299-74E2-F2B6A47CF450}"/>
              </a:ext>
            </a:extLst>
          </p:cNvPr>
          <p:cNvSpPr>
            <a:spLocks noGrp="1"/>
          </p:cNvSpPr>
          <p:nvPr>
            <p:ph type="body" sz="quarter" idx="14"/>
          </p:nvPr>
        </p:nvSpPr>
        <p:spPr>
          <a:xfrm>
            <a:off x="2101509" y="1748616"/>
            <a:ext cx="8790011" cy="5109384"/>
          </a:xfrm>
        </p:spPr>
        <p:txBody>
          <a:bodyPr>
            <a:noAutofit/>
          </a:bodyPr>
          <a:lstStyle/>
          <a:p>
            <a:pPr marL="0" indent="0">
              <a:buNone/>
            </a:pPr>
            <a:r>
              <a:rPr lang="en-US" sz="2000" dirty="0"/>
              <a:t>To what extent do you favor or oppose expanding the following energy sources? </a:t>
            </a:r>
            <a:r>
              <a:rPr lang="en-US" sz="2000" i="1" dirty="0"/>
              <a:t>Overall level of favorability</a:t>
            </a:r>
            <a:endParaRPr lang="en-US" sz="2000" i="1" dirty="0">
              <a:latin typeface="+mn-lt"/>
            </a:endParaRPr>
          </a:p>
        </p:txBody>
      </p:sp>
      <p:graphicFrame>
        <p:nvGraphicFramePr>
          <p:cNvPr id="5" name="Table 4" descr="This table presents opinions and perceptions about the environment and energy sources, broken down by energy source type and level of favorability, from strongly oppose to strongly favor. ">
            <a:extLst>
              <a:ext uri="{FF2B5EF4-FFF2-40B4-BE49-F238E27FC236}">
                <a16:creationId xmlns:a16="http://schemas.microsoft.com/office/drawing/2014/main" id="{90E1DAAB-E7F6-AB6F-DF35-9918182DFE98}"/>
              </a:ext>
            </a:extLst>
          </p:cNvPr>
          <p:cNvGraphicFramePr>
            <a:graphicFrameLocks noGrp="1"/>
          </p:cNvGraphicFramePr>
          <p:nvPr>
            <p:extLst>
              <p:ext uri="{D42A27DB-BD31-4B8C-83A1-F6EECF244321}">
                <p14:modId xmlns:p14="http://schemas.microsoft.com/office/powerpoint/2010/main" val="374794012"/>
              </p:ext>
            </p:extLst>
          </p:nvPr>
        </p:nvGraphicFramePr>
        <p:xfrm>
          <a:off x="3327995" y="2715869"/>
          <a:ext cx="5536010" cy="3002280"/>
        </p:xfrm>
        <a:graphic>
          <a:graphicData uri="http://schemas.openxmlformats.org/drawingml/2006/table">
            <a:tbl>
              <a:tblPr firstRow="1" firstCol="1" bandRow="1">
                <a:tableStyleId>{F5AB1C69-6EDB-4FF4-983F-18BD219EF322}</a:tableStyleId>
              </a:tblPr>
              <a:tblGrid>
                <a:gridCol w="3073390">
                  <a:extLst>
                    <a:ext uri="{9D8B030D-6E8A-4147-A177-3AD203B41FA5}">
                      <a16:colId xmlns:a16="http://schemas.microsoft.com/office/drawing/2014/main" val="46410559"/>
                    </a:ext>
                  </a:extLst>
                </a:gridCol>
                <a:gridCol w="2462620">
                  <a:extLst>
                    <a:ext uri="{9D8B030D-6E8A-4147-A177-3AD203B41FA5}">
                      <a16:colId xmlns:a16="http://schemas.microsoft.com/office/drawing/2014/main" val="3116008339"/>
                    </a:ext>
                  </a:extLst>
                </a:gridCol>
              </a:tblGrid>
              <a:tr h="0">
                <a:tc>
                  <a:txBody>
                    <a:bodyPr/>
                    <a:lstStyle/>
                    <a:p>
                      <a:pPr marL="0" marR="0" algn="ctr">
                        <a:lnSpc>
                          <a:spcPct val="115000"/>
                        </a:lnSpc>
                        <a:spcAft>
                          <a:spcPts val="800"/>
                        </a:spcAft>
                        <a:buNone/>
                      </a:pPr>
                      <a:r>
                        <a:rPr lang="en-US" sz="1600" kern="100" dirty="0">
                          <a:effectLst/>
                          <a:latin typeface="+mn-lt"/>
                        </a:rPr>
                        <a:t>Type of Energy Source</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600" kern="100">
                          <a:effectLst/>
                          <a:latin typeface="+mn-lt"/>
                        </a:rPr>
                        <a:t>Level of Favorability (Strongly oppose = 0 and Strongly Favor = 4)</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2129910"/>
                  </a:ext>
                </a:extLst>
              </a:tr>
              <a:tr h="0">
                <a:tc>
                  <a:txBody>
                    <a:bodyPr/>
                    <a:lstStyle/>
                    <a:p>
                      <a:pPr marL="0" marR="0">
                        <a:lnSpc>
                          <a:spcPct val="115000"/>
                        </a:lnSpc>
                        <a:spcAft>
                          <a:spcPts val="800"/>
                        </a:spcAft>
                        <a:buNone/>
                      </a:pPr>
                      <a:r>
                        <a:rPr lang="en-US" sz="1600" b="0" kern="100" dirty="0">
                          <a:effectLst/>
                          <a:latin typeface="+mn-lt"/>
                        </a:rPr>
                        <a:t>Utility-scale wind</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dirty="0">
                          <a:effectLst/>
                          <a:latin typeface="+mn-lt"/>
                        </a:rPr>
                        <a:t>2.68</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4900678"/>
                  </a:ext>
                </a:extLst>
              </a:tr>
              <a:tr h="0">
                <a:tc>
                  <a:txBody>
                    <a:bodyPr/>
                    <a:lstStyle/>
                    <a:p>
                      <a:pPr marL="0" marR="0">
                        <a:lnSpc>
                          <a:spcPct val="115000"/>
                        </a:lnSpc>
                        <a:spcAft>
                          <a:spcPts val="800"/>
                        </a:spcAft>
                        <a:buNone/>
                      </a:pPr>
                      <a:r>
                        <a:rPr lang="en-US" sz="1600" b="0" kern="100" dirty="0">
                          <a:effectLst/>
                          <a:latin typeface="+mn-lt"/>
                        </a:rPr>
                        <a:t>Utility-scale solar</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2.64</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02542247"/>
                  </a:ext>
                </a:extLst>
              </a:tr>
              <a:tr h="0">
                <a:tc>
                  <a:txBody>
                    <a:bodyPr/>
                    <a:lstStyle/>
                    <a:p>
                      <a:pPr marL="0" marR="0">
                        <a:lnSpc>
                          <a:spcPct val="115000"/>
                        </a:lnSpc>
                        <a:spcAft>
                          <a:spcPts val="800"/>
                        </a:spcAft>
                        <a:buNone/>
                      </a:pPr>
                      <a:r>
                        <a:rPr lang="en-US" sz="1600" b="0" kern="100">
                          <a:effectLst/>
                          <a:latin typeface="+mn-lt"/>
                        </a:rPr>
                        <a:t>Natural gas</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dirty="0">
                          <a:effectLst/>
                          <a:latin typeface="+mn-lt"/>
                        </a:rPr>
                        <a:t>2.51</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87781966"/>
                  </a:ext>
                </a:extLst>
              </a:tr>
              <a:tr h="0">
                <a:tc>
                  <a:txBody>
                    <a:bodyPr/>
                    <a:lstStyle/>
                    <a:p>
                      <a:pPr marL="0" marR="0">
                        <a:lnSpc>
                          <a:spcPct val="115000"/>
                        </a:lnSpc>
                        <a:spcAft>
                          <a:spcPts val="800"/>
                        </a:spcAft>
                        <a:buNone/>
                      </a:pPr>
                      <a:r>
                        <a:rPr lang="en-US" sz="1600" b="0" kern="100">
                          <a:effectLst/>
                          <a:latin typeface="+mn-lt"/>
                        </a:rPr>
                        <a:t>SMR nuclear power</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a:effectLst/>
                          <a:latin typeface="+mn-lt"/>
                        </a:rPr>
                        <a:t>2.26</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87174197"/>
                  </a:ext>
                </a:extLst>
              </a:tr>
              <a:tr h="0">
                <a:tc>
                  <a:txBody>
                    <a:bodyPr/>
                    <a:lstStyle/>
                    <a:p>
                      <a:pPr marL="0" marR="0">
                        <a:lnSpc>
                          <a:spcPct val="115000"/>
                        </a:lnSpc>
                        <a:spcAft>
                          <a:spcPts val="800"/>
                        </a:spcAft>
                        <a:buNone/>
                      </a:pPr>
                      <a:r>
                        <a:rPr lang="en-US" sz="1600" b="0" kern="100">
                          <a:effectLst/>
                          <a:latin typeface="+mn-lt"/>
                        </a:rPr>
                        <a:t>Offshore oil and gas drilling</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dirty="0">
                          <a:effectLst/>
                          <a:latin typeface="+mn-lt"/>
                        </a:rPr>
                        <a:t>1.97</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99789958"/>
                  </a:ext>
                </a:extLst>
              </a:tr>
              <a:tr h="0">
                <a:tc>
                  <a:txBody>
                    <a:bodyPr/>
                    <a:lstStyle/>
                    <a:p>
                      <a:pPr marL="0" marR="0">
                        <a:lnSpc>
                          <a:spcPct val="115000"/>
                        </a:lnSpc>
                        <a:spcAft>
                          <a:spcPts val="800"/>
                        </a:spcAft>
                        <a:buNone/>
                      </a:pPr>
                      <a:r>
                        <a:rPr lang="en-US" sz="1600" b="0" kern="100">
                          <a:effectLst/>
                          <a:latin typeface="+mn-lt"/>
                        </a:rPr>
                        <a:t>Conventional nuclear power</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dirty="0">
                          <a:effectLst/>
                          <a:latin typeface="+mn-lt"/>
                        </a:rPr>
                        <a:t>1.96</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40612768"/>
                  </a:ext>
                </a:extLst>
              </a:tr>
              <a:tr h="0">
                <a:tc>
                  <a:txBody>
                    <a:bodyPr/>
                    <a:lstStyle/>
                    <a:p>
                      <a:pPr marL="0" marR="0">
                        <a:lnSpc>
                          <a:spcPct val="115000"/>
                        </a:lnSpc>
                        <a:spcAft>
                          <a:spcPts val="800"/>
                        </a:spcAft>
                        <a:buNone/>
                      </a:pPr>
                      <a:r>
                        <a:rPr lang="en-US" sz="1600" b="0" kern="100">
                          <a:effectLst/>
                          <a:latin typeface="+mn-lt"/>
                        </a:rPr>
                        <a:t>Coal mining</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dirty="0">
                          <a:effectLst/>
                          <a:latin typeface="+mn-lt"/>
                        </a:rPr>
                        <a:t>1.82</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3783976"/>
                  </a:ext>
                </a:extLst>
              </a:tr>
              <a:tr h="0">
                <a:tc>
                  <a:txBody>
                    <a:bodyPr/>
                    <a:lstStyle/>
                    <a:p>
                      <a:pPr marL="0" marR="0">
                        <a:lnSpc>
                          <a:spcPct val="115000"/>
                        </a:lnSpc>
                        <a:spcAft>
                          <a:spcPts val="800"/>
                        </a:spcAft>
                        <a:buNone/>
                      </a:pPr>
                      <a:r>
                        <a:rPr lang="en-US" sz="1600" b="0" kern="100" dirty="0">
                          <a:effectLst/>
                          <a:latin typeface="+mn-lt"/>
                        </a:rPr>
                        <a:t>Hydraulic fracking</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dirty="0">
                          <a:effectLst/>
                          <a:latin typeface="+mn-lt"/>
                        </a:rPr>
                        <a:t>1.72</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41865104"/>
                  </a:ext>
                </a:extLst>
              </a:tr>
            </a:tbl>
          </a:graphicData>
        </a:graphic>
      </p:graphicFrame>
    </p:spTree>
    <p:extLst>
      <p:ext uri="{BB962C8B-B14F-4D97-AF65-F5344CB8AC3E}">
        <p14:creationId xmlns:p14="http://schemas.microsoft.com/office/powerpoint/2010/main" val="22039202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D5787-6D23-25B1-B98E-81B4078CA62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AC01F90-B2D0-70A5-A020-D00E4150DACE}"/>
              </a:ext>
            </a:extLst>
          </p:cNvPr>
          <p:cNvSpPr>
            <a:spLocks noGrp="1"/>
          </p:cNvSpPr>
          <p:nvPr>
            <p:ph type="title" idx="4294967295"/>
          </p:nvPr>
        </p:nvSpPr>
        <p:spPr>
          <a:xfrm>
            <a:off x="2647950" y="2706688"/>
            <a:ext cx="6896100" cy="5540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1000"/>
              </a:spcBef>
              <a:spcAft>
                <a:spcPts val="0"/>
              </a:spcAft>
              <a:buClr>
                <a:schemeClr val="accent2"/>
              </a:buClr>
              <a:buSzTx/>
              <a:buFont typeface="Arial" panose="020B0604020202020204" pitchFamily="34" charset="0"/>
              <a:buNone/>
              <a:tabLst/>
              <a:defRPr/>
            </a:pPr>
            <a:r>
              <a:rPr kumimoji="0" lang="en-US" sz="3600" b="1" i="0" u="none" strike="noStrike" kern="1200" cap="none" spc="300" normalizeH="0" baseline="0" noProof="0" dirty="0">
                <a:ln>
                  <a:noFill/>
                </a:ln>
                <a:solidFill>
                  <a:schemeClr val="accent4"/>
                </a:solidFill>
                <a:effectLst/>
                <a:uLnTx/>
                <a:uFillTx/>
                <a:latin typeface="United Sans Cd Md" pitchFamily="50" charset="0"/>
                <a:ea typeface="+mn-ea"/>
                <a:cs typeface="+mn-cs"/>
              </a:rPr>
              <a:t>Summary and Recommendations </a:t>
            </a:r>
          </a:p>
        </p:txBody>
      </p:sp>
    </p:spTree>
    <p:extLst>
      <p:ext uri="{BB962C8B-B14F-4D97-AF65-F5344CB8AC3E}">
        <p14:creationId xmlns:p14="http://schemas.microsoft.com/office/powerpoint/2010/main" val="1330901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5701C-433D-15E3-BF95-C415AC9477D9}"/>
              </a:ext>
            </a:extLst>
          </p:cNvPr>
          <p:cNvSpPr>
            <a:spLocks noGrp="1"/>
          </p:cNvSpPr>
          <p:nvPr>
            <p:ph type="ctrTitle"/>
          </p:nvPr>
        </p:nvSpPr>
        <p:spPr>
          <a:xfrm>
            <a:off x="2122082" y="337561"/>
            <a:ext cx="7988980" cy="498598"/>
          </a:xfrm>
        </p:spPr>
        <p:txBody>
          <a:bodyPr/>
          <a:lstStyle/>
          <a:p>
            <a:r>
              <a:rPr lang="en-US" dirty="0"/>
              <a:t>Study Summary, Handout, and Technical Report</a:t>
            </a:r>
          </a:p>
        </p:txBody>
      </p:sp>
      <p:sp>
        <p:nvSpPr>
          <p:cNvPr id="3" name="Subtitle 2">
            <a:extLst>
              <a:ext uri="{FF2B5EF4-FFF2-40B4-BE49-F238E27FC236}">
                <a16:creationId xmlns:a16="http://schemas.microsoft.com/office/drawing/2014/main" id="{E5CC7351-B979-59E2-07A7-39C3AD32493E}"/>
              </a:ext>
            </a:extLst>
          </p:cNvPr>
          <p:cNvSpPr>
            <a:spLocks noGrp="1"/>
          </p:cNvSpPr>
          <p:nvPr>
            <p:ph type="subTitle" idx="1"/>
          </p:nvPr>
        </p:nvSpPr>
        <p:spPr>
          <a:xfrm>
            <a:off x="2107520" y="953679"/>
            <a:ext cx="7988982" cy="369332"/>
          </a:xfrm>
        </p:spPr>
        <p:txBody>
          <a:bodyPr/>
          <a:lstStyle/>
          <a:p>
            <a:r>
              <a:rPr lang="en-US" sz="2400" dirty="0"/>
              <a:t>www.purdue.edu/operations/nuclear/home/ioed</a:t>
            </a:r>
            <a:endParaRPr lang="en-US" dirty="0"/>
          </a:p>
        </p:txBody>
      </p:sp>
      <p:sp>
        <p:nvSpPr>
          <p:cNvPr id="4" name="Text Placeholder 3">
            <a:extLst>
              <a:ext uri="{FF2B5EF4-FFF2-40B4-BE49-F238E27FC236}">
                <a16:creationId xmlns:a16="http://schemas.microsoft.com/office/drawing/2014/main" id="{3B9FD260-F721-D722-9605-751E542DE439}"/>
              </a:ext>
            </a:extLst>
          </p:cNvPr>
          <p:cNvSpPr>
            <a:spLocks noGrp="1"/>
          </p:cNvSpPr>
          <p:nvPr>
            <p:ph type="body" sz="quarter" idx="14"/>
          </p:nvPr>
        </p:nvSpPr>
        <p:spPr>
          <a:xfrm>
            <a:off x="2107520" y="1473200"/>
            <a:ext cx="8834800" cy="5364479"/>
          </a:xfrm>
        </p:spPr>
        <p:txBody>
          <a:bodyPr>
            <a:normAutofit fontScale="77500" lnSpcReduction="20000"/>
          </a:bodyPr>
          <a:lstStyle/>
          <a:p>
            <a:pPr marL="0" indent="0">
              <a:buNone/>
            </a:pPr>
            <a:r>
              <a:rPr lang="en-US" sz="3100" b="1" dirty="0"/>
              <a:t> Chapters</a:t>
            </a:r>
          </a:p>
          <a:p>
            <a:pPr marL="0" indent="0">
              <a:buNone/>
            </a:pPr>
            <a:endParaRPr lang="en-US" sz="3100" dirty="0"/>
          </a:p>
          <a:p>
            <a:r>
              <a:rPr lang="en-US" sz="3100" dirty="0"/>
              <a:t>Summary of Study on SMR Technology and Its Impact for Indiana </a:t>
            </a:r>
          </a:p>
          <a:p>
            <a:endParaRPr lang="en-US" sz="3100" dirty="0"/>
          </a:p>
          <a:p>
            <a:r>
              <a:rPr lang="en-US" sz="3100" dirty="0"/>
              <a:t>SMR Technology Overview </a:t>
            </a:r>
          </a:p>
          <a:p>
            <a:endParaRPr lang="en-US" sz="3100" dirty="0"/>
          </a:p>
          <a:p>
            <a:r>
              <a:rPr lang="en-US" sz="3100" dirty="0"/>
              <a:t>Economic Impact </a:t>
            </a:r>
          </a:p>
          <a:p>
            <a:endParaRPr lang="en-US" sz="3100" dirty="0"/>
          </a:p>
          <a:p>
            <a:r>
              <a:rPr lang="en-US" sz="3100" dirty="0"/>
              <a:t>Repurposing Coal Sites to Nuclear </a:t>
            </a:r>
          </a:p>
          <a:p>
            <a:endParaRPr lang="en-US" sz="3100" dirty="0"/>
          </a:p>
          <a:p>
            <a:r>
              <a:rPr lang="en-US" sz="3100" dirty="0"/>
              <a:t>Workforce Needs  </a:t>
            </a:r>
          </a:p>
          <a:p>
            <a:endParaRPr lang="en-US" sz="3100" dirty="0"/>
          </a:p>
          <a:p>
            <a:r>
              <a:rPr lang="en-US" sz="3100" dirty="0"/>
              <a:t>Environmental and Safety Considerations  </a:t>
            </a:r>
          </a:p>
          <a:p>
            <a:endParaRPr lang="en-US" sz="3100" dirty="0"/>
          </a:p>
          <a:p>
            <a:r>
              <a:rPr lang="en-US" sz="3100" dirty="0"/>
              <a:t>Community Engagement  </a:t>
            </a:r>
          </a:p>
          <a:p>
            <a:pPr marL="0" indent="0">
              <a:buNone/>
            </a:pPr>
            <a:endParaRPr lang="en-US" sz="3100" dirty="0"/>
          </a:p>
          <a:p>
            <a:r>
              <a:rPr lang="en-US" sz="3100" dirty="0"/>
              <a:t>Conclusion </a:t>
            </a:r>
          </a:p>
          <a:p>
            <a:endParaRPr lang="en-US" dirty="0"/>
          </a:p>
        </p:txBody>
      </p:sp>
    </p:spTree>
    <p:extLst>
      <p:ext uri="{BB962C8B-B14F-4D97-AF65-F5344CB8AC3E}">
        <p14:creationId xmlns:p14="http://schemas.microsoft.com/office/powerpoint/2010/main" val="7149943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8FEEF-60D3-4294-AE3D-44270C34DD7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A9F3D08A-4164-4ADA-7694-C44D76E37A6E}"/>
              </a:ext>
            </a:extLst>
          </p:cNvPr>
          <p:cNvSpPr txBox="1">
            <a:spLocks noGrp="1"/>
          </p:cNvSpPr>
          <p:nvPr>
            <p:ph type="title" idx="4294967295"/>
          </p:nvPr>
        </p:nvSpPr>
        <p:spPr bwMode="blackWhite">
          <a:xfrm>
            <a:off x="2107520" y="-1157727"/>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Summary and Recommendations (part 1 of 3)</a:t>
            </a:r>
          </a:p>
        </p:txBody>
      </p:sp>
      <p:sp>
        <p:nvSpPr>
          <p:cNvPr id="2" name="Title 1">
            <a:extLst>
              <a:ext uri="{FF2B5EF4-FFF2-40B4-BE49-F238E27FC236}">
                <a16:creationId xmlns:a16="http://schemas.microsoft.com/office/drawing/2014/main" id="{9BABFA78-4C2E-650D-61C9-9231E491B989}"/>
              </a:ext>
              <a:ext uri="{C183D7F6-B498-43B3-948B-1728B52AA6E4}">
                <adec:decorative xmlns:adec="http://schemas.microsoft.com/office/drawing/2017/decorative" val="1"/>
              </a:ext>
            </a:extLst>
          </p:cNvPr>
          <p:cNvSpPr>
            <a:spLocks/>
          </p:cNvSpPr>
          <p:nvPr/>
        </p:nvSpPr>
        <p:spPr bwMode="blackWhite">
          <a:xfrm>
            <a:off x="2107520" y="437030"/>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Summary and Recommendations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5" name="Subtitle 2">
            <a:extLst>
              <a:ext uri="{FF2B5EF4-FFF2-40B4-BE49-F238E27FC236}">
                <a16:creationId xmlns:a16="http://schemas.microsoft.com/office/drawing/2014/main" id="{8732A125-69BB-64EF-15E1-110751999ECA}"/>
              </a:ext>
            </a:extLst>
          </p:cNvPr>
          <p:cNvSpPr>
            <a:spLocks noGrp="1"/>
          </p:cNvSpPr>
          <p:nvPr>
            <p:ph type="subTitle" idx="1"/>
          </p:nvPr>
        </p:nvSpPr>
        <p:spPr>
          <a:xfrm>
            <a:off x="2107520" y="1082878"/>
            <a:ext cx="7988982" cy="341599"/>
          </a:xfrm>
        </p:spPr>
        <p:txBody>
          <a:bodyPr/>
          <a:lstStyle/>
          <a:p>
            <a:r>
              <a:rPr lang="en-US" dirty="0"/>
              <a:t>Local Decision Makers </a:t>
            </a:r>
          </a:p>
        </p:txBody>
      </p:sp>
      <p:sp>
        <p:nvSpPr>
          <p:cNvPr id="4" name="Text Placeholder 3">
            <a:extLst>
              <a:ext uri="{FF2B5EF4-FFF2-40B4-BE49-F238E27FC236}">
                <a16:creationId xmlns:a16="http://schemas.microsoft.com/office/drawing/2014/main" id="{489742CC-0CE3-CC5A-9205-3B2D5FD19A3F}"/>
              </a:ext>
            </a:extLst>
          </p:cNvPr>
          <p:cNvSpPr>
            <a:spLocks noGrp="1"/>
          </p:cNvSpPr>
          <p:nvPr>
            <p:ph type="body" sz="quarter" idx="14"/>
          </p:nvPr>
        </p:nvSpPr>
        <p:spPr>
          <a:xfrm>
            <a:off x="2107520" y="1635760"/>
            <a:ext cx="8804320" cy="5222239"/>
          </a:xfrm>
        </p:spPr>
        <p:txBody>
          <a:bodyPr>
            <a:normAutofit/>
          </a:bodyPr>
          <a:lstStyle/>
          <a:p>
            <a:r>
              <a:rPr lang="en-US" sz="2000" dirty="0">
                <a:latin typeface="+mn-lt"/>
              </a:rPr>
              <a:t>Local decision-makers need education and technical assistance resources to educate themselves and their constituents – knowledge is limited </a:t>
            </a:r>
          </a:p>
          <a:p>
            <a:endParaRPr lang="en-US" sz="2000" dirty="0">
              <a:latin typeface="+mn-lt"/>
            </a:endParaRPr>
          </a:p>
          <a:p>
            <a:r>
              <a:rPr lang="en-US" sz="2000" dirty="0">
                <a:latin typeface="+mn-lt"/>
              </a:rPr>
              <a:t>Need technical assistance to craft local policies in alignment with the most updated regulatory and technology guidelines</a:t>
            </a:r>
          </a:p>
          <a:p>
            <a:pPr lvl="1"/>
            <a:r>
              <a:rPr lang="en-US" sz="2000" dirty="0"/>
              <a:t>state agencies can collaborate with trusted experts (industry, federal agencies, university researchers) to develop policy guidance for emergency response plans, risk assessments, and planning and zoning for siting SMR facilities</a:t>
            </a:r>
          </a:p>
          <a:p>
            <a:pPr lvl="1"/>
            <a:r>
              <a:rPr lang="en-US" sz="2000" dirty="0"/>
              <a:t>also collaborate with and share policy guidance through professional associations for planners, county and municipal associations, and emergency responders</a:t>
            </a:r>
          </a:p>
          <a:p>
            <a:endParaRPr lang="en-US" sz="2000" dirty="0">
              <a:latin typeface="+mn-lt"/>
            </a:endParaRPr>
          </a:p>
          <a:p>
            <a:r>
              <a:rPr lang="en-US" sz="2000" dirty="0">
                <a:latin typeface="+mn-lt"/>
              </a:rPr>
              <a:t>Size of emergency planning zones may influence local siting acceptance</a:t>
            </a:r>
          </a:p>
          <a:p>
            <a:endParaRPr lang="en-US" sz="2000" dirty="0">
              <a:latin typeface="+mn-lt"/>
            </a:endParaRPr>
          </a:p>
          <a:p>
            <a:pPr lvl="1"/>
            <a:endParaRPr lang="en-US" sz="2000" dirty="0"/>
          </a:p>
          <a:p>
            <a:pPr lvl="1"/>
            <a:endParaRPr lang="en-US" dirty="0"/>
          </a:p>
        </p:txBody>
      </p:sp>
    </p:spTree>
    <p:extLst>
      <p:ext uri="{BB962C8B-B14F-4D97-AF65-F5344CB8AC3E}">
        <p14:creationId xmlns:p14="http://schemas.microsoft.com/office/powerpoint/2010/main" val="1089722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D426B-E4CF-4C69-45B7-D712D171DA4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3FB891D-55B1-058F-7046-C4E14F2C4B87}"/>
              </a:ext>
            </a:extLst>
          </p:cNvPr>
          <p:cNvSpPr txBox="1">
            <a:spLocks noGrp="1"/>
          </p:cNvSpPr>
          <p:nvPr>
            <p:ph type="title" idx="4294967295"/>
          </p:nvPr>
        </p:nvSpPr>
        <p:spPr bwMode="blackWhite">
          <a:xfrm>
            <a:off x="2107520" y="-1141399"/>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Summary and Recommendations (part 2 of 3)</a:t>
            </a:r>
          </a:p>
        </p:txBody>
      </p:sp>
      <p:sp>
        <p:nvSpPr>
          <p:cNvPr id="2" name="Title 1">
            <a:extLst>
              <a:ext uri="{FF2B5EF4-FFF2-40B4-BE49-F238E27FC236}">
                <a16:creationId xmlns:a16="http://schemas.microsoft.com/office/drawing/2014/main" id="{43729B7E-F289-9C1D-99F5-48648CF7659A}"/>
              </a:ext>
              <a:ext uri="{C183D7F6-B498-43B3-948B-1728B52AA6E4}">
                <adec:decorative xmlns:adec="http://schemas.microsoft.com/office/drawing/2017/decorative" val="1"/>
              </a:ext>
            </a:extLst>
          </p:cNvPr>
          <p:cNvSpPr>
            <a:spLocks/>
          </p:cNvSpPr>
          <p:nvPr/>
        </p:nvSpPr>
        <p:spPr bwMode="blackWhite">
          <a:xfrm>
            <a:off x="2107520" y="437030"/>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Summary and Recommendations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3" name="Subtitle 2">
            <a:extLst>
              <a:ext uri="{FF2B5EF4-FFF2-40B4-BE49-F238E27FC236}">
                <a16:creationId xmlns:a16="http://schemas.microsoft.com/office/drawing/2014/main" id="{E4BECD58-7BB5-467E-23F2-37E53E282917}"/>
              </a:ext>
            </a:extLst>
          </p:cNvPr>
          <p:cNvSpPr>
            <a:spLocks noGrp="1"/>
          </p:cNvSpPr>
          <p:nvPr>
            <p:ph type="subTitle" idx="1"/>
          </p:nvPr>
        </p:nvSpPr>
        <p:spPr/>
        <p:txBody>
          <a:bodyPr/>
          <a:lstStyle/>
          <a:p>
            <a:r>
              <a:rPr lang="en-US" dirty="0"/>
              <a:t>Indiana Residents</a:t>
            </a:r>
          </a:p>
        </p:txBody>
      </p:sp>
      <p:sp>
        <p:nvSpPr>
          <p:cNvPr id="4" name="Text Placeholder 3">
            <a:extLst>
              <a:ext uri="{FF2B5EF4-FFF2-40B4-BE49-F238E27FC236}">
                <a16:creationId xmlns:a16="http://schemas.microsoft.com/office/drawing/2014/main" id="{022F047C-E28E-4312-946A-F2D8F7344BC9}"/>
              </a:ext>
            </a:extLst>
          </p:cNvPr>
          <p:cNvSpPr>
            <a:spLocks noGrp="1"/>
          </p:cNvSpPr>
          <p:nvPr>
            <p:ph type="body" sz="quarter" idx="14"/>
          </p:nvPr>
        </p:nvSpPr>
        <p:spPr>
          <a:xfrm>
            <a:off x="2107520" y="1917389"/>
            <a:ext cx="8733200" cy="4940611"/>
          </a:xfrm>
        </p:spPr>
        <p:txBody>
          <a:bodyPr>
            <a:normAutofit/>
          </a:bodyPr>
          <a:lstStyle/>
          <a:p>
            <a:r>
              <a:rPr lang="en-US" sz="2000" dirty="0">
                <a:latin typeface="+mn-lt"/>
              </a:rPr>
              <a:t>Indiana residents trust scientists, public regulatory authorities, and science journalists</a:t>
            </a:r>
          </a:p>
          <a:p>
            <a:endParaRPr lang="en-US" sz="2000" dirty="0">
              <a:latin typeface="+mn-lt"/>
            </a:endParaRPr>
          </a:p>
          <a:p>
            <a:r>
              <a:rPr lang="en-US" sz="2000" dirty="0">
                <a:latin typeface="+mn-lt"/>
              </a:rPr>
              <a:t>Utilize trusted sources to communicate science-based education </a:t>
            </a:r>
          </a:p>
          <a:p>
            <a:endParaRPr lang="en-US" sz="2000" dirty="0">
              <a:latin typeface="+mn-lt"/>
            </a:endParaRPr>
          </a:p>
          <a:p>
            <a:r>
              <a:rPr lang="en-US" sz="2000" dirty="0">
                <a:latin typeface="+mn-lt"/>
              </a:rPr>
              <a:t>Topics of focus include electricity generation, future demands, safety, siting, technology, and construction processes to help alleviate misconceptions </a:t>
            </a:r>
          </a:p>
          <a:p>
            <a:endParaRPr lang="en-US" sz="2000" dirty="0">
              <a:latin typeface="+mn-lt"/>
            </a:endParaRPr>
          </a:p>
          <a:p>
            <a:r>
              <a:rPr lang="en-US" sz="2000" dirty="0">
                <a:latin typeface="+mn-lt"/>
              </a:rPr>
              <a:t>Combination of accessible education pathways, including news articles, in-person opportunities for question-and-answer discussion, short videos, and education bulletins</a:t>
            </a:r>
          </a:p>
          <a:p>
            <a:endParaRPr lang="en-US" dirty="0"/>
          </a:p>
        </p:txBody>
      </p:sp>
    </p:spTree>
    <p:extLst>
      <p:ext uri="{BB962C8B-B14F-4D97-AF65-F5344CB8AC3E}">
        <p14:creationId xmlns:p14="http://schemas.microsoft.com/office/powerpoint/2010/main" val="41147011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E83D7-8905-DD6C-6323-B1D814520B7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E764122-73B7-9386-ECCA-DFDBC0B34227}"/>
              </a:ext>
            </a:extLst>
          </p:cNvPr>
          <p:cNvSpPr txBox="1">
            <a:spLocks noGrp="1"/>
          </p:cNvSpPr>
          <p:nvPr>
            <p:ph type="title" idx="4294967295"/>
          </p:nvPr>
        </p:nvSpPr>
        <p:spPr bwMode="blackWhite">
          <a:xfrm>
            <a:off x="2101511" y="-1125070"/>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Summary and Recommendations (part 3 of 3)</a:t>
            </a:r>
          </a:p>
        </p:txBody>
      </p:sp>
      <p:sp>
        <p:nvSpPr>
          <p:cNvPr id="2" name="Title 1">
            <a:extLst>
              <a:ext uri="{FF2B5EF4-FFF2-40B4-BE49-F238E27FC236}">
                <a16:creationId xmlns:a16="http://schemas.microsoft.com/office/drawing/2014/main" id="{95B8D91A-7DC5-4D2C-9370-7CF072563722}"/>
              </a:ext>
              <a:ext uri="{C183D7F6-B498-43B3-948B-1728B52AA6E4}">
                <adec:decorative xmlns:adec="http://schemas.microsoft.com/office/drawing/2017/decorative" val="1"/>
              </a:ext>
            </a:extLst>
          </p:cNvPr>
          <p:cNvSpPr>
            <a:spLocks/>
          </p:cNvSpPr>
          <p:nvPr/>
        </p:nvSpPr>
        <p:spPr bwMode="blackWhite">
          <a:xfrm>
            <a:off x="2107520" y="437030"/>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Summary and Recommendations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3" name="Subtitle 2">
            <a:extLst>
              <a:ext uri="{FF2B5EF4-FFF2-40B4-BE49-F238E27FC236}">
                <a16:creationId xmlns:a16="http://schemas.microsoft.com/office/drawing/2014/main" id="{897D45F1-D2A3-6184-4AA9-6A338F13133B}"/>
              </a:ext>
            </a:extLst>
          </p:cNvPr>
          <p:cNvSpPr>
            <a:spLocks noGrp="1"/>
          </p:cNvSpPr>
          <p:nvPr>
            <p:ph type="subTitle" idx="1"/>
          </p:nvPr>
        </p:nvSpPr>
        <p:spPr>
          <a:xfrm>
            <a:off x="2101509" y="1091834"/>
            <a:ext cx="7988982" cy="341599"/>
          </a:xfrm>
        </p:spPr>
        <p:txBody>
          <a:bodyPr/>
          <a:lstStyle/>
          <a:p>
            <a:r>
              <a:rPr lang="en-US" dirty="0"/>
              <a:t>Community Engagement </a:t>
            </a:r>
          </a:p>
        </p:txBody>
      </p:sp>
      <p:sp>
        <p:nvSpPr>
          <p:cNvPr id="4" name="Text Placeholder 3">
            <a:extLst>
              <a:ext uri="{FF2B5EF4-FFF2-40B4-BE49-F238E27FC236}">
                <a16:creationId xmlns:a16="http://schemas.microsoft.com/office/drawing/2014/main" id="{64640D71-98D4-C4AF-AA80-EDB2C85BED1D}"/>
              </a:ext>
            </a:extLst>
          </p:cNvPr>
          <p:cNvSpPr>
            <a:spLocks noGrp="1"/>
          </p:cNvSpPr>
          <p:nvPr>
            <p:ph type="body" sz="quarter" idx="14"/>
          </p:nvPr>
        </p:nvSpPr>
        <p:spPr>
          <a:xfrm>
            <a:off x="2107520" y="1575789"/>
            <a:ext cx="8804320" cy="5282211"/>
          </a:xfrm>
        </p:spPr>
        <p:txBody>
          <a:bodyPr>
            <a:normAutofit/>
          </a:bodyPr>
          <a:lstStyle/>
          <a:p>
            <a:r>
              <a:rPr lang="en-US" sz="2000" dirty="0">
                <a:latin typeface="+mn-lt"/>
              </a:rPr>
              <a:t>Residents and decision-makers need ready-to-access education, technical assistance, and community engagement process to expand knowledge and build expertise </a:t>
            </a:r>
          </a:p>
          <a:p>
            <a:pPr lvl="1"/>
            <a:r>
              <a:rPr lang="en-US" sz="2000" dirty="0"/>
              <a:t>planning for siting, building, and managing SMRs is a long-term commitment </a:t>
            </a:r>
          </a:p>
          <a:p>
            <a:endParaRPr lang="en-US" sz="2000" dirty="0">
              <a:latin typeface="+mn-lt"/>
            </a:endParaRPr>
          </a:p>
          <a:p>
            <a:r>
              <a:rPr lang="en-US" sz="2000" dirty="0">
                <a:latin typeface="+mn-lt"/>
              </a:rPr>
              <a:t>Communities need to know where and how to site SMRs and how to prepare for and manage emergencies</a:t>
            </a:r>
          </a:p>
          <a:p>
            <a:endParaRPr lang="en-US" sz="2000" dirty="0">
              <a:latin typeface="+mn-lt"/>
            </a:endParaRPr>
          </a:p>
          <a:p>
            <a:r>
              <a:rPr lang="en-US" sz="2000" dirty="0">
                <a:latin typeface="+mn-lt"/>
              </a:rPr>
              <a:t>Design and implement processes to share information and engage residents and interested parties</a:t>
            </a:r>
          </a:p>
          <a:p>
            <a:pPr lvl="1"/>
            <a:r>
              <a:rPr lang="en-US" sz="2000" dirty="0"/>
              <a:t>provide pathway for trust-building and decision-making at the local level </a:t>
            </a:r>
          </a:p>
          <a:p>
            <a:pPr lvl="1"/>
            <a:r>
              <a:rPr lang="en-US" sz="2000" dirty="0"/>
              <a:t>include clear expectations about purpose and outcomes</a:t>
            </a:r>
          </a:p>
          <a:p>
            <a:pPr lvl="1"/>
            <a:r>
              <a:rPr lang="en-US" sz="2000" dirty="0"/>
              <a:t>p</a:t>
            </a:r>
            <a:r>
              <a:rPr lang="en-US" sz="2000"/>
              <a:t>artnerships </a:t>
            </a:r>
            <a:r>
              <a:rPr lang="en-US" sz="2000" dirty="0"/>
              <a:t>with engagement experts needed to support this type of effort</a:t>
            </a:r>
          </a:p>
          <a:p>
            <a:endParaRPr lang="en-US" sz="2000" dirty="0">
              <a:latin typeface="+mn-lt"/>
            </a:endParaRPr>
          </a:p>
          <a:p>
            <a:endParaRPr lang="en-US" dirty="0"/>
          </a:p>
        </p:txBody>
      </p:sp>
    </p:spTree>
    <p:extLst>
      <p:ext uri="{BB962C8B-B14F-4D97-AF65-F5344CB8AC3E}">
        <p14:creationId xmlns:p14="http://schemas.microsoft.com/office/powerpoint/2010/main" val="27873682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E73D688-E632-1244-8778-FE87C28D958E}"/>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3743599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DF3716C-4D13-AE95-79D4-DECBF4EA1F3C}"/>
              </a:ext>
            </a:extLst>
          </p:cNvPr>
          <p:cNvSpPr>
            <a:spLocks noGrp="1"/>
          </p:cNvSpPr>
          <p:nvPr>
            <p:ph type="title" idx="4294967295"/>
          </p:nvPr>
        </p:nvSpPr>
        <p:spPr>
          <a:xfrm>
            <a:off x="2647950" y="2706688"/>
            <a:ext cx="6896100" cy="5540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1000"/>
              </a:spcBef>
              <a:spcAft>
                <a:spcPts val="0"/>
              </a:spcAft>
              <a:buClr>
                <a:schemeClr val="accent2"/>
              </a:buClr>
              <a:buSzTx/>
              <a:buFont typeface="Arial" panose="020B0604020202020204" pitchFamily="34" charset="0"/>
              <a:buNone/>
              <a:tabLst/>
              <a:defRPr/>
            </a:pPr>
            <a:r>
              <a:rPr kumimoji="0" lang="en-US" sz="3600" b="1" i="0" u="none" strike="noStrike" kern="1200" cap="none" spc="300" normalizeH="0" baseline="0" noProof="0" dirty="0">
                <a:ln>
                  <a:noFill/>
                </a:ln>
                <a:solidFill>
                  <a:schemeClr val="accent4"/>
                </a:solidFill>
                <a:effectLst/>
                <a:uLnTx/>
                <a:uFillTx/>
                <a:latin typeface="United Sans Cd Md" pitchFamily="50" charset="0"/>
                <a:ea typeface="+mn-ea"/>
                <a:cs typeface="+mn-cs"/>
              </a:rPr>
              <a:t>Chapter 7:  Community Engagement </a:t>
            </a:r>
          </a:p>
        </p:txBody>
      </p:sp>
    </p:spTree>
    <p:extLst>
      <p:ext uri="{BB962C8B-B14F-4D97-AF65-F5344CB8AC3E}">
        <p14:creationId xmlns:p14="http://schemas.microsoft.com/office/powerpoint/2010/main" val="2490448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B186B-8DB5-ECB7-8495-C82EEF113D25}"/>
              </a:ext>
              <a:ext uri="{C183D7F6-B498-43B3-948B-1728B52AA6E4}">
                <adec:decorative xmlns:adec="http://schemas.microsoft.com/office/drawing/2017/decorative" val="1"/>
              </a:ext>
            </a:extLst>
          </p:cNvPr>
          <p:cNvSpPr>
            <a:spLocks/>
          </p:cNvSpPr>
          <p:nvPr/>
        </p:nvSpPr>
        <p:spPr bwMode="blackWhite">
          <a:xfrm>
            <a:off x="2095498" y="437030"/>
            <a:ext cx="8001002"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Introduction and Background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5" name="Title 1">
            <a:extLst>
              <a:ext uri="{FF2B5EF4-FFF2-40B4-BE49-F238E27FC236}">
                <a16:creationId xmlns:a16="http://schemas.microsoft.com/office/drawing/2014/main" id="{A61F5A5A-191E-9233-45F9-A460DA8FEBA8}"/>
              </a:ext>
              <a:ext uri="{C183D7F6-B498-43B3-948B-1728B52AA6E4}">
                <adec:decorative xmlns:adec="http://schemas.microsoft.com/office/drawing/2017/decorative" val="0"/>
              </a:ext>
            </a:extLst>
          </p:cNvPr>
          <p:cNvSpPr txBox="1">
            <a:spLocks noGrp="1"/>
          </p:cNvSpPr>
          <p:nvPr>
            <p:ph type="title" idx="4294967295"/>
          </p:nvPr>
        </p:nvSpPr>
        <p:spPr bwMode="blackWhite">
          <a:xfrm>
            <a:off x="2095498" y="-1208352"/>
            <a:ext cx="8001002"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Introduction and Background  (part 1 of 2)</a:t>
            </a:r>
          </a:p>
        </p:txBody>
      </p:sp>
      <p:sp>
        <p:nvSpPr>
          <p:cNvPr id="3" name="Subtitle 2">
            <a:extLst>
              <a:ext uri="{FF2B5EF4-FFF2-40B4-BE49-F238E27FC236}">
                <a16:creationId xmlns:a16="http://schemas.microsoft.com/office/drawing/2014/main" id="{F1A2CD8A-B6A4-895B-1AD9-6EEB5001E7E4}"/>
              </a:ext>
            </a:extLst>
          </p:cNvPr>
          <p:cNvSpPr>
            <a:spLocks noGrp="1"/>
          </p:cNvSpPr>
          <p:nvPr>
            <p:ph type="subTitle" idx="1"/>
          </p:nvPr>
        </p:nvSpPr>
        <p:spPr>
          <a:xfrm>
            <a:off x="2095498" y="949478"/>
            <a:ext cx="7988982" cy="369332"/>
          </a:xfrm>
        </p:spPr>
        <p:txBody>
          <a:bodyPr/>
          <a:lstStyle/>
          <a:p>
            <a:r>
              <a:rPr lang="en-US" sz="2400" dirty="0"/>
              <a:t>Literature Review Topics and Themes</a:t>
            </a:r>
          </a:p>
        </p:txBody>
      </p:sp>
      <p:sp>
        <p:nvSpPr>
          <p:cNvPr id="4" name="Text Placeholder 3">
            <a:extLst>
              <a:ext uri="{FF2B5EF4-FFF2-40B4-BE49-F238E27FC236}">
                <a16:creationId xmlns:a16="http://schemas.microsoft.com/office/drawing/2014/main" id="{2959C282-C557-C2B7-5DCF-D8C6AB994158}"/>
              </a:ext>
            </a:extLst>
          </p:cNvPr>
          <p:cNvSpPr>
            <a:spLocks noGrp="1"/>
          </p:cNvSpPr>
          <p:nvPr>
            <p:ph type="body" sz="quarter" idx="14"/>
          </p:nvPr>
        </p:nvSpPr>
        <p:spPr>
          <a:xfrm>
            <a:off x="2095498" y="1461926"/>
            <a:ext cx="8816342" cy="5568794"/>
          </a:xfrm>
        </p:spPr>
        <p:txBody>
          <a:bodyPr>
            <a:normAutofit/>
          </a:bodyPr>
          <a:lstStyle/>
          <a:p>
            <a:r>
              <a:rPr lang="en-US" sz="2000" dirty="0">
                <a:latin typeface="+mn-lt"/>
              </a:rPr>
              <a:t>Considerations for the viability of nuclear energy, including SMRs</a:t>
            </a:r>
          </a:p>
          <a:p>
            <a:pPr lvl="1"/>
            <a:r>
              <a:rPr lang="en-US" sz="1800" dirty="0">
                <a:latin typeface="+mn-lt"/>
              </a:rPr>
              <a:t>stability, cost, governance, safety, security, public perception</a:t>
            </a:r>
          </a:p>
          <a:p>
            <a:endParaRPr lang="en-US" sz="2000" dirty="0">
              <a:latin typeface="+mn-lt"/>
            </a:endParaRPr>
          </a:p>
          <a:p>
            <a:r>
              <a:rPr lang="en-US" sz="2000" dirty="0">
                <a:latin typeface="+mn-lt"/>
              </a:rPr>
              <a:t>Addressing barriers to SMRs as a new energy technology implementation</a:t>
            </a:r>
          </a:p>
          <a:p>
            <a:pPr lvl="1"/>
            <a:r>
              <a:rPr lang="en-US" sz="1800" dirty="0">
                <a:latin typeface="+mn-lt"/>
              </a:rPr>
              <a:t>public opposition and knowledge gaps; community-level deliberation and education processes</a:t>
            </a:r>
          </a:p>
          <a:p>
            <a:endParaRPr lang="en-US" sz="2000" dirty="0">
              <a:latin typeface="+mn-lt"/>
            </a:endParaRPr>
          </a:p>
          <a:p>
            <a:r>
              <a:rPr lang="en-US" sz="2000" dirty="0">
                <a:latin typeface="+mn-lt"/>
              </a:rPr>
              <a:t>Land use planning and siting </a:t>
            </a:r>
          </a:p>
          <a:p>
            <a:pPr lvl="1"/>
            <a:r>
              <a:rPr lang="en-US" sz="1800" dirty="0">
                <a:latin typeface="+mn-lt"/>
              </a:rPr>
              <a:t>geographical, water resources, geological, exclusion zones, transportation routes, socio-economic and environmental risks</a:t>
            </a:r>
          </a:p>
          <a:p>
            <a:pPr lvl="1"/>
            <a:r>
              <a:rPr lang="en-US" sz="1800" dirty="0">
                <a:latin typeface="+mn-lt"/>
              </a:rPr>
              <a:t>local government role in siting</a:t>
            </a:r>
          </a:p>
          <a:p>
            <a:pPr lvl="2"/>
            <a:endParaRPr lang="en-US" sz="2000" dirty="0"/>
          </a:p>
          <a:p>
            <a:r>
              <a:rPr lang="en-US" sz="2000" dirty="0">
                <a:latin typeface="+mn-lt"/>
              </a:rPr>
              <a:t>Reviewed published international, national, and regional public opinion polls and surveys </a:t>
            </a:r>
          </a:p>
          <a:p>
            <a:endParaRPr lang="en-US" sz="2000" dirty="0">
              <a:latin typeface="+mn-lt"/>
            </a:endParaRPr>
          </a:p>
          <a:p>
            <a:r>
              <a:rPr lang="en-US" sz="2000" dirty="0">
                <a:latin typeface="+mn-lt"/>
              </a:rPr>
              <a:t>Peer review discussion with study team and OED</a:t>
            </a:r>
          </a:p>
        </p:txBody>
      </p:sp>
    </p:spTree>
    <p:extLst>
      <p:ext uri="{BB962C8B-B14F-4D97-AF65-F5344CB8AC3E}">
        <p14:creationId xmlns:p14="http://schemas.microsoft.com/office/powerpoint/2010/main" val="3212387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744AF-27D6-EE75-D6E0-A62C871C68C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7AF296B-AD2A-BE65-E1EC-DB1CD618A3CB}"/>
              </a:ext>
              <a:ext uri="{C183D7F6-B498-43B3-948B-1728B52AA6E4}">
                <adec:decorative xmlns:adec="http://schemas.microsoft.com/office/drawing/2017/decorative" val="0"/>
              </a:ext>
            </a:extLst>
          </p:cNvPr>
          <p:cNvSpPr txBox="1">
            <a:spLocks noGrp="1"/>
          </p:cNvSpPr>
          <p:nvPr>
            <p:ph type="title" idx="4294967295"/>
          </p:nvPr>
        </p:nvSpPr>
        <p:spPr bwMode="blackWhite">
          <a:xfrm>
            <a:off x="2107520" y="-746610"/>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Introduction and Background (part 2 of 2)</a:t>
            </a:r>
          </a:p>
        </p:txBody>
      </p:sp>
      <p:sp>
        <p:nvSpPr>
          <p:cNvPr id="2" name="Title 1">
            <a:extLst>
              <a:ext uri="{FF2B5EF4-FFF2-40B4-BE49-F238E27FC236}">
                <a16:creationId xmlns:a16="http://schemas.microsoft.com/office/drawing/2014/main" id="{F56FC8B1-2A86-E67C-896A-D0590D465F22}"/>
              </a:ext>
              <a:ext uri="{C183D7F6-B498-43B3-948B-1728B52AA6E4}">
                <adec:decorative xmlns:adec="http://schemas.microsoft.com/office/drawing/2017/decorative" val="1"/>
              </a:ext>
            </a:extLst>
          </p:cNvPr>
          <p:cNvSpPr>
            <a:spLocks/>
          </p:cNvSpPr>
          <p:nvPr/>
        </p:nvSpPr>
        <p:spPr bwMode="blackWhite">
          <a:xfrm>
            <a:off x="2107520" y="437030"/>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Introduction and Background </a:t>
            </a:r>
          </a:p>
        </p:txBody>
      </p:sp>
      <p:sp>
        <p:nvSpPr>
          <p:cNvPr id="3" name="Subtitle 2">
            <a:extLst>
              <a:ext uri="{FF2B5EF4-FFF2-40B4-BE49-F238E27FC236}">
                <a16:creationId xmlns:a16="http://schemas.microsoft.com/office/drawing/2014/main" id="{8B70773B-15EB-6B92-69C1-57931CCA82AF}"/>
              </a:ext>
            </a:extLst>
          </p:cNvPr>
          <p:cNvSpPr>
            <a:spLocks noGrp="1"/>
          </p:cNvSpPr>
          <p:nvPr>
            <p:ph type="subTitle" idx="1"/>
          </p:nvPr>
        </p:nvSpPr>
        <p:spPr>
          <a:xfrm>
            <a:off x="2107520" y="1091834"/>
            <a:ext cx="7988982" cy="341599"/>
          </a:xfrm>
        </p:spPr>
        <p:txBody>
          <a:bodyPr/>
          <a:lstStyle/>
          <a:p>
            <a:r>
              <a:rPr lang="en-US" dirty="0"/>
              <a:t>Study Purpose </a:t>
            </a:r>
          </a:p>
        </p:txBody>
      </p:sp>
      <p:sp>
        <p:nvSpPr>
          <p:cNvPr id="4" name="Text Placeholder 3">
            <a:extLst>
              <a:ext uri="{FF2B5EF4-FFF2-40B4-BE49-F238E27FC236}">
                <a16:creationId xmlns:a16="http://schemas.microsoft.com/office/drawing/2014/main" id="{035017FA-46DC-AF07-6023-FE4E331911EE}"/>
              </a:ext>
            </a:extLst>
          </p:cNvPr>
          <p:cNvSpPr>
            <a:spLocks noGrp="1"/>
          </p:cNvSpPr>
          <p:nvPr>
            <p:ph type="body" sz="quarter" idx="14"/>
          </p:nvPr>
        </p:nvSpPr>
        <p:spPr>
          <a:xfrm>
            <a:off x="2107520" y="1575789"/>
            <a:ext cx="8977040" cy="5282211"/>
          </a:xfrm>
        </p:spPr>
        <p:txBody>
          <a:bodyPr>
            <a:normAutofit fontScale="92500" lnSpcReduction="10000"/>
          </a:bodyPr>
          <a:lstStyle/>
          <a:p>
            <a:r>
              <a:rPr lang="en-US" sz="2000" dirty="0">
                <a:latin typeface="+mn-lt"/>
              </a:rPr>
              <a:t>Study intended a baseline to understand Indiana decision-makers’ and residents' perceptions of SMRs and to guide technical assistance and education resources</a:t>
            </a:r>
          </a:p>
          <a:p>
            <a:endParaRPr lang="en-US" sz="2000" dirty="0">
              <a:latin typeface="+mn-lt"/>
            </a:endParaRPr>
          </a:p>
          <a:p>
            <a:r>
              <a:rPr lang="en-US" sz="2000" dirty="0">
                <a:latin typeface="+mn-lt"/>
              </a:rPr>
              <a:t>Data collected via IRB approved studies </a:t>
            </a:r>
          </a:p>
          <a:p>
            <a:pPr lvl="1"/>
            <a:r>
              <a:rPr lang="en-US" sz="2000" dirty="0"/>
              <a:t>four focus group sessions for decision makers</a:t>
            </a:r>
          </a:p>
          <a:p>
            <a:pPr lvl="1"/>
            <a:r>
              <a:rPr lang="en-US" sz="2000" dirty="0"/>
              <a:t>state-wide electronic survey for Indiana adult residents </a:t>
            </a:r>
          </a:p>
          <a:p>
            <a:pPr marL="0" indent="0">
              <a:buNone/>
            </a:pPr>
            <a:endParaRPr lang="en-US" sz="2000" dirty="0">
              <a:latin typeface="+mn-lt"/>
            </a:endParaRPr>
          </a:p>
          <a:p>
            <a:r>
              <a:rPr lang="en-US" sz="2000" dirty="0">
                <a:latin typeface="+mn-lt"/>
              </a:rPr>
              <a:t>Study questions:</a:t>
            </a:r>
          </a:p>
          <a:p>
            <a:pPr lvl="1"/>
            <a:r>
              <a:rPr lang="en-US" sz="2000" dirty="0"/>
              <a:t>What types of knowledge and opinions do decision-makers and residents currently possess about nuclear technology, specifically small modular reactors? </a:t>
            </a:r>
          </a:p>
          <a:p>
            <a:pPr lvl="1"/>
            <a:r>
              <a:rPr lang="en-US" sz="2000" dirty="0"/>
              <a:t>How do decision-makers and residents perceive land use siting for small modular reactors? </a:t>
            </a:r>
          </a:p>
          <a:p>
            <a:pPr lvl="1"/>
            <a:r>
              <a:rPr lang="en-US" sz="2000" dirty="0"/>
              <a:t>What are decision-makers' and residents' considerations for electricity production? </a:t>
            </a:r>
          </a:p>
          <a:p>
            <a:pPr lvl="1"/>
            <a:r>
              <a:rPr lang="en-US" sz="2000" dirty="0"/>
              <a:t>What types of technical resources do decision-makers and residents need for small modular reactors? </a:t>
            </a:r>
          </a:p>
          <a:p>
            <a:endParaRPr lang="en-US" dirty="0"/>
          </a:p>
        </p:txBody>
      </p:sp>
    </p:spTree>
    <p:extLst>
      <p:ext uri="{BB962C8B-B14F-4D97-AF65-F5344CB8AC3E}">
        <p14:creationId xmlns:p14="http://schemas.microsoft.com/office/powerpoint/2010/main" val="3273613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118DEB2-B4F2-AF62-56AA-021A57748ED5}"/>
              </a:ext>
            </a:extLst>
          </p:cNvPr>
          <p:cNvSpPr>
            <a:spLocks noGrp="1"/>
          </p:cNvSpPr>
          <p:nvPr>
            <p:ph type="title" idx="4294967295"/>
          </p:nvPr>
        </p:nvSpPr>
        <p:spPr>
          <a:xfrm>
            <a:off x="2647950" y="2706688"/>
            <a:ext cx="6896100" cy="5540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1000"/>
              </a:spcBef>
              <a:spcAft>
                <a:spcPts val="0"/>
              </a:spcAft>
              <a:buClr>
                <a:schemeClr val="accent2"/>
              </a:buClr>
              <a:buSzTx/>
              <a:buFont typeface="Arial" panose="020B0604020202020204" pitchFamily="34" charset="0"/>
              <a:buNone/>
              <a:tabLst/>
              <a:defRPr/>
            </a:pPr>
            <a:r>
              <a:rPr kumimoji="0" lang="en-US" sz="3600" b="1" i="0" u="none" strike="noStrike" kern="1200" cap="none" spc="300" normalizeH="0" baseline="0" noProof="0" dirty="0">
                <a:ln>
                  <a:noFill/>
                </a:ln>
                <a:solidFill>
                  <a:schemeClr val="accent4"/>
                </a:solidFill>
                <a:effectLst/>
                <a:uLnTx/>
                <a:uFillTx/>
                <a:latin typeface="United Sans Cd Md" pitchFamily="50" charset="0"/>
                <a:ea typeface="+mn-ea"/>
                <a:cs typeface="+mn-cs"/>
              </a:rPr>
              <a:t>Methods </a:t>
            </a:r>
          </a:p>
        </p:txBody>
      </p:sp>
    </p:spTree>
    <p:extLst>
      <p:ext uri="{BB962C8B-B14F-4D97-AF65-F5344CB8AC3E}">
        <p14:creationId xmlns:p14="http://schemas.microsoft.com/office/powerpoint/2010/main" val="2212214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5BAD923-CFE7-5DB8-32AD-7D05A525AF65}"/>
              </a:ext>
              <a:ext uri="{C183D7F6-B498-43B3-948B-1728B52AA6E4}">
                <adec:decorative xmlns:adec="http://schemas.microsoft.com/office/drawing/2017/decorative" val="0"/>
              </a:ext>
            </a:extLst>
          </p:cNvPr>
          <p:cNvSpPr txBox="1">
            <a:spLocks noGrp="1"/>
          </p:cNvSpPr>
          <p:nvPr>
            <p:ph type="title" idx="4294967295"/>
          </p:nvPr>
        </p:nvSpPr>
        <p:spPr bwMode="blackWhite">
          <a:xfrm>
            <a:off x="2101510" y="-1228484"/>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Methods (part 1 of 5)</a:t>
            </a:r>
          </a:p>
        </p:txBody>
      </p:sp>
      <p:sp>
        <p:nvSpPr>
          <p:cNvPr id="2" name="Title 1">
            <a:extLst>
              <a:ext uri="{FF2B5EF4-FFF2-40B4-BE49-F238E27FC236}">
                <a16:creationId xmlns:a16="http://schemas.microsoft.com/office/drawing/2014/main" id="{23C0365C-0663-786D-5C40-7B49EFFD50DF}"/>
              </a:ext>
              <a:ext uri="{C183D7F6-B498-43B3-948B-1728B52AA6E4}">
                <adec:decorative xmlns:adec="http://schemas.microsoft.com/office/drawing/2017/decorative" val="1"/>
              </a:ext>
            </a:extLst>
          </p:cNvPr>
          <p:cNvSpPr>
            <a:spLocks/>
          </p:cNvSpPr>
          <p:nvPr/>
        </p:nvSpPr>
        <p:spPr bwMode="blackWhite">
          <a:xfrm>
            <a:off x="2107520" y="437030"/>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Methods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3" name="Subtitle 2">
            <a:extLst>
              <a:ext uri="{FF2B5EF4-FFF2-40B4-BE49-F238E27FC236}">
                <a16:creationId xmlns:a16="http://schemas.microsoft.com/office/drawing/2014/main" id="{9AD7D3CE-F719-CAAA-79FD-8531BD9D9B53}"/>
              </a:ext>
            </a:extLst>
          </p:cNvPr>
          <p:cNvSpPr>
            <a:spLocks noGrp="1"/>
          </p:cNvSpPr>
          <p:nvPr>
            <p:ph type="subTitle" idx="1"/>
          </p:nvPr>
        </p:nvSpPr>
        <p:spPr>
          <a:xfrm>
            <a:off x="2107518" y="1042913"/>
            <a:ext cx="7988984" cy="338554"/>
          </a:xfrm>
        </p:spPr>
        <p:txBody>
          <a:bodyPr/>
          <a:lstStyle/>
          <a:p>
            <a:r>
              <a:rPr lang="en-US" dirty="0"/>
              <a:t>Focus Groups – Decision Makers   </a:t>
            </a:r>
          </a:p>
        </p:txBody>
      </p:sp>
      <p:sp>
        <p:nvSpPr>
          <p:cNvPr id="4" name="Text Placeholder 3">
            <a:extLst>
              <a:ext uri="{FF2B5EF4-FFF2-40B4-BE49-F238E27FC236}">
                <a16:creationId xmlns:a16="http://schemas.microsoft.com/office/drawing/2014/main" id="{AE3708A1-E736-4B0C-3A51-0F60363F9C79}"/>
              </a:ext>
            </a:extLst>
          </p:cNvPr>
          <p:cNvSpPr>
            <a:spLocks noGrp="1"/>
          </p:cNvSpPr>
          <p:nvPr>
            <p:ph type="body" sz="quarter" idx="14"/>
          </p:nvPr>
        </p:nvSpPr>
        <p:spPr>
          <a:xfrm>
            <a:off x="2107518" y="1491055"/>
            <a:ext cx="8784002" cy="5366945"/>
          </a:xfrm>
        </p:spPr>
        <p:txBody>
          <a:bodyPr>
            <a:normAutofit lnSpcReduction="10000"/>
          </a:bodyPr>
          <a:lstStyle/>
          <a:p>
            <a:r>
              <a:rPr lang="en-US" sz="2000" dirty="0">
                <a:latin typeface="+mn-lt"/>
              </a:rPr>
              <a:t>Four sessions held virtually via Zoom in August 2024 for one hour each with 18 participants </a:t>
            </a:r>
          </a:p>
          <a:p>
            <a:endParaRPr lang="en-US" sz="2000" dirty="0">
              <a:latin typeface="+mn-lt"/>
            </a:endParaRPr>
          </a:p>
          <a:p>
            <a:r>
              <a:rPr lang="en-US" sz="2000" dirty="0">
                <a:latin typeface="+mn-lt"/>
              </a:rPr>
              <a:t>Sessions organized by area of expertise </a:t>
            </a:r>
          </a:p>
          <a:p>
            <a:pPr lvl="1"/>
            <a:r>
              <a:rPr lang="en-US" sz="2000" dirty="0"/>
              <a:t>planners and emergency managers</a:t>
            </a:r>
          </a:p>
          <a:p>
            <a:pPr lvl="1"/>
            <a:r>
              <a:rPr lang="en-US" sz="2000" dirty="0"/>
              <a:t>local economic development officials and economic developers</a:t>
            </a:r>
          </a:p>
          <a:p>
            <a:pPr lvl="1"/>
            <a:r>
              <a:rPr lang="en-US" sz="2000" dirty="0"/>
              <a:t>local elected officials</a:t>
            </a:r>
          </a:p>
          <a:p>
            <a:pPr lvl="1"/>
            <a:r>
              <a:rPr lang="en-US" sz="2000" dirty="0"/>
              <a:t>utility professionals</a:t>
            </a:r>
          </a:p>
          <a:p>
            <a:endParaRPr lang="en-US" sz="2000" dirty="0">
              <a:latin typeface="+mn-lt"/>
            </a:endParaRPr>
          </a:p>
          <a:p>
            <a:r>
              <a:rPr lang="en-US" sz="2000" dirty="0">
                <a:latin typeface="+mn-lt"/>
              </a:rPr>
              <a:t>Participants selected to ensure a balanced representation across the state</a:t>
            </a:r>
          </a:p>
          <a:p>
            <a:pPr lvl="1"/>
            <a:r>
              <a:rPr lang="en-US" sz="2000" dirty="0"/>
              <a:t>county </a:t>
            </a:r>
          </a:p>
          <a:p>
            <a:pPr lvl="1"/>
            <a:r>
              <a:rPr lang="en-US" sz="2000" dirty="0"/>
              <a:t>geographic identifiers from Indiana’s population breakdown (metropolitan, micropolitan, and noncore areas)</a:t>
            </a:r>
          </a:p>
          <a:p>
            <a:pPr lvl="1"/>
            <a:r>
              <a:rPr lang="en-US" sz="2000" dirty="0"/>
              <a:t>county plan commission type (advisory, area, metropolitan)</a:t>
            </a:r>
          </a:p>
          <a:p>
            <a:pPr lvl="1"/>
            <a:r>
              <a:rPr lang="en-US" sz="2000" dirty="0"/>
              <a:t>participant roles/areas of expertise </a:t>
            </a:r>
          </a:p>
          <a:p>
            <a:pPr marL="228600" lvl="1" indent="0">
              <a:buNone/>
            </a:pPr>
            <a:endParaRPr lang="en-US" dirty="0"/>
          </a:p>
          <a:p>
            <a:endParaRPr lang="en-US" dirty="0"/>
          </a:p>
        </p:txBody>
      </p:sp>
    </p:spTree>
    <p:extLst>
      <p:ext uri="{BB962C8B-B14F-4D97-AF65-F5344CB8AC3E}">
        <p14:creationId xmlns:p14="http://schemas.microsoft.com/office/powerpoint/2010/main" val="2559247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6DD13-3ECA-C4C5-E6EA-9C189B082CB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9032842-21DC-13F4-34FF-FF96211292F1}"/>
              </a:ext>
              <a:ext uri="{C183D7F6-B498-43B3-948B-1728B52AA6E4}">
                <adec:decorative xmlns:adec="http://schemas.microsoft.com/office/drawing/2017/decorative" val="0"/>
              </a:ext>
            </a:extLst>
          </p:cNvPr>
          <p:cNvSpPr txBox="1">
            <a:spLocks noGrp="1"/>
          </p:cNvSpPr>
          <p:nvPr>
            <p:ph type="title" idx="4294967295"/>
          </p:nvPr>
        </p:nvSpPr>
        <p:spPr bwMode="blackWhite">
          <a:xfrm>
            <a:off x="2101510" y="-1228484"/>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rPr>
              <a:t>Methods (part 2 of 5)</a:t>
            </a:r>
          </a:p>
        </p:txBody>
      </p:sp>
      <p:sp>
        <p:nvSpPr>
          <p:cNvPr id="2" name="Title 1">
            <a:extLst>
              <a:ext uri="{FF2B5EF4-FFF2-40B4-BE49-F238E27FC236}">
                <a16:creationId xmlns:a16="http://schemas.microsoft.com/office/drawing/2014/main" id="{410D0B07-6946-9D89-2998-CF290B3EEE97}"/>
              </a:ext>
              <a:ext uri="{C183D7F6-B498-43B3-948B-1728B52AA6E4}">
                <adec:decorative xmlns:adec="http://schemas.microsoft.com/office/drawing/2017/decorative" val="1"/>
              </a:ext>
            </a:extLst>
          </p:cNvPr>
          <p:cNvSpPr>
            <a:spLocks/>
          </p:cNvSpPr>
          <p:nvPr/>
        </p:nvSpPr>
        <p:spPr bwMode="blackWhite">
          <a:xfrm>
            <a:off x="2107520" y="437030"/>
            <a:ext cx="7988980" cy="512448"/>
          </a:xfrm>
          <a:prstGeom prst="rect">
            <a:avLst/>
          </a:prstGeom>
          <a:noFill/>
          <a:ln w="38100" cap="sq">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chemeClr val="tx2"/>
                </a:solidFill>
                <a:effectLst/>
                <a:uLnTx/>
                <a:uFillTx/>
                <a:latin typeface="Acumin Pro ExtraCondensed" panose="020B0508020202020204" pitchFamily="34" charset="77"/>
                <a:ea typeface="+mj-ea"/>
                <a:cs typeface="+mj-cs"/>
              </a:rPr>
              <a:t>Methods </a:t>
            </a:r>
            <a:endParaRPr kumimoji="0" lang="en-US" sz="3600" b="1" i="1" u="none" strike="noStrike" kern="1200" cap="none" spc="0" normalizeH="0" baseline="0" noProof="0" dirty="0">
              <a:ln>
                <a:noFill/>
              </a:ln>
              <a:solidFill>
                <a:schemeClr val="tx2"/>
              </a:solidFill>
              <a:effectLst/>
              <a:uLnTx/>
              <a:uFillTx/>
              <a:latin typeface="Acumin Pro ExtraCondensed" panose="020B0508020202020204" pitchFamily="34" charset="77"/>
              <a:ea typeface="+mj-ea"/>
              <a:cs typeface="+mj-cs"/>
            </a:endParaRPr>
          </a:p>
        </p:txBody>
      </p:sp>
      <p:sp>
        <p:nvSpPr>
          <p:cNvPr id="3" name="Subtitle 2">
            <a:extLst>
              <a:ext uri="{FF2B5EF4-FFF2-40B4-BE49-F238E27FC236}">
                <a16:creationId xmlns:a16="http://schemas.microsoft.com/office/drawing/2014/main" id="{F8F504E6-7C61-D331-EAFE-D7524D2BD405}"/>
              </a:ext>
            </a:extLst>
          </p:cNvPr>
          <p:cNvSpPr>
            <a:spLocks noGrp="1"/>
          </p:cNvSpPr>
          <p:nvPr>
            <p:ph type="subTitle" idx="1"/>
          </p:nvPr>
        </p:nvSpPr>
        <p:spPr>
          <a:xfrm>
            <a:off x="2107518" y="1042913"/>
            <a:ext cx="7988984" cy="338554"/>
          </a:xfrm>
        </p:spPr>
        <p:txBody>
          <a:bodyPr/>
          <a:lstStyle/>
          <a:p>
            <a:r>
              <a:rPr lang="en-US" dirty="0"/>
              <a:t>Focus Groups – Decision Makers   </a:t>
            </a:r>
          </a:p>
        </p:txBody>
      </p:sp>
      <p:sp>
        <p:nvSpPr>
          <p:cNvPr id="4" name="Text Placeholder 3">
            <a:extLst>
              <a:ext uri="{FF2B5EF4-FFF2-40B4-BE49-F238E27FC236}">
                <a16:creationId xmlns:a16="http://schemas.microsoft.com/office/drawing/2014/main" id="{E5B46DAE-21BC-68F7-8770-98BA63011648}"/>
              </a:ext>
            </a:extLst>
          </p:cNvPr>
          <p:cNvSpPr>
            <a:spLocks noGrp="1"/>
          </p:cNvSpPr>
          <p:nvPr>
            <p:ph type="body" sz="quarter" idx="14"/>
          </p:nvPr>
        </p:nvSpPr>
        <p:spPr>
          <a:xfrm>
            <a:off x="2107518" y="1595120"/>
            <a:ext cx="8784002" cy="5262880"/>
          </a:xfrm>
        </p:spPr>
        <p:txBody>
          <a:bodyPr>
            <a:noAutofit/>
          </a:bodyPr>
          <a:lstStyle/>
          <a:p>
            <a:r>
              <a:rPr lang="en-US" sz="2000" dirty="0">
                <a:latin typeface="+mn-lt"/>
              </a:rPr>
              <a:t>Focus group guide (Appendix L) designed around four thematic concepts / study questions </a:t>
            </a:r>
          </a:p>
          <a:p>
            <a:endParaRPr lang="en-US" sz="2000" dirty="0">
              <a:latin typeface="+mn-lt"/>
            </a:endParaRPr>
          </a:p>
          <a:p>
            <a:r>
              <a:rPr lang="en-US" sz="2000" dirty="0">
                <a:latin typeface="+mn-lt"/>
              </a:rPr>
              <a:t>Discussion included questions about:  </a:t>
            </a:r>
          </a:p>
          <a:p>
            <a:pPr lvl="1"/>
            <a:r>
              <a:rPr lang="en-US" sz="2000" dirty="0"/>
              <a:t>participants’ opinions, perceptions, and knowledge about nuclear energy, including small modular reactor technology</a:t>
            </a:r>
          </a:p>
          <a:p>
            <a:pPr lvl="1"/>
            <a:r>
              <a:rPr lang="en-US" sz="2000" dirty="0"/>
              <a:t>nuclear energy siting, including local planning tools and considerations</a:t>
            </a:r>
          </a:p>
          <a:p>
            <a:pPr lvl="1"/>
            <a:r>
              <a:rPr lang="en-US" sz="2000" dirty="0"/>
              <a:t>electricity generation, including current and future energy considerations focused on Indiana’s codified electricity policy of reliability, resilience, stability, affordability, and environmental sustainability</a:t>
            </a:r>
          </a:p>
          <a:p>
            <a:pPr lvl="1"/>
            <a:r>
              <a:rPr lang="en-US" sz="2000" dirty="0"/>
              <a:t>types of technical resources participants needed to support nuclear energy decision-making</a:t>
            </a:r>
          </a:p>
        </p:txBody>
      </p:sp>
    </p:spTree>
    <p:extLst>
      <p:ext uri="{BB962C8B-B14F-4D97-AF65-F5344CB8AC3E}">
        <p14:creationId xmlns:p14="http://schemas.microsoft.com/office/powerpoint/2010/main" val="175355195"/>
      </p:ext>
    </p:extLst>
  </p:cSld>
  <p:clrMapOvr>
    <a:masterClrMapping/>
  </p:clrMapOvr>
</p:sld>
</file>

<file path=ppt/theme/theme1.xml><?xml version="1.0" encoding="utf-8"?>
<a:theme xmlns:a="http://schemas.openxmlformats.org/drawingml/2006/main" name="Purdue2">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PurdueBrand">
      <a:majorFont>
        <a:latin typeface="Acumin Pro ExtraCondensed Smbd"/>
        <a:ea typeface=""/>
        <a:cs typeface=""/>
      </a:majorFont>
      <a:minorFont>
        <a:latin typeface="Acumin Pro"/>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resentation1" id="{3B66243C-D43E-424E-8162-CEAA39EDDC19}" vid="{8467E46F-6AEC-4DDA-84AB-06F3826E95F6}"/>
    </a:ext>
  </a:extLst>
</a:theme>
</file>

<file path=ppt/theme/theme2.xml><?xml version="1.0" encoding="utf-8"?>
<a:theme xmlns:a="http://schemas.openxmlformats.org/drawingml/2006/main" name="IISG Light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COBRAND-PPT-TEMPLATE_WideScreen_Embedded-Brand-Fonts_Cross-Platform_Black</Template>
  <TotalTime>1567</TotalTime>
  <Words>3012</Words>
  <Application>Microsoft Macintosh PowerPoint</Application>
  <PresentationFormat>Widescreen</PresentationFormat>
  <Paragraphs>530</Paragraphs>
  <Slides>33</Slides>
  <Notes>1</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33</vt:i4>
      </vt:variant>
    </vt:vector>
  </HeadingPairs>
  <TitlesOfParts>
    <vt:vector size="51" baseType="lpstr">
      <vt:lpstr>Arial</vt:lpstr>
      <vt:lpstr>Acumin Pro Medium</vt:lpstr>
      <vt:lpstr>Acumin Pro Condensed Semibold</vt:lpstr>
      <vt:lpstr>Acumin Pro ExtraCondensed Smbd</vt:lpstr>
      <vt:lpstr>United Sans Rg Md</vt:lpstr>
      <vt:lpstr>Calibri</vt:lpstr>
      <vt:lpstr>Aptos</vt:lpstr>
      <vt:lpstr>United Sans Cd Md</vt:lpstr>
      <vt:lpstr>Franklin Gothic Book</vt:lpstr>
      <vt:lpstr>Arial Black</vt:lpstr>
      <vt:lpstr>Acumin Pro SemiCondensed</vt:lpstr>
      <vt:lpstr>Wingdings</vt:lpstr>
      <vt:lpstr>Acumin Pro Semibold</vt:lpstr>
      <vt:lpstr>Acumin Pro ExtraCondensed</vt:lpstr>
      <vt:lpstr>Franklin Gothic Medium</vt:lpstr>
      <vt:lpstr>Acumin Pro</vt:lpstr>
      <vt:lpstr>Purdue2</vt:lpstr>
      <vt:lpstr>IISG Light Theme</vt:lpstr>
      <vt:lpstr>Community engagement STUDY summary:  SMALL MODULAR REACTOR TECHNOLOGY AND ITS IMPACT FOR INDIANA</vt:lpstr>
      <vt:lpstr>Team </vt:lpstr>
      <vt:lpstr>Study Summary, Handout, and Technical Report</vt:lpstr>
      <vt:lpstr>Chapter 7:  Community Engagement </vt:lpstr>
      <vt:lpstr>Introduction and Background  (part 1 of 2)</vt:lpstr>
      <vt:lpstr>Introduction and Background (part 2 of 2)</vt:lpstr>
      <vt:lpstr>Methods </vt:lpstr>
      <vt:lpstr>Methods (part 1 of 5)</vt:lpstr>
      <vt:lpstr>Methods (part 2 of 5)</vt:lpstr>
      <vt:lpstr>Methods (part 3 of 5)</vt:lpstr>
      <vt:lpstr>Methods (part 4 of 5)</vt:lpstr>
      <vt:lpstr>Methods (part 5 of 5)</vt:lpstr>
      <vt:lpstr>Results and Discussion </vt:lpstr>
      <vt:lpstr>Results and Discussion - Focus Groups – Decision Makers (part 1 of 6) </vt:lpstr>
      <vt:lpstr>Results and Discussion - Focus Groups – Decision Makers (part 2 of 6) </vt:lpstr>
      <vt:lpstr>Results and Discussion - Focus Groups – Decision Makers (part 3 of 6) </vt:lpstr>
      <vt:lpstr>Results and Discussion - Focus Groups – Decision Makers (part 4 of 6) </vt:lpstr>
      <vt:lpstr>Results and Discussion - Focus Groups – Decision Makers (part 5 of 6) </vt:lpstr>
      <vt:lpstr>Results and Discussion - Focus Groups – Decision Makers (part 6 of 6) </vt:lpstr>
      <vt:lpstr>Results and Discussion – Survey – IN Residents (part 1 of 9)</vt:lpstr>
      <vt:lpstr>Results and Discussion – Survey – IN Residents (part 2 of 9)</vt:lpstr>
      <vt:lpstr>Results and Discussion – Survey – IN Residents (part 3 of 9)</vt:lpstr>
      <vt:lpstr>Results and Discussion – Survey – IN Residents (part 4 of 9)</vt:lpstr>
      <vt:lpstr>Results and Discussion – Survey – IN Residents (part 5 of 9)</vt:lpstr>
      <vt:lpstr>Results and Discussion – Survey – IN Residents (part 6 of 9)</vt:lpstr>
      <vt:lpstr>Results and Discussion – Survey – IN Residents (part 7 of 9)</vt:lpstr>
      <vt:lpstr>Results and Discussion – Survey – IN Residents (part 8 of 9)</vt:lpstr>
      <vt:lpstr>Results and Discussion – Survey – IN Residents (part 9 of 9)</vt:lpstr>
      <vt:lpstr>Summary and Recommendations </vt:lpstr>
      <vt:lpstr>Summary and Recommendations (part 1 of 3)</vt:lpstr>
      <vt:lpstr>Summary and Recommendations (part 2 of 3)</vt:lpstr>
      <vt:lpstr>Summary and Recommendations (part 3 of 3)</vt:lpstr>
      <vt:lpstr>Thank You</vt:lpstr>
    </vt:vector>
  </TitlesOfParts>
  <Company>Purdue University - AgIT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Schwinkendorf, Kymberly A</dc:creator>
  <cp:lastModifiedBy>Morgan M French</cp:lastModifiedBy>
  <cp:revision>86</cp:revision>
  <cp:lastPrinted>2025-07-22T17:49:55Z</cp:lastPrinted>
  <dcterms:created xsi:type="dcterms:W3CDTF">2021-06-11T18:53:43Z</dcterms:created>
  <dcterms:modified xsi:type="dcterms:W3CDTF">2026-07-20T20:23:26Z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7606f69-b0ae-4874-be30-7d43a3c7be10_Enabled">
    <vt:lpwstr>true</vt:lpwstr>
  </property>
  <property fmtid="{D5CDD505-2E9C-101B-9397-08002B2CF9AE}" pid="3" name="MSIP_Label_f7606f69-b0ae-4874-be30-7d43a3c7be10_SetDate">
    <vt:lpwstr>2025-04-01T19:53:20Z</vt:lpwstr>
  </property>
  <property fmtid="{D5CDD505-2E9C-101B-9397-08002B2CF9AE}" pid="4" name="MSIP_Label_f7606f69-b0ae-4874-be30-7d43a3c7be10_Method">
    <vt:lpwstr>Standard</vt:lpwstr>
  </property>
  <property fmtid="{D5CDD505-2E9C-101B-9397-08002B2CF9AE}" pid="5" name="MSIP_Label_f7606f69-b0ae-4874-be30-7d43a3c7be10_Name">
    <vt:lpwstr>defa4170-0d19-0005-0001-bc88714345d2</vt:lpwstr>
  </property>
  <property fmtid="{D5CDD505-2E9C-101B-9397-08002B2CF9AE}" pid="6" name="MSIP_Label_f7606f69-b0ae-4874-be30-7d43a3c7be10_SiteId">
    <vt:lpwstr>4130bd39-7c53-419c-b1e5-8758d6d63f21</vt:lpwstr>
  </property>
  <property fmtid="{D5CDD505-2E9C-101B-9397-08002B2CF9AE}" pid="7" name="MSIP_Label_f7606f69-b0ae-4874-be30-7d43a3c7be10_ActionId">
    <vt:lpwstr>dbaa84a5-fcaa-473c-ab6b-ea0050ffa215</vt:lpwstr>
  </property>
  <property fmtid="{D5CDD505-2E9C-101B-9397-08002B2CF9AE}" pid="8" name="MSIP_Label_f7606f69-b0ae-4874-be30-7d43a3c7be10_ContentBits">
    <vt:lpwstr>0</vt:lpwstr>
  </property>
  <property fmtid="{D5CDD505-2E9C-101B-9397-08002B2CF9AE}" pid="9" name="MSIP_Label_f7606f69-b0ae-4874-be30-7d43a3c7be10_Tag">
    <vt:lpwstr>10, 3, 0, 1</vt:lpwstr>
  </property>
</Properties>
</file>