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34" r:id="rId1"/>
  </p:sldMasterIdLst>
  <p:handoutMasterIdLst>
    <p:handoutMasterId r:id="rId14"/>
  </p:handoutMasterIdLst>
  <p:sldIdLst>
    <p:sldId id="256" r:id="rId2"/>
    <p:sldId id="293" r:id="rId3"/>
    <p:sldId id="266" r:id="rId4"/>
    <p:sldId id="295" r:id="rId5"/>
    <p:sldId id="296" r:id="rId6"/>
    <p:sldId id="297" r:id="rId7"/>
    <p:sldId id="298" r:id="rId8"/>
    <p:sldId id="300" r:id="rId9"/>
    <p:sldId id="302" r:id="rId10"/>
    <p:sldId id="303" r:id="rId11"/>
    <p:sldId id="271" r:id="rId12"/>
    <p:sldId id="294" r:id="rId13"/>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LeeAnn J" initials="WLJ" lastIdx="1" clrIdx="0">
    <p:extLst>
      <p:ext uri="{19B8F6BF-5375-455C-9EA6-DF929625EA0E}">
        <p15:presenceInfo xmlns:p15="http://schemas.microsoft.com/office/powerpoint/2012/main" userId="S::leewill@purdue.edu::74128d98-65f1-4b7a-abca-6aeed2df30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CCFFCC"/>
    <a:srgbClr val="FFCC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2" autoAdjust="0"/>
    <p:restoredTop sz="96196" autoAdjust="0"/>
  </p:normalViewPr>
  <p:slideViewPr>
    <p:cSldViewPr>
      <p:cViewPr varScale="1">
        <p:scale>
          <a:sx n="125" d="100"/>
          <a:sy n="125" d="100"/>
        </p:scale>
        <p:origin x="11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charset="0"/>
              </a:defRPr>
            </a:lvl1pPr>
          </a:lstStyle>
          <a:p>
            <a:pPr>
              <a:defRPr/>
            </a:pPr>
            <a:endParaRPr lang="en-US"/>
          </a:p>
        </p:txBody>
      </p:sp>
      <p:sp>
        <p:nvSpPr>
          <p:cNvPr id="126979"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charset="0"/>
              </a:defRPr>
            </a:lvl1pPr>
          </a:lstStyle>
          <a:p>
            <a:pPr>
              <a:defRPr/>
            </a:pPr>
            <a:endParaRPr lang="en-US"/>
          </a:p>
        </p:txBody>
      </p:sp>
      <p:sp>
        <p:nvSpPr>
          <p:cNvPr id="126980"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charset="0"/>
              </a:defRPr>
            </a:lvl1pPr>
          </a:lstStyle>
          <a:p>
            <a:pPr>
              <a:defRPr/>
            </a:pPr>
            <a:endParaRPr lang="en-US"/>
          </a:p>
        </p:txBody>
      </p:sp>
      <p:sp>
        <p:nvSpPr>
          <p:cNvPr id="126981"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defRPr>
            </a:lvl1pPr>
          </a:lstStyle>
          <a:p>
            <a:pPr>
              <a:defRPr/>
            </a:pPr>
            <a:fld id="{6CFB4EB5-F505-4686-A564-9658D046E579}"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6E9CA6B-3EA9-435B-9826-A3E2538B43C7}" type="slidenum">
              <a:rPr lang="en-US" altLang="en-US" smtClean="0"/>
              <a:pPr>
                <a:defRPr/>
              </a:pPr>
              <a:t>‹#›</a:t>
            </a:fld>
            <a:endParaRPr lang="en-US" altLang="en-US" dirty="0"/>
          </a:p>
        </p:txBody>
      </p:sp>
    </p:spTree>
    <p:extLst>
      <p:ext uri="{BB962C8B-B14F-4D97-AF65-F5344CB8AC3E}">
        <p14:creationId xmlns:p14="http://schemas.microsoft.com/office/powerpoint/2010/main" val="2632874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917678" y="6181344"/>
            <a:ext cx="5337278" cy="365125"/>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F18205A-353E-4E61-9DF8-6CC69C61F6C2}" type="slidenum">
              <a:rPr lang="en-US" altLang="en-US" smtClean="0"/>
              <a:pPr>
                <a:defRPr/>
              </a:pPr>
              <a:t>‹#›</a:t>
            </a:fld>
            <a:endParaRPr lang="en-US" altLang="en-US" dirty="0"/>
          </a:p>
        </p:txBody>
      </p:sp>
    </p:spTree>
    <p:extLst>
      <p:ext uri="{BB962C8B-B14F-4D97-AF65-F5344CB8AC3E}">
        <p14:creationId xmlns:p14="http://schemas.microsoft.com/office/powerpoint/2010/main" val="1985553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AF37FE8-E204-4635-BFBC-C5C78DCEBDD6}" type="slidenum">
              <a:rPr lang="en-US" altLang="en-US" smtClean="0"/>
              <a:pPr>
                <a:defRPr/>
              </a:pPr>
              <a:t>‹#›</a:t>
            </a:fld>
            <a:endParaRPr lang="en-US" altLang="en-US" dirty="0"/>
          </a:p>
        </p:txBody>
      </p:sp>
    </p:spTree>
    <p:extLst>
      <p:ext uri="{BB962C8B-B14F-4D97-AF65-F5344CB8AC3E}">
        <p14:creationId xmlns:p14="http://schemas.microsoft.com/office/powerpoint/2010/main" val="3363982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AF37FE8-E204-4635-BFBC-C5C78DCEBDD6}" type="slidenum">
              <a:rPr lang="en-US" altLang="en-US" smtClean="0"/>
              <a:pPr>
                <a:defRPr/>
              </a:pPr>
              <a:t>‹#›</a:t>
            </a:fld>
            <a:endParaRPr lang="en-US" altLang="en-US" dirty="0"/>
          </a:p>
        </p:txBody>
      </p:sp>
    </p:spTree>
    <p:extLst>
      <p:ext uri="{BB962C8B-B14F-4D97-AF65-F5344CB8AC3E}">
        <p14:creationId xmlns:p14="http://schemas.microsoft.com/office/powerpoint/2010/main" val="788152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AF37FE8-E204-4635-BFBC-C5C78DCEBDD6}" type="slidenum">
              <a:rPr lang="en-US" altLang="en-US" smtClean="0"/>
              <a:pPr>
                <a:defRPr/>
              </a:pPr>
              <a:t>‹#›</a:t>
            </a:fld>
            <a:endParaRPr lang="en-US" altLang="en-US" dirty="0"/>
          </a:p>
        </p:txBody>
      </p:sp>
    </p:spTree>
    <p:extLst>
      <p:ext uri="{BB962C8B-B14F-4D97-AF65-F5344CB8AC3E}">
        <p14:creationId xmlns:p14="http://schemas.microsoft.com/office/powerpoint/2010/main" val="131360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AF37FE8-E204-4635-BFBC-C5C78DCEBDD6}" type="slidenum">
              <a:rPr lang="en-US" altLang="en-US" smtClean="0"/>
              <a:pPr>
                <a:defRPr/>
              </a:pPr>
              <a:t>‹#›</a:t>
            </a:fld>
            <a:endParaRPr lang="en-US" altLang="en-US" dirty="0"/>
          </a:p>
        </p:txBody>
      </p:sp>
    </p:spTree>
    <p:extLst>
      <p:ext uri="{BB962C8B-B14F-4D97-AF65-F5344CB8AC3E}">
        <p14:creationId xmlns:p14="http://schemas.microsoft.com/office/powerpoint/2010/main" val="16560814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AF37FE8-E204-4635-BFBC-C5C78DCEBDD6}" type="slidenum">
              <a:rPr lang="en-US" altLang="en-US" smtClean="0"/>
              <a:pPr>
                <a:defRPr/>
              </a:pPr>
              <a:t>‹#›</a:t>
            </a:fld>
            <a:endParaRPr lang="en-US" altLang="en-US" dirty="0"/>
          </a:p>
        </p:txBody>
      </p:sp>
    </p:spTree>
    <p:extLst>
      <p:ext uri="{BB962C8B-B14F-4D97-AF65-F5344CB8AC3E}">
        <p14:creationId xmlns:p14="http://schemas.microsoft.com/office/powerpoint/2010/main" val="3033390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14076A4-D755-41CC-ADA2-A6FABA9322B9}" type="slidenum">
              <a:rPr lang="en-US" altLang="en-US" smtClean="0"/>
              <a:pPr>
                <a:defRPr/>
              </a:pPr>
              <a:t>‹#›</a:t>
            </a:fld>
            <a:endParaRPr lang="en-US" altLang="en-US" dirty="0"/>
          </a:p>
        </p:txBody>
      </p:sp>
    </p:spTree>
    <p:extLst>
      <p:ext uri="{BB962C8B-B14F-4D97-AF65-F5344CB8AC3E}">
        <p14:creationId xmlns:p14="http://schemas.microsoft.com/office/powerpoint/2010/main" val="496836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E1568D2-6FCF-4F13-B7C3-E23451ECD71C}" type="slidenum">
              <a:rPr lang="en-US" altLang="en-US" smtClean="0"/>
              <a:pPr>
                <a:defRPr/>
              </a:pPr>
              <a:t>‹#›</a:t>
            </a:fld>
            <a:endParaRPr lang="en-US" altLang="en-US" dirty="0"/>
          </a:p>
        </p:txBody>
      </p:sp>
    </p:spTree>
    <p:extLst>
      <p:ext uri="{BB962C8B-B14F-4D97-AF65-F5344CB8AC3E}">
        <p14:creationId xmlns:p14="http://schemas.microsoft.com/office/powerpoint/2010/main" val="382523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3C43AF2-D11E-481B-ABEE-A1091A689397}" type="slidenum">
              <a:rPr lang="en-US" altLang="en-US" smtClean="0"/>
              <a:pPr>
                <a:defRPr/>
              </a:pPr>
              <a:t>‹#›</a:t>
            </a:fld>
            <a:endParaRPr lang="en-US" altLang="en-US" dirty="0"/>
          </a:p>
        </p:txBody>
      </p:sp>
    </p:spTree>
    <p:extLst>
      <p:ext uri="{BB962C8B-B14F-4D97-AF65-F5344CB8AC3E}">
        <p14:creationId xmlns:p14="http://schemas.microsoft.com/office/powerpoint/2010/main" val="2935499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85C7B92-A46F-4258-BFED-BEE92B15D4AE}" type="slidenum">
              <a:rPr lang="en-US" altLang="en-US" smtClean="0"/>
              <a:pPr>
                <a:defRPr/>
              </a:pPr>
              <a:t>‹#›</a:t>
            </a:fld>
            <a:endParaRPr lang="en-US" altLang="en-US" dirty="0"/>
          </a:p>
        </p:txBody>
      </p:sp>
    </p:spTree>
    <p:extLst>
      <p:ext uri="{BB962C8B-B14F-4D97-AF65-F5344CB8AC3E}">
        <p14:creationId xmlns:p14="http://schemas.microsoft.com/office/powerpoint/2010/main" val="811793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5D31C21-7E36-4A19-810F-E57D4235F745}" type="slidenum">
              <a:rPr lang="en-US" altLang="en-US" smtClean="0"/>
              <a:pPr>
                <a:defRPr/>
              </a:pPr>
              <a:t>‹#›</a:t>
            </a:fld>
            <a:endParaRPr lang="en-US" altLang="en-US" dirty="0"/>
          </a:p>
        </p:txBody>
      </p:sp>
    </p:spTree>
    <p:extLst>
      <p:ext uri="{BB962C8B-B14F-4D97-AF65-F5344CB8AC3E}">
        <p14:creationId xmlns:p14="http://schemas.microsoft.com/office/powerpoint/2010/main" val="3476581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B0F9186-DC81-4F07-9796-F47309BDACD6}" type="slidenum">
              <a:rPr lang="en-US" altLang="en-US" smtClean="0"/>
              <a:pPr>
                <a:defRPr/>
              </a:pPr>
              <a:t>‹#›</a:t>
            </a:fld>
            <a:endParaRPr lang="en-US" altLang="en-US" dirty="0"/>
          </a:p>
        </p:txBody>
      </p:sp>
    </p:spTree>
    <p:extLst>
      <p:ext uri="{BB962C8B-B14F-4D97-AF65-F5344CB8AC3E}">
        <p14:creationId xmlns:p14="http://schemas.microsoft.com/office/powerpoint/2010/main" val="4115339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66B5075-336F-4FDE-9C12-9E1627CE332C}" type="slidenum">
              <a:rPr lang="en-US" altLang="en-US" smtClean="0"/>
              <a:pPr>
                <a:defRPr/>
              </a:pPr>
              <a:t>‹#›</a:t>
            </a:fld>
            <a:endParaRPr lang="en-US" altLang="en-US" dirty="0"/>
          </a:p>
        </p:txBody>
      </p:sp>
    </p:spTree>
    <p:extLst>
      <p:ext uri="{BB962C8B-B14F-4D97-AF65-F5344CB8AC3E}">
        <p14:creationId xmlns:p14="http://schemas.microsoft.com/office/powerpoint/2010/main" val="3235477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53C5249-26AB-48EF-9EDB-586A119A7879}" type="slidenum">
              <a:rPr lang="en-US" altLang="en-US" smtClean="0"/>
              <a:pPr>
                <a:defRPr/>
              </a:pPr>
              <a:t>‹#›</a:t>
            </a:fld>
            <a:endParaRPr lang="en-US" altLang="en-US" dirty="0"/>
          </a:p>
        </p:txBody>
      </p:sp>
    </p:spTree>
    <p:extLst>
      <p:ext uri="{BB962C8B-B14F-4D97-AF65-F5344CB8AC3E}">
        <p14:creationId xmlns:p14="http://schemas.microsoft.com/office/powerpoint/2010/main" val="1803726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B27963D-68A8-47AC-A156-CD040DBB9FA8}" type="slidenum">
              <a:rPr lang="en-US" altLang="en-US" smtClean="0"/>
              <a:pPr>
                <a:defRPr/>
              </a:pPr>
              <a:t>‹#›</a:t>
            </a:fld>
            <a:endParaRPr lang="en-US" altLang="en-US" dirty="0"/>
          </a:p>
        </p:txBody>
      </p:sp>
    </p:spTree>
    <p:extLst>
      <p:ext uri="{BB962C8B-B14F-4D97-AF65-F5344CB8AC3E}">
        <p14:creationId xmlns:p14="http://schemas.microsoft.com/office/powerpoint/2010/main" val="1377805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23649" y="6181344"/>
            <a:ext cx="718502" cy="365125"/>
          </a:xfrm>
        </p:spPr>
        <p:txBody>
          <a:bodyPr/>
          <a:lstStyle/>
          <a:p>
            <a:pPr>
              <a:defRPr/>
            </a:pPr>
            <a:endParaRPr lang="en-US"/>
          </a:p>
        </p:txBody>
      </p:sp>
      <p:sp>
        <p:nvSpPr>
          <p:cNvPr id="6" name="Footer Placeholder 5"/>
          <p:cNvSpPr>
            <a:spLocks noGrp="1"/>
          </p:cNvSpPr>
          <p:nvPr>
            <p:ph type="ftr" sz="quarter" idx="11"/>
          </p:nvPr>
        </p:nvSpPr>
        <p:spPr>
          <a:xfrm>
            <a:off x="818348" y="6181344"/>
            <a:ext cx="3705300" cy="365125"/>
          </a:xfrm>
        </p:spPr>
        <p:txBody>
          <a:bodyPr/>
          <a:lstStyle/>
          <a:p>
            <a:pPr>
              <a:defRPr/>
            </a:pPr>
            <a:endParaRPr lang="en-US"/>
          </a:p>
        </p:txBody>
      </p:sp>
      <p:sp>
        <p:nvSpPr>
          <p:cNvPr id="7" name="Slide Number Placeholder 6"/>
          <p:cNvSpPr>
            <a:spLocks noGrp="1"/>
          </p:cNvSpPr>
          <p:nvPr>
            <p:ph type="sldNum" sz="quarter" idx="12"/>
          </p:nvPr>
        </p:nvSpPr>
        <p:spPr>
          <a:xfrm>
            <a:off x="8024262" y="6181344"/>
            <a:ext cx="305186" cy="329250"/>
          </a:xfrm>
        </p:spPr>
        <p:txBody>
          <a:bodyPr/>
          <a:lstStyle/>
          <a:p>
            <a:pPr>
              <a:defRPr/>
            </a:pPr>
            <a:fld id="{7B28B819-5EE7-47FD-B13B-2C187ADB9BAF}" type="slidenum">
              <a:rPr lang="en-US" altLang="en-US" smtClean="0"/>
              <a:pPr>
                <a:defRPr/>
              </a:pPr>
              <a:t>‹#›</a:t>
            </a:fld>
            <a:endParaRPr lang="en-US" altLang="en-US" dirty="0"/>
          </a:p>
        </p:txBody>
      </p:sp>
    </p:spTree>
    <p:extLst>
      <p:ext uri="{BB962C8B-B14F-4D97-AF65-F5344CB8AC3E}">
        <p14:creationId xmlns:p14="http://schemas.microsoft.com/office/powerpoint/2010/main" val="205952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endParaRPr lang="en-US"/>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endParaRPr lang="en-US"/>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pPr>
              <a:defRPr/>
            </a:pPr>
            <a:fld id="{CAF37FE8-E204-4635-BFBC-C5C78DCEBDD6}" type="slidenum">
              <a:rPr lang="en-US" altLang="en-US" smtClean="0"/>
              <a:pPr>
                <a:defRPr/>
              </a:pPr>
              <a:t>‹#›</a:t>
            </a:fld>
            <a:endParaRPr lang="en-US" altLang="en-US" dirty="0"/>
          </a:p>
        </p:txBody>
      </p:sp>
    </p:spTree>
    <p:extLst>
      <p:ext uri="{BB962C8B-B14F-4D97-AF65-F5344CB8AC3E}">
        <p14:creationId xmlns:p14="http://schemas.microsoft.com/office/powerpoint/2010/main" val="369756741"/>
      </p:ext>
    </p:extLst>
  </p:cSld>
  <p:clrMap bg1="dk1" tx1="lt1" bg2="dk2" tx2="lt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 id="2147484547" r:id="rId13"/>
    <p:sldLayoutId id="2147484548" r:id="rId14"/>
    <p:sldLayoutId id="2147484549" r:id="rId15"/>
    <p:sldLayoutId id="2147484550" r:id="rId16"/>
    <p:sldLayoutId id="2147484551" r:id="rId17"/>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7.jpeg"/><Relationship Id="rId2" Type="http://schemas.openxmlformats.org/officeDocument/2006/relationships/hyperlink" Target="mailto:malissa@purdue.edu" TargetMode="Externa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hyperlink" Target="mailto:admissions@purdue.edu" TargetMode="External"/><Relationship Id="rId2" Type="http://schemas.openxmlformats.org/officeDocument/2006/relationships/hyperlink" Target="https://www.purdue.edu/apps/account/cas/login?service=https%3A%2F%2Fwl.mypurdue.purdue.edu%2Fc%2Fportal%2Flogi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219074" y="142874"/>
            <a:ext cx="8543925" cy="5192713"/>
          </a:xfrm>
        </p:spPr>
        <p:txBody>
          <a:bodyPr>
            <a:noAutofit/>
          </a:bodyPr>
          <a:lstStyle/>
          <a:p>
            <a:pPr algn="r" eaLnBrk="1" hangingPunct="1"/>
            <a:r>
              <a:rPr lang="en-US" altLang="en-US" sz="4800" dirty="0">
                <a:solidFill>
                  <a:schemeClr val="tx2">
                    <a:lumMod val="75000"/>
                  </a:schemeClr>
                </a:solidFill>
                <a:latin typeface="Acumin"/>
              </a:rPr>
              <a:t>Agricultural Economics</a:t>
            </a:r>
            <a:br>
              <a:rPr lang="en-US" altLang="en-US" sz="4800" dirty="0">
                <a:solidFill>
                  <a:schemeClr val="tx2">
                    <a:lumMod val="75000"/>
                  </a:schemeClr>
                </a:solidFill>
                <a:latin typeface="Acumin"/>
              </a:rPr>
            </a:br>
            <a:br>
              <a:rPr lang="en-US" altLang="en-US" sz="4800" dirty="0">
                <a:solidFill>
                  <a:schemeClr val="tx2">
                    <a:lumMod val="75000"/>
                  </a:schemeClr>
                </a:solidFill>
                <a:latin typeface="Acumin"/>
              </a:rPr>
            </a:br>
            <a:r>
              <a:rPr lang="en-US" altLang="en-US" sz="4800" dirty="0">
                <a:solidFill>
                  <a:schemeClr val="tx2">
                    <a:lumMod val="75000"/>
                  </a:schemeClr>
                </a:solidFill>
                <a:latin typeface="Acumin"/>
              </a:rPr>
              <a:t>Welcomes You to</a:t>
            </a:r>
            <a:br>
              <a:rPr lang="en-US" altLang="en-US" sz="4800" dirty="0">
                <a:solidFill>
                  <a:schemeClr val="tx2">
                    <a:lumMod val="75000"/>
                  </a:schemeClr>
                </a:solidFill>
                <a:latin typeface="Acumin"/>
              </a:rPr>
            </a:br>
            <a:r>
              <a:rPr lang="en-US" altLang="en-US" sz="4800" dirty="0">
                <a:solidFill>
                  <a:schemeClr val="tx2">
                    <a:lumMod val="75000"/>
                  </a:schemeClr>
                </a:solidFill>
                <a:latin typeface="Acumin"/>
              </a:rPr>
              <a:t> </a:t>
            </a:r>
            <a:br>
              <a:rPr lang="en-US" altLang="en-US" sz="4800" dirty="0">
                <a:solidFill>
                  <a:schemeClr val="tx2">
                    <a:lumMod val="75000"/>
                  </a:schemeClr>
                </a:solidFill>
                <a:latin typeface="Acumin"/>
              </a:rPr>
            </a:br>
            <a:r>
              <a:rPr lang="en-US" altLang="en-US" sz="4800" dirty="0">
                <a:solidFill>
                  <a:schemeClr val="tx2">
                    <a:lumMod val="75000"/>
                  </a:schemeClr>
                </a:solidFill>
                <a:latin typeface="Acumin"/>
              </a:rPr>
              <a:t>Purdue 101</a:t>
            </a:r>
            <a:br>
              <a:rPr lang="en-US" altLang="en-US" sz="4800" dirty="0">
                <a:solidFill>
                  <a:schemeClr val="tx2">
                    <a:lumMod val="75000"/>
                  </a:schemeClr>
                </a:solidFill>
                <a:latin typeface="Acumin"/>
              </a:rPr>
            </a:br>
            <a:br>
              <a:rPr lang="en-US" altLang="en-US" sz="4800" dirty="0">
                <a:solidFill>
                  <a:schemeClr val="tx2">
                    <a:lumMod val="75000"/>
                  </a:schemeClr>
                </a:solidFill>
                <a:latin typeface="Acumin"/>
              </a:rPr>
            </a:br>
            <a:r>
              <a:rPr lang="en-US" altLang="en-US" sz="4800" dirty="0">
                <a:solidFill>
                  <a:schemeClr val="tx2">
                    <a:lumMod val="75000"/>
                  </a:schemeClr>
                </a:solidFill>
                <a:latin typeface="Acumin"/>
              </a:rPr>
              <a:t>Summer 2024</a:t>
            </a:r>
          </a:p>
        </p:txBody>
      </p:sp>
      <p:pic>
        <p:nvPicPr>
          <p:cNvPr id="2054" name="Picture 6" descr="group photo of students">
            <a:extLst>
              <a:ext uri="{FF2B5EF4-FFF2-40B4-BE49-F238E27FC236}">
                <a16:creationId xmlns:a16="http://schemas.microsoft.com/office/drawing/2014/main" id="{542602E6-6C9A-4A52-BE60-0FFCBBE17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6" y="2872932"/>
            <a:ext cx="4343400" cy="3648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9500BCA-CCB4-44E2-89E6-9866EDA3B3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6176549"/>
            <a:ext cx="3839738" cy="41130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818346" y="152400"/>
            <a:ext cx="7511473" cy="1312480"/>
          </a:xfrm>
        </p:spPr>
        <p:txBody>
          <a:bodyPr>
            <a:normAutofit/>
          </a:bodyPr>
          <a:lstStyle/>
          <a:p>
            <a:pPr algn="ctr" eaLnBrk="1" hangingPunct="1"/>
            <a:r>
              <a:rPr lang="en-US" altLang="en-US" sz="3200" dirty="0">
                <a:solidFill>
                  <a:schemeClr val="tx2">
                    <a:lumMod val="75000"/>
                  </a:schemeClr>
                </a:solidFill>
                <a:latin typeface="Acumin"/>
              </a:rPr>
              <a:t>Follow-Up – Summer 2024</a:t>
            </a:r>
          </a:p>
        </p:txBody>
      </p:sp>
      <p:sp>
        <p:nvSpPr>
          <p:cNvPr id="3" name="Content Placeholder 2"/>
          <p:cNvSpPr>
            <a:spLocks noGrp="1"/>
          </p:cNvSpPr>
          <p:nvPr>
            <p:ph idx="1"/>
          </p:nvPr>
        </p:nvSpPr>
        <p:spPr>
          <a:xfrm>
            <a:off x="0" y="533400"/>
            <a:ext cx="8763000" cy="4530725"/>
          </a:xfrm>
        </p:spPr>
        <p:txBody>
          <a:bodyPr rtlCol="0">
            <a:normAutofit/>
          </a:bodyPr>
          <a:lstStyle/>
          <a:p>
            <a:pPr eaLnBrk="1" fontAlgn="auto" hangingPunct="1">
              <a:spcAft>
                <a:spcPts val="0"/>
              </a:spcAft>
              <a:defRPr/>
            </a:pPr>
            <a:r>
              <a:rPr lang="en-US" sz="2000" dirty="0">
                <a:latin typeface="Acumin"/>
              </a:rPr>
              <a:t>Check Purdue </a:t>
            </a:r>
            <a:r>
              <a:rPr lang="en-US" sz="2000">
                <a:latin typeface="Acumin"/>
              </a:rPr>
              <a:t>E-mails Weekly </a:t>
            </a:r>
            <a:r>
              <a:rPr lang="en-US" sz="2000" dirty="0">
                <a:latin typeface="Acumin"/>
              </a:rPr>
              <a:t>During Summer</a:t>
            </a:r>
          </a:p>
          <a:p>
            <a:pPr eaLnBrk="1" fontAlgn="auto" hangingPunct="1">
              <a:spcAft>
                <a:spcPts val="0"/>
              </a:spcAft>
              <a:defRPr/>
            </a:pPr>
            <a:r>
              <a:rPr lang="en-US" sz="2000" dirty="0">
                <a:solidFill>
                  <a:schemeClr val="tx1"/>
                </a:solidFill>
                <a:latin typeface="Acumin"/>
              </a:rPr>
              <a:t>July 18 – Students will have schedule @ 5:00 p.m.</a:t>
            </a:r>
          </a:p>
          <a:p>
            <a:pPr eaLnBrk="1" fontAlgn="auto" hangingPunct="1">
              <a:spcAft>
                <a:spcPts val="0"/>
              </a:spcAft>
              <a:defRPr/>
            </a:pPr>
            <a:r>
              <a:rPr lang="en-US" sz="2000" dirty="0">
                <a:solidFill>
                  <a:schemeClr val="tx1"/>
                </a:solidFill>
                <a:latin typeface="Acumin"/>
              </a:rPr>
              <a:t>July 22 – Make Changes to Schedule, but BE CAUTIOUS</a:t>
            </a:r>
          </a:p>
          <a:p>
            <a:pPr eaLnBrk="1" fontAlgn="auto" hangingPunct="1">
              <a:spcAft>
                <a:spcPts val="0"/>
              </a:spcAft>
              <a:defRPr/>
            </a:pPr>
            <a:r>
              <a:rPr lang="en-US" sz="2000" dirty="0">
                <a:solidFill>
                  <a:schemeClr val="tx1"/>
                </a:solidFill>
                <a:latin typeface="Acumin"/>
              </a:rPr>
              <a:t>Boiler Gold Rush</a:t>
            </a:r>
          </a:p>
          <a:p>
            <a:pPr lvl="1" eaLnBrk="1" fontAlgn="auto" hangingPunct="1">
              <a:spcAft>
                <a:spcPts val="0"/>
              </a:spcAft>
              <a:defRPr/>
            </a:pPr>
            <a:r>
              <a:rPr lang="en-US" sz="2000" dirty="0">
                <a:solidFill>
                  <a:schemeClr val="tx1"/>
                </a:solidFill>
                <a:latin typeface="Acumin"/>
              </a:rPr>
              <a:t>August 13 - 17</a:t>
            </a:r>
          </a:p>
          <a:p>
            <a:pPr eaLnBrk="1" fontAlgn="auto" hangingPunct="1">
              <a:spcAft>
                <a:spcPts val="0"/>
              </a:spcAft>
              <a:defRPr/>
            </a:pPr>
            <a:r>
              <a:rPr lang="en-US" sz="2000" dirty="0">
                <a:solidFill>
                  <a:schemeClr val="tx1"/>
                </a:solidFill>
                <a:latin typeface="Acumin"/>
              </a:rPr>
              <a:t>Classes Begin – August 19</a:t>
            </a:r>
          </a:p>
          <a:p>
            <a:pPr eaLnBrk="1" fontAlgn="auto" hangingPunct="1">
              <a:spcAft>
                <a:spcPts val="0"/>
              </a:spcAft>
              <a:defRPr/>
            </a:pPr>
            <a:endParaRPr lang="en-US" dirty="0"/>
          </a:p>
          <a:p>
            <a:pPr marL="457200" lvl="1" indent="0" eaLnBrk="1" fontAlgn="auto" hangingPunct="1">
              <a:spcAft>
                <a:spcPts val="0"/>
              </a:spcAft>
              <a:buFont typeface="Arial" panose="020B0604020202020204" pitchFamily="34" charset="0"/>
              <a:buNone/>
              <a:defRPr/>
            </a:pPr>
            <a:endParaRPr lang="en-US" dirty="0"/>
          </a:p>
        </p:txBody>
      </p:sp>
      <p:pic>
        <p:nvPicPr>
          <p:cNvPr id="2050" name="Picture 2" descr="Kayla Zalesny">
            <a:extLst>
              <a:ext uri="{FF2B5EF4-FFF2-40B4-BE49-F238E27FC236}">
                <a16:creationId xmlns:a16="http://schemas.microsoft.com/office/drawing/2014/main" id="{6FC47124-4FA7-47F1-877F-0B7E93715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667000"/>
            <a:ext cx="4724400" cy="3755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uiz bowl team">
            <a:extLst>
              <a:ext uri="{FF2B5EF4-FFF2-40B4-BE49-F238E27FC236}">
                <a16:creationId xmlns:a16="http://schemas.microsoft.com/office/drawing/2014/main" id="{8519451F-19AA-4574-A1F3-1D252FECD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191" y="3962400"/>
            <a:ext cx="3407702"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448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1"/>
          <p:cNvSpPr>
            <a:spLocks noGrp="1"/>
          </p:cNvSpPr>
          <p:nvPr>
            <p:ph idx="1"/>
          </p:nvPr>
        </p:nvSpPr>
        <p:spPr>
          <a:xfrm>
            <a:off x="228600" y="1295400"/>
            <a:ext cx="7511472" cy="4041162"/>
          </a:xfrm>
        </p:spPr>
        <p:txBody>
          <a:bodyPr>
            <a:normAutofit/>
          </a:bodyPr>
          <a:lstStyle/>
          <a:p>
            <a:r>
              <a:rPr lang="en-US" altLang="en-US" sz="2000" dirty="0">
                <a:latin typeface="Acumin"/>
              </a:rPr>
              <a:t>E-mail</a:t>
            </a:r>
          </a:p>
          <a:p>
            <a:pPr lvl="1"/>
            <a:r>
              <a:rPr lang="en-US" altLang="en-US" sz="2000" dirty="0">
                <a:latin typeface="Acumin"/>
                <a:hlinkClick r:id="rId2"/>
              </a:rPr>
              <a:t>malissa@purdue.edu</a:t>
            </a:r>
            <a:endParaRPr lang="en-US" altLang="en-US" sz="2000" dirty="0">
              <a:latin typeface="Acumin"/>
            </a:endParaRPr>
          </a:p>
          <a:p>
            <a:r>
              <a:rPr lang="en-US" altLang="en-US" sz="2000" dirty="0">
                <a:latin typeface="Acumin"/>
              </a:rPr>
              <a:t>Call</a:t>
            </a:r>
          </a:p>
          <a:p>
            <a:pPr lvl="1"/>
            <a:r>
              <a:rPr lang="en-US" altLang="en-US" sz="2000" dirty="0">
                <a:latin typeface="Acumin"/>
              </a:rPr>
              <a:t>(765) 494-4201</a:t>
            </a:r>
          </a:p>
        </p:txBody>
      </p:sp>
      <p:sp>
        <p:nvSpPr>
          <p:cNvPr id="24579" name="Title 2"/>
          <p:cNvSpPr>
            <a:spLocks noGrp="1"/>
          </p:cNvSpPr>
          <p:nvPr>
            <p:ph type="title"/>
          </p:nvPr>
        </p:nvSpPr>
        <p:spPr>
          <a:xfrm>
            <a:off x="325655" y="381000"/>
            <a:ext cx="8839200" cy="1312480"/>
          </a:xfrm>
        </p:spPr>
        <p:txBody>
          <a:bodyPr>
            <a:noAutofit/>
          </a:bodyPr>
          <a:lstStyle/>
          <a:p>
            <a:r>
              <a:rPr lang="en-US" altLang="en-US" sz="4000" dirty="0">
                <a:solidFill>
                  <a:schemeClr val="tx2">
                    <a:lumMod val="75000"/>
                  </a:schemeClr>
                </a:solidFill>
                <a:latin typeface="Acumin"/>
              </a:rPr>
              <a:t>Have Questions? Contact Us!</a:t>
            </a:r>
          </a:p>
        </p:txBody>
      </p:sp>
      <p:pic>
        <p:nvPicPr>
          <p:cNvPr id="6" name="Picture 5">
            <a:extLst>
              <a:ext uri="{FF2B5EF4-FFF2-40B4-BE49-F238E27FC236}">
                <a16:creationId xmlns:a16="http://schemas.microsoft.com/office/drawing/2014/main" id="{3A31605E-B2FC-4016-A55F-E614999279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821" y="5971577"/>
            <a:ext cx="4325112" cy="463296"/>
          </a:xfrm>
          <a:prstGeom prst="rect">
            <a:avLst/>
          </a:prstGeom>
        </p:spPr>
      </p:pic>
      <p:pic>
        <p:nvPicPr>
          <p:cNvPr id="2" name="Picture 1"/>
          <p:cNvPicPr>
            <a:picLocks noChangeAspect="1"/>
          </p:cNvPicPr>
          <p:nvPr/>
        </p:nvPicPr>
        <p:blipFill rotWithShape="1">
          <a:blip r:embed="rId4"/>
          <a:srcRect l="11858" t="10366" r="-11858" b="-10366"/>
          <a:stretch/>
        </p:blipFill>
        <p:spPr>
          <a:xfrm>
            <a:off x="-29365574" y="-21564600"/>
            <a:ext cx="2483237" cy="1828800"/>
          </a:xfrm>
          <a:prstGeom prst="rect">
            <a:avLst/>
          </a:prstGeom>
        </p:spPr>
      </p:pic>
      <p:pic>
        <p:nvPicPr>
          <p:cNvPr id="3080" name="Picture 8" descr="4">
            <a:extLst>
              <a:ext uri="{FF2B5EF4-FFF2-40B4-BE49-F238E27FC236}">
                <a16:creationId xmlns:a16="http://schemas.microsoft.com/office/drawing/2014/main" id="{DE1A0347-30E2-44E7-8B20-A8B5E40FD9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030" y="4495800"/>
            <a:ext cx="3239070" cy="2164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04829F3A-4601-4BC1-A4A0-C720771469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44542" y="1573471"/>
            <a:ext cx="3207982" cy="24152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8A253ADA-BBEC-473A-BFDD-4B38AB594A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1971" y="2300081"/>
            <a:ext cx="2247087" cy="31911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4" name="Picture 18" descr="jackson">
            <a:extLst>
              <a:ext uri="{FF2B5EF4-FFF2-40B4-BE49-F238E27FC236}">
                <a16:creationId xmlns:a16="http://schemas.microsoft.com/office/drawing/2014/main" id="{9419ACD0-8D7E-4094-A88C-E2D14A0FFD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29" t="25214" r="7715" b="25594"/>
          <a:stretch/>
        </p:blipFill>
        <p:spPr bwMode="auto">
          <a:xfrm>
            <a:off x="1216244" y="1288003"/>
            <a:ext cx="5257800" cy="276452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2">
            <a:extLst>
              <a:ext uri="{FF2B5EF4-FFF2-40B4-BE49-F238E27FC236}">
                <a16:creationId xmlns:a16="http://schemas.microsoft.com/office/drawing/2014/main" id="{22537A1D-AB3E-46DC-BD77-0F725842FC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 t="724" r="31342" b="16195"/>
          <a:stretch/>
        </p:blipFill>
        <p:spPr bwMode="auto">
          <a:xfrm>
            <a:off x="6594256" y="3294603"/>
            <a:ext cx="2564984" cy="2093260"/>
          </a:xfrm>
          <a:prstGeom prst="rect">
            <a:avLst/>
          </a:prstGeom>
          <a:noFill/>
          <a:extLst>
            <a:ext uri="{909E8E84-426E-40DD-AFC4-6F175D3DCCD1}">
              <a14:hiddenFill xmlns:a14="http://schemas.microsoft.com/office/drawing/2010/main">
                <a:solidFill>
                  <a:srgbClr val="FFFFFF"/>
                </a:solidFill>
              </a14:hiddenFill>
            </a:ext>
          </a:extLst>
        </p:spPr>
      </p:pic>
      <p:sp>
        <p:nvSpPr>
          <p:cNvPr id="23555" name="Title 1"/>
          <p:cNvSpPr>
            <a:spLocks noGrp="1"/>
          </p:cNvSpPr>
          <p:nvPr>
            <p:ph type="title"/>
          </p:nvPr>
        </p:nvSpPr>
        <p:spPr>
          <a:xfrm>
            <a:off x="304800" y="174987"/>
            <a:ext cx="8002588" cy="1081087"/>
          </a:xfrm>
        </p:spPr>
        <p:txBody>
          <a:bodyPr>
            <a:normAutofit/>
          </a:bodyPr>
          <a:lstStyle/>
          <a:p>
            <a:r>
              <a:rPr lang="en-US" altLang="en-US" sz="3200" dirty="0">
                <a:solidFill>
                  <a:schemeClr val="tx2">
                    <a:lumMod val="75000"/>
                  </a:schemeClr>
                </a:solidFill>
              </a:rPr>
              <a:t>Boilermaker Experiences! – </a:t>
            </a:r>
            <a:br>
              <a:rPr lang="en-US" altLang="en-US" sz="3200" dirty="0">
                <a:solidFill>
                  <a:schemeClr val="tx2">
                    <a:lumMod val="75000"/>
                  </a:schemeClr>
                </a:solidFill>
              </a:rPr>
            </a:br>
            <a:r>
              <a:rPr lang="en-US" altLang="en-US" sz="3200" dirty="0">
                <a:solidFill>
                  <a:schemeClr val="tx2">
                    <a:lumMod val="75000"/>
                  </a:schemeClr>
                </a:solidFill>
              </a:rPr>
              <a:t>Can’t Wait for YOU to Experience It!</a:t>
            </a:r>
          </a:p>
        </p:txBody>
      </p:sp>
      <p:pic>
        <p:nvPicPr>
          <p:cNvPr id="15" name="Picture 4" descr="Katie Blacker in France">
            <a:extLst>
              <a:ext uri="{FF2B5EF4-FFF2-40B4-BE49-F238E27FC236}">
                <a16:creationId xmlns:a16="http://schemas.microsoft.com/office/drawing/2014/main" id="{451F3712-0899-479C-B3A6-4200B4A34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102" y="3294603"/>
            <a:ext cx="2222200" cy="35555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logan">
            <a:extLst>
              <a:ext uri="{FF2B5EF4-FFF2-40B4-BE49-F238E27FC236}">
                <a16:creationId xmlns:a16="http://schemas.microsoft.com/office/drawing/2014/main" id="{BD8D30D5-9ADC-4E0A-96DF-3047D840DE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8939" y="4668666"/>
            <a:ext cx="2400300" cy="21482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uke with group">
            <a:extLst>
              <a:ext uri="{FF2B5EF4-FFF2-40B4-BE49-F238E27FC236}">
                <a16:creationId xmlns:a16="http://schemas.microsoft.com/office/drawing/2014/main" id="{A1777C1C-48C6-480C-921F-B8AC235F8D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81" y="4148130"/>
            <a:ext cx="4564380" cy="273102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2">
            <a:extLst>
              <a:ext uri="{FF2B5EF4-FFF2-40B4-BE49-F238E27FC236}">
                <a16:creationId xmlns:a16="http://schemas.microsoft.com/office/drawing/2014/main" id="{3F3817A8-8104-4277-A296-DB6060D789A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604" r="3296" b="17515"/>
          <a:stretch/>
        </p:blipFill>
        <p:spPr bwMode="auto">
          <a:xfrm>
            <a:off x="5220221" y="1288003"/>
            <a:ext cx="3923779" cy="20066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5">
            <a:extLst>
              <a:ext uri="{FF2B5EF4-FFF2-40B4-BE49-F238E27FC236}">
                <a16:creationId xmlns:a16="http://schemas.microsoft.com/office/drawing/2014/main" id="{C617D510-6F25-48B8-90F7-9312919119E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332" t="13973" r="12667" b="11410"/>
          <a:stretch/>
        </p:blipFill>
        <p:spPr bwMode="auto">
          <a:xfrm>
            <a:off x="100881" y="1288003"/>
            <a:ext cx="3048000" cy="326189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4">
            <a:extLst>
              <a:ext uri="{FF2B5EF4-FFF2-40B4-BE49-F238E27FC236}">
                <a16:creationId xmlns:a16="http://schemas.microsoft.com/office/drawing/2014/main" id="{7294FE77-E3EE-48B5-BA3F-9EF31078A7C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7778" r="3822" b="27778"/>
          <a:stretch/>
        </p:blipFill>
        <p:spPr bwMode="auto">
          <a:xfrm>
            <a:off x="3044898" y="2514600"/>
            <a:ext cx="2278126" cy="20352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6" name="TextBox 12"/>
          <p:cNvSpPr txBox="1">
            <a:spLocks noChangeArrowheads="1"/>
          </p:cNvSpPr>
          <p:nvPr/>
        </p:nvSpPr>
        <p:spPr bwMode="auto">
          <a:xfrm>
            <a:off x="6400800" y="3533030"/>
            <a:ext cx="18288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r>
              <a:rPr lang="en-US" altLang="en-US" sz="1300" dirty="0"/>
              <a:t>LeeAnn Williams</a:t>
            </a:r>
          </a:p>
          <a:p>
            <a:r>
              <a:rPr lang="en-US" altLang="en-US" sz="1300" dirty="0"/>
              <a:t>Director of Advising</a:t>
            </a:r>
          </a:p>
          <a:p>
            <a:r>
              <a:rPr lang="en-US" altLang="en-US" sz="1300" dirty="0"/>
              <a:t>&amp; Student Services</a:t>
            </a:r>
          </a:p>
        </p:txBody>
      </p:sp>
      <p:sp>
        <p:nvSpPr>
          <p:cNvPr id="21514" name="TextBox 10"/>
          <p:cNvSpPr txBox="1">
            <a:spLocks noChangeArrowheads="1"/>
          </p:cNvSpPr>
          <p:nvPr/>
        </p:nvSpPr>
        <p:spPr bwMode="auto">
          <a:xfrm>
            <a:off x="1371600" y="3565412"/>
            <a:ext cx="21844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r>
              <a:rPr lang="en-US" altLang="en-US" sz="1300" dirty="0"/>
              <a:t>Andy Oppy</a:t>
            </a:r>
          </a:p>
          <a:p>
            <a:r>
              <a:rPr lang="en-US" altLang="en-US" sz="1300" dirty="0"/>
              <a:t>Asst. Director of Advising</a:t>
            </a:r>
          </a:p>
          <a:p>
            <a:r>
              <a:rPr lang="en-US" altLang="en-US" sz="1300" dirty="0"/>
              <a:t>&amp; Student Services</a:t>
            </a:r>
          </a:p>
        </p:txBody>
      </p:sp>
      <p:sp>
        <p:nvSpPr>
          <p:cNvPr id="21512" name="TextBox 2"/>
          <p:cNvSpPr txBox="1">
            <a:spLocks noChangeArrowheads="1"/>
          </p:cNvSpPr>
          <p:nvPr/>
        </p:nvSpPr>
        <p:spPr bwMode="auto">
          <a:xfrm>
            <a:off x="3078521" y="4667220"/>
            <a:ext cx="18288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r>
              <a:rPr lang="en-US" altLang="en-US" sz="1300" dirty="0"/>
              <a:t>Malissa Allen</a:t>
            </a:r>
          </a:p>
          <a:p>
            <a:r>
              <a:rPr lang="en-US" altLang="en-US" sz="1300" dirty="0"/>
              <a:t>Undergraduate Office Coordinator</a:t>
            </a:r>
          </a:p>
        </p:txBody>
      </p:sp>
      <p:sp>
        <p:nvSpPr>
          <p:cNvPr id="21506" name="Title 1"/>
          <p:cNvSpPr>
            <a:spLocks noGrp="1"/>
          </p:cNvSpPr>
          <p:nvPr>
            <p:ph type="title"/>
          </p:nvPr>
        </p:nvSpPr>
        <p:spPr>
          <a:xfrm>
            <a:off x="381000" y="250908"/>
            <a:ext cx="8020853" cy="1312480"/>
          </a:xfrm>
        </p:spPr>
        <p:txBody>
          <a:bodyPr>
            <a:normAutofit/>
          </a:bodyPr>
          <a:lstStyle/>
          <a:p>
            <a:r>
              <a:rPr lang="en-US" altLang="en-US" sz="3600" dirty="0">
                <a:solidFill>
                  <a:schemeClr val="tx2">
                    <a:lumMod val="75000"/>
                  </a:schemeClr>
                </a:solidFill>
                <a:latin typeface="Acumin"/>
              </a:rPr>
              <a:t>Undergraduate Advising Team</a:t>
            </a:r>
          </a:p>
        </p:txBody>
      </p:sp>
      <p:pic>
        <p:nvPicPr>
          <p:cNvPr id="1026" name="Picture 2" descr="Profile Image">
            <a:extLst>
              <a:ext uri="{FF2B5EF4-FFF2-40B4-BE49-F238E27FC236}">
                <a16:creationId xmlns:a16="http://schemas.microsoft.com/office/drawing/2014/main" id="{F3A9197A-3B2C-4563-A750-84B262237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3286" y="1600200"/>
            <a:ext cx="1306286" cy="1828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ag.purdue.edu/ProfileImages/aoppy.jpg">
            <a:extLst>
              <a:ext uri="{FF2B5EF4-FFF2-40B4-BE49-F238E27FC236}">
                <a16:creationId xmlns:a16="http://schemas.microsoft.com/office/drawing/2014/main" id="{F544DFEF-7FA3-464D-A1BE-86A1C3528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1600200"/>
            <a:ext cx="1306286" cy="1828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2">
            <a:extLst>
              <a:ext uri="{FF2B5EF4-FFF2-40B4-BE49-F238E27FC236}">
                <a16:creationId xmlns:a16="http://schemas.microsoft.com/office/drawing/2014/main" id="{F5E6D38A-8F90-440F-B8AB-D6FDB4DB86F2}"/>
              </a:ext>
            </a:extLst>
          </p:cNvPr>
          <p:cNvSpPr txBox="1">
            <a:spLocks noChangeArrowheads="1"/>
          </p:cNvSpPr>
          <p:nvPr/>
        </p:nvSpPr>
        <p:spPr bwMode="auto">
          <a:xfrm>
            <a:off x="3970061" y="3633058"/>
            <a:ext cx="1828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r>
              <a:rPr lang="en-US" altLang="en-US" sz="1300" dirty="0"/>
              <a:t>Christine Strong</a:t>
            </a:r>
          </a:p>
          <a:p>
            <a:r>
              <a:rPr lang="en-US" altLang="en-US" sz="1300" dirty="0"/>
              <a:t>Academic Advisor</a:t>
            </a:r>
          </a:p>
        </p:txBody>
      </p:sp>
      <p:pic>
        <p:nvPicPr>
          <p:cNvPr id="4" name="Picture 3">
            <a:extLst>
              <a:ext uri="{FF2B5EF4-FFF2-40B4-BE49-F238E27FC236}">
                <a16:creationId xmlns:a16="http://schemas.microsoft.com/office/drawing/2014/main" id="{D131ED76-90EF-438E-901D-104A81CC1DD0}"/>
              </a:ext>
            </a:extLst>
          </p:cNvPr>
          <p:cNvPicPr>
            <a:picLocks noChangeAspect="1"/>
          </p:cNvPicPr>
          <p:nvPr/>
        </p:nvPicPr>
        <p:blipFill>
          <a:blip r:embed="rId4"/>
          <a:stretch>
            <a:fillRect/>
          </a:stretch>
        </p:blipFill>
        <p:spPr>
          <a:xfrm>
            <a:off x="1503680" y="4667220"/>
            <a:ext cx="1391920" cy="1948688"/>
          </a:xfrm>
          <a:prstGeom prst="rect">
            <a:avLst/>
          </a:prstGeom>
        </p:spPr>
      </p:pic>
      <p:pic>
        <p:nvPicPr>
          <p:cNvPr id="6" name="Picture 5">
            <a:extLst>
              <a:ext uri="{FF2B5EF4-FFF2-40B4-BE49-F238E27FC236}">
                <a16:creationId xmlns:a16="http://schemas.microsoft.com/office/drawing/2014/main" id="{29554EB2-5DDF-4E60-8816-253D1FD35A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1426" y="6176549"/>
            <a:ext cx="4325112" cy="463296"/>
          </a:xfrm>
          <a:prstGeom prst="rect">
            <a:avLst/>
          </a:prstGeom>
        </p:spPr>
      </p:pic>
      <p:pic>
        <p:nvPicPr>
          <p:cNvPr id="5" name="Picture 4">
            <a:extLst>
              <a:ext uri="{FF2B5EF4-FFF2-40B4-BE49-F238E27FC236}">
                <a16:creationId xmlns:a16="http://schemas.microsoft.com/office/drawing/2014/main" id="{8E961647-0209-4B7F-828A-9F68BC1249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2847" y="1607026"/>
            <a:ext cx="1414440" cy="188619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idx="1"/>
          </p:nvPr>
        </p:nvSpPr>
        <p:spPr>
          <a:xfrm>
            <a:off x="7620" y="1088507"/>
            <a:ext cx="8991600" cy="4572000"/>
          </a:xfrm>
        </p:spPr>
        <p:txBody>
          <a:bodyPr rtlCol="0">
            <a:normAutofit fontScale="62500" lnSpcReduction="20000"/>
          </a:bodyPr>
          <a:lstStyle/>
          <a:p>
            <a:pPr eaLnBrk="1" fontAlgn="auto" hangingPunct="1">
              <a:spcAft>
                <a:spcPts val="0"/>
              </a:spcAft>
              <a:defRPr/>
            </a:pPr>
            <a:r>
              <a:rPr lang="en-US" sz="3100" dirty="0">
                <a:latin typeface="Acumin"/>
              </a:rPr>
              <a:t>Agribusiness </a:t>
            </a:r>
          </a:p>
          <a:p>
            <a:pPr lvl="1" eaLnBrk="1" fontAlgn="auto" hangingPunct="1">
              <a:spcAft>
                <a:spcPts val="0"/>
              </a:spcAft>
              <a:defRPr/>
            </a:pPr>
            <a:r>
              <a:rPr lang="en-US" sz="3100" dirty="0">
                <a:latin typeface="Acumin"/>
              </a:rPr>
              <a:t>5 Concentrations</a:t>
            </a:r>
          </a:p>
          <a:p>
            <a:pPr lvl="2" eaLnBrk="1" fontAlgn="auto" hangingPunct="1">
              <a:spcAft>
                <a:spcPts val="0"/>
              </a:spcAft>
              <a:defRPr/>
            </a:pPr>
            <a:r>
              <a:rPr lang="en-US" sz="3100" dirty="0">
                <a:latin typeface="Acumin"/>
              </a:rPr>
              <a:t>Agribusiness Management</a:t>
            </a:r>
          </a:p>
          <a:p>
            <a:pPr lvl="2" eaLnBrk="1" fontAlgn="auto" hangingPunct="1">
              <a:spcAft>
                <a:spcPts val="0"/>
              </a:spcAft>
              <a:defRPr/>
            </a:pPr>
            <a:r>
              <a:rPr lang="en-US" sz="3100" dirty="0">
                <a:latin typeface="Acumin"/>
              </a:rPr>
              <a:t>Finance</a:t>
            </a:r>
          </a:p>
          <a:p>
            <a:pPr lvl="2" eaLnBrk="1" fontAlgn="auto" hangingPunct="1">
              <a:spcAft>
                <a:spcPts val="0"/>
              </a:spcAft>
              <a:defRPr/>
            </a:pPr>
            <a:r>
              <a:rPr lang="en-US" sz="3100" dirty="0">
                <a:latin typeface="Acumin"/>
              </a:rPr>
              <a:t>Marketing</a:t>
            </a:r>
          </a:p>
          <a:p>
            <a:pPr lvl="2" eaLnBrk="1" fontAlgn="auto" hangingPunct="1">
              <a:spcAft>
                <a:spcPts val="0"/>
              </a:spcAft>
              <a:defRPr/>
            </a:pPr>
            <a:r>
              <a:rPr lang="en-US" sz="3100" dirty="0">
                <a:latin typeface="Acumin"/>
              </a:rPr>
              <a:t>Food Marketing</a:t>
            </a:r>
          </a:p>
          <a:p>
            <a:pPr lvl="2" eaLnBrk="1" fontAlgn="auto" hangingPunct="1">
              <a:spcAft>
                <a:spcPts val="0"/>
              </a:spcAft>
              <a:defRPr/>
            </a:pPr>
            <a:r>
              <a:rPr lang="en-US" sz="3100" dirty="0">
                <a:latin typeface="Acumin"/>
              </a:rPr>
              <a:t>Commodity Marketing</a:t>
            </a:r>
          </a:p>
          <a:p>
            <a:pPr eaLnBrk="1" fontAlgn="auto" hangingPunct="1">
              <a:spcAft>
                <a:spcPts val="0"/>
              </a:spcAft>
              <a:defRPr/>
            </a:pPr>
            <a:r>
              <a:rPr lang="en-US" sz="3100" dirty="0">
                <a:latin typeface="Acumin"/>
              </a:rPr>
              <a:t>Agricultural Economics</a:t>
            </a:r>
          </a:p>
          <a:p>
            <a:pPr lvl="1" eaLnBrk="1" fontAlgn="auto" hangingPunct="1">
              <a:spcAft>
                <a:spcPts val="0"/>
              </a:spcAft>
              <a:defRPr/>
            </a:pPr>
            <a:r>
              <a:rPr lang="en-US" sz="3100" dirty="0">
                <a:latin typeface="Acumin"/>
              </a:rPr>
              <a:t>3 Concentrations </a:t>
            </a:r>
          </a:p>
          <a:p>
            <a:pPr lvl="2" eaLnBrk="1" fontAlgn="auto" hangingPunct="1">
              <a:spcAft>
                <a:spcPts val="0"/>
              </a:spcAft>
              <a:defRPr/>
            </a:pPr>
            <a:r>
              <a:rPr lang="en-US" sz="3100" dirty="0">
                <a:latin typeface="Acumin"/>
              </a:rPr>
              <a:t>Applied Agricultural Economics</a:t>
            </a:r>
          </a:p>
          <a:p>
            <a:pPr lvl="2" eaLnBrk="1" fontAlgn="auto" hangingPunct="1">
              <a:spcAft>
                <a:spcPts val="0"/>
              </a:spcAft>
              <a:defRPr/>
            </a:pPr>
            <a:r>
              <a:rPr lang="en-US" sz="3100" dirty="0">
                <a:latin typeface="Acumin"/>
              </a:rPr>
              <a:t>Quantitative Data Analytics</a:t>
            </a:r>
          </a:p>
          <a:p>
            <a:pPr lvl="2" eaLnBrk="1" fontAlgn="auto" hangingPunct="1">
              <a:spcAft>
                <a:spcPts val="0"/>
              </a:spcAft>
              <a:defRPr/>
            </a:pPr>
            <a:r>
              <a:rPr lang="en-US" sz="3100" dirty="0">
                <a:latin typeface="Acumin"/>
              </a:rPr>
              <a:t>Policy and Pre-Law</a:t>
            </a:r>
          </a:p>
          <a:p>
            <a:pPr eaLnBrk="1" fontAlgn="auto" hangingPunct="1">
              <a:spcAft>
                <a:spcPts val="0"/>
              </a:spcAft>
              <a:defRPr/>
            </a:pPr>
            <a:r>
              <a:rPr lang="en-US" sz="3100" dirty="0">
                <a:latin typeface="Acumin"/>
              </a:rPr>
              <a:t>Farm Management</a:t>
            </a:r>
          </a:p>
          <a:p>
            <a:pPr eaLnBrk="1" fontAlgn="auto" hangingPunct="1">
              <a:spcAft>
                <a:spcPts val="0"/>
              </a:spcAft>
              <a:defRPr/>
            </a:pPr>
            <a:r>
              <a:rPr lang="en-US" sz="3100" dirty="0">
                <a:latin typeface="Acumin"/>
              </a:rPr>
              <a:t>Sales and Marketing</a:t>
            </a:r>
          </a:p>
          <a:p>
            <a:pPr eaLnBrk="1" fontAlgn="auto" hangingPunct="1">
              <a:spcAft>
                <a:spcPts val="0"/>
              </a:spcAft>
              <a:defRPr/>
            </a:pPr>
            <a:endParaRPr lang="en-US" dirty="0">
              <a:latin typeface="Acumin"/>
            </a:endParaRPr>
          </a:p>
        </p:txBody>
      </p:sp>
      <p:sp>
        <p:nvSpPr>
          <p:cNvPr id="22530" name="Rectangle 2"/>
          <p:cNvSpPr>
            <a:spLocks noGrp="1" noChangeArrowheads="1"/>
          </p:cNvSpPr>
          <p:nvPr>
            <p:ph type="title"/>
          </p:nvPr>
        </p:nvSpPr>
        <p:spPr>
          <a:xfrm>
            <a:off x="304800" y="57668"/>
            <a:ext cx="8229600" cy="1139825"/>
          </a:xfrm>
        </p:spPr>
        <p:txBody>
          <a:bodyPr>
            <a:normAutofit/>
          </a:bodyPr>
          <a:lstStyle/>
          <a:p>
            <a:pPr eaLnBrk="1" hangingPunct="1"/>
            <a:r>
              <a:rPr lang="en-US" altLang="en-US" sz="3600" dirty="0">
                <a:solidFill>
                  <a:schemeClr val="tx2">
                    <a:lumMod val="75000"/>
                  </a:schemeClr>
                </a:solidFill>
                <a:latin typeface="Acumin"/>
              </a:rPr>
              <a:t>Academic Majors</a:t>
            </a:r>
          </a:p>
        </p:txBody>
      </p:sp>
      <p:pic>
        <p:nvPicPr>
          <p:cNvPr id="1030" name="Picture 6" descr="jackson">
            <a:extLst>
              <a:ext uri="{FF2B5EF4-FFF2-40B4-BE49-F238E27FC236}">
                <a16:creationId xmlns:a16="http://schemas.microsoft.com/office/drawing/2014/main" id="{85F482E7-B54C-4C51-BDDE-3437A9DE11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1568" b="-71568"/>
          <a:stretch/>
        </p:blipFill>
        <p:spPr bwMode="auto">
          <a:xfrm>
            <a:off x="5562600" y="288046"/>
            <a:ext cx="5779576" cy="38805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ehens in front of BASF">
            <a:extLst>
              <a:ext uri="{FF2B5EF4-FFF2-40B4-BE49-F238E27FC236}">
                <a16:creationId xmlns:a16="http://schemas.microsoft.com/office/drawing/2014/main" id="{9BF204DD-9303-44BA-B58A-5E9A48319B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95" t="36208" r="8046" b="-1"/>
          <a:stretch/>
        </p:blipFill>
        <p:spPr bwMode="auto">
          <a:xfrm>
            <a:off x="4343400" y="2228332"/>
            <a:ext cx="2743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2">
            <a:extLst>
              <a:ext uri="{FF2B5EF4-FFF2-40B4-BE49-F238E27FC236}">
                <a16:creationId xmlns:a16="http://schemas.microsoft.com/office/drawing/2014/main" id="{C4C00CE2-CDE9-460B-8B96-E3E31E12A82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87" t="11160" r="25273" b="24508"/>
          <a:stretch/>
        </p:blipFill>
        <p:spPr bwMode="auto">
          <a:xfrm>
            <a:off x="6400799" y="4498453"/>
            <a:ext cx="2528905" cy="21242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04801" y="596018"/>
            <a:ext cx="8025020" cy="1312480"/>
          </a:xfrm>
        </p:spPr>
        <p:txBody>
          <a:bodyPr>
            <a:normAutofit/>
          </a:bodyPr>
          <a:lstStyle/>
          <a:p>
            <a:pPr algn="ctr"/>
            <a:r>
              <a:rPr lang="en-US" altLang="en-US" sz="3600" dirty="0">
                <a:solidFill>
                  <a:schemeClr val="tx2">
                    <a:lumMod val="75000"/>
                  </a:schemeClr>
                </a:solidFill>
                <a:latin typeface="Acumin"/>
              </a:rPr>
              <a:t>Purdue 101 Advising </a:t>
            </a:r>
            <a:br>
              <a:rPr lang="en-US" altLang="en-US" sz="3600" dirty="0">
                <a:solidFill>
                  <a:schemeClr val="tx2">
                    <a:lumMod val="75000"/>
                  </a:schemeClr>
                </a:solidFill>
                <a:latin typeface="Acumin"/>
              </a:rPr>
            </a:br>
            <a:r>
              <a:rPr lang="en-US" altLang="en-US" sz="3600" dirty="0">
                <a:solidFill>
                  <a:schemeClr val="tx2">
                    <a:lumMod val="75000"/>
                  </a:schemeClr>
                </a:solidFill>
                <a:latin typeface="Acumin"/>
              </a:rPr>
              <a:t>Appointment Preparation</a:t>
            </a:r>
          </a:p>
        </p:txBody>
      </p:sp>
      <p:sp>
        <p:nvSpPr>
          <p:cNvPr id="21507" name="Content Placeholder 2"/>
          <p:cNvSpPr>
            <a:spLocks noGrp="1"/>
          </p:cNvSpPr>
          <p:nvPr>
            <p:ph idx="1"/>
          </p:nvPr>
        </p:nvSpPr>
        <p:spPr>
          <a:xfrm>
            <a:off x="76200" y="1937396"/>
            <a:ext cx="8915400" cy="4069807"/>
          </a:xfrm>
        </p:spPr>
        <p:txBody>
          <a:bodyPr>
            <a:normAutofit/>
          </a:bodyPr>
          <a:lstStyle/>
          <a:p>
            <a:pPr marL="0" indent="0">
              <a:buFont typeface="Arial" panose="020B0604020202020204" pitchFamily="34" charset="0"/>
              <a:buNone/>
              <a:defRPr/>
            </a:pPr>
            <a:r>
              <a:rPr lang="en-US" altLang="en-US" sz="2200" dirty="0">
                <a:latin typeface="Acumin"/>
              </a:rPr>
              <a:t>On New Student Tab (</a:t>
            </a:r>
            <a:r>
              <a:rPr lang="en-US" altLang="en-US" sz="2200" dirty="0">
                <a:latin typeface="Acumin"/>
                <a:hlinkClick r:id="rId2"/>
              </a:rPr>
              <a:t>my Purdue</a:t>
            </a:r>
            <a:r>
              <a:rPr lang="en-US" altLang="en-US" sz="2200" dirty="0">
                <a:latin typeface="Acumin"/>
              </a:rPr>
              <a:t>)</a:t>
            </a:r>
          </a:p>
          <a:p>
            <a:pPr>
              <a:defRPr/>
            </a:pPr>
            <a:r>
              <a:rPr lang="en-US" altLang="en-US" sz="2200" dirty="0">
                <a:latin typeface="Acumin"/>
              </a:rPr>
              <a:t> Complete Student Information Form</a:t>
            </a:r>
          </a:p>
          <a:p>
            <a:pPr>
              <a:defRPr/>
            </a:pPr>
            <a:r>
              <a:rPr lang="en-US" altLang="en-US" sz="2200" dirty="0">
                <a:latin typeface="Acumin"/>
              </a:rPr>
              <a:t>Complete ALEKS Math Placement Test </a:t>
            </a:r>
          </a:p>
          <a:p>
            <a:pPr marL="0" indent="0">
              <a:buFont typeface="Arial" panose="020B0604020202020204" pitchFamily="34" charset="0"/>
              <a:buNone/>
              <a:defRPr/>
            </a:pPr>
            <a:endParaRPr lang="en-US" altLang="en-US" sz="2200" dirty="0">
              <a:latin typeface="Acumin"/>
            </a:endParaRPr>
          </a:p>
          <a:p>
            <a:pPr marL="0" indent="0">
              <a:buFont typeface="Arial" panose="020B0604020202020204" pitchFamily="34" charset="0"/>
              <a:buNone/>
              <a:defRPr/>
            </a:pPr>
            <a:r>
              <a:rPr lang="en-US" altLang="en-US" sz="2200" dirty="0">
                <a:latin typeface="Acumin"/>
              </a:rPr>
              <a:t>Dual Credit and AP Courses</a:t>
            </a:r>
          </a:p>
          <a:p>
            <a:pPr>
              <a:defRPr/>
            </a:pPr>
            <a:r>
              <a:rPr lang="en-US" altLang="en-US" sz="2200" dirty="0">
                <a:latin typeface="Acumin"/>
              </a:rPr>
              <a:t>Dual Credits – Have Credit-Granting University send transcript to </a:t>
            </a:r>
            <a:r>
              <a:rPr lang="en-US" altLang="en-US" sz="2200" dirty="0">
                <a:latin typeface="Acumin"/>
                <a:hlinkClick r:id="rId3"/>
              </a:rPr>
              <a:t>admissions@purdue.edu</a:t>
            </a:r>
            <a:endParaRPr lang="en-US" altLang="en-US" sz="2200" dirty="0">
              <a:latin typeface="Acumin"/>
            </a:endParaRPr>
          </a:p>
          <a:p>
            <a:pPr>
              <a:defRPr/>
            </a:pPr>
            <a:r>
              <a:rPr lang="en-US" altLang="en-US" sz="2200" dirty="0">
                <a:latin typeface="Acumin"/>
              </a:rPr>
              <a:t>Have List Ready for Advising Meeting</a:t>
            </a:r>
          </a:p>
        </p:txBody>
      </p:sp>
    </p:spTree>
    <p:extLst>
      <p:ext uri="{BB962C8B-B14F-4D97-AF65-F5344CB8AC3E}">
        <p14:creationId xmlns:p14="http://schemas.microsoft.com/office/powerpoint/2010/main" val="1921422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37773" y="152400"/>
            <a:ext cx="7868453" cy="1312480"/>
          </a:xfrm>
        </p:spPr>
        <p:txBody>
          <a:bodyPr>
            <a:normAutofit/>
          </a:bodyPr>
          <a:lstStyle/>
          <a:p>
            <a:pPr algn="ctr" eaLnBrk="1" hangingPunct="1"/>
            <a:r>
              <a:rPr lang="en-US" altLang="en-US" sz="3600" dirty="0">
                <a:solidFill>
                  <a:schemeClr val="tx2">
                    <a:lumMod val="75000"/>
                  </a:schemeClr>
                </a:solidFill>
                <a:latin typeface="Acumin"/>
              </a:rPr>
              <a:t>What To Expect In </a:t>
            </a:r>
            <a:br>
              <a:rPr lang="en-US" altLang="en-US" sz="3600" dirty="0">
                <a:solidFill>
                  <a:schemeClr val="tx2">
                    <a:lumMod val="75000"/>
                  </a:schemeClr>
                </a:solidFill>
                <a:latin typeface="Acumin"/>
              </a:rPr>
            </a:br>
            <a:r>
              <a:rPr lang="en-US" altLang="en-US" sz="3600" dirty="0">
                <a:solidFill>
                  <a:schemeClr val="tx2">
                    <a:lumMod val="75000"/>
                  </a:schemeClr>
                </a:solidFill>
                <a:latin typeface="Acumin"/>
              </a:rPr>
              <a:t>Your advisor Meeting</a:t>
            </a:r>
          </a:p>
        </p:txBody>
      </p:sp>
      <p:sp>
        <p:nvSpPr>
          <p:cNvPr id="24579" name="Rectangle 3"/>
          <p:cNvSpPr>
            <a:spLocks noGrp="1" noChangeArrowheads="1"/>
          </p:cNvSpPr>
          <p:nvPr>
            <p:ph idx="1"/>
          </p:nvPr>
        </p:nvSpPr>
        <p:spPr>
          <a:xfrm>
            <a:off x="76200" y="1981200"/>
            <a:ext cx="8839200" cy="4572000"/>
          </a:xfrm>
        </p:spPr>
        <p:txBody>
          <a:bodyPr>
            <a:normAutofit fontScale="70000" lnSpcReduction="20000"/>
          </a:bodyPr>
          <a:lstStyle/>
          <a:p>
            <a:pPr eaLnBrk="1" hangingPunct="1"/>
            <a:r>
              <a:rPr lang="en-US" altLang="en-US" sz="2400" dirty="0">
                <a:latin typeface="Acumin"/>
              </a:rPr>
              <a:t>Be Ready To Share a Little About You!</a:t>
            </a:r>
          </a:p>
          <a:p>
            <a:pPr lvl="1"/>
            <a:r>
              <a:rPr lang="en-US" altLang="en-US" sz="2200" dirty="0">
                <a:latin typeface="Acumin"/>
              </a:rPr>
              <a:t>High School Experience, Hobbies Interests</a:t>
            </a:r>
          </a:p>
          <a:p>
            <a:pPr lvl="1"/>
            <a:r>
              <a:rPr lang="en-US" altLang="en-US" sz="2200" dirty="0">
                <a:latin typeface="Acumin"/>
              </a:rPr>
              <a:t>What are Your Current Career Goals or Plans?</a:t>
            </a:r>
          </a:p>
          <a:p>
            <a:pPr lvl="1"/>
            <a:r>
              <a:rPr lang="en-US" altLang="en-US" sz="2200" dirty="0">
                <a:latin typeface="Acumin"/>
              </a:rPr>
              <a:t>We Want to Develop a Relationship With You!</a:t>
            </a:r>
          </a:p>
          <a:p>
            <a:r>
              <a:rPr lang="en-US" altLang="en-US" sz="2400" dirty="0">
                <a:latin typeface="Acumin"/>
              </a:rPr>
              <a:t>Review Credits You Plan to Use at Purdue – Dual or AP</a:t>
            </a:r>
          </a:p>
          <a:p>
            <a:r>
              <a:rPr lang="en-US" altLang="en-US" sz="2400" dirty="0">
                <a:latin typeface="Acumin"/>
              </a:rPr>
              <a:t>Discuss Purdue Plan</a:t>
            </a:r>
          </a:p>
          <a:p>
            <a:pPr lvl="1"/>
            <a:r>
              <a:rPr lang="en-US" altLang="en-US" sz="2200" dirty="0">
                <a:latin typeface="Acumin"/>
              </a:rPr>
              <a:t>Are you Already Considering a Dual Major? Minor?</a:t>
            </a:r>
          </a:p>
          <a:p>
            <a:pPr lvl="1"/>
            <a:r>
              <a:rPr lang="en-US" altLang="en-US" sz="2200" dirty="0">
                <a:latin typeface="Acumin"/>
              </a:rPr>
              <a:t>Athletics, Greek or Co-Op Living, ROTC, Part-Time Job</a:t>
            </a:r>
          </a:p>
          <a:p>
            <a:pPr lvl="1"/>
            <a:r>
              <a:rPr lang="en-US" altLang="en-US" sz="2200" dirty="0">
                <a:latin typeface="Acumin"/>
              </a:rPr>
              <a:t>Graduation TimeLine</a:t>
            </a:r>
          </a:p>
          <a:p>
            <a:r>
              <a:rPr lang="en-US" altLang="en-US" sz="2400" dirty="0">
                <a:latin typeface="Acumin"/>
              </a:rPr>
              <a:t>Select Classes &amp; Submit Your Course Requests Form (CRF)</a:t>
            </a:r>
          </a:p>
          <a:p>
            <a:pPr lvl="1"/>
            <a:r>
              <a:rPr lang="en-US" altLang="en-US" sz="2200" dirty="0">
                <a:latin typeface="Acumin"/>
              </a:rPr>
              <a:t>Goal is to get You Registered for 15-17 Credits</a:t>
            </a:r>
          </a:p>
          <a:p>
            <a:r>
              <a:rPr lang="en-US" altLang="en-US" sz="2400" dirty="0">
                <a:latin typeface="Acumin"/>
              </a:rPr>
              <a:t>Review Key Purdue Dates Between Appointment and Start of Classes</a:t>
            </a:r>
          </a:p>
          <a:p>
            <a:r>
              <a:rPr lang="en-US" altLang="en-US" sz="2400" dirty="0">
                <a:latin typeface="Acumin"/>
              </a:rPr>
              <a:t>Questions! </a:t>
            </a:r>
          </a:p>
          <a:p>
            <a:pPr lvl="1"/>
            <a:endParaRPr lang="en-US" altLang="en-US" sz="2200" dirty="0">
              <a:latin typeface="Acumin"/>
            </a:endParaRPr>
          </a:p>
          <a:p>
            <a:pPr lvl="1" eaLnBrk="1" hangingPunct="1"/>
            <a:endParaRPr lang="en-US" altLang="en-US" sz="2400" dirty="0">
              <a:latin typeface="Acumin"/>
            </a:endParaRPr>
          </a:p>
          <a:p>
            <a:pPr marL="914400" lvl="2" indent="0" eaLnBrk="1" hangingPunct="1">
              <a:buFont typeface="Wingdings" panose="05000000000000000000" pitchFamily="2" charset="2"/>
              <a:buNone/>
            </a:pPr>
            <a:endParaRPr lang="en-US" altLang="en-US" sz="2800" dirty="0"/>
          </a:p>
        </p:txBody>
      </p:sp>
    </p:spTree>
    <p:extLst>
      <p:ext uri="{BB962C8B-B14F-4D97-AF65-F5344CB8AC3E}">
        <p14:creationId xmlns:p14="http://schemas.microsoft.com/office/powerpoint/2010/main" val="3212539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762000" y="228600"/>
            <a:ext cx="7511473" cy="1312480"/>
          </a:xfrm>
        </p:spPr>
        <p:txBody>
          <a:bodyPr>
            <a:normAutofit/>
          </a:bodyPr>
          <a:lstStyle/>
          <a:p>
            <a:pPr eaLnBrk="1" hangingPunct="1"/>
            <a:r>
              <a:rPr lang="en-US" altLang="en-US" sz="3600" dirty="0">
                <a:solidFill>
                  <a:schemeClr val="tx2">
                    <a:lumMod val="75000"/>
                  </a:schemeClr>
                </a:solidFill>
                <a:latin typeface="Acumin"/>
              </a:rPr>
              <a:t>First Semester Curriculum</a:t>
            </a:r>
          </a:p>
        </p:txBody>
      </p:sp>
      <p:sp>
        <p:nvSpPr>
          <p:cNvPr id="3" name="Content Placeholder 2"/>
          <p:cNvSpPr>
            <a:spLocks noGrp="1"/>
          </p:cNvSpPr>
          <p:nvPr>
            <p:ph idx="1"/>
          </p:nvPr>
        </p:nvSpPr>
        <p:spPr>
          <a:xfrm>
            <a:off x="76200" y="1676400"/>
            <a:ext cx="9144000" cy="4800600"/>
          </a:xfrm>
        </p:spPr>
        <p:txBody>
          <a:bodyPr rtlCol="0">
            <a:normAutofit lnSpcReduction="10000"/>
          </a:bodyPr>
          <a:lstStyle/>
          <a:p>
            <a:pPr marL="0" indent="0" eaLnBrk="1" fontAlgn="auto" hangingPunct="1">
              <a:spcAft>
                <a:spcPts val="0"/>
              </a:spcAft>
              <a:buNone/>
              <a:defRPr/>
            </a:pPr>
            <a:r>
              <a:rPr lang="en-US" dirty="0">
                <a:latin typeface="Acumin"/>
              </a:rPr>
              <a:t>1. Learning Community Courses (not Everyone Will Have This)</a:t>
            </a:r>
          </a:p>
          <a:p>
            <a:pPr marL="0" indent="0" eaLnBrk="1" fontAlgn="auto" hangingPunct="1">
              <a:spcAft>
                <a:spcPts val="0"/>
              </a:spcAft>
              <a:buNone/>
              <a:defRPr/>
            </a:pPr>
            <a:r>
              <a:rPr lang="en-US" dirty="0">
                <a:latin typeface="Acumin"/>
              </a:rPr>
              <a:t>2. Science Option (BIOL – 4 cr. &amp; CHM – 3 cr.)</a:t>
            </a:r>
          </a:p>
          <a:p>
            <a:pPr lvl="1" eaLnBrk="1" fontAlgn="auto" hangingPunct="1">
              <a:spcAft>
                <a:spcPts val="0"/>
              </a:spcAft>
              <a:defRPr/>
            </a:pPr>
            <a:r>
              <a:rPr lang="en-US" sz="1800" dirty="0">
                <a:latin typeface="Acumin"/>
              </a:rPr>
              <a:t>Chemistry &amp; Biology Both Required For Graduation</a:t>
            </a:r>
          </a:p>
          <a:p>
            <a:pPr lvl="1" eaLnBrk="1" fontAlgn="auto" hangingPunct="1">
              <a:spcAft>
                <a:spcPts val="0"/>
              </a:spcAft>
              <a:defRPr/>
            </a:pPr>
            <a:r>
              <a:rPr lang="en-US" sz="1800" dirty="0">
                <a:latin typeface="Acumin"/>
              </a:rPr>
              <a:t>Will Only Take One Science Per Semester Freshmen and Sophomore Year</a:t>
            </a:r>
          </a:p>
          <a:p>
            <a:pPr marL="0" indent="0">
              <a:buNone/>
            </a:pPr>
            <a:r>
              <a:rPr lang="en-US" altLang="en-US" dirty="0">
                <a:latin typeface="Acumin"/>
              </a:rPr>
              <a:t>3. Written or Oral Communication – </a:t>
            </a:r>
          </a:p>
          <a:p>
            <a:pPr lvl="1"/>
            <a:r>
              <a:rPr lang="en-US" sz="1800" dirty="0">
                <a:latin typeface="Acumin"/>
              </a:rPr>
              <a:t>Do You Have Dual Credits for These?</a:t>
            </a:r>
          </a:p>
          <a:p>
            <a:pPr marL="0" indent="0">
              <a:buNone/>
              <a:defRPr/>
            </a:pPr>
            <a:r>
              <a:rPr lang="en-US" altLang="en-US" dirty="0">
                <a:latin typeface="Acumin"/>
              </a:rPr>
              <a:t>4. Math (Based on ALEKS, SAT or ACT Score or Dual Credit) – See Next Slide</a:t>
            </a:r>
          </a:p>
          <a:p>
            <a:pPr marL="0" indent="0">
              <a:buNone/>
            </a:pPr>
            <a:r>
              <a:rPr lang="en-US" altLang="en-US" dirty="0">
                <a:latin typeface="Acumin"/>
              </a:rPr>
              <a:t>5. AGEC 20300 (3 cr.) – Intro Microeconomics </a:t>
            </a:r>
          </a:p>
          <a:p>
            <a:pPr marL="0" indent="0">
              <a:buNone/>
            </a:pPr>
            <a:r>
              <a:rPr lang="en-US" altLang="en-US" dirty="0">
                <a:latin typeface="Acumin"/>
              </a:rPr>
              <a:t>6. AGEC 29800 (1 cr.) – Careers in Agribusiness</a:t>
            </a:r>
          </a:p>
          <a:p>
            <a:pPr marL="0" indent="0">
              <a:buNone/>
            </a:pPr>
            <a:r>
              <a:rPr lang="en-US" altLang="en-US" dirty="0">
                <a:latin typeface="Acumin"/>
              </a:rPr>
              <a:t>7. AGR 10100 (.5 cr.) – College of Ag Freshmen Seminar</a:t>
            </a:r>
          </a:p>
          <a:p>
            <a:pPr lvl="1"/>
            <a:r>
              <a:rPr lang="en-US" altLang="en-US" sz="1800" dirty="0">
                <a:latin typeface="Acumin"/>
              </a:rPr>
              <a:t>Once/Week – First Eight Weeks; All Freshmen in College of Agriculture</a:t>
            </a:r>
          </a:p>
          <a:p>
            <a:pPr marL="0" indent="0">
              <a:buNone/>
            </a:pPr>
            <a:r>
              <a:rPr lang="en-US" altLang="en-US" dirty="0">
                <a:latin typeface="Acumin"/>
              </a:rPr>
              <a:t>8. AGR 11200 (.5 cr.) – Department Freshmen Seminar</a:t>
            </a:r>
          </a:p>
          <a:p>
            <a:pPr lvl="1"/>
            <a:r>
              <a:rPr lang="en-US" altLang="en-US" sz="1800" dirty="0">
                <a:latin typeface="Acumin"/>
              </a:rPr>
              <a:t>Once/Week – First Eight Weeks – Peer Mentor</a:t>
            </a:r>
          </a:p>
          <a:p>
            <a:pPr>
              <a:defRPr/>
            </a:pPr>
            <a:endParaRPr lang="en-US" altLang="en-US" dirty="0">
              <a:latin typeface="Acumin"/>
            </a:endParaRPr>
          </a:p>
          <a:p>
            <a:pPr marL="457200" lvl="1" indent="0">
              <a:buNone/>
            </a:pPr>
            <a:endParaRPr lang="en-US" dirty="0">
              <a:latin typeface="Acumin"/>
            </a:endParaRPr>
          </a:p>
          <a:p>
            <a:pPr lvl="1"/>
            <a:endParaRPr lang="en-US" dirty="0"/>
          </a:p>
        </p:txBody>
      </p:sp>
    </p:spTree>
    <p:extLst>
      <p:ext uri="{BB962C8B-B14F-4D97-AF65-F5344CB8AC3E}">
        <p14:creationId xmlns:p14="http://schemas.microsoft.com/office/powerpoint/2010/main" val="3334396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91054474"/>
              </p:ext>
            </p:extLst>
          </p:nvPr>
        </p:nvGraphicFramePr>
        <p:xfrm>
          <a:off x="124690" y="1482725"/>
          <a:ext cx="8790709" cy="5192529"/>
        </p:xfrm>
        <a:graphic>
          <a:graphicData uri="http://schemas.openxmlformats.org/drawingml/2006/table">
            <a:tbl>
              <a:tblPr firstRow="1" firstCol="1" bandRow="1">
                <a:tableStyleId>{5C22544A-7EE6-4342-B048-85BDC9FD1C3A}</a:tableStyleId>
              </a:tblPr>
              <a:tblGrid>
                <a:gridCol w="1982218">
                  <a:extLst>
                    <a:ext uri="{9D8B030D-6E8A-4147-A177-3AD203B41FA5}">
                      <a16:colId xmlns:a16="http://schemas.microsoft.com/office/drawing/2014/main" val="20000"/>
                    </a:ext>
                  </a:extLst>
                </a:gridCol>
                <a:gridCol w="2844055">
                  <a:extLst>
                    <a:ext uri="{9D8B030D-6E8A-4147-A177-3AD203B41FA5}">
                      <a16:colId xmlns:a16="http://schemas.microsoft.com/office/drawing/2014/main" val="20001"/>
                    </a:ext>
                  </a:extLst>
                </a:gridCol>
                <a:gridCol w="3964436">
                  <a:extLst>
                    <a:ext uri="{9D8B030D-6E8A-4147-A177-3AD203B41FA5}">
                      <a16:colId xmlns:a16="http://schemas.microsoft.com/office/drawing/2014/main" val="20002"/>
                    </a:ext>
                  </a:extLst>
                </a:gridCol>
              </a:tblGrid>
              <a:tr h="541755">
                <a:tc>
                  <a:txBody>
                    <a:bodyPr/>
                    <a:lstStyle/>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Class – Number &amp; Title</a:t>
                      </a:r>
                    </a:p>
                  </a:txBody>
                  <a:tcPr marL="68580" marR="68580" marT="0" marB="0"/>
                </a:tc>
                <a:tc>
                  <a:txBody>
                    <a:bodyPr/>
                    <a:lstStyle/>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Prereq</a:t>
                      </a:r>
                    </a:p>
                  </a:txBody>
                  <a:tcPr marL="68580" marR="68580" marT="0" marB="0"/>
                </a:tc>
                <a:tc>
                  <a:txBody>
                    <a:bodyPr/>
                    <a:lstStyle/>
                    <a:p>
                      <a:pPr marL="0" marR="0">
                        <a:lnSpc>
                          <a:spcPct val="115000"/>
                        </a:lnSpc>
                        <a:spcBef>
                          <a:spcPts val="0"/>
                        </a:spcBef>
                        <a:spcAft>
                          <a:spcPts val="1000"/>
                        </a:spcAft>
                      </a:pPr>
                      <a:r>
                        <a:rPr lang="en-US" sz="1600" dirty="0">
                          <a:effectLst/>
                          <a:latin typeface="Acumin"/>
                          <a:ea typeface="Calibri" panose="020F0502020204030204" pitchFamily="34" charset="0"/>
                          <a:cs typeface="Times New Roman" panose="02020603050405020304" pitchFamily="18" charset="0"/>
                        </a:rPr>
                        <a:t>Comment</a:t>
                      </a:r>
                    </a:p>
                  </a:txBody>
                  <a:tcPr marL="68580" marR="68580" marT="0" marB="0"/>
                </a:tc>
                <a:extLst>
                  <a:ext uri="{0D108BD9-81ED-4DB2-BD59-A6C34878D82A}">
                    <a16:rowId xmlns:a16="http://schemas.microsoft.com/office/drawing/2014/main" val="10000"/>
                  </a:ext>
                </a:extLst>
              </a:tr>
              <a:tr h="1083510">
                <a:tc>
                  <a:txBody>
                    <a:bodyPr/>
                    <a:lstStyle/>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MA 16010 – Required</a:t>
                      </a:r>
                    </a:p>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Applied Calculus I</a:t>
                      </a:r>
                    </a:p>
                  </a:txBody>
                  <a:tcPr marL="68580" marR="68580" marT="0" marB="0"/>
                </a:tc>
                <a:tc>
                  <a:txBody>
                    <a:bodyPr/>
                    <a:lstStyle/>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ALEKS Score 75+</a:t>
                      </a:r>
                    </a:p>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SATR 620/ACT Math 26</a:t>
                      </a:r>
                    </a:p>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MA 15800 0r 15400 (dual credit)</a:t>
                      </a:r>
                      <a:r>
                        <a:rPr lang="en-US" sz="1600" baseline="0" dirty="0">
                          <a:effectLst/>
                          <a:latin typeface="Acumin"/>
                          <a:ea typeface="Calibri" panose="020F0502020204030204" pitchFamily="34" charset="0"/>
                          <a:cs typeface="Times New Roman" panose="02020603050405020304" pitchFamily="18" charset="0"/>
                        </a:rPr>
                        <a:t> </a:t>
                      </a:r>
                      <a:r>
                        <a:rPr lang="en-US" sz="1600" dirty="0">
                          <a:effectLst/>
                          <a:latin typeface="Acumin"/>
                          <a:ea typeface="Calibri" panose="020F0502020204030204" pitchFamily="34" charset="0"/>
                          <a:cs typeface="Times New Roman" panose="02020603050405020304" pitchFamily="18" charset="0"/>
                        </a:rPr>
                        <a:t>with grade of C-</a:t>
                      </a:r>
                    </a:p>
                  </a:txBody>
                  <a:tcPr marL="68580" marR="68580" marT="0" marB="0"/>
                </a:tc>
                <a:tc>
                  <a:txBody>
                    <a:bodyPr/>
                    <a:lstStyle/>
                    <a:p>
                      <a:pPr marL="0" marR="0">
                        <a:lnSpc>
                          <a:spcPct val="115000"/>
                        </a:lnSpc>
                        <a:spcBef>
                          <a:spcPts val="0"/>
                        </a:spcBef>
                        <a:spcAft>
                          <a:spcPts val="1000"/>
                        </a:spcAft>
                      </a:pPr>
                      <a:r>
                        <a:rPr lang="en-US" sz="1600" dirty="0">
                          <a:effectLst/>
                          <a:latin typeface="Acumin"/>
                          <a:ea typeface="Calibri" panose="020F0502020204030204" pitchFamily="34" charset="0"/>
                          <a:cs typeface="Times New Roman" panose="02020603050405020304" pitchFamily="18" charset="0"/>
                        </a:rPr>
                        <a:t> Only</a:t>
                      </a:r>
                      <a:r>
                        <a:rPr lang="en-US" sz="1600" baseline="0" dirty="0">
                          <a:effectLst/>
                          <a:latin typeface="Acumin"/>
                          <a:ea typeface="Calibri" panose="020F0502020204030204" pitchFamily="34" charset="0"/>
                          <a:cs typeface="Times New Roman" panose="02020603050405020304" pitchFamily="18" charset="0"/>
                        </a:rPr>
                        <a:t> need one semester of Calculus to meet graduation requirements!</a:t>
                      </a:r>
                      <a:endParaRPr lang="en-US" sz="1600" dirty="0">
                        <a:effectLst/>
                        <a:latin typeface="Acumin"/>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083510">
                <a:tc>
                  <a:txBody>
                    <a:bodyPr/>
                    <a:lstStyle/>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MA 15800</a:t>
                      </a:r>
                    </a:p>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PreCalculus</a:t>
                      </a:r>
                    </a:p>
                  </a:txBody>
                  <a:tcPr marL="68580" marR="68580" marT="0" marB="0"/>
                </a:tc>
                <a:tc>
                  <a:txBody>
                    <a:bodyPr/>
                    <a:lstStyle/>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ALEKS Score 60+</a:t>
                      </a:r>
                    </a:p>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SATR 570/ACT Math 24</a:t>
                      </a:r>
                    </a:p>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MA 15300 (dual credit) with grade of C-</a:t>
                      </a:r>
                    </a:p>
                  </a:txBody>
                  <a:tcPr marL="68580" marR="68580" marT="0" marB="0"/>
                </a:tc>
                <a:tc>
                  <a:txBody>
                    <a:bodyPr/>
                    <a:lstStyle/>
                    <a:p>
                      <a:pPr marL="0" marR="0">
                        <a:lnSpc>
                          <a:spcPct val="115000"/>
                        </a:lnSpc>
                        <a:spcBef>
                          <a:spcPts val="0"/>
                        </a:spcBef>
                        <a:spcAft>
                          <a:spcPts val="1000"/>
                        </a:spcAft>
                      </a:pPr>
                      <a:r>
                        <a:rPr lang="en-US" sz="1600" dirty="0">
                          <a:effectLst/>
                          <a:latin typeface="Acumin"/>
                          <a:ea typeface="Calibri" panose="020F0502020204030204" pitchFamily="34" charset="0"/>
                          <a:cs typeface="Times New Roman" panose="02020603050405020304" pitchFamily="18" charset="0"/>
                        </a:rPr>
                        <a:t>The course would count as free electives and would be taken to meet prereq for MA 16010 if didn’t have high enough ALEKS, SAT, or ACT</a:t>
                      </a:r>
                    </a:p>
                  </a:txBody>
                  <a:tcPr marL="68580" marR="68580" marT="0" marB="0"/>
                </a:tc>
                <a:extLst>
                  <a:ext uri="{0D108BD9-81ED-4DB2-BD59-A6C34878D82A}">
                    <a16:rowId xmlns:a16="http://schemas.microsoft.com/office/drawing/2014/main" val="10002"/>
                  </a:ext>
                </a:extLst>
              </a:tr>
              <a:tr h="2437899">
                <a:tc>
                  <a:txBody>
                    <a:bodyPr/>
                    <a:lstStyle/>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MA 15300</a:t>
                      </a:r>
                    </a:p>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Algebra &amp; Trigonometry I</a:t>
                      </a:r>
                    </a:p>
                  </a:txBody>
                  <a:tcPr marL="68580" marR="68580" marT="0" marB="0"/>
                </a:tc>
                <a:tc>
                  <a:txBody>
                    <a:bodyPr/>
                    <a:lstStyle/>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ALEKS Score 45+</a:t>
                      </a:r>
                    </a:p>
                    <a:p>
                      <a:pPr marL="0" marR="0">
                        <a:lnSpc>
                          <a:spcPct val="115000"/>
                        </a:lnSpc>
                        <a:spcBef>
                          <a:spcPts val="0"/>
                        </a:spcBef>
                        <a:spcAft>
                          <a:spcPts val="0"/>
                        </a:spcAft>
                      </a:pPr>
                      <a:r>
                        <a:rPr lang="en-US" sz="1600" dirty="0">
                          <a:effectLst/>
                          <a:latin typeface="Acumin"/>
                          <a:ea typeface="Calibri" panose="020F0502020204030204" pitchFamily="34" charset="0"/>
                          <a:cs typeface="Times New Roman" panose="02020603050405020304" pitchFamily="18" charset="0"/>
                        </a:rPr>
                        <a:t>SATR 530/ACT Math 21</a:t>
                      </a:r>
                    </a:p>
                  </a:txBody>
                  <a:tcPr marL="68580" marR="68580" marT="0" marB="0"/>
                </a:tc>
                <a:tc>
                  <a:txBody>
                    <a:bodyPr/>
                    <a:lstStyle/>
                    <a:p>
                      <a:pPr marL="0" marR="0">
                        <a:lnSpc>
                          <a:spcPct val="115000"/>
                        </a:lnSpc>
                        <a:spcBef>
                          <a:spcPts val="0"/>
                        </a:spcBef>
                        <a:spcAft>
                          <a:spcPts val="1000"/>
                        </a:spcAft>
                      </a:pPr>
                      <a:r>
                        <a:rPr lang="en-US" sz="1500" dirty="0">
                          <a:effectLst/>
                          <a:latin typeface="Acumin"/>
                          <a:ea typeface="Calibri" panose="020F0502020204030204" pitchFamily="34" charset="0"/>
                          <a:cs typeface="Times New Roman" panose="02020603050405020304" pitchFamily="18" charset="0"/>
                        </a:rPr>
                        <a:t>The course would count as a free elective and then need to be followed by MA 15800 and 16010 (required course to graduate). Student with scores below the prereq may want to consider “holding” on math and take math requirements elsewhere during a future summer. Students could also study ALEKS learning modules and have 5 ALEKS attempts.</a:t>
                      </a:r>
                    </a:p>
                  </a:txBody>
                  <a:tcPr marL="68580" marR="68580" marT="0" marB="0"/>
                </a:tc>
                <a:extLst>
                  <a:ext uri="{0D108BD9-81ED-4DB2-BD59-A6C34878D82A}">
                    <a16:rowId xmlns:a16="http://schemas.microsoft.com/office/drawing/2014/main" val="10003"/>
                  </a:ext>
                </a:extLst>
              </a:tr>
            </a:tbl>
          </a:graphicData>
        </a:graphic>
      </p:graphicFrame>
      <p:sp>
        <p:nvSpPr>
          <p:cNvPr id="26627" name="Content Placeholder 2"/>
          <p:cNvSpPr>
            <a:spLocks noGrp="1"/>
          </p:cNvSpPr>
          <p:nvPr>
            <p:ph idx="1"/>
          </p:nvPr>
        </p:nvSpPr>
        <p:spPr>
          <a:xfrm>
            <a:off x="124690" y="92653"/>
            <a:ext cx="5867400" cy="2390775"/>
          </a:xfrm>
        </p:spPr>
        <p:txBody>
          <a:bodyPr/>
          <a:lstStyle/>
          <a:p>
            <a:pPr marL="0" indent="0" eaLnBrk="1" hangingPunct="1">
              <a:buFont typeface="Arial" panose="020B0604020202020204" pitchFamily="34" charset="0"/>
              <a:buNone/>
            </a:pPr>
            <a:r>
              <a:rPr lang="en-US" altLang="en-US" sz="2800" dirty="0">
                <a:latin typeface="Acumin"/>
              </a:rPr>
              <a:t>Math Placement Information</a:t>
            </a:r>
          </a:p>
          <a:p>
            <a:pPr marL="0" indent="0" eaLnBrk="1" hangingPunct="1">
              <a:buFont typeface="Arial" panose="020B0604020202020204" pitchFamily="34" charset="0"/>
              <a:buNone/>
            </a:pPr>
            <a:endParaRPr lang="en-US" altLang="en-US" dirty="0"/>
          </a:p>
        </p:txBody>
      </p:sp>
      <p:sp>
        <p:nvSpPr>
          <p:cNvPr id="26626" name="Title 1"/>
          <p:cNvSpPr>
            <a:spLocks noGrp="1"/>
          </p:cNvSpPr>
          <p:nvPr>
            <p:ph type="title"/>
          </p:nvPr>
        </p:nvSpPr>
        <p:spPr>
          <a:xfrm>
            <a:off x="609600" y="13855"/>
            <a:ext cx="7620000" cy="1079500"/>
          </a:xfrm>
        </p:spPr>
        <p:txBody>
          <a:bodyPr>
            <a:noAutofit/>
          </a:bodyPr>
          <a:lstStyle/>
          <a:p>
            <a:pPr algn="ctr" eaLnBrk="1" hangingPunct="1"/>
            <a:r>
              <a:rPr lang="en-US" altLang="en-US" sz="3600" dirty="0">
                <a:solidFill>
                  <a:schemeClr val="tx2">
                    <a:lumMod val="75000"/>
                  </a:schemeClr>
                </a:solidFill>
                <a:latin typeface="Acumin"/>
              </a:rPr>
              <a:t>First Semester Curriculum</a:t>
            </a:r>
          </a:p>
        </p:txBody>
      </p:sp>
    </p:spTree>
    <p:extLst>
      <p:ext uri="{BB962C8B-B14F-4D97-AF65-F5344CB8AC3E}">
        <p14:creationId xmlns:p14="http://schemas.microsoft.com/office/powerpoint/2010/main" val="4051132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AFC14-82C3-4DBC-96F0-74F5D494BA42}"/>
              </a:ext>
            </a:extLst>
          </p:cNvPr>
          <p:cNvSpPr>
            <a:spLocks noGrp="1"/>
          </p:cNvSpPr>
          <p:nvPr>
            <p:ph type="title"/>
          </p:nvPr>
        </p:nvSpPr>
        <p:spPr>
          <a:xfrm>
            <a:off x="762000" y="367418"/>
            <a:ext cx="7511473" cy="775582"/>
          </a:xfrm>
        </p:spPr>
        <p:txBody>
          <a:bodyPr>
            <a:normAutofit fontScale="90000"/>
          </a:bodyPr>
          <a:lstStyle/>
          <a:p>
            <a:r>
              <a:rPr lang="en-US" altLang="en-US" sz="4000" dirty="0">
                <a:solidFill>
                  <a:schemeClr val="tx2">
                    <a:lumMod val="75000"/>
                  </a:schemeClr>
                </a:solidFill>
                <a:latin typeface="Acumin"/>
              </a:rPr>
              <a:t>First Semester Curriculum</a:t>
            </a:r>
            <a:br>
              <a:rPr lang="en-US" altLang="en-US" dirty="0">
                <a:solidFill>
                  <a:schemeClr val="tx2">
                    <a:lumMod val="75000"/>
                  </a:schemeClr>
                </a:solidFill>
                <a:latin typeface="Acumin"/>
              </a:rPr>
            </a:br>
            <a:endParaRPr lang="en-US" dirty="0"/>
          </a:p>
        </p:txBody>
      </p:sp>
      <p:sp>
        <p:nvSpPr>
          <p:cNvPr id="28675" name="Content Placeholder 2"/>
          <p:cNvSpPr>
            <a:spLocks noGrp="1"/>
          </p:cNvSpPr>
          <p:nvPr>
            <p:ph idx="1"/>
          </p:nvPr>
        </p:nvSpPr>
        <p:spPr>
          <a:xfrm>
            <a:off x="304800" y="1143000"/>
            <a:ext cx="8610600" cy="5347582"/>
          </a:xfrm>
        </p:spPr>
        <p:txBody>
          <a:bodyPr>
            <a:normAutofit fontScale="62500" lnSpcReduction="20000"/>
          </a:bodyPr>
          <a:lstStyle/>
          <a:p>
            <a:pPr marL="0" indent="0" eaLnBrk="1" hangingPunct="1">
              <a:buNone/>
            </a:pPr>
            <a:r>
              <a:rPr lang="en-US" altLang="en-US" sz="2900" dirty="0">
                <a:latin typeface="Acumin"/>
              </a:rPr>
              <a:t>9. </a:t>
            </a:r>
            <a:r>
              <a:rPr lang="en-US" altLang="en-US" sz="2600" dirty="0">
                <a:latin typeface="Acumin"/>
              </a:rPr>
              <a:t>Goal: Pre-Register for 15-17 Credits </a:t>
            </a:r>
          </a:p>
          <a:p>
            <a:pPr lvl="1" eaLnBrk="1" hangingPunct="1"/>
            <a:r>
              <a:rPr lang="en-US" altLang="en-US" sz="2600" dirty="0">
                <a:latin typeface="Acumin"/>
              </a:rPr>
              <a:t>Free Electives</a:t>
            </a:r>
          </a:p>
          <a:p>
            <a:pPr lvl="2" eaLnBrk="1" hangingPunct="1"/>
            <a:r>
              <a:rPr lang="en-US" altLang="en-US" sz="2600" dirty="0">
                <a:latin typeface="Acumin"/>
              </a:rPr>
              <a:t>Agronomy 10500 – Crop Production </a:t>
            </a:r>
          </a:p>
          <a:p>
            <a:pPr lvl="2" eaLnBrk="1" hangingPunct="1"/>
            <a:r>
              <a:rPr lang="en-US" altLang="en-US" sz="2600" dirty="0">
                <a:latin typeface="Acumin"/>
              </a:rPr>
              <a:t>Ag Systems Management 10400 – Introduction to Agricultural Systems</a:t>
            </a:r>
          </a:p>
          <a:p>
            <a:pPr lvl="2" eaLnBrk="1" hangingPunct="1"/>
            <a:r>
              <a:rPr lang="en-US" altLang="en-US" sz="2600" dirty="0">
                <a:latin typeface="Acumin"/>
              </a:rPr>
              <a:t>Animal Sciences 24000 – Principles of Animal Production</a:t>
            </a:r>
          </a:p>
          <a:p>
            <a:pPr lvl="2" eaLnBrk="1" hangingPunct="1"/>
            <a:r>
              <a:rPr lang="en-US" altLang="en-US" sz="2600" dirty="0">
                <a:latin typeface="Acumin"/>
              </a:rPr>
              <a:t>Animal Sciences 25500 – Introduction to Animal Products</a:t>
            </a:r>
          </a:p>
          <a:p>
            <a:pPr lvl="2" eaLnBrk="1" hangingPunct="1"/>
            <a:r>
              <a:rPr lang="en-US" altLang="en-US" sz="2600" dirty="0">
                <a:latin typeface="Acumin"/>
              </a:rPr>
              <a:t>Horticulture 10100 – Fundamentals of Horticulture</a:t>
            </a:r>
          </a:p>
          <a:p>
            <a:pPr lvl="2" eaLnBrk="1" hangingPunct="1"/>
            <a:r>
              <a:rPr lang="en-US" altLang="en-US" sz="2600" dirty="0">
                <a:latin typeface="Acumin"/>
              </a:rPr>
              <a:t>CSR 10300 – Intro to Personal Finance (Online Only)</a:t>
            </a:r>
          </a:p>
          <a:p>
            <a:pPr lvl="1" eaLnBrk="1" hangingPunct="1"/>
            <a:r>
              <a:rPr lang="en-US" altLang="en-US" sz="2600" dirty="0">
                <a:latin typeface="Acumin"/>
              </a:rPr>
              <a:t>Humanities &amp; Social Science Electives </a:t>
            </a:r>
          </a:p>
          <a:p>
            <a:pPr lvl="2"/>
            <a:r>
              <a:rPr lang="en-US" altLang="en-US" sz="2500" dirty="0">
                <a:latin typeface="Acumin"/>
              </a:rPr>
              <a:t>international Understanding</a:t>
            </a:r>
          </a:p>
          <a:p>
            <a:pPr lvl="2" eaLnBrk="1" hangingPunct="1"/>
            <a:r>
              <a:rPr lang="en-US" altLang="en-US" sz="2500" dirty="0">
                <a:latin typeface="Acumin"/>
              </a:rPr>
              <a:t>Multicultural Awareness Requirement</a:t>
            </a:r>
          </a:p>
          <a:p>
            <a:pPr lvl="1" eaLnBrk="1" hangingPunct="1"/>
            <a:r>
              <a:rPr lang="en-US" altLang="en-US" sz="2600" dirty="0">
                <a:latin typeface="Acumin"/>
              </a:rPr>
              <a:t>Agribusiness </a:t>
            </a:r>
            <a:r>
              <a:rPr lang="en-US" altLang="en-US" sz="2600" dirty="0" err="1">
                <a:latin typeface="Acumin"/>
              </a:rPr>
              <a:t>Selectives</a:t>
            </a:r>
            <a:endParaRPr lang="en-US" altLang="en-US" sz="2600" dirty="0">
              <a:latin typeface="Acumin"/>
            </a:endParaRPr>
          </a:p>
          <a:p>
            <a:pPr lvl="2" eaLnBrk="1" hangingPunct="1"/>
            <a:r>
              <a:rPr lang="en-US" altLang="en-US" sz="2600" dirty="0">
                <a:latin typeface="Acumin"/>
              </a:rPr>
              <a:t>TLI 11200 – Foundations of Organizational Leadership</a:t>
            </a:r>
          </a:p>
          <a:p>
            <a:pPr lvl="2" eaLnBrk="1" hangingPunct="1"/>
            <a:r>
              <a:rPr lang="en-US" altLang="en-US" sz="2600" dirty="0">
                <a:latin typeface="Acumin"/>
              </a:rPr>
              <a:t>TLI 15200 – Business Principles for Organizational Leadership</a:t>
            </a:r>
          </a:p>
          <a:p>
            <a:pPr lvl="2" eaLnBrk="1" hangingPunct="1"/>
            <a:r>
              <a:rPr lang="en-US" altLang="en-US" sz="2600" dirty="0">
                <a:latin typeface="Acumin"/>
              </a:rPr>
              <a:t>IET 21400 – Introduction to Supply Chain Management Technology</a:t>
            </a:r>
          </a:p>
          <a:p>
            <a:pPr lvl="2" eaLnBrk="1" hangingPunct="1"/>
            <a:r>
              <a:rPr lang="en-US" altLang="en-US" sz="2600" dirty="0">
                <a:latin typeface="Acumin"/>
              </a:rPr>
              <a:t>CSR 28200 – Customer Relations Management</a:t>
            </a:r>
          </a:p>
          <a:p>
            <a:pPr lvl="2" eaLnBrk="1" hangingPunct="1"/>
            <a:endParaRPr lang="en-US" altLang="en-US" dirty="0"/>
          </a:p>
        </p:txBody>
      </p:sp>
    </p:spTree>
    <p:extLst>
      <p:ext uri="{BB962C8B-B14F-4D97-AF65-F5344CB8AC3E}">
        <p14:creationId xmlns:p14="http://schemas.microsoft.com/office/powerpoint/2010/main" val="1646188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304800" y="193675"/>
            <a:ext cx="8229600" cy="1139825"/>
          </a:xfrm>
        </p:spPr>
        <p:txBody>
          <a:bodyPr rtlCol="0">
            <a:noAutofit/>
          </a:bodyPr>
          <a:lstStyle/>
          <a:p>
            <a:pPr algn="ctr" eaLnBrk="1" fontAlgn="auto" hangingPunct="1">
              <a:spcAft>
                <a:spcPts val="0"/>
              </a:spcAft>
              <a:defRPr/>
            </a:pPr>
            <a:r>
              <a:rPr lang="en-US" sz="3200" dirty="0">
                <a:solidFill>
                  <a:schemeClr val="tx2">
                    <a:lumMod val="75000"/>
                  </a:schemeClr>
                </a:solidFill>
                <a:latin typeface="Acumin"/>
              </a:rPr>
              <a:t>Distinguish Yourself</a:t>
            </a:r>
            <a:br>
              <a:rPr lang="en-US" sz="3200" dirty="0">
                <a:solidFill>
                  <a:schemeClr val="tx2">
                    <a:lumMod val="75000"/>
                  </a:schemeClr>
                </a:solidFill>
                <a:latin typeface="Acumin"/>
              </a:rPr>
            </a:br>
            <a:r>
              <a:rPr lang="en-US" sz="3200" dirty="0">
                <a:solidFill>
                  <a:schemeClr val="tx2">
                    <a:lumMod val="75000"/>
                  </a:schemeClr>
                </a:solidFill>
                <a:latin typeface="Acumin"/>
              </a:rPr>
              <a:t> Transformational Experiences</a:t>
            </a:r>
          </a:p>
        </p:txBody>
      </p:sp>
      <p:sp>
        <p:nvSpPr>
          <p:cNvPr id="30723" name="Rectangle 3"/>
          <p:cNvSpPr>
            <a:spLocks noGrp="1" noChangeArrowheads="1"/>
          </p:cNvSpPr>
          <p:nvPr>
            <p:ph idx="1"/>
          </p:nvPr>
        </p:nvSpPr>
        <p:spPr>
          <a:xfrm>
            <a:off x="0" y="2057400"/>
            <a:ext cx="8991600" cy="4530725"/>
          </a:xfrm>
        </p:spPr>
        <p:txBody>
          <a:bodyPr>
            <a:noAutofit/>
          </a:bodyPr>
          <a:lstStyle/>
          <a:p>
            <a:pPr eaLnBrk="1" hangingPunct="1"/>
            <a:r>
              <a:rPr lang="en-US" altLang="en-US" sz="2800" dirty="0"/>
              <a:t>Summer Internships</a:t>
            </a:r>
          </a:p>
          <a:p>
            <a:pPr eaLnBrk="1" hangingPunct="1"/>
            <a:r>
              <a:rPr lang="en-US" altLang="en-US" sz="2800" dirty="0"/>
              <a:t>Study Abroad – Spring Break, Summer, Semester</a:t>
            </a:r>
          </a:p>
          <a:p>
            <a:pPr eaLnBrk="1" hangingPunct="1"/>
            <a:r>
              <a:rPr lang="en-US" altLang="en-US" sz="2800" dirty="0"/>
              <a:t>Student Organizations &amp; Leadership</a:t>
            </a:r>
          </a:p>
          <a:p>
            <a:pPr eaLnBrk="1" hangingPunct="1"/>
            <a:r>
              <a:rPr lang="en-US" altLang="en-US" sz="2800" dirty="0"/>
              <a:t>Entrepreneurship Certificate</a:t>
            </a:r>
          </a:p>
          <a:p>
            <a:pPr eaLnBrk="1" hangingPunct="1"/>
            <a:r>
              <a:rPr lang="en-US" altLang="en-US" sz="2800" dirty="0"/>
              <a:t>Honors, Dean’s Scholars, Undergraduate Research</a:t>
            </a:r>
          </a:p>
          <a:p>
            <a:pPr eaLnBrk="1" hangingPunct="1"/>
            <a:r>
              <a:rPr lang="en-US" altLang="en-US" sz="2800" dirty="0"/>
              <a:t>Academic Minors</a:t>
            </a:r>
          </a:p>
          <a:p>
            <a:pPr eaLnBrk="1" hangingPunct="1"/>
            <a:r>
              <a:rPr lang="en-US" altLang="en-US" sz="2800" dirty="0"/>
              <a:t>Student Competition Teams – NAMA &amp; Quiz Bowl</a:t>
            </a:r>
          </a:p>
        </p:txBody>
      </p:sp>
      <p:sp>
        <p:nvSpPr>
          <p:cNvPr id="2" name="Rectangle 1"/>
          <p:cNvSpPr/>
          <p:nvPr/>
        </p:nvSpPr>
        <p:spPr>
          <a:xfrm>
            <a:off x="266700" y="1464617"/>
            <a:ext cx="8305800" cy="461665"/>
          </a:xfrm>
          <a:prstGeom prst="rect">
            <a:avLst/>
          </a:prstGeom>
        </p:spPr>
        <p:txBody>
          <a:bodyPr wrap="square">
            <a:spAutoFit/>
          </a:bodyPr>
          <a:lstStyle/>
          <a:p>
            <a:pPr lvl="1"/>
            <a:r>
              <a:rPr lang="en-US" altLang="en-US" sz="2400" dirty="0">
                <a:solidFill>
                  <a:srgbClr val="FF0000"/>
                </a:solidFill>
              </a:rPr>
              <a:t>99% Job Placement &amp; $52,400 Avg. Starting Salary</a:t>
            </a:r>
          </a:p>
        </p:txBody>
      </p:sp>
    </p:spTree>
    <p:extLst>
      <p:ext uri="{BB962C8B-B14F-4D97-AF65-F5344CB8AC3E}">
        <p14:creationId xmlns:p14="http://schemas.microsoft.com/office/powerpoint/2010/main" val="34486998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STAR2020.potx [Read-Only]" id="{8A92F468-393B-4A78-A0E3-1585B16A5ACB}" vid="{E2F3EB0D-8B08-4CC8-BAB5-0E93539C517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9988</TotalTime>
  <Words>808</Words>
  <Application>Microsoft Office PowerPoint</Application>
  <PresentationFormat>On-screen Show (4:3)</PresentationFormat>
  <Paragraphs>126</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Acumin</vt:lpstr>
      <vt:lpstr>Arial</vt:lpstr>
      <vt:lpstr>Century Gothic</vt:lpstr>
      <vt:lpstr>Trebuchet MS</vt:lpstr>
      <vt:lpstr>Wingdings</vt:lpstr>
      <vt:lpstr>Mesh</vt:lpstr>
      <vt:lpstr>Agricultural Economics  Welcomes You to   Purdue 101  Summer 2024</vt:lpstr>
      <vt:lpstr>Undergraduate Advising Team</vt:lpstr>
      <vt:lpstr>Academic Majors</vt:lpstr>
      <vt:lpstr>Purdue 101 Advising  Appointment Preparation</vt:lpstr>
      <vt:lpstr>What To Expect In  Your advisor Meeting</vt:lpstr>
      <vt:lpstr>First Semester Curriculum</vt:lpstr>
      <vt:lpstr>First Semester Curriculum</vt:lpstr>
      <vt:lpstr>First Semester Curriculum </vt:lpstr>
      <vt:lpstr>Distinguish Yourself  Transformational Experiences</vt:lpstr>
      <vt:lpstr>Follow-Up – Summer 2024</vt:lpstr>
      <vt:lpstr>Have Questions? Contact Us!</vt:lpstr>
      <vt:lpstr>Boilermaker Experiences! –  Can’t Wait for YOU to Experience It!</vt:lpstr>
    </vt:vector>
  </TitlesOfParts>
  <Company>Agricultural Economics-Purdue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Agricultural Economics  Welcomes You to   STAR 2020</dc:title>
  <dc:creator>mofo fredo</dc:creator>
  <cp:lastModifiedBy>Williams, LeeAnn J</cp:lastModifiedBy>
  <cp:revision>82</cp:revision>
  <cp:lastPrinted>2014-06-18T13:37:01Z</cp:lastPrinted>
  <dcterms:created xsi:type="dcterms:W3CDTF">2020-04-17T12:18:33Z</dcterms:created>
  <dcterms:modified xsi:type="dcterms:W3CDTF">2024-04-15T18:16:08Z</dcterms:modified>
</cp:coreProperties>
</file>