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9144000" cy="6858000" type="screen4x3"/>
  <p:notesSz cx="9144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p:cViewPr varScale="1">
        <p:scale>
          <a:sx n="104" d="100"/>
          <a:sy n="104" d="100"/>
        </p:scale>
        <p:origin x="1746" y="1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sz="2000" b="1" i="0">
                <a:solidFill>
                  <a:schemeClr val="tx1"/>
                </a:solidFill>
                <a:latin typeface="Arial"/>
                <a:cs typeface="Aria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11/29/2023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11/29/2023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1" i="0">
                <a:solidFill>
                  <a:schemeClr val="tx1"/>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11/29/2023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1" i="0">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11/29/2023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11/29/2023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8400288" y="6271259"/>
            <a:ext cx="0" cy="160020"/>
          </a:xfrm>
          <a:custGeom>
            <a:avLst/>
            <a:gdLst/>
            <a:ahLst/>
            <a:cxnLst/>
            <a:rect l="l" t="t" r="r" b="b"/>
            <a:pathLst>
              <a:path h="160020">
                <a:moveTo>
                  <a:pt x="0" y="0"/>
                </a:moveTo>
                <a:lnTo>
                  <a:pt x="0" y="160019"/>
                </a:lnTo>
              </a:path>
            </a:pathLst>
          </a:custGeom>
          <a:ln w="6350">
            <a:solidFill>
              <a:srgbClr val="000000"/>
            </a:solidFill>
          </a:ln>
        </p:spPr>
        <p:txBody>
          <a:bodyPr wrap="square" lIns="0" tIns="0" rIns="0" bIns="0" rtlCol="0"/>
          <a:lstStyle/>
          <a:p>
            <a:endParaRPr/>
          </a:p>
        </p:txBody>
      </p:sp>
      <p:sp>
        <p:nvSpPr>
          <p:cNvPr id="17" name="bg object 17"/>
          <p:cNvSpPr/>
          <p:nvPr/>
        </p:nvSpPr>
        <p:spPr>
          <a:xfrm>
            <a:off x="7365488" y="0"/>
            <a:ext cx="1777364" cy="6858000"/>
          </a:xfrm>
          <a:custGeom>
            <a:avLst/>
            <a:gdLst/>
            <a:ahLst/>
            <a:cxnLst/>
            <a:rect l="l" t="t" r="r" b="b"/>
            <a:pathLst>
              <a:path w="1777365" h="6858000">
                <a:moveTo>
                  <a:pt x="1776755" y="0"/>
                </a:moveTo>
                <a:lnTo>
                  <a:pt x="1592237" y="0"/>
                </a:lnTo>
                <a:lnTo>
                  <a:pt x="0" y="6857733"/>
                </a:lnTo>
                <a:lnTo>
                  <a:pt x="1776755" y="6857733"/>
                </a:lnTo>
                <a:lnTo>
                  <a:pt x="1776755" y="0"/>
                </a:lnTo>
                <a:close/>
              </a:path>
            </a:pathLst>
          </a:custGeom>
          <a:solidFill>
            <a:srgbClr val="8E6D3C"/>
          </a:solidFill>
        </p:spPr>
        <p:txBody>
          <a:bodyPr wrap="square" lIns="0" tIns="0" rIns="0" bIns="0" rtlCol="0"/>
          <a:lstStyle/>
          <a:p>
            <a:endParaRPr/>
          </a:p>
        </p:txBody>
      </p:sp>
      <p:sp>
        <p:nvSpPr>
          <p:cNvPr id="2" name="Holder 2"/>
          <p:cNvSpPr>
            <a:spLocks noGrp="1"/>
          </p:cNvSpPr>
          <p:nvPr>
            <p:ph type="title"/>
          </p:nvPr>
        </p:nvSpPr>
        <p:spPr>
          <a:xfrm>
            <a:off x="2139472" y="128686"/>
            <a:ext cx="4778375" cy="330834"/>
          </a:xfrm>
          <a:prstGeom prst="rect">
            <a:avLst/>
          </a:prstGeom>
        </p:spPr>
        <p:txBody>
          <a:bodyPr wrap="square" lIns="0" tIns="0" rIns="0" bIns="0">
            <a:spAutoFit/>
          </a:bodyPr>
          <a:lstStyle>
            <a:lvl1pPr>
              <a:defRPr sz="2000" b="1" i="0">
                <a:solidFill>
                  <a:schemeClr val="tx1"/>
                </a:solidFill>
                <a:latin typeface="Arial"/>
                <a:cs typeface="Arial"/>
              </a:defRPr>
            </a:lvl1pPr>
          </a:lstStyle>
          <a:p>
            <a:endParaRPr/>
          </a:p>
        </p:txBody>
      </p:sp>
      <p:sp>
        <p:nvSpPr>
          <p:cNvPr id="3" name="Holder 3"/>
          <p:cNvSpPr>
            <a:spLocks noGrp="1"/>
          </p:cNvSpPr>
          <p:nvPr>
            <p:ph type="body" idx="1"/>
          </p:nvPr>
        </p:nvSpPr>
        <p:spPr>
          <a:xfrm>
            <a:off x="457200" y="1577340"/>
            <a:ext cx="82296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11/29/2023</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urdue-edu.zoom.us/j/99733985137"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4000" y="140046"/>
            <a:ext cx="4778375" cy="330834"/>
          </a:xfrm>
          <a:prstGeom prst="rect">
            <a:avLst/>
          </a:prstGeom>
        </p:spPr>
        <p:txBody>
          <a:bodyPr vert="horz" wrap="square" lIns="0" tIns="12700" rIns="0" bIns="0" rtlCol="0">
            <a:spAutoFit/>
          </a:bodyPr>
          <a:lstStyle/>
          <a:p>
            <a:pPr marL="12700">
              <a:lnSpc>
                <a:spcPct val="100000"/>
              </a:lnSpc>
              <a:spcBef>
                <a:spcPts val="100"/>
              </a:spcBef>
              <a:tabLst>
                <a:tab pos="3147060" algn="l"/>
              </a:tabLst>
            </a:pPr>
            <a:r>
              <a:rPr dirty="0"/>
              <a:t>D</a:t>
            </a:r>
            <a:r>
              <a:rPr spc="35" dirty="0"/>
              <a:t> </a:t>
            </a:r>
            <a:r>
              <a:rPr dirty="0"/>
              <a:t>E</a:t>
            </a:r>
            <a:r>
              <a:rPr spc="35" dirty="0"/>
              <a:t> </a:t>
            </a:r>
            <a:r>
              <a:rPr dirty="0"/>
              <a:t>P</a:t>
            </a:r>
            <a:r>
              <a:rPr spc="-105" dirty="0"/>
              <a:t> </a:t>
            </a:r>
            <a:r>
              <a:rPr dirty="0"/>
              <a:t>A</a:t>
            </a:r>
            <a:r>
              <a:rPr spc="35" dirty="0"/>
              <a:t> </a:t>
            </a:r>
            <a:r>
              <a:rPr dirty="0"/>
              <a:t>R</a:t>
            </a:r>
            <a:r>
              <a:rPr spc="60" dirty="0"/>
              <a:t> </a:t>
            </a:r>
            <a:r>
              <a:rPr dirty="0"/>
              <a:t>T</a:t>
            </a:r>
            <a:r>
              <a:rPr spc="55" dirty="0"/>
              <a:t> </a:t>
            </a:r>
            <a:r>
              <a:rPr dirty="0"/>
              <a:t>M</a:t>
            </a:r>
            <a:r>
              <a:rPr spc="15" dirty="0"/>
              <a:t> </a:t>
            </a:r>
            <a:r>
              <a:rPr dirty="0"/>
              <a:t>E</a:t>
            </a:r>
            <a:r>
              <a:rPr spc="35" dirty="0"/>
              <a:t> </a:t>
            </a:r>
            <a:r>
              <a:rPr dirty="0"/>
              <a:t>N</a:t>
            </a:r>
            <a:r>
              <a:rPr spc="60" dirty="0"/>
              <a:t> </a:t>
            </a:r>
            <a:r>
              <a:rPr dirty="0"/>
              <a:t>T</a:t>
            </a:r>
            <a:r>
              <a:rPr spc="-105" dirty="0"/>
              <a:t> </a:t>
            </a:r>
            <a:r>
              <a:rPr dirty="0"/>
              <a:t>A</a:t>
            </a:r>
            <a:r>
              <a:rPr spc="25" dirty="0"/>
              <a:t> </a:t>
            </a:r>
            <a:r>
              <a:rPr spc="-50" dirty="0"/>
              <a:t>L</a:t>
            </a:r>
            <a:r>
              <a:rPr dirty="0"/>
              <a:t>	S</a:t>
            </a:r>
            <a:r>
              <a:rPr spc="5" dirty="0"/>
              <a:t> </a:t>
            </a:r>
            <a:r>
              <a:rPr dirty="0"/>
              <a:t>E</a:t>
            </a:r>
            <a:r>
              <a:rPr spc="25" dirty="0"/>
              <a:t> </a:t>
            </a:r>
            <a:r>
              <a:rPr dirty="0"/>
              <a:t>M</a:t>
            </a:r>
            <a:r>
              <a:rPr spc="15" dirty="0"/>
              <a:t> </a:t>
            </a:r>
            <a:r>
              <a:rPr dirty="0"/>
              <a:t>I</a:t>
            </a:r>
            <a:r>
              <a:rPr spc="25" dirty="0"/>
              <a:t> </a:t>
            </a:r>
            <a:r>
              <a:rPr dirty="0"/>
              <a:t>N</a:t>
            </a:r>
            <a:r>
              <a:rPr spc="45" dirty="0"/>
              <a:t> </a:t>
            </a:r>
            <a:r>
              <a:rPr dirty="0"/>
              <a:t>A</a:t>
            </a:r>
            <a:r>
              <a:rPr spc="25" dirty="0"/>
              <a:t> </a:t>
            </a:r>
            <a:r>
              <a:rPr spc="-50" dirty="0"/>
              <a:t>R</a:t>
            </a:r>
          </a:p>
        </p:txBody>
      </p:sp>
      <p:pic>
        <p:nvPicPr>
          <p:cNvPr id="3" name="object 3"/>
          <p:cNvPicPr/>
          <p:nvPr/>
        </p:nvPicPr>
        <p:blipFill>
          <a:blip r:embed="rId2" cstate="print"/>
          <a:stretch>
            <a:fillRect/>
          </a:stretch>
        </p:blipFill>
        <p:spPr>
          <a:xfrm>
            <a:off x="245364" y="6207252"/>
            <a:ext cx="4311395" cy="461771"/>
          </a:xfrm>
          <a:prstGeom prst="rect">
            <a:avLst/>
          </a:prstGeom>
        </p:spPr>
      </p:pic>
      <p:sp>
        <p:nvSpPr>
          <p:cNvPr id="4" name="object 4"/>
          <p:cNvSpPr txBox="1"/>
          <p:nvPr/>
        </p:nvSpPr>
        <p:spPr>
          <a:xfrm>
            <a:off x="368300" y="685800"/>
            <a:ext cx="7861300" cy="5422446"/>
          </a:xfrm>
          <a:prstGeom prst="rect">
            <a:avLst/>
          </a:prstGeom>
          <a:solidFill>
            <a:schemeClr val="bg1"/>
          </a:solidFill>
        </p:spPr>
        <p:txBody>
          <a:bodyPr vert="horz" wrap="square" lIns="91440" tIns="13335" rIns="91440" bIns="0" rtlCol="0">
            <a:spAutoFit/>
          </a:bodyPr>
          <a:lstStyle/>
          <a:p>
            <a:pPr marR="929005" algn="ctr">
              <a:lnSpc>
                <a:spcPts val="2300"/>
              </a:lnSpc>
              <a:spcBef>
                <a:spcPts val="105"/>
              </a:spcBef>
            </a:pPr>
            <a:r>
              <a:rPr lang="en-US" sz="2000" b="1" spc="-20" dirty="0">
                <a:latin typeface="Arial"/>
                <a:cs typeface="Arial"/>
              </a:rPr>
              <a:t>Thursday, Dec. 7 at 12:30 pm</a:t>
            </a:r>
            <a:endParaRPr sz="2000" dirty="0">
              <a:latin typeface="Arial"/>
              <a:cs typeface="Arial"/>
            </a:endParaRPr>
          </a:p>
          <a:p>
            <a:pPr marR="902969" algn="ctr">
              <a:lnSpc>
                <a:spcPts val="2270"/>
              </a:lnSpc>
            </a:pPr>
            <a:r>
              <a:rPr lang="en-US" sz="2000" b="1" dirty="0">
                <a:latin typeface="Arial"/>
                <a:cs typeface="Arial"/>
              </a:rPr>
              <a:t>CRTN 1011 or via Zoom</a:t>
            </a:r>
          </a:p>
          <a:p>
            <a:pPr marR="929005" algn="ctr">
              <a:lnSpc>
                <a:spcPct val="125000"/>
              </a:lnSpc>
            </a:pPr>
            <a:r>
              <a:rPr lang="en-US" sz="1400" b="1" dirty="0">
                <a:solidFill>
                  <a:schemeClr val="accent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https://purdue-edu.zoom.us/j/99733985137</a:t>
            </a:r>
            <a:endParaRPr lang="en-US" sz="1400" b="1" dirty="0">
              <a:solidFill>
                <a:schemeClr val="accent1"/>
              </a:solidFill>
              <a:latin typeface="Arial" panose="020B0604020202020204" pitchFamily="34" charset="0"/>
              <a:cs typeface="Arial" panose="020B0604020202020204" pitchFamily="34" charset="0"/>
            </a:endParaRPr>
          </a:p>
          <a:p>
            <a:pPr marR="929005" algn="ctr">
              <a:lnSpc>
                <a:spcPct val="125000"/>
              </a:lnSpc>
            </a:pPr>
            <a:r>
              <a:rPr lang="en-US" sz="1200" dirty="0">
                <a:latin typeface="Arial" panose="020B0604020202020204" pitchFamily="34" charset="0"/>
                <a:cs typeface="Arial" panose="020B0604020202020204" pitchFamily="34" charset="0"/>
              </a:rPr>
              <a:t>Meeting ID: 997 3398 5137</a:t>
            </a:r>
          </a:p>
          <a:p>
            <a:pPr>
              <a:lnSpc>
                <a:spcPct val="100000"/>
              </a:lnSpc>
              <a:spcBef>
                <a:spcPts val="15"/>
              </a:spcBef>
            </a:pPr>
            <a:endParaRPr sz="1750" dirty="0">
              <a:latin typeface="Arial"/>
              <a:cs typeface="Arial"/>
            </a:endParaRPr>
          </a:p>
          <a:p>
            <a:pPr marR="922655" algn="ctr">
              <a:lnSpc>
                <a:spcPct val="100000"/>
              </a:lnSpc>
              <a:spcBef>
                <a:spcPts val="5"/>
              </a:spcBef>
            </a:pPr>
            <a:r>
              <a:rPr lang="en-US" sz="2400" b="1" dirty="0">
                <a:latin typeface="Arial"/>
                <a:cs typeface="Arial"/>
              </a:rPr>
              <a:t>Dr. Tim A. McAllister</a:t>
            </a:r>
            <a:endParaRPr sz="2400" dirty="0">
              <a:latin typeface="Arial"/>
              <a:cs typeface="Arial"/>
            </a:endParaRPr>
          </a:p>
          <a:p>
            <a:pPr marL="579120" marR="1504950" algn="ctr">
              <a:lnSpc>
                <a:spcPct val="109400"/>
              </a:lnSpc>
              <a:spcBef>
                <a:spcPts val="15"/>
              </a:spcBef>
            </a:pPr>
            <a:r>
              <a:rPr lang="en-US" sz="1500" dirty="0">
                <a:latin typeface="Arial"/>
                <a:cs typeface="Arial"/>
              </a:rPr>
              <a:t>Principle Research Scientist, Ruminant Nutrition &amp; Microbiology</a:t>
            </a:r>
          </a:p>
          <a:p>
            <a:pPr marL="579120" marR="1504950" algn="ctr">
              <a:lnSpc>
                <a:spcPct val="109400"/>
              </a:lnSpc>
              <a:spcBef>
                <a:spcPts val="15"/>
              </a:spcBef>
            </a:pPr>
            <a:r>
              <a:rPr lang="en-US" sz="1450" dirty="0">
                <a:latin typeface="Arial"/>
                <a:cs typeface="Arial"/>
              </a:rPr>
              <a:t>Agriculture and Agri-Food Canada, Lethbridge Research Centre</a:t>
            </a:r>
            <a:endParaRPr sz="1450" dirty="0">
              <a:latin typeface="Arial"/>
              <a:cs typeface="Arial"/>
            </a:endParaRPr>
          </a:p>
          <a:p>
            <a:pPr marL="1610995" marR="259715" indent="-1598930">
              <a:lnSpc>
                <a:spcPts val="2200"/>
              </a:lnSpc>
              <a:spcBef>
                <a:spcPts val="1050"/>
              </a:spcBef>
            </a:pPr>
            <a:r>
              <a:rPr sz="2000" b="1" i="1" dirty="0">
                <a:latin typeface="Arial"/>
                <a:cs typeface="Arial"/>
              </a:rPr>
              <a:t>Seminar:</a:t>
            </a:r>
            <a:r>
              <a:rPr sz="2000" b="1" i="1" spc="355" dirty="0">
                <a:latin typeface="Arial"/>
                <a:cs typeface="Arial"/>
              </a:rPr>
              <a:t> </a:t>
            </a:r>
            <a:r>
              <a:rPr lang="en-US" sz="2000" b="1" i="1" dirty="0">
                <a:latin typeface="Arial"/>
                <a:cs typeface="Arial"/>
              </a:rPr>
              <a:t>Unraveling the role of Antimicrobial Resistance in Bovine Respiratory Disease</a:t>
            </a:r>
            <a:endParaRPr sz="2000" dirty="0">
              <a:latin typeface="Arial"/>
              <a:cs typeface="Arial"/>
            </a:endParaRPr>
          </a:p>
          <a:p>
            <a:pPr marL="12700" marR="5080" algn="just">
              <a:lnSpc>
                <a:spcPct val="100000"/>
              </a:lnSpc>
              <a:spcBef>
                <a:spcPts val="1655"/>
              </a:spcBef>
            </a:pPr>
            <a:r>
              <a:rPr lang="en-US" sz="1050" i="1" dirty="0">
                <a:latin typeface="Arial"/>
                <a:cs typeface="Arial"/>
              </a:rPr>
              <a:t>Bovine respiratory disease (BRD) is the most prevalent disease in North American feedlot cattle, accounting for 65–80% of feedlot morbidities and 45–75% of mortalities costing the global cattle industry over $3 billion annually   It arises from a multifactorial interaction of stressors, animal susceptibility, and respiratory pathogens, with </a:t>
            </a:r>
            <a:r>
              <a:rPr lang="en-US" sz="1050" i="1" dirty="0" err="1">
                <a:latin typeface="Arial"/>
                <a:cs typeface="Arial"/>
              </a:rPr>
              <a:t>Mannheimia</a:t>
            </a:r>
            <a:r>
              <a:rPr lang="en-US" sz="1050" i="1" dirty="0">
                <a:latin typeface="Arial"/>
                <a:cs typeface="Arial"/>
              </a:rPr>
              <a:t> </a:t>
            </a:r>
            <a:r>
              <a:rPr lang="en-US" sz="1050" i="1" dirty="0" err="1">
                <a:latin typeface="Arial"/>
                <a:cs typeface="Arial"/>
              </a:rPr>
              <a:t>haemolytica</a:t>
            </a:r>
            <a:r>
              <a:rPr lang="en-US" sz="1050" i="1" dirty="0">
                <a:latin typeface="Arial"/>
                <a:cs typeface="Arial"/>
              </a:rPr>
              <a:t>, Pasteurella </a:t>
            </a:r>
            <a:r>
              <a:rPr lang="en-US" sz="1050" i="1" dirty="0" err="1">
                <a:latin typeface="Arial"/>
                <a:cs typeface="Arial"/>
              </a:rPr>
              <a:t>multocida</a:t>
            </a:r>
            <a:r>
              <a:rPr lang="en-US" sz="1050" i="1" dirty="0">
                <a:latin typeface="Arial"/>
                <a:cs typeface="Arial"/>
              </a:rPr>
              <a:t>, </a:t>
            </a:r>
            <a:r>
              <a:rPr lang="en-US" sz="1050" i="1" dirty="0" err="1">
                <a:latin typeface="Arial"/>
                <a:cs typeface="Arial"/>
              </a:rPr>
              <a:t>Histophilus</a:t>
            </a:r>
            <a:r>
              <a:rPr lang="en-US" sz="1050" i="1" dirty="0">
                <a:latin typeface="Arial"/>
                <a:cs typeface="Arial"/>
              </a:rPr>
              <a:t> </a:t>
            </a:r>
            <a:r>
              <a:rPr lang="en-US" sz="1050" i="1" dirty="0" err="1">
                <a:latin typeface="Arial"/>
                <a:cs typeface="Arial"/>
              </a:rPr>
              <a:t>somni</a:t>
            </a:r>
            <a:r>
              <a:rPr lang="en-US" sz="1050" i="1" dirty="0">
                <a:latin typeface="Arial"/>
                <a:cs typeface="Arial"/>
              </a:rPr>
              <a:t> and Mycoplasma </a:t>
            </a:r>
            <a:r>
              <a:rPr lang="en-US" sz="1050" i="1" dirty="0" err="1">
                <a:latin typeface="Arial"/>
                <a:cs typeface="Arial"/>
              </a:rPr>
              <a:t>bovis</a:t>
            </a:r>
            <a:r>
              <a:rPr lang="en-US" sz="1050" i="1" dirty="0">
                <a:latin typeface="Arial"/>
                <a:cs typeface="Arial"/>
              </a:rPr>
              <a:t> being the primary causative agents.   Antimicrobial therapy is a valuable tool for preventing, treating, and controlling BRD, but its efficacy is compromised by the emergence of antimicrobial resistance and a lack of new generation antimicrobials. Bacterial members of the BRD complex respond to antimicrobials by developing or acquiring resistance genes or resistance-mediated mutations. Mobile genetic elements (MGEs), such as plasmids, transposons, or integrative conjugative elements (ICE) carry resistance genes and play a key role in the dissemination and persistence of resistance within the </a:t>
            </a:r>
            <a:r>
              <a:rPr lang="en-US" sz="1050" i="1" dirty="0" err="1">
                <a:latin typeface="Arial"/>
                <a:cs typeface="Arial"/>
              </a:rPr>
              <a:t>Pasteurellaceae</a:t>
            </a:r>
            <a:r>
              <a:rPr lang="en-US" sz="1050" i="1" dirty="0">
                <a:latin typeface="Arial"/>
                <a:cs typeface="Arial"/>
              </a:rPr>
              <a:t>. ICE accumulate antimicrobial resistance genes (ARGs), with some elements carrying 12 or more ARGs conferring resistance too all antimicrobials approved for the treatment of BRD.  ICEs can also harbor genes associated with host survivability, environmental fitness (e.g., heavy metal, acid, heat, or phage resistance), metabolism and virulence. We have found that ICE are transferred to other bacterial species. This presentation will outline the numerous factors that contribute to AMR within the bacterial BRD complex and shed light as to why BRD continues to be a devastating disease to the North American feedlot industry. </a:t>
            </a:r>
            <a:endParaRPr sz="1100" dirty="0">
              <a:latin typeface="Arial"/>
              <a:cs typeface="Arial"/>
            </a:endParaRPr>
          </a:p>
        </p:txBody>
      </p:sp>
      <p:pic>
        <p:nvPicPr>
          <p:cNvPr id="6" name="Picture 5">
            <a:extLst>
              <a:ext uri="{FF2B5EF4-FFF2-40B4-BE49-F238E27FC236}">
                <a16:creationId xmlns:a16="http://schemas.microsoft.com/office/drawing/2014/main" id="{D68596EC-9F63-4C34-8B36-575EFC7099D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080138" y="457200"/>
            <a:ext cx="2063862" cy="24384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TotalTime>
  <Words>356</Words>
  <Application>Microsoft Office PowerPoint</Application>
  <PresentationFormat>On-screen Show (4:3)</PresentationFormat>
  <Paragraphs>11</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D E P A R T M E N T A L S E M I N A 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DEPARTMENTAL SEMINAR</dc:title>
  <dc:creator>Welsh, Marion M</dc:creator>
  <cp:lastModifiedBy>Welsh, Marion M</cp:lastModifiedBy>
  <cp:revision>5</cp:revision>
  <dcterms:created xsi:type="dcterms:W3CDTF">2023-01-27T13:06:22Z</dcterms:created>
  <dcterms:modified xsi:type="dcterms:W3CDTF">2023-11-29T19:06:36Z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2022-11-28T00:00:00Z</vt:filetime>
  </property>
  <property fmtid="{D5CDD505-2E9C-101B-9397-08002B2CF9AE}" pid="3" name="Creator">
    <vt:lpwstr>Acrobat PDFMaker 22 for PowerPoint</vt:lpwstr>
  </property>
  <property fmtid="{D5CDD505-2E9C-101B-9397-08002B2CF9AE}" pid="4" name="LastSaved">
    <vt:filetime>2023-01-27T00:00:00Z</vt:filetime>
  </property>
  <property fmtid="{D5CDD505-2E9C-101B-9397-08002B2CF9AE}" pid="5" name="Producer">
    <vt:lpwstr>Adobe PDF Library 22.3.39</vt:lpwstr>
  </property>
  <property fmtid="{D5CDD505-2E9C-101B-9397-08002B2CF9AE}" pid="6" name="MSIP_Label_4044bd30-2ed7-4c9d-9d12-46200872a97b_Enabled">
    <vt:lpwstr>true</vt:lpwstr>
  </property>
  <property fmtid="{D5CDD505-2E9C-101B-9397-08002B2CF9AE}" pid="7" name="MSIP_Label_4044bd30-2ed7-4c9d-9d12-46200872a97b_SetDate">
    <vt:lpwstr>2023-11-29T18:21:41Z</vt:lpwstr>
  </property>
  <property fmtid="{D5CDD505-2E9C-101B-9397-08002B2CF9AE}" pid="8" name="MSIP_Label_4044bd30-2ed7-4c9d-9d12-46200872a97b_Method">
    <vt:lpwstr>Standard</vt:lpwstr>
  </property>
  <property fmtid="{D5CDD505-2E9C-101B-9397-08002B2CF9AE}" pid="9" name="MSIP_Label_4044bd30-2ed7-4c9d-9d12-46200872a97b_Name">
    <vt:lpwstr>defa4170-0d19-0005-0004-bc88714345d2</vt:lpwstr>
  </property>
  <property fmtid="{D5CDD505-2E9C-101B-9397-08002B2CF9AE}" pid="10" name="MSIP_Label_4044bd30-2ed7-4c9d-9d12-46200872a97b_SiteId">
    <vt:lpwstr>4130bd39-7c53-419c-b1e5-8758d6d63f21</vt:lpwstr>
  </property>
  <property fmtid="{D5CDD505-2E9C-101B-9397-08002B2CF9AE}" pid="11" name="MSIP_Label_4044bd30-2ed7-4c9d-9d12-46200872a97b_ActionId">
    <vt:lpwstr>60d40441-defe-4736-85e2-8f545f89dd97</vt:lpwstr>
  </property>
  <property fmtid="{D5CDD505-2E9C-101B-9397-08002B2CF9AE}" pid="12" name="MSIP_Label_4044bd30-2ed7-4c9d-9d12-46200872a97b_ContentBits">
    <vt:lpwstr>0</vt:lpwstr>
  </property>
</Properties>
</file>