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7" r:id="rId1"/>
  </p:sldMasterIdLst>
  <p:sldIdLst>
    <p:sldId id="256" r:id="rId2"/>
    <p:sldId id="257" r:id="rId3"/>
    <p:sldId id="258" r:id="rId4"/>
    <p:sldId id="260" r:id="rId5"/>
    <p:sldId id="275" r:id="rId6"/>
    <p:sldId id="269" r:id="rId7"/>
    <p:sldId id="259" r:id="rId8"/>
    <p:sldId id="261" r:id="rId9"/>
    <p:sldId id="274" r:id="rId10"/>
    <p:sldId id="263" r:id="rId11"/>
    <p:sldId id="272" r:id="rId12"/>
    <p:sldId id="264" r:id="rId13"/>
    <p:sldId id="262" r:id="rId14"/>
    <p:sldId id="265" r:id="rId15"/>
    <p:sldId id="271" r:id="rId16"/>
    <p:sldId id="276" r:id="rId17"/>
    <p:sldId id="266" r:id="rId18"/>
    <p:sldId id="267" r:id="rId19"/>
    <p:sldId id="277" r:id="rId20"/>
    <p:sldId id="280" r:id="rId21"/>
    <p:sldId id="284" r:id="rId22"/>
    <p:sldId id="268" r:id="rId23"/>
    <p:sldId id="278" r:id="rId24"/>
    <p:sldId id="279" r:id="rId25"/>
    <p:sldId id="281" r:id="rId26"/>
    <p:sldId id="282" r:id="rId27"/>
    <p:sldId id="283" r:id="rId28"/>
    <p:sldId id="273" r:id="rId29"/>
    <p:sldId id="270" r:id="rId3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9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599016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18195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5600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10550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41251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3581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29531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639196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47801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8F6B75-7B39-40D4-8DF0-BBD291E4C888}"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214879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8F6B75-7B39-40D4-8DF0-BBD291E4C88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180968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8F6B75-7B39-40D4-8DF0-BBD291E4C888}"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425781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8F6B75-7B39-40D4-8DF0-BBD291E4C888}"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3785906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8F6B75-7B39-40D4-8DF0-BBD291E4C888}"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33438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8F6B75-7B39-40D4-8DF0-BBD291E4C888}"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Tree>
    <p:extLst>
      <p:ext uri="{BB962C8B-B14F-4D97-AF65-F5344CB8AC3E}">
        <p14:creationId xmlns:p14="http://schemas.microsoft.com/office/powerpoint/2010/main" val="1029069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AD5299-E53E-412C-AC9C-0F419A4B990E}" type="slidenum">
              <a:rPr lang="en-US" smtClean="0"/>
              <a:t>‹#›</a:t>
            </a:fld>
            <a:endParaRPr lang="en-US"/>
          </a:p>
        </p:txBody>
      </p:sp>
      <p:sp>
        <p:nvSpPr>
          <p:cNvPr id="5" name="Date Placeholder 4"/>
          <p:cNvSpPr>
            <a:spLocks noGrp="1"/>
          </p:cNvSpPr>
          <p:nvPr>
            <p:ph type="dt" sz="half" idx="10"/>
          </p:nvPr>
        </p:nvSpPr>
        <p:spPr/>
        <p:txBody>
          <a:bodyPr/>
          <a:lstStyle/>
          <a:p>
            <a:fld id="{048F6B75-7B39-40D4-8DF0-BBD291E4C888}" type="datetimeFigureOut">
              <a:rPr lang="en-US" smtClean="0"/>
              <a:t>1/14/2024</a:t>
            </a:fld>
            <a:endParaRPr lang="en-US"/>
          </a:p>
        </p:txBody>
      </p:sp>
    </p:spTree>
    <p:extLst>
      <p:ext uri="{BB962C8B-B14F-4D97-AF65-F5344CB8AC3E}">
        <p14:creationId xmlns:p14="http://schemas.microsoft.com/office/powerpoint/2010/main" val="205967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48F6B75-7B39-40D4-8DF0-BBD291E4C888}" type="datetimeFigureOut">
              <a:rPr lang="en-US" smtClean="0"/>
              <a:t>1/14/2024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CAD5299-E53E-412C-AC9C-0F419A4B990E}" type="slidenum">
              <a:rPr lang="en-US" smtClean="0"/>
              <a:t>‹#›</a:t>
            </a:fld>
            <a:endParaRPr lang="en-US"/>
          </a:p>
        </p:txBody>
      </p:sp>
    </p:spTree>
    <p:extLst>
      <p:ext uri="{BB962C8B-B14F-4D97-AF65-F5344CB8AC3E}">
        <p14:creationId xmlns:p14="http://schemas.microsoft.com/office/powerpoint/2010/main" val="2291363050"/>
      </p:ext>
    </p:extLst>
  </p:cSld>
  <p:clrMap bg1="lt1" tx1="dk1" bg2="lt2" tx2="dk2" accent1="accent1" accent2="accent2" accent3="accent3" accent4="accent4" accent5="accent5" accent6="accent6" hlink="hlink" folHlink="folHlink"/>
  <p:sldLayoutIdLst>
    <p:sldLayoutId id="2147484198"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 id="2147484209" r:id="rId12"/>
    <p:sldLayoutId id="2147484210" r:id="rId13"/>
    <p:sldLayoutId id="2147484211" r:id="rId14"/>
    <p:sldLayoutId id="2147484212" r:id="rId15"/>
    <p:sldLayoutId id="214748421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quality-certification.com/approved_devices.asp#scale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efarrow@purdue.ed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C93DE-F9EE-46F4-AACC-959BD45E6DD0}"/>
              </a:ext>
            </a:extLst>
          </p:cNvPr>
          <p:cNvSpPr>
            <a:spLocks noGrp="1"/>
          </p:cNvSpPr>
          <p:nvPr>
            <p:ph type="ctrTitle"/>
          </p:nvPr>
        </p:nvSpPr>
        <p:spPr>
          <a:xfrm>
            <a:off x="-716437" y="2807167"/>
            <a:ext cx="10699422" cy="1646302"/>
          </a:xfrm>
        </p:spPr>
        <p:txBody>
          <a:bodyPr>
            <a:normAutofit fontScale="90000"/>
          </a:bodyPr>
          <a:lstStyle/>
          <a:p>
            <a:r>
              <a:rPr lang="en-US" dirty="0"/>
              <a:t>Indiana State Dairy Association</a:t>
            </a:r>
            <a:br>
              <a:rPr lang="en-US" dirty="0"/>
            </a:br>
            <a:endParaRPr lang="en-US" dirty="0"/>
          </a:p>
        </p:txBody>
      </p:sp>
      <p:sp>
        <p:nvSpPr>
          <p:cNvPr id="3" name="Subtitle 2">
            <a:extLst>
              <a:ext uri="{FF2B5EF4-FFF2-40B4-BE49-F238E27FC236}">
                <a16:creationId xmlns:a16="http://schemas.microsoft.com/office/drawing/2014/main" id="{CCDB8305-4E6F-4B7D-A66B-49DA12C66166}"/>
              </a:ext>
            </a:extLst>
          </p:cNvPr>
          <p:cNvSpPr>
            <a:spLocks noGrp="1"/>
          </p:cNvSpPr>
          <p:nvPr>
            <p:ph type="subTitle" idx="1"/>
          </p:nvPr>
        </p:nvSpPr>
        <p:spPr>
          <a:xfrm>
            <a:off x="1488213" y="3937711"/>
            <a:ext cx="7766936" cy="1906907"/>
          </a:xfrm>
        </p:spPr>
        <p:txBody>
          <a:bodyPr>
            <a:normAutofit lnSpcReduction="10000"/>
          </a:bodyPr>
          <a:lstStyle/>
          <a:p>
            <a:r>
              <a:rPr lang="en-US" dirty="0"/>
              <a:t>Elizabeth Straw – Executive Secretary</a:t>
            </a:r>
          </a:p>
          <a:p>
            <a:r>
              <a:rPr lang="en-US" dirty="0"/>
              <a:t>270 South Russell St</a:t>
            </a:r>
          </a:p>
          <a:p>
            <a:r>
              <a:rPr lang="en-US" dirty="0"/>
              <a:t>West Lafayette, IN 47907</a:t>
            </a:r>
          </a:p>
          <a:p>
            <a:r>
              <a:rPr lang="en-US" dirty="0"/>
              <a:t>(765) 494-8025</a:t>
            </a:r>
          </a:p>
          <a:p>
            <a:r>
              <a:rPr lang="en-US" dirty="0"/>
              <a:t>Efarrow@purdue.edu</a:t>
            </a:r>
          </a:p>
        </p:txBody>
      </p:sp>
    </p:spTree>
    <p:extLst>
      <p:ext uri="{BB962C8B-B14F-4D97-AF65-F5344CB8AC3E}">
        <p14:creationId xmlns:p14="http://schemas.microsoft.com/office/powerpoint/2010/main" val="542900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48A28-0F4C-4C59-87E2-16C2C5463324}"/>
              </a:ext>
            </a:extLst>
          </p:cNvPr>
          <p:cNvSpPr>
            <a:spLocks noGrp="1"/>
          </p:cNvSpPr>
          <p:nvPr>
            <p:ph type="title"/>
          </p:nvPr>
        </p:nvSpPr>
        <p:spPr/>
        <p:txBody>
          <a:bodyPr>
            <a:normAutofit/>
          </a:bodyPr>
          <a:lstStyle/>
          <a:p>
            <a:pPr algn="ctr"/>
            <a:r>
              <a:rPr lang="en-US" sz="4800" dirty="0"/>
              <a:t>Approved Scales</a:t>
            </a:r>
          </a:p>
        </p:txBody>
      </p:sp>
      <p:sp>
        <p:nvSpPr>
          <p:cNvPr id="3" name="Content Placeholder 2">
            <a:extLst>
              <a:ext uri="{FF2B5EF4-FFF2-40B4-BE49-F238E27FC236}">
                <a16:creationId xmlns:a16="http://schemas.microsoft.com/office/drawing/2014/main" id="{285D0FEF-B8F2-46E3-8493-915F79536C8D}"/>
              </a:ext>
            </a:extLst>
          </p:cNvPr>
          <p:cNvSpPr>
            <a:spLocks noGrp="1"/>
          </p:cNvSpPr>
          <p:nvPr>
            <p:ph idx="1"/>
          </p:nvPr>
        </p:nvSpPr>
        <p:spPr>
          <a:xfrm>
            <a:off x="2754351" y="2160589"/>
            <a:ext cx="7096659" cy="3880773"/>
          </a:xfrm>
        </p:spPr>
        <p:txBody>
          <a:bodyPr>
            <a:noAutofit/>
          </a:bodyPr>
          <a:lstStyle/>
          <a:p>
            <a:r>
              <a:rPr lang="en-US" sz="2400" dirty="0"/>
              <a:t>Scales Must Be Calibrated </a:t>
            </a:r>
            <a:r>
              <a:rPr lang="en-US" sz="2400" u="sng" dirty="0"/>
              <a:t>Annually</a:t>
            </a:r>
          </a:p>
          <a:p>
            <a:pPr lvl="1"/>
            <a:r>
              <a:rPr lang="en-US" sz="2400" dirty="0"/>
              <a:t>Scale Calibration Is $5 Plus Shipment Back</a:t>
            </a:r>
          </a:p>
          <a:p>
            <a:pPr marL="457200" lvl="1" indent="0">
              <a:buNone/>
            </a:pPr>
            <a:endParaRPr lang="en-US" sz="2400" dirty="0"/>
          </a:p>
          <a:p>
            <a:r>
              <a:rPr lang="en-US" sz="2400" dirty="0"/>
              <a:t>Approved Scales: </a:t>
            </a:r>
            <a:r>
              <a:rPr lang="en-US" sz="2400" dirty="0">
                <a:hlinkClick r:id="rId2"/>
              </a:rPr>
              <a:t>http://www.quality-certification.com/approved_devices.asp#scales</a:t>
            </a:r>
            <a:endParaRPr lang="en-US" sz="2400" dirty="0"/>
          </a:p>
          <a:p>
            <a:pPr marL="0" indent="0">
              <a:buNone/>
            </a:pPr>
            <a:endParaRPr lang="en-US" sz="2400" dirty="0"/>
          </a:p>
          <a:p>
            <a:r>
              <a:rPr lang="en-US" sz="2400" dirty="0"/>
              <a:t>ISDA Sells Calibrated AWS SR-20 Scales For $25 Plus Shipping</a:t>
            </a:r>
          </a:p>
        </p:txBody>
      </p:sp>
      <p:pic>
        <p:nvPicPr>
          <p:cNvPr id="4" name="Picture 3">
            <a:extLst>
              <a:ext uri="{FF2B5EF4-FFF2-40B4-BE49-F238E27FC236}">
                <a16:creationId xmlns:a16="http://schemas.microsoft.com/office/drawing/2014/main" id="{EE37337D-1FC4-43CE-8802-71E401F27D27}"/>
              </a:ext>
            </a:extLst>
          </p:cNvPr>
          <p:cNvPicPr>
            <a:picLocks noChangeAspect="1"/>
          </p:cNvPicPr>
          <p:nvPr/>
        </p:nvPicPr>
        <p:blipFill>
          <a:blip r:embed="rId3"/>
          <a:stretch>
            <a:fillRect/>
          </a:stretch>
        </p:blipFill>
        <p:spPr>
          <a:xfrm>
            <a:off x="884353" y="1930400"/>
            <a:ext cx="1562100" cy="4762500"/>
          </a:xfrm>
          <a:prstGeom prst="rect">
            <a:avLst/>
          </a:prstGeom>
        </p:spPr>
      </p:pic>
    </p:spTree>
    <p:extLst>
      <p:ext uri="{BB962C8B-B14F-4D97-AF65-F5344CB8AC3E}">
        <p14:creationId xmlns:p14="http://schemas.microsoft.com/office/powerpoint/2010/main" val="710321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A4136-4C5F-4A77-BC8D-463F84D2577E}"/>
              </a:ext>
            </a:extLst>
          </p:cNvPr>
          <p:cNvSpPr>
            <a:spLocks noGrp="1"/>
          </p:cNvSpPr>
          <p:nvPr>
            <p:ph type="title"/>
          </p:nvPr>
        </p:nvSpPr>
        <p:spPr/>
        <p:txBody>
          <a:bodyPr>
            <a:normAutofit/>
          </a:bodyPr>
          <a:lstStyle/>
          <a:p>
            <a:r>
              <a:rPr lang="en-US" sz="5400" dirty="0"/>
              <a:t>When to Test?</a:t>
            </a:r>
          </a:p>
        </p:txBody>
      </p:sp>
      <p:sp>
        <p:nvSpPr>
          <p:cNvPr id="3" name="Content Placeholder 2">
            <a:extLst>
              <a:ext uri="{FF2B5EF4-FFF2-40B4-BE49-F238E27FC236}">
                <a16:creationId xmlns:a16="http://schemas.microsoft.com/office/drawing/2014/main" id="{ED2608A8-7CA5-4BE4-A100-1CC02AA0D604}"/>
              </a:ext>
            </a:extLst>
          </p:cNvPr>
          <p:cNvSpPr>
            <a:spLocks noGrp="1"/>
          </p:cNvSpPr>
          <p:nvPr>
            <p:ph idx="1"/>
          </p:nvPr>
        </p:nvSpPr>
        <p:spPr>
          <a:xfrm>
            <a:off x="677333" y="2160588"/>
            <a:ext cx="9068833" cy="4518991"/>
          </a:xfrm>
        </p:spPr>
        <p:txBody>
          <a:bodyPr>
            <a:normAutofit/>
          </a:bodyPr>
          <a:lstStyle/>
          <a:p>
            <a:r>
              <a:rPr lang="en-US" sz="2800" dirty="0"/>
              <a:t>Does must be at least 5 days in milk before testing</a:t>
            </a:r>
          </a:p>
          <a:p>
            <a:pPr lvl="1"/>
            <a:r>
              <a:rPr lang="en-US" sz="2800" dirty="0"/>
              <a:t>Under 5 days the milk has residual colostrum</a:t>
            </a:r>
          </a:p>
          <a:p>
            <a:pPr marL="457200" lvl="1" indent="0">
              <a:buNone/>
            </a:pPr>
            <a:endParaRPr lang="en-US" sz="2800" dirty="0"/>
          </a:p>
          <a:p>
            <a:r>
              <a:rPr lang="en-US" sz="2800" dirty="0"/>
              <a:t>Does must have their first test before 90 days in milk</a:t>
            </a:r>
          </a:p>
          <a:p>
            <a:pPr lvl="1"/>
            <a:r>
              <a:rPr lang="en-US" sz="2800" dirty="0"/>
              <a:t>Under 30 days is strongly recommended</a:t>
            </a:r>
          </a:p>
          <a:p>
            <a:pPr marL="457200" lvl="1" indent="0">
              <a:buNone/>
            </a:pPr>
            <a:endParaRPr lang="en-US" sz="2800" dirty="0"/>
          </a:p>
          <a:p>
            <a:r>
              <a:rPr lang="en-US" sz="2800" dirty="0"/>
              <a:t>Test days must be at least 15 days apart</a:t>
            </a:r>
          </a:p>
        </p:txBody>
      </p:sp>
    </p:spTree>
    <p:extLst>
      <p:ext uri="{BB962C8B-B14F-4D97-AF65-F5344CB8AC3E}">
        <p14:creationId xmlns:p14="http://schemas.microsoft.com/office/powerpoint/2010/main" val="188023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BF0A7-6FD7-4D66-BF71-8D3713A8D4B7}"/>
              </a:ext>
            </a:extLst>
          </p:cNvPr>
          <p:cNvSpPr>
            <a:spLocks noGrp="1"/>
          </p:cNvSpPr>
          <p:nvPr>
            <p:ph type="title"/>
          </p:nvPr>
        </p:nvSpPr>
        <p:spPr/>
        <p:txBody>
          <a:bodyPr/>
          <a:lstStyle/>
          <a:p>
            <a:r>
              <a:rPr lang="en-US" dirty="0"/>
              <a:t>Weighing &amp; Sampling Milk</a:t>
            </a:r>
          </a:p>
        </p:txBody>
      </p:sp>
      <p:sp>
        <p:nvSpPr>
          <p:cNvPr id="3" name="Content Placeholder 2">
            <a:extLst>
              <a:ext uri="{FF2B5EF4-FFF2-40B4-BE49-F238E27FC236}">
                <a16:creationId xmlns:a16="http://schemas.microsoft.com/office/drawing/2014/main" id="{C22F6D91-18BC-476F-B951-1C56EF3B86AD}"/>
              </a:ext>
            </a:extLst>
          </p:cNvPr>
          <p:cNvSpPr>
            <a:spLocks noGrp="1"/>
          </p:cNvSpPr>
          <p:nvPr>
            <p:ph idx="1"/>
          </p:nvPr>
        </p:nvSpPr>
        <p:spPr>
          <a:xfrm>
            <a:off x="2917998" y="1845906"/>
            <a:ext cx="6815580" cy="3166187"/>
          </a:xfrm>
        </p:spPr>
        <p:txBody>
          <a:bodyPr>
            <a:normAutofit/>
          </a:bodyPr>
          <a:lstStyle/>
          <a:p>
            <a:r>
              <a:rPr lang="en-US" sz="2000" dirty="0"/>
              <a:t>Tare Scale To Bucket Or Record Weight Of Bucket</a:t>
            </a:r>
          </a:p>
          <a:p>
            <a:r>
              <a:rPr lang="en-US" sz="2000" dirty="0"/>
              <a:t>Weigh And Record Milk Weights</a:t>
            </a:r>
          </a:p>
          <a:p>
            <a:pPr lvl="1"/>
            <a:r>
              <a:rPr lang="en-US" dirty="0"/>
              <a:t>Easiest Is To Write Weights And Sample Or Index Number On Vial Then Transfer To Paperwork After Milking (Example Below)</a:t>
            </a:r>
          </a:p>
          <a:p>
            <a:r>
              <a:rPr lang="en-US" sz="2000" dirty="0"/>
              <a:t>Agitate Milk Sample By Stirring</a:t>
            </a:r>
          </a:p>
          <a:p>
            <a:r>
              <a:rPr lang="en-US" sz="2000" dirty="0"/>
              <a:t>Fill Vial Halfway with Agitated Milk</a:t>
            </a:r>
          </a:p>
          <a:p>
            <a:pPr lvl="1"/>
            <a:r>
              <a:rPr lang="en-US" sz="2000" dirty="0"/>
              <a:t>Repeat During Second Milking - Keeping The Sample Volume Below Maximum Fill Line</a:t>
            </a:r>
          </a:p>
        </p:txBody>
      </p:sp>
      <p:pic>
        <p:nvPicPr>
          <p:cNvPr id="6" name="Picture 5">
            <a:extLst>
              <a:ext uri="{FF2B5EF4-FFF2-40B4-BE49-F238E27FC236}">
                <a16:creationId xmlns:a16="http://schemas.microsoft.com/office/drawing/2014/main" id="{8C08B03C-9335-4A18-B9D0-FB0F795E4B0C}"/>
              </a:ext>
            </a:extLst>
          </p:cNvPr>
          <p:cNvPicPr>
            <a:picLocks noChangeAspect="1"/>
          </p:cNvPicPr>
          <p:nvPr/>
        </p:nvPicPr>
        <p:blipFill>
          <a:blip r:embed="rId2"/>
          <a:stretch>
            <a:fillRect/>
          </a:stretch>
        </p:blipFill>
        <p:spPr>
          <a:xfrm>
            <a:off x="543110" y="1930400"/>
            <a:ext cx="2182557" cy="3877392"/>
          </a:xfrm>
          <a:prstGeom prst="rect">
            <a:avLst/>
          </a:prstGeom>
        </p:spPr>
      </p:pic>
      <p:pic>
        <p:nvPicPr>
          <p:cNvPr id="5" name="Picture 4">
            <a:extLst>
              <a:ext uri="{FF2B5EF4-FFF2-40B4-BE49-F238E27FC236}">
                <a16:creationId xmlns:a16="http://schemas.microsoft.com/office/drawing/2014/main" id="{42732F12-46DA-4AF2-994C-B78D86906F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848" y="5117366"/>
            <a:ext cx="1654940" cy="1577036"/>
          </a:xfrm>
          <a:prstGeom prst="rect">
            <a:avLst/>
          </a:prstGeom>
        </p:spPr>
      </p:pic>
    </p:spTree>
    <p:extLst>
      <p:ext uri="{BB962C8B-B14F-4D97-AF65-F5344CB8AC3E}">
        <p14:creationId xmlns:p14="http://schemas.microsoft.com/office/powerpoint/2010/main" val="3268124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38494-1B0F-4ED5-B272-7F083D3A364E}"/>
              </a:ext>
            </a:extLst>
          </p:cNvPr>
          <p:cNvSpPr>
            <a:spLocks noGrp="1"/>
          </p:cNvSpPr>
          <p:nvPr>
            <p:ph type="title"/>
          </p:nvPr>
        </p:nvSpPr>
        <p:spPr/>
        <p:txBody>
          <a:bodyPr/>
          <a:lstStyle/>
          <a:p>
            <a:r>
              <a:rPr lang="en-US" dirty="0"/>
              <a:t>Agitating and Storing Samples</a:t>
            </a:r>
          </a:p>
        </p:txBody>
      </p:sp>
      <p:sp>
        <p:nvSpPr>
          <p:cNvPr id="8" name="Content Placeholder 7">
            <a:extLst>
              <a:ext uri="{FF2B5EF4-FFF2-40B4-BE49-F238E27FC236}">
                <a16:creationId xmlns:a16="http://schemas.microsoft.com/office/drawing/2014/main" id="{2CA95B58-F5B0-44E3-A443-64DCD793A809}"/>
              </a:ext>
            </a:extLst>
          </p:cNvPr>
          <p:cNvSpPr>
            <a:spLocks noGrp="1"/>
          </p:cNvSpPr>
          <p:nvPr>
            <p:ph idx="1"/>
          </p:nvPr>
        </p:nvSpPr>
        <p:spPr>
          <a:xfrm>
            <a:off x="3214732" y="1976572"/>
            <a:ext cx="7013542" cy="3880773"/>
          </a:xfrm>
        </p:spPr>
        <p:txBody>
          <a:bodyPr/>
          <a:lstStyle/>
          <a:p>
            <a:r>
              <a:rPr lang="en-US" dirty="0"/>
              <a:t>After Sampling, Gently Invert Vial To Mix Preservative</a:t>
            </a:r>
          </a:p>
          <a:p>
            <a:pPr lvl="1"/>
            <a:r>
              <a:rPr lang="en-US" dirty="0"/>
              <a:t>Sample Should Turn Orange In Color</a:t>
            </a:r>
          </a:p>
          <a:p>
            <a:r>
              <a:rPr lang="en-US" dirty="0"/>
              <a:t>Place Samples In Sample Order From Left To Right, Top To Bottom</a:t>
            </a:r>
          </a:p>
          <a:p>
            <a:pPr lvl="1"/>
            <a:r>
              <a:rPr lang="en-US" dirty="0"/>
              <a:t>Top Row Of Samples Will Be 1-10</a:t>
            </a:r>
          </a:p>
          <a:p>
            <a:r>
              <a:rPr lang="en-US" dirty="0"/>
              <a:t>Store Samples In Cool Environment (70˚ Or Below Is Ideal)</a:t>
            </a:r>
          </a:p>
          <a:p>
            <a:pPr marL="457200" lvl="1" indent="0">
              <a:buNone/>
            </a:pPr>
            <a:endParaRPr lang="en-US" dirty="0"/>
          </a:p>
        </p:txBody>
      </p:sp>
      <p:pic>
        <p:nvPicPr>
          <p:cNvPr id="10" name="Picture 9">
            <a:extLst>
              <a:ext uri="{FF2B5EF4-FFF2-40B4-BE49-F238E27FC236}">
                <a16:creationId xmlns:a16="http://schemas.microsoft.com/office/drawing/2014/main" id="{9EB326B3-44CA-46F9-9F7B-9F3E3E5AD089}"/>
              </a:ext>
            </a:extLst>
          </p:cNvPr>
          <p:cNvPicPr>
            <a:picLocks noChangeAspect="1"/>
          </p:cNvPicPr>
          <p:nvPr/>
        </p:nvPicPr>
        <p:blipFill rotWithShape="1">
          <a:blip r:embed="rId2">
            <a:extLst>
              <a:ext uri="{28A0092B-C50C-407E-A947-70E740481C1C}">
                <a14:useLocalDpi xmlns:a14="http://schemas.microsoft.com/office/drawing/2010/main" val="0"/>
              </a:ext>
            </a:extLst>
          </a:blip>
          <a:srcRect l="19047" t="31780" r="13507" b="20458"/>
          <a:stretch/>
        </p:blipFill>
        <p:spPr>
          <a:xfrm>
            <a:off x="442679" y="2149882"/>
            <a:ext cx="2601798" cy="3275534"/>
          </a:xfrm>
          <a:prstGeom prst="rect">
            <a:avLst/>
          </a:prstGeom>
        </p:spPr>
      </p:pic>
      <p:pic>
        <p:nvPicPr>
          <p:cNvPr id="4" name="Picture 3">
            <a:extLst>
              <a:ext uri="{FF2B5EF4-FFF2-40B4-BE49-F238E27FC236}">
                <a16:creationId xmlns:a16="http://schemas.microsoft.com/office/drawing/2014/main" id="{38A6802B-C5C9-49D4-B325-884DDEF84B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6227" y="4489128"/>
            <a:ext cx="4105185" cy="1872576"/>
          </a:xfrm>
          <a:prstGeom prst="rect">
            <a:avLst/>
          </a:prstGeom>
        </p:spPr>
      </p:pic>
    </p:spTree>
    <p:extLst>
      <p:ext uri="{BB962C8B-B14F-4D97-AF65-F5344CB8AC3E}">
        <p14:creationId xmlns:p14="http://schemas.microsoft.com/office/powerpoint/2010/main" val="1754383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CEB74-B515-4522-BB3C-DBA0E5EF0770}"/>
              </a:ext>
            </a:extLst>
          </p:cNvPr>
          <p:cNvSpPr>
            <a:spLocks noGrp="1"/>
          </p:cNvSpPr>
          <p:nvPr>
            <p:ph type="title"/>
          </p:nvPr>
        </p:nvSpPr>
        <p:spPr/>
        <p:txBody>
          <a:bodyPr/>
          <a:lstStyle/>
          <a:p>
            <a:r>
              <a:rPr lang="en-US" dirty="0"/>
              <a:t>Sending Test Paperwork</a:t>
            </a:r>
          </a:p>
        </p:txBody>
      </p:sp>
      <p:sp>
        <p:nvSpPr>
          <p:cNvPr id="3" name="Content Placeholder 2">
            <a:extLst>
              <a:ext uri="{FF2B5EF4-FFF2-40B4-BE49-F238E27FC236}">
                <a16:creationId xmlns:a16="http://schemas.microsoft.com/office/drawing/2014/main" id="{93939521-99DC-458A-AA66-CCCB907CB1D6}"/>
              </a:ext>
            </a:extLst>
          </p:cNvPr>
          <p:cNvSpPr>
            <a:spLocks noGrp="1"/>
          </p:cNvSpPr>
          <p:nvPr>
            <p:ph idx="1"/>
          </p:nvPr>
        </p:nvSpPr>
        <p:spPr>
          <a:xfrm>
            <a:off x="677334" y="1483113"/>
            <a:ext cx="8596668" cy="5073804"/>
          </a:xfrm>
        </p:spPr>
        <p:txBody>
          <a:bodyPr>
            <a:noAutofit/>
          </a:bodyPr>
          <a:lstStyle/>
          <a:p>
            <a:r>
              <a:rPr lang="en-US" sz="2000" dirty="0"/>
              <a:t>What materials does ISDA need?</a:t>
            </a:r>
          </a:p>
          <a:p>
            <a:pPr lvl="1"/>
            <a:r>
              <a:rPr lang="en-US" sz="2000" dirty="0"/>
              <a:t>201 barn sheet completed with </a:t>
            </a:r>
            <a:r>
              <a:rPr lang="en-US" sz="2000" u="sng" dirty="0"/>
              <a:t>sample numbers listed</a:t>
            </a:r>
          </a:p>
          <a:p>
            <a:pPr lvl="1"/>
            <a:r>
              <a:rPr lang="en-US" sz="2000" dirty="0"/>
              <a:t>Milking Times</a:t>
            </a:r>
          </a:p>
          <a:p>
            <a:pPr lvl="1"/>
            <a:r>
              <a:rPr lang="en-US" sz="2000" dirty="0"/>
              <a:t>For Verification tests all original paperwork must be submitted to the ISDA office</a:t>
            </a:r>
          </a:p>
          <a:p>
            <a:pPr marL="457200" lvl="1" indent="0">
              <a:buNone/>
            </a:pPr>
            <a:endParaRPr lang="en-US" sz="2000" dirty="0"/>
          </a:p>
          <a:p>
            <a:r>
              <a:rPr lang="en-US" sz="2000" dirty="0"/>
              <a:t>Send Test Day Papers To ISDA</a:t>
            </a:r>
          </a:p>
          <a:p>
            <a:pPr lvl="1"/>
            <a:r>
              <a:rPr lang="en-US" sz="2000" dirty="0"/>
              <a:t>Email Them To </a:t>
            </a:r>
            <a:r>
              <a:rPr lang="en-US" sz="2000" dirty="0">
                <a:hlinkClick r:id="rId2"/>
              </a:rPr>
              <a:t>efarrow@purdue.edu</a:t>
            </a:r>
            <a:r>
              <a:rPr lang="en-US" sz="2000" dirty="0"/>
              <a:t> Or Mail To ISDA At The Address Below</a:t>
            </a:r>
          </a:p>
          <a:p>
            <a:pPr marL="457200" lvl="1" indent="0" algn="ctr">
              <a:buNone/>
            </a:pPr>
            <a:r>
              <a:rPr lang="en-US" sz="2000" dirty="0"/>
              <a:t>Indiana State Dairy Association</a:t>
            </a:r>
          </a:p>
          <a:p>
            <a:pPr marL="457200" lvl="1" indent="0" algn="ctr">
              <a:buNone/>
            </a:pPr>
            <a:r>
              <a:rPr lang="en-US" sz="2000" dirty="0"/>
              <a:t>270 S Russell Street Rm 1088</a:t>
            </a:r>
          </a:p>
          <a:p>
            <a:pPr marL="457200" lvl="1" indent="0" algn="ctr">
              <a:buNone/>
            </a:pPr>
            <a:r>
              <a:rPr lang="en-US" sz="2000" dirty="0"/>
              <a:t>West Lafayette, IN 47907</a:t>
            </a:r>
          </a:p>
        </p:txBody>
      </p:sp>
    </p:spTree>
    <p:extLst>
      <p:ext uri="{BB962C8B-B14F-4D97-AF65-F5344CB8AC3E}">
        <p14:creationId xmlns:p14="http://schemas.microsoft.com/office/powerpoint/2010/main" val="2888453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26A2A-4477-47AC-BBDF-F9B8EC0ABA71}"/>
              </a:ext>
            </a:extLst>
          </p:cNvPr>
          <p:cNvSpPr>
            <a:spLocks noGrp="1"/>
          </p:cNvSpPr>
          <p:nvPr>
            <p:ph type="title"/>
          </p:nvPr>
        </p:nvSpPr>
        <p:spPr/>
        <p:txBody>
          <a:bodyPr/>
          <a:lstStyle/>
          <a:p>
            <a:r>
              <a:rPr lang="en-US" dirty="0"/>
              <a:t>Sending Test Day Samples</a:t>
            </a:r>
          </a:p>
        </p:txBody>
      </p:sp>
      <p:sp>
        <p:nvSpPr>
          <p:cNvPr id="3" name="Content Placeholder 2">
            <a:extLst>
              <a:ext uri="{FF2B5EF4-FFF2-40B4-BE49-F238E27FC236}">
                <a16:creationId xmlns:a16="http://schemas.microsoft.com/office/drawing/2014/main" id="{0DA84E57-36A1-479D-A17B-29D1B5A243B5}"/>
              </a:ext>
            </a:extLst>
          </p:cNvPr>
          <p:cNvSpPr>
            <a:spLocks noGrp="1"/>
          </p:cNvSpPr>
          <p:nvPr>
            <p:ph idx="1"/>
          </p:nvPr>
        </p:nvSpPr>
        <p:spPr>
          <a:xfrm>
            <a:off x="752835" y="1682416"/>
            <a:ext cx="8596668" cy="3880773"/>
          </a:xfrm>
        </p:spPr>
        <p:txBody>
          <a:bodyPr>
            <a:normAutofit/>
          </a:bodyPr>
          <a:lstStyle/>
          <a:p>
            <a:r>
              <a:rPr lang="en-US" sz="2400" dirty="0"/>
              <a:t>Before Shipping Samples, Write </a:t>
            </a:r>
            <a:r>
              <a:rPr lang="en-US" sz="2400" dirty="0" err="1"/>
              <a:t>Herdcode</a:t>
            </a:r>
            <a:r>
              <a:rPr lang="en-US" sz="2400" dirty="0"/>
              <a:t> On The Side Of First Vial</a:t>
            </a:r>
          </a:p>
          <a:p>
            <a:r>
              <a:rPr lang="en-US" sz="2400" u="sng" dirty="0"/>
              <a:t>Ship With Sample Shipment Report</a:t>
            </a:r>
            <a:r>
              <a:rPr lang="en-US" sz="2400" dirty="0"/>
              <a:t> or with a piece of paper with your </a:t>
            </a:r>
            <a:r>
              <a:rPr lang="en-US" sz="2400" dirty="0" err="1"/>
              <a:t>herdcode</a:t>
            </a:r>
            <a:r>
              <a:rPr lang="en-US" sz="2400" dirty="0"/>
              <a:t> and name</a:t>
            </a:r>
            <a:endParaRPr lang="en-US" sz="2400" u="sng" dirty="0"/>
          </a:p>
        </p:txBody>
      </p:sp>
      <p:pic>
        <p:nvPicPr>
          <p:cNvPr id="5" name="Picture 4">
            <a:extLst>
              <a:ext uri="{FF2B5EF4-FFF2-40B4-BE49-F238E27FC236}">
                <a16:creationId xmlns:a16="http://schemas.microsoft.com/office/drawing/2014/main" id="{DFAD5229-AD71-4AE6-93BC-48D397750E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66" y="4018239"/>
            <a:ext cx="2416029" cy="1043450"/>
          </a:xfrm>
          <a:prstGeom prst="rect">
            <a:avLst/>
          </a:prstGeom>
        </p:spPr>
      </p:pic>
      <p:pic>
        <p:nvPicPr>
          <p:cNvPr id="6" name="Picture 5">
            <a:extLst>
              <a:ext uri="{FF2B5EF4-FFF2-40B4-BE49-F238E27FC236}">
                <a16:creationId xmlns:a16="http://schemas.microsoft.com/office/drawing/2014/main" id="{660967E3-2626-4195-91AE-B558F86991C1}"/>
              </a:ext>
            </a:extLst>
          </p:cNvPr>
          <p:cNvPicPr>
            <a:picLocks noChangeAspect="1"/>
          </p:cNvPicPr>
          <p:nvPr/>
        </p:nvPicPr>
        <p:blipFill rotWithShape="1">
          <a:blip r:embed="rId3"/>
          <a:srcRect l="11628" t="14679" r="19564" b="8889"/>
          <a:stretch/>
        </p:blipFill>
        <p:spPr>
          <a:xfrm>
            <a:off x="4469612" y="3595583"/>
            <a:ext cx="4263595" cy="2664036"/>
          </a:xfrm>
          <a:prstGeom prst="rect">
            <a:avLst/>
          </a:prstGeom>
        </p:spPr>
      </p:pic>
    </p:spTree>
    <p:extLst>
      <p:ext uri="{BB962C8B-B14F-4D97-AF65-F5344CB8AC3E}">
        <p14:creationId xmlns:p14="http://schemas.microsoft.com/office/powerpoint/2010/main" val="1628479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EAA2-1DDF-4E7D-9F9B-C9D5AE859963}"/>
              </a:ext>
            </a:extLst>
          </p:cNvPr>
          <p:cNvSpPr>
            <a:spLocks noGrp="1"/>
          </p:cNvSpPr>
          <p:nvPr>
            <p:ph type="title"/>
          </p:nvPr>
        </p:nvSpPr>
        <p:spPr/>
        <p:txBody>
          <a:bodyPr>
            <a:normAutofit/>
          </a:bodyPr>
          <a:lstStyle/>
          <a:p>
            <a:r>
              <a:rPr lang="en-US" sz="4000" dirty="0"/>
              <a:t>Shipping Samples</a:t>
            </a:r>
          </a:p>
        </p:txBody>
      </p:sp>
      <p:sp>
        <p:nvSpPr>
          <p:cNvPr id="3" name="Content Placeholder 2">
            <a:extLst>
              <a:ext uri="{FF2B5EF4-FFF2-40B4-BE49-F238E27FC236}">
                <a16:creationId xmlns:a16="http://schemas.microsoft.com/office/drawing/2014/main" id="{1A30ADB8-FAD2-4BDF-B8B4-110ECE574843}"/>
              </a:ext>
            </a:extLst>
          </p:cNvPr>
          <p:cNvSpPr>
            <a:spLocks noGrp="1"/>
          </p:cNvSpPr>
          <p:nvPr>
            <p:ph idx="1"/>
          </p:nvPr>
        </p:nvSpPr>
        <p:spPr>
          <a:xfrm>
            <a:off x="568713" y="1718528"/>
            <a:ext cx="8596668" cy="4726878"/>
          </a:xfrm>
        </p:spPr>
        <p:txBody>
          <a:bodyPr>
            <a:normAutofit lnSpcReduction="10000"/>
          </a:bodyPr>
          <a:lstStyle/>
          <a:p>
            <a:r>
              <a:rPr lang="en-US" sz="3200" dirty="0"/>
              <a:t>Ship Samples To DHI Coop</a:t>
            </a:r>
          </a:p>
          <a:p>
            <a:pPr marL="0" indent="0">
              <a:buNone/>
            </a:pPr>
            <a:endParaRPr lang="en-US" sz="3200" dirty="0"/>
          </a:p>
          <a:p>
            <a:pPr lvl="1"/>
            <a:r>
              <a:rPr lang="en-US" sz="3200" dirty="0"/>
              <a:t>If Shipping Via UPS </a:t>
            </a:r>
          </a:p>
          <a:p>
            <a:pPr lvl="2"/>
            <a:r>
              <a:rPr lang="en-US" sz="3200" dirty="0"/>
              <a:t>1224 Alton-Darby Creek Rd </a:t>
            </a:r>
          </a:p>
          <a:p>
            <a:pPr marL="914400" lvl="2" indent="0">
              <a:buNone/>
            </a:pPr>
            <a:r>
              <a:rPr lang="en-US" sz="3200" dirty="0"/>
              <a:t>  Columbus, OH 43228</a:t>
            </a:r>
          </a:p>
          <a:p>
            <a:pPr lvl="1"/>
            <a:endParaRPr lang="en-US" sz="3200" dirty="0"/>
          </a:p>
          <a:p>
            <a:pPr lvl="1"/>
            <a:r>
              <a:rPr lang="en-US" sz="3200" dirty="0"/>
              <a:t>If Shipping Via USPS </a:t>
            </a:r>
          </a:p>
          <a:p>
            <a:pPr lvl="2"/>
            <a:r>
              <a:rPr lang="en-US" sz="3200" dirty="0"/>
              <a:t>P.O. Box 28168, Columbus, OH 43228</a:t>
            </a:r>
          </a:p>
          <a:p>
            <a:endParaRPr lang="en-US" dirty="0"/>
          </a:p>
        </p:txBody>
      </p:sp>
    </p:spTree>
    <p:extLst>
      <p:ext uri="{BB962C8B-B14F-4D97-AF65-F5344CB8AC3E}">
        <p14:creationId xmlns:p14="http://schemas.microsoft.com/office/powerpoint/2010/main" val="10082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D2B6E-2261-41DE-9D17-6B8156C9CEFD}"/>
              </a:ext>
            </a:extLst>
          </p:cNvPr>
          <p:cNvSpPr>
            <a:spLocks noGrp="1"/>
          </p:cNvSpPr>
          <p:nvPr>
            <p:ph type="title"/>
          </p:nvPr>
        </p:nvSpPr>
        <p:spPr/>
        <p:txBody>
          <a:bodyPr/>
          <a:lstStyle/>
          <a:p>
            <a:r>
              <a:rPr lang="en-US" dirty="0"/>
              <a:t>Post-Test Date</a:t>
            </a:r>
          </a:p>
        </p:txBody>
      </p:sp>
      <p:sp>
        <p:nvSpPr>
          <p:cNvPr id="3" name="Content Placeholder 2">
            <a:extLst>
              <a:ext uri="{FF2B5EF4-FFF2-40B4-BE49-F238E27FC236}">
                <a16:creationId xmlns:a16="http://schemas.microsoft.com/office/drawing/2014/main" id="{ED4C7B33-6F4C-4FB5-AB7D-5668E1472FF5}"/>
              </a:ext>
            </a:extLst>
          </p:cNvPr>
          <p:cNvSpPr>
            <a:spLocks noGrp="1"/>
          </p:cNvSpPr>
          <p:nvPr>
            <p:ph idx="1"/>
          </p:nvPr>
        </p:nvSpPr>
        <p:spPr>
          <a:xfrm>
            <a:off x="677334" y="1817649"/>
            <a:ext cx="8938006" cy="4223713"/>
          </a:xfrm>
        </p:spPr>
        <p:txBody>
          <a:bodyPr>
            <a:noAutofit/>
          </a:bodyPr>
          <a:lstStyle/>
          <a:p>
            <a:r>
              <a:rPr lang="en-US" sz="2400" dirty="0"/>
              <a:t>Sample Box Should Come Back From The lab</a:t>
            </a:r>
          </a:p>
          <a:p>
            <a:pPr marL="0" indent="0">
              <a:buNone/>
            </a:pPr>
            <a:endParaRPr lang="en-US" sz="2400" dirty="0"/>
          </a:p>
          <a:p>
            <a:r>
              <a:rPr lang="en-US" sz="2400" dirty="0"/>
              <a:t>Large Packet From The Processing Center (DRMS) Should Arrive With Your Results And Lactation Records</a:t>
            </a:r>
          </a:p>
          <a:p>
            <a:pPr lvl="1"/>
            <a:r>
              <a:rPr lang="en-US" sz="2400" dirty="0"/>
              <a:t>On First Test Be Sure To Check Registration Numbers And Lactation Number</a:t>
            </a:r>
          </a:p>
          <a:p>
            <a:endParaRPr lang="en-US" sz="2400" dirty="0"/>
          </a:p>
          <a:p>
            <a:r>
              <a:rPr lang="en-US" sz="2400" dirty="0"/>
              <a:t>Standard Envelope From ISDA With Invoice, UPS Label, And Additional Reports Should Arrive</a:t>
            </a:r>
          </a:p>
        </p:txBody>
      </p:sp>
    </p:spTree>
    <p:extLst>
      <p:ext uri="{BB962C8B-B14F-4D97-AF65-F5344CB8AC3E}">
        <p14:creationId xmlns:p14="http://schemas.microsoft.com/office/powerpoint/2010/main" val="109614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2214-AAA8-40B9-B9E1-F060A591D881}"/>
              </a:ext>
            </a:extLst>
          </p:cNvPr>
          <p:cNvSpPr>
            <a:spLocks noGrp="1"/>
          </p:cNvSpPr>
          <p:nvPr>
            <p:ph type="title"/>
          </p:nvPr>
        </p:nvSpPr>
        <p:spPr/>
        <p:txBody>
          <a:bodyPr/>
          <a:lstStyle/>
          <a:p>
            <a:r>
              <a:rPr lang="en-US" dirty="0"/>
              <a:t>Verification Test</a:t>
            </a:r>
          </a:p>
        </p:txBody>
      </p:sp>
      <p:sp>
        <p:nvSpPr>
          <p:cNvPr id="3" name="Content Placeholder 2">
            <a:extLst>
              <a:ext uri="{FF2B5EF4-FFF2-40B4-BE49-F238E27FC236}">
                <a16:creationId xmlns:a16="http://schemas.microsoft.com/office/drawing/2014/main" id="{4E4B0E0C-0485-4682-ACF2-1CFBE02B9911}"/>
              </a:ext>
            </a:extLst>
          </p:cNvPr>
          <p:cNvSpPr>
            <a:spLocks noGrp="1"/>
          </p:cNvSpPr>
          <p:nvPr>
            <p:ph idx="1"/>
          </p:nvPr>
        </p:nvSpPr>
        <p:spPr>
          <a:xfrm>
            <a:off x="677334" y="1405054"/>
            <a:ext cx="8596668" cy="5262446"/>
          </a:xfrm>
        </p:spPr>
        <p:txBody>
          <a:bodyPr>
            <a:noAutofit/>
          </a:bodyPr>
          <a:lstStyle/>
          <a:p>
            <a:r>
              <a:rPr lang="en-US" sz="2000" dirty="0"/>
              <a:t>Required For Most Test Plans</a:t>
            </a:r>
          </a:p>
          <a:p>
            <a:pPr lvl="1"/>
            <a:r>
              <a:rPr lang="en-US" sz="2000" dirty="0"/>
              <a:t>Between 60 and 150 Days In Milk</a:t>
            </a:r>
          </a:p>
          <a:p>
            <a:pPr marL="457200" lvl="1" indent="0">
              <a:buNone/>
            </a:pPr>
            <a:endParaRPr lang="en-US" sz="2000" dirty="0"/>
          </a:p>
          <a:p>
            <a:r>
              <a:rPr lang="en-US" sz="2000" dirty="0"/>
              <a:t>Must Be Performed By A Supervisor That Is Not The Regular Supervisor</a:t>
            </a:r>
          </a:p>
          <a:p>
            <a:pPr lvl="1"/>
            <a:r>
              <a:rPr lang="en-US" sz="2000" dirty="0"/>
              <a:t>If on a supervised test plan, the 1</a:t>
            </a:r>
            <a:r>
              <a:rPr lang="en-US" sz="2000" baseline="30000" dirty="0"/>
              <a:t>st</a:t>
            </a:r>
            <a:r>
              <a:rPr lang="en-US" sz="2000" dirty="0"/>
              <a:t> milking may be the VT supervisor with the 2</a:t>
            </a:r>
            <a:r>
              <a:rPr lang="en-US" sz="2000" baseline="30000" dirty="0"/>
              <a:t>nd</a:t>
            </a:r>
            <a:r>
              <a:rPr lang="en-US" sz="2000" dirty="0"/>
              <a:t> and 3</a:t>
            </a:r>
            <a:r>
              <a:rPr lang="en-US" sz="2000" baseline="30000" dirty="0"/>
              <a:t>rd</a:t>
            </a:r>
            <a:r>
              <a:rPr lang="en-US" sz="2000" dirty="0"/>
              <a:t> </a:t>
            </a:r>
            <a:r>
              <a:rPr lang="en-US" sz="2000" dirty="0" err="1"/>
              <a:t>milkings</a:t>
            </a:r>
            <a:r>
              <a:rPr lang="en-US" sz="2000" dirty="0"/>
              <a:t> the standard tester</a:t>
            </a:r>
          </a:p>
          <a:p>
            <a:pPr marL="457200" lvl="1" indent="0">
              <a:buNone/>
            </a:pPr>
            <a:endParaRPr lang="en-US" sz="2000" dirty="0"/>
          </a:p>
          <a:p>
            <a:pPr lvl="1"/>
            <a:r>
              <a:rPr lang="en-US" sz="2000" dirty="0"/>
              <a:t>If Owner Sampler plan, all </a:t>
            </a:r>
            <a:r>
              <a:rPr lang="en-US" sz="2000" dirty="0" err="1"/>
              <a:t>milkings</a:t>
            </a:r>
            <a:r>
              <a:rPr lang="en-US" sz="2000" dirty="0"/>
              <a:t> must be observed by the VT supervisor</a:t>
            </a:r>
          </a:p>
          <a:p>
            <a:pPr lvl="1"/>
            <a:endParaRPr lang="en-US" sz="2000" dirty="0"/>
          </a:p>
          <a:p>
            <a:r>
              <a:rPr lang="en-US" sz="2000" dirty="0"/>
              <a:t>Supervisor must verify identification (normally tattoos) on all animals during the first test and ensure that each animal is milked out </a:t>
            </a:r>
          </a:p>
          <a:p>
            <a:pPr marL="0" indent="0">
              <a:buNone/>
            </a:pPr>
            <a:endParaRPr lang="en-US" sz="2000" dirty="0"/>
          </a:p>
        </p:txBody>
      </p:sp>
    </p:spTree>
    <p:extLst>
      <p:ext uri="{BB962C8B-B14F-4D97-AF65-F5344CB8AC3E}">
        <p14:creationId xmlns:p14="http://schemas.microsoft.com/office/powerpoint/2010/main" val="3757818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6F6FF-B7B9-4F21-9820-054DF9BA8EF7}"/>
              </a:ext>
            </a:extLst>
          </p:cNvPr>
          <p:cNvSpPr>
            <a:spLocks noGrp="1"/>
          </p:cNvSpPr>
          <p:nvPr>
            <p:ph type="title"/>
          </p:nvPr>
        </p:nvSpPr>
        <p:spPr/>
        <p:txBody>
          <a:bodyPr/>
          <a:lstStyle/>
          <a:p>
            <a:r>
              <a:rPr lang="en-US" dirty="0"/>
              <a:t>Verification Test</a:t>
            </a:r>
          </a:p>
        </p:txBody>
      </p:sp>
      <p:sp>
        <p:nvSpPr>
          <p:cNvPr id="3" name="Content Placeholder 2">
            <a:extLst>
              <a:ext uri="{FF2B5EF4-FFF2-40B4-BE49-F238E27FC236}">
                <a16:creationId xmlns:a16="http://schemas.microsoft.com/office/drawing/2014/main" id="{C2EE459C-0B96-4ADA-BD4E-CB7D91176E9E}"/>
              </a:ext>
            </a:extLst>
          </p:cNvPr>
          <p:cNvSpPr>
            <a:spLocks noGrp="1"/>
          </p:cNvSpPr>
          <p:nvPr>
            <p:ph idx="1"/>
          </p:nvPr>
        </p:nvSpPr>
        <p:spPr>
          <a:xfrm>
            <a:off x="677334" y="1594624"/>
            <a:ext cx="8990773" cy="4860572"/>
          </a:xfrm>
        </p:spPr>
        <p:txBody>
          <a:bodyPr>
            <a:normAutofit/>
          </a:bodyPr>
          <a:lstStyle/>
          <a:p>
            <a:r>
              <a:rPr lang="en-US" sz="2400" dirty="0"/>
              <a:t>Supervisor Must Attend 3 Consecutive </a:t>
            </a:r>
            <a:r>
              <a:rPr lang="en-US" sz="2400" dirty="0" err="1"/>
              <a:t>Milkings</a:t>
            </a:r>
            <a:endParaRPr lang="en-US" sz="2400" dirty="0"/>
          </a:p>
          <a:p>
            <a:pPr lvl="1"/>
            <a:r>
              <a:rPr lang="en-US" sz="2400" dirty="0"/>
              <a:t>If the herd is a 3x milking herd, 4 consecutive </a:t>
            </a:r>
            <a:r>
              <a:rPr lang="en-US" sz="2400" dirty="0" err="1"/>
              <a:t>milkings</a:t>
            </a:r>
            <a:r>
              <a:rPr lang="en-US" sz="2400" dirty="0"/>
              <a:t> are required</a:t>
            </a:r>
          </a:p>
          <a:p>
            <a:pPr lvl="1"/>
            <a:r>
              <a:rPr lang="en-US" sz="2400" dirty="0"/>
              <a:t>The verification paperwork requires that something be recorded for all </a:t>
            </a:r>
            <a:r>
              <a:rPr lang="en-US" sz="2400" dirty="0" err="1"/>
              <a:t>milkings</a:t>
            </a:r>
            <a:r>
              <a:rPr lang="en-US" sz="2400" dirty="0"/>
              <a:t>.  </a:t>
            </a:r>
          </a:p>
          <a:p>
            <a:pPr lvl="2"/>
            <a:r>
              <a:rPr lang="en-US" sz="2400" dirty="0"/>
              <a:t>For the pre-milking/milk out - a checkmark or X is sufficient.  All other </a:t>
            </a:r>
            <a:r>
              <a:rPr lang="en-US" sz="2400" dirty="0" err="1"/>
              <a:t>milkings</a:t>
            </a:r>
            <a:r>
              <a:rPr lang="en-US" sz="2400" dirty="0"/>
              <a:t> need a weight</a:t>
            </a:r>
            <a:endParaRPr lang="en-US" sz="2000" dirty="0"/>
          </a:p>
          <a:p>
            <a:r>
              <a:rPr lang="en-US" sz="3200" b="1" dirty="0"/>
              <a:t>All Completed Verification Forms Must Be Mailed To ISDA</a:t>
            </a:r>
          </a:p>
          <a:p>
            <a:pPr lvl="1"/>
            <a:r>
              <a:rPr lang="en-US" sz="2400" dirty="0"/>
              <a:t>We recommend making a copy before mailing</a:t>
            </a:r>
          </a:p>
          <a:p>
            <a:pPr lvl="1"/>
            <a:endParaRPr lang="en-US" sz="2000" dirty="0"/>
          </a:p>
          <a:p>
            <a:endParaRPr lang="en-US" dirty="0"/>
          </a:p>
        </p:txBody>
      </p:sp>
    </p:spTree>
    <p:extLst>
      <p:ext uri="{BB962C8B-B14F-4D97-AF65-F5344CB8AC3E}">
        <p14:creationId xmlns:p14="http://schemas.microsoft.com/office/powerpoint/2010/main" val="513348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EA4-5F0B-4925-ACB0-E2C3482FE7FD}"/>
              </a:ext>
            </a:extLst>
          </p:cNvPr>
          <p:cNvSpPr>
            <a:spLocks noGrp="1"/>
          </p:cNvSpPr>
          <p:nvPr>
            <p:ph type="title"/>
          </p:nvPr>
        </p:nvSpPr>
        <p:spPr>
          <a:xfrm>
            <a:off x="941285" y="609600"/>
            <a:ext cx="8596668" cy="1320800"/>
          </a:xfrm>
        </p:spPr>
        <p:txBody>
          <a:bodyPr>
            <a:noAutofit/>
          </a:bodyPr>
          <a:lstStyle/>
          <a:p>
            <a:pPr algn="ctr"/>
            <a:r>
              <a:rPr lang="en-US" sz="4400" dirty="0"/>
              <a:t>Register For DHIR With Your </a:t>
            </a:r>
            <a:br>
              <a:rPr lang="en-US" sz="4400" dirty="0"/>
            </a:br>
            <a:r>
              <a:rPr lang="en-US" sz="4400" dirty="0"/>
              <a:t>Breed Association</a:t>
            </a:r>
          </a:p>
        </p:txBody>
      </p:sp>
      <p:sp>
        <p:nvSpPr>
          <p:cNvPr id="5" name="TextBox 4">
            <a:extLst>
              <a:ext uri="{FF2B5EF4-FFF2-40B4-BE49-F238E27FC236}">
                <a16:creationId xmlns:a16="http://schemas.microsoft.com/office/drawing/2014/main" id="{C95CF911-7629-4089-A527-F8B7DA1167AE}"/>
              </a:ext>
            </a:extLst>
          </p:cNvPr>
          <p:cNvSpPr txBox="1"/>
          <p:nvPr/>
        </p:nvSpPr>
        <p:spPr>
          <a:xfrm>
            <a:off x="356839" y="2358923"/>
            <a:ext cx="9556595" cy="4678204"/>
          </a:xfrm>
          <a:prstGeom prst="rect">
            <a:avLst/>
          </a:prstGeom>
          <a:noFill/>
        </p:spPr>
        <p:txBody>
          <a:bodyPr wrap="square" rtlCol="0">
            <a:spAutoFit/>
          </a:bodyPr>
          <a:lstStyle/>
          <a:p>
            <a:pPr marL="457200" indent="-457200">
              <a:buFont typeface="Arial" panose="020B0604020202020204" pitchFamily="34" charset="0"/>
              <a:buChar char="•"/>
            </a:pPr>
            <a:r>
              <a:rPr lang="en-US" sz="2800" dirty="0"/>
              <a:t>For most breed associations the date to register for DHIR does not apply to new herds</a:t>
            </a:r>
          </a:p>
          <a:p>
            <a:pPr marL="742950" lvl="1" indent="-285750">
              <a:buFont typeface="Arial" panose="020B0604020202020204" pitchFamily="34" charset="0"/>
              <a:buChar char="•"/>
            </a:pPr>
            <a:r>
              <a:rPr lang="en-US" sz="2800" dirty="0"/>
              <a:t>Ex. The January 31</a:t>
            </a:r>
            <a:r>
              <a:rPr lang="en-US" sz="2800" baseline="30000" dirty="0"/>
              <a:t>st</a:t>
            </a:r>
            <a:r>
              <a:rPr lang="en-US" sz="2800" dirty="0"/>
              <a:t> deadline for ADGA is for renewing herds not new herds</a:t>
            </a:r>
          </a:p>
          <a:p>
            <a:pPr lvl="1"/>
            <a:endParaRPr lang="en-US" sz="2800" dirty="0"/>
          </a:p>
          <a:p>
            <a:pPr marL="285750" indent="-285750">
              <a:buFont typeface="Arial" panose="020B0604020202020204" pitchFamily="34" charset="0"/>
              <a:buChar char="•"/>
            </a:pPr>
            <a:r>
              <a:rPr lang="en-US" sz="2800" dirty="0"/>
              <a:t>ISDA currently works with ADGA, MDGA, AGS, and Kinder Goat Breeders Association</a:t>
            </a:r>
          </a:p>
          <a:p>
            <a:endParaRPr lang="en-US" sz="2800" dirty="0"/>
          </a:p>
          <a:p>
            <a:pPr marL="285750" indent="-285750">
              <a:buFont typeface="Arial" panose="020B0604020202020204" pitchFamily="34" charset="0"/>
              <a:buChar char="•"/>
            </a:pPr>
            <a:r>
              <a:rPr lang="en-US" sz="2800" dirty="0"/>
              <a:t>You do not need to be registered with a breed association in order to milk test</a:t>
            </a:r>
          </a:p>
          <a:p>
            <a:endParaRPr lang="en-US" dirty="0"/>
          </a:p>
        </p:txBody>
      </p:sp>
    </p:spTree>
    <p:extLst>
      <p:ext uri="{BB962C8B-B14F-4D97-AF65-F5344CB8AC3E}">
        <p14:creationId xmlns:p14="http://schemas.microsoft.com/office/powerpoint/2010/main" val="1525710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84F0E-0CDE-4608-944A-BAE1196FF917}"/>
              </a:ext>
            </a:extLst>
          </p:cNvPr>
          <p:cNvSpPr>
            <a:spLocks noGrp="1"/>
          </p:cNvSpPr>
          <p:nvPr>
            <p:ph type="title"/>
          </p:nvPr>
        </p:nvSpPr>
        <p:spPr/>
        <p:txBody>
          <a:bodyPr/>
          <a:lstStyle/>
          <a:p>
            <a:r>
              <a:rPr lang="en-US" dirty="0"/>
              <a:t>Verification Test</a:t>
            </a:r>
          </a:p>
        </p:txBody>
      </p:sp>
      <p:sp>
        <p:nvSpPr>
          <p:cNvPr id="3" name="Content Placeholder 2">
            <a:extLst>
              <a:ext uri="{FF2B5EF4-FFF2-40B4-BE49-F238E27FC236}">
                <a16:creationId xmlns:a16="http://schemas.microsoft.com/office/drawing/2014/main" id="{B3EE9E4A-C98B-4F4A-98C8-D645C1C8D48E}"/>
              </a:ext>
            </a:extLst>
          </p:cNvPr>
          <p:cNvSpPr>
            <a:spLocks noGrp="1"/>
          </p:cNvSpPr>
          <p:nvPr>
            <p:ph idx="1"/>
          </p:nvPr>
        </p:nvSpPr>
        <p:spPr/>
        <p:txBody>
          <a:bodyPr>
            <a:normAutofit/>
          </a:bodyPr>
          <a:lstStyle/>
          <a:p>
            <a:r>
              <a:rPr lang="en-US" sz="2600" dirty="0"/>
              <a:t>ISDA will email a copy to the appropriate breed association and will keep a copy on file</a:t>
            </a:r>
          </a:p>
          <a:p>
            <a:pPr marL="0" indent="0">
              <a:buNone/>
            </a:pPr>
            <a:endParaRPr lang="en-US" sz="2600" dirty="0"/>
          </a:p>
          <a:p>
            <a:r>
              <a:rPr lang="en-US" sz="2600" dirty="0"/>
              <a:t>Owner will receive a copy in the mail </a:t>
            </a:r>
          </a:p>
          <a:p>
            <a:pPr lvl="1"/>
            <a:r>
              <a:rPr lang="en-US" sz="2600" dirty="0"/>
              <a:t>Or emailed upon request</a:t>
            </a:r>
          </a:p>
        </p:txBody>
      </p:sp>
    </p:spTree>
    <p:extLst>
      <p:ext uri="{BB962C8B-B14F-4D97-AF65-F5344CB8AC3E}">
        <p14:creationId xmlns:p14="http://schemas.microsoft.com/office/powerpoint/2010/main" val="1801543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178C-AF89-4787-8093-0DE609ECB745}"/>
              </a:ext>
            </a:extLst>
          </p:cNvPr>
          <p:cNvSpPr>
            <a:spLocks noGrp="1"/>
          </p:cNvSpPr>
          <p:nvPr>
            <p:ph type="title"/>
          </p:nvPr>
        </p:nvSpPr>
        <p:spPr/>
        <p:txBody>
          <a:bodyPr/>
          <a:lstStyle/>
          <a:p>
            <a:r>
              <a:rPr lang="en-US" dirty="0"/>
              <a:t>Dry Off Test</a:t>
            </a:r>
          </a:p>
        </p:txBody>
      </p:sp>
      <p:sp>
        <p:nvSpPr>
          <p:cNvPr id="3" name="Content Placeholder 2">
            <a:extLst>
              <a:ext uri="{FF2B5EF4-FFF2-40B4-BE49-F238E27FC236}">
                <a16:creationId xmlns:a16="http://schemas.microsoft.com/office/drawing/2014/main" id="{9A398BEA-9246-44BF-95E1-2F88002E5C70}"/>
              </a:ext>
            </a:extLst>
          </p:cNvPr>
          <p:cNvSpPr>
            <a:spLocks noGrp="1"/>
          </p:cNvSpPr>
          <p:nvPr>
            <p:ph idx="1"/>
          </p:nvPr>
        </p:nvSpPr>
        <p:spPr>
          <a:xfrm>
            <a:off x="677334" y="1930400"/>
            <a:ext cx="8596668" cy="4480191"/>
          </a:xfrm>
        </p:spPr>
        <p:txBody>
          <a:bodyPr>
            <a:normAutofit/>
          </a:bodyPr>
          <a:lstStyle/>
          <a:p>
            <a:r>
              <a:rPr lang="en-US" sz="2800" dirty="0"/>
              <a:t>This test is the final test for the season and marks the end of lactation for all animals</a:t>
            </a:r>
          </a:p>
          <a:p>
            <a:endParaRPr lang="en-US" sz="2800" dirty="0"/>
          </a:p>
          <a:p>
            <a:r>
              <a:rPr lang="en-US" sz="2800" dirty="0"/>
              <a:t>Some breed associations may require lactation summaries to be submitted</a:t>
            </a:r>
          </a:p>
          <a:p>
            <a:pPr lvl="1"/>
            <a:r>
              <a:rPr lang="en-US" sz="2800" dirty="0"/>
              <a:t>AGS and MDGA require doe pages, 210, or 202 be sent</a:t>
            </a:r>
          </a:p>
        </p:txBody>
      </p:sp>
    </p:spTree>
    <p:extLst>
      <p:ext uri="{BB962C8B-B14F-4D97-AF65-F5344CB8AC3E}">
        <p14:creationId xmlns:p14="http://schemas.microsoft.com/office/powerpoint/2010/main" val="859136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2CEAC-7C31-410B-9CF7-8E5B528CCA97}"/>
              </a:ext>
            </a:extLst>
          </p:cNvPr>
          <p:cNvSpPr>
            <a:spLocks noGrp="1"/>
          </p:cNvSpPr>
          <p:nvPr>
            <p:ph type="title"/>
          </p:nvPr>
        </p:nvSpPr>
        <p:spPr/>
        <p:txBody>
          <a:bodyPr/>
          <a:lstStyle/>
          <a:p>
            <a:r>
              <a:rPr lang="en-US" dirty="0"/>
              <a:t>Round Robin</a:t>
            </a:r>
          </a:p>
        </p:txBody>
      </p:sp>
      <p:sp>
        <p:nvSpPr>
          <p:cNvPr id="3" name="Content Placeholder 2">
            <a:extLst>
              <a:ext uri="{FF2B5EF4-FFF2-40B4-BE49-F238E27FC236}">
                <a16:creationId xmlns:a16="http://schemas.microsoft.com/office/drawing/2014/main" id="{B2DC0BEC-19C5-4445-B85B-85305B82EA1A}"/>
              </a:ext>
            </a:extLst>
          </p:cNvPr>
          <p:cNvSpPr>
            <a:spLocks noGrp="1"/>
          </p:cNvSpPr>
          <p:nvPr>
            <p:ph idx="1"/>
          </p:nvPr>
        </p:nvSpPr>
        <p:spPr>
          <a:xfrm>
            <a:off x="677334" y="1784195"/>
            <a:ext cx="9239664" cy="4257167"/>
          </a:xfrm>
        </p:spPr>
        <p:txBody>
          <a:bodyPr>
            <a:noAutofit/>
          </a:bodyPr>
          <a:lstStyle/>
          <a:p>
            <a:r>
              <a:rPr lang="en-US" sz="2400" dirty="0"/>
              <a:t>Requires At Least Three DHIR Certified Supervisors</a:t>
            </a:r>
          </a:p>
          <a:p>
            <a:pPr lvl="1"/>
            <a:r>
              <a:rPr lang="en-US" sz="2400" dirty="0"/>
              <a:t>A Tests B, B Tests C, C Tests A</a:t>
            </a:r>
          </a:p>
          <a:p>
            <a:pPr marL="457200" lvl="1" indent="0">
              <a:buNone/>
            </a:pPr>
            <a:endParaRPr lang="en-US" sz="2400" dirty="0"/>
          </a:p>
          <a:p>
            <a:r>
              <a:rPr lang="en-US" sz="2400" dirty="0"/>
              <a:t>Verification Tests Require Supervisor Outside Of Circle (For Groups Of 3)</a:t>
            </a:r>
          </a:p>
          <a:p>
            <a:pPr lvl="1"/>
            <a:r>
              <a:rPr lang="en-US" sz="2400" dirty="0"/>
              <a:t>For Groups Larger Than 3, A Supervisor Other Than The Regular Supervisor Can Perform VT</a:t>
            </a:r>
          </a:p>
          <a:p>
            <a:pPr lvl="1"/>
            <a:endParaRPr lang="en-US" sz="2400" dirty="0"/>
          </a:p>
          <a:p>
            <a:r>
              <a:rPr lang="en-US" sz="2400" dirty="0"/>
              <a:t>Owners Are Eligible For Test Types 20 &amp; 22</a:t>
            </a:r>
          </a:p>
        </p:txBody>
      </p:sp>
    </p:spTree>
    <p:extLst>
      <p:ext uri="{BB962C8B-B14F-4D97-AF65-F5344CB8AC3E}">
        <p14:creationId xmlns:p14="http://schemas.microsoft.com/office/powerpoint/2010/main" val="203416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6385-4E49-4AE3-ACAD-0171FE8F058D}"/>
              </a:ext>
            </a:extLst>
          </p:cNvPr>
          <p:cNvSpPr>
            <a:spLocks noGrp="1"/>
          </p:cNvSpPr>
          <p:nvPr>
            <p:ph type="title"/>
          </p:nvPr>
        </p:nvSpPr>
        <p:spPr/>
        <p:txBody>
          <a:bodyPr/>
          <a:lstStyle/>
          <a:p>
            <a:r>
              <a:rPr lang="en-US" dirty="0"/>
              <a:t>One Day Milking Competition</a:t>
            </a:r>
          </a:p>
        </p:txBody>
      </p:sp>
      <p:sp>
        <p:nvSpPr>
          <p:cNvPr id="3" name="Content Placeholder 2">
            <a:extLst>
              <a:ext uri="{FF2B5EF4-FFF2-40B4-BE49-F238E27FC236}">
                <a16:creationId xmlns:a16="http://schemas.microsoft.com/office/drawing/2014/main" id="{7C621FDF-65AC-4882-BE27-53FE25F7BCFC}"/>
              </a:ext>
            </a:extLst>
          </p:cNvPr>
          <p:cNvSpPr>
            <a:spLocks noGrp="1"/>
          </p:cNvSpPr>
          <p:nvPr>
            <p:ph idx="1"/>
          </p:nvPr>
        </p:nvSpPr>
        <p:spPr>
          <a:xfrm>
            <a:off x="677334" y="1739591"/>
            <a:ext cx="8596668" cy="4861932"/>
          </a:xfrm>
        </p:spPr>
        <p:txBody>
          <a:bodyPr>
            <a:normAutofit/>
          </a:bodyPr>
          <a:lstStyle/>
          <a:p>
            <a:r>
              <a:rPr lang="en-US" sz="2400" dirty="0"/>
              <a:t>Should be registered with your breed association in advance.</a:t>
            </a:r>
          </a:p>
          <a:p>
            <a:pPr lvl="1"/>
            <a:r>
              <a:rPr lang="en-US" sz="2200" dirty="0"/>
              <a:t>Contact ISDA prior to the event to obtain supplies</a:t>
            </a:r>
          </a:p>
          <a:p>
            <a:pPr marL="457200" lvl="1" indent="0">
              <a:buNone/>
            </a:pPr>
            <a:endParaRPr lang="en-US" sz="2200" dirty="0"/>
          </a:p>
          <a:p>
            <a:r>
              <a:rPr lang="en-US" sz="2400" dirty="0"/>
              <a:t>Supervisor Must Attend 3 Consecutive </a:t>
            </a:r>
            <a:r>
              <a:rPr lang="en-US" sz="2400" dirty="0" err="1"/>
              <a:t>Milkings</a:t>
            </a:r>
            <a:endParaRPr lang="en-US" sz="2400" dirty="0"/>
          </a:p>
          <a:p>
            <a:pPr marL="0" indent="0">
              <a:buNone/>
            </a:pPr>
            <a:endParaRPr lang="en-US" sz="2400" dirty="0"/>
          </a:p>
          <a:p>
            <a:r>
              <a:rPr lang="en-US" sz="2400" dirty="0"/>
              <a:t>Supervisor must verify identification (normally tattoos) on all animals during the first test and ensure that each animal is milked out and provide contestant/sample number</a:t>
            </a:r>
          </a:p>
          <a:p>
            <a:pPr marL="0" indent="0">
              <a:buNone/>
            </a:pPr>
            <a:endParaRPr lang="en-US" sz="2400" dirty="0"/>
          </a:p>
          <a:p>
            <a:endParaRPr lang="en-US" sz="2400" dirty="0"/>
          </a:p>
          <a:p>
            <a:endParaRPr lang="en-US" sz="2400" dirty="0"/>
          </a:p>
        </p:txBody>
      </p:sp>
    </p:spTree>
    <p:extLst>
      <p:ext uri="{BB962C8B-B14F-4D97-AF65-F5344CB8AC3E}">
        <p14:creationId xmlns:p14="http://schemas.microsoft.com/office/powerpoint/2010/main" val="4028480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9D6CB-286F-4A9C-B7DB-7190D317B12B}"/>
              </a:ext>
            </a:extLst>
          </p:cNvPr>
          <p:cNvSpPr>
            <a:spLocks noGrp="1"/>
          </p:cNvSpPr>
          <p:nvPr>
            <p:ph type="title"/>
          </p:nvPr>
        </p:nvSpPr>
        <p:spPr/>
        <p:txBody>
          <a:bodyPr/>
          <a:lstStyle/>
          <a:p>
            <a:r>
              <a:rPr lang="en-US" dirty="0"/>
              <a:t>One Day Milking Competition</a:t>
            </a:r>
          </a:p>
        </p:txBody>
      </p:sp>
      <p:sp>
        <p:nvSpPr>
          <p:cNvPr id="3" name="Content Placeholder 2">
            <a:extLst>
              <a:ext uri="{FF2B5EF4-FFF2-40B4-BE49-F238E27FC236}">
                <a16:creationId xmlns:a16="http://schemas.microsoft.com/office/drawing/2014/main" id="{1FA715E4-3D20-4B5D-8DBC-E032809A3DDB}"/>
              </a:ext>
            </a:extLst>
          </p:cNvPr>
          <p:cNvSpPr>
            <a:spLocks noGrp="1"/>
          </p:cNvSpPr>
          <p:nvPr>
            <p:ph idx="1"/>
          </p:nvPr>
        </p:nvSpPr>
        <p:spPr>
          <a:xfrm>
            <a:off x="677334" y="1706137"/>
            <a:ext cx="8596668" cy="4917688"/>
          </a:xfrm>
        </p:spPr>
        <p:txBody>
          <a:bodyPr>
            <a:normAutofit lnSpcReduction="10000"/>
          </a:bodyPr>
          <a:lstStyle/>
          <a:p>
            <a:r>
              <a:rPr lang="en-US" sz="2600" dirty="0"/>
              <a:t>The ODMC paperwork requires that something be recorded for all </a:t>
            </a:r>
            <a:r>
              <a:rPr lang="en-US" sz="2600" dirty="0" err="1"/>
              <a:t>milkings</a:t>
            </a:r>
            <a:r>
              <a:rPr lang="en-US" sz="2600" dirty="0"/>
              <a:t>.  </a:t>
            </a:r>
          </a:p>
          <a:p>
            <a:pPr lvl="1"/>
            <a:r>
              <a:rPr lang="en-US" sz="2600" dirty="0"/>
              <a:t>For the pre-milking/milk out - a checkmark or X is sufficient.  All other </a:t>
            </a:r>
            <a:r>
              <a:rPr lang="en-US" sz="2600" dirty="0" err="1"/>
              <a:t>milkings</a:t>
            </a:r>
            <a:r>
              <a:rPr lang="en-US" sz="2600" dirty="0"/>
              <a:t> need a weight</a:t>
            </a:r>
          </a:p>
          <a:p>
            <a:pPr marL="457200" lvl="1" indent="0">
              <a:buNone/>
            </a:pPr>
            <a:endParaRPr lang="en-US" sz="2600" dirty="0"/>
          </a:p>
          <a:p>
            <a:r>
              <a:rPr lang="en-US" sz="2800" dirty="0"/>
              <a:t>Samples should be shipped to the lab</a:t>
            </a:r>
          </a:p>
          <a:p>
            <a:pPr marL="0" indent="0">
              <a:buNone/>
            </a:pPr>
            <a:endParaRPr lang="en-US" sz="2800" dirty="0"/>
          </a:p>
          <a:p>
            <a:r>
              <a:rPr lang="en-US" sz="3200" b="1" dirty="0"/>
              <a:t>All Completed Verification Forms Must Be Mailed To ISDA</a:t>
            </a:r>
          </a:p>
          <a:p>
            <a:pPr lvl="1"/>
            <a:r>
              <a:rPr lang="en-US" sz="2400" dirty="0"/>
              <a:t>We recommend making a copy before mailing</a:t>
            </a:r>
            <a:endParaRPr lang="en-US" sz="2800" dirty="0"/>
          </a:p>
        </p:txBody>
      </p:sp>
    </p:spTree>
    <p:extLst>
      <p:ext uri="{BB962C8B-B14F-4D97-AF65-F5344CB8AC3E}">
        <p14:creationId xmlns:p14="http://schemas.microsoft.com/office/powerpoint/2010/main" val="291546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31294-3D5D-475C-B372-20569C01740E}"/>
              </a:ext>
            </a:extLst>
          </p:cNvPr>
          <p:cNvSpPr>
            <a:spLocks noGrp="1"/>
          </p:cNvSpPr>
          <p:nvPr>
            <p:ph type="title"/>
          </p:nvPr>
        </p:nvSpPr>
        <p:spPr/>
        <p:txBody>
          <a:bodyPr/>
          <a:lstStyle/>
          <a:p>
            <a:r>
              <a:rPr lang="en-US" dirty="0"/>
              <a:t>One Day Milking Competition</a:t>
            </a:r>
          </a:p>
        </p:txBody>
      </p:sp>
      <p:sp>
        <p:nvSpPr>
          <p:cNvPr id="3" name="Content Placeholder 2">
            <a:extLst>
              <a:ext uri="{FF2B5EF4-FFF2-40B4-BE49-F238E27FC236}">
                <a16:creationId xmlns:a16="http://schemas.microsoft.com/office/drawing/2014/main" id="{8DE7DD6D-56D1-4F3F-8786-C772CDF9D305}"/>
              </a:ext>
            </a:extLst>
          </p:cNvPr>
          <p:cNvSpPr>
            <a:spLocks noGrp="1"/>
          </p:cNvSpPr>
          <p:nvPr>
            <p:ph idx="1"/>
          </p:nvPr>
        </p:nvSpPr>
        <p:spPr>
          <a:xfrm>
            <a:off x="677334" y="1930400"/>
            <a:ext cx="8596668" cy="4317999"/>
          </a:xfrm>
        </p:spPr>
        <p:txBody>
          <a:bodyPr/>
          <a:lstStyle/>
          <a:p>
            <a:r>
              <a:rPr lang="en-US" sz="2400" dirty="0"/>
              <a:t>ISDA will email a copy to the appropriate breed association and will keep a copy on file</a:t>
            </a:r>
          </a:p>
          <a:p>
            <a:pPr marL="0" indent="0">
              <a:buNone/>
            </a:pPr>
            <a:endParaRPr lang="en-US" sz="2400" dirty="0"/>
          </a:p>
          <a:p>
            <a:r>
              <a:rPr lang="en-US" sz="2400" dirty="0"/>
              <a:t>If the ODMC is a single herd, the owner will receive a printed copy</a:t>
            </a:r>
          </a:p>
          <a:p>
            <a:pPr marL="0" indent="0">
              <a:buNone/>
            </a:pPr>
            <a:endParaRPr lang="en-US" sz="2400" dirty="0"/>
          </a:p>
          <a:p>
            <a:r>
              <a:rPr lang="en-US" sz="2400" dirty="0"/>
              <a:t>If the ODMC consists of multiple farms, results will be sent to the supervisor upon request</a:t>
            </a:r>
          </a:p>
        </p:txBody>
      </p:sp>
    </p:spTree>
    <p:extLst>
      <p:ext uri="{BB962C8B-B14F-4D97-AF65-F5344CB8AC3E}">
        <p14:creationId xmlns:p14="http://schemas.microsoft.com/office/powerpoint/2010/main" val="1019035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C5F44-BB74-4430-8E7D-E2D907507D9C}"/>
              </a:ext>
            </a:extLst>
          </p:cNvPr>
          <p:cNvSpPr>
            <a:spLocks noGrp="1"/>
          </p:cNvSpPr>
          <p:nvPr>
            <p:ph type="title"/>
          </p:nvPr>
        </p:nvSpPr>
        <p:spPr/>
        <p:txBody>
          <a:bodyPr/>
          <a:lstStyle/>
          <a:p>
            <a:r>
              <a:rPr lang="en-US" dirty="0"/>
              <a:t>ADGA Star Recognition Standard Breeds</a:t>
            </a:r>
            <a:br>
              <a:rPr lang="en-US" dirty="0"/>
            </a:br>
            <a:endParaRPr lang="en-US" dirty="0"/>
          </a:p>
        </p:txBody>
      </p:sp>
      <p:sp>
        <p:nvSpPr>
          <p:cNvPr id="3" name="Content Placeholder 2">
            <a:extLst>
              <a:ext uri="{FF2B5EF4-FFF2-40B4-BE49-F238E27FC236}">
                <a16:creationId xmlns:a16="http://schemas.microsoft.com/office/drawing/2014/main" id="{4001E96E-2593-4432-9CD0-1E0B189703CF}"/>
              </a:ext>
            </a:extLst>
          </p:cNvPr>
          <p:cNvSpPr>
            <a:spLocks noGrp="1"/>
          </p:cNvSpPr>
          <p:nvPr>
            <p:ph idx="1"/>
          </p:nvPr>
        </p:nvSpPr>
        <p:spPr>
          <a:xfrm>
            <a:off x="677334" y="1728439"/>
            <a:ext cx="8596668" cy="4962292"/>
          </a:xfrm>
        </p:spPr>
        <p:txBody>
          <a:bodyPr>
            <a:normAutofit/>
          </a:bodyPr>
          <a:lstStyle/>
          <a:p>
            <a:r>
              <a:rPr lang="en-US" sz="2400" dirty="0"/>
              <a:t>Standard breeds 18+ points to earn star</a:t>
            </a:r>
          </a:p>
          <a:p>
            <a:pPr marL="0" indent="0">
              <a:buNone/>
            </a:pPr>
            <a:endParaRPr lang="en-US" sz="2400" dirty="0"/>
          </a:p>
          <a:p>
            <a:r>
              <a:rPr lang="en-US" sz="2400" dirty="0"/>
              <a:t>For each pound of milk, 1 point figured to the tenth decimal point</a:t>
            </a:r>
          </a:p>
          <a:p>
            <a:pPr lvl="1"/>
            <a:r>
              <a:rPr lang="en-US" sz="2400" dirty="0"/>
              <a:t>9.9 </a:t>
            </a:r>
            <a:r>
              <a:rPr lang="en-US" sz="2400" dirty="0" err="1"/>
              <a:t>lbs</a:t>
            </a:r>
            <a:r>
              <a:rPr lang="en-US" sz="2400" dirty="0"/>
              <a:t> milk would be 9.9 points</a:t>
            </a:r>
          </a:p>
          <a:p>
            <a:pPr marL="457200" lvl="1" indent="0">
              <a:buNone/>
            </a:pPr>
            <a:endParaRPr lang="en-US" sz="2400" dirty="0"/>
          </a:p>
          <a:p>
            <a:r>
              <a:rPr lang="en-US" sz="2400" dirty="0"/>
              <a:t>For each 10 days in milk since last kidding .1 point</a:t>
            </a:r>
          </a:p>
          <a:p>
            <a:pPr lvl="1"/>
            <a:r>
              <a:rPr lang="en-US" sz="2400" dirty="0"/>
              <a:t>Maximum of 3.6 points</a:t>
            </a:r>
          </a:p>
          <a:p>
            <a:pPr marL="457200" lvl="1" indent="0">
              <a:buNone/>
            </a:pPr>
            <a:endParaRPr lang="en-US" sz="2400" dirty="0"/>
          </a:p>
          <a:p>
            <a:r>
              <a:rPr lang="en-US" sz="2400" dirty="0"/>
              <a:t>For each .05 pounds of butterfat yielded, 1 point</a:t>
            </a:r>
          </a:p>
        </p:txBody>
      </p:sp>
    </p:spTree>
    <p:extLst>
      <p:ext uri="{BB962C8B-B14F-4D97-AF65-F5344CB8AC3E}">
        <p14:creationId xmlns:p14="http://schemas.microsoft.com/office/powerpoint/2010/main" val="1334436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9CA37-AE86-4CBE-A4BC-2248F3EB3FE6}"/>
              </a:ext>
            </a:extLst>
          </p:cNvPr>
          <p:cNvSpPr>
            <a:spLocks noGrp="1"/>
          </p:cNvSpPr>
          <p:nvPr>
            <p:ph type="title"/>
          </p:nvPr>
        </p:nvSpPr>
        <p:spPr/>
        <p:txBody>
          <a:bodyPr/>
          <a:lstStyle/>
          <a:p>
            <a:r>
              <a:rPr lang="en-US" dirty="0"/>
              <a:t>ADGA Star Recognition Miniature Breeds</a:t>
            </a:r>
          </a:p>
        </p:txBody>
      </p:sp>
      <p:sp>
        <p:nvSpPr>
          <p:cNvPr id="3" name="Content Placeholder 2">
            <a:extLst>
              <a:ext uri="{FF2B5EF4-FFF2-40B4-BE49-F238E27FC236}">
                <a16:creationId xmlns:a16="http://schemas.microsoft.com/office/drawing/2014/main" id="{80C1D0C4-39D4-404A-A89A-25E3EE05B6C0}"/>
              </a:ext>
            </a:extLst>
          </p:cNvPr>
          <p:cNvSpPr>
            <a:spLocks noGrp="1"/>
          </p:cNvSpPr>
          <p:nvPr>
            <p:ph idx="1"/>
          </p:nvPr>
        </p:nvSpPr>
        <p:spPr>
          <a:xfrm>
            <a:off x="677333" y="1750741"/>
            <a:ext cx="8734295" cy="5285679"/>
          </a:xfrm>
        </p:spPr>
        <p:txBody>
          <a:bodyPr>
            <a:normAutofit/>
          </a:bodyPr>
          <a:lstStyle/>
          <a:p>
            <a:r>
              <a:rPr lang="en-US" sz="2400" dirty="0"/>
              <a:t>Miniature breeds 7+ points to earn star</a:t>
            </a:r>
          </a:p>
          <a:p>
            <a:endParaRPr lang="en-US" sz="2400" dirty="0"/>
          </a:p>
          <a:p>
            <a:r>
              <a:rPr lang="en-US" sz="2400" dirty="0"/>
              <a:t>For each pound of milk, 1 point figured to the tenth decimal point</a:t>
            </a:r>
          </a:p>
          <a:p>
            <a:pPr lvl="1"/>
            <a:r>
              <a:rPr lang="en-US" sz="2400" dirty="0"/>
              <a:t>3.5 </a:t>
            </a:r>
            <a:r>
              <a:rPr lang="en-US" sz="2400" dirty="0" err="1"/>
              <a:t>lbs</a:t>
            </a:r>
            <a:r>
              <a:rPr lang="en-US" sz="2400" dirty="0"/>
              <a:t> milk would be 3.5 points</a:t>
            </a:r>
          </a:p>
          <a:p>
            <a:pPr lvl="1"/>
            <a:endParaRPr lang="en-US" sz="2400" dirty="0"/>
          </a:p>
          <a:p>
            <a:r>
              <a:rPr lang="en-US" sz="2400" dirty="0"/>
              <a:t>For each 10 days in milk since last kidding .04 point</a:t>
            </a:r>
          </a:p>
          <a:p>
            <a:pPr lvl="1"/>
            <a:r>
              <a:rPr lang="en-US" sz="2400" dirty="0"/>
              <a:t>Maximum of 1.44 points</a:t>
            </a:r>
          </a:p>
          <a:p>
            <a:pPr lvl="1"/>
            <a:endParaRPr lang="en-US" sz="2400" dirty="0"/>
          </a:p>
          <a:p>
            <a:r>
              <a:rPr lang="en-US" sz="2400" dirty="0"/>
              <a:t>For each .05 pounds of butterfat yielded, 1 point</a:t>
            </a:r>
          </a:p>
        </p:txBody>
      </p:sp>
    </p:spTree>
    <p:extLst>
      <p:ext uri="{BB962C8B-B14F-4D97-AF65-F5344CB8AC3E}">
        <p14:creationId xmlns:p14="http://schemas.microsoft.com/office/powerpoint/2010/main" val="309609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05-2C04-488C-8E2F-95DBCD1E7A5D}"/>
              </a:ext>
            </a:extLst>
          </p:cNvPr>
          <p:cNvSpPr>
            <a:spLocks noGrp="1"/>
          </p:cNvSpPr>
          <p:nvPr>
            <p:ph type="title"/>
          </p:nvPr>
        </p:nvSpPr>
        <p:spPr/>
        <p:txBody>
          <a:bodyPr/>
          <a:lstStyle/>
          <a:p>
            <a:r>
              <a:rPr lang="en-US" dirty="0"/>
              <a:t>Diagnostic/Additional Testing</a:t>
            </a:r>
          </a:p>
        </p:txBody>
      </p:sp>
      <p:sp>
        <p:nvSpPr>
          <p:cNvPr id="3" name="Content Placeholder 2">
            <a:extLst>
              <a:ext uri="{FF2B5EF4-FFF2-40B4-BE49-F238E27FC236}">
                <a16:creationId xmlns:a16="http://schemas.microsoft.com/office/drawing/2014/main" id="{714235D7-147E-48E4-B476-AB3805DE915A}"/>
              </a:ext>
            </a:extLst>
          </p:cNvPr>
          <p:cNvSpPr>
            <a:spLocks noGrp="1"/>
          </p:cNvSpPr>
          <p:nvPr>
            <p:ph idx="1"/>
          </p:nvPr>
        </p:nvSpPr>
        <p:spPr>
          <a:xfrm>
            <a:off x="677334" y="1817649"/>
            <a:ext cx="8596668" cy="4223713"/>
          </a:xfrm>
        </p:spPr>
        <p:txBody>
          <a:bodyPr>
            <a:noAutofit/>
          </a:bodyPr>
          <a:lstStyle/>
          <a:p>
            <a:r>
              <a:rPr lang="en-US" sz="2000" dirty="0"/>
              <a:t>Tests that can be run with your component sample</a:t>
            </a:r>
          </a:p>
          <a:p>
            <a:pPr lvl="1"/>
            <a:r>
              <a:rPr lang="en-US" sz="2000" dirty="0" err="1"/>
              <a:t>Johnes</a:t>
            </a:r>
            <a:r>
              <a:rPr lang="en-US" sz="2000" dirty="0"/>
              <a:t> Milk Samples $6</a:t>
            </a:r>
          </a:p>
          <a:p>
            <a:pPr lvl="1"/>
            <a:r>
              <a:rPr lang="en-US" sz="2000" dirty="0"/>
              <a:t>Pregnancy Milk Samples $4.5</a:t>
            </a:r>
          </a:p>
          <a:p>
            <a:pPr lvl="1"/>
            <a:r>
              <a:rPr lang="en-US" sz="2000" dirty="0"/>
              <a:t>MUN Tank Sample $5.00</a:t>
            </a:r>
          </a:p>
          <a:p>
            <a:pPr lvl="1"/>
            <a:r>
              <a:rPr lang="en-US" sz="2000" dirty="0"/>
              <a:t>MUN Individual $.25</a:t>
            </a:r>
          </a:p>
          <a:p>
            <a:pPr lvl="1"/>
            <a:r>
              <a:rPr lang="en-US" sz="2000" dirty="0"/>
              <a:t>Mastitis Panel – Call Elizabeth For Pricing</a:t>
            </a:r>
          </a:p>
          <a:p>
            <a:pPr marL="457200" lvl="1" indent="0">
              <a:buNone/>
            </a:pPr>
            <a:endParaRPr lang="en-US" sz="2000" dirty="0"/>
          </a:p>
          <a:p>
            <a:r>
              <a:rPr lang="en-US" sz="2000" dirty="0"/>
              <a:t>Additional tests through DHI Cooperative</a:t>
            </a:r>
          </a:p>
          <a:p>
            <a:pPr lvl="1"/>
            <a:r>
              <a:rPr lang="en-US" sz="2000" dirty="0"/>
              <a:t>Blood Pregnancy $3 – Kits available through DHI Cooperative website</a:t>
            </a:r>
          </a:p>
          <a:p>
            <a:pPr lvl="1"/>
            <a:r>
              <a:rPr lang="en-US" sz="2000" dirty="0"/>
              <a:t>CAE Blood Sample – Call DHI Cooperative for pricing</a:t>
            </a:r>
          </a:p>
        </p:txBody>
      </p:sp>
    </p:spTree>
    <p:extLst>
      <p:ext uri="{BB962C8B-B14F-4D97-AF65-F5344CB8AC3E}">
        <p14:creationId xmlns:p14="http://schemas.microsoft.com/office/powerpoint/2010/main" val="10997773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3D081-3DE9-46EF-ACA8-2E5CC2AAF7F6}"/>
              </a:ext>
            </a:extLst>
          </p:cNvPr>
          <p:cNvSpPr>
            <a:spLocks noGrp="1"/>
          </p:cNvSpPr>
          <p:nvPr>
            <p:ph type="ctrTitle"/>
          </p:nvPr>
        </p:nvSpPr>
        <p:spPr>
          <a:xfrm>
            <a:off x="1507067" y="1537268"/>
            <a:ext cx="7766936" cy="1646302"/>
          </a:xfrm>
        </p:spPr>
        <p:txBody>
          <a:bodyPr/>
          <a:lstStyle/>
          <a:p>
            <a:pPr algn="ctr"/>
            <a:r>
              <a:rPr lang="en-US" sz="8800" dirty="0"/>
              <a:t>Questions?</a:t>
            </a:r>
          </a:p>
        </p:txBody>
      </p:sp>
      <p:sp>
        <p:nvSpPr>
          <p:cNvPr id="3" name="Subtitle 2">
            <a:extLst>
              <a:ext uri="{FF2B5EF4-FFF2-40B4-BE49-F238E27FC236}">
                <a16:creationId xmlns:a16="http://schemas.microsoft.com/office/drawing/2014/main" id="{2EB4FB34-8D8D-4091-AB0E-A2F9B096C870}"/>
              </a:ext>
            </a:extLst>
          </p:cNvPr>
          <p:cNvSpPr>
            <a:spLocks noGrp="1"/>
          </p:cNvSpPr>
          <p:nvPr>
            <p:ph type="subTitle" idx="1"/>
          </p:nvPr>
        </p:nvSpPr>
        <p:spPr>
          <a:xfrm>
            <a:off x="1507067" y="3638471"/>
            <a:ext cx="7766936" cy="2519649"/>
          </a:xfrm>
        </p:spPr>
        <p:txBody>
          <a:bodyPr>
            <a:normAutofit/>
          </a:bodyPr>
          <a:lstStyle/>
          <a:p>
            <a:r>
              <a:rPr lang="en-US" sz="2000" dirty="0"/>
              <a:t>Elizabeth Straw – Executive Secretary</a:t>
            </a:r>
          </a:p>
          <a:p>
            <a:r>
              <a:rPr lang="en-US" sz="2000" dirty="0"/>
              <a:t>270 South Russell St</a:t>
            </a:r>
          </a:p>
          <a:p>
            <a:r>
              <a:rPr lang="en-US" sz="2000" dirty="0"/>
              <a:t>West Lafayette, IN 47907</a:t>
            </a:r>
          </a:p>
          <a:p>
            <a:r>
              <a:rPr lang="en-US" sz="2000" dirty="0"/>
              <a:t>(765) 494-8025</a:t>
            </a:r>
          </a:p>
          <a:p>
            <a:r>
              <a:rPr lang="en-US" sz="2000" dirty="0"/>
              <a:t>Efarrow@purdue.edu</a:t>
            </a:r>
          </a:p>
        </p:txBody>
      </p:sp>
    </p:spTree>
    <p:extLst>
      <p:ext uri="{BB962C8B-B14F-4D97-AF65-F5344CB8AC3E}">
        <p14:creationId xmlns:p14="http://schemas.microsoft.com/office/powerpoint/2010/main" val="2062513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B5EA4-5F0B-4925-ACB0-E2C3482FE7FD}"/>
              </a:ext>
            </a:extLst>
          </p:cNvPr>
          <p:cNvSpPr>
            <a:spLocks noGrp="1"/>
          </p:cNvSpPr>
          <p:nvPr>
            <p:ph type="title"/>
          </p:nvPr>
        </p:nvSpPr>
        <p:spPr>
          <a:xfrm>
            <a:off x="941285" y="609600"/>
            <a:ext cx="8596668" cy="1320800"/>
          </a:xfrm>
        </p:spPr>
        <p:txBody>
          <a:bodyPr/>
          <a:lstStyle/>
          <a:p>
            <a:r>
              <a:rPr lang="en-US" dirty="0"/>
              <a:t>If Registering For DHIR With ADGA</a:t>
            </a:r>
          </a:p>
        </p:txBody>
      </p:sp>
      <p:sp>
        <p:nvSpPr>
          <p:cNvPr id="5" name="TextBox 4">
            <a:extLst>
              <a:ext uri="{FF2B5EF4-FFF2-40B4-BE49-F238E27FC236}">
                <a16:creationId xmlns:a16="http://schemas.microsoft.com/office/drawing/2014/main" id="{C95CF911-7629-4089-A527-F8B7DA1167AE}"/>
              </a:ext>
            </a:extLst>
          </p:cNvPr>
          <p:cNvSpPr txBox="1"/>
          <p:nvPr/>
        </p:nvSpPr>
        <p:spPr>
          <a:xfrm>
            <a:off x="784974" y="3429000"/>
            <a:ext cx="5959005" cy="923330"/>
          </a:xfrm>
          <a:prstGeom prst="rect">
            <a:avLst/>
          </a:prstGeom>
          <a:noFill/>
        </p:spPr>
        <p:txBody>
          <a:bodyPr wrap="square" rtlCol="0">
            <a:spAutoFit/>
          </a:bodyPr>
          <a:lstStyle/>
          <a:p>
            <a:r>
              <a:rPr lang="en-US" dirty="0"/>
              <a:t>Name of DHIA - Indiana State Dairy Association</a:t>
            </a:r>
          </a:p>
          <a:p>
            <a:endParaRPr lang="en-US" dirty="0"/>
          </a:p>
          <a:p>
            <a:r>
              <a:rPr lang="en-US" dirty="0"/>
              <a:t>DPRC - DRMS (Raleigh)</a:t>
            </a:r>
          </a:p>
        </p:txBody>
      </p:sp>
      <p:pic>
        <p:nvPicPr>
          <p:cNvPr id="7" name="Picture 6">
            <a:extLst>
              <a:ext uri="{FF2B5EF4-FFF2-40B4-BE49-F238E27FC236}">
                <a16:creationId xmlns:a16="http://schemas.microsoft.com/office/drawing/2014/main" id="{62C863C8-5043-4972-A00B-C67FE87D56EB}"/>
              </a:ext>
            </a:extLst>
          </p:cNvPr>
          <p:cNvPicPr>
            <a:picLocks noChangeAspect="1"/>
          </p:cNvPicPr>
          <p:nvPr/>
        </p:nvPicPr>
        <p:blipFill>
          <a:blip r:embed="rId2"/>
          <a:stretch>
            <a:fillRect/>
          </a:stretch>
        </p:blipFill>
        <p:spPr>
          <a:xfrm>
            <a:off x="941285" y="4611972"/>
            <a:ext cx="4996377" cy="439932"/>
          </a:xfrm>
          <a:prstGeom prst="rect">
            <a:avLst/>
          </a:prstGeom>
        </p:spPr>
      </p:pic>
      <p:pic>
        <p:nvPicPr>
          <p:cNvPr id="9" name="Picture 8">
            <a:extLst>
              <a:ext uri="{FF2B5EF4-FFF2-40B4-BE49-F238E27FC236}">
                <a16:creationId xmlns:a16="http://schemas.microsoft.com/office/drawing/2014/main" id="{6A642024-F137-42B5-8F9D-A57DC7EEE7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428" y="1930400"/>
            <a:ext cx="7982569" cy="1287512"/>
          </a:xfrm>
          <a:prstGeom prst="rect">
            <a:avLst/>
          </a:prstGeom>
        </p:spPr>
      </p:pic>
      <p:sp>
        <p:nvSpPr>
          <p:cNvPr id="10" name="TextBox 9">
            <a:extLst>
              <a:ext uri="{FF2B5EF4-FFF2-40B4-BE49-F238E27FC236}">
                <a16:creationId xmlns:a16="http://schemas.microsoft.com/office/drawing/2014/main" id="{84C94141-C3A8-45A6-AC6C-A39FA5257B04}"/>
              </a:ext>
            </a:extLst>
          </p:cNvPr>
          <p:cNvSpPr txBox="1"/>
          <p:nvPr/>
        </p:nvSpPr>
        <p:spPr>
          <a:xfrm>
            <a:off x="784974" y="5204599"/>
            <a:ext cx="7775203" cy="646331"/>
          </a:xfrm>
          <a:prstGeom prst="rect">
            <a:avLst/>
          </a:prstGeom>
          <a:noFill/>
        </p:spPr>
        <p:txBody>
          <a:bodyPr wrap="square" rtlCol="0">
            <a:spAutoFit/>
          </a:bodyPr>
          <a:lstStyle/>
          <a:p>
            <a:r>
              <a:rPr lang="en-US" dirty="0"/>
              <a:t>Herd Code # - Assigned By ISDA Once Membership Agreement is submitted</a:t>
            </a:r>
          </a:p>
          <a:p>
            <a:endParaRPr lang="en-US" dirty="0"/>
          </a:p>
        </p:txBody>
      </p:sp>
    </p:spTree>
    <p:extLst>
      <p:ext uri="{BB962C8B-B14F-4D97-AF65-F5344CB8AC3E}">
        <p14:creationId xmlns:p14="http://schemas.microsoft.com/office/powerpoint/2010/main" val="135673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A2174-4C3F-47DE-842A-0972AEFC15CB}"/>
              </a:ext>
            </a:extLst>
          </p:cNvPr>
          <p:cNvSpPr>
            <a:spLocks noGrp="1"/>
          </p:cNvSpPr>
          <p:nvPr>
            <p:ph type="title"/>
          </p:nvPr>
        </p:nvSpPr>
        <p:spPr/>
        <p:txBody>
          <a:bodyPr/>
          <a:lstStyle/>
          <a:p>
            <a:pPr algn="ctr"/>
            <a:r>
              <a:rPr lang="en-US" dirty="0"/>
              <a:t>Most Popular Supervised Test Types</a:t>
            </a:r>
          </a:p>
        </p:txBody>
      </p:sp>
      <p:sp>
        <p:nvSpPr>
          <p:cNvPr id="3" name="Content Placeholder 2">
            <a:extLst>
              <a:ext uri="{FF2B5EF4-FFF2-40B4-BE49-F238E27FC236}">
                <a16:creationId xmlns:a16="http://schemas.microsoft.com/office/drawing/2014/main" id="{8F85AE02-1C12-443E-A2BE-ACEFB8846D83}"/>
              </a:ext>
            </a:extLst>
          </p:cNvPr>
          <p:cNvSpPr>
            <a:spLocks noGrp="1"/>
          </p:cNvSpPr>
          <p:nvPr>
            <p:ph idx="1"/>
          </p:nvPr>
        </p:nvSpPr>
        <p:spPr>
          <a:xfrm>
            <a:off x="100362" y="1048215"/>
            <a:ext cx="9514749" cy="5397190"/>
          </a:xfrm>
        </p:spPr>
        <p:txBody>
          <a:bodyPr>
            <a:normAutofit/>
          </a:bodyPr>
          <a:lstStyle/>
          <a:p>
            <a:endParaRPr lang="en-US" dirty="0"/>
          </a:p>
          <a:p>
            <a:r>
              <a:rPr lang="en-US" sz="2800" dirty="0"/>
              <a:t>DHIR 20 – Supervisor weights and samples both </a:t>
            </a:r>
            <a:r>
              <a:rPr lang="en-US" sz="2800" dirty="0" err="1"/>
              <a:t>milkings</a:t>
            </a:r>
            <a:r>
              <a:rPr lang="en-US" sz="2800" dirty="0"/>
              <a:t> on test day. Verification Test required for Top Ten Awards.</a:t>
            </a:r>
          </a:p>
          <a:p>
            <a:pPr marL="0" indent="0">
              <a:buNone/>
            </a:pPr>
            <a:endParaRPr lang="en-US" sz="2800" dirty="0"/>
          </a:p>
          <a:p>
            <a:r>
              <a:rPr lang="en-US" sz="2800" dirty="0"/>
              <a:t>DHIR 22 – Supervisor collects both test day weights.  Supervisor also collects component samples alternating AM and PM samples each month.  Annual herd Verification Test and minimum DCR of 93 required for Top Ten Awards.</a:t>
            </a:r>
          </a:p>
          <a:p>
            <a:pPr marL="0" indent="0">
              <a:buNone/>
            </a:pPr>
            <a:endParaRPr lang="en-US" dirty="0"/>
          </a:p>
          <a:p>
            <a:pPr lvl="1"/>
            <a:endParaRPr lang="en-US" dirty="0"/>
          </a:p>
        </p:txBody>
      </p:sp>
    </p:spTree>
    <p:extLst>
      <p:ext uri="{BB962C8B-B14F-4D97-AF65-F5344CB8AC3E}">
        <p14:creationId xmlns:p14="http://schemas.microsoft.com/office/powerpoint/2010/main" val="573299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CF041-3C11-421D-8DD5-A1114B11F202}"/>
              </a:ext>
            </a:extLst>
          </p:cNvPr>
          <p:cNvSpPr>
            <a:spLocks noGrp="1"/>
          </p:cNvSpPr>
          <p:nvPr>
            <p:ph type="title"/>
          </p:nvPr>
        </p:nvSpPr>
        <p:spPr>
          <a:xfrm>
            <a:off x="565822" y="464633"/>
            <a:ext cx="8596668" cy="1320800"/>
          </a:xfrm>
        </p:spPr>
        <p:txBody>
          <a:bodyPr/>
          <a:lstStyle/>
          <a:p>
            <a:pPr algn="ctr"/>
            <a:r>
              <a:rPr lang="en-US" dirty="0"/>
              <a:t>Owner Sampler Test Types</a:t>
            </a:r>
          </a:p>
        </p:txBody>
      </p:sp>
      <p:sp>
        <p:nvSpPr>
          <p:cNvPr id="3" name="Content Placeholder 2">
            <a:extLst>
              <a:ext uri="{FF2B5EF4-FFF2-40B4-BE49-F238E27FC236}">
                <a16:creationId xmlns:a16="http://schemas.microsoft.com/office/drawing/2014/main" id="{803886F3-3323-4B14-8D10-C4B5735B6FC8}"/>
              </a:ext>
            </a:extLst>
          </p:cNvPr>
          <p:cNvSpPr>
            <a:spLocks noGrp="1"/>
          </p:cNvSpPr>
          <p:nvPr>
            <p:ph idx="1"/>
          </p:nvPr>
        </p:nvSpPr>
        <p:spPr>
          <a:xfrm>
            <a:off x="677334" y="1460811"/>
            <a:ext cx="8596668" cy="4580552"/>
          </a:xfrm>
        </p:spPr>
        <p:txBody>
          <a:bodyPr/>
          <a:lstStyle/>
          <a:p>
            <a:r>
              <a:rPr lang="en-US" sz="2400" dirty="0"/>
              <a:t>DHIR 40 O/S – Owner/Sampler weighs and samples each month and is responsible for sending in samples and paperwork.</a:t>
            </a:r>
          </a:p>
          <a:p>
            <a:pPr lvl="1"/>
            <a:r>
              <a:rPr lang="en-US" sz="2400" dirty="0"/>
              <a:t>For Star Recognition – A minimum DCR of 75 is required plus a herd verification test when the herd is 60-150 Days in Milk.</a:t>
            </a:r>
          </a:p>
          <a:p>
            <a:pPr lvl="1"/>
            <a:r>
              <a:rPr lang="en-US" sz="2400" dirty="0"/>
              <a:t>For Advanced Registry – Requirements for Star recognition.  In addition the animals must have 240 days in milk, 8 tests and the owner must provide documentation to ADGA regarding training. This is for those interested in 10 months of testing each year.</a:t>
            </a:r>
          </a:p>
          <a:p>
            <a:endParaRPr lang="en-US" dirty="0"/>
          </a:p>
        </p:txBody>
      </p:sp>
    </p:spTree>
    <p:extLst>
      <p:ext uri="{BB962C8B-B14F-4D97-AF65-F5344CB8AC3E}">
        <p14:creationId xmlns:p14="http://schemas.microsoft.com/office/powerpoint/2010/main" val="1866573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69176-D28F-4F26-895A-5A0C17439482}"/>
              </a:ext>
            </a:extLst>
          </p:cNvPr>
          <p:cNvSpPr>
            <a:spLocks noGrp="1"/>
          </p:cNvSpPr>
          <p:nvPr>
            <p:ph type="title"/>
          </p:nvPr>
        </p:nvSpPr>
        <p:spPr/>
        <p:txBody>
          <a:bodyPr/>
          <a:lstStyle/>
          <a:p>
            <a:r>
              <a:rPr lang="en-US" dirty="0"/>
              <a:t>DHIR Certification With ISDA</a:t>
            </a:r>
          </a:p>
        </p:txBody>
      </p:sp>
      <p:sp>
        <p:nvSpPr>
          <p:cNvPr id="3" name="Content Placeholder 2">
            <a:extLst>
              <a:ext uri="{FF2B5EF4-FFF2-40B4-BE49-F238E27FC236}">
                <a16:creationId xmlns:a16="http://schemas.microsoft.com/office/drawing/2014/main" id="{E36F8D6A-16C1-4180-8F54-79A24574FA81}"/>
              </a:ext>
            </a:extLst>
          </p:cNvPr>
          <p:cNvSpPr>
            <a:spLocks noGrp="1"/>
          </p:cNvSpPr>
          <p:nvPr>
            <p:ph idx="1"/>
          </p:nvPr>
        </p:nvSpPr>
        <p:spPr/>
        <p:txBody>
          <a:bodyPr>
            <a:normAutofit/>
          </a:bodyPr>
          <a:lstStyle/>
          <a:p>
            <a:r>
              <a:rPr lang="en-US" sz="2800" dirty="0"/>
              <a:t>Certification Is Valid For 2 Years</a:t>
            </a:r>
          </a:p>
          <a:p>
            <a:endParaRPr lang="en-US" sz="2800" dirty="0"/>
          </a:p>
          <a:p>
            <a:r>
              <a:rPr lang="en-US" sz="2800" dirty="0"/>
              <a:t>Certification Costs $30</a:t>
            </a:r>
          </a:p>
          <a:p>
            <a:endParaRPr lang="en-US" sz="2800" dirty="0"/>
          </a:p>
          <a:p>
            <a:r>
              <a:rPr lang="en-US" sz="2800" dirty="0"/>
              <a:t>Confirmation Of Certification Will Be Emailed To ADGA And Mailed To Individual</a:t>
            </a:r>
          </a:p>
        </p:txBody>
      </p:sp>
    </p:spTree>
    <p:extLst>
      <p:ext uri="{BB962C8B-B14F-4D97-AF65-F5344CB8AC3E}">
        <p14:creationId xmlns:p14="http://schemas.microsoft.com/office/powerpoint/2010/main" val="992447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3B48E-E731-47CC-8024-D109E9940809}"/>
              </a:ext>
            </a:extLst>
          </p:cNvPr>
          <p:cNvSpPr>
            <a:spLocks noGrp="1"/>
          </p:cNvSpPr>
          <p:nvPr>
            <p:ph type="title"/>
          </p:nvPr>
        </p:nvSpPr>
        <p:spPr>
          <a:xfrm>
            <a:off x="677334" y="1014953"/>
            <a:ext cx="8596668" cy="1320800"/>
          </a:xfrm>
        </p:spPr>
        <p:txBody>
          <a:bodyPr>
            <a:normAutofit/>
          </a:bodyPr>
          <a:lstStyle/>
          <a:p>
            <a:r>
              <a:rPr lang="en-US" dirty="0" err="1"/>
              <a:t>Herdcode</a:t>
            </a:r>
            <a:r>
              <a:rPr lang="en-US" dirty="0"/>
              <a:t> Information</a:t>
            </a:r>
            <a:br>
              <a:rPr lang="en-US" dirty="0"/>
            </a:br>
            <a:endParaRPr lang="en-US" dirty="0"/>
          </a:p>
        </p:txBody>
      </p:sp>
      <p:sp>
        <p:nvSpPr>
          <p:cNvPr id="3" name="Content Placeholder 2">
            <a:extLst>
              <a:ext uri="{FF2B5EF4-FFF2-40B4-BE49-F238E27FC236}">
                <a16:creationId xmlns:a16="http://schemas.microsoft.com/office/drawing/2014/main" id="{5D03670B-9D35-42CF-947F-ADD986D70542}"/>
              </a:ext>
            </a:extLst>
          </p:cNvPr>
          <p:cNvSpPr>
            <a:spLocks noGrp="1"/>
          </p:cNvSpPr>
          <p:nvPr>
            <p:ph idx="1"/>
          </p:nvPr>
        </p:nvSpPr>
        <p:spPr>
          <a:xfrm>
            <a:off x="677334" y="1736844"/>
            <a:ext cx="9414520" cy="4886982"/>
          </a:xfrm>
        </p:spPr>
        <p:txBody>
          <a:bodyPr>
            <a:normAutofit/>
          </a:bodyPr>
          <a:lstStyle/>
          <a:p>
            <a:pPr marL="0" indent="0">
              <a:buNone/>
            </a:pPr>
            <a:r>
              <a:rPr lang="en-US" sz="3600" dirty="0"/>
              <a:t>32185500</a:t>
            </a:r>
          </a:p>
          <a:p>
            <a:pPr marL="0" indent="0">
              <a:buNone/>
            </a:pPr>
            <a:r>
              <a:rPr lang="en-US" dirty="0"/>
              <a:t>	</a:t>
            </a:r>
            <a:r>
              <a:rPr lang="en-US" sz="2400" dirty="0"/>
              <a:t>First Two Digits Are The State</a:t>
            </a:r>
          </a:p>
          <a:p>
            <a:pPr marL="0" indent="0">
              <a:buNone/>
            </a:pPr>
            <a:r>
              <a:rPr lang="en-US" sz="2400" dirty="0"/>
              <a:t>		32 – Indiana</a:t>
            </a:r>
          </a:p>
          <a:p>
            <a:pPr marL="0" indent="0">
              <a:buNone/>
            </a:pPr>
            <a:r>
              <a:rPr lang="en-US" sz="2400" dirty="0"/>
              <a:t>	Second Two Digits Are The County</a:t>
            </a:r>
          </a:p>
          <a:p>
            <a:pPr marL="0" indent="0">
              <a:buNone/>
            </a:pPr>
            <a:r>
              <a:rPr lang="en-US" sz="2400" dirty="0"/>
              <a:t>		18 – Delaware</a:t>
            </a:r>
          </a:p>
          <a:p>
            <a:pPr marL="0" indent="0">
              <a:buNone/>
            </a:pPr>
            <a:r>
              <a:rPr lang="en-US" sz="2400" dirty="0"/>
              <a:t>	Fifth Digit is 5 For Goat Herds</a:t>
            </a:r>
          </a:p>
          <a:p>
            <a:pPr marL="0" indent="0">
              <a:buNone/>
            </a:pPr>
            <a:r>
              <a:rPr lang="en-US" sz="2400" dirty="0"/>
              <a:t>	Last Three Digits Are Random</a:t>
            </a:r>
          </a:p>
          <a:p>
            <a:pPr marL="0" indent="0">
              <a:buNone/>
            </a:pPr>
            <a:endParaRPr lang="en-US" sz="2400" dirty="0"/>
          </a:p>
          <a:p>
            <a:pPr marL="0" indent="0">
              <a:buNone/>
            </a:pPr>
            <a:r>
              <a:rPr lang="en-US" sz="2400" dirty="0"/>
              <a:t>	Assigned By DHIA Service Affiliate</a:t>
            </a:r>
          </a:p>
        </p:txBody>
      </p:sp>
    </p:spTree>
    <p:extLst>
      <p:ext uri="{BB962C8B-B14F-4D97-AF65-F5344CB8AC3E}">
        <p14:creationId xmlns:p14="http://schemas.microsoft.com/office/powerpoint/2010/main" val="352033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40D8B-E04C-41C0-96E7-299FE279EC36}"/>
              </a:ext>
            </a:extLst>
          </p:cNvPr>
          <p:cNvSpPr>
            <a:spLocks noGrp="1"/>
          </p:cNvSpPr>
          <p:nvPr>
            <p:ph type="title"/>
          </p:nvPr>
        </p:nvSpPr>
        <p:spPr/>
        <p:txBody>
          <a:bodyPr>
            <a:normAutofit/>
          </a:bodyPr>
          <a:lstStyle/>
          <a:p>
            <a:r>
              <a:rPr lang="en-US" sz="4400" dirty="0"/>
              <a:t>Required Testing Information	</a:t>
            </a:r>
          </a:p>
        </p:txBody>
      </p:sp>
      <p:sp>
        <p:nvSpPr>
          <p:cNvPr id="3" name="Content Placeholder 2">
            <a:extLst>
              <a:ext uri="{FF2B5EF4-FFF2-40B4-BE49-F238E27FC236}">
                <a16:creationId xmlns:a16="http://schemas.microsoft.com/office/drawing/2014/main" id="{40471839-09B9-4D23-A1FC-2B5D6A5563CC}"/>
              </a:ext>
            </a:extLst>
          </p:cNvPr>
          <p:cNvSpPr>
            <a:spLocks noGrp="1"/>
          </p:cNvSpPr>
          <p:nvPr>
            <p:ph idx="1"/>
          </p:nvPr>
        </p:nvSpPr>
        <p:spPr>
          <a:xfrm>
            <a:off x="677334" y="1810215"/>
            <a:ext cx="8778900" cy="4438185"/>
          </a:xfrm>
        </p:spPr>
        <p:txBody>
          <a:bodyPr>
            <a:normAutofit/>
          </a:bodyPr>
          <a:lstStyle/>
          <a:p>
            <a:r>
              <a:rPr lang="en-US" sz="2800" dirty="0"/>
              <a:t>Doe Registration Number &amp; Breed</a:t>
            </a:r>
          </a:p>
          <a:p>
            <a:pPr lvl="1"/>
            <a:r>
              <a:rPr lang="en-US" sz="2800" dirty="0"/>
              <a:t>Index/Tag Number For Doe</a:t>
            </a:r>
          </a:p>
          <a:p>
            <a:r>
              <a:rPr lang="en-US" sz="2800" dirty="0"/>
              <a:t>Date of Birth</a:t>
            </a:r>
          </a:p>
          <a:p>
            <a:r>
              <a:rPr lang="en-US" sz="2800" dirty="0"/>
              <a:t>Dam &amp; Sire Registration Numbers</a:t>
            </a:r>
          </a:p>
          <a:p>
            <a:r>
              <a:rPr lang="en-US" sz="2800" dirty="0"/>
              <a:t>Kidding Date</a:t>
            </a:r>
          </a:p>
          <a:p>
            <a:endParaRPr lang="en-US" sz="2800" dirty="0"/>
          </a:p>
          <a:p>
            <a:r>
              <a:rPr lang="en-US" sz="2800" dirty="0"/>
              <a:t>Often herds will send in photos of their registration pages</a:t>
            </a:r>
          </a:p>
        </p:txBody>
      </p:sp>
    </p:spTree>
    <p:extLst>
      <p:ext uri="{BB962C8B-B14F-4D97-AF65-F5344CB8AC3E}">
        <p14:creationId xmlns:p14="http://schemas.microsoft.com/office/powerpoint/2010/main" val="1474152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F637-0202-447F-AB79-6554D54E6EE1}"/>
              </a:ext>
            </a:extLst>
          </p:cNvPr>
          <p:cNvSpPr>
            <a:spLocks noGrp="1"/>
          </p:cNvSpPr>
          <p:nvPr>
            <p:ph type="title"/>
          </p:nvPr>
        </p:nvSpPr>
        <p:spPr/>
        <p:txBody>
          <a:bodyPr>
            <a:normAutofit/>
          </a:bodyPr>
          <a:lstStyle/>
          <a:p>
            <a:r>
              <a:rPr lang="en-US" sz="5400" dirty="0"/>
              <a:t>Transfer Does</a:t>
            </a:r>
          </a:p>
        </p:txBody>
      </p:sp>
      <p:sp>
        <p:nvSpPr>
          <p:cNvPr id="3" name="Content Placeholder 2">
            <a:extLst>
              <a:ext uri="{FF2B5EF4-FFF2-40B4-BE49-F238E27FC236}">
                <a16:creationId xmlns:a16="http://schemas.microsoft.com/office/drawing/2014/main" id="{7D59549E-66A3-4CD7-A5E7-B9CB6EC04F7C}"/>
              </a:ext>
            </a:extLst>
          </p:cNvPr>
          <p:cNvSpPr>
            <a:spLocks noGrp="1"/>
          </p:cNvSpPr>
          <p:nvPr>
            <p:ph idx="1"/>
          </p:nvPr>
        </p:nvSpPr>
        <p:spPr>
          <a:xfrm>
            <a:off x="677334" y="1650381"/>
            <a:ext cx="8882302" cy="5207620"/>
          </a:xfrm>
        </p:spPr>
        <p:txBody>
          <a:bodyPr>
            <a:normAutofit/>
          </a:bodyPr>
          <a:lstStyle/>
          <a:p>
            <a:r>
              <a:rPr lang="en-US" sz="3600" dirty="0"/>
              <a:t>Does that come from another herd</a:t>
            </a:r>
          </a:p>
          <a:p>
            <a:pPr lvl="1"/>
            <a:r>
              <a:rPr lang="en-US" sz="2800" dirty="0"/>
              <a:t>If doe was not tested previously, the standard registration information is required </a:t>
            </a:r>
          </a:p>
          <a:p>
            <a:pPr marL="457200" lvl="1" indent="0">
              <a:buNone/>
            </a:pPr>
            <a:endParaRPr lang="en-US" dirty="0"/>
          </a:p>
          <a:p>
            <a:pPr lvl="1"/>
            <a:r>
              <a:rPr lang="en-US" sz="2800" dirty="0"/>
              <a:t>If does is transferring from a herd that is on test only the information below is needed</a:t>
            </a:r>
          </a:p>
          <a:p>
            <a:pPr marL="457200" lvl="1" indent="0">
              <a:buNone/>
            </a:pPr>
            <a:endParaRPr lang="en-US" dirty="0"/>
          </a:p>
          <a:p>
            <a:pPr lvl="2"/>
            <a:r>
              <a:rPr lang="en-US" sz="2400" dirty="0"/>
              <a:t>Registration Number and Breed</a:t>
            </a:r>
          </a:p>
          <a:p>
            <a:pPr lvl="2"/>
            <a:r>
              <a:rPr lang="en-US" sz="2400" dirty="0"/>
              <a:t>Previous </a:t>
            </a:r>
            <a:r>
              <a:rPr lang="en-US" sz="2400" dirty="0" err="1"/>
              <a:t>Herdcode</a:t>
            </a:r>
            <a:endParaRPr lang="en-US" sz="2400" dirty="0"/>
          </a:p>
          <a:p>
            <a:pPr lvl="2"/>
            <a:r>
              <a:rPr lang="en-US" sz="2400" dirty="0"/>
              <a:t>Previous Index Number</a:t>
            </a:r>
          </a:p>
        </p:txBody>
      </p:sp>
    </p:spTree>
    <p:extLst>
      <p:ext uri="{BB962C8B-B14F-4D97-AF65-F5344CB8AC3E}">
        <p14:creationId xmlns:p14="http://schemas.microsoft.com/office/powerpoint/2010/main" val="2541503014"/>
      </p:ext>
    </p:extLst>
  </p:cSld>
  <p:clrMapOvr>
    <a:masterClrMapping/>
  </p:clrMapOvr>
</p:sld>
</file>

<file path=ppt/theme/theme1.xml><?xml version="1.0" encoding="utf-8"?>
<a:theme xmlns:a="http://schemas.openxmlformats.org/drawingml/2006/main" name="Face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779</TotalTime>
  <Words>1520</Words>
  <Application>Microsoft Office PowerPoint</Application>
  <PresentationFormat>Widescreen</PresentationFormat>
  <Paragraphs>212</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Trebuchet MS</vt:lpstr>
      <vt:lpstr>Wingdings 3</vt:lpstr>
      <vt:lpstr>Facet</vt:lpstr>
      <vt:lpstr>Indiana State Dairy Association </vt:lpstr>
      <vt:lpstr>Register For DHIR With Your  Breed Association</vt:lpstr>
      <vt:lpstr>If Registering For DHIR With ADGA</vt:lpstr>
      <vt:lpstr>Most Popular Supervised Test Types</vt:lpstr>
      <vt:lpstr>Owner Sampler Test Types</vt:lpstr>
      <vt:lpstr>DHIR Certification With ISDA</vt:lpstr>
      <vt:lpstr>Herdcode Information </vt:lpstr>
      <vt:lpstr>Required Testing Information </vt:lpstr>
      <vt:lpstr>Transfer Does</vt:lpstr>
      <vt:lpstr>Approved Scales</vt:lpstr>
      <vt:lpstr>When to Test?</vt:lpstr>
      <vt:lpstr>Weighing &amp; Sampling Milk</vt:lpstr>
      <vt:lpstr>Agitating and Storing Samples</vt:lpstr>
      <vt:lpstr>Sending Test Paperwork</vt:lpstr>
      <vt:lpstr>Sending Test Day Samples</vt:lpstr>
      <vt:lpstr>Shipping Samples</vt:lpstr>
      <vt:lpstr>Post-Test Date</vt:lpstr>
      <vt:lpstr>Verification Test</vt:lpstr>
      <vt:lpstr>Verification Test</vt:lpstr>
      <vt:lpstr>Verification Test</vt:lpstr>
      <vt:lpstr>Dry Off Test</vt:lpstr>
      <vt:lpstr>Round Robin</vt:lpstr>
      <vt:lpstr>One Day Milking Competition</vt:lpstr>
      <vt:lpstr>One Day Milking Competition</vt:lpstr>
      <vt:lpstr>One Day Milking Competition</vt:lpstr>
      <vt:lpstr>ADGA Star Recognition Standard Breeds </vt:lpstr>
      <vt:lpstr>ADGA Star Recognition Miniature Breeds</vt:lpstr>
      <vt:lpstr>Diagnostic/Additional Testing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Indiana State Dairy Association</dc:title>
  <dc:creator>Straw, Elizabeth A</dc:creator>
  <cp:lastModifiedBy>Straw, Elizabeth A</cp:lastModifiedBy>
  <cp:revision>61</cp:revision>
  <dcterms:created xsi:type="dcterms:W3CDTF">2020-12-31T20:01:32Z</dcterms:created>
  <dcterms:modified xsi:type="dcterms:W3CDTF">2024-01-14T16:26:29Z</dcterms:modified>
</cp:coreProperties>
</file>