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Lst>
  <p:notesMasterIdLst>
    <p:notesMasterId r:id="rId19"/>
  </p:notesMasterIdLst>
  <p:sldIdLst>
    <p:sldId id="256" r:id="rId2"/>
    <p:sldId id="327" r:id="rId3"/>
    <p:sldId id="288" r:id="rId4"/>
    <p:sldId id="289" r:id="rId5"/>
    <p:sldId id="290" r:id="rId6"/>
    <p:sldId id="370" r:id="rId7"/>
    <p:sldId id="372" r:id="rId8"/>
    <p:sldId id="371" r:id="rId9"/>
    <p:sldId id="340" r:id="rId10"/>
    <p:sldId id="333" r:id="rId11"/>
    <p:sldId id="341" r:id="rId12"/>
    <p:sldId id="338" r:id="rId13"/>
    <p:sldId id="375" r:id="rId14"/>
    <p:sldId id="339" r:id="rId15"/>
    <p:sldId id="374" r:id="rId16"/>
    <p:sldId id="315" r:id="rId17"/>
    <p:sldId id="377" r:id="rId18"/>
  </p:sldIdLst>
  <p:sldSz cx="12192000" cy="6858000"/>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B7163B-A996-4F5F-AD29-4DAF0875366A}">
          <p14:sldIdLst>
            <p14:sldId id="256"/>
            <p14:sldId id="327"/>
            <p14:sldId id="288"/>
            <p14:sldId id="289"/>
            <p14:sldId id="290"/>
            <p14:sldId id="370"/>
            <p14:sldId id="372"/>
            <p14:sldId id="371"/>
            <p14:sldId id="340"/>
            <p14:sldId id="333"/>
            <p14:sldId id="341"/>
            <p14:sldId id="338"/>
            <p14:sldId id="375"/>
            <p14:sldId id="339"/>
            <p14:sldId id="374"/>
          </p14:sldIdLst>
        </p14:section>
        <p14:section name="Untitled Section" id="{6904C01C-3AB9-4961-BA97-980B5885A006}">
          <p14:sldIdLst>
            <p14:sldId id="315"/>
            <p14:sldId id="3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71" d="100"/>
          <a:sy n="71" d="100"/>
        </p:scale>
        <p:origin x="67" y="6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16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idx="1"/>
          </p:nvPr>
        </p:nvSpPr>
        <p:spPr>
          <a:xfrm>
            <a:off x="3956550" y="0"/>
            <a:ext cx="3026833" cy="465160"/>
          </a:xfrm>
          <a:prstGeom prst="rect">
            <a:avLst/>
          </a:prstGeom>
        </p:spPr>
        <p:txBody>
          <a:bodyPr vert="horz" lIns="92885" tIns="46442" rIns="92885" bIns="46442" rtlCol="0"/>
          <a:lstStyle>
            <a:lvl1pPr algn="r">
              <a:defRPr sz="1200"/>
            </a:lvl1pPr>
          </a:lstStyle>
          <a:p>
            <a:fld id="{480CBC1D-D0B9-4549-AF3A-BDABC006CF49}" type="datetimeFigureOut">
              <a:rPr lang="en-US" smtClean="0"/>
              <a:t>4/3/2017</a:t>
            </a:fld>
            <a:endParaRPr lang="en-US"/>
          </a:p>
        </p:txBody>
      </p:sp>
      <p:sp>
        <p:nvSpPr>
          <p:cNvPr id="4" name="Slide Image Placeholder 3"/>
          <p:cNvSpPr>
            <a:spLocks noGrp="1" noRot="1" noChangeAspect="1"/>
          </p:cNvSpPr>
          <p:nvPr>
            <p:ph type="sldImg" idx="2"/>
          </p:nvPr>
        </p:nvSpPr>
        <p:spPr>
          <a:xfrm>
            <a:off x="711200" y="1158875"/>
            <a:ext cx="5562600" cy="3128963"/>
          </a:xfrm>
          <a:prstGeom prst="rect">
            <a:avLst/>
          </a:prstGeom>
          <a:noFill/>
          <a:ln w="12700">
            <a:solidFill>
              <a:prstClr val="black"/>
            </a:solidFill>
          </a:ln>
        </p:spPr>
        <p:txBody>
          <a:bodyPr vert="horz" lIns="92885" tIns="46442" rIns="92885" bIns="46442" rtlCol="0" anchor="ctr"/>
          <a:lstStyle/>
          <a:p>
            <a:endParaRPr lang="en-US"/>
          </a:p>
        </p:txBody>
      </p:sp>
      <p:sp>
        <p:nvSpPr>
          <p:cNvPr id="5" name="Notes Placeholder 4"/>
          <p:cNvSpPr>
            <a:spLocks noGrp="1"/>
          </p:cNvSpPr>
          <p:nvPr>
            <p:ph type="body" sz="quarter" idx="3"/>
          </p:nvPr>
        </p:nvSpPr>
        <p:spPr>
          <a:xfrm>
            <a:off x="698500" y="4461669"/>
            <a:ext cx="5588000" cy="3650456"/>
          </a:xfrm>
          <a:prstGeom prst="rect">
            <a:avLst/>
          </a:prstGeom>
        </p:spPr>
        <p:txBody>
          <a:bodyPr vert="horz" lIns="92885" tIns="46442" rIns="92885" bIns="464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5159"/>
          </a:xfrm>
          <a:prstGeom prst="rect">
            <a:avLst/>
          </a:prstGeom>
        </p:spPr>
        <p:txBody>
          <a:bodyPr vert="horz" lIns="92885" tIns="46442" rIns="92885"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05841"/>
            <a:ext cx="3026833" cy="465159"/>
          </a:xfrm>
          <a:prstGeom prst="rect">
            <a:avLst/>
          </a:prstGeom>
        </p:spPr>
        <p:txBody>
          <a:bodyPr vert="horz" lIns="92885" tIns="46442" rIns="92885" bIns="46442" rtlCol="0" anchor="b"/>
          <a:lstStyle>
            <a:lvl1pPr algn="r">
              <a:defRPr sz="1200"/>
            </a:lvl1pPr>
          </a:lstStyle>
          <a:p>
            <a:fld id="{E3A1A9B2-825A-4675-883B-2A0DAAA75759}" type="slidenum">
              <a:rPr lang="en-US" smtClean="0"/>
              <a:t>‹#›</a:t>
            </a:fld>
            <a:endParaRPr lang="en-US"/>
          </a:p>
        </p:txBody>
      </p:sp>
    </p:spTree>
    <p:extLst>
      <p:ext uri="{BB962C8B-B14F-4D97-AF65-F5344CB8AC3E}">
        <p14:creationId xmlns:p14="http://schemas.microsoft.com/office/powerpoint/2010/main" val="138030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5743F7-D56F-4015-886E-5ACAF7B9C6C1}"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4044471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5743F7-D56F-4015-886E-5ACAF7B9C6C1}"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2808817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5743F7-D56F-4015-886E-5ACAF7B9C6C1}"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C326A17-9735-4C02-8631-25F8EE370098}"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66788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35743F7-D56F-4015-886E-5ACAF7B9C6C1}"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119784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35743F7-D56F-4015-886E-5ACAF7B9C6C1}"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326A17-9735-4C02-8631-25F8EE370098}"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3514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D35743F7-D56F-4015-886E-5ACAF7B9C6C1}"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101547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5743F7-D56F-4015-886E-5ACAF7B9C6C1}"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3474819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5743F7-D56F-4015-886E-5ACAF7B9C6C1}"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2035825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5743F7-D56F-4015-886E-5ACAF7B9C6C1}"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262522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5743F7-D56F-4015-886E-5ACAF7B9C6C1}" type="datetimeFigureOut">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236276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5743F7-D56F-4015-886E-5ACAF7B9C6C1}"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111083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5743F7-D56F-4015-886E-5ACAF7B9C6C1}" type="datetimeFigureOut">
              <a:rPr lang="en-US" smtClean="0"/>
              <a:t>4/3/2017</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283261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5743F7-D56F-4015-886E-5ACAF7B9C6C1}" type="datetimeFigureOut">
              <a:rPr lang="en-US" smtClean="0"/>
              <a:t>4/3/2017</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232897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5743F7-D56F-4015-886E-5ACAF7B9C6C1}" type="datetimeFigureOut">
              <a:rPr lang="en-US" smtClean="0"/>
              <a:t>4/3/2017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424947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5743F7-D56F-4015-886E-5ACAF7B9C6C1}"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79099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5743F7-D56F-4015-886E-5ACAF7B9C6C1}" type="datetimeFigureOut">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C326A17-9735-4C02-8631-25F8EE370098}" type="slidenum">
              <a:rPr lang="en-US" smtClean="0"/>
              <a:t>‹#›</a:t>
            </a:fld>
            <a:endParaRPr lang="en-US"/>
          </a:p>
        </p:txBody>
      </p:sp>
    </p:spTree>
    <p:extLst>
      <p:ext uri="{BB962C8B-B14F-4D97-AF65-F5344CB8AC3E}">
        <p14:creationId xmlns:p14="http://schemas.microsoft.com/office/powerpoint/2010/main" val="288336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35743F7-D56F-4015-886E-5ACAF7B9C6C1}" type="datetimeFigureOut">
              <a:rPr lang="en-US" smtClean="0"/>
              <a:t>4/3/2017</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C326A17-9735-4C02-8631-25F8EE370098}" type="slidenum">
              <a:rPr lang="en-US" smtClean="0"/>
              <a:t>‹#›</a:t>
            </a:fld>
            <a:endParaRPr lang="en-US"/>
          </a:p>
        </p:txBody>
      </p:sp>
    </p:spTree>
    <p:extLst>
      <p:ext uri="{BB962C8B-B14F-4D97-AF65-F5344CB8AC3E}">
        <p14:creationId xmlns:p14="http://schemas.microsoft.com/office/powerpoint/2010/main" val="202470055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tif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6574" y="1559859"/>
            <a:ext cx="8707754" cy="1592132"/>
          </a:xfrm>
        </p:spPr>
        <p:txBody>
          <a:bodyPr/>
          <a:lstStyle/>
          <a:p>
            <a:pPr algn="ctr"/>
            <a:r>
              <a:rPr lang="en-US" sz="4800" b="1" smtClean="0"/>
              <a:t>4-H Natural </a:t>
            </a:r>
            <a:r>
              <a:rPr lang="en-US" sz="4800" b="1" dirty="0" smtClean="0"/>
              <a:t>Resource Club</a:t>
            </a:r>
            <a:endParaRPr lang="en-US" sz="4800" b="1" dirty="0"/>
          </a:p>
        </p:txBody>
      </p:sp>
      <p:sp>
        <p:nvSpPr>
          <p:cNvPr id="4" name="Subtitle 3"/>
          <p:cNvSpPr>
            <a:spLocks noGrp="1"/>
          </p:cNvSpPr>
          <p:nvPr>
            <p:ph type="subTitle" idx="1"/>
          </p:nvPr>
        </p:nvSpPr>
        <p:spPr/>
        <p:txBody>
          <a:bodyPr>
            <a:normAutofit/>
          </a:bodyPr>
          <a:lstStyle/>
          <a:p>
            <a:pPr algn="ctr"/>
            <a:r>
              <a:rPr lang="en-US" sz="2400" b="1" dirty="0" smtClean="0"/>
              <a:t>Why? What? Where? When?</a:t>
            </a:r>
            <a:endParaRPr lang="en-US" sz="2400" b="1" dirty="0"/>
          </a:p>
        </p:txBody>
      </p:sp>
    </p:spTree>
    <p:extLst>
      <p:ext uri="{BB962C8B-B14F-4D97-AF65-F5344CB8AC3E}">
        <p14:creationId xmlns:p14="http://schemas.microsoft.com/office/powerpoint/2010/main" val="1471059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451" y="595952"/>
            <a:ext cx="8596668" cy="850711"/>
          </a:xfrm>
        </p:spPr>
        <p:txBody>
          <a:bodyPr/>
          <a:lstStyle/>
          <a:p>
            <a:r>
              <a:rPr lang="en-US" dirty="0" smtClean="0"/>
              <a:t>What are the NR Club Kits?</a:t>
            </a:r>
            <a:endParaRPr lang="en-US" dirty="0"/>
          </a:p>
        </p:txBody>
      </p:sp>
      <p:sp>
        <p:nvSpPr>
          <p:cNvPr id="3" name="Content Placeholder 2"/>
          <p:cNvSpPr>
            <a:spLocks noGrp="1"/>
          </p:cNvSpPr>
          <p:nvPr>
            <p:ph idx="1"/>
          </p:nvPr>
        </p:nvSpPr>
        <p:spPr/>
        <p:txBody>
          <a:bodyPr>
            <a:normAutofit/>
          </a:bodyPr>
          <a:lstStyle/>
          <a:p>
            <a:r>
              <a:rPr lang="en-US" sz="2800" dirty="0"/>
              <a:t>G</a:t>
            </a:r>
            <a:r>
              <a:rPr lang="en-US" sz="2800" dirty="0" smtClean="0"/>
              <a:t>eared </a:t>
            </a:r>
            <a:r>
              <a:rPr lang="en-US" sz="2800" dirty="0"/>
              <a:t>at the Level 1 </a:t>
            </a:r>
            <a:r>
              <a:rPr lang="en-US" sz="2800" dirty="0" smtClean="0"/>
              <a:t>age group – grades 3-5 </a:t>
            </a:r>
            <a:endParaRPr lang="en-US" sz="2800" dirty="0"/>
          </a:p>
          <a:p>
            <a:pPr lvl="0"/>
            <a:r>
              <a:rPr lang="en-US" sz="2800" dirty="0" smtClean="0"/>
              <a:t>Goals: </a:t>
            </a:r>
          </a:p>
          <a:p>
            <a:pPr lvl="1"/>
            <a:r>
              <a:rPr lang="en-US" sz="2400" dirty="0"/>
              <a:t>T</a:t>
            </a:r>
            <a:r>
              <a:rPr lang="en-US" sz="2400" dirty="0" smtClean="0"/>
              <a:t>o introduce </a:t>
            </a:r>
            <a:r>
              <a:rPr lang="en-US" sz="2400" dirty="0"/>
              <a:t>more youth to the 4-H natural resource </a:t>
            </a:r>
            <a:endParaRPr lang="en-US" sz="2400" dirty="0" smtClean="0"/>
          </a:p>
          <a:p>
            <a:pPr lvl="1"/>
            <a:r>
              <a:rPr lang="en-US" sz="2400" dirty="0" smtClean="0"/>
              <a:t>Provide adult volunteers with resources for the club</a:t>
            </a:r>
          </a:p>
          <a:p>
            <a:pPr lvl="1"/>
            <a:r>
              <a:rPr lang="en-US" sz="2400" dirty="0" smtClean="0"/>
              <a:t>Increase natural resource project participation and knowledge</a:t>
            </a:r>
            <a:endParaRPr lang="en-US" b="1" dirty="0"/>
          </a:p>
        </p:txBody>
      </p:sp>
    </p:spTree>
    <p:extLst>
      <p:ext uri="{BB962C8B-B14F-4D97-AF65-F5344CB8AC3E}">
        <p14:creationId xmlns:p14="http://schemas.microsoft.com/office/powerpoint/2010/main" val="2756473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41" y="596815"/>
            <a:ext cx="8911687" cy="851534"/>
          </a:xfrm>
        </p:spPr>
        <p:txBody>
          <a:bodyPr/>
          <a:lstStyle/>
          <a:p>
            <a:r>
              <a:rPr lang="en-US" dirty="0" smtClean="0"/>
              <a:t>What is in the Natural Resource Kit?</a:t>
            </a:r>
            <a:endParaRPr lang="en-US" dirty="0"/>
          </a:p>
        </p:txBody>
      </p:sp>
      <p:sp>
        <p:nvSpPr>
          <p:cNvPr id="3" name="Content Placeholder 2"/>
          <p:cNvSpPr>
            <a:spLocks noGrp="1"/>
          </p:cNvSpPr>
          <p:nvPr>
            <p:ph idx="1"/>
          </p:nvPr>
        </p:nvSpPr>
        <p:spPr>
          <a:xfrm>
            <a:off x="2750434" y="2163482"/>
            <a:ext cx="8596668" cy="3880773"/>
          </a:xfrm>
        </p:spPr>
        <p:txBody>
          <a:bodyPr/>
          <a:lstStyle/>
          <a:p>
            <a:pPr lvl="0"/>
            <a:r>
              <a:rPr lang="en-US" sz="2800" dirty="0"/>
              <a:t>An introduction to the </a:t>
            </a:r>
            <a:r>
              <a:rPr lang="en-US" sz="2800" dirty="0" smtClean="0"/>
              <a:t>NR club </a:t>
            </a:r>
            <a:r>
              <a:rPr lang="en-US" sz="2800" dirty="0"/>
              <a:t>and curriculum</a:t>
            </a:r>
          </a:p>
          <a:p>
            <a:pPr lvl="0"/>
            <a:r>
              <a:rPr lang="en-US" sz="2800" dirty="0" smtClean="0"/>
              <a:t>Subject matter folders</a:t>
            </a:r>
          </a:p>
          <a:p>
            <a:pPr lvl="1"/>
            <a:r>
              <a:rPr lang="en-US" sz="2400" dirty="0" smtClean="0"/>
              <a:t>Invited </a:t>
            </a:r>
            <a:r>
              <a:rPr lang="en-US" sz="2400" dirty="0"/>
              <a:t>speaker suggestions</a:t>
            </a:r>
          </a:p>
          <a:p>
            <a:pPr lvl="1"/>
            <a:r>
              <a:rPr lang="en-US" sz="2400" dirty="0"/>
              <a:t>Resources and other opportunities in 4-H</a:t>
            </a:r>
          </a:p>
          <a:p>
            <a:pPr lvl="1"/>
            <a:r>
              <a:rPr lang="en-US" sz="2400" dirty="0"/>
              <a:t>Selected activities and answers or facilitation help</a:t>
            </a:r>
          </a:p>
        </p:txBody>
      </p:sp>
      <p:sp>
        <p:nvSpPr>
          <p:cNvPr id="4" name="Rectangle 3"/>
          <p:cNvSpPr/>
          <p:nvPr/>
        </p:nvSpPr>
        <p:spPr>
          <a:xfrm>
            <a:off x="3937819" y="5800165"/>
            <a:ext cx="7958346" cy="95922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The same information is in your spiral notebook </a:t>
            </a:r>
            <a:r>
              <a:rPr lang="en-US" b="1" dirty="0"/>
              <a:t>and online at http://www.ydae.purdue.edu/NR,Club/Indiana,4-H,NR,Club.html</a:t>
            </a:r>
          </a:p>
        </p:txBody>
      </p:sp>
    </p:spTree>
    <p:extLst>
      <p:ext uri="{BB962C8B-B14F-4D97-AF65-F5344CB8AC3E}">
        <p14:creationId xmlns:p14="http://schemas.microsoft.com/office/powerpoint/2010/main" val="3149201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719" y="624110"/>
            <a:ext cx="8911687" cy="877144"/>
          </a:xfrm>
        </p:spPr>
        <p:txBody>
          <a:bodyPr/>
          <a:lstStyle/>
          <a:p>
            <a:r>
              <a:rPr lang="en-US" dirty="0" smtClean="0"/>
              <a:t>How Can I Use the NR Club Kit?</a:t>
            </a:r>
            <a:endParaRPr lang="en-US" dirty="0"/>
          </a:p>
        </p:txBody>
      </p:sp>
      <p:sp>
        <p:nvSpPr>
          <p:cNvPr id="3" name="Content Placeholder 2"/>
          <p:cNvSpPr>
            <a:spLocks noGrp="1"/>
          </p:cNvSpPr>
          <p:nvPr>
            <p:ph idx="1"/>
          </p:nvPr>
        </p:nvSpPr>
        <p:spPr>
          <a:xfrm>
            <a:off x="3106770" y="1905000"/>
            <a:ext cx="9012576" cy="4690588"/>
          </a:xfrm>
        </p:spPr>
        <p:txBody>
          <a:bodyPr>
            <a:normAutofit lnSpcReduction="10000"/>
          </a:bodyPr>
          <a:lstStyle/>
          <a:p>
            <a:pPr marL="285750" lvl="1">
              <a:spcBef>
                <a:spcPts val="600"/>
              </a:spcBef>
            </a:pPr>
            <a:r>
              <a:rPr lang="en-US" sz="2800" dirty="0" smtClean="0"/>
              <a:t>Topic </a:t>
            </a:r>
            <a:r>
              <a:rPr lang="en-US" sz="2800" dirty="0" smtClean="0"/>
              <a:t>introduction – how you wish: </a:t>
            </a:r>
            <a:endParaRPr lang="en-US" sz="2800" dirty="0" smtClean="0"/>
          </a:p>
          <a:p>
            <a:pPr marL="685800" lvl="2">
              <a:spcBef>
                <a:spcPts val="600"/>
              </a:spcBef>
            </a:pPr>
            <a:r>
              <a:rPr lang="en-US" sz="2600" dirty="0"/>
              <a:t> </a:t>
            </a:r>
            <a:r>
              <a:rPr lang="en-US" sz="2600" dirty="0" smtClean="0"/>
              <a:t>1 topic each year</a:t>
            </a:r>
          </a:p>
          <a:p>
            <a:pPr lvl="1">
              <a:spcBef>
                <a:spcPts val="600"/>
              </a:spcBef>
            </a:pPr>
            <a:r>
              <a:rPr lang="en-US" sz="2800" dirty="0" smtClean="0"/>
              <a:t>2-3 topics</a:t>
            </a:r>
          </a:p>
          <a:p>
            <a:pPr lvl="1">
              <a:spcBef>
                <a:spcPts val="600"/>
              </a:spcBef>
            </a:pPr>
            <a:r>
              <a:rPr lang="en-US" sz="2800" dirty="0" smtClean="0"/>
              <a:t>All 8 topics </a:t>
            </a:r>
            <a:endParaRPr lang="en-US" sz="2800" dirty="0"/>
          </a:p>
          <a:p>
            <a:pPr>
              <a:spcBef>
                <a:spcPts val="600"/>
              </a:spcBef>
            </a:pPr>
            <a:r>
              <a:rPr lang="en-US" sz="2800" dirty="0"/>
              <a:t>Utilize Junior Leaders and/or older youth who participate in these projects to teach/mentor</a:t>
            </a:r>
          </a:p>
          <a:p>
            <a:pPr>
              <a:spcBef>
                <a:spcPts val="600"/>
              </a:spcBef>
            </a:pPr>
            <a:r>
              <a:rPr lang="en-US" sz="2800" dirty="0"/>
              <a:t>Outdoor activities – walks, talks, visit woods, streams, wetlands, and other areas of local </a:t>
            </a:r>
            <a:r>
              <a:rPr lang="en-US" sz="2800" dirty="0" smtClean="0"/>
              <a:t>interest</a:t>
            </a:r>
          </a:p>
          <a:p>
            <a:pPr>
              <a:spcBef>
                <a:spcPts val="600"/>
              </a:spcBef>
            </a:pPr>
            <a:r>
              <a:rPr lang="en-US" sz="2800" dirty="0" smtClean="0"/>
              <a:t>Timing: It’s up to you</a:t>
            </a:r>
            <a:endParaRPr lang="en-US" sz="2800" dirty="0"/>
          </a:p>
          <a:p>
            <a:endParaRPr lang="en-US" dirty="0"/>
          </a:p>
        </p:txBody>
      </p:sp>
    </p:spTree>
    <p:extLst>
      <p:ext uri="{BB962C8B-B14F-4D97-AF65-F5344CB8AC3E}">
        <p14:creationId xmlns:p14="http://schemas.microsoft.com/office/powerpoint/2010/main" val="3351802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4184" y="585081"/>
            <a:ext cx="8911687" cy="810243"/>
          </a:xfrm>
        </p:spPr>
        <p:txBody>
          <a:bodyPr>
            <a:normAutofit/>
          </a:bodyPr>
          <a:lstStyle/>
          <a:p>
            <a:r>
              <a:rPr lang="en-US" sz="3200" dirty="0" smtClean="0"/>
              <a:t>www.ydae.purdue.edu/natural_resources</a:t>
            </a:r>
            <a:r>
              <a:rPr lang="en-US" sz="3200" dirty="0"/>
              <a:t>/</a:t>
            </a:r>
          </a:p>
        </p:txBody>
      </p:sp>
      <p:pic>
        <p:nvPicPr>
          <p:cNvPr id="2" name="Picture 1"/>
          <p:cNvPicPr>
            <a:picLocks noChangeAspect="1"/>
          </p:cNvPicPr>
          <p:nvPr/>
        </p:nvPicPr>
        <p:blipFill>
          <a:blip r:embed="rId2"/>
          <a:stretch>
            <a:fillRect/>
          </a:stretch>
        </p:blipFill>
        <p:spPr>
          <a:xfrm>
            <a:off x="2454256" y="2029523"/>
            <a:ext cx="9339478" cy="4482950"/>
          </a:xfrm>
          <a:prstGeom prst="rect">
            <a:avLst/>
          </a:prstGeom>
        </p:spPr>
      </p:pic>
    </p:spTree>
    <p:extLst>
      <p:ext uri="{BB962C8B-B14F-4D97-AF65-F5344CB8AC3E}">
        <p14:creationId xmlns:p14="http://schemas.microsoft.com/office/powerpoint/2010/main" val="3772219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1033" y="601330"/>
            <a:ext cx="10390967" cy="5805223"/>
          </a:xfrm>
          <a:prstGeom prst="rect">
            <a:avLst/>
          </a:prstGeom>
        </p:spPr>
      </p:pic>
    </p:spTree>
    <p:extLst>
      <p:ext uri="{BB962C8B-B14F-4D97-AF65-F5344CB8AC3E}">
        <p14:creationId xmlns:p14="http://schemas.microsoft.com/office/powerpoint/2010/main" val="2199326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605" y="596815"/>
            <a:ext cx="8911687" cy="877143"/>
          </a:xfrm>
        </p:spPr>
        <p:txBody>
          <a:bodyPr/>
          <a:lstStyle/>
          <a:p>
            <a:r>
              <a:rPr lang="en-US" dirty="0" smtClean="0"/>
              <a:t>Explore: Plan a NR Club Meeting</a:t>
            </a:r>
            <a:endParaRPr lang="en-US" dirty="0"/>
          </a:p>
        </p:txBody>
      </p:sp>
      <p:sp>
        <p:nvSpPr>
          <p:cNvPr id="3" name="Content Placeholder 2"/>
          <p:cNvSpPr>
            <a:spLocks noGrp="1"/>
          </p:cNvSpPr>
          <p:nvPr>
            <p:ph idx="1"/>
          </p:nvPr>
        </p:nvSpPr>
        <p:spPr>
          <a:xfrm>
            <a:off x="2363301" y="1574202"/>
            <a:ext cx="8915400" cy="4545106"/>
          </a:xfrm>
        </p:spPr>
        <p:txBody>
          <a:bodyPr/>
          <a:lstStyle/>
          <a:p>
            <a:pPr marL="0" indent="0">
              <a:buNone/>
            </a:pPr>
            <a:r>
              <a:rPr lang="en-US" dirty="0" smtClean="0"/>
              <a:t>Include:</a:t>
            </a:r>
          </a:p>
          <a:p>
            <a:r>
              <a:rPr lang="en-US" dirty="0" smtClean="0"/>
              <a:t>Target 4-H member age(s)</a:t>
            </a:r>
          </a:p>
          <a:p>
            <a:r>
              <a:rPr lang="en-US" dirty="0" smtClean="0"/>
              <a:t>Meeting length</a:t>
            </a:r>
          </a:p>
          <a:p>
            <a:r>
              <a:rPr lang="en-US" dirty="0" smtClean="0"/>
              <a:t>Materials needed</a:t>
            </a:r>
          </a:p>
          <a:p>
            <a:r>
              <a:rPr lang="en-US" dirty="0" smtClean="0"/>
              <a:t>When and where</a:t>
            </a:r>
          </a:p>
          <a:p>
            <a:r>
              <a:rPr lang="en-US" dirty="0" smtClean="0"/>
              <a:t>Agenda</a:t>
            </a:r>
          </a:p>
          <a:p>
            <a:pPr lvl="1"/>
            <a:r>
              <a:rPr lang="en-US" dirty="0" smtClean="0"/>
              <a:t>Topic/topics</a:t>
            </a:r>
          </a:p>
          <a:p>
            <a:pPr lvl="1"/>
            <a:r>
              <a:rPr lang="en-US" dirty="0" smtClean="0"/>
              <a:t>Activity/activities (from the NR club kit; review and describe)</a:t>
            </a:r>
          </a:p>
          <a:p>
            <a:pPr lvl="1"/>
            <a:r>
              <a:rPr lang="en-US" dirty="0" smtClean="0"/>
              <a:t>Invited speaker</a:t>
            </a:r>
          </a:p>
          <a:p>
            <a:pPr lvl="1"/>
            <a:r>
              <a:rPr lang="en-US" dirty="0" smtClean="0"/>
              <a:t>Reflections (experiential learning)</a:t>
            </a:r>
          </a:p>
          <a:p>
            <a:pPr lvl="2"/>
            <a:r>
              <a:rPr lang="en-US" dirty="0" smtClean="0"/>
              <a:t>Application</a:t>
            </a:r>
          </a:p>
          <a:p>
            <a:pPr lvl="2"/>
            <a:r>
              <a:rPr lang="en-US" dirty="0" smtClean="0"/>
              <a:t>Sources for more information on the topic(s)</a:t>
            </a:r>
            <a:endParaRPr lang="en-US" dirty="0"/>
          </a:p>
        </p:txBody>
      </p:sp>
    </p:spTree>
    <p:extLst>
      <p:ext uri="{BB962C8B-B14F-4D97-AF65-F5344CB8AC3E}">
        <p14:creationId xmlns:p14="http://schemas.microsoft.com/office/powerpoint/2010/main" val="2857096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922" y="598221"/>
            <a:ext cx="5989076" cy="819026"/>
          </a:xfrm>
        </p:spPr>
        <p:txBody>
          <a:bodyPr/>
          <a:lstStyle/>
          <a:p>
            <a:r>
              <a:rPr lang="en-US" dirty="0" smtClean="0"/>
              <a:t>Any Questions?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5417" y="3913261"/>
            <a:ext cx="2129769" cy="15973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8472" y="3130812"/>
            <a:ext cx="2675826" cy="35677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942" y="2074609"/>
            <a:ext cx="1766046" cy="1324535"/>
          </a:xfrm>
          <a:prstGeom prst="rect">
            <a:avLst/>
          </a:prstGeom>
        </p:spPr>
      </p:pic>
      <p:pic>
        <p:nvPicPr>
          <p:cNvPr id="9" name="Picture 8"/>
          <p:cNvPicPr>
            <a:picLocks noChangeAspect="1"/>
          </p:cNvPicPr>
          <p:nvPr/>
        </p:nvPicPr>
        <p:blipFill>
          <a:blip r:embed="rId5"/>
          <a:stretch>
            <a:fillRect/>
          </a:stretch>
        </p:blipFill>
        <p:spPr>
          <a:xfrm>
            <a:off x="9165310" y="334250"/>
            <a:ext cx="2916198" cy="2171126"/>
          </a:xfrm>
          <a:prstGeom prst="rect">
            <a:avLst/>
          </a:prstGeom>
        </p:spPr>
      </p:pic>
      <p:sp>
        <p:nvSpPr>
          <p:cNvPr id="11" name="Content Placeholder 2"/>
          <p:cNvSpPr txBox="1">
            <a:spLocks/>
          </p:cNvSpPr>
          <p:nvPr/>
        </p:nvSpPr>
        <p:spPr>
          <a:xfrm>
            <a:off x="3418227" y="5706086"/>
            <a:ext cx="5747083" cy="747742"/>
          </a:xfrm>
          <a:prstGeom prst="rect">
            <a:avLst/>
          </a:prstGeom>
          <a:ln w="25400">
            <a:solidFill>
              <a:schemeClr val="accent1"/>
            </a:solidFill>
          </a:ln>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spcBef>
                <a:spcPts val="0"/>
              </a:spcBef>
              <a:spcAft>
                <a:spcPts val="0"/>
              </a:spcAft>
              <a:buFont typeface="Arial"/>
              <a:buNone/>
            </a:pPr>
            <a:endParaRPr lang="en-US" smtClean="0"/>
          </a:p>
          <a:p>
            <a:pPr marL="0" indent="0" algn="ctr">
              <a:spcBef>
                <a:spcPts val="0"/>
              </a:spcBef>
              <a:spcAft>
                <a:spcPts val="0"/>
              </a:spcAft>
              <a:buFont typeface="Arial"/>
              <a:buNone/>
            </a:pPr>
            <a:r>
              <a:rPr lang="en-US" smtClean="0"/>
              <a:t>Thank you for your interest and attention!</a:t>
            </a:r>
            <a:endParaRPr lang="en-US" dirty="0"/>
          </a:p>
        </p:txBody>
      </p:sp>
      <p:pic>
        <p:nvPicPr>
          <p:cNvPr id="8" name="Picture 7"/>
          <p:cNvPicPr>
            <a:picLocks noChangeAspect="1"/>
          </p:cNvPicPr>
          <p:nvPr/>
        </p:nvPicPr>
        <p:blipFill>
          <a:blip r:embed="rId6"/>
          <a:stretch>
            <a:fillRect/>
          </a:stretch>
        </p:blipFill>
        <p:spPr>
          <a:xfrm>
            <a:off x="6291768" y="3697825"/>
            <a:ext cx="2577353" cy="2008261"/>
          </a:xfrm>
          <a:prstGeom prst="rect">
            <a:avLst/>
          </a:prstGeom>
        </p:spPr>
      </p:pic>
      <p:pic>
        <p:nvPicPr>
          <p:cNvPr id="13" name="Picture 12"/>
          <p:cNvPicPr>
            <a:picLocks noChangeAspect="1"/>
          </p:cNvPicPr>
          <p:nvPr/>
        </p:nvPicPr>
        <p:blipFill>
          <a:blip r:embed="rId7"/>
          <a:stretch>
            <a:fillRect/>
          </a:stretch>
        </p:blipFill>
        <p:spPr>
          <a:xfrm>
            <a:off x="3189249" y="1417247"/>
            <a:ext cx="3356994" cy="2254214"/>
          </a:xfrm>
          <a:prstGeom prst="rect">
            <a:avLst/>
          </a:prstGeom>
        </p:spPr>
      </p:pic>
    </p:spTree>
    <p:extLst>
      <p:ext uri="{BB962C8B-B14F-4D97-AF65-F5344CB8AC3E}">
        <p14:creationId xmlns:p14="http://schemas.microsoft.com/office/powerpoint/2010/main" val="3493565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016827" y="2982528"/>
            <a:ext cx="7819027" cy="15567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6400"/>
              </a:lnSpc>
            </a:pPr>
            <a:r>
              <a:rPr lang="en-US" sz="6600" dirty="0">
                <a:solidFill>
                  <a:srgbClr val="D19B23"/>
                </a:solidFill>
                <a:latin typeface="Impact"/>
                <a:cs typeface="Impact"/>
              </a:rPr>
              <a:t>DOCUMENT</a:t>
            </a:r>
            <a:r>
              <a:rPr lang="en-US" sz="6600" dirty="0">
                <a:latin typeface="Impact"/>
                <a:cs typeface="Impact"/>
              </a:rPr>
              <a:t/>
            </a:r>
            <a:br>
              <a:rPr lang="en-US" sz="6600" dirty="0">
                <a:latin typeface="Impact"/>
                <a:cs typeface="Impact"/>
              </a:rPr>
            </a:br>
            <a:r>
              <a:rPr lang="en-US" sz="6600" dirty="0">
                <a:solidFill>
                  <a:schemeClr val="bg1"/>
                </a:solidFill>
                <a:latin typeface="Impact"/>
                <a:cs typeface="Impact"/>
              </a:rPr>
              <a:t>TITLE</a:t>
            </a:r>
          </a:p>
        </p:txBody>
      </p:sp>
      <p:sp>
        <p:nvSpPr>
          <p:cNvPr id="13" name="Rectangle 12"/>
          <p:cNvSpPr/>
          <p:nvPr/>
        </p:nvSpPr>
        <p:spPr>
          <a:xfrm>
            <a:off x="1524000" y="2881376"/>
            <a:ext cx="9242724" cy="1752983"/>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19B23"/>
              </a:solidFill>
            </a:endParaRPr>
          </a:p>
        </p:txBody>
      </p:sp>
      <p:sp>
        <p:nvSpPr>
          <p:cNvPr id="7" name="Rectangle 6"/>
          <p:cNvSpPr/>
          <p:nvPr/>
        </p:nvSpPr>
        <p:spPr>
          <a:xfrm>
            <a:off x="1524000" y="2687660"/>
            <a:ext cx="9242724" cy="1752983"/>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19B23"/>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3410" y="6089082"/>
            <a:ext cx="1452621" cy="479171"/>
          </a:xfrm>
          <a:prstGeom prst="rect">
            <a:avLst/>
          </a:prstGeom>
        </p:spPr>
      </p:pic>
      <p:sp>
        <p:nvSpPr>
          <p:cNvPr id="12" name="Date Placeholder 3"/>
          <p:cNvSpPr txBox="1">
            <a:spLocks/>
          </p:cNvSpPr>
          <p:nvPr/>
        </p:nvSpPr>
        <p:spPr>
          <a:xfrm>
            <a:off x="3551619" y="5527925"/>
            <a:ext cx="7215105" cy="79651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200" b="1" i="0" kern="1200">
                <a:solidFill>
                  <a:srgbClr val="A3792C"/>
                </a:solidFill>
                <a:latin typeface="Times"/>
                <a:ea typeface="+mn-ea"/>
                <a:cs typeface="Time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3200" dirty="0">
                <a:solidFill>
                  <a:srgbClr val="856024"/>
                </a:solidFill>
                <a:latin typeface="Arial"/>
                <a:cs typeface="Arial"/>
              </a:rPr>
              <a:t>Marie Laudeman</a:t>
            </a:r>
          </a:p>
          <a:p>
            <a:pPr>
              <a:spcAft>
                <a:spcPts val="600"/>
              </a:spcAft>
            </a:pPr>
            <a:r>
              <a:rPr lang="en-US" sz="2000" b="0" dirty="0">
                <a:solidFill>
                  <a:srgbClr val="856024"/>
                </a:solidFill>
                <a:latin typeface="Arial"/>
                <a:cs typeface="Arial"/>
              </a:rPr>
              <a:t>Purdue YDAE Master’s Degree </a:t>
            </a:r>
            <a:r>
              <a:rPr lang="en-US" sz="2000" b="0" dirty="0" smtClean="0">
                <a:solidFill>
                  <a:srgbClr val="856024"/>
                </a:solidFill>
                <a:latin typeface="Arial"/>
                <a:cs typeface="Arial"/>
              </a:rPr>
              <a:t>Student</a:t>
            </a:r>
            <a:endParaRPr lang="en-US" sz="2000" b="0" dirty="0">
              <a:solidFill>
                <a:srgbClr val="856024"/>
              </a:solidFill>
              <a:latin typeface="Arial"/>
              <a:cs typeface="Arial"/>
            </a:endParaRPr>
          </a:p>
        </p:txBody>
      </p:sp>
      <p:sp>
        <p:nvSpPr>
          <p:cNvPr id="14" name="Title 1"/>
          <p:cNvSpPr txBox="1">
            <a:spLocks/>
          </p:cNvSpPr>
          <p:nvPr/>
        </p:nvSpPr>
        <p:spPr>
          <a:xfrm>
            <a:off x="1634604" y="2788812"/>
            <a:ext cx="8996406" cy="15567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6400"/>
              </a:lnSpc>
            </a:pPr>
            <a:r>
              <a:rPr lang="en-US" sz="5400" dirty="0">
                <a:solidFill>
                  <a:srgbClr val="D19B23"/>
                </a:solidFill>
                <a:latin typeface="Impact"/>
                <a:cs typeface="Impact"/>
              </a:rPr>
              <a:t>Natural Resource Club Blog for Indiana 4-H Volunteers</a:t>
            </a:r>
            <a:endParaRPr lang="en-US" sz="5400" dirty="0">
              <a:solidFill>
                <a:schemeClr val="bg1"/>
              </a:solidFill>
              <a:latin typeface="Impact"/>
              <a:cs typeface="Impact"/>
            </a:endParaRPr>
          </a:p>
        </p:txBody>
      </p:sp>
      <p:pic>
        <p:nvPicPr>
          <p:cNvPr id="15" name="Picture 14" descr="IMG_8566 - Version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6531" y="842885"/>
            <a:ext cx="1321153" cy="1749975"/>
          </a:xfrm>
          <a:prstGeom prst="rect">
            <a:avLst/>
          </a:prstGeom>
          <a:ln w="38100" cmpd="sng">
            <a:solidFill>
              <a:schemeClr val="tx1"/>
            </a:solidFill>
          </a:ln>
        </p:spPr>
      </p:pic>
      <p:pic>
        <p:nvPicPr>
          <p:cNvPr id="16" name="Picture 15" descr="IMG_252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7201" y="874156"/>
            <a:ext cx="1685370" cy="17188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7" name="Picture 16" descr="IMG_252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0286" y="874157"/>
            <a:ext cx="1559746" cy="17071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17" descr="IMG_253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2324" y="874156"/>
            <a:ext cx="2122563" cy="17188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9" name="Picture 18" descr="IMG_253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1193" y="874157"/>
            <a:ext cx="1572444" cy="171694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1" name="Picture 20" descr="clover_color.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6827" y="5009147"/>
            <a:ext cx="1316547" cy="1319232"/>
          </a:xfrm>
          <a:prstGeom prst="rect">
            <a:avLst/>
          </a:prstGeom>
          <a:ln w="38100" cap="sq" cmpd="sng">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41517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4-H Natural Resource Clubs</a:t>
            </a:r>
            <a:endParaRPr lang="en-US" dirty="0"/>
          </a:p>
        </p:txBody>
      </p:sp>
      <p:sp>
        <p:nvSpPr>
          <p:cNvPr id="3" name="Content Placeholder 2"/>
          <p:cNvSpPr>
            <a:spLocks noGrp="1"/>
          </p:cNvSpPr>
          <p:nvPr>
            <p:ph idx="1"/>
          </p:nvPr>
        </p:nvSpPr>
        <p:spPr/>
        <p:txBody>
          <a:bodyPr/>
          <a:lstStyle/>
          <a:p>
            <a:r>
              <a:rPr lang="en-US" sz="2800" b="1" dirty="0" smtClean="0">
                <a:solidFill>
                  <a:schemeClr val="accent1"/>
                </a:solidFill>
              </a:rPr>
              <a:t>Why</a:t>
            </a:r>
            <a:r>
              <a:rPr lang="en-US" dirty="0" smtClean="0">
                <a:solidFill>
                  <a:schemeClr val="accent1"/>
                </a:solidFill>
              </a:rPr>
              <a:t> </a:t>
            </a:r>
            <a:r>
              <a:rPr lang="en-US" dirty="0" smtClean="0"/>
              <a:t>a 4-H Natural Resource Club? </a:t>
            </a:r>
          </a:p>
          <a:p>
            <a:r>
              <a:rPr lang="en-US" sz="2800" b="1" dirty="0" smtClean="0">
                <a:solidFill>
                  <a:schemeClr val="accent1"/>
                </a:solidFill>
              </a:rPr>
              <a:t>What</a:t>
            </a:r>
            <a:r>
              <a:rPr lang="en-US" dirty="0" smtClean="0"/>
              <a:t> resources are available?</a:t>
            </a:r>
          </a:p>
          <a:p>
            <a:r>
              <a:rPr lang="en-US" sz="2800" b="1" dirty="0" smtClean="0">
                <a:solidFill>
                  <a:schemeClr val="accent1"/>
                </a:solidFill>
              </a:rPr>
              <a:t>How</a:t>
            </a:r>
            <a:r>
              <a:rPr lang="en-US" sz="2000" b="1" dirty="0" smtClean="0">
                <a:solidFill>
                  <a:schemeClr val="accent1"/>
                </a:solidFill>
              </a:rPr>
              <a:t> </a:t>
            </a:r>
            <a:r>
              <a:rPr lang="en-US" b="1" dirty="0" smtClean="0">
                <a:solidFill>
                  <a:schemeClr val="tx1"/>
                </a:solidFill>
              </a:rPr>
              <a:t>do I run the club</a:t>
            </a:r>
            <a:r>
              <a:rPr lang="en-US" dirty="0" smtClean="0"/>
              <a:t>?</a:t>
            </a:r>
            <a:endParaRPr lang="en-US" dirty="0"/>
          </a:p>
        </p:txBody>
      </p:sp>
      <p:pic>
        <p:nvPicPr>
          <p:cNvPr id="4" name="Picture 3"/>
          <p:cNvPicPr>
            <a:picLocks noChangeAspect="1"/>
          </p:cNvPicPr>
          <p:nvPr/>
        </p:nvPicPr>
        <p:blipFill>
          <a:blip r:embed="rId2"/>
          <a:stretch>
            <a:fillRect/>
          </a:stretch>
        </p:blipFill>
        <p:spPr>
          <a:xfrm>
            <a:off x="3184963" y="4311659"/>
            <a:ext cx="3029975" cy="2280102"/>
          </a:xfrm>
          <a:prstGeom prst="rect">
            <a:avLst/>
          </a:prstGeom>
        </p:spPr>
      </p:pic>
      <p:pic>
        <p:nvPicPr>
          <p:cNvPr id="5" name="Picture 4"/>
          <p:cNvPicPr>
            <a:picLocks noChangeAspect="1"/>
          </p:cNvPicPr>
          <p:nvPr/>
        </p:nvPicPr>
        <p:blipFill>
          <a:blip r:embed="rId3"/>
          <a:stretch>
            <a:fillRect/>
          </a:stretch>
        </p:blipFill>
        <p:spPr>
          <a:xfrm>
            <a:off x="7419703" y="3300786"/>
            <a:ext cx="4556088" cy="3421604"/>
          </a:xfrm>
          <a:prstGeom prst="rect">
            <a:avLst/>
          </a:prstGeom>
        </p:spPr>
      </p:pic>
    </p:spTree>
    <p:extLst>
      <p:ext uri="{BB962C8B-B14F-4D97-AF65-F5344CB8AC3E}">
        <p14:creationId xmlns:p14="http://schemas.microsoft.com/office/powerpoint/2010/main" val="100077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676" y="669841"/>
            <a:ext cx="8936554" cy="804118"/>
          </a:xfrm>
        </p:spPr>
        <p:txBody>
          <a:bodyPr>
            <a:normAutofit/>
          </a:bodyPr>
          <a:lstStyle/>
          <a:p>
            <a:r>
              <a:rPr lang="en-US" dirty="0" smtClean="0"/>
              <a:t>Why have a Natural Resource Club?</a:t>
            </a:r>
            <a:endParaRPr lang="en-US" dirty="0"/>
          </a:p>
        </p:txBody>
      </p:sp>
      <p:sp>
        <p:nvSpPr>
          <p:cNvPr id="3" name="Content Placeholder 2"/>
          <p:cNvSpPr>
            <a:spLocks noGrp="1"/>
          </p:cNvSpPr>
          <p:nvPr>
            <p:ph idx="1"/>
          </p:nvPr>
        </p:nvSpPr>
        <p:spPr>
          <a:xfrm>
            <a:off x="3143795" y="2833464"/>
            <a:ext cx="7574350" cy="3402294"/>
          </a:xfrm>
        </p:spPr>
        <p:txBody>
          <a:bodyPr>
            <a:normAutofit/>
          </a:bodyPr>
          <a:lstStyle/>
          <a:p>
            <a:pPr marL="0" indent="0">
              <a:spcBef>
                <a:spcPts val="0"/>
              </a:spcBef>
              <a:buNone/>
            </a:pPr>
            <a:r>
              <a:rPr lang="en-US" sz="2400" dirty="0" smtClean="0"/>
              <a:t>Participants:</a:t>
            </a:r>
          </a:p>
          <a:p>
            <a:r>
              <a:rPr lang="en-US" sz="2400" dirty="0" smtClean="0"/>
              <a:t>4-H </a:t>
            </a:r>
            <a:r>
              <a:rPr lang="en-US" sz="2400" dirty="0"/>
              <a:t>members in grades 9-12 who </a:t>
            </a:r>
            <a:r>
              <a:rPr lang="en-US" sz="2400" dirty="0" smtClean="0"/>
              <a:t>participated in Forestry</a:t>
            </a:r>
            <a:r>
              <a:rPr lang="en-US" sz="2400" dirty="0"/>
              <a:t>, Soil &amp; Water Conservation, Weather, or Wildlife projects for at least </a:t>
            </a:r>
            <a:r>
              <a:rPr lang="en-US" sz="2400" dirty="0" smtClean="0"/>
              <a:t>three years </a:t>
            </a:r>
          </a:p>
          <a:p>
            <a:r>
              <a:rPr lang="en-US" sz="2400" dirty="0" smtClean="0"/>
              <a:t>Purdue Extension County-based staff </a:t>
            </a:r>
          </a:p>
          <a:p>
            <a:r>
              <a:rPr lang="en-US" sz="2400" dirty="0" smtClean="0"/>
              <a:t>Natural Resource Professionals</a:t>
            </a:r>
          </a:p>
        </p:txBody>
      </p:sp>
      <p:sp>
        <p:nvSpPr>
          <p:cNvPr id="4" name="Rectangle 3"/>
          <p:cNvSpPr/>
          <p:nvPr/>
        </p:nvSpPr>
        <p:spPr>
          <a:xfrm>
            <a:off x="4675239" y="1473959"/>
            <a:ext cx="6983911" cy="122302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2010 </a:t>
            </a:r>
            <a:r>
              <a:rPr lang="en-US" sz="2400" b="1" dirty="0"/>
              <a:t>Survey by </a:t>
            </a:r>
            <a:r>
              <a:rPr lang="en-US" sz="2400" b="1" dirty="0" smtClean="0"/>
              <a:t>Extension Educator Julia </a:t>
            </a:r>
            <a:r>
              <a:rPr lang="en-US" sz="2400" b="1" dirty="0"/>
              <a:t>Miller</a:t>
            </a:r>
          </a:p>
        </p:txBody>
      </p:sp>
    </p:spTree>
    <p:extLst>
      <p:ext uri="{BB962C8B-B14F-4D97-AF65-F5344CB8AC3E}">
        <p14:creationId xmlns:p14="http://schemas.microsoft.com/office/powerpoint/2010/main" val="916544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823" y="615425"/>
            <a:ext cx="5860147" cy="699593"/>
          </a:xfrm>
        </p:spPr>
        <p:txBody>
          <a:bodyPr/>
          <a:lstStyle/>
          <a:p>
            <a:r>
              <a:rPr lang="en-US" dirty="0" smtClean="0"/>
              <a:t>Responses – Youth </a:t>
            </a:r>
            <a:endParaRPr lang="en-US" dirty="0"/>
          </a:p>
        </p:txBody>
      </p:sp>
      <p:sp>
        <p:nvSpPr>
          <p:cNvPr id="3" name="Content Placeholder 2"/>
          <p:cNvSpPr>
            <a:spLocks noGrp="1"/>
          </p:cNvSpPr>
          <p:nvPr>
            <p:ph idx="1"/>
          </p:nvPr>
        </p:nvSpPr>
        <p:spPr>
          <a:xfrm>
            <a:off x="2420982" y="1703886"/>
            <a:ext cx="8287711" cy="4751505"/>
          </a:xfrm>
        </p:spPr>
        <p:txBody>
          <a:bodyPr>
            <a:normAutofit lnSpcReduction="10000"/>
          </a:bodyPr>
          <a:lstStyle/>
          <a:p>
            <a:pPr lvl="0">
              <a:lnSpc>
                <a:spcPct val="120000"/>
              </a:lnSpc>
              <a:spcBef>
                <a:spcPts val="0"/>
              </a:spcBef>
              <a:spcAft>
                <a:spcPts val="0"/>
              </a:spcAft>
            </a:pPr>
            <a:r>
              <a:rPr lang="en-US" sz="2800" dirty="0"/>
              <a:t>Question – “What motivates you to continue to participate in one of these projects</a:t>
            </a:r>
            <a:r>
              <a:rPr lang="en-US" sz="2800" dirty="0" smtClean="0"/>
              <a:t>?”</a:t>
            </a:r>
          </a:p>
          <a:p>
            <a:pPr lvl="1">
              <a:lnSpc>
                <a:spcPct val="120000"/>
              </a:lnSpc>
              <a:spcBef>
                <a:spcPts val="0"/>
              </a:spcBef>
              <a:spcAft>
                <a:spcPts val="0"/>
              </a:spcAft>
            </a:pPr>
            <a:r>
              <a:rPr lang="en-US" sz="2400" dirty="0" smtClean="0"/>
              <a:t>Enjoyment/interest, 59%</a:t>
            </a:r>
          </a:p>
          <a:p>
            <a:pPr lvl="1">
              <a:lnSpc>
                <a:spcPct val="120000"/>
              </a:lnSpc>
              <a:spcBef>
                <a:spcPts val="0"/>
              </a:spcBef>
              <a:spcAft>
                <a:spcPts val="0"/>
              </a:spcAft>
            </a:pPr>
            <a:r>
              <a:rPr lang="en-US" sz="2400" dirty="0" smtClean="0"/>
              <a:t>Family member, 10%</a:t>
            </a:r>
          </a:p>
          <a:p>
            <a:pPr lvl="1">
              <a:lnSpc>
                <a:spcPct val="120000"/>
              </a:lnSpc>
              <a:spcBef>
                <a:spcPts val="0"/>
              </a:spcBef>
              <a:spcAft>
                <a:spcPts val="0"/>
              </a:spcAft>
            </a:pPr>
            <a:r>
              <a:rPr lang="en-US" sz="2400" dirty="0" smtClean="0"/>
              <a:t>Pursuing a career in a related field, 7%</a:t>
            </a:r>
          </a:p>
          <a:p>
            <a:pPr lvl="0">
              <a:lnSpc>
                <a:spcPct val="120000"/>
              </a:lnSpc>
              <a:spcBef>
                <a:spcPts val="600"/>
              </a:spcBef>
              <a:spcAft>
                <a:spcPts val="0"/>
              </a:spcAft>
            </a:pPr>
            <a:r>
              <a:rPr lang="en-US" sz="2800" dirty="0" smtClean="0"/>
              <a:t>Question </a:t>
            </a:r>
            <a:r>
              <a:rPr lang="en-US" sz="2800" dirty="0"/>
              <a:t>– “What are the barriers to participation?” </a:t>
            </a:r>
          </a:p>
          <a:p>
            <a:pPr lvl="1">
              <a:lnSpc>
                <a:spcPct val="120000"/>
              </a:lnSpc>
              <a:spcBef>
                <a:spcPts val="0"/>
              </a:spcBef>
              <a:spcAft>
                <a:spcPts val="0"/>
              </a:spcAft>
            </a:pPr>
            <a:r>
              <a:rPr lang="en-US" sz="2400" dirty="0"/>
              <a:t>Low interest by other youth, 32.0%</a:t>
            </a:r>
          </a:p>
          <a:p>
            <a:pPr lvl="1">
              <a:lnSpc>
                <a:spcPct val="120000"/>
              </a:lnSpc>
              <a:spcBef>
                <a:spcPts val="0"/>
              </a:spcBef>
              <a:spcAft>
                <a:spcPts val="0"/>
              </a:spcAft>
            </a:pPr>
            <a:r>
              <a:rPr lang="en-US" sz="2400" dirty="0"/>
              <a:t>Lack of a knowledgeable volunteer, 22.0 %</a:t>
            </a:r>
          </a:p>
          <a:p>
            <a:pPr lvl="1">
              <a:lnSpc>
                <a:spcPct val="120000"/>
              </a:lnSpc>
              <a:spcBef>
                <a:spcPts val="0"/>
              </a:spcBef>
              <a:spcAft>
                <a:spcPts val="0"/>
              </a:spcAft>
            </a:pPr>
            <a:r>
              <a:rPr lang="en-US" sz="2400" dirty="0"/>
              <a:t>Lack of information, 21.3</a:t>
            </a:r>
            <a:r>
              <a:rPr lang="en-US" sz="2400" dirty="0" smtClean="0"/>
              <a:t>%</a:t>
            </a:r>
            <a:endParaRPr lang="en-US" sz="2400" dirty="0"/>
          </a:p>
        </p:txBody>
      </p:sp>
      <p:sp>
        <p:nvSpPr>
          <p:cNvPr id="4" name="TextBox 3"/>
          <p:cNvSpPr txBox="1"/>
          <p:nvPr/>
        </p:nvSpPr>
        <p:spPr>
          <a:xfrm>
            <a:off x="7657152" y="426613"/>
            <a:ext cx="4293607" cy="1077218"/>
          </a:xfrm>
          <a:prstGeom prst="rect">
            <a:avLst/>
          </a:prstGeom>
          <a:solidFill>
            <a:schemeClr val="bg1">
              <a:lumMod val="85000"/>
            </a:schemeClr>
          </a:solidFill>
        </p:spPr>
        <p:txBody>
          <a:bodyPr wrap="square" rtlCol="0">
            <a:spAutoFit/>
          </a:bodyPr>
          <a:lstStyle/>
          <a:p>
            <a:pPr lvl="0"/>
            <a:r>
              <a:rPr lang="en-US" sz="1600" dirty="0" smtClean="0"/>
              <a:t>Note! 37% of youth participating in 4-H natural resource projects hope to have a career related to the area of 4-H project work</a:t>
            </a:r>
            <a:endParaRPr lang="en-US" sz="1600" dirty="0"/>
          </a:p>
        </p:txBody>
      </p:sp>
      <p:sp>
        <p:nvSpPr>
          <p:cNvPr id="5" name="TextBox 4"/>
          <p:cNvSpPr txBox="1"/>
          <p:nvPr/>
        </p:nvSpPr>
        <p:spPr>
          <a:xfrm>
            <a:off x="10209495" y="6196958"/>
            <a:ext cx="998395" cy="400110"/>
          </a:xfrm>
          <a:prstGeom prst="rect">
            <a:avLst/>
          </a:prstGeom>
          <a:noFill/>
          <a:ln w="19050">
            <a:solidFill>
              <a:schemeClr val="accent1"/>
            </a:solidFill>
          </a:ln>
        </p:spPr>
        <p:txBody>
          <a:bodyPr wrap="square" rtlCol="0">
            <a:spAutoFit/>
          </a:bodyPr>
          <a:lstStyle/>
          <a:p>
            <a:r>
              <a:rPr lang="en-US" sz="2000" dirty="0" smtClean="0"/>
              <a:t>n </a:t>
            </a:r>
            <a:r>
              <a:rPr lang="en-US" sz="2000" dirty="0"/>
              <a:t>= </a:t>
            </a:r>
            <a:r>
              <a:rPr lang="en-US" sz="2000" dirty="0" smtClean="0"/>
              <a:t>69</a:t>
            </a:r>
            <a:endParaRPr lang="en-US" sz="2000" dirty="0"/>
          </a:p>
        </p:txBody>
      </p:sp>
    </p:spTree>
    <p:extLst>
      <p:ext uri="{BB962C8B-B14F-4D97-AF65-F5344CB8AC3E}">
        <p14:creationId xmlns:p14="http://schemas.microsoft.com/office/powerpoint/2010/main" val="2557320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2" y="719152"/>
            <a:ext cx="10795378" cy="990600"/>
          </a:xfrm>
        </p:spPr>
        <p:txBody>
          <a:bodyPr>
            <a:normAutofit fontScale="90000"/>
          </a:bodyPr>
          <a:lstStyle/>
          <a:p>
            <a:r>
              <a:rPr lang="en-US" sz="4000" dirty="0"/>
              <a:t>Responses </a:t>
            </a:r>
            <a:r>
              <a:rPr lang="en-US" sz="4000" dirty="0" smtClean="0"/>
              <a:t>– Extension Educators (Youth &amp; ANR)</a:t>
            </a:r>
            <a:endParaRPr lang="en-US" sz="4000" dirty="0"/>
          </a:p>
        </p:txBody>
      </p:sp>
      <p:sp>
        <p:nvSpPr>
          <p:cNvPr id="3" name="Content Placeholder 2"/>
          <p:cNvSpPr>
            <a:spLocks noGrp="1"/>
          </p:cNvSpPr>
          <p:nvPr>
            <p:ph idx="1"/>
          </p:nvPr>
        </p:nvSpPr>
        <p:spPr>
          <a:xfrm>
            <a:off x="2333897" y="2160589"/>
            <a:ext cx="8438606" cy="4267507"/>
          </a:xfrm>
        </p:spPr>
        <p:txBody>
          <a:bodyPr>
            <a:noAutofit/>
          </a:bodyPr>
          <a:lstStyle/>
          <a:p>
            <a:pPr lvl="0">
              <a:lnSpc>
                <a:spcPct val="110000"/>
              </a:lnSpc>
              <a:spcBef>
                <a:spcPts val="0"/>
              </a:spcBef>
            </a:pPr>
            <a:r>
              <a:rPr lang="en-US" sz="2400" dirty="0" smtClean="0"/>
              <a:t>Barriers to participation:</a:t>
            </a:r>
          </a:p>
          <a:p>
            <a:pPr lvl="1">
              <a:lnSpc>
                <a:spcPct val="110000"/>
              </a:lnSpc>
              <a:spcBef>
                <a:spcPts val="0"/>
              </a:spcBef>
            </a:pPr>
            <a:r>
              <a:rPr lang="en-US" sz="2000" dirty="0" smtClean="0"/>
              <a:t>Low </a:t>
            </a:r>
            <a:r>
              <a:rPr lang="en-US" sz="2000" dirty="0"/>
              <a:t>interest by </a:t>
            </a:r>
            <a:r>
              <a:rPr lang="en-US" sz="2000" dirty="0" smtClean="0"/>
              <a:t>youth, </a:t>
            </a:r>
            <a:r>
              <a:rPr lang="en-US" sz="2000" dirty="0"/>
              <a:t>39.2%</a:t>
            </a:r>
          </a:p>
          <a:p>
            <a:pPr lvl="1">
              <a:lnSpc>
                <a:spcPct val="110000"/>
              </a:lnSpc>
              <a:spcBef>
                <a:spcPts val="0"/>
              </a:spcBef>
            </a:pPr>
            <a:r>
              <a:rPr lang="en-US" sz="2000" dirty="0"/>
              <a:t>Lack of a knowledgeable volunteer, 24.5%</a:t>
            </a:r>
          </a:p>
          <a:p>
            <a:pPr lvl="0">
              <a:lnSpc>
                <a:spcPct val="110000"/>
              </a:lnSpc>
              <a:spcBef>
                <a:spcPts val="0"/>
              </a:spcBef>
            </a:pPr>
            <a:r>
              <a:rPr lang="en-US" sz="2400" dirty="0"/>
              <a:t>Challenges faced when identifying </a:t>
            </a:r>
            <a:r>
              <a:rPr lang="en-US" sz="2400" dirty="0" smtClean="0"/>
              <a:t>volunteers </a:t>
            </a:r>
            <a:r>
              <a:rPr lang="en-US" sz="2400" dirty="0"/>
              <a:t>to help </a:t>
            </a:r>
            <a:r>
              <a:rPr lang="en-US" sz="2400" dirty="0" smtClean="0"/>
              <a:t>with natural resource projects</a:t>
            </a:r>
            <a:endParaRPr lang="en-US" sz="2400" dirty="0"/>
          </a:p>
          <a:p>
            <a:pPr lvl="1">
              <a:lnSpc>
                <a:spcPct val="110000"/>
              </a:lnSpc>
              <a:spcBef>
                <a:spcPts val="0"/>
              </a:spcBef>
            </a:pPr>
            <a:r>
              <a:rPr lang="en-US" sz="2000" dirty="0"/>
              <a:t>Time required by volunteer, 39.8</a:t>
            </a:r>
            <a:r>
              <a:rPr lang="en-US" sz="2000" dirty="0" smtClean="0"/>
              <a:t>%</a:t>
            </a:r>
            <a:endParaRPr lang="en-US" sz="2000" dirty="0"/>
          </a:p>
          <a:p>
            <a:pPr lvl="1">
              <a:lnSpc>
                <a:spcPct val="110000"/>
              </a:lnSpc>
              <a:spcBef>
                <a:spcPts val="0"/>
              </a:spcBef>
            </a:pPr>
            <a:r>
              <a:rPr lang="en-US" sz="2000" dirty="0"/>
              <a:t>Lack of project experts, 26.3%</a:t>
            </a:r>
          </a:p>
          <a:p>
            <a:pPr lvl="1">
              <a:lnSpc>
                <a:spcPct val="110000"/>
              </a:lnSpc>
              <a:spcBef>
                <a:spcPts val="0"/>
              </a:spcBef>
            </a:pPr>
            <a:r>
              <a:rPr lang="en-US" sz="2000" dirty="0"/>
              <a:t>Difficulty finding people willing to work with youth, 20.5</a:t>
            </a:r>
            <a:r>
              <a:rPr lang="en-US" sz="2000" dirty="0" smtClean="0"/>
              <a:t>%</a:t>
            </a:r>
          </a:p>
          <a:p>
            <a:pPr>
              <a:lnSpc>
                <a:spcPct val="110000"/>
              </a:lnSpc>
              <a:spcBef>
                <a:spcPts val="0"/>
              </a:spcBef>
            </a:pPr>
            <a:r>
              <a:rPr lang="en-US" sz="2400" dirty="0"/>
              <a:t>Comfort level in asking volunteers to help with the NR </a:t>
            </a:r>
            <a:r>
              <a:rPr lang="en-US" sz="2400" dirty="0" smtClean="0"/>
              <a:t>projects:</a:t>
            </a:r>
          </a:p>
          <a:p>
            <a:pPr lvl="1">
              <a:lnSpc>
                <a:spcPct val="110000"/>
              </a:lnSpc>
              <a:spcBef>
                <a:spcPts val="0"/>
              </a:spcBef>
            </a:pPr>
            <a:r>
              <a:rPr lang="en-US" sz="2000" dirty="0" smtClean="0"/>
              <a:t>	None, 14%	    Somewhat, 62%	         Very, 24%</a:t>
            </a:r>
            <a:endParaRPr lang="en-US" sz="2000" dirty="0"/>
          </a:p>
        </p:txBody>
      </p:sp>
      <p:sp>
        <p:nvSpPr>
          <p:cNvPr id="4" name="TextBox 3"/>
          <p:cNvSpPr txBox="1"/>
          <p:nvPr/>
        </p:nvSpPr>
        <p:spPr>
          <a:xfrm>
            <a:off x="10933215" y="6428096"/>
            <a:ext cx="1258785" cy="400110"/>
          </a:xfrm>
          <a:prstGeom prst="rect">
            <a:avLst/>
          </a:prstGeom>
          <a:noFill/>
          <a:ln w="19050">
            <a:solidFill>
              <a:schemeClr val="accent1"/>
            </a:solidFill>
          </a:ln>
        </p:spPr>
        <p:txBody>
          <a:bodyPr wrap="square" rtlCol="0">
            <a:spAutoFit/>
          </a:bodyPr>
          <a:lstStyle/>
          <a:p>
            <a:r>
              <a:rPr lang="en-US" sz="2000" dirty="0"/>
              <a:t>n</a:t>
            </a:r>
            <a:r>
              <a:rPr lang="en-US" sz="2000" dirty="0" smtClean="0"/>
              <a:t> = 105 </a:t>
            </a:r>
            <a:endParaRPr lang="en-US" sz="2000" dirty="0"/>
          </a:p>
        </p:txBody>
      </p:sp>
    </p:spTree>
    <p:extLst>
      <p:ext uri="{BB962C8B-B14F-4D97-AF65-F5344CB8AC3E}">
        <p14:creationId xmlns:p14="http://schemas.microsoft.com/office/powerpoint/2010/main" val="3153595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259" y="500418"/>
            <a:ext cx="8957985" cy="755177"/>
          </a:xfrm>
        </p:spPr>
        <p:txBody>
          <a:bodyPr>
            <a:normAutofit fontScale="90000"/>
          </a:bodyPr>
          <a:lstStyle/>
          <a:p>
            <a:r>
              <a:rPr lang="en-US" dirty="0"/>
              <a:t>Responses – </a:t>
            </a:r>
            <a:r>
              <a:rPr lang="en-US" dirty="0" smtClean="0"/>
              <a:t>Natural Resource Professionals </a:t>
            </a:r>
            <a:endParaRPr lang="en-US" dirty="0"/>
          </a:p>
        </p:txBody>
      </p:sp>
      <p:sp>
        <p:nvSpPr>
          <p:cNvPr id="3" name="Content Placeholder 2"/>
          <p:cNvSpPr>
            <a:spLocks noGrp="1"/>
          </p:cNvSpPr>
          <p:nvPr>
            <p:ph idx="1"/>
          </p:nvPr>
        </p:nvSpPr>
        <p:spPr>
          <a:xfrm>
            <a:off x="2081348" y="1587383"/>
            <a:ext cx="9396549" cy="4444927"/>
          </a:xfrm>
        </p:spPr>
        <p:txBody>
          <a:bodyPr>
            <a:noAutofit/>
          </a:bodyPr>
          <a:lstStyle/>
          <a:p>
            <a:pPr lvl="0">
              <a:spcBef>
                <a:spcPts val="600"/>
              </a:spcBef>
            </a:pPr>
            <a:r>
              <a:rPr lang="en-US" sz="2800" dirty="0" smtClean="0"/>
              <a:t>What </a:t>
            </a:r>
            <a:r>
              <a:rPr lang="en-US" sz="2800" dirty="0"/>
              <a:t>resources could 4-H use to increase participation?</a:t>
            </a:r>
          </a:p>
          <a:p>
            <a:pPr lvl="1">
              <a:spcBef>
                <a:spcPts val="600"/>
              </a:spcBef>
            </a:pPr>
            <a:r>
              <a:rPr lang="en-US" sz="2400" dirty="0"/>
              <a:t>Natural resource organizations and associations (SWCD, IDNR, NRCS, and others), 37.7%</a:t>
            </a:r>
          </a:p>
          <a:p>
            <a:pPr lvl="1">
              <a:spcBef>
                <a:spcPts val="600"/>
              </a:spcBef>
            </a:pPr>
            <a:r>
              <a:rPr lang="en-US" sz="2400" dirty="0"/>
              <a:t>Natural resource literature </a:t>
            </a:r>
            <a:r>
              <a:rPr lang="en-US" sz="2400" dirty="0" smtClean="0"/>
              <a:t>– Historical </a:t>
            </a:r>
            <a:r>
              <a:rPr lang="en-US" sz="2400" dirty="0"/>
              <a:t>Maps; Indiana Community Tree Selection Guide; Field Guides; Native Trees of Indiana; 50 Trees of Indiana; lists of forests, nature centers, and wildlife preserves, tools and equipment for activities; storm water </a:t>
            </a:r>
            <a:r>
              <a:rPr lang="en-US" sz="2400" dirty="0" err="1"/>
              <a:t>E</a:t>
            </a:r>
            <a:r>
              <a:rPr lang="en-US" sz="2400" dirty="0" err="1" smtClean="0"/>
              <a:t>nviroscape</a:t>
            </a:r>
            <a:r>
              <a:rPr lang="en-US" sz="2400" dirty="0" smtClean="0"/>
              <a:t> </a:t>
            </a:r>
            <a:r>
              <a:rPr lang="en-US" sz="2400" dirty="0"/>
              <a:t>module; </a:t>
            </a:r>
            <a:endParaRPr lang="en-US" sz="2400" dirty="0" smtClean="0"/>
          </a:p>
          <a:p>
            <a:pPr lvl="1">
              <a:spcBef>
                <a:spcPts val="600"/>
              </a:spcBef>
            </a:pPr>
            <a:r>
              <a:rPr lang="en-US" sz="2400" dirty="0" smtClean="0"/>
              <a:t>Informative </a:t>
            </a:r>
            <a:r>
              <a:rPr lang="en-US" sz="2400" dirty="0"/>
              <a:t>brochures </a:t>
            </a:r>
            <a:r>
              <a:rPr lang="en-US" sz="2400" dirty="0" smtClean="0"/>
              <a:t>from various agencies (ex. </a:t>
            </a:r>
            <a:r>
              <a:rPr lang="en-US" sz="2400" dirty="0"/>
              <a:t>DNR brochures), 14.4</a:t>
            </a:r>
            <a:r>
              <a:rPr lang="en-US" sz="2400" dirty="0" smtClean="0"/>
              <a:t>%</a:t>
            </a:r>
            <a:endParaRPr lang="en-US" sz="2400" dirty="0"/>
          </a:p>
        </p:txBody>
      </p:sp>
      <p:sp>
        <p:nvSpPr>
          <p:cNvPr id="4" name="Rectangle 3"/>
          <p:cNvSpPr/>
          <p:nvPr/>
        </p:nvSpPr>
        <p:spPr>
          <a:xfrm>
            <a:off x="1712259" y="6194913"/>
            <a:ext cx="10345270" cy="50496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dirty="0" smtClean="0"/>
              <a:t>106 </a:t>
            </a:r>
            <a:r>
              <a:rPr lang="en-US" dirty="0"/>
              <a:t>respondents: SWCD (59%), IDNR (34%), Weather Service (2%), Foresters (2%), Other (4</a:t>
            </a:r>
            <a:r>
              <a:rPr lang="en-US" dirty="0" smtClean="0"/>
              <a:t>%)</a:t>
            </a:r>
            <a:endParaRPr lang="en-US" dirty="0"/>
          </a:p>
        </p:txBody>
      </p:sp>
    </p:spTree>
    <p:extLst>
      <p:ext uri="{BB962C8B-B14F-4D97-AF65-F5344CB8AC3E}">
        <p14:creationId xmlns:p14="http://schemas.microsoft.com/office/powerpoint/2010/main" val="3101262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824" y="606567"/>
            <a:ext cx="11059504" cy="867391"/>
          </a:xfrm>
        </p:spPr>
        <p:txBody>
          <a:bodyPr/>
          <a:lstStyle/>
          <a:p>
            <a:r>
              <a:rPr lang="en-US" dirty="0" smtClean="0"/>
              <a:t>Suggestions from Natural </a:t>
            </a:r>
            <a:r>
              <a:rPr lang="en-US" dirty="0"/>
              <a:t>Resource Professionals </a:t>
            </a:r>
          </a:p>
        </p:txBody>
      </p:sp>
      <p:sp>
        <p:nvSpPr>
          <p:cNvPr id="3" name="Content Placeholder 2"/>
          <p:cNvSpPr>
            <a:spLocks noGrp="1"/>
          </p:cNvSpPr>
          <p:nvPr>
            <p:ph idx="1"/>
          </p:nvPr>
        </p:nvSpPr>
        <p:spPr>
          <a:xfrm>
            <a:off x="2151529" y="1930400"/>
            <a:ext cx="9628095" cy="4606878"/>
          </a:xfrm>
        </p:spPr>
        <p:txBody>
          <a:bodyPr>
            <a:noAutofit/>
          </a:bodyPr>
          <a:lstStyle/>
          <a:p>
            <a:pPr>
              <a:spcBef>
                <a:spcPts val="1200"/>
              </a:spcBef>
            </a:pPr>
            <a:r>
              <a:rPr lang="en-US" sz="2000" dirty="0" smtClean="0"/>
              <a:t>It </a:t>
            </a:r>
            <a:r>
              <a:rPr lang="en-US" sz="2000" dirty="0"/>
              <a:t>may be beneficial to have a project leader for the natural resource projects</a:t>
            </a:r>
            <a:r>
              <a:rPr lang="en-US" sz="2000" dirty="0" smtClean="0"/>
              <a:t>. </a:t>
            </a:r>
          </a:p>
          <a:p>
            <a:pPr>
              <a:spcBef>
                <a:spcPts val="1200"/>
              </a:spcBef>
            </a:pPr>
            <a:r>
              <a:rPr lang="en-US" sz="2000" dirty="0" smtClean="0"/>
              <a:t>Natural </a:t>
            </a:r>
            <a:r>
              <a:rPr lang="en-US" sz="2000" dirty="0"/>
              <a:t>resource clubs would benefit the kids, they can learn about NR, be outdoors, and perhaps this could get more children out of doors and involved with caring for their NR for the future</a:t>
            </a:r>
            <a:r>
              <a:rPr lang="en-US" sz="2000" dirty="0" smtClean="0"/>
              <a:t>.</a:t>
            </a:r>
          </a:p>
          <a:p>
            <a:pPr>
              <a:spcBef>
                <a:spcPts val="1200"/>
              </a:spcBef>
            </a:pPr>
            <a:r>
              <a:rPr lang="en-US" sz="2000" dirty="0" smtClean="0"/>
              <a:t>Involve </a:t>
            </a:r>
            <a:r>
              <a:rPr lang="en-US" sz="2000" dirty="0"/>
              <a:t>the students about the </a:t>
            </a:r>
            <a:r>
              <a:rPr lang="en-US" sz="2000" dirty="0" smtClean="0"/>
              <a:t>importance </a:t>
            </a:r>
            <a:r>
              <a:rPr lang="en-US" sz="2000" dirty="0"/>
              <a:t>of water quality and conservation, as hands on.... field trips, workshops, etc</a:t>
            </a:r>
            <a:r>
              <a:rPr lang="en-US" sz="2000" dirty="0" smtClean="0"/>
              <a:t>.</a:t>
            </a:r>
          </a:p>
          <a:p>
            <a:pPr>
              <a:spcBef>
                <a:spcPts val="1200"/>
              </a:spcBef>
            </a:pPr>
            <a:r>
              <a:rPr lang="en-US" sz="2000" dirty="0" smtClean="0"/>
              <a:t>Organize </a:t>
            </a:r>
            <a:r>
              <a:rPr lang="en-US" sz="2000" dirty="0"/>
              <a:t>a job shadow day or field day with </a:t>
            </a:r>
            <a:r>
              <a:rPr lang="en-US" sz="2000" dirty="0" smtClean="0"/>
              <a:t>IDNR</a:t>
            </a:r>
          </a:p>
          <a:p>
            <a:pPr>
              <a:spcBef>
                <a:spcPts val="1200"/>
              </a:spcBef>
            </a:pPr>
            <a:r>
              <a:rPr lang="en-US" sz="2000" dirty="0"/>
              <a:t>A</a:t>
            </a:r>
            <a:r>
              <a:rPr lang="en-US" sz="2000" dirty="0" smtClean="0"/>
              <a:t>ctual </a:t>
            </a:r>
            <a:r>
              <a:rPr lang="en-US" sz="2000" dirty="0"/>
              <a:t>visits to forest </a:t>
            </a:r>
            <a:endParaRPr lang="en-US" sz="2000" dirty="0" smtClean="0"/>
          </a:p>
          <a:p>
            <a:pPr>
              <a:spcBef>
                <a:spcPts val="1200"/>
              </a:spcBef>
            </a:pPr>
            <a:r>
              <a:rPr lang="en-US" sz="2000" dirty="0"/>
              <a:t>W</a:t>
            </a:r>
            <a:r>
              <a:rPr lang="en-US" sz="2000" dirty="0" smtClean="0"/>
              <a:t>ork </a:t>
            </a:r>
            <a:r>
              <a:rPr lang="en-US" sz="2000" dirty="0"/>
              <a:t>with SWCD's, DNR-Forestry, DNR-Fish &amp; Wildlife to promote the projects in each county.</a:t>
            </a:r>
          </a:p>
          <a:p>
            <a:pPr>
              <a:spcBef>
                <a:spcPts val="1200"/>
              </a:spcBef>
            </a:pPr>
            <a:r>
              <a:rPr lang="en-US" sz="2000" dirty="0"/>
              <a:t>F</a:t>
            </a:r>
            <a:r>
              <a:rPr lang="en-US" sz="2000" dirty="0" smtClean="0"/>
              <a:t>ocus </a:t>
            </a:r>
            <a:r>
              <a:rPr lang="en-US" sz="2000" dirty="0"/>
              <a:t>group </a:t>
            </a:r>
            <a:r>
              <a:rPr lang="en-US" sz="2000" dirty="0" smtClean="0"/>
              <a:t>discussion: Wish </a:t>
            </a:r>
            <a:r>
              <a:rPr lang="en-US" sz="2000" dirty="0"/>
              <a:t>to be invited speakers but not to run </a:t>
            </a:r>
            <a:r>
              <a:rPr lang="en-US" sz="2000" dirty="0" smtClean="0"/>
              <a:t>a club</a:t>
            </a:r>
            <a:endParaRPr lang="en-US" sz="2000" dirty="0"/>
          </a:p>
        </p:txBody>
      </p:sp>
    </p:spTree>
    <p:extLst>
      <p:ext uri="{BB962C8B-B14F-4D97-AF65-F5344CB8AC3E}">
        <p14:creationId xmlns:p14="http://schemas.microsoft.com/office/powerpoint/2010/main" val="1007075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394" y="650542"/>
            <a:ext cx="8596668" cy="878007"/>
          </a:xfrm>
        </p:spPr>
        <p:txBody>
          <a:bodyPr/>
          <a:lstStyle/>
          <a:p>
            <a:r>
              <a:rPr lang="en-US" i="1" dirty="0" err="1"/>
              <a:t>Earthcare</a:t>
            </a:r>
            <a:r>
              <a:rPr lang="en-US" i="1" dirty="0"/>
              <a:t> 4-H </a:t>
            </a:r>
            <a:r>
              <a:rPr lang="en-US" i="1" dirty="0" smtClean="0"/>
              <a:t>Club, Elkhart County</a:t>
            </a:r>
            <a:endParaRPr lang="en-US" dirty="0"/>
          </a:p>
        </p:txBody>
      </p:sp>
      <p:sp>
        <p:nvSpPr>
          <p:cNvPr id="3" name="Content Placeholder 2"/>
          <p:cNvSpPr>
            <a:spLocks noGrp="1"/>
          </p:cNvSpPr>
          <p:nvPr>
            <p:ph idx="1"/>
          </p:nvPr>
        </p:nvSpPr>
        <p:spPr>
          <a:xfrm>
            <a:off x="2312893" y="1651379"/>
            <a:ext cx="9735671" cy="5049672"/>
          </a:xfrm>
        </p:spPr>
        <p:txBody>
          <a:bodyPr>
            <a:noAutofit/>
          </a:bodyPr>
          <a:lstStyle/>
          <a:p>
            <a:r>
              <a:rPr lang="en-US" sz="2400" dirty="0" smtClean="0"/>
              <a:t>Leader: </a:t>
            </a:r>
            <a:r>
              <a:rPr lang="en-US" sz="2400" dirty="0" err="1"/>
              <a:t>Janeen</a:t>
            </a:r>
            <a:r>
              <a:rPr lang="en-US" sz="2400" dirty="0"/>
              <a:t> </a:t>
            </a:r>
            <a:r>
              <a:rPr lang="en-US" sz="2400" dirty="0" err="1"/>
              <a:t>Bertsche</a:t>
            </a:r>
            <a:r>
              <a:rPr lang="en-US" sz="2400" dirty="0"/>
              <a:t>-Johnson </a:t>
            </a:r>
            <a:endParaRPr lang="en-US" sz="2400" dirty="0" smtClean="0"/>
          </a:p>
          <a:p>
            <a:r>
              <a:rPr lang="en-US" sz="2400" dirty="0" smtClean="0"/>
              <a:t>What is the </a:t>
            </a:r>
            <a:r>
              <a:rPr lang="en-US" sz="2400" i="1" dirty="0" err="1" smtClean="0"/>
              <a:t>Earthcare</a:t>
            </a:r>
            <a:r>
              <a:rPr lang="en-US" sz="2400" i="1" dirty="0" smtClean="0"/>
              <a:t> </a:t>
            </a:r>
            <a:r>
              <a:rPr lang="en-US" sz="2400" dirty="0" smtClean="0"/>
              <a:t>club?</a:t>
            </a:r>
          </a:p>
          <a:p>
            <a:r>
              <a:rPr lang="en-US" sz="2000" dirty="0" smtClean="0"/>
              <a:t>I </a:t>
            </a:r>
            <a:r>
              <a:rPr lang="en-US" sz="2000" dirty="0"/>
              <a:t>started the </a:t>
            </a:r>
            <a:r>
              <a:rPr lang="en-US" sz="2000" i="1" dirty="0" err="1"/>
              <a:t>Earthcare</a:t>
            </a:r>
            <a:r>
              <a:rPr lang="en-US" sz="2000" i="1" dirty="0"/>
              <a:t> 4-H Club</a:t>
            </a:r>
            <a:r>
              <a:rPr lang="en-US" sz="2000" dirty="0"/>
              <a:t> to integrate environmental education with the 4-H program. Our club does not have traditional meetings, but does hands-on activities to increase the youth participants' knowledge of forestry, soil and water conservation, wildlife, recycling, and weather. We are also intentional about doing activities that benefit our community and the environment. The club had 8 members in its first year, and has grown to 25 participants. We welcome parents and younger siblings to join our activities, so that the older youth learn leadership</a:t>
            </a:r>
            <a:r>
              <a:rPr lang="en-US" sz="2000" dirty="0" smtClean="0"/>
              <a:t>.</a:t>
            </a:r>
          </a:p>
          <a:p>
            <a:r>
              <a:rPr lang="en-US" sz="2400" dirty="0" smtClean="0"/>
              <a:t>See page 8 for a list of activities </a:t>
            </a:r>
            <a:r>
              <a:rPr lang="en-US" sz="2400" dirty="0" err="1" smtClean="0"/>
              <a:t>Janeen</a:t>
            </a:r>
            <a:r>
              <a:rPr lang="en-US" sz="2400" dirty="0" smtClean="0"/>
              <a:t> did with the club</a:t>
            </a:r>
            <a:endParaRPr lang="en-US" sz="2400" dirty="0"/>
          </a:p>
        </p:txBody>
      </p:sp>
    </p:spTree>
    <p:extLst>
      <p:ext uri="{BB962C8B-B14F-4D97-AF65-F5344CB8AC3E}">
        <p14:creationId xmlns:p14="http://schemas.microsoft.com/office/powerpoint/2010/main" val="85875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915" y="621955"/>
            <a:ext cx="9294221" cy="977834"/>
          </a:xfrm>
        </p:spPr>
        <p:txBody>
          <a:bodyPr/>
          <a:lstStyle/>
          <a:p>
            <a:r>
              <a:rPr lang="en-US" dirty="0" smtClean="0"/>
              <a:t>What is in the NR Club Resource Kit?</a:t>
            </a:r>
            <a:endParaRPr lang="en-US" dirty="0"/>
          </a:p>
        </p:txBody>
      </p:sp>
      <p:sp>
        <p:nvSpPr>
          <p:cNvPr id="4" name="Content Placeholder 3"/>
          <p:cNvSpPr>
            <a:spLocks noGrp="1"/>
          </p:cNvSpPr>
          <p:nvPr>
            <p:ph sz="half" idx="1"/>
          </p:nvPr>
        </p:nvSpPr>
        <p:spPr>
          <a:xfrm>
            <a:off x="2564780" y="2667980"/>
            <a:ext cx="3022007" cy="3310128"/>
          </a:xfrm>
        </p:spPr>
        <p:txBody>
          <a:bodyPr>
            <a:noAutofit/>
          </a:bodyPr>
          <a:lstStyle/>
          <a:p>
            <a:pPr>
              <a:lnSpc>
                <a:spcPct val="150000"/>
              </a:lnSpc>
            </a:pPr>
            <a:r>
              <a:rPr lang="en-US" sz="2800" dirty="0"/>
              <a:t>Beekeeping</a:t>
            </a:r>
          </a:p>
          <a:p>
            <a:pPr>
              <a:lnSpc>
                <a:spcPct val="150000"/>
              </a:lnSpc>
            </a:pPr>
            <a:r>
              <a:rPr lang="en-US" sz="2800" dirty="0"/>
              <a:t>Entomology</a:t>
            </a:r>
          </a:p>
          <a:p>
            <a:pPr>
              <a:lnSpc>
                <a:spcPct val="150000"/>
              </a:lnSpc>
            </a:pPr>
            <a:r>
              <a:rPr lang="en-US" sz="2800" dirty="0"/>
              <a:t>Forestry</a:t>
            </a:r>
          </a:p>
          <a:p>
            <a:pPr>
              <a:lnSpc>
                <a:spcPct val="150000"/>
              </a:lnSpc>
            </a:pPr>
            <a:r>
              <a:rPr lang="en-US" sz="2800" dirty="0" smtClean="0"/>
              <a:t>Geology</a:t>
            </a:r>
            <a:endParaRPr lang="en-US" sz="2800" dirty="0"/>
          </a:p>
        </p:txBody>
      </p:sp>
      <p:sp>
        <p:nvSpPr>
          <p:cNvPr id="5" name="Content Placeholder 4"/>
          <p:cNvSpPr>
            <a:spLocks noGrp="1"/>
          </p:cNvSpPr>
          <p:nvPr>
            <p:ph sz="half" idx="2"/>
          </p:nvPr>
        </p:nvSpPr>
        <p:spPr>
          <a:xfrm>
            <a:off x="6714702" y="2554597"/>
            <a:ext cx="5477298" cy="3310128"/>
          </a:xfrm>
        </p:spPr>
        <p:txBody>
          <a:bodyPr>
            <a:noAutofit/>
          </a:bodyPr>
          <a:lstStyle/>
          <a:p>
            <a:pPr>
              <a:lnSpc>
                <a:spcPct val="150000"/>
              </a:lnSpc>
            </a:pPr>
            <a:r>
              <a:rPr lang="en-US" sz="2800" dirty="0"/>
              <a:t>Soil </a:t>
            </a:r>
            <a:r>
              <a:rPr lang="en-US" sz="2800" dirty="0" smtClean="0"/>
              <a:t>&amp; Water Science</a:t>
            </a:r>
            <a:endParaRPr lang="en-US" sz="2800" dirty="0"/>
          </a:p>
          <a:p>
            <a:pPr>
              <a:lnSpc>
                <a:spcPct val="150000"/>
              </a:lnSpc>
            </a:pPr>
            <a:r>
              <a:rPr lang="en-US" sz="2800" dirty="0"/>
              <a:t>Sportfishing</a:t>
            </a:r>
          </a:p>
          <a:p>
            <a:pPr>
              <a:lnSpc>
                <a:spcPct val="150000"/>
              </a:lnSpc>
            </a:pPr>
            <a:r>
              <a:rPr lang="en-US" sz="2800" dirty="0"/>
              <a:t>Weather </a:t>
            </a:r>
            <a:r>
              <a:rPr lang="en-US" sz="2800" dirty="0" smtClean="0"/>
              <a:t>&amp; Climate Science</a:t>
            </a:r>
            <a:endParaRPr lang="en-US" sz="2800" dirty="0"/>
          </a:p>
          <a:p>
            <a:pPr>
              <a:lnSpc>
                <a:spcPct val="150000"/>
              </a:lnSpc>
            </a:pPr>
            <a:r>
              <a:rPr lang="en-US" sz="2800" dirty="0" smtClean="0"/>
              <a:t>Wildlife Science</a:t>
            </a:r>
            <a:endParaRPr lang="en-US"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279" y="2690534"/>
            <a:ext cx="942787" cy="6727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780" y="3521381"/>
            <a:ext cx="976265" cy="73044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1722279" y="4321993"/>
            <a:ext cx="968188" cy="72614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99329" y="5145212"/>
            <a:ext cx="991138" cy="74335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9212" y="2572968"/>
            <a:ext cx="1023640" cy="76773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8821" y="3409414"/>
            <a:ext cx="967341" cy="72550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75775" y="4250965"/>
            <a:ext cx="1019607" cy="76470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3709" y="4888086"/>
            <a:ext cx="1302185" cy="97663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5775" y="5124080"/>
            <a:ext cx="1019607" cy="764705"/>
          </a:xfrm>
          <a:prstGeom prst="rect">
            <a:avLst/>
          </a:prstGeom>
        </p:spPr>
      </p:pic>
    </p:spTree>
    <p:extLst>
      <p:ext uri="{BB962C8B-B14F-4D97-AF65-F5344CB8AC3E}">
        <p14:creationId xmlns:p14="http://schemas.microsoft.com/office/powerpoint/2010/main" val="93701803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1203</TotalTime>
  <Words>893</Words>
  <Application>Microsoft Office PowerPoint</Application>
  <PresentationFormat>Widescreen</PresentationFormat>
  <Paragraphs>104</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Impact</vt:lpstr>
      <vt:lpstr>Wingdings 3</vt:lpstr>
      <vt:lpstr>Wisp</vt:lpstr>
      <vt:lpstr>4-H Natural Resource Club</vt:lpstr>
      <vt:lpstr>4-H Natural Resource Clubs</vt:lpstr>
      <vt:lpstr>Why have a Natural Resource Club?</vt:lpstr>
      <vt:lpstr>Responses – Youth </vt:lpstr>
      <vt:lpstr>Responses – Extension Educators (Youth &amp; ANR)</vt:lpstr>
      <vt:lpstr>Responses – Natural Resource Professionals </vt:lpstr>
      <vt:lpstr>Suggestions from Natural Resource Professionals </vt:lpstr>
      <vt:lpstr>Earthcare 4-H Club, Elkhart County</vt:lpstr>
      <vt:lpstr>What is in the NR Club Resource Kit?</vt:lpstr>
      <vt:lpstr>What are the NR Club Kits?</vt:lpstr>
      <vt:lpstr>What is in the Natural Resource Kit?</vt:lpstr>
      <vt:lpstr>How Can I Use the NR Club Kit?</vt:lpstr>
      <vt:lpstr>www.ydae.purdue.edu/natural_resources/</vt:lpstr>
      <vt:lpstr>PowerPoint Presentation</vt:lpstr>
      <vt:lpstr>Explore: Plan a NR Club Meeting</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INAFSM Conference</dc:title>
  <dc:creator>Carroll, Natalie J.</dc:creator>
  <cp:lastModifiedBy>Carroll, Natalie J.</cp:lastModifiedBy>
  <cp:revision>97</cp:revision>
  <cp:lastPrinted>2014-09-22T21:26:00Z</cp:lastPrinted>
  <dcterms:created xsi:type="dcterms:W3CDTF">2014-08-13T19:33:47Z</dcterms:created>
  <dcterms:modified xsi:type="dcterms:W3CDTF">2017-04-03T13:51:13Z</dcterms:modified>
</cp:coreProperties>
</file>