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64" r:id="rId3"/>
    <p:sldId id="259" r:id="rId4"/>
    <p:sldId id="260" r:id="rId5"/>
    <p:sldId id="261" r:id="rId6"/>
    <p:sldId id="273" r:id="rId7"/>
    <p:sldId id="271" r:id="rId8"/>
    <p:sldId id="269" r:id="rId9"/>
    <p:sldId id="268" r:id="rId10"/>
    <p:sldId id="262" r:id="rId11"/>
    <p:sldId id="267" r:id="rId12"/>
    <p:sldId id="272" r:id="rId13"/>
  </p:sldIdLst>
  <p:sldSz cx="9144000" cy="6858000" type="screen4x3"/>
  <p:notesSz cx="6858000" cy="9144000"/>
  <p:embeddedFontLst>
    <p:embeddedFont>
      <p:font typeface="Acumin Pro" panose="020B0604020202020204" charset="0"/>
      <p:regular r:id="rId14"/>
      <p:bold r:id="rId15"/>
      <p:italic r:id="rId16"/>
      <p:boldItalic r:id="rId17"/>
    </p:embeddedFont>
    <p:embeddedFont>
      <p:font typeface="Acumin Pro ExtraCondensed" panose="020B0604020202020204" charset="0"/>
      <p:regular r:id="rId18"/>
      <p:bold r:id="rId19"/>
      <p:italic r:id="rId20"/>
      <p:boldItalic r:id="rId21"/>
    </p:embeddedFont>
    <p:embeddedFont>
      <p:font typeface="Acumin Pro ExtraCondensed Smbd" panose="020B0604020202020204" charset="0"/>
      <p:regular r:id="rId22"/>
      <p:bold r:id="rId23"/>
      <p:italic r:id="rId24"/>
      <p:boldItalic r:id="rId25"/>
    </p:embeddedFont>
    <p:embeddedFont>
      <p:font typeface="Acumin Pro Medium" panose="020B0604020202020204" charset="0"/>
      <p:regular r:id="rId26"/>
      <p:italic r:id="rId27"/>
    </p:embeddedFont>
    <p:embeddedFont>
      <p:font typeface="Acumin Pro Semibold" panose="020B0604020202020204" charset="0"/>
      <p:regular r:id="rId28"/>
      <p:bold r:id="rId29"/>
      <p:italic r:id="rId30"/>
      <p:boldItalic r:id="rId31"/>
    </p:embeddedFont>
    <p:embeddedFont>
      <p:font typeface="Acumin Pro SemiCondensed" panose="020B0604020202020204" charset="0"/>
      <p:regular r:id="rId32"/>
      <p:bold r:id="rId33"/>
      <p:italic r:id="rId34"/>
      <p:boldItalic r:id="rId35"/>
    </p:embeddedFont>
    <p:embeddedFont>
      <p:font typeface="United Sans Cd Md" charset="0"/>
      <p:regular r:id="rId36"/>
    </p:embeddedFont>
    <p:embeddedFont>
      <p:font typeface="United Sans Reg Medium" panose="020B0604020202020204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584CE-045D-4486-B1C7-E50DDFED83C0}" v="3" dt="2026-04-13T18:24:2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58" autoAdjust="0"/>
  </p:normalViewPr>
  <p:slideViewPr>
    <p:cSldViewPr snapToGrid="0" snapToObjects="1">
      <p:cViewPr varScale="1">
        <p:scale>
          <a:sx n="78" d="100"/>
          <a:sy n="78" d="100"/>
        </p:scale>
        <p:origin x="30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E Orr" userId="6ef32dce-0c5c-46a1-8d18-b1e55a3cf334" providerId="ADAL" clId="{3997CD52-4302-4BB2-A5FB-98BA7BE18013}"/>
    <pc:docChg chg="custSel modSld">
      <pc:chgData name="Jessica E Orr" userId="6ef32dce-0c5c-46a1-8d18-b1e55a3cf334" providerId="ADAL" clId="{3997CD52-4302-4BB2-A5FB-98BA7BE18013}" dt="2026-04-13T18:24:18.202" v="6" actId="313"/>
      <pc:docMkLst>
        <pc:docMk/>
      </pc:docMkLst>
      <pc:sldChg chg="modSp mod">
        <pc:chgData name="Jessica E Orr" userId="6ef32dce-0c5c-46a1-8d18-b1e55a3cf334" providerId="ADAL" clId="{3997CD52-4302-4BB2-A5FB-98BA7BE18013}" dt="2026-04-13T18:24:00.129" v="0" actId="33524"/>
        <pc:sldMkLst>
          <pc:docMk/>
          <pc:sldMk cId="0" sldId="260"/>
        </pc:sldMkLst>
        <pc:spChg chg="mod">
          <ac:chgData name="Jessica E Orr" userId="6ef32dce-0c5c-46a1-8d18-b1e55a3cf334" providerId="ADAL" clId="{3997CD52-4302-4BB2-A5FB-98BA7BE18013}" dt="2026-04-13T18:24:00.129" v="0" actId="33524"/>
          <ac:spMkLst>
            <pc:docMk/>
            <pc:sldMk cId="0" sldId="260"/>
            <ac:spMk id="6147" creationId="{00000000-0000-0000-0000-000000000000}"/>
          </ac:spMkLst>
        </pc:spChg>
      </pc:sldChg>
      <pc:sldChg chg="modSp mod">
        <pc:chgData name="Jessica E Orr" userId="6ef32dce-0c5c-46a1-8d18-b1e55a3cf334" providerId="ADAL" clId="{3997CD52-4302-4BB2-A5FB-98BA7BE18013}" dt="2026-04-13T18:24:18.202" v="6" actId="313"/>
        <pc:sldMkLst>
          <pc:docMk/>
          <pc:sldMk cId="0" sldId="262"/>
        </pc:sldMkLst>
        <pc:spChg chg="mod">
          <ac:chgData name="Jessica E Orr" userId="6ef32dce-0c5c-46a1-8d18-b1e55a3cf334" providerId="ADAL" clId="{3997CD52-4302-4BB2-A5FB-98BA7BE18013}" dt="2026-04-13T18:24:18.202" v="6" actId="313"/>
          <ac:spMkLst>
            <pc:docMk/>
            <pc:sldMk cId="0" sldId="262"/>
            <ac:spMk id="7171" creationId="{00000000-0000-0000-0000-000000000000}"/>
          </ac:spMkLst>
        </pc:spChg>
      </pc:sldChg>
      <pc:sldChg chg="modSp mod">
        <pc:chgData name="Jessica E Orr" userId="6ef32dce-0c5c-46a1-8d18-b1e55a3cf334" providerId="ADAL" clId="{3997CD52-4302-4BB2-A5FB-98BA7BE18013}" dt="2026-04-13T18:24:15.020" v="5" actId="313"/>
        <pc:sldMkLst>
          <pc:docMk/>
          <pc:sldMk cId="1880252341" sldId="271"/>
        </pc:sldMkLst>
        <pc:spChg chg="mod">
          <ac:chgData name="Jessica E Orr" userId="6ef32dce-0c5c-46a1-8d18-b1e55a3cf334" providerId="ADAL" clId="{3997CD52-4302-4BB2-A5FB-98BA7BE18013}" dt="2026-04-13T18:24:15.020" v="5" actId="313"/>
          <ac:spMkLst>
            <pc:docMk/>
            <pc:sldMk cId="1880252341" sldId="271"/>
            <ac:spMk id="4" creationId="{3D30E778-8752-4D01-862A-BAE7898DA5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pic>
        <p:nvPicPr>
          <p:cNvPr id="4" name="Picture 3" descr="Image: Purdue University Biochemistry logo">
            <a:extLst>
              <a:ext uri="{FF2B5EF4-FFF2-40B4-BE49-F238E27FC236}">
                <a16:creationId xmlns:a16="http://schemas.microsoft.com/office/drawing/2014/main" id="{5DD68FCA-4F7E-4F0D-90AD-1A6AE9896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536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4/13/2026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4/13/2026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F03BD5-88DA-4B17-9BD1-CAA0F8522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845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4/13/2026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4D5630-5C24-4385-A657-E952D99BA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591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4/13/2026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18623-1571-4A3D-AD49-9CFF5DE50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591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4/13/2026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4/13/2026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CC74-CF8E-4047-9A26-BA6E58B5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6" r:id="rId8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due.edu/orientation/bgr/preparing-for-bgr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fornes@purdu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a.purdue.edu/academic/slc/placement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.purdue.edu/academic/undergrad/placement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B3C7E-31F7-423D-A9D7-4EC42CFD4A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453" y="1795244"/>
            <a:ext cx="7298422" cy="2554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Biochemistry!</a:t>
            </a: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Advising Meeting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97622" y="1518408"/>
            <a:ext cx="7491369" cy="38556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Schedule an appointment before July 2 in Boiler Connect when you receive a request from Heidi (this will be after you have completed Purdue 101).</a:t>
            </a:r>
          </a:p>
          <a:p>
            <a:pPr eaLnBrk="1" hangingPunct="1"/>
            <a:r>
              <a:rPr lang="en-US" sz="2400" dirty="0"/>
              <a:t>Be prepared to share a little about yourself (hobbies, interests, career goals, involvement/activities at Purdue, graduation timeline, etc.)</a:t>
            </a:r>
          </a:p>
          <a:p>
            <a:pPr eaLnBrk="1" hangingPunct="1"/>
            <a:r>
              <a:rPr lang="en-US" sz="2400" dirty="0"/>
              <a:t>Review any transfer, AP, IB or dual credit you may have</a:t>
            </a:r>
          </a:p>
          <a:p>
            <a:r>
              <a:rPr lang="en-US" sz="2400" dirty="0"/>
              <a:t>You will have the opportunity to ask individual questions</a:t>
            </a:r>
          </a:p>
          <a:p>
            <a:r>
              <a:rPr lang="en-US" sz="2400" dirty="0"/>
              <a:t>Dr. Hall will discuss courses with you and make recommendations for the fall semester</a:t>
            </a:r>
          </a:p>
          <a:p>
            <a:pPr eaLnBrk="1" hangingPunct="1"/>
            <a:r>
              <a:rPr lang="en-US" sz="2400" dirty="0"/>
              <a:t>Heidi will help you plan a schedule and walk you through the course request process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Next Steps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58800" y="1736521"/>
            <a:ext cx="8280400" cy="432033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Check your Purdue email often!!!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sz="2400" dirty="0"/>
              <a:t>You will receive an email when your fall schedule is ready on July 23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/>
              <a:t>Please do not make any changes without contacting us first!!!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If you drop a course that is full, we cannot help you get back in!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E-invoice will appear on your myPurdue page in late July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You must arrange a payment plan by August 24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Boiler Gold Rush (BGR) </a:t>
            </a:r>
            <a:r>
              <a:rPr lang="en-US" sz="1500" dirty="0">
                <a:hlinkClick r:id="rId2"/>
              </a:rPr>
              <a:t>https://www.purdue.edu/orientation/bgr/preparing-for-bgr.html</a:t>
            </a:r>
            <a:r>
              <a:rPr lang="en-US" sz="15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Sign up by July 31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Attend August 19-23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Expect to hear from a “Biochem Buddy” (peer mentor) over summer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Classes start August 24, 2026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Have a great summer!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92667" y="1450831"/>
            <a:ext cx="7814734" cy="3956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Welcome Pizza Party with your biochemistry buddy– TBA in August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look forward to getting to know you better this fall!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Questions?</a:t>
            </a:r>
          </a:p>
          <a:p>
            <a:pPr lvl="1"/>
            <a:r>
              <a:rPr lang="en-US" sz="2200" dirty="0"/>
              <a:t>Heidi Fornes </a:t>
            </a:r>
          </a:p>
          <a:p>
            <a:pPr lvl="2"/>
            <a:r>
              <a:rPr lang="en-US" sz="2200" dirty="0">
                <a:hlinkClick r:id="rId2"/>
              </a:rPr>
              <a:t>hfornes@purdue.edu</a:t>
            </a:r>
            <a:endParaRPr lang="en-US" sz="2200" dirty="0"/>
          </a:p>
          <a:p>
            <a:pPr lvl="2"/>
            <a:r>
              <a:rPr lang="en-US" sz="2200" dirty="0"/>
              <a:t>765-494-1612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CCFB-A509-4B00-A47A-FEDC7BA73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Your Biochemistry Advising Team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81826-F91B-4ACC-9AE6-BC8A7FF513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1644191"/>
            <a:ext cx="50795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Heidi Fornes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Academic Advisor, Principal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hfornes@purdue.edu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Mark Hall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Professor and Associate Department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mchall@purdue.edu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person smiling&#10;&#10;">
            <a:extLst>
              <a:ext uri="{FF2B5EF4-FFF2-40B4-BE49-F238E27FC236}">
                <a16:creationId xmlns:a16="http://schemas.microsoft.com/office/drawing/2014/main" id="{25D568A3-FC98-4176-AB40-3B59A77F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14" y="1109709"/>
            <a:ext cx="1546194" cy="2319291"/>
          </a:xfrm>
          <a:prstGeom prst="rect">
            <a:avLst/>
          </a:prstGeom>
        </p:spPr>
      </p:pic>
      <p:pic>
        <p:nvPicPr>
          <p:cNvPr id="4" name="Picture 3" descr="A person in a purple shirt&#10;&#10;">
            <a:extLst>
              <a:ext uri="{FF2B5EF4-FFF2-40B4-BE49-F238E27FC236}">
                <a16:creationId xmlns:a16="http://schemas.microsoft.com/office/drawing/2014/main" id="{8FB8D836-F539-4228-A5A8-1E3934DA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14" y="3605283"/>
            <a:ext cx="1596906" cy="22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Presentation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1117214" y="1451296"/>
            <a:ext cx="6228751" cy="3922782"/>
          </a:xfrm>
        </p:spPr>
        <p:txBody>
          <a:bodyPr/>
          <a:lstStyle/>
          <a:p>
            <a:pPr eaLnBrk="1" hangingPunct="1"/>
            <a:r>
              <a:rPr lang="en-US" sz="2400" dirty="0"/>
              <a:t>Biochemistry Department Overview</a:t>
            </a:r>
          </a:p>
          <a:p>
            <a:pPr eaLnBrk="1" hangingPunct="1"/>
            <a:r>
              <a:rPr lang="en-US" sz="2400" dirty="0"/>
              <a:t>Foreign Language Placement</a:t>
            </a:r>
          </a:p>
          <a:p>
            <a:pPr eaLnBrk="1" hangingPunct="1"/>
            <a:r>
              <a:rPr lang="en-US" sz="2400" dirty="0"/>
              <a:t>Math Placement</a:t>
            </a:r>
          </a:p>
          <a:p>
            <a:pPr eaLnBrk="1" hangingPunct="1"/>
            <a:r>
              <a:rPr lang="en-US" sz="2400" dirty="0"/>
              <a:t>High School vs. College</a:t>
            </a:r>
          </a:p>
          <a:p>
            <a:pPr eaLnBrk="1" hangingPunct="1"/>
            <a:r>
              <a:rPr lang="en-US" sz="2400" dirty="0"/>
              <a:t>BCHM – A challenging major</a:t>
            </a:r>
          </a:p>
          <a:p>
            <a:pPr eaLnBrk="1" hangingPunct="1"/>
            <a:r>
              <a:rPr lang="en-US" sz="2400" dirty="0"/>
              <a:t>Typical Fall Schedule</a:t>
            </a:r>
          </a:p>
          <a:p>
            <a:pPr eaLnBrk="1" hangingPunct="1"/>
            <a:r>
              <a:rPr lang="en-US" sz="2400" dirty="0"/>
              <a:t>Advising appointment</a:t>
            </a:r>
          </a:p>
          <a:p>
            <a:pPr eaLnBrk="1" hangingPunct="1"/>
            <a:r>
              <a:rPr lang="en-US" sz="2400" dirty="0"/>
              <a:t>Next Steps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Biochemistry Department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11728" y="1426128"/>
            <a:ext cx="7531218" cy="394794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dirty="0"/>
              <a:t>Basic information you should know…</a:t>
            </a:r>
          </a:p>
          <a:p>
            <a:pPr lvl="1" eaLnBrk="1" hangingPunct="1"/>
            <a:r>
              <a:rPr lang="en-US" sz="2400" dirty="0"/>
              <a:t>22 faculty</a:t>
            </a:r>
          </a:p>
          <a:p>
            <a:pPr lvl="2" eaLnBrk="1" hangingPunct="1"/>
            <a:r>
              <a:rPr lang="en-US" sz="1900" dirty="0"/>
              <a:t>Teach, do research, mentor graduate and undergraduate students</a:t>
            </a:r>
          </a:p>
          <a:p>
            <a:pPr lvl="2" eaLnBrk="1" hangingPunct="1"/>
            <a:r>
              <a:rPr lang="en-US" sz="1900" dirty="0"/>
              <a:t> Located in Biochemistry Building</a:t>
            </a:r>
          </a:p>
          <a:p>
            <a:pPr lvl="3" eaLnBrk="1" hangingPunct="1"/>
            <a:r>
              <a:rPr lang="en-US" dirty="0"/>
              <a:t>also, Hansen, Whistler and Hockmeyer Research Buildings</a:t>
            </a:r>
          </a:p>
          <a:p>
            <a:pPr lvl="1" eaLnBrk="1" hangingPunct="1"/>
            <a:r>
              <a:rPr lang="en-US" sz="2400" dirty="0"/>
              <a:t>About 170 undergraduates (~40 per class)</a:t>
            </a:r>
          </a:p>
          <a:p>
            <a:pPr lvl="2" eaLnBrk="1" hangingPunct="1"/>
            <a:r>
              <a:rPr lang="en-US" dirty="0"/>
              <a:t>student to faculty ratio = 8:1</a:t>
            </a:r>
          </a:p>
          <a:p>
            <a:pPr lvl="1" eaLnBrk="1" hangingPunct="1"/>
            <a:r>
              <a:rPr lang="en-US" sz="2400" dirty="0"/>
              <a:t>All students participate in undergraduate research</a:t>
            </a:r>
          </a:p>
          <a:p>
            <a:pPr lvl="1" eaLnBrk="1" hangingPunct="1"/>
            <a:r>
              <a:rPr lang="en-US" sz="2400" dirty="0"/>
              <a:t>Undergraduate program is accredited by the ASBMB (American Society of Biochemistry and Molecular Biology)</a:t>
            </a:r>
          </a:p>
          <a:p>
            <a:pPr lvl="1" eaLnBrk="1" hangingPunct="1"/>
            <a:endParaRPr lang="en-US" dirty="0"/>
          </a:p>
        </p:txBody>
      </p:sp>
      <p:pic>
        <p:nvPicPr>
          <p:cNvPr id="1026" name="Picture 2" descr="Accreditation 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46" y="584508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Foreign Language Placement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04725" y="1471803"/>
            <a:ext cx="7238221" cy="3914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College of Agriculture does NOT have a Foreign Language requirement; however, there is an International Understanding requirement which may be met by language classes or cultural classes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you have previously studied a language in high school (2 years or more), you MUST take a placement test before registering for a Purdue class in that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Information about the online placement exam: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https://cla.purdue.edu/academic/slc/placement/index.html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CC86-6FAA-47EE-9E02-A8E8CCB48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9DEB9-65C0-467C-A3EF-099969E82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62" y="1345168"/>
            <a:ext cx="7944375" cy="676580"/>
          </a:xfrm>
        </p:spPr>
        <p:txBody>
          <a:bodyPr/>
          <a:lstStyle/>
          <a:p>
            <a:r>
              <a:rPr lang="en-US" dirty="0"/>
              <a:t>You must complete 2 semesters of calculus in the curriculum (MA 16010 and MA 16020)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C736B-7224-4566-8B19-D9AFBC480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6738" y="2134367"/>
            <a:ext cx="6904139" cy="3779872"/>
          </a:xfrm>
        </p:spPr>
        <p:txBody>
          <a:bodyPr>
            <a:normAutofit fontScale="92500"/>
          </a:bodyPr>
          <a:lstStyle/>
          <a:p>
            <a:r>
              <a:rPr lang="en-US" dirty="0"/>
              <a:t>Ways to complete calculus:</a:t>
            </a:r>
          </a:p>
          <a:p>
            <a:pPr lvl="1"/>
            <a:r>
              <a:rPr lang="en-US" dirty="0"/>
              <a:t>AP test score in Calculus AB 4 or 5 to test out of 1 semester</a:t>
            </a:r>
          </a:p>
          <a:p>
            <a:pPr lvl="1"/>
            <a:r>
              <a:rPr lang="en-US" dirty="0"/>
              <a:t>AP test score in Calculus BC 4 or 5 to test out of 2 semesters</a:t>
            </a:r>
          </a:p>
          <a:p>
            <a:pPr lvl="1"/>
            <a:r>
              <a:rPr lang="en-US" dirty="0"/>
              <a:t>Dual credit </a:t>
            </a:r>
          </a:p>
          <a:p>
            <a:r>
              <a:rPr lang="en-US" dirty="0"/>
              <a:t>Enrolling in calculus:</a:t>
            </a:r>
          </a:p>
          <a:p>
            <a:pPr lvl="1"/>
            <a:r>
              <a:rPr lang="en-US" dirty="0"/>
              <a:t>Need Math SAT score 620 or</a:t>
            </a:r>
          </a:p>
          <a:p>
            <a:pPr lvl="1"/>
            <a:r>
              <a:rPr lang="en-US" dirty="0"/>
              <a:t>ACT Score 26 or</a:t>
            </a:r>
          </a:p>
          <a:p>
            <a:pPr lvl="1"/>
            <a:r>
              <a:rPr lang="en-US" dirty="0"/>
              <a:t>MA 158 and C- grade of better</a:t>
            </a:r>
          </a:p>
          <a:p>
            <a:pPr lvl="1"/>
            <a:r>
              <a:rPr lang="en-US" dirty="0"/>
              <a:t>ALEKS score 75 (you must take the ALEKS test if you do not have these scores)</a:t>
            </a:r>
          </a:p>
          <a:p>
            <a:r>
              <a:rPr lang="en-US" dirty="0"/>
              <a:t>Information about the ALEKS test:  </a:t>
            </a:r>
            <a:r>
              <a:rPr lang="en-US" dirty="0">
                <a:hlinkClick r:id="rId2"/>
              </a:rPr>
              <a:t>https://www.math.purdue.edu/academic/undergrad/placement.html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0F200-C8C9-4C4A-A004-BB5A5881B3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65DA-586D-4B84-8E6F-794EA63F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High School vs. College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0E778-8752-4D01-862A-BAE7898DA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510018"/>
            <a:ext cx="7263388" cy="3864059"/>
          </a:xfrm>
        </p:spPr>
        <p:txBody>
          <a:bodyPr>
            <a:noAutofit/>
          </a:bodyPr>
          <a:lstStyle/>
          <a:p>
            <a:r>
              <a:rPr lang="en-US" sz="2400" dirty="0"/>
              <a:t>College is different from high school</a:t>
            </a:r>
          </a:p>
          <a:p>
            <a:r>
              <a:rPr lang="en-US" sz="2400" dirty="0"/>
              <a:t>You will have a lot of “free” time between classes</a:t>
            </a:r>
          </a:p>
          <a:p>
            <a:r>
              <a:rPr lang="en-US" sz="2400" dirty="0"/>
              <a:t>Much more is expected of you as an independent learner</a:t>
            </a:r>
          </a:p>
          <a:p>
            <a:r>
              <a:rPr lang="en-US" sz="2400" dirty="0"/>
              <a:t>General rule: for every 1 hour in class, spend 2 hours studying on your own</a:t>
            </a:r>
          </a:p>
          <a:p>
            <a:r>
              <a:rPr lang="en-US" sz="2400" dirty="0"/>
              <a:t>For 17 credit hours = 51 hrs. per week to academics</a:t>
            </a:r>
          </a:p>
          <a:p>
            <a:pPr lvl="1"/>
            <a:r>
              <a:rPr lang="en-US" sz="2200" dirty="0"/>
              <a:t>Sounds like a lot?</a:t>
            </a:r>
          </a:p>
          <a:p>
            <a:pPr lvl="1"/>
            <a:r>
              <a:rPr lang="en-US" sz="2200" dirty="0"/>
              <a:t>168 hrs. per week -56 hrs. for sleeping -51 hrs. studying = still have 61 hrs. “free”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25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Challenging Major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1B5A1-2086-4640-A9EE-D6790BE51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C053A-F2DF-4600-8915-CCC7D7FB6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719891"/>
              </p:ext>
            </p:extLst>
          </p:nvPr>
        </p:nvGraphicFramePr>
        <p:xfrm>
          <a:off x="176169" y="1295400"/>
          <a:ext cx="82295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scores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GPA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BCHM 100 grade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1st semester GPA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Stayed in BCHM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Changed major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Purdue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1290-1590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3.94-4.00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1200-1280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3.76-3.93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1110-1190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3.49-3.75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880-1100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2.70-3.48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5191" y="6217886"/>
            <a:ext cx="36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n=507 freshmen in biochemistry, 2006-2022</a:t>
            </a:r>
          </a:p>
        </p:txBody>
      </p:sp>
    </p:spTree>
    <p:extLst>
      <p:ext uri="{BB962C8B-B14F-4D97-AF65-F5344CB8AC3E}">
        <p14:creationId xmlns:p14="http://schemas.microsoft.com/office/powerpoint/2010/main" val="39967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Typical Fall Schedule*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6E1AA-ADDF-4F43-8946-688C1B30F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568742"/>
            <a:ext cx="7221443" cy="4018326"/>
          </a:xfrm>
        </p:spPr>
        <p:txBody>
          <a:bodyPr/>
          <a:lstStyle/>
          <a:p>
            <a:r>
              <a:rPr lang="en-US" dirty="0"/>
              <a:t>AGR 10100/11500 (1 credit) – Orientation to College of Ag and Biochemistry Department (1</a:t>
            </a:r>
            <a:r>
              <a:rPr lang="en-US" baseline="30000" dirty="0"/>
              <a:t>st</a:t>
            </a:r>
            <a:r>
              <a:rPr lang="en-US" dirty="0"/>
              <a:t> 8 weeks only)</a:t>
            </a:r>
          </a:p>
          <a:p>
            <a:r>
              <a:rPr lang="en-US" dirty="0"/>
              <a:t>BCHM 10000 (2) – Introduction to Biochemistry</a:t>
            </a:r>
          </a:p>
          <a:p>
            <a:r>
              <a:rPr lang="en-US" dirty="0"/>
              <a:t>BIOL 11000 (4) or 12100 (2) – Biology I</a:t>
            </a:r>
          </a:p>
          <a:p>
            <a:r>
              <a:rPr lang="en-US" dirty="0"/>
              <a:t>CHM 11510 and CHM 11520 (4) or 12901 (5) – General Chemistry</a:t>
            </a:r>
          </a:p>
          <a:p>
            <a:r>
              <a:rPr lang="en-US" dirty="0"/>
              <a:t>MA 16010 (3) – Calculus I (ALEKS score 75+ or SAT 620/ACT Math 26 or MA15800 or MA15400 (dual credit) grade of C-)</a:t>
            </a:r>
          </a:p>
          <a:p>
            <a:r>
              <a:rPr lang="en-US" dirty="0"/>
              <a:t>Optional: Social sciences/humanities course (3)</a:t>
            </a:r>
          </a:p>
          <a:p>
            <a:endParaRPr lang="en-US" dirty="0"/>
          </a:p>
          <a:p>
            <a:r>
              <a:rPr lang="en-US" dirty="0"/>
              <a:t>Total = 14-17 credits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*This will look different if students have AP or dual credit in any of these subjects!</a:t>
            </a:r>
          </a:p>
        </p:txBody>
      </p:sp>
    </p:spTree>
    <p:extLst>
      <p:ext uri="{BB962C8B-B14F-4D97-AF65-F5344CB8AC3E}">
        <p14:creationId xmlns:p14="http://schemas.microsoft.com/office/powerpoint/2010/main" val="244030554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AAE-Template_Gold_StandardScreen" id="{2BFC7A3D-9BD2-2C4E-BE3B-3AB59DACC84A}" vid="{8BAEB558-5A6F-F04F-913E-D34E503C0D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PU-ABE-Template_Gold_StandardScreen</Template>
  <TotalTime>1144</TotalTime>
  <Words>895</Words>
  <Application>Microsoft Office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Acumin Pro ExtraCondensed Smbd</vt:lpstr>
      <vt:lpstr>Calibri</vt:lpstr>
      <vt:lpstr>Arial</vt:lpstr>
      <vt:lpstr>United Sans Cd Md</vt:lpstr>
      <vt:lpstr>Acumin Pro Semibold</vt:lpstr>
      <vt:lpstr>Acumin Pro Medium</vt:lpstr>
      <vt:lpstr>United Sans Reg Medium</vt:lpstr>
      <vt:lpstr>Acumin Pro ExtraCondensed</vt:lpstr>
      <vt:lpstr>Acumin Pro</vt:lpstr>
      <vt:lpstr>Wingdings</vt:lpstr>
      <vt:lpstr>Acumin Pro SemiCondensed</vt:lpstr>
      <vt:lpstr>Purdue1</vt:lpstr>
      <vt:lpstr>Welcome to Biochemistry!</vt:lpstr>
      <vt:lpstr>Your Biochemistry Advising Team </vt:lpstr>
      <vt:lpstr>Presentation Outline</vt:lpstr>
      <vt:lpstr>Biochemistry Department</vt:lpstr>
      <vt:lpstr>Foreign Language Placement</vt:lpstr>
      <vt:lpstr>Math Placement</vt:lpstr>
      <vt:lpstr>High School vs. College</vt:lpstr>
      <vt:lpstr>A Challenging Major</vt:lpstr>
      <vt:lpstr>Typical Fall Schedule*</vt:lpstr>
      <vt:lpstr>Advising Meeting</vt:lpstr>
      <vt:lpstr>Next Steps</vt:lpstr>
      <vt:lpstr>Have a great summer!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Jessica E Orr</cp:lastModifiedBy>
  <cp:revision>48</cp:revision>
  <dcterms:created xsi:type="dcterms:W3CDTF">2020-04-17T19:10:30Z</dcterms:created>
  <dcterms:modified xsi:type="dcterms:W3CDTF">2026-04-13T18:24:33Z</dcterms:modified>
</cp:coreProperties>
</file>