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11"/>
  </p:notesMasterIdLst>
  <p:handoutMasterIdLst>
    <p:handoutMasterId r:id="rId12"/>
  </p:handoutMasterIdLst>
  <p:sldIdLst>
    <p:sldId id="268" r:id="rId2"/>
    <p:sldId id="264" r:id="rId3"/>
    <p:sldId id="265" r:id="rId4"/>
    <p:sldId id="277" r:id="rId5"/>
    <p:sldId id="273" r:id="rId6"/>
    <p:sldId id="276" r:id="rId7"/>
    <p:sldId id="269" r:id="rId8"/>
    <p:sldId id="275" r:id="rId9"/>
    <p:sldId id="267"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essibility Statement" id="{0766481B-0635-AC4A-A2C2-FCBE648D9B08}">
          <p14:sldIdLst/>
        </p14:section>
        <p14:section name="PPT Template" id="{C7B90FFB-47BE-CE4F-A4BF-E6922062AD8E}">
          <p14:sldIdLst>
            <p14:sldId id="268"/>
            <p14:sldId id="264"/>
            <p14:sldId id="265"/>
            <p14:sldId id="277"/>
            <p14:sldId id="273"/>
            <p14:sldId id="276"/>
            <p14:sldId id="269"/>
            <p14:sldId id="275"/>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55"/>
    <p:restoredTop sz="86433" autoAdjust="0"/>
  </p:normalViewPr>
  <p:slideViewPr>
    <p:cSldViewPr snapToGrid="0" snapToObjects="1">
      <p:cViewPr varScale="1">
        <p:scale>
          <a:sx n="98" d="100"/>
          <a:sy n="98" d="100"/>
        </p:scale>
        <p:origin x="231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4" d="100"/>
          <a:sy n="154" d="100"/>
        </p:scale>
        <p:origin x="530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C1EAF9-4718-034F-90B3-1E23D9FC38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17E4E72-6179-DD41-84BE-14680CA07B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DF351A-5EA2-C146-A10F-CD8C6A7F8C0C}" type="datetime1">
              <a:rPr lang="en-US" smtClean="0"/>
              <a:t>4/2/2024</a:t>
            </a:fld>
            <a:endParaRPr lang="en-US"/>
          </a:p>
        </p:txBody>
      </p:sp>
      <p:sp>
        <p:nvSpPr>
          <p:cNvPr id="4" name="Footer Placeholder 3">
            <a:extLst>
              <a:ext uri="{FF2B5EF4-FFF2-40B4-BE49-F238E27FC236}">
                <a16:creationId xmlns:a16="http://schemas.microsoft.com/office/drawing/2014/main" id="{75F144C2-3F80-4342-9BD6-697909F44F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226BFA-00F6-034C-8865-C10242FD9A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41FFB6-B16B-9547-A849-38D74703E65D}" type="slidenum">
              <a:rPr lang="en-US" smtClean="0"/>
              <a:t>‹#›</a:t>
            </a:fld>
            <a:endParaRPr lang="en-US"/>
          </a:p>
        </p:txBody>
      </p:sp>
    </p:spTree>
    <p:extLst>
      <p:ext uri="{BB962C8B-B14F-4D97-AF65-F5344CB8AC3E}">
        <p14:creationId xmlns:p14="http://schemas.microsoft.com/office/powerpoint/2010/main" val="38554512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410F0-6477-C64C-B9A1-FDB330E4BF64}" type="datetime1">
              <a:rPr lang="en-US" smtClean="0"/>
              <a:t>4/2/2024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4D96B-BF35-6342-BF49-131378446712}" type="slidenum">
              <a:rPr lang="en-US" smtClean="0"/>
              <a:t>‹#›</a:t>
            </a:fld>
            <a:endParaRPr lang="en-US"/>
          </a:p>
        </p:txBody>
      </p:sp>
    </p:spTree>
    <p:extLst>
      <p:ext uri="{BB962C8B-B14F-4D97-AF65-F5344CB8AC3E}">
        <p14:creationId xmlns:p14="http://schemas.microsoft.com/office/powerpoint/2010/main" val="30063042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C410F0-6477-C64C-B9A1-FDB330E4BF64}" type="datetime1">
              <a:rPr lang="en-US" smtClean="0"/>
              <a:t>4/2/2024</a:t>
            </a:fld>
            <a:endParaRPr lang="en-US"/>
          </a:p>
        </p:txBody>
      </p:sp>
      <p:sp>
        <p:nvSpPr>
          <p:cNvPr id="5" name="Slide Number Placeholder 4"/>
          <p:cNvSpPr>
            <a:spLocks noGrp="1"/>
          </p:cNvSpPr>
          <p:nvPr>
            <p:ph type="sldNum" sz="quarter" idx="5"/>
          </p:nvPr>
        </p:nvSpPr>
        <p:spPr/>
        <p:txBody>
          <a:bodyPr/>
          <a:lstStyle/>
          <a:p>
            <a:fld id="{F904D96B-BF35-6342-BF49-131378446712}" type="slidenum">
              <a:rPr lang="en-US" smtClean="0"/>
              <a:t>1</a:t>
            </a:fld>
            <a:endParaRPr lang="en-US"/>
          </a:p>
        </p:txBody>
      </p:sp>
    </p:spTree>
    <p:extLst>
      <p:ext uri="{BB962C8B-B14F-4D97-AF65-F5344CB8AC3E}">
        <p14:creationId xmlns:p14="http://schemas.microsoft.com/office/powerpoint/2010/main" val="53593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C410F0-6477-C64C-B9A1-FDB330E4BF64}" type="datetime1">
              <a:rPr lang="en-US" smtClean="0"/>
              <a:t>4/2/2024</a:t>
            </a:fld>
            <a:endParaRPr lang="en-US"/>
          </a:p>
        </p:txBody>
      </p:sp>
      <p:sp>
        <p:nvSpPr>
          <p:cNvPr id="5" name="Slide Number Placeholder 4"/>
          <p:cNvSpPr>
            <a:spLocks noGrp="1"/>
          </p:cNvSpPr>
          <p:nvPr>
            <p:ph type="sldNum" sz="quarter" idx="5"/>
          </p:nvPr>
        </p:nvSpPr>
        <p:spPr/>
        <p:txBody>
          <a:bodyPr/>
          <a:lstStyle/>
          <a:p>
            <a:fld id="{F904D96B-BF35-6342-BF49-131378446712}" type="slidenum">
              <a:rPr lang="en-US" smtClean="0"/>
              <a:t>2</a:t>
            </a:fld>
            <a:endParaRPr lang="en-US"/>
          </a:p>
        </p:txBody>
      </p:sp>
    </p:spTree>
    <p:extLst>
      <p:ext uri="{BB962C8B-B14F-4D97-AF65-F5344CB8AC3E}">
        <p14:creationId xmlns:p14="http://schemas.microsoft.com/office/powerpoint/2010/main" val="46705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C410F0-6477-C64C-B9A1-FDB330E4BF64}" type="datetime1">
              <a:rPr lang="en-US" smtClean="0"/>
              <a:t>4/2/2024</a:t>
            </a:fld>
            <a:endParaRPr lang="en-US"/>
          </a:p>
        </p:txBody>
      </p:sp>
      <p:sp>
        <p:nvSpPr>
          <p:cNvPr id="5" name="Slide Number Placeholder 4"/>
          <p:cNvSpPr>
            <a:spLocks noGrp="1"/>
          </p:cNvSpPr>
          <p:nvPr>
            <p:ph type="sldNum" sz="quarter" idx="5"/>
          </p:nvPr>
        </p:nvSpPr>
        <p:spPr/>
        <p:txBody>
          <a:bodyPr/>
          <a:lstStyle/>
          <a:p>
            <a:fld id="{F904D96B-BF35-6342-BF49-131378446712}" type="slidenum">
              <a:rPr lang="en-US" smtClean="0"/>
              <a:t>3</a:t>
            </a:fld>
            <a:endParaRPr lang="en-US"/>
          </a:p>
        </p:txBody>
      </p:sp>
    </p:spTree>
    <p:extLst>
      <p:ext uri="{BB962C8B-B14F-4D97-AF65-F5344CB8AC3E}">
        <p14:creationId xmlns:p14="http://schemas.microsoft.com/office/powerpoint/2010/main" val="300901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C410F0-6477-C64C-B9A1-FDB330E4BF64}" type="datetime1">
              <a:rPr lang="en-US" smtClean="0"/>
              <a:t>4/2/2024</a:t>
            </a:fld>
            <a:endParaRPr lang="en-US"/>
          </a:p>
        </p:txBody>
      </p:sp>
      <p:sp>
        <p:nvSpPr>
          <p:cNvPr id="5" name="Slide Number Placeholder 4"/>
          <p:cNvSpPr>
            <a:spLocks noGrp="1"/>
          </p:cNvSpPr>
          <p:nvPr>
            <p:ph type="sldNum" sz="quarter" idx="5"/>
          </p:nvPr>
        </p:nvSpPr>
        <p:spPr/>
        <p:txBody>
          <a:bodyPr/>
          <a:lstStyle/>
          <a:p>
            <a:fld id="{F904D96B-BF35-6342-BF49-131378446712}" type="slidenum">
              <a:rPr lang="en-US" smtClean="0"/>
              <a:t>7</a:t>
            </a:fld>
            <a:endParaRPr lang="en-US"/>
          </a:p>
        </p:txBody>
      </p:sp>
    </p:spTree>
    <p:extLst>
      <p:ext uri="{BB962C8B-B14F-4D97-AF65-F5344CB8AC3E}">
        <p14:creationId xmlns:p14="http://schemas.microsoft.com/office/powerpoint/2010/main" val="3322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C410F0-6477-C64C-B9A1-FDB330E4BF64}" type="datetime1">
              <a:rPr lang="en-US" smtClean="0"/>
              <a:t>4/2/2024</a:t>
            </a:fld>
            <a:endParaRPr lang="en-US"/>
          </a:p>
        </p:txBody>
      </p:sp>
      <p:sp>
        <p:nvSpPr>
          <p:cNvPr id="5" name="Slide Number Placeholder 4"/>
          <p:cNvSpPr>
            <a:spLocks noGrp="1"/>
          </p:cNvSpPr>
          <p:nvPr>
            <p:ph type="sldNum" sz="quarter" idx="5"/>
          </p:nvPr>
        </p:nvSpPr>
        <p:spPr/>
        <p:txBody>
          <a:bodyPr/>
          <a:lstStyle/>
          <a:p>
            <a:fld id="{F904D96B-BF35-6342-BF49-131378446712}" type="slidenum">
              <a:rPr lang="en-US" smtClean="0"/>
              <a:t>9</a:t>
            </a:fld>
            <a:endParaRPr lang="en-US"/>
          </a:p>
        </p:txBody>
      </p:sp>
    </p:spTree>
    <p:extLst>
      <p:ext uri="{BB962C8B-B14F-4D97-AF65-F5344CB8AC3E}">
        <p14:creationId xmlns:p14="http://schemas.microsoft.com/office/powerpoint/2010/main" val="2142901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2"/>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1562100" y="1597306"/>
            <a:ext cx="5993395" cy="1938992"/>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2" name="Microsoft Accessibility URL">
            <a:extLst>
              <a:ext uri="{FF2B5EF4-FFF2-40B4-BE49-F238E27FC236}">
                <a16:creationId xmlns:a16="http://schemas.microsoft.com/office/drawing/2014/main" id="{0D82E63E-AECB-7A46-90C6-F4651AD1973C}"/>
              </a:ext>
            </a:extLst>
          </p:cNvPr>
          <p:cNvSpPr txBox="1"/>
          <p:nvPr userDrawn="1"/>
        </p:nvSpPr>
        <p:spPr>
          <a:xfrm>
            <a:off x="1574038" y="3733797"/>
            <a:ext cx="6128758" cy="830997"/>
          </a:xfrm>
          <a:prstGeom prst="rect">
            <a:avLst/>
          </a:prstGeom>
          <a:noFill/>
        </p:spPr>
        <p:txBody>
          <a:bodyPr wrap="square" lIns="0" tIns="0" rIns="0" bIns="0" rtlCol="0">
            <a:spAutoFit/>
          </a:body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sp>
        <p:nvSpPr>
          <p:cNvPr id="7" name="Date"/>
          <p:cNvSpPr>
            <a:spLocks noGrp="1"/>
          </p:cNvSpPr>
          <p:nvPr>
            <p:ph type="dt" sz="half" idx="10"/>
          </p:nvPr>
        </p:nvSpPr>
        <p:spPr>
          <a:xfrm>
            <a:off x="6950597" y="6214841"/>
            <a:ext cx="752200" cy="323968"/>
          </a:xfrm>
        </p:spPr>
        <p:txBody>
          <a:bodyPr/>
          <a:lstStyle>
            <a:lvl1pPr>
              <a:defRPr>
                <a:solidFill>
                  <a:schemeClr val="bg1">
                    <a:alpha val="70000"/>
                  </a:schemeClr>
                </a:solidFill>
              </a:defRPr>
            </a:lvl1pPr>
          </a:lstStyle>
          <a:p>
            <a:fld id="{D47A9A36-4EB0-BF46-AE48-7CDA251B954B}" type="datetime1">
              <a:rPr lang="en-US" smtClean="0"/>
              <a:t>4/2/2024</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userDrawn="1"/>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userDrawn="1"/>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userDrawn="1"/>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1414FDB-89BC-C745-ACB7-70D68382D356}"/>
              </a:ext>
            </a:extLst>
          </p:cNvPr>
          <p:cNvPicPr>
            <a:picLocks noChangeAspect="1"/>
          </p:cNvPicPr>
          <p:nvPr userDrawn="1"/>
        </p:nvPicPr>
        <p:blipFill>
          <a:blip r:embed="rId2"/>
          <a:stretch>
            <a:fillRect/>
          </a:stretch>
        </p:blipFill>
        <p:spPr>
          <a:xfrm>
            <a:off x="867376" y="6079826"/>
            <a:ext cx="3521751" cy="372891"/>
          </a:xfrm>
          <a:prstGeom prst="rect">
            <a:avLst/>
          </a:prstGeom>
        </p:spPr>
      </p:pic>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bwMode="blackWhite">
          <a:xfrm>
            <a:off x="1585703" y="1501741"/>
            <a:ext cx="5933959"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1"/>
          <p:cNvSpPr>
            <a:spLocks noGrp="1"/>
          </p:cNvSpPr>
          <p:nvPr>
            <p:ph type="subTitle" idx="1" hasCustomPrompt="1"/>
          </p:nvPr>
        </p:nvSpPr>
        <p:spPr>
          <a:xfrm>
            <a:off x="1585703" y="3937833"/>
            <a:ext cx="5322202" cy="336015"/>
          </a:xfrm>
          <a:noFill/>
        </p:spPr>
        <p:txBody>
          <a:bodyPr wrap="square" lIns="0" tIns="0" rIns="0" bIns="0" anchor="t" anchorCtr="0">
            <a:spAutoFit/>
          </a:bodyPr>
          <a:lstStyle>
            <a:lvl1pPr marL="0" indent="0" algn="l">
              <a:buNone/>
              <a:defRPr sz="2200" b="1" i="0">
                <a:solidFill>
                  <a:schemeClr val="tx1">
                    <a:lumMod val="75000"/>
                    <a:lumOff val="25000"/>
                  </a:schemeClr>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sp>
        <p:nvSpPr>
          <p:cNvPr id="7" name="Date"/>
          <p:cNvSpPr>
            <a:spLocks noGrp="1"/>
          </p:cNvSpPr>
          <p:nvPr>
            <p:ph type="dt" sz="half" idx="10"/>
          </p:nvPr>
        </p:nvSpPr>
        <p:spPr/>
        <p:txBody>
          <a:bodyPr/>
          <a:lstStyle>
            <a:lvl1pPr>
              <a:defRPr>
                <a:solidFill>
                  <a:schemeClr val="tx1">
                    <a:alpha val="70000"/>
                  </a:schemeClr>
                </a:solidFill>
              </a:defRPr>
            </a:lvl1pPr>
          </a:lstStyle>
          <a:p>
            <a:fld id="{049DC8E1-D369-0F48-9062-BB068AFD07CE}" type="datetime1">
              <a:rPr lang="en-US" smtClean="0"/>
              <a:t>4/2/2024</a:t>
            </a:fld>
            <a:endParaRPr lang="en-US" dirty="0"/>
          </a:p>
        </p:txBody>
      </p:sp>
      <p:sp>
        <p:nvSpPr>
          <p:cNvPr id="9" name="Slide Number"/>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userDrawn="1"/>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userDrawn="1"/>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userDrawn="1"/>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2987" y="6025175"/>
            <a:ext cx="3681989" cy="393192"/>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3960" userDrawn="1">
          <p15:clr>
            <a:srgbClr val="FBAE40"/>
          </p15:clr>
        </p15:guide>
        <p15:guide id="4" pos="4464" userDrawn="1">
          <p15:clr>
            <a:srgbClr val="FBAE40"/>
          </p15:clr>
        </p15:guide>
        <p15:guide id="5" pos="5136" userDrawn="1">
          <p15:clr>
            <a:srgbClr val="FBAE40"/>
          </p15:clr>
        </p15:guide>
        <p15:guide id="6" orient="horz" pos="40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Copy">
    <p:bg>
      <p:bgPr>
        <a:solidFill>
          <a:schemeClr val="accent2"/>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userDrawn="1"/>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5491495" cy="341599"/>
          </a:xfrm>
          <a:noFill/>
        </p:spPr>
        <p:txBody>
          <a:bodyPr wrap="square" lIns="0" tIns="0" rIns="0" bIns="0" anchor="t" anchorCtr="0">
            <a:spAutoFit/>
          </a:bodyPr>
          <a:lstStyle>
            <a:lvl1pPr marL="0" indent="0" algn="l">
              <a:buNone/>
              <a:defRPr sz="2200" b="1" i="0">
                <a:solidFill>
                  <a:schemeClr val="bg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562100" y="1917388"/>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7" name="Date"/>
          <p:cNvSpPr>
            <a:spLocks noGrp="1"/>
          </p:cNvSpPr>
          <p:nvPr>
            <p:ph type="dt" sz="half" idx="10"/>
          </p:nvPr>
        </p:nvSpPr>
        <p:spPr>
          <a:xfrm>
            <a:off x="6950597" y="6214841"/>
            <a:ext cx="752200" cy="323968"/>
          </a:xfrm>
        </p:spPr>
        <p:txBody>
          <a:bodyPr/>
          <a:lstStyle>
            <a:lvl1pPr>
              <a:defRPr>
                <a:solidFill>
                  <a:schemeClr val="bg1">
                    <a:alpha val="70000"/>
                  </a:schemeClr>
                </a:solidFill>
              </a:defRPr>
            </a:lvl1pPr>
          </a:lstStyle>
          <a:p>
            <a:fld id="{93C70D44-4D52-E745-B943-20C0DA58653C}" type="datetime1">
              <a:rPr lang="en-US" smtClean="0"/>
              <a:t>4/2/2024</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userDrawn="1"/>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userDrawn="1"/>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userDrawn="1"/>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1598" y="6083745"/>
            <a:ext cx="4325112" cy="463296"/>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2"/>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userDrawn="1"/>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5466371" cy="338554"/>
          </a:xfrm>
          <a:noFill/>
        </p:spPr>
        <p:txBody>
          <a:bodyPr wrap="square" lIns="0" tIns="0" rIns="0" bIns="0" anchor="t" anchorCtr="0">
            <a:spAutoFit/>
          </a:bodyPr>
          <a:lstStyle>
            <a:lvl1pPr marL="0" indent="0" algn="l">
              <a:buNone/>
              <a:defRPr sz="2200" b="1" i="0">
                <a:solidFill>
                  <a:schemeClr val="bg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7" name="Date"/>
          <p:cNvSpPr>
            <a:spLocks noGrp="1"/>
          </p:cNvSpPr>
          <p:nvPr>
            <p:ph type="dt" sz="half" idx="10"/>
          </p:nvPr>
        </p:nvSpPr>
        <p:spPr>
          <a:xfrm>
            <a:off x="6950597" y="6214841"/>
            <a:ext cx="752200" cy="323968"/>
          </a:xfrm>
        </p:spPr>
        <p:txBody>
          <a:bodyPr/>
          <a:lstStyle>
            <a:lvl1pPr>
              <a:defRPr>
                <a:solidFill>
                  <a:schemeClr val="bg1">
                    <a:alpha val="70000"/>
                  </a:schemeClr>
                </a:solidFill>
              </a:defRPr>
            </a:lvl1pPr>
          </a:lstStyle>
          <a:p>
            <a:fld id="{4127BF28-8E52-EB4D-8A7B-6C7DC4946F53}" type="datetime1">
              <a:rPr lang="en-US" smtClean="0"/>
              <a:t>4/2/2024</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userDrawn="1"/>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userDrawn="1"/>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userDrawn="1"/>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1598" y="6083745"/>
            <a:ext cx="4325112" cy="463296"/>
          </a:xfrm>
          <a:prstGeom prst="rect">
            <a:avLst/>
          </a:prstGeom>
        </p:spPr>
      </p:pic>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Picture">
    <p:bg>
      <p:bgPr>
        <a:solidFill>
          <a:schemeClr val="accent2"/>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5475877" y="219205"/>
            <a:ext cx="2680565" cy="1384995"/>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sp>
        <p:nvSpPr>
          <p:cNvPr id="7" name="Date"/>
          <p:cNvSpPr>
            <a:spLocks noGrp="1"/>
          </p:cNvSpPr>
          <p:nvPr>
            <p:ph type="dt" sz="half" idx="10"/>
          </p:nvPr>
        </p:nvSpPr>
        <p:spPr>
          <a:xfrm>
            <a:off x="6950597" y="6214841"/>
            <a:ext cx="752200" cy="323968"/>
          </a:xfrm>
        </p:spPr>
        <p:txBody>
          <a:bodyPr/>
          <a:lstStyle>
            <a:lvl1pPr>
              <a:defRPr>
                <a:solidFill>
                  <a:schemeClr val="bg1">
                    <a:alpha val="70000"/>
                  </a:schemeClr>
                </a:solidFill>
              </a:defRPr>
            </a:lvl1pPr>
          </a:lstStyle>
          <a:p>
            <a:fld id="{D47A9A36-4EB0-BF46-AE48-7CDA251B954B}" type="datetime1">
              <a:rPr lang="en-US" smtClean="0"/>
              <a:t>4/2/2024</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userDrawn="1"/>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userDrawn="1"/>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userDrawn="1"/>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1598" y="6083745"/>
            <a:ext cx="4325112" cy="463296"/>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userDrawn="1"/>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ading"/>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1" i="0" cap="none" spc="300">
                <a:solidFill>
                  <a:schemeClr val="bg2"/>
                </a:solidFill>
                <a:latin typeface="United Sans Ext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userDrawn="1"/>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head"/>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tx1"/>
                </a:solidFill>
                <a:latin typeface="United Sans Cond Medium" pitchFamily="2"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sp>
        <p:nvSpPr>
          <p:cNvPr id="7" name="Date"/>
          <p:cNvSpPr>
            <a:spLocks noGrp="1"/>
          </p:cNvSpPr>
          <p:nvPr>
            <p:ph type="dt" sz="half" idx="10"/>
          </p:nvPr>
        </p:nvSpPr>
        <p:spPr>
          <a:xfrm>
            <a:off x="6950597" y="6214841"/>
            <a:ext cx="752200" cy="323968"/>
          </a:xfrm>
        </p:spPr>
        <p:txBody>
          <a:bodyPr/>
          <a:lstStyle>
            <a:lvl1pPr>
              <a:defRPr>
                <a:solidFill>
                  <a:schemeClr val="bg1">
                    <a:alpha val="70000"/>
                  </a:schemeClr>
                </a:solidFill>
              </a:defRPr>
            </a:lvl1pPr>
          </a:lstStyle>
          <a:p>
            <a:fld id="{FAD1387E-80EC-0440-B45B-53847462FAF4}" type="datetime1">
              <a:rPr lang="en-US" smtClean="0"/>
              <a:t>4/2/2024</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userDrawn="1"/>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userDrawn="1"/>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userDrawn="1"/>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1598" y="6083745"/>
            <a:ext cx="4325112" cy="463296"/>
          </a:xfrm>
          <a:prstGeom prst="rect">
            <a:avLst/>
          </a:prstGeom>
        </p:spPr>
      </p:pic>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2"/>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ading"/>
          <p:cNvSpPr>
            <a:spLocks noGrp="1"/>
          </p:cNvSpPr>
          <p:nvPr>
            <p:ph type="ctrTitle" hasCustomPrompt="1"/>
          </p:nvPr>
        </p:nvSpPr>
        <p:spPr bwMode="blackWhite">
          <a:xfrm>
            <a:off x="1585703" y="1521334"/>
            <a:ext cx="5500897"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585702" y="2548210"/>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tx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sp>
        <p:nvSpPr>
          <p:cNvPr id="7" name="Date"/>
          <p:cNvSpPr>
            <a:spLocks noGrp="1"/>
          </p:cNvSpPr>
          <p:nvPr>
            <p:ph type="dt" sz="half" idx="10"/>
          </p:nvPr>
        </p:nvSpPr>
        <p:spPr/>
        <p:txBody>
          <a:bodyPr/>
          <a:lstStyle>
            <a:lvl1pPr>
              <a:defRPr>
                <a:solidFill>
                  <a:schemeClr val="tx1">
                    <a:alpha val="70000"/>
                  </a:schemeClr>
                </a:solidFill>
              </a:defRPr>
            </a:lvl1pPr>
          </a:lstStyle>
          <a:p>
            <a:fld id="{69E19CAC-2325-1047-B0FD-9C1EACA0A0AE}" type="datetime1">
              <a:rPr lang="en-US" smtClean="0"/>
              <a:t>4/2/2024</a:t>
            </a:fld>
            <a:endParaRPr lang="en-US" dirty="0"/>
          </a:p>
        </p:txBody>
      </p:sp>
      <p:sp>
        <p:nvSpPr>
          <p:cNvPr id="9" name="Slide Number"/>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userDrawn="1"/>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userDrawn="1"/>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userDrawn="1"/>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2987" y="6025175"/>
            <a:ext cx="3681989" cy="393192"/>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50597" y="6221771"/>
            <a:ext cx="752200"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4/2/2024</a:t>
            </a:fld>
            <a:endParaRPr lang="en-US" dirty="0"/>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7840786" y="6200875"/>
            <a:ext cx="36576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https://ag.purdue.edu/ProfileImages/oakleyc.jpg" TargetMode="External"/><Relationship Id="rId13"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image" Target="https://ag.purdue.edu/ProfileImages/young285.jpg" TargetMode="External"/><Relationship Id="rId2" Type="http://schemas.openxmlformats.org/officeDocument/2006/relationships/notesSlide" Target="../notesSlides/notesSlide3.xml"/><Relationship Id="rId16"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https://ag.purdue.edu/ProfileImages/mmickelb.jpg" TargetMode="External"/><Relationship Id="rId11" Type="http://schemas.openxmlformats.org/officeDocument/2006/relationships/image" Target="../media/image11.jpeg"/><Relationship Id="rId5" Type="http://schemas.openxmlformats.org/officeDocument/2006/relationships/image" Target="../media/image8.jpeg"/><Relationship Id="rId15" Type="http://schemas.openxmlformats.org/officeDocument/2006/relationships/image" Target="../media/image13.png"/><Relationship Id="rId10" Type="http://schemas.openxmlformats.org/officeDocument/2006/relationships/image" Target="https://ag.purdue.edu/ProfileImages/smcadam.jpg" TargetMode="External"/><Relationship Id="rId4" Type="http://schemas.openxmlformats.org/officeDocument/2006/relationships/image" Target="https://ag.purdue.edu/ProfileImages/lchagasb.jpg" TargetMode="External"/><Relationship Id="rId9" Type="http://schemas.openxmlformats.org/officeDocument/2006/relationships/image" Target="../media/image10.jpeg"/><Relationship Id="rId14" Type="http://schemas.openxmlformats.org/officeDocument/2006/relationships/image" Target="https://ag.purdue.edu/profileimages/zhou750.jpg"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catalog.purdue.edu/"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hyperlink" Target="https://ag.purdue.edu/department/btny/research-profiles.html" TargetMode="External"/><Relationship Id="rId5" Type="http://schemas.openxmlformats.org/officeDocument/2006/relationships/hyperlink" Target="https://ag.purdue.edu/department/oap/career/index.html" TargetMode="Externa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hyperlink" Target="https://ag.purdue.edu/btny/Pages/UndergradAdvising.aspx"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hyperlink" Target="mailto:klein85@purdue.edu" TargetMode="External"/><Relationship Id="rId2" Type="http://schemas.openxmlformats.org/officeDocument/2006/relationships/hyperlink" Target="https://ag.purdue.edu/department/btny/_docs/botany-new-student-intake.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cid:image004.png@01D8556C.85F14480" TargetMode="External"/><Relationship Id="rId13" Type="http://schemas.openxmlformats.org/officeDocument/2006/relationships/image" Target="../media/image25.png"/><Relationship Id="rId18" Type="http://schemas.openxmlformats.org/officeDocument/2006/relationships/image" Target="../media/image27.jpg"/><Relationship Id="rId3" Type="http://schemas.openxmlformats.org/officeDocument/2006/relationships/hyperlink" Target="https://www.instagram.com/purduebpp/" TargetMode="External"/><Relationship Id="rId7" Type="http://schemas.openxmlformats.org/officeDocument/2006/relationships/image" Target="../media/image23.png"/><Relationship Id="rId12" Type="http://schemas.openxmlformats.org/officeDocument/2006/relationships/hyperlink" Target="https://twitter.com/PurdueBPP" TargetMode="External"/><Relationship Id="rId17" Type="http://schemas.openxmlformats.org/officeDocument/2006/relationships/image" Target="cid:image001.png@01D8556C.85F14480" TargetMode="External"/><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s://www.youtube.com/channel/UCoA-1pGUV0LtslF1inhj8OA" TargetMode="External"/><Relationship Id="rId11" Type="http://schemas.openxmlformats.org/officeDocument/2006/relationships/image" Target="cid:image003.png@01D8556C.85F14480" TargetMode="External"/><Relationship Id="rId5" Type="http://schemas.openxmlformats.org/officeDocument/2006/relationships/image" Target="cid:image005.png@01D8556C.85F14480" TargetMode="External"/><Relationship Id="rId15" Type="http://schemas.openxmlformats.org/officeDocument/2006/relationships/hyperlink" Target="https://www.facebook.com/PurdueBotanyandPlantPathology/" TargetMode="External"/><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hyperlink" Target="https://www.linkedin.com/school/purduebpp" TargetMode="External"/><Relationship Id="rId14" Type="http://schemas.openxmlformats.org/officeDocument/2006/relationships/image" Target="cid:image002.png@01D8556C.85F1448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7C4A78D3-E38D-B747-92F9-747F81C74207}"/>
              </a:ext>
            </a:extLst>
          </p:cNvPr>
          <p:cNvSpPr>
            <a:spLocks noGrp="1"/>
          </p:cNvSpPr>
          <p:nvPr>
            <p:ph type="subTitle" idx="1"/>
          </p:nvPr>
        </p:nvSpPr>
        <p:spPr>
          <a:xfrm>
            <a:off x="2788685" y="1570383"/>
            <a:ext cx="3701567" cy="1179810"/>
          </a:xfrm>
        </p:spPr>
        <p:txBody>
          <a:bodyPr/>
          <a:lstStyle/>
          <a:p>
            <a:pPr algn="ctr"/>
            <a:r>
              <a:rPr lang="en-US" sz="2000" dirty="0"/>
              <a:t>Department of Botany </a:t>
            </a:r>
          </a:p>
          <a:p>
            <a:pPr algn="ctr"/>
            <a:r>
              <a:rPr lang="en-US" sz="2000" dirty="0"/>
              <a:t>&amp; Plant Pathology </a:t>
            </a:r>
          </a:p>
          <a:p>
            <a:pPr algn="ctr"/>
            <a:r>
              <a:rPr lang="en-US" sz="2000" dirty="0"/>
              <a:t>All Aboard</a:t>
            </a:r>
          </a:p>
        </p:txBody>
      </p:sp>
      <p:sp>
        <p:nvSpPr>
          <p:cNvPr id="2" name="Title">
            <a:extLst>
              <a:ext uri="{FF2B5EF4-FFF2-40B4-BE49-F238E27FC236}">
                <a16:creationId xmlns:a16="http://schemas.microsoft.com/office/drawing/2014/main" id="{87F002C4-4C1B-644D-A3D2-75BFA2F2C4F3}"/>
              </a:ext>
            </a:extLst>
          </p:cNvPr>
          <p:cNvSpPr>
            <a:spLocks noGrp="1"/>
          </p:cNvSpPr>
          <p:nvPr>
            <p:ph type="ctrTitle"/>
          </p:nvPr>
        </p:nvSpPr>
        <p:spPr>
          <a:xfrm>
            <a:off x="749029" y="418291"/>
            <a:ext cx="7645941" cy="1254867"/>
          </a:xfrm>
        </p:spPr>
        <p:txBody>
          <a:bodyPr/>
          <a:lstStyle/>
          <a:p>
            <a:pPr algn="ctr"/>
            <a:r>
              <a:rPr lang="en-US" sz="4000" i="0" dirty="0"/>
              <a:t>Welcome Plant Science students!</a:t>
            </a:r>
            <a:br>
              <a:rPr lang="en-US" sz="4000" i="0" dirty="0"/>
            </a:br>
            <a:endParaRPr lang="en-US" sz="4000" i="0" dirty="0"/>
          </a:p>
        </p:txBody>
      </p:sp>
      <p:sp>
        <p:nvSpPr>
          <p:cNvPr id="5" name="Slide Number">
            <a:extLst>
              <a:ext uri="{FF2B5EF4-FFF2-40B4-BE49-F238E27FC236}">
                <a16:creationId xmlns:a16="http://schemas.microsoft.com/office/drawing/2014/main" id="{57DC6B43-A50E-A442-9CDB-64D345679F1B}"/>
              </a:ext>
            </a:extLst>
          </p:cNvPr>
          <p:cNvSpPr>
            <a:spLocks noGrp="1"/>
          </p:cNvSpPr>
          <p:nvPr>
            <p:ph type="sldNum" sz="quarter" idx="12"/>
          </p:nvPr>
        </p:nvSpPr>
        <p:spPr/>
        <p:txBody>
          <a:bodyPr/>
          <a:lstStyle/>
          <a:p>
            <a:fld id="{8A7A6979-0714-4377-B894-6BE4C2D6E202}" type="slidenum">
              <a:rPr lang="en-US" smtClean="0"/>
              <a:pPr/>
              <a:t>1</a:t>
            </a:fld>
            <a:endParaRPr lang="en-US" dirty="0"/>
          </a:p>
        </p:txBody>
      </p:sp>
      <p:pic>
        <p:nvPicPr>
          <p:cNvPr id="6" name="Picture 5">
            <a:extLst>
              <a:ext uri="{FF2B5EF4-FFF2-40B4-BE49-F238E27FC236}">
                <a16:creationId xmlns:a16="http://schemas.microsoft.com/office/drawing/2014/main" id="{30460D16-36E6-49DE-B04A-EA776E8FC89B}"/>
              </a:ext>
            </a:extLst>
          </p:cNvPr>
          <p:cNvPicPr>
            <a:picLocks noChangeAspect="1"/>
          </p:cNvPicPr>
          <p:nvPr/>
        </p:nvPicPr>
        <p:blipFill>
          <a:blip r:embed="rId3"/>
          <a:stretch>
            <a:fillRect/>
          </a:stretch>
        </p:blipFill>
        <p:spPr>
          <a:xfrm>
            <a:off x="1585290" y="2905338"/>
            <a:ext cx="5973417" cy="2708164"/>
          </a:xfrm>
          <a:prstGeom prst="rect">
            <a:avLst/>
          </a:prstGeom>
        </p:spPr>
      </p:pic>
    </p:spTree>
    <p:extLst>
      <p:ext uri="{BB962C8B-B14F-4D97-AF65-F5344CB8AC3E}">
        <p14:creationId xmlns:p14="http://schemas.microsoft.com/office/powerpoint/2010/main" val="3122253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82504" y="3306733"/>
            <a:ext cx="2606924" cy="1200329"/>
          </a:xfrm>
          <a:prstGeom prst="rect">
            <a:avLst/>
          </a:prstGeom>
          <a:noFill/>
        </p:spPr>
        <p:txBody>
          <a:bodyPr wrap="square" rtlCol="0">
            <a:spAutoFit/>
          </a:bodyPr>
          <a:lstStyle/>
          <a:p>
            <a:pPr lvl="0" algn="r" eaLnBrk="0" hangingPunct="0"/>
            <a:r>
              <a:rPr lang="en-US" b="1" dirty="0">
                <a:solidFill>
                  <a:srgbClr val="000000"/>
                </a:solidFill>
                <a:latin typeface="Acumin Pro" panose="020B0504020202020204" pitchFamily="34" charset="77"/>
              </a:rPr>
              <a:t>Lisa Klein</a:t>
            </a:r>
          </a:p>
          <a:p>
            <a:pPr lvl="0" algn="r" eaLnBrk="0" hangingPunct="0"/>
            <a:r>
              <a:rPr lang="en-US" dirty="0">
                <a:solidFill>
                  <a:srgbClr val="000000"/>
                </a:solidFill>
                <a:latin typeface="Acumin Pro" panose="020B0504020202020204" pitchFamily="34" charset="77"/>
              </a:rPr>
              <a:t>Senior Academic Advisor</a:t>
            </a:r>
          </a:p>
          <a:p>
            <a:pPr lvl="0" algn="r"/>
            <a:r>
              <a:rPr lang="en-US" dirty="0">
                <a:solidFill>
                  <a:schemeClr val="bg1"/>
                </a:solidFill>
                <a:latin typeface="Acumin Pro" panose="020B0504020202020204" pitchFamily="34" charset="77"/>
              </a:rPr>
              <a:t>klein85@purdue.edu</a:t>
            </a:r>
          </a:p>
          <a:p>
            <a:pPr lvl="0" algn="r"/>
            <a:r>
              <a:rPr lang="en-US" dirty="0">
                <a:solidFill>
                  <a:srgbClr val="000000"/>
                </a:solidFill>
                <a:latin typeface="Acumin Pro" panose="020B0504020202020204" pitchFamily="34" charset="77"/>
              </a:rPr>
              <a:t>LILY 1-446C</a:t>
            </a:r>
          </a:p>
        </p:txBody>
      </p:sp>
      <p:sp>
        <p:nvSpPr>
          <p:cNvPr id="6" name="Body Text">
            <a:extLst>
              <a:ext uri="{FF2B5EF4-FFF2-40B4-BE49-F238E27FC236}">
                <a16:creationId xmlns:a16="http://schemas.microsoft.com/office/drawing/2014/main" id="{37B37EA3-F862-DA49-BE7B-2EA357A15A9F}"/>
              </a:ext>
            </a:extLst>
          </p:cNvPr>
          <p:cNvSpPr>
            <a:spLocks noGrp="1"/>
          </p:cNvSpPr>
          <p:nvPr>
            <p:ph type="body" sz="quarter" idx="14"/>
          </p:nvPr>
        </p:nvSpPr>
        <p:spPr>
          <a:xfrm>
            <a:off x="3091250" y="1174085"/>
            <a:ext cx="4146948" cy="1374562"/>
          </a:xfrm>
        </p:spPr>
        <p:txBody>
          <a:bodyPr>
            <a:normAutofit/>
          </a:bodyPr>
          <a:lstStyle/>
          <a:p>
            <a:pPr marL="0" indent="0" eaLnBrk="0" hangingPunct="0">
              <a:buNone/>
            </a:pPr>
            <a:r>
              <a:rPr lang="en-US" b="1" dirty="0"/>
              <a:t>Dr. Tesfaye Mengiste</a:t>
            </a:r>
            <a:endParaRPr lang="en-US" dirty="0"/>
          </a:p>
          <a:p>
            <a:pPr marL="0" indent="0" eaLnBrk="0" hangingPunct="0">
              <a:buNone/>
            </a:pPr>
            <a:r>
              <a:rPr lang="en-US" dirty="0"/>
              <a:t>Department Head</a:t>
            </a:r>
          </a:p>
          <a:p>
            <a:pPr marL="0" indent="0" eaLnBrk="0" hangingPunct="0">
              <a:buNone/>
            </a:pPr>
            <a:r>
              <a:rPr lang="en-US" dirty="0"/>
              <a:t>Research Professor</a:t>
            </a:r>
          </a:p>
          <a:p>
            <a:pPr marL="0" indent="0" eaLnBrk="0" hangingPunct="0">
              <a:buNone/>
            </a:pPr>
            <a:r>
              <a:rPr lang="en-US" dirty="0"/>
              <a:t>mengiste@purdue.edu</a:t>
            </a:r>
          </a:p>
          <a:p>
            <a:pPr marL="0" lvl="0" indent="0">
              <a:buNone/>
            </a:pPr>
            <a:r>
              <a:rPr lang="en-US" dirty="0">
                <a:latin typeface="Acumin Pro" panose="020B0504020202020204" pitchFamily="34" charset="77"/>
              </a:rPr>
              <a:t>LILY 1-446D</a:t>
            </a:r>
          </a:p>
          <a:p>
            <a:pPr lvl="0"/>
            <a:endParaRPr lang="en-US" dirty="0"/>
          </a:p>
          <a:p>
            <a:pPr marL="0" lvl="0" indent="0" algn="r">
              <a:buNone/>
            </a:pPr>
            <a:endParaRPr lang="en-US" dirty="0">
              <a:latin typeface="Acumin Pro" panose="020B0504020202020204" pitchFamily="34" charset="77"/>
            </a:endParaRPr>
          </a:p>
          <a:p>
            <a:pPr marL="0" lvl="0" indent="0" algn="r">
              <a:buNone/>
            </a:pPr>
            <a:endParaRPr lang="en-US" dirty="0"/>
          </a:p>
          <a:p>
            <a:pPr marL="0" indent="0" algn="r" eaLnBrk="0" hangingPunct="0">
              <a:buNone/>
            </a:pPr>
            <a:endParaRPr lang="en-US" b="1" dirty="0"/>
          </a:p>
          <a:p>
            <a:pPr marL="0" indent="0" eaLnBrk="0" hangingPunct="0">
              <a:buNone/>
            </a:pPr>
            <a:endParaRPr lang="en-US" b="1" dirty="0"/>
          </a:p>
        </p:txBody>
      </p:sp>
      <p:pic>
        <p:nvPicPr>
          <p:cNvPr id="1026" name="Picture 2" descr="Dr. Tesfaye Mengiste">
            <a:extLst>
              <a:ext uri="{FF2B5EF4-FFF2-40B4-BE49-F238E27FC236}">
                <a16:creationId xmlns:a16="http://schemas.microsoft.com/office/drawing/2014/main" id="{FC29AC50-8EC0-4E97-BE70-369E03EE7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114" y="1003140"/>
            <a:ext cx="1855977" cy="29181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a:extLst>
              <a:ext uri="{FF2B5EF4-FFF2-40B4-BE49-F238E27FC236}">
                <a16:creationId xmlns:a16="http://schemas.microsoft.com/office/drawing/2014/main" id="{2CDB1226-5AC2-3942-99A6-FD6A4A8BEA1F}"/>
              </a:ext>
            </a:extLst>
          </p:cNvPr>
          <p:cNvSpPr>
            <a:spLocks noGrp="1"/>
          </p:cNvSpPr>
          <p:nvPr>
            <p:ph type="ctrTitle"/>
          </p:nvPr>
        </p:nvSpPr>
        <p:spPr>
          <a:xfrm>
            <a:off x="1043162" y="314576"/>
            <a:ext cx="7096409" cy="387798"/>
          </a:xfrm>
        </p:spPr>
        <p:txBody>
          <a:bodyPr/>
          <a:lstStyle/>
          <a:p>
            <a:r>
              <a:rPr lang="en-US" sz="2800" i="0" dirty="0"/>
              <a:t>Meet Your Botany &amp; Plant Pathology Team</a:t>
            </a:r>
          </a:p>
        </p:txBody>
      </p:sp>
      <p:sp>
        <p:nvSpPr>
          <p:cNvPr id="5" name="Slide Number">
            <a:extLst>
              <a:ext uri="{FF2B5EF4-FFF2-40B4-BE49-F238E27FC236}">
                <a16:creationId xmlns:a16="http://schemas.microsoft.com/office/drawing/2014/main" id="{6B8256BD-DC91-B348-8F82-5AEC70B6DD7D}"/>
              </a:ext>
            </a:extLst>
          </p:cNvPr>
          <p:cNvSpPr>
            <a:spLocks noGrp="1"/>
          </p:cNvSpPr>
          <p:nvPr>
            <p:ph type="sldNum" sz="quarter" idx="12"/>
          </p:nvPr>
        </p:nvSpPr>
        <p:spPr/>
        <p:txBody>
          <a:bodyPr/>
          <a:lstStyle/>
          <a:p>
            <a:fld id="{8A7A6979-0714-4377-B894-6BE4C2D6E202}" type="slidenum">
              <a:rPr lang="en-US" smtClean="0"/>
              <a:pPr/>
              <a:t>2</a:t>
            </a:fld>
            <a:endParaRPr lang="en-US" dirty="0"/>
          </a:p>
        </p:txBody>
      </p:sp>
      <p:pic>
        <p:nvPicPr>
          <p:cNvPr id="10" name="Picture 9">
            <a:extLst>
              <a:ext uri="{FF2B5EF4-FFF2-40B4-BE49-F238E27FC236}">
                <a16:creationId xmlns:a16="http://schemas.microsoft.com/office/drawing/2014/main" id="{7FDC7E7F-BEC4-47A6-AC37-0EBE548DD68B}"/>
              </a:ext>
            </a:extLst>
          </p:cNvPr>
          <p:cNvPicPr>
            <a:picLocks noChangeAspect="1"/>
          </p:cNvPicPr>
          <p:nvPr/>
        </p:nvPicPr>
        <p:blipFill>
          <a:blip r:embed="rId4"/>
          <a:stretch>
            <a:fillRect/>
          </a:stretch>
        </p:blipFill>
        <p:spPr>
          <a:xfrm>
            <a:off x="6095198" y="1587276"/>
            <a:ext cx="2030006" cy="2918133"/>
          </a:xfrm>
          <a:prstGeom prst="rect">
            <a:avLst/>
          </a:prstGeom>
        </p:spPr>
      </p:pic>
    </p:spTree>
    <p:extLst>
      <p:ext uri="{BB962C8B-B14F-4D97-AF65-F5344CB8AC3E}">
        <p14:creationId xmlns:p14="http://schemas.microsoft.com/office/powerpoint/2010/main" val="392995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Body Text">
            <a:extLst>
              <a:ext uri="{FF2B5EF4-FFF2-40B4-BE49-F238E27FC236}">
                <a16:creationId xmlns:a16="http://schemas.microsoft.com/office/drawing/2014/main" id="{8455BC47-7C7D-784C-BFAB-A6230FEA3F82}"/>
              </a:ext>
            </a:extLst>
          </p:cNvPr>
          <p:cNvSpPr txBox="1">
            <a:spLocks/>
          </p:cNvSpPr>
          <p:nvPr/>
        </p:nvSpPr>
        <p:spPr>
          <a:xfrm>
            <a:off x="6703908" y="5108250"/>
            <a:ext cx="1502638" cy="67988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eaLnBrk="0" hangingPunct="0">
              <a:buFont typeface="Wingdings" charset="2"/>
              <a:buNone/>
            </a:pPr>
            <a:r>
              <a:rPr lang="en-US" sz="1100" b="1" dirty="0"/>
              <a:t>DR. DAMON LISCH</a:t>
            </a:r>
            <a:endParaRPr lang="en-US" sz="1100" dirty="0"/>
          </a:p>
          <a:p>
            <a:pPr marL="0" indent="0" eaLnBrk="0" hangingPunct="0">
              <a:buFont typeface="Wingdings" charset="2"/>
              <a:buNone/>
            </a:pPr>
            <a:r>
              <a:rPr lang="en-US" sz="1100" dirty="0"/>
              <a:t>WSLR B-032</a:t>
            </a:r>
          </a:p>
          <a:p>
            <a:pPr marL="0" indent="0" eaLnBrk="0" hangingPunct="0">
              <a:buFont typeface="Wingdings" charset="2"/>
              <a:buNone/>
            </a:pPr>
            <a:r>
              <a:rPr lang="en-US" sz="1100" dirty="0"/>
              <a:t>dlisch@purdue.edu</a:t>
            </a:r>
          </a:p>
        </p:txBody>
      </p:sp>
      <p:sp>
        <p:nvSpPr>
          <p:cNvPr id="56" name="Body Text">
            <a:extLst>
              <a:ext uri="{FF2B5EF4-FFF2-40B4-BE49-F238E27FC236}">
                <a16:creationId xmlns:a16="http://schemas.microsoft.com/office/drawing/2014/main" id="{A0A18BF5-F195-E644-ABAA-2AB9661C2C8A}"/>
              </a:ext>
            </a:extLst>
          </p:cNvPr>
          <p:cNvSpPr txBox="1">
            <a:spLocks/>
          </p:cNvSpPr>
          <p:nvPr/>
        </p:nvSpPr>
        <p:spPr>
          <a:xfrm>
            <a:off x="4897519" y="5114353"/>
            <a:ext cx="1310519" cy="67988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eaLnBrk="0" hangingPunct="0">
              <a:buFont typeface="Wingdings" charset="2"/>
              <a:buNone/>
            </a:pPr>
            <a:r>
              <a:rPr lang="en-US" sz="1100" b="1" dirty="0"/>
              <a:t>DR. LEONOR BOAVIDA</a:t>
            </a:r>
            <a:endParaRPr lang="en-US" sz="1100" dirty="0"/>
          </a:p>
          <a:p>
            <a:pPr marL="0" indent="0" eaLnBrk="0" hangingPunct="0">
              <a:buFont typeface="Wingdings" charset="2"/>
              <a:buNone/>
            </a:pPr>
            <a:r>
              <a:rPr lang="en-US" sz="1100" dirty="0"/>
              <a:t>WSLR 232</a:t>
            </a:r>
            <a:endParaRPr lang="en-US" sz="1100" u="sng" dirty="0"/>
          </a:p>
          <a:p>
            <a:pPr marL="0" indent="0" eaLnBrk="0" hangingPunct="0">
              <a:buFont typeface="Wingdings" charset="2"/>
              <a:buNone/>
            </a:pPr>
            <a:r>
              <a:rPr lang="en-US" sz="1100" dirty="0"/>
              <a:t>lboavida@purdue.edu</a:t>
            </a:r>
          </a:p>
        </p:txBody>
      </p:sp>
      <p:pic>
        <p:nvPicPr>
          <p:cNvPr id="1033" name="Picture 5" descr="Leonor Boavida">
            <a:extLst>
              <a:ext uri="{FF2B5EF4-FFF2-40B4-BE49-F238E27FC236}">
                <a16:creationId xmlns:a16="http://schemas.microsoft.com/office/drawing/2014/main" id="{AEC82D2B-FEA5-854F-9EBD-2615FE1723B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995738" y="3748237"/>
            <a:ext cx="725647" cy="1146522"/>
          </a:xfrm>
          <a:prstGeom prst="rect">
            <a:avLst/>
          </a:prstGeom>
          <a:noFill/>
          <a:extLst>
            <a:ext uri="{909E8E84-426E-40DD-AFC4-6F175D3DCCD1}">
              <a14:hiddenFill xmlns:a14="http://schemas.microsoft.com/office/drawing/2010/main">
                <a:solidFill>
                  <a:srgbClr val="FFFFFF"/>
                </a:solidFill>
              </a14:hiddenFill>
            </a:ext>
          </a:extLst>
        </p:spPr>
      </p:pic>
      <p:sp>
        <p:nvSpPr>
          <p:cNvPr id="52" name="Body Text">
            <a:extLst>
              <a:ext uri="{FF2B5EF4-FFF2-40B4-BE49-F238E27FC236}">
                <a16:creationId xmlns:a16="http://schemas.microsoft.com/office/drawing/2014/main" id="{633AA637-5DF4-4848-A1B8-D8D4AE59AA53}"/>
              </a:ext>
            </a:extLst>
          </p:cNvPr>
          <p:cNvSpPr txBox="1">
            <a:spLocks/>
          </p:cNvSpPr>
          <p:nvPr/>
        </p:nvSpPr>
        <p:spPr>
          <a:xfrm>
            <a:off x="2791829" y="5114354"/>
            <a:ext cx="1545457" cy="67988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eaLnBrk="0" hangingPunct="0">
              <a:buFont typeface="Wingdings" charset="2"/>
              <a:buNone/>
            </a:pPr>
            <a:r>
              <a:rPr lang="en-US" sz="1100" b="1" dirty="0"/>
              <a:t>DR. MIKE MICKELBART</a:t>
            </a:r>
            <a:endParaRPr lang="en-US" sz="1100" dirty="0"/>
          </a:p>
          <a:p>
            <a:pPr marL="0" indent="0" eaLnBrk="0" hangingPunct="0">
              <a:buFont typeface="Wingdings" charset="2"/>
              <a:buNone/>
            </a:pPr>
            <a:r>
              <a:rPr lang="en-US" sz="1100" dirty="0"/>
              <a:t>WSLR B-024</a:t>
            </a:r>
          </a:p>
          <a:p>
            <a:pPr marL="0" indent="0" eaLnBrk="0" hangingPunct="0">
              <a:buFont typeface="Wingdings" charset="2"/>
              <a:buNone/>
            </a:pPr>
            <a:r>
              <a:rPr lang="en-US" sz="1100" dirty="0"/>
              <a:t>mickelbart@purdue.edu</a:t>
            </a:r>
          </a:p>
        </p:txBody>
      </p:sp>
      <p:pic>
        <p:nvPicPr>
          <p:cNvPr id="1039" name="Picture 8" descr="Profile Image">
            <a:extLst>
              <a:ext uri="{FF2B5EF4-FFF2-40B4-BE49-F238E27FC236}">
                <a16:creationId xmlns:a16="http://schemas.microsoft.com/office/drawing/2014/main" id="{82D4119F-F1B1-4446-BD23-5791E2E817DC}"/>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975710" y="3761828"/>
            <a:ext cx="725089" cy="1143698"/>
          </a:xfrm>
          <a:prstGeom prst="rect">
            <a:avLst/>
          </a:prstGeom>
          <a:noFill/>
          <a:extLst>
            <a:ext uri="{909E8E84-426E-40DD-AFC4-6F175D3DCCD1}">
              <a14:hiddenFill xmlns:a14="http://schemas.microsoft.com/office/drawing/2010/main">
                <a:solidFill>
                  <a:srgbClr val="FFFFFF"/>
                </a:solidFill>
              </a14:hiddenFill>
            </a:ext>
          </a:extLst>
        </p:spPr>
      </p:pic>
      <p:sp>
        <p:nvSpPr>
          <p:cNvPr id="58" name="Body Text">
            <a:extLst>
              <a:ext uri="{FF2B5EF4-FFF2-40B4-BE49-F238E27FC236}">
                <a16:creationId xmlns:a16="http://schemas.microsoft.com/office/drawing/2014/main" id="{E8B55E45-4A21-7A4C-93E4-AA255452833C}"/>
              </a:ext>
            </a:extLst>
          </p:cNvPr>
          <p:cNvSpPr txBox="1">
            <a:spLocks/>
          </p:cNvSpPr>
          <p:nvPr/>
        </p:nvSpPr>
        <p:spPr>
          <a:xfrm>
            <a:off x="868477" y="5114353"/>
            <a:ext cx="1310519" cy="67988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eaLnBrk="0" hangingPunct="0">
              <a:buFont typeface="Wingdings" charset="2"/>
              <a:buNone/>
            </a:pPr>
            <a:r>
              <a:rPr lang="en-US" sz="1100" b="1" dirty="0"/>
              <a:t>DR. CHRIS OAKLEY</a:t>
            </a:r>
            <a:endParaRPr lang="en-US" sz="1100" dirty="0"/>
          </a:p>
          <a:p>
            <a:pPr marL="0" indent="0" eaLnBrk="0" hangingPunct="0">
              <a:buFont typeface="Wingdings" charset="2"/>
              <a:buNone/>
            </a:pPr>
            <a:r>
              <a:rPr lang="en-US" sz="1100" dirty="0"/>
              <a:t>LILY 1-329</a:t>
            </a:r>
          </a:p>
          <a:p>
            <a:pPr marL="0" indent="0" eaLnBrk="0" hangingPunct="0">
              <a:buFont typeface="Wingdings" charset="2"/>
              <a:buNone/>
            </a:pPr>
            <a:r>
              <a:rPr lang="en-US" sz="1100" dirty="0"/>
              <a:t>oakleyc@purdue.edu</a:t>
            </a:r>
          </a:p>
        </p:txBody>
      </p:sp>
      <p:pic>
        <p:nvPicPr>
          <p:cNvPr id="1035" name="Picture 11" descr="Dr. Chris Oakley">
            <a:extLst>
              <a:ext uri="{FF2B5EF4-FFF2-40B4-BE49-F238E27FC236}">
                <a16:creationId xmlns:a16="http://schemas.microsoft.com/office/drawing/2014/main" id="{62F09DBF-10D1-5B43-8115-9EB76EBAECEE}"/>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034750" y="3748237"/>
            <a:ext cx="725956" cy="1145065"/>
          </a:xfrm>
          <a:prstGeom prst="rect">
            <a:avLst/>
          </a:prstGeom>
          <a:noFill/>
          <a:extLst>
            <a:ext uri="{909E8E84-426E-40DD-AFC4-6F175D3DCCD1}">
              <a14:hiddenFill xmlns:a14="http://schemas.microsoft.com/office/drawing/2010/main">
                <a:solidFill>
                  <a:srgbClr val="FFFFFF"/>
                </a:solidFill>
              </a14:hiddenFill>
            </a:ext>
          </a:extLst>
        </p:spPr>
      </p:pic>
      <p:sp>
        <p:nvSpPr>
          <p:cNvPr id="55" name="Body Text">
            <a:extLst>
              <a:ext uri="{FF2B5EF4-FFF2-40B4-BE49-F238E27FC236}">
                <a16:creationId xmlns:a16="http://schemas.microsoft.com/office/drawing/2014/main" id="{A8448524-1871-114E-93EA-A1B3C1A0ED90}"/>
              </a:ext>
            </a:extLst>
          </p:cNvPr>
          <p:cNvSpPr txBox="1">
            <a:spLocks/>
          </p:cNvSpPr>
          <p:nvPr/>
        </p:nvSpPr>
        <p:spPr>
          <a:xfrm>
            <a:off x="4768085" y="3023816"/>
            <a:ext cx="1428159" cy="679883"/>
          </a:xfrm>
          <a:prstGeom prst="rect">
            <a:avLst/>
          </a:prstGeom>
        </p:spPr>
        <p:txBody>
          <a:bodyPr vert="horz" lIns="0" tIns="0" rIns="0" bIns="0" rtlCol="0">
            <a:normAutofit fontScale="92500"/>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eaLnBrk="0" hangingPunct="0">
              <a:buFont typeface="Wingdings" charset="2"/>
              <a:buNone/>
            </a:pPr>
            <a:r>
              <a:rPr lang="en-US" sz="1100" b="1" dirty="0"/>
              <a:t>DR. SCOTT MCADAM</a:t>
            </a:r>
          </a:p>
          <a:p>
            <a:pPr marL="0" indent="0" eaLnBrk="0" hangingPunct="0">
              <a:buFont typeface="Wingdings" charset="2"/>
              <a:buNone/>
            </a:pPr>
            <a:r>
              <a:rPr lang="en-US" sz="1100" b="1" i="1" dirty="0"/>
              <a:t>*On Sabbatical Fall 2024</a:t>
            </a:r>
          </a:p>
          <a:p>
            <a:pPr marL="0" indent="0" eaLnBrk="0" hangingPunct="0">
              <a:buFont typeface="Wingdings" charset="2"/>
              <a:buNone/>
            </a:pPr>
            <a:r>
              <a:rPr lang="en-US" sz="1100" dirty="0"/>
              <a:t>LILY B-338</a:t>
            </a:r>
          </a:p>
          <a:p>
            <a:pPr marL="0" indent="0" eaLnBrk="0" hangingPunct="0">
              <a:buFont typeface="Wingdings" charset="2"/>
              <a:buNone/>
            </a:pPr>
            <a:r>
              <a:rPr lang="en-US" sz="1100" dirty="0"/>
              <a:t>smcadam@purdue.edu</a:t>
            </a:r>
          </a:p>
        </p:txBody>
      </p:sp>
      <p:pic>
        <p:nvPicPr>
          <p:cNvPr id="1037" name="Picture 3" descr="Dr. Scott McAdam">
            <a:extLst>
              <a:ext uri="{FF2B5EF4-FFF2-40B4-BE49-F238E27FC236}">
                <a16:creationId xmlns:a16="http://schemas.microsoft.com/office/drawing/2014/main" id="{77273414-DB25-6047-B153-A8DEDEDFB9EC}"/>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005200" y="1737152"/>
            <a:ext cx="729707" cy="1152938"/>
          </a:xfrm>
          <a:prstGeom prst="rect">
            <a:avLst/>
          </a:prstGeom>
          <a:noFill/>
          <a:extLst>
            <a:ext uri="{909E8E84-426E-40DD-AFC4-6F175D3DCCD1}">
              <a14:hiddenFill xmlns:a14="http://schemas.microsoft.com/office/drawing/2010/main">
                <a:solidFill>
                  <a:srgbClr val="FFFFFF"/>
                </a:solidFill>
              </a14:hiddenFill>
            </a:ext>
          </a:extLst>
        </p:spPr>
      </p:pic>
      <p:sp>
        <p:nvSpPr>
          <p:cNvPr id="57" name="Body Text">
            <a:extLst>
              <a:ext uri="{FF2B5EF4-FFF2-40B4-BE49-F238E27FC236}">
                <a16:creationId xmlns:a16="http://schemas.microsoft.com/office/drawing/2014/main" id="{25924495-9DCD-5748-A68C-6BEE008ADFB8}"/>
              </a:ext>
            </a:extLst>
          </p:cNvPr>
          <p:cNvSpPr txBox="1">
            <a:spLocks/>
          </p:cNvSpPr>
          <p:nvPr/>
        </p:nvSpPr>
        <p:spPr>
          <a:xfrm>
            <a:off x="2715216" y="3060085"/>
            <a:ext cx="1528441" cy="67988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eaLnBrk="0" hangingPunct="0">
              <a:buFont typeface="Wingdings" charset="2"/>
              <a:buNone/>
            </a:pPr>
            <a:r>
              <a:rPr lang="en-US" sz="1100" b="1" dirty="0"/>
              <a:t>DR. BRYAN YOUNG</a:t>
            </a:r>
            <a:endParaRPr lang="en-US" sz="1100" dirty="0"/>
          </a:p>
          <a:p>
            <a:pPr marL="0" indent="0" eaLnBrk="0" hangingPunct="0">
              <a:buFont typeface="Wingdings" charset="2"/>
              <a:buNone/>
            </a:pPr>
            <a:r>
              <a:rPr lang="en-US" sz="1100" dirty="0"/>
              <a:t>LILY 1-347</a:t>
            </a:r>
          </a:p>
          <a:p>
            <a:pPr marL="0" indent="0" eaLnBrk="0" hangingPunct="0">
              <a:buFont typeface="Wingdings" charset="2"/>
              <a:buNone/>
            </a:pPr>
            <a:r>
              <a:rPr lang="en-US" sz="1100" dirty="0"/>
              <a:t>bryanyoung@purdue.edu</a:t>
            </a:r>
          </a:p>
        </p:txBody>
      </p:sp>
      <p:pic>
        <p:nvPicPr>
          <p:cNvPr id="1045" name="Picture 13" descr="Bryan Young">
            <a:extLst>
              <a:ext uri="{FF2B5EF4-FFF2-40B4-BE49-F238E27FC236}">
                <a16:creationId xmlns:a16="http://schemas.microsoft.com/office/drawing/2014/main" id="{C3620C3C-827B-354E-847D-0E9860AD9107}"/>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2967967" y="1756410"/>
            <a:ext cx="732832" cy="1149540"/>
          </a:xfrm>
          <a:prstGeom prst="rect">
            <a:avLst/>
          </a:prstGeom>
          <a:noFill/>
          <a:extLst>
            <a:ext uri="{909E8E84-426E-40DD-AFC4-6F175D3DCCD1}">
              <a14:hiddenFill xmlns:a14="http://schemas.microsoft.com/office/drawing/2010/main">
                <a:solidFill>
                  <a:srgbClr val="FFFFFF"/>
                </a:solidFill>
              </a14:hiddenFill>
            </a:ext>
          </a:extLst>
        </p:spPr>
      </p:pic>
      <p:sp>
        <p:nvSpPr>
          <p:cNvPr id="7" name="Body Text">
            <a:extLst>
              <a:ext uri="{FF2B5EF4-FFF2-40B4-BE49-F238E27FC236}">
                <a16:creationId xmlns:a16="http://schemas.microsoft.com/office/drawing/2014/main" id="{9FD2C974-40B5-024E-A3C2-A12851E9FCBF}"/>
              </a:ext>
            </a:extLst>
          </p:cNvPr>
          <p:cNvSpPr>
            <a:spLocks noGrp="1"/>
          </p:cNvSpPr>
          <p:nvPr>
            <p:ph type="body" sz="quarter" idx="14"/>
          </p:nvPr>
        </p:nvSpPr>
        <p:spPr>
          <a:xfrm>
            <a:off x="868476" y="3069777"/>
            <a:ext cx="1310519" cy="679883"/>
          </a:xfrm>
        </p:spPr>
        <p:txBody>
          <a:bodyPr>
            <a:normAutofit/>
          </a:bodyPr>
          <a:lstStyle/>
          <a:p>
            <a:pPr marL="0" indent="0" eaLnBrk="0" hangingPunct="0">
              <a:buNone/>
            </a:pPr>
            <a:r>
              <a:rPr lang="en-US" sz="1100" b="1" dirty="0"/>
              <a:t>DR. YUN ZHOU</a:t>
            </a:r>
            <a:endParaRPr lang="en-US" sz="1100" dirty="0"/>
          </a:p>
          <a:p>
            <a:pPr marL="0" indent="0" eaLnBrk="0" hangingPunct="0">
              <a:buNone/>
            </a:pPr>
            <a:r>
              <a:rPr lang="en-US" sz="1100" dirty="0"/>
              <a:t>LILY B-472</a:t>
            </a:r>
          </a:p>
          <a:p>
            <a:pPr marL="0" indent="0" eaLnBrk="0" hangingPunct="0">
              <a:buNone/>
            </a:pPr>
            <a:r>
              <a:rPr lang="en-US" sz="1100" dirty="0"/>
              <a:t>zhouyun@purdue.edu</a:t>
            </a:r>
          </a:p>
        </p:txBody>
      </p:sp>
      <p:pic>
        <p:nvPicPr>
          <p:cNvPr id="1047" name="Picture 15" descr="Yun Zhou">
            <a:extLst>
              <a:ext uri="{FF2B5EF4-FFF2-40B4-BE49-F238E27FC236}">
                <a16:creationId xmlns:a16="http://schemas.microsoft.com/office/drawing/2014/main" id="{816D022C-DA11-AB47-8AA0-3C6131FDBA15}"/>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1019265" y="1743900"/>
            <a:ext cx="741441" cy="1174560"/>
          </a:xfrm>
          <a:prstGeom prst="rect">
            <a:avLst/>
          </a:prstGeom>
          <a:noFill/>
          <a:extLst>
            <a:ext uri="{909E8E84-426E-40DD-AFC4-6F175D3DCCD1}">
              <a14:hiddenFill xmlns:a14="http://schemas.microsoft.com/office/drawing/2010/main">
                <a:solidFill>
                  <a:srgbClr val="FFFFFF"/>
                </a:solidFill>
              </a14:hiddenFill>
            </a:ext>
          </a:extLst>
        </p:spPr>
      </p:pic>
      <p:sp>
        <p:nvSpPr>
          <p:cNvPr id="3" name="Subhead">
            <a:extLst>
              <a:ext uri="{FF2B5EF4-FFF2-40B4-BE49-F238E27FC236}">
                <a16:creationId xmlns:a16="http://schemas.microsoft.com/office/drawing/2014/main" id="{0ED6075B-A6C0-864A-B7A1-3CD5E6E6E81D}"/>
              </a:ext>
            </a:extLst>
          </p:cNvPr>
          <p:cNvSpPr>
            <a:spLocks noGrp="1"/>
          </p:cNvSpPr>
          <p:nvPr>
            <p:ph type="subTitle" idx="1"/>
          </p:nvPr>
        </p:nvSpPr>
        <p:spPr>
          <a:xfrm>
            <a:off x="895982" y="972934"/>
            <a:ext cx="7428235" cy="646331"/>
          </a:xfrm>
        </p:spPr>
        <p:txBody>
          <a:bodyPr/>
          <a:lstStyle/>
          <a:p>
            <a:pPr eaLnBrk="0" hangingPunct="0"/>
            <a:r>
              <a:rPr lang="en-US" sz="1400" b="0" dirty="0">
                <a:solidFill>
                  <a:schemeClr val="bg1"/>
                </a:solidFill>
              </a:rPr>
              <a:t>Each Plant Science student is assigned a faculty mentor. In addition to your Academic Advisor, Lisa Klein, each semester you will also meet with your faculty mentor. These faculty members serve as mentors for the research and professional development side of your Purdue education.</a:t>
            </a:r>
          </a:p>
        </p:txBody>
      </p:sp>
      <p:sp>
        <p:nvSpPr>
          <p:cNvPr id="2" name="Title">
            <a:extLst>
              <a:ext uri="{FF2B5EF4-FFF2-40B4-BE49-F238E27FC236}">
                <a16:creationId xmlns:a16="http://schemas.microsoft.com/office/drawing/2014/main" id="{D29BF299-ADCD-9B43-997E-DFA36FEB94E8}"/>
              </a:ext>
            </a:extLst>
          </p:cNvPr>
          <p:cNvSpPr>
            <a:spLocks noGrp="1"/>
          </p:cNvSpPr>
          <p:nvPr>
            <p:ph type="ctrTitle"/>
          </p:nvPr>
        </p:nvSpPr>
        <p:spPr>
          <a:xfrm>
            <a:off x="960519" y="332414"/>
            <a:ext cx="7222961" cy="443198"/>
          </a:xfrm>
        </p:spPr>
        <p:txBody>
          <a:bodyPr/>
          <a:lstStyle/>
          <a:p>
            <a:r>
              <a:rPr lang="en-US" sz="3200" i="0" dirty="0"/>
              <a:t>Botany &amp; Plant Pathology Faculty Mentors</a:t>
            </a:r>
          </a:p>
        </p:txBody>
      </p:sp>
      <p:sp>
        <p:nvSpPr>
          <p:cNvPr id="5" name="Slide Number">
            <a:extLst>
              <a:ext uri="{FF2B5EF4-FFF2-40B4-BE49-F238E27FC236}">
                <a16:creationId xmlns:a16="http://schemas.microsoft.com/office/drawing/2014/main" id="{9EDD304E-803A-2F4B-A026-9426571AB86B}"/>
              </a:ext>
            </a:extLst>
          </p:cNvPr>
          <p:cNvSpPr>
            <a:spLocks noGrp="1"/>
          </p:cNvSpPr>
          <p:nvPr>
            <p:ph type="sldNum" sz="quarter" idx="12"/>
          </p:nvPr>
        </p:nvSpPr>
        <p:spPr/>
        <p:txBody>
          <a:bodyPr/>
          <a:lstStyle/>
          <a:p>
            <a:fld id="{8A7A6979-0714-4377-B894-6BE4C2D6E202}" type="slidenum">
              <a:rPr lang="en-US" smtClean="0"/>
              <a:pPr/>
              <a:t>3</a:t>
            </a:fld>
            <a:endParaRPr lang="en-US" dirty="0"/>
          </a:p>
        </p:txBody>
      </p:sp>
      <p:pic>
        <p:nvPicPr>
          <p:cNvPr id="4" name="Picture 3">
            <a:extLst>
              <a:ext uri="{FF2B5EF4-FFF2-40B4-BE49-F238E27FC236}">
                <a16:creationId xmlns:a16="http://schemas.microsoft.com/office/drawing/2014/main" id="{7D884C2B-6C76-43EB-A4A7-97C3911E8498}"/>
              </a:ext>
            </a:extLst>
          </p:cNvPr>
          <p:cNvPicPr>
            <a:picLocks noChangeAspect="1"/>
          </p:cNvPicPr>
          <p:nvPr/>
        </p:nvPicPr>
        <p:blipFill>
          <a:blip r:embed="rId15"/>
          <a:stretch>
            <a:fillRect/>
          </a:stretch>
        </p:blipFill>
        <p:spPr>
          <a:xfrm>
            <a:off x="6830876" y="3761828"/>
            <a:ext cx="726927" cy="1143698"/>
          </a:xfrm>
          <a:prstGeom prst="rect">
            <a:avLst/>
          </a:prstGeom>
        </p:spPr>
      </p:pic>
      <p:pic>
        <p:nvPicPr>
          <p:cNvPr id="1026" name="Picture 2" descr="GYEONG MEE  YOON">
            <a:extLst>
              <a:ext uri="{FF2B5EF4-FFF2-40B4-BE49-F238E27FC236}">
                <a16:creationId xmlns:a16="http://schemas.microsoft.com/office/drawing/2014/main" id="{08F2467C-DEA1-40D2-BCF8-81856177B3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30876" y="1715530"/>
            <a:ext cx="746543" cy="1174560"/>
          </a:xfrm>
          <a:prstGeom prst="rect">
            <a:avLst/>
          </a:prstGeom>
          <a:noFill/>
          <a:extLst>
            <a:ext uri="{909E8E84-426E-40DD-AFC4-6F175D3DCCD1}">
              <a14:hiddenFill xmlns:a14="http://schemas.microsoft.com/office/drawing/2010/main">
                <a:solidFill>
                  <a:srgbClr val="FFFFFF"/>
                </a:solidFill>
              </a14:hiddenFill>
            </a:ext>
          </a:extLst>
        </p:spPr>
      </p:pic>
      <p:sp>
        <p:nvSpPr>
          <p:cNvPr id="21" name="Body Text">
            <a:extLst>
              <a:ext uri="{FF2B5EF4-FFF2-40B4-BE49-F238E27FC236}">
                <a16:creationId xmlns:a16="http://schemas.microsoft.com/office/drawing/2014/main" id="{EC13729C-A426-4EE7-8FB7-D973C7F64049}"/>
              </a:ext>
            </a:extLst>
          </p:cNvPr>
          <p:cNvSpPr txBox="1">
            <a:spLocks/>
          </p:cNvSpPr>
          <p:nvPr/>
        </p:nvSpPr>
        <p:spPr>
          <a:xfrm>
            <a:off x="6806484" y="3081453"/>
            <a:ext cx="1502638" cy="67988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eaLnBrk="0" hangingPunct="0">
              <a:buFont typeface="Wingdings" charset="2"/>
              <a:buNone/>
            </a:pPr>
            <a:r>
              <a:rPr lang="en-US" sz="1100" b="1" dirty="0"/>
              <a:t>DR. GYEONG MEE YOON</a:t>
            </a:r>
            <a:endParaRPr lang="en-US" sz="1100" dirty="0"/>
          </a:p>
          <a:p>
            <a:pPr marL="0" indent="0" eaLnBrk="0" hangingPunct="0">
              <a:buFont typeface="Wingdings" charset="2"/>
              <a:buNone/>
            </a:pPr>
            <a:r>
              <a:rPr lang="en-US" sz="1100" dirty="0"/>
              <a:t>LILY B-474</a:t>
            </a:r>
          </a:p>
          <a:p>
            <a:pPr marL="0" indent="0" eaLnBrk="0" hangingPunct="0">
              <a:buFont typeface="Wingdings" charset="2"/>
              <a:buNone/>
            </a:pPr>
            <a:r>
              <a:rPr lang="en-US" sz="1100" dirty="0"/>
              <a:t>YOONG@purdue.edu</a:t>
            </a:r>
          </a:p>
        </p:txBody>
      </p:sp>
    </p:spTree>
    <p:extLst>
      <p:ext uri="{BB962C8B-B14F-4D97-AF65-F5344CB8AC3E}">
        <p14:creationId xmlns:p14="http://schemas.microsoft.com/office/powerpoint/2010/main" val="370345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6CAC80-090C-3B41-8F86-A34983302CD5}"/>
              </a:ext>
            </a:extLst>
          </p:cNvPr>
          <p:cNvSpPr txBox="1"/>
          <p:nvPr/>
        </p:nvSpPr>
        <p:spPr>
          <a:xfrm>
            <a:off x="5359940" y="4240085"/>
            <a:ext cx="2704373" cy="1352486"/>
          </a:xfrm>
          <a:prstGeom prst="rect">
            <a:avLst/>
          </a:prstGeom>
          <a:noFill/>
        </p:spPr>
        <p:txBody>
          <a:bodyPr wrap="square" rtlCol="0">
            <a:spAutoFit/>
          </a:bodyPr>
          <a:lstStyle/>
          <a:p>
            <a:pPr algn="ctr">
              <a:lnSpc>
                <a:spcPct val="160000"/>
              </a:lnSpc>
            </a:pPr>
            <a:r>
              <a:rPr lang="en-US" sz="1050" b="1" dirty="0">
                <a:solidFill>
                  <a:schemeClr val="bg1"/>
                </a:solidFill>
              </a:rPr>
              <a:t>*You will work with your advisor to plan for your specific first semester courses.  If you have any dual credits, AP credits, etc. please let your advisor know when you meet to preregister</a:t>
            </a:r>
            <a:endParaRPr lang="en-US" sz="1050" dirty="0">
              <a:solidFill>
                <a:schemeClr val="bg1"/>
              </a:solidFill>
            </a:endParaRPr>
          </a:p>
        </p:txBody>
      </p:sp>
      <p:sp>
        <p:nvSpPr>
          <p:cNvPr id="12" name="Text Placeholder 3">
            <a:extLst>
              <a:ext uri="{FF2B5EF4-FFF2-40B4-BE49-F238E27FC236}">
                <a16:creationId xmlns:a16="http://schemas.microsoft.com/office/drawing/2014/main" id="{1D4DEFB7-BB74-3240-8C6D-1B267833C4C0}"/>
              </a:ext>
            </a:extLst>
          </p:cNvPr>
          <p:cNvSpPr txBox="1">
            <a:spLocks/>
          </p:cNvSpPr>
          <p:nvPr/>
        </p:nvSpPr>
        <p:spPr>
          <a:xfrm>
            <a:off x="885744" y="3377090"/>
            <a:ext cx="5750276" cy="2418867"/>
          </a:xfrm>
          <a:prstGeom prst="rect">
            <a:avLst/>
          </a:prstGeom>
        </p:spPr>
        <p:txBody>
          <a:bodyPr vert="horz" lIns="0" tIns="0" rIns="0" bIns="0" rtlCol="0">
            <a:normAutofit fontScale="85000" lnSpcReduction="10000"/>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60000"/>
              </a:lnSpc>
              <a:buFont typeface="Wingdings" charset="2"/>
              <a:buNone/>
            </a:pPr>
            <a:r>
              <a:rPr lang="en-US" sz="2400" b="1" u="sng" dirty="0"/>
              <a:t>Course recommendations for your first semester*:</a:t>
            </a:r>
            <a:endParaRPr lang="en-US" sz="2400" u="sng" dirty="0"/>
          </a:p>
          <a:p>
            <a:pPr marL="0" indent="0">
              <a:lnSpc>
                <a:spcPct val="160000"/>
              </a:lnSpc>
              <a:buNone/>
            </a:pPr>
            <a:r>
              <a:rPr lang="en-US" sz="1500" dirty="0"/>
              <a:t>	AGR 10100 Introduction To The College Of Agriculture And Purdue University</a:t>
            </a:r>
          </a:p>
          <a:p>
            <a:pPr marL="0" indent="0">
              <a:lnSpc>
                <a:spcPct val="160000"/>
              </a:lnSpc>
              <a:buNone/>
            </a:pPr>
            <a:r>
              <a:rPr lang="en-US" sz="1700" dirty="0"/>
              <a:t>	AGR 12500 Introduction to Plant Science	</a:t>
            </a:r>
          </a:p>
          <a:p>
            <a:pPr marL="0" indent="0">
              <a:lnSpc>
                <a:spcPct val="160000"/>
              </a:lnSpc>
              <a:buNone/>
            </a:pPr>
            <a:r>
              <a:rPr lang="en-US" sz="1700" dirty="0"/>
              <a:t>	BTNY 12000 Principles of Plant Biology I</a:t>
            </a:r>
          </a:p>
          <a:p>
            <a:pPr marL="0" indent="0">
              <a:lnSpc>
                <a:spcPct val="160000"/>
              </a:lnSpc>
              <a:buNone/>
            </a:pPr>
            <a:r>
              <a:rPr lang="en-US" sz="1700" dirty="0"/>
              <a:t>	CHM 11100 General Chemistry</a:t>
            </a:r>
          </a:p>
          <a:p>
            <a:pPr marL="0" indent="0">
              <a:lnSpc>
                <a:spcPct val="160000"/>
              </a:lnSpc>
              <a:buNone/>
            </a:pPr>
            <a:r>
              <a:rPr lang="en-US" sz="1700" dirty="0"/>
              <a:t>	ENGL 10800/SCLA 10100 First Year Composition	</a:t>
            </a:r>
          </a:p>
          <a:p>
            <a:pPr marL="0" indent="0">
              <a:lnSpc>
                <a:spcPct val="160000"/>
              </a:lnSpc>
              <a:buNone/>
            </a:pPr>
            <a:r>
              <a:rPr lang="en-US" sz="1700" dirty="0"/>
              <a:t> 	MA 16010 Applied Calculus I</a:t>
            </a:r>
          </a:p>
        </p:txBody>
      </p:sp>
      <p:sp>
        <p:nvSpPr>
          <p:cNvPr id="11" name="Subtitle 2">
            <a:extLst>
              <a:ext uri="{FF2B5EF4-FFF2-40B4-BE49-F238E27FC236}">
                <a16:creationId xmlns:a16="http://schemas.microsoft.com/office/drawing/2014/main" id="{63C6D706-E355-8248-A9BF-A74FFDBBC9C0}"/>
              </a:ext>
            </a:extLst>
          </p:cNvPr>
          <p:cNvSpPr txBox="1">
            <a:spLocks/>
          </p:cNvSpPr>
          <p:nvPr/>
        </p:nvSpPr>
        <p:spPr>
          <a:xfrm>
            <a:off x="729881" y="2450037"/>
            <a:ext cx="7587265" cy="810478"/>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sz="1200" dirty="0">
                <a:solidFill>
                  <a:schemeClr val="bg1">
                    <a:lumMod val="50000"/>
                    <a:lumOff val="50000"/>
                  </a:schemeClr>
                </a:solidFill>
              </a:rPr>
              <a:t>All Plant Science degree requirements are available at </a:t>
            </a:r>
            <a:r>
              <a:rPr lang="en-US" sz="1200" dirty="0">
                <a:solidFill>
                  <a:schemeClr val="tx2">
                    <a:lumMod val="75000"/>
                  </a:schemeClr>
                </a:solidFill>
                <a:hlinkClick r:id="rId2">
                  <a:extLst>
                    <a:ext uri="{A12FA001-AC4F-418D-AE19-62706E023703}">
                      <ahyp:hlinkClr xmlns:ahyp="http://schemas.microsoft.com/office/drawing/2018/hyperlinkcolor" val="tx"/>
                    </a:ext>
                  </a:extLst>
                </a:hlinkClick>
              </a:rPr>
              <a:t>catalog.purdue.edu</a:t>
            </a:r>
            <a:r>
              <a:rPr lang="en-US" sz="1200" dirty="0">
                <a:solidFill>
                  <a:schemeClr val="bg1"/>
                </a:solidFill>
              </a:rPr>
              <a:t>. </a:t>
            </a:r>
          </a:p>
          <a:p>
            <a:pPr algn="ctr"/>
            <a:r>
              <a:rPr lang="en-US" sz="1200" dirty="0">
                <a:solidFill>
                  <a:schemeClr val="bg1">
                    <a:lumMod val="50000"/>
                    <a:lumOff val="50000"/>
                  </a:schemeClr>
                </a:solidFill>
              </a:rPr>
              <a:t>2024-2025 Academic Year Requirements Coming after June 1st</a:t>
            </a:r>
          </a:p>
          <a:p>
            <a:pPr algn="ctr"/>
            <a:r>
              <a:rPr lang="en-US" sz="1200" dirty="0">
                <a:solidFill>
                  <a:schemeClr val="bg1">
                    <a:lumMod val="50000"/>
                    <a:lumOff val="50000"/>
                  </a:schemeClr>
                </a:solidFill>
              </a:rPr>
              <a:t>On left-side menu: </a:t>
            </a:r>
            <a:r>
              <a:rPr lang="en-US" sz="1200" dirty="0"/>
              <a:t>Undergraduate Colleges &gt; Department of Botany and Plant Pathology &gt; Programs &gt;Plant Science, BS</a:t>
            </a:r>
          </a:p>
        </p:txBody>
      </p:sp>
      <p:sp>
        <p:nvSpPr>
          <p:cNvPr id="10" name="Text Placeholder 3">
            <a:extLst>
              <a:ext uri="{FF2B5EF4-FFF2-40B4-BE49-F238E27FC236}">
                <a16:creationId xmlns:a16="http://schemas.microsoft.com/office/drawing/2014/main" id="{73840764-84E5-FB47-8E39-6FCE79C306CF}"/>
              </a:ext>
            </a:extLst>
          </p:cNvPr>
          <p:cNvSpPr txBox="1">
            <a:spLocks/>
          </p:cNvSpPr>
          <p:nvPr/>
        </p:nvSpPr>
        <p:spPr>
          <a:xfrm>
            <a:off x="1274324" y="1374030"/>
            <a:ext cx="7470842" cy="1166154"/>
          </a:xfrm>
          <a:prstGeom prst="rect">
            <a:avLst/>
          </a:prstGeom>
        </p:spPr>
        <p:txBody>
          <a:bodyPr vert="horz" lIns="0" tIns="0" rIns="0" bIns="0" numCol="2" rtlCol="0">
            <a:normAutofit fontScale="70000" lnSpcReduction="20000"/>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Major: </a:t>
            </a:r>
          </a:p>
          <a:p>
            <a:pPr lvl="1"/>
            <a:r>
              <a:rPr lang="en-US" sz="2600" b="1" dirty="0">
                <a:solidFill>
                  <a:schemeClr val="accent1"/>
                </a:solidFill>
              </a:rPr>
              <a:t>Plant Science, BS</a:t>
            </a:r>
          </a:p>
          <a:p>
            <a:endParaRPr lang="en-US" dirty="0"/>
          </a:p>
          <a:p>
            <a:endParaRPr lang="en-US" dirty="0"/>
          </a:p>
          <a:p>
            <a:pPr marL="0" indent="0">
              <a:buFont typeface="Wingdings" charset="2"/>
              <a:buNone/>
            </a:pPr>
            <a:r>
              <a:rPr lang="en-US" dirty="0"/>
              <a:t>	</a:t>
            </a:r>
          </a:p>
          <a:p>
            <a:endParaRPr lang="en-US" dirty="0"/>
          </a:p>
          <a:p>
            <a:r>
              <a:rPr lang="en-US" dirty="0"/>
              <a:t>Minors:</a:t>
            </a:r>
          </a:p>
          <a:p>
            <a:pPr lvl="1"/>
            <a:r>
              <a:rPr lang="en-US" sz="1900" b="1" dirty="0">
                <a:solidFill>
                  <a:schemeClr val="accent1"/>
                </a:solidFill>
              </a:rPr>
              <a:t>Plant Biology </a:t>
            </a:r>
            <a:r>
              <a:rPr lang="en-US" sz="1200" b="1" dirty="0">
                <a:solidFill>
                  <a:schemeClr val="accent1"/>
                </a:solidFill>
              </a:rPr>
              <a:t>(not available to Plant Science majors)</a:t>
            </a:r>
          </a:p>
          <a:p>
            <a:pPr lvl="1"/>
            <a:r>
              <a:rPr lang="en-US" sz="1900" b="1" dirty="0">
                <a:solidFill>
                  <a:schemeClr val="accent1"/>
                </a:solidFill>
              </a:rPr>
              <a:t>Plant Pathology </a:t>
            </a:r>
          </a:p>
          <a:p>
            <a:pPr lvl="1"/>
            <a:r>
              <a:rPr lang="en-US" sz="1900" b="1" dirty="0">
                <a:solidFill>
                  <a:schemeClr val="accent1"/>
                </a:solidFill>
              </a:rPr>
              <a:t>Weed Science</a:t>
            </a:r>
          </a:p>
        </p:txBody>
      </p:sp>
      <p:sp>
        <p:nvSpPr>
          <p:cNvPr id="8" name="Subtitle 2">
            <a:extLst>
              <a:ext uri="{FF2B5EF4-FFF2-40B4-BE49-F238E27FC236}">
                <a16:creationId xmlns:a16="http://schemas.microsoft.com/office/drawing/2014/main" id="{481EE8D0-DFDA-EF47-B4F7-F0C6EB4E85F1}"/>
              </a:ext>
            </a:extLst>
          </p:cNvPr>
          <p:cNvSpPr>
            <a:spLocks noGrp="1"/>
          </p:cNvSpPr>
          <p:nvPr>
            <p:ph type="subTitle" idx="1"/>
          </p:nvPr>
        </p:nvSpPr>
        <p:spPr>
          <a:xfrm>
            <a:off x="729881" y="1053504"/>
            <a:ext cx="7743125" cy="246221"/>
          </a:xfrm>
        </p:spPr>
        <p:txBody>
          <a:bodyPr/>
          <a:lstStyle/>
          <a:p>
            <a:pPr algn="ctr"/>
            <a:r>
              <a:rPr lang="en-US" sz="1600" dirty="0"/>
              <a:t>The Botany &amp; Plant Pathology Department offers one major and three minors:</a:t>
            </a:r>
          </a:p>
        </p:txBody>
      </p:sp>
      <p:sp>
        <p:nvSpPr>
          <p:cNvPr id="2" name="Title 1">
            <a:extLst>
              <a:ext uri="{FF2B5EF4-FFF2-40B4-BE49-F238E27FC236}">
                <a16:creationId xmlns:a16="http://schemas.microsoft.com/office/drawing/2014/main" id="{72FA48CA-ABEB-F444-A554-F8F25B828C1D}"/>
              </a:ext>
            </a:extLst>
          </p:cNvPr>
          <p:cNvSpPr>
            <a:spLocks noGrp="1"/>
          </p:cNvSpPr>
          <p:nvPr>
            <p:ph type="ctrTitle"/>
          </p:nvPr>
        </p:nvSpPr>
        <p:spPr>
          <a:xfrm>
            <a:off x="1138581" y="264549"/>
            <a:ext cx="6925732" cy="512448"/>
          </a:xfrm>
        </p:spPr>
        <p:txBody>
          <a:bodyPr/>
          <a:lstStyle/>
          <a:p>
            <a:pPr algn="ctr"/>
            <a:r>
              <a:rPr lang="en-US" i="0" dirty="0"/>
              <a:t>Your major is Plant Science</a:t>
            </a:r>
          </a:p>
        </p:txBody>
      </p:sp>
      <p:sp>
        <p:nvSpPr>
          <p:cNvPr id="7" name="Slide Number Placeholder 6">
            <a:extLst>
              <a:ext uri="{FF2B5EF4-FFF2-40B4-BE49-F238E27FC236}">
                <a16:creationId xmlns:a16="http://schemas.microsoft.com/office/drawing/2014/main" id="{62F92344-FD1C-E847-A139-DD522C5F2824}"/>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3290650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b students"/>
          <p:cNvPicPr/>
          <p:nvPr/>
        </p:nvPicPr>
        <p:blipFill>
          <a:blip r:embed="rId2">
            <a:extLst>
              <a:ext uri="{28A0092B-C50C-407E-A947-70E740481C1C}">
                <a14:useLocalDpi xmlns:a14="http://schemas.microsoft.com/office/drawing/2010/main" val="0"/>
              </a:ext>
            </a:extLst>
          </a:blip>
          <a:srcRect/>
          <a:stretch>
            <a:fillRect/>
          </a:stretch>
        </p:blipFill>
        <p:spPr bwMode="auto">
          <a:xfrm>
            <a:off x="6758697" y="2693156"/>
            <a:ext cx="1638300" cy="1529080"/>
          </a:xfrm>
          <a:prstGeom prst="rect">
            <a:avLst/>
          </a:prstGeom>
          <a:noFill/>
          <a:ln>
            <a:noFill/>
          </a:ln>
        </p:spPr>
      </p:pic>
      <p:pic>
        <p:nvPicPr>
          <p:cNvPr id="11" name="Picture 10" descr="Greenhouse manager"/>
          <p:cNvPicPr>
            <a:picLocks noChangeAspect="1"/>
          </p:cNvPicPr>
          <p:nvPr/>
        </p:nvPicPr>
        <p:blipFill>
          <a:blip r:embed="rId3"/>
          <a:stretch>
            <a:fillRect/>
          </a:stretch>
        </p:blipFill>
        <p:spPr>
          <a:xfrm>
            <a:off x="3296336" y="2950979"/>
            <a:ext cx="2327927" cy="1514475"/>
          </a:xfrm>
          <a:prstGeom prst="rect">
            <a:avLst/>
          </a:prstGeom>
        </p:spPr>
      </p:pic>
      <p:pic>
        <p:nvPicPr>
          <p:cNvPr id="8" name="Picture 7" descr="Lab students"/>
          <p:cNvPicPr/>
          <p:nvPr/>
        </p:nvPicPr>
        <p:blipFill>
          <a:blip r:embed="rId4">
            <a:extLst>
              <a:ext uri="{28A0092B-C50C-407E-A947-70E740481C1C}">
                <a14:useLocalDpi xmlns:a14="http://schemas.microsoft.com/office/drawing/2010/main" val="0"/>
              </a:ext>
            </a:extLst>
          </a:blip>
          <a:srcRect/>
          <a:stretch>
            <a:fillRect/>
          </a:stretch>
        </p:blipFill>
        <p:spPr bwMode="auto">
          <a:xfrm>
            <a:off x="872835" y="2679416"/>
            <a:ext cx="1602105" cy="1514475"/>
          </a:xfrm>
          <a:prstGeom prst="rect">
            <a:avLst/>
          </a:prstGeom>
          <a:noFill/>
          <a:ln>
            <a:noFill/>
          </a:ln>
        </p:spPr>
      </p:pic>
      <p:sp>
        <p:nvSpPr>
          <p:cNvPr id="4" name="TextBox 3">
            <a:extLst>
              <a:ext uri="{FF2B5EF4-FFF2-40B4-BE49-F238E27FC236}">
                <a16:creationId xmlns:a16="http://schemas.microsoft.com/office/drawing/2014/main" id="{8BD17123-EAAF-BF4C-801A-73AE13E8ABCE}"/>
              </a:ext>
            </a:extLst>
          </p:cNvPr>
          <p:cNvSpPr txBox="1"/>
          <p:nvPr/>
        </p:nvSpPr>
        <p:spPr>
          <a:xfrm>
            <a:off x="1508552" y="4780668"/>
            <a:ext cx="5754011" cy="892552"/>
          </a:xfrm>
          <a:prstGeom prst="rect">
            <a:avLst/>
          </a:prstGeom>
          <a:noFill/>
        </p:spPr>
        <p:txBody>
          <a:bodyPr wrap="none" rtlCol="0">
            <a:spAutoFit/>
          </a:bodyPr>
          <a:lstStyle/>
          <a:p>
            <a:r>
              <a:rPr lang="en-US" dirty="0">
                <a:solidFill>
                  <a:schemeClr val="accent1"/>
                </a:solidFill>
              </a:rPr>
              <a:t>Where do you want your Plant Science degree to take you?</a:t>
            </a:r>
            <a:endParaRPr lang="en-US" dirty="0">
              <a:solidFill>
                <a:schemeClr val="bg1"/>
              </a:solidFill>
            </a:endParaRPr>
          </a:p>
          <a:p>
            <a:pPr algn="ctr"/>
            <a:r>
              <a:rPr lang="en-US" dirty="0">
                <a:solidFill>
                  <a:schemeClr val="bg1"/>
                </a:solidFill>
              </a:rPr>
              <a:t>Research will help you find out</a:t>
            </a:r>
          </a:p>
          <a:p>
            <a:pPr algn="ctr"/>
            <a:r>
              <a:rPr lang="en-US" sz="1600" dirty="0">
                <a:solidFill>
                  <a:schemeClr val="bg1"/>
                </a:solidFill>
                <a:hlinkClick r:id="rId5">
                  <a:extLst>
                    <a:ext uri="{A12FA001-AC4F-418D-AE19-62706E023703}">
                      <ahyp:hlinkClr xmlns:ahyp="http://schemas.microsoft.com/office/drawing/2018/hyperlinkcolor" val="tx"/>
                    </a:ext>
                  </a:extLst>
                </a:hlinkClick>
              </a:rPr>
              <a:t>More information about Careers in Plant Science</a:t>
            </a:r>
            <a:endParaRPr lang="en-US" sz="1600" dirty="0">
              <a:solidFill>
                <a:schemeClr val="bg1"/>
              </a:solidFill>
            </a:endParaRPr>
          </a:p>
        </p:txBody>
      </p:sp>
      <p:sp>
        <p:nvSpPr>
          <p:cNvPr id="3" name="Subtitle 2"/>
          <p:cNvSpPr>
            <a:spLocks noGrp="1"/>
          </p:cNvSpPr>
          <p:nvPr>
            <p:ph type="subTitle" idx="1"/>
          </p:nvPr>
        </p:nvSpPr>
        <p:spPr>
          <a:xfrm>
            <a:off x="1652550" y="1178956"/>
            <a:ext cx="5925297" cy="1456809"/>
          </a:xfrm>
        </p:spPr>
        <p:txBody>
          <a:bodyPr/>
          <a:lstStyle/>
          <a:p>
            <a:pPr algn="ctr"/>
            <a:r>
              <a:rPr lang="en-US" sz="1800" dirty="0"/>
              <a:t>All B&amp;PP Faculty have an area of focus within Plant Science:</a:t>
            </a:r>
          </a:p>
          <a:p>
            <a:pPr algn="ctr"/>
            <a:r>
              <a:rPr lang="en-US" sz="1800" dirty="0"/>
              <a:t>Plant Biology - Plant Pathology - Weed Science</a:t>
            </a:r>
          </a:p>
          <a:p>
            <a:pPr algn="ctr"/>
            <a:r>
              <a:rPr lang="en-US" sz="1400" b="0" dirty="0"/>
              <a:t>A</a:t>
            </a:r>
            <a:r>
              <a:rPr lang="en-US" sz="1400" b="0" dirty="0">
                <a:solidFill>
                  <a:srgbClr val="555960"/>
                </a:solidFill>
              </a:rPr>
              <a:t>ll Plant Science undergraduate students are required to complete 3 credit hours of research. </a:t>
            </a:r>
            <a:r>
              <a:rPr lang="en-US" sz="1400" dirty="0">
                <a:solidFill>
                  <a:srgbClr val="007033"/>
                </a:solidFill>
                <a:hlinkClick r:id="rId6">
                  <a:extLst>
                    <a:ext uri="{A12FA001-AC4F-418D-AE19-62706E023703}">
                      <ahyp:hlinkClr xmlns:ahyp="http://schemas.microsoft.com/office/drawing/2018/hyperlinkcolor" val="tx"/>
                    </a:ext>
                  </a:extLst>
                </a:hlinkClick>
              </a:rPr>
              <a:t>Information about faculty research focus areas </a:t>
            </a:r>
            <a:r>
              <a:rPr lang="en-US" sz="1400" b="0" dirty="0"/>
              <a:t>is available so you can start to think about what you might like to research.</a:t>
            </a:r>
            <a:endParaRPr lang="en-US" sz="1400" b="0" dirty="0">
              <a:solidFill>
                <a:srgbClr val="555960"/>
              </a:solidFill>
            </a:endParaRPr>
          </a:p>
        </p:txBody>
      </p:sp>
      <p:sp>
        <p:nvSpPr>
          <p:cNvPr id="2" name="Title 1"/>
          <p:cNvSpPr>
            <a:spLocks noGrp="1"/>
          </p:cNvSpPr>
          <p:nvPr>
            <p:ph type="ctrTitle"/>
          </p:nvPr>
        </p:nvSpPr>
        <p:spPr>
          <a:xfrm>
            <a:off x="872835" y="298919"/>
            <a:ext cx="7414953" cy="387798"/>
          </a:xfrm>
        </p:spPr>
        <p:txBody>
          <a:bodyPr/>
          <a:lstStyle/>
          <a:p>
            <a:pPr algn="ctr"/>
            <a:r>
              <a:rPr lang="en-US" sz="2800" i="0" dirty="0"/>
              <a:t>Botany &amp; Plant Pathology Research and Careers</a:t>
            </a:r>
          </a:p>
        </p:txBody>
      </p:sp>
      <p:sp>
        <p:nvSpPr>
          <p:cNvPr id="7" name="Slide Number Placeholder 6"/>
          <p:cNvSpPr>
            <a:spLocks noGrp="1"/>
          </p:cNvSpPr>
          <p:nvPr>
            <p:ph type="sldNum" sz="quarter" idx="12"/>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2576734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B92E62-7439-7749-96CE-1DD156645F8B}"/>
              </a:ext>
            </a:extLst>
          </p:cNvPr>
          <p:cNvSpPr>
            <a:spLocks noGrp="1"/>
          </p:cNvSpPr>
          <p:nvPr>
            <p:ph type="body" sz="quarter" idx="14"/>
          </p:nvPr>
        </p:nvSpPr>
        <p:spPr>
          <a:xfrm>
            <a:off x="909495" y="4433341"/>
            <a:ext cx="7363745" cy="1034668"/>
          </a:xfrm>
        </p:spPr>
        <p:txBody>
          <a:bodyPr>
            <a:normAutofit/>
          </a:bodyPr>
          <a:lstStyle/>
          <a:p>
            <a:pPr marL="0" indent="0">
              <a:buNone/>
            </a:pPr>
            <a:r>
              <a:rPr lang="en-US" sz="1600" dirty="0">
                <a:hlinkClick r:id="rId2">
                  <a:extLst>
                    <a:ext uri="{A12FA001-AC4F-418D-AE19-62706E023703}">
                      <ahyp:hlinkClr xmlns:ahyp="http://schemas.microsoft.com/office/drawing/2018/hyperlinkcolor" val="tx"/>
                    </a:ext>
                  </a:extLst>
                </a:hlinkClick>
              </a:rPr>
              <a:t>The Botany &amp; Plant Pathology Undergraduate Advising Website </a:t>
            </a:r>
            <a:r>
              <a:rPr lang="en-US" sz="1600" dirty="0"/>
              <a:t>contains a lot of information about your Plant Science major and the department, as well as opportunities for student engagement, such as the Botany Club, the Ambassador program and more. Please review it </a:t>
            </a:r>
            <a:r>
              <a:rPr lang="en-US" sz="1600" dirty="0">
                <a:hlinkClick r:id="rId2">
                  <a:extLst>
                    <a:ext uri="{A12FA001-AC4F-418D-AE19-62706E023703}">
                      <ahyp:hlinkClr xmlns:ahyp="http://schemas.microsoft.com/office/drawing/2018/hyperlinkcolor" val="tx"/>
                    </a:ext>
                  </a:extLst>
                </a:hlinkClick>
              </a:rPr>
              <a:t>here</a:t>
            </a:r>
            <a:r>
              <a:rPr lang="en-US" sz="1600" dirty="0"/>
              <a:t> before your advising meeting.</a:t>
            </a:r>
          </a:p>
          <a:p>
            <a:endParaRPr lang="en-US" dirty="0"/>
          </a:p>
        </p:txBody>
      </p:sp>
      <p:sp>
        <p:nvSpPr>
          <p:cNvPr id="8" name="TextBox 7">
            <a:extLst>
              <a:ext uri="{FF2B5EF4-FFF2-40B4-BE49-F238E27FC236}">
                <a16:creationId xmlns:a16="http://schemas.microsoft.com/office/drawing/2014/main" id="{9ADC3448-7F0F-9B48-AF58-5899C5A23E41}"/>
              </a:ext>
            </a:extLst>
          </p:cNvPr>
          <p:cNvSpPr txBox="1"/>
          <p:nvPr/>
        </p:nvSpPr>
        <p:spPr>
          <a:xfrm>
            <a:off x="1537263" y="1777380"/>
            <a:ext cx="6303523" cy="2400657"/>
          </a:xfrm>
          <a:prstGeom prst="rect">
            <a:avLst/>
          </a:prstGeom>
          <a:noFill/>
        </p:spPr>
        <p:txBody>
          <a:bodyPr wrap="square" rtlCol="0">
            <a:spAutoFit/>
          </a:bodyPr>
          <a:lstStyle/>
          <a:p>
            <a:r>
              <a:rPr lang="en-US" dirty="0">
                <a:solidFill>
                  <a:schemeClr val="bg1"/>
                </a:solidFill>
              </a:rPr>
              <a:t>Keys to Academic Success:</a:t>
            </a:r>
          </a:p>
          <a:p>
            <a:pPr marL="285750" indent="-285750">
              <a:buFont typeface="Arial" panose="020B0604020202020204" pitchFamily="34" charset="0"/>
              <a:buChar char="•"/>
            </a:pPr>
            <a:r>
              <a:rPr lang="en-US" sz="1600" dirty="0">
                <a:solidFill>
                  <a:schemeClr val="bg1"/>
                </a:solidFill>
              </a:rPr>
              <a:t>Get engaged in learning from the start</a:t>
            </a:r>
          </a:p>
          <a:p>
            <a:pPr marL="285750" indent="-285750">
              <a:buFont typeface="Arial" panose="020B0604020202020204" pitchFamily="34" charset="0"/>
              <a:buChar char="•"/>
            </a:pPr>
            <a:r>
              <a:rPr lang="en-US" sz="1600" dirty="0">
                <a:solidFill>
                  <a:schemeClr val="bg1"/>
                </a:solidFill>
              </a:rPr>
              <a:t>Talk to your instructors, Academic Advisor, and classmates</a:t>
            </a:r>
          </a:p>
          <a:p>
            <a:pPr marL="285750" indent="-285750">
              <a:buFont typeface="Arial" panose="020B0604020202020204" pitchFamily="34" charset="0"/>
              <a:buChar char="•"/>
            </a:pPr>
            <a:r>
              <a:rPr lang="en-US" sz="1600" dirty="0">
                <a:solidFill>
                  <a:schemeClr val="bg1"/>
                </a:solidFill>
              </a:rPr>
              <a:t>Read your course syllabi and Purdue emails</a:t>
            </a:r>
          </a:p>
          <a:p>
            <a:endParaRPr lang="en-US" dirty="0">
              <a:solidFill>
                <a:schemeClr val="bg1"/>
              </a:solidFill>
            </a:endParaRPr>
          </a:p>
          <a:p>
            <a:r>
              <a:rPr lang="en-US" dirty="0">
                <a:solidFill>
                  <a:schemeClr val="bg1"/>
                </a:solidFill>
              </a:rPr>
              <a:t>Responsibilities for Academic Success:</a:t>
            </a:r>
          </a:p>
          <a:p>
            <a:pPr marL="285750" indent="-285750">
              <a:buFont typeface="Arial" panose="020B0604020202020204" pitchFamily="34" charset="0"/>
              <a:buChar char="•"/>
            </a:pPr>
            <a:r>
              <a:rPr lang="en-US" sz="1600" dirty="0">
                <a:solidFill>
                  <a:schemeClr val="bg1"/>
                </a:solidFill>
              </a:rPr>
              <a:t>Ultimate responsibility for academic progress lies with YOU</a:t>
            </a:r>
          </a:p>
          <a:p>
            <a:pPr marL="285750" indent="-285750">
              <a:buFont typeface="Arial" panose="020B0604020202020204" pitchFamily="34" charset="0"/>
              <a:buChar char="•"/>
            </a:pPr>
            <a:r>
              <a:rPr lang="en-US" sz="1600" dirty="0">
                <a:solidFill>
                  <a:schemeClr val="bg1"/>
                </a:solidFill>
              </a:rPr>
              <a:t>Become familiar with your degree requirements (myPurdue Plan)</a:t>
            </a:r>
          </a:p>
          <a:p>
            <a:pPr marL="285750" indent="-285750">
              <a:buFont typeface="Arial" panose="020B0604020202020204" pitchFamily="34" charset="0"/>
              <a:buChar char="•"/>
            </a:pPr>
            <a:r>
              <a:rPr lang="en-US" sz="1600" dirty="0">
                <a:solidFill>
                  <a:schemeClr val="bg1"/>
                </a:solidFill>
              </a:rPr>
              <a:t>Work with your Academic Advisor and Faculty Mentor for guidance</a:t>
            </a:r>
          </a:p>
        </p:txBody>
      </p:sp>
      <p:sp>
        <p:nvSpPr>
          <p:cNvPr id="3" name="Subtitle 2">
            <a:extLst>
              <a:ext uri="{FF2B5EF4-FFF2-40B4-BE49-F238E27FC236}">
                <a16:creationId xmlns:a16="http://schemas.microsoft.com/office/drawing/2014/main" id="{E7C29382-43E2-BA40-83ED-DD4D7CA1AABD}"/>
              </a:ext>
            </a:extLst>
          </p:cNvPr>
          <p:cNvSpPr>
            <a:spLocks noGrp="1"/>
          </p:cNvSpPr>
          <p:nvPr>
            <p:ph type="subTitle" idx="1"/>
          </p:nvPr>
        </p:nvSpPr>
        <p:spPr>
          <a:xfrm>
            <a:off x="1742761" y="1152745"/>
            <a:ext cx="5457124" cy="338554"/>
          </a:xfrm>
        </p:spPr>
        <p:txBody>
          <a:bodyPr/>
          <a:lstStyle/>
          <a:p>
            <a:pPr algn="ctr"/>
            <a:r>
              <a:rPr lang="en-US" dirty="0"/>
              <a:t>Be Informed, Get Involved, Boiler UP</a:t>
            </a:r>
          </a:p>
        </p:txBody>
      </p:sp>
      <p:sp>
        <p:nvSpPr>
          <p:cNvPr id="2" name="Title 1">
            <a:extLst>
              <a:ext uri="{FF2B5EF4-FFF2-40B4-BE49-F238E27FC236}">
                <a16:creationId xmlns:a16="http://schemas.microsoft.com/office/drawing/2014/main" id="{283A0F7F-4D05-F344-8DC1-04B2F22A5E89}"/>
              </a:ext>
            </a:extLst>
          </p:cNvPr>
          <p:cNvSpPr>
            <a:spLocks noGrp="1"/>
          </p:cNvSpPr>
          <p:nvPr>
            <p:ph type="ctrTitle"/>
          </p:nvPr>
        </p:nvSpPr>
        <p:spPr>
          <a:xfrm>
            <a:off x="1128502" y="437030"/>
            <a:ext cx="6925732" cy="443198"/>
          </a:xfrm>
        </p:spPr>
        <p:txBody>
          <a:bodyPr/>
          <a:lstStyle/>
          <a:p>
            <a:r>
              <a:rPr lang="en-US" sz="3200" i="0" dirty="0"/>
              <a:t>Additional Opportunities and Resources</a:t>
            </a:r>
          </a:p>
        </p:txBody>
      </p:sp>
      <p:sp>
        <p:nvSpPr>
          <p:cNvPr id="7" name="Slide Number Placeholder 6">
            <a:extLst>
              <a:ext uri="{FF2B5EF4-FFF2-40B4-BE49-F238E27FC236}">
                <a16:creationId xmlns:a16="http://schemas.microsoft.com/office/drawing/2014/main" id="{259C25AB-398D-624D-930B-9FA1996D86DD}"/>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325383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head">
            <a:extLst>
              <a:ext uri="{FF2B5EF4-FFF2-40B4-BE49-F238E27FC236}">
                <a16:creationId xmlns:a16="http://schemas.microsoft.com/office/drawing/2014/main" id="{AD68EFE2-60EF-344C-BDBC-CD0BA9FDA4E0}"/>
              </a:ext>
            </a:extLst>
          </p:cNvPr>
          <p:cNvSpPr>
            <a:spLocks noGrp="1"/>
          </p:cNvSpPr>
          <p:nvPr>
            <p:ph type="subTitle" idx="1"/>
          </p:nvPr>
        </p:nvSpPr>
        <p:spPr>
          <a:xfrm>
            <a:off x="1986207" y="2753624"/>
            <a:ext cx="5179094" cy="430887"/>
          </a:xfrm>
        </p:spPr>
        <p:txBody>
          <a:bodyPr/>
          <a:lstStyle/>
          <a:p>
            <a:r>
              <a:rPr lang="en-US" sz="2800" dirty="0"/>
              <a:t>Become a Boilermaker</a:t>
            </a:r>
          </a:p>
        </p:txBody>
      </p:sp>
      <p:sp>
        <p:nvSpPr>
          <p:cNvPr id="9" name="TextBox 8"/>
          <p:cNvSpPr txBox="1"/>
          <p:nvPr/>
        </p:nvSpPr>
        <p:spPr>
          <a:xfrm>
            <a:off x="3843008" y="912286"/>
            <a:ext cx="1974715" cy="523220"/>
          </a:xfrm>
          <a:prstGeom prst="rect">
            <a:avLst/>
          </a:prstGeom>
          <a:noFill/>
        </p:spPr>
        <p:txBody>
          <a:bodyPr wrap="square" rtlCol="0">
            <a:spAutoFit/>
          </a:bodyPr>
          <a:lstStyle/>
          <a:p>
            <a:r>
              <a:rPr lang="en-US" sz="2800" dirty="0">
                <a:latin typeface="Acumin Pro"/>
              </a:rPr>
              <a:t>Collaborate</a:t>
            </a:r>
          </a:p>
        </p:txBody>
      </p:sp>
      <p:sp>
        <p:nvSpPr>
          <p:cNvPr id="14" name="TextBox 13"/>
          <p:cNvSpPr txBox="1"/>
          <p:nvPr/>
        </p:nvSpPr>
        <p:spPr>
          <a:xfrm>
            <a:off x="7076015" y="5088958"/>
            <a:ext cx="947651" cy="461665"/>
          </a:xfrm>
          <a:prstGeom prst="rect">
            <a:avLst/>
          </a:prstGeom>
          <a:noFill/>
        </p:spPr>
        <p:txBody>
          <a:bodyPr wrap="square" rtlCol="0">
            <a:spAutoFit/>
          </a:bodyPr>
          <a:lstStyle/>
          <a:p>
            <a:r>
              <a:rPr lang="en-US" sz="2400" dirty="0">
                <a:latin typeface="Acumin Pro"/>
              </a:rPr>
              <a:t>Grow</a:t>
            </a:r>
          </a:p>
        </p:txBody>
      </p:sp>
      <p:sp>
        <p:nvSpPr>
          <p:cNvPr id="7" name="TextBox 6"/>
          <p:cNvSpPr txBox="1"/>
          <p:nvPr/>
        </p:nvSpPr>
        <p:spPr>
          <a:xfrm>
            <a:off x="674019" y="2393270"/>
            <a:ext cx="1243795" cy="461665"/>
          </a:xfrm>
          <a:prstGeom prst="rect">
            <a:avLst/>
          </a:prstGeom>
          <a:noFill/>
        </p:spPr>
        <p:txBody>
          <a:bodyPr wrap="square" rtlCol="0">
            <a:spAutoFit/>
          </a:bodyPr>
          <a:lstStyle/>
          <a:p>
            <a:r>
              <a:rPr lang="en-US" sz="2400" dirty="0">
                <a:latin typeface="Acumin Pro"/>
              </a:rPr>
              <a:t>Explore</a:t>
            </a: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flipV="1">
            <a:off x="444231" y="802512"/>
            <a:ext cx="2282323" cy="1501840"/>
          </a:xfrm>
          <a:prstGeom prst="rect">
            <a:avLst/>
          </a:prstGeom>
        </p:spPr>
      </p:pic>
      <p:sp>
        <p:nvSpPr>
          <p:cNvPr id="13" name="TextBox 12"/>
          <p:cNvSpPr txBox="1"/>
          <p:nvPr/>
        </p:nvSpPr>
        <p:spPr>
          <a:xfrm>
            <a:off x="3557847" y="3318064"/>
            <a:ext cx="2473978" cy="461665"/>
          </a:xfrm>
          <a:prstGeom prst="rect">
            <a:avLst/>
          </a:prstGeom>
          <a:noFill/>
        </p:spPr>
        <p:txBody>
          <a:bodyPr wrap="square" rtlCol="0">
            <a:spAutoFit/>
          </a:bodyPr>
          <a:lstStyle/>
          <a:p>
            <a:r>
              <a:rPr lang="en-US" sz="2400" dirty="0">
                <a:latin typeface="Acumin Pro"/>
              </a:rPr>
              <a:t>Seek Knowledge</a:t>
            </a:r>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131" y="3299489"/>
            <a:ext cx="2411875" cy="1607916"/>
          </a:xfrm>
          <a:prstGeom prst="rect">
            <a:avLst/>
          </a:prstGeom>
        </p:spPr>
      </p:pic>
      <p:sp>
        <p:nvSpPr>
          <p:cNvPr id="10" name="TextBox 9"/>
          <p:cNvSpPr txBox="1"/>
          <p:nvPr/>
        </p:nvSpPr>
        <p:spPr>
          <a:xfrm>
            <a:off x="2871644" y="1562822"/>
            <a:ext cx="3408218" cy="461665"/>
          </a:xfrm>
          <a:prstGeom prst="rect">
            <a:avLst/>
          </a:prstGeom>
          <a:noFill/>
        </p:spPr>
        <p:txBody>
          <a:bodyPr wrap="square" rtlCol="0">
            <a:spAutoFit/>
          </a:bodyPr>
          <a:lstStyle/>
          <a:p>
            <a:r>
              <a:rPr lang="en-US" sz="2400" dirty="0">
                <a:latin typeface="Acumin Pro"/>
              </a:rPr>
              <a:t>Turn Ideas into Reality</a:t>
            </a:r>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66" y="4076250"/>
            <a:ext cx="2780461" cy="1853641"/>
          </a:xfrm>
          <a:prstGeom prst="rect">
            <a:avLst/>
          </a:prstGeom>
        </p:spPr>
      </p:pic>
      <p:sp>
        <p:nvSpPr>
          <p:cNvPr id="8" name="TextBox 7"/>
          <p:cNvSpPr txBox="1"/>
          <p:nvPr/>
        </p:nvSpPr>
        <p:spPr>
          <a:xfrm>
            <a:off x="626766" y="3405519"/>
            <a:ext cx="2649758" cy="400110"/>
          </a:xfrm>
          <a:prstGeom prst="rect">
            <a:avLst/>
          </a:prstGeom>
          <a:noFill/>
        </p:spPr>
        <p:txBody>
          <a:bodyPr wrap="square" rtlCol="0">
            <a:spAutoFit/>
          </a:bodyPr>
          <a:lstStyle/>
          <a:p>
            <a:r>
              <a:rPr lang="en-US" sz="2000" dirty="0">
                <a:latin typeface="Acumin Pro"/>
              </a:rPr>
              <a:t>Build a Foundation</a:t>
            </a:r>
          </a:p>
        </p:txBody>
      </p:sp>
      <p:sp>
        <p:nvSpPr>
          <p:cNvPr id="12" name="TextBox 11"/>
          <p:cNvSpPr txBox="1"/>
          <p:nvPr/>
        </p:nvSpPr>
        <p:spPr>
          <a:xfrm>
            <a:off x="4059633" y="4076250"/>
            <a:ext cx="2335876" cy="461665"/>
          </a:xfrm>
          <a:prstGeom prst="rect">
            <a:avLst/>
          </a:prstGeom>
          <a:noFill/>
        </p:spPr>
        <p:txBody>
          <a:bodyPr wrap="square" rtlCol="0">
            <a:spAutoFit/>
          </a:bodyPr>
          <a:lstStyle/>
          <a:p>
            <a:r>
              <a:rPr lang="en-US" sz="2400" dirty="0">
                <a:latin typeface="Acumin Pro"/>
              </a:rPr>
              <a:t>Have Adventures</a:t>
            </a:r>
          </a:p>
        </p:txBody>
      </p:sp>
      <p:sp>
        <p:nvSpPr>
          <p:cNvPr id="4" name="Body Text">
            <a:extLst>
              <a:ext uri="{FF2B5EF4-FFF2-40B4-BE49-F238E27FC236}">
                <a16:creationId xmlns:a16="http://schemas.microsoft.com/office/drawing/2014/main" id="{31E21656-DFCA-2F4D-9D6B-13E6873D23B3}"/>
              </a:ext>
            </a:extLst>
          </p:cNvPr>
          <p:cNvSpPr>
            <a:spLocks noGrp="1"/>
          </p:cNvSpPr>
          <p:nvPr>
            <p:ph type="body" sz="quarter" idx="14"/>
          </p:nvPr>
        </p:nvSpPr>
        <p:spPr>
          <a:xfrm>
            <a:off x="3013128" y="2192637"/>
            <a:ext cx="1694337" cy="401265"/>
          </a:xfrm>
        </p:spPr>
        <p:txBody>
          <a:bodyPr/>
          <a:lstStyle/>
          <a:p>
            <a:r>
              <a:rPr lang="en-US" sz="2000" dirty="0">
                <a:solidFill>
                  <a:schemeClr val="accent6"/>
                </a:solidFill>
              </a:rPr>
              <a:t>Ask Questions</a:t>
            </a:r>
          </a:p>
        </p:txBody>
      </p:sp>
      <p:sp>
        <p:nvSpPr>
          <p:cNvPr id="11" name="TextBox 10"/>
          <p:cNvSpPr txBox="1"/>
          <p:nvPr/>
        </p:nvSpPr>
        <p:spPr>
          <a:xfrm>
            <a:off x="4059633" y="4943529"/>
            <a:ext cx="2726575" cy="461665"/>
          </a:xfrm>
          <a:prstGeom prst="rect">
            <a:avLst/>
          </a:prstGeom>
          <a:noFill/>
        </p:spPr>
        <p:txBody>
          <a:bodyPr wrap="square" rtlCol="0">
            <a:spAutoFit/>
          </a:bodyPr>
          <a:lstStyle/>
          <a:p>
            <a:r>
              <a:rPr lang="en-US" sz="2400" dirty="0">
                <a:latin typeface="Acumin Pro"/>
              </a:rPr>
              <a:t>Push your limits</a:t>
            </a:r>
          </a:p>
        </p:txBody>
      </p:sp>
      <p:pic>
        <p:nvPicPr>
          <p:cNvPr id="19" name="Picture 18">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3211" y="859570"/>
            <a:ext cx="2594066" cy="1729377"/>
          </a:xfrm>
          <a:prstGeom prst="rect">
            <a:avLst/>
          </a:prstGeom>
        </p:spPr>
      </p:pic>
      <p:sp>
        <p:nvSpPr>
          <p:cNvPr id="2" name="Heading">
            <a:extLst>
              <a:ext uri="{FF2B5EF4-FFF2-40B4-BE49-F238E27FC236}">
                <a16:creationId xmlns:a16="http://schemas.microsoft.com/office/drawing/2014/main" id="{F4B11322-23A6-5541-8FE8-A4053F64F707}"/>
              </a:ext>
            </a:extLst>
          </p:cNvPr>
          <p:cNvSpPr>
            <a:spLocks noGrp="1"/>
          </p:cNvSpPr>
          <p:nvPr>
            <p:ph type="ctrTitle"/>
          </p:nvPr>
        </p:nvSpPr>
        <p:spPr>
          <a:xfrm>
            <a:off x="768793" y="332901"/>
            <a:ext cx="7613921" cy="553998"/>
          </a:xfrm>
        </p:spPr>
        <p:txBody>
          <a:bodyPr/>
          <a:lstStyle/>
          <a:p>
            <a:r>
              <a:rPr lang="en-US" sz="4000" dirty="0"/>
              <a:t>Our Hope For You</a:t>
            </a:r>
          </a:p>
        </p:txBody>
      </p:sp>
      <p:sp>
        <p:nvSpPr>
          <p:cNvPr id="6" name="Slide Number">
            <a:extLst>
              <a:ext uri="{FF2B5EF4-FFF2-40B4-BE49-F238E27FC236}">
                <a16:creationId xmlns:a16="http://schemas.microsoft.com/office/drawing/2014/main" id="{5B667AD5-C0CA-F341-94C3-AFD95164D505}"/>
              </a:ext>
            </a:extLst>
          </p:cNvPr>
          <p:cNvSpPr>
            <a:spLocks noGrp="1"/>
          </p:cNvSpPr>
          <p:nvPr>
            <p:ph type="sldNum" sz="quarter" idx="12"/>
          </p:nvPr>
        </p:nvSpPr>
        <p:spPr/>
        <p:txBody>
          <a:bodyPr/>
          <a:lstStyle/>
          <a:p>
            <a:fld id="{8A7A6979-0714-4377-B894-6BE4C2D6E202}" type="slidenum">
              <a:rPr lang="en-US" smtClean="0"/>
              <a:pPr/>
              <a:t>7</a:t>
            </a:fld>
            <a:endParaRPr lang="en-US" dirty="0"/>
          </a:p>
        </p:txBody>
      </p:sp>
    </p:spTree>
    <p:extLst>
      <p:ext uri="{BB962C8B-B14F-4D97-AF65-F5344CB8AC3E}">
        <p14:creationId xmlns:p14="http://schemas.microsoft.com/office/powerpoint/2010/main" val="351500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128502" y="1578834"/>
            <a:ext cx="7221849" cy="3919208"/>
          </a:xfrm>
        </p:spPr>
        <p:txBody>
          <a:bodyPr>
            <a:normAutofit/>
          </a:bodyPr>
          <a:lstStyle/>
          <a:p>
            <a:pPr marL="0" indent="0" algn="ctr">
              <a:buNone/>
            </a:pPr>
            <a:r>
              <a:rPr lang="en-US" sz="2400" dirty="0"/>
              <a:t>You’re almost done! </a:t>
            </a:r>
          </a:p>
          <a:p>
            <a:pPr marL="0" indent="0">
              <a:buNone/>
            </a:pPr>
            <a:endParaRPr lang="en-US" sz="2400" dirty="0"/>
          </a:p>
          <a:p>
            <a:pPr>
              <a:buFont typeface="Arial" panose="020B0604020202020204" pitchFamily="34" charset="0"/>
              <a:buChar char="•"/>
            </a:pPr>
            <a:r>
              <a:rPr lang="en-US" sz="2000" dirty="0"/>
              <a:t>Please complete the </a:t>
            </a:r>
            <a:r>
              <a:rPr lang="en-US" sz="2000" dirty="0">
                <a:hlinkClick r:id="rId2">
                  <a:extLst>
                    <a:ext uri="{A12FA001-AC4F-418D-AE19-62706E023703}">
                      <ahyp:hlinkClr xmlns:ahyp="http://schemas.microsoft.com/office/drawing/2018/hyperlinkcolor" val="tx"/>
                    </a:ext>
                  </a:extLst>
                </a:hlinkClick>
              </a:rPr>
              <a:t>New Student Intake Form</a:t>
            </a:r>
            <a:r>
              <a:rPr lang="en-US" sz="2000" dirty="0"/>
              <a:t> and email it to your Academic Advisor, Lisa Klein, at </a:t>
            </a:r>
            <a:r>
              <a:rPr lang="en-US" sz="2000" dirty="0">
                <a:hlinkClick r:id="rId3">
                  <a:extLst>
                    <a:ext uri="{A12FA001-AC4F-418D-AE19-62706E023703}">
                      <ahyp:hlinkClr xmlns:ahyp="http://schemas.microsoft.com/office/drawing/2018/hyperlinkcolor" val="tx"/>
                    </a:ext>
                  </a:extLst>
                </a:hlinkClick>
              </a:rPr>
              <a:t>klein85@purdue.edu</a:t>
            </a:r>
            <a:r>
              <a:rPr lang="en-US" sz="2000" dirty="0"/>
              <a:t>. </a:t>
            </a:r>
          </a:p>
          <a:p>
            <a:pPr marL="0" indent="0">
              <a:buNone/>
            </a:pPr>
            <a:endParaRPr lang="en-US" sz="2000" dirty="0"/>
          </a:p>
          <a:p>
            <a:pPr>
              <a:buFont typeface="Arial" panose="020B0604020202020204" pitchFamily="34" charset="0"/>
              <a:buChar char="•"/>
            </a:pPr>
            <a:r>
              <a:rPr lang="en-US" sz="2000" dirty="0"/>
              <a:t>Next, </a:t>
            </a:r>
            <a:r>
              <a:rPr lang="en-US" sz="2000" dirty="0">
                <a:solidFill>
                  <a:schemeClr val="bg1"/>
                </a:solidFill>
              </a:rPr>
              <a:t>Lisa will send an invitation through </a:t>
            </a:r>
            <a:r>
              <a:rPr lang="en-US" sz="2000" dirty="0" err="1">
                <a:solidFill>
                  <a:schemeClr val="bg1"/>
                </a:solidFill>
              </a:rPr>
              <a:t>BoilerConnect</a:t>
            </a:r>
            <a:r>
              <a:rPr lang="en-US" sz="2000" dirty="0">
                <a:solidFill>
                  <a:schemeClr val="bg1"/>
                </a:solidFill>
              </a:rPr>
              <a:t> </a:t>
            </a:r>
            <a:r>
              <a:rPr lang="en-US" sz="2000" dirty="0"/>
              <a:t>for you to </a:t>
            </a:r>
            <a:r>
              <a:rPr lang="en-US" sz="2000" dirty="0">
                <a:solidFill>
                  <a:schemeClr val="bg1"/>
                </a:solidFill>
              </a:rPr>
              <a:t>schedule a meeting to complete the preregistration process for Fall 2024 courses, beginning June 1</a:t>
            </a:r>
            <a:r>
              <a:rPr lang="en-US" sz="2000" baseline="30000" dirty="0">
                <a:solidFill>
                  <a:schemeClr val="bg1"/>
                </a:solidFill>
              </a:rPr>
              <a:t>st</a:t>
            </a:r>
            <a:r>
              <a:rPr lang="en-US" sz="2000" dirty="0">
                <a:solidFill>
                  <a:schemeClr val="bg1"/>
                </a:solidFill>
              </a:rPr>
              <a:t>. Please check your Purdue email regularly. </a:t>
            </a:r>
          </a:p>
          <a:p>
            <a:pPr marL="0" indent="0">
              <a:buNone/>
            </a:pPr>
            <a:endParaRPr lang="en-US" sz="2000" dirty="0">
              <a:solidFill>
                <a:schemeClr val="bg1"/>
              </a:solidFill>
            </a:endParaRPr>
          </a:p>
          <a:p>
            <a:pPr>
              <a:buFont typeface="Arial" panose="020B0604020202020204" pitchFamily="34" charset="0"/>
              <a:buChar char="•"/>
            </a:pPr>
            <a:r>
              <a:rPr lang="en-US" sz="2000" dirty="0">
                <a:solidFill>
                  <a:schemeClr val="bg1"/>
                </a:solidFill>
              </a:rPr>
              <a:t>In myPurdue, review your myPurdue Plan worksheet to see all degree requirements to prepare for the meeting.</a:t>
            </a:r>
          </a:p>
          <a:p>
            <a:endParaRPr lang="en-US" dirty="0"/>
          </a:p>
        </p:txBody>
      </p:sp>
      <p:sp>
        <p:nvSpPr>
          <p:cNvPr id="3" name="Subtitle 2"/>
          <p:cNvSpPr>
            <a:spLocks noGrp="1"/>
          </p:cNvSpPr>
          <p:nvPr>
            <p:ph type="subTitle" idx="1"/>
          </p:nvPr>
        </p:nvSpPr>
        <p:spPr>
          <a:xfrm>
            <a:off x="1332782" y="1094879"/>
            <a:ext cx="5466371" cy="338554"/>
          </a:xfrm>
        </p:spPr>
        <p:txBody>
          <a:bodyPr/>
          <a:lstStyle/>
          <a:p>
            <a:r>
              <a:rPr lang="en-US" dirty="0"/>
              <a:t>Next Steps:</a:t>
            </a:r>
          </a:p>
        </p:txBody>
      </p:sp>
      <p:sp>
        <p:nvSpPr>
          <p:cNvPr id="2" name="Title 1"/>
          <p:cNvSpPr>
            <a:spLocks noGrp="1"/>
          </p:cNvSpPr>
          <p:nvPr>
            <p:ph type="ctrTitle"/>
          </p:nvPr>
        </p:nvSpPr>
        <p:spPr/>
        <p:txBody>
          <a:bodyPr/>
          <a:lstStyle/>
          <a:p>
            <a:r>
              <a:rPr lang="en-US" i="0" dirty="0"/>
              <a:t>Academic Advising Overview</a:t>
            </a:r>
          </a:p>
        </p:txBody>
      </p:sp>
      <p:sp>
        <p:nvSpPr>
          <p:cNvPr id="7" name="Slide Number Placeholder 6"/>
          <p:cNvSpPr>
            <a:spLocks noGrp="1"/>
          </p:cNvSpPr>
          <p:nvPr>
            <p:ph type="sldNum" sz="quarter" idx="12"/>
          </p:nvPr>
        </p:nvSpPr>
        <p:spPr/>
        <p:txBody>
          <a:bodyPr/>
          <a:lstStyle/>
          <a:p>
            <a:fld id="{8A7A6979-0714-4377-B894-6BE4C2D6E202}" type="slidenum">
              <a:rPr lang="en-US" smtClean="0"/>
              <a:pPr/>
              <a:t>8</a:t>
            </a:fld>
            <a:endParaRPr lang="en-US" dirty="0"/>
          </a:p>
        </p:txBody>
      </p:sp>
    </p:spTree>
    <p:extLst>
      <p:ext uri="{BB962C8B-B14F-4D97-AF65-F5344CB8AC3E}">
        <p14:creationId xmlns:p14="http://schemas.microsoft.com/office/powerpoint/2010/main" val="3184029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5" descr="Instagram link">
            <a:hlinkClick r:id="rId3"/>
            <a:extLst>
              <a:ext uri="{FF2B5EF4-FFF2-40B4-BE49-F238E27FC236}">
                <a16:creationId xmlns:a16="http://schemas.microsoft.com/office/drawing/2014/main" id="{814A606F-1483-4363-A480-47BDEAE90FC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650453" y="5228289"/>
            <a:ext cx="368300" cy="368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6" descr="YouTube link">
            <a:hlinkClick r:id="rId6"/>
            <a:extLst>
              <a:ext uri="{FF2B5EF4-FFF2-40B4-BE49-F238E27FC236}">
                <a16:creationId xmlns:a16="http://schemas.microsoft.com/office/drawing/2014/main" id="{E56E22BF-D459-48BF-BABD-ED3AC606D998}"/>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2180906" y="5228289"/>
            <a:ext cx="36195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3" descr="Linked In Link">
            <a:hlinkClick r:id="rId9"/>
            <a:extLst>
              <a:ext uri="{FF2B5EF4-FFF2-40B4-BE49-F238E27FC236}">
                <a16:creationId xmlns:a16="http://schemas.microsoft.com/office/drawing/2014/main" id="{2DE182B5-8D62-44E5-B345-8128DE638736}"/>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1714436" y="5228289"/>
            <a:ext cx="36195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2" descr="Twitter link">
            <a:hlinkClick r:id="rId12"/>
            <a:extLst>
              <a:ext uri="{FF2B5EF4-FFF2-40B4-BE49-F238E27FC236}">
                <a16:creationId xmlns:a16="http://schemas.microsoft.com/office/drawing/2014/main" id="{D756B5C8-C804-4E1F-9D1B-7ABEF40566D6}"/>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1247373" y="5221209"/>
            <a:ext cx="36195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 descr="Facebook link">
            <a:hlinkClick r:id="rId15"/>
            <a:extLst>
              <a:ext uri="{FF2B5EF4-FFF2-40B4-BE49-F238E27FC236}">
                <a16:creationId xmlns:a16="http://schemas.microsoft.com/office/drawing/2014/main" id="{AE14EF80-0F2F-4836-8D8E-17D8C745A924}"/>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696901" y="5195810"/>
            <a:ext cx="400780" cy="4007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370DE-28A8-BA49-B2A3-9FA49CCEC318}"/>
              </a:ext>
            </a:extLst>
          </p:cNvPr>
          <p:cNvSpPr txBox="1"/>
          <p:nvPr/>
        </p:nvSpPr>
        <p:spPr>
          <a:xfrm>
            <a:off x="3133587" y="5270765"/>
            <a:ext cx="2363821" cy="276999"/>
          </a:xfrm>
          <a:prstGeom prst="rect">
            <a:avLst/>
          </a:prstGeom>
          <a:noFill/>
        </p:spPr>
        <p:txBody>
          <a:bodyPr wrap="square" rtlCol="0">
            <a:spAutoFit/>
          </a:bodyPr>
          <a:lstStyle/>
          <a:p>
            <a:r>
              <a:rPr lang="en-US" sz="1200" dirty="0"/>
              <a:t>Purdue Botany and Plant Pathology</a:t>
            </a:r>
          </a:p>
        </p:txBody>
      </p:sp>
      <p:sp>
        <p:nvSpPr>
          <p:cNvPr id="8" name="Rectangle 7"/>
          <p:cNvSpPr/>
          <p:nvPr/>
        </p:nvSpPr>
        <p:spPr>
          <a:xfrm>
            <a:off x="3116515" y="4289034"/>
            <a:ext cx="2380891" cy="646331"/>
          </a:xfrm>
          <a:prstGeom prst="rect">
            <a:avLst/>
          </a:prstGeom>
        </p:spPr>
        <p:txBody>
          <a:bodyPr wrap="square">
            <a:spAutoFit/>
          </a:bodyPr>
          <a:lstStyle/>
          <a:p>
            <a:r>
              <a:rPr lang="en-US" sz="3600" b="1" cap="all" dirty="0">
                <a:solidFill>
                  <a:srgbClr val="CFB991"/>
                </a:solidFill>
                <a:latin typeface="Acumin Pro ExtraCondensed" panose="020B0508020202020204" pitchFamily="34" charset="77"/>
                <a:ea typeface="+mj-ea"/>
                <a:cs typeface="+mj-cs"/>
              </a:rPr>
              <a:t>Boiler up!</a:t>
            </a:r>
            <a:endParaRPr lang="en-US" sz="3600" dirty="0"/>
          </a:p>
        </p:txBody>
      </p:sp>
      <p:sp>
        <p:nvSpPr>
          <p:cNvPr id="5" name="Body Text">
            <a:extLst>
              <a:ext uri="{FF2B5EF4-FFF2-40B4-BE49-F238E27FC236}">
                <a16:creationId xmlns:a16="http://schemas.microsoft.com/office/drawing/2014/main" id="{ADAC2A18-47E8-5F43-82AD-76DA2A46B6B2}"/>
              </a:ext>
            </a:extLst>
          </p:cNvPr>
          <p:cNvSpPr>
            <a:spLocks noGrp="1"/>
          </p:cNvSpPr>
          <p:nvPr>
            <p:ph type="body" sz="quarter" idx="14"/>
          </p:nvPr>
        </p:nvSpPr>
        <p:spPr>
          <a:xfrm>
            <a:off x="2412361" y="1267761"/>
            <a:ext cx="4645048" cy="1399112"/>
          </a:xfrm>
        </p:spPr>
        <p:txBody>
          <a:bodyPr/>
          <a:lstStyle/>
          <a:p>
            <a:r>
              <a:rPr lang="en-US" sz="2000" dirty="0"/>
              <a:t>We look forward to working with you!</a:t>
            </a:r>
          </a:p>
          <a:p>
            <a:endParaRPr lang="en-US" sz="2000" dirty="0"/>
          </a:p>
          <a:p>
            <a:r>
              <a:rPr lang="en-US" sz="2000" dirty="0"/>
              <a:t>-</a:t>
            </a:r>
            <a:r>
              <a:rPr lang="en-US" sz="1600" dirty="0"/>
              <a:t>The Botany &amp; Plant Pathology Undergraduate team</a:t>
            </a:r>
          </a:p>
        </p:txBody>
      </p:sp>
      <p:sp>
        <p:nvSpPr>
          <p:cNvPr id="2" name="Heading">
            <a:extLst>
              <a:ext uri="{FF2B5EF4-FFF2-40B4-BE49-F238E27FC236}">
                <a16:creationId xmlns:a16="http://schemas.microsoft.com/office/drawing/2014/main" id="{81FBED2D-DB93-C344-83F4-BB69519A5FF2}"/>
              </a:ext>
            </a:extLst>
          </p:cNvPr>
          <p:cNvSpPr>
            <a:spLocks noGrp="1"/>
          </p:cNvSpPr>
          <p:nvPr>
            <p:ph type="ctrTitle"/>
          </p:nvPr>
        </p:nvSpPr>
        <p:spPr>
          <a:xfrm>
            <a:off x="2412361" y="413681"/>
            <a:ext cx="5500897" cy="854080"/>
          </a:xfrm>
        </p:spPr>
        <p:txBody>
          <a:bodyPr/>
          <a:lstStyle/>
          <a:p>
            <a:r>
              <a:rPr lang="en-US" i="0" dirty="0"/>
              <a:t>Thank You</a:t>
            </a:r>
          </a:p>
        </p:txBody>
      </p:sp>
      <p:sp>
        <p:nvSpPr>
          <p:cNvPr id="4" name="Slide Number">
            <a:extLst>
              <a:ext uri="{FF2B5EF4-FFF2-40B4-BE49-F238E27FC236}">
                <a16:creationId xmlns:a16="http://schemas.microsoft.com/office/drawing/2014/main" id="{CA4FF764-5A9E-1A47-8A3B-F19D0CD0E388}"/>
              </a:ext>
            </a:extLst>
          </p:cNvPr>
          <p:cNvSpPr>
            <a:spLocks noGrp="1"/>
          </p:cNvSpPr>
          <p:nvPr>
            <p:ph type="sldNum" sz="quarter" idx="12"/>
          </p:nvPr>
        </p:nvSpPr>
        <p:spPr/>
        <p:txBody>
          <a:bodyPr/>
          <a:lstStyle/>
          <a:p>
            <a:fld id="{8A7A6979-0714-4377-B894-6BE4C2D6E202}" type="slidenum">
              <a:rPr lang="en-US" smtClean="0"/>
              <a:pPr/>
              <a:t>9</a:t>
            </a:fld>
            <a:endParaRPr lang="en-US" dirty="0"/>
          </a:p>
        </p:txBody>
      </p:sp>
      <p:pic>
        <p:nvPicPr>
          <p:cNvPr id="7" name="Picture 6">
            <a:extLst>
              <a:ext uri="{FF2B5EF4-FFF2-40B4-BE49-F238E27FC236}">
                <a16:creationId xmlns:a16="http://schemas.microsoft.com/office/drawing/2014/main" id="{FB8A96A9-4433-41AC-8E82-D9A7A3A5EB54}"/>
              </a:ext>
            </a:extLst>
          </p:cNvPr>
          <p:cNvPicPr>
            <a:picLocks noChangeAspect="1"/>
          </p:cNvPicPr>
          <p:nvPr/>
        </p:nvPicPr>
        <p:blipFill>
          <a:blip r:embed="rId18"/>
          <a:stretch>
            <a:fillRect/>
          </a:stretch>
        </p:blipFill>
        <p:spPr>
          <a:xfrm>
            <a:off x="3116515" y="2353310"/>
            <a:ext cx="2357365" cy="1768024"/>
          </a:xfrm>
          <a:prstGeom prst="rect">
            <a:avLst/>
          </a:prstGeom>
        </p:spPr>
      </p:pic>
    </p:spTree>
    <p:extLst>
      <p:ext uri="{BB962C8B-B14F-4D97-AF65-F5344CB8AC3E}">
        <p14:creationId xmlns:p14="http://schemas.microsoft.com/office/powerpoint/2010/main" val="1726929800"/>
      </p:ext>
    </p:extLst>
  </p:cSld>
  <p:clrMapOvr>
    <a:masterClrMapping/>
  </p:clrMapOvr>
</p:sld>
</file>

<file path=ppt/theme/theme1.xml><?xml version="1.0" encoding="utf-8"?>
<a:theme xmlns:a="http://schemas.openxmlformats.org/drawingml/2006/main" name="Parcel">
  <a:themeElements>
    <a:clrScheme name="Purdue Brand Color Theme">
      <a:dk1>
        <a:srgbClr val="000000"/>
      </a:dk1>
      <a:lt1>
        <a:srgbClr val="FFFFFF"/>
      </a:lt1>
      <a:dk2>
        <a:srgbClr val="555960"/>
      </a:dk2>
      <a:lt2>
        <a:srgbClr val="CFB991"/>
      </a:lt2>
      <a:accent1>
        <a:srgbClr val="8E6F3E"/>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Brand_Template_Black_Theme_Std_Screen.pptx" id="{53D65C43-0E7B-164C-9877-F66116324CBF}" vid="{31CD87C7-A082-F245-B3D7-B17CB04600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32421</TotalTime>
  <Words>752</Words>
  <Application>Microsoft Office PowerPoint</Application>
  <PresentationFormat>On-screen Show (4:3)</PresentationFormat>
  <Paragraphs>131</Paragraphs>
  <Slides>9</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Acumin Pro</vt:lpstr>
      <vt:lpstr>Acumin Pro ExtraCondensed</vt:lpstr>
      <vt:lpstr>Acumin Pro Medium</vt:lpstr>
      <vt:lpstr>Acumin Pro Semibold</vt:lpstr>
      <vt:lpstr>Acumin Pro SemiCondensed</vt:lpstr>
      <vt:lpstr>Arial</vt:lpstr>
      <vt:lpstr>Calibri</vt:lpstr>
      <vt:lpstr>Gill Sans MT</vt:lpstr>
      <vt:lpstr>United Sans Cond Medium</vt:lpstr>
      <vt:lpstr>United Sans Ext Medium</vt:lpstr>
      <vt:lpstr>Wingdings</vt:lpstr>
      <vt:lpstr>Parcel</vt:lpstr>
      <vt:lpstr>Welcome Plant Science students! </vt:lpstr>
      <vt:lpstr>Meet Your Botany &amp; Plant Pathology Team</vt:lpstr>
      <vt:lpstr>Botany &amp; Plant Pathology Faculty Mentors</vt:lpstr>
      <vt:lpstr>Your major is Plant Science</vt:lpstr>
      <vt:lpstr>Botany &amp; Plant Pathology Research and Careers</vt:lpstr>
      <vt:lpstr>Additional Opportunities and Resources</vt:lpstr>
      <vt:lpstr>Our Hope For You</vt:lpstr>
      <vt:lpstr>Academic Advising Overview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Klein, Lisa R</cp:lastModifiedBy>
  <cp:revision>97</cp:revision>
  <dcterms:created xsi:type="dcterms:W3CDTF">2020-02-04T13:44:15Z</dcterms:created>
  <dcterms:modified xsi:type="dcterms:W3CDTF">2024-04-02T17:13:06Z</dcterms:modified>
</cp:coreProperties>
</file>