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26"/>
  </p:notesMasterIdLst>
  <p:handoutMasterIdLst>
    <p:handoutMasterId r:id="rId27"/>
  </p:handoutMasterIdLst>
  <p:sldIdLst>
    <p:sldId id="439" r:id="rId5"/>
    <p:sldId id="426" r:id="rId6"/>
    <p:sldId id="437" r:id="rId7"/>
    <p:sldId id="434" r:id="rId8"/>
    <p:sldId id="435" r:id="rId9"/>
    <p:sldId id="448" r:id="rId10"/>
    <p:sldId id="441" r:id="rId11"/>
    <p:sldId id="443" r:id="rId12"/>
    <p:sldId id="427" r:id="rId13"/>
    <p:sldId id="428" r:id="rId14"/>
    <p:sldId id="411" r:id="rId15"/>
    <p:sldId id="416" r:id="rId16"/>
    <p:sldId id="417" r:id="rId17"/>
    <p:sldId id="418" r:id="rId18"/>
    <p:sldId id="429" r:id="rId19"/>
    <p:sldId id="430" r:id="rId20"/>
    <p:sldId id="431" r:id="rId21"/>
    <p:sldId id="445" r:id="rId22"/>
    <p:sldId id="444" r:id="rId23"/>
    <p:sldId id="432" r:id="rId24"/>
    <p:sldId id="433"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3366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6327" autoAdjust="0"/>
  </p:normalViewPr>
  <p:slideViewPr>
    <p:cSldViewPr>
      <p:cViewPr varScale="1">
        <p:scale>
          <a:sx n="105" d="100"/>
          <a:sy n="105" d="100"/>
        </p:scale>
        <p:origin x="146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8" d="100"/>
        <a:sy n="108" d="100"/>
      </p:scale>
      <p:origin x="0" y="0"/>
    </p:cViewPr>
  </p:sorterViewPr>
  <p:notesViewPr>
    <p:cSldViewPr snapToGrid="0" snapToObjects="1">
      <p:cViewPr varScale="1">
        <p:scale>
          <a:sx n="77" d="100"/>
          <a:sy n="77" d="100"/>
        </p:scale>
        <p:origin x="2584" y="5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38475"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76803" name="Rectangle 3"/>
          <p:cNvSpPr>
            <a:spLocks noGrp="1" noChangeArrowheads="1"/>
          </p:cNvSpPr>
          <p:nvPr>
            <p:ph type="dt" sz="quarter" idx="1"/>
          </p:nvPr>
        </p:nvSpPr>
        <p:spPr bwMode="auto">
          <a:xfrm>
            <a:off x="3970338" y="0"/>
            <a:ext cx="3038475"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76804" name="Rectangle 4"/>
          <p:cNvSpPr>
            <a:spLocks noGrp="1" noChangeArrowheads="1"/>
          </p:cNvSpPr>
          <p:nvPr>
            <p:ph type="ftr" sz="quarter" idx="2"/>
          </p:nvPr>
        </p:nvSpPr>
        <p:spPr bwMode="auto">
          <a:xfrm>
            <a:off x="0" y="8829675"/>
            <a:ext cx="3038475"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76805" name="Rectangle 5"/>
          <p:cNvSpPr>
            <a:spLocks noGrp="1" noChangeArrowheads="1"/>
          </p:cNvSpPr>
          <p:nvPr>
            <p:ph type="sldNum" sz="quarter" idx="3"/>
          </p:nvPr>
        </p:nvSpPr>
        <p:spPr bwMode="auto">
          <a:xfrm>
            <a:off x="3970338" y="8829675"/>
            <a:ext cx="3038475"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A2108A3B-E782-4F8F-86D1-BDCEFDF66046}" type="slidenum">
              <a:rPr lang="en-US"/>
              <a:pPr>
                <a:defRPr/>
              </a:pPr>
              <a:t>‹#›</a:t>
            </a:fld>
            <a:endParaRPr lang="en-US" dirty="0"/>
          </a:p>
        </p:txBody>
      </p:sp>
    </p:spTree>
    <p:extLst>
      <p:ext uri="{BB962C8B-B14F-4D97-AF65-F5344CB8AC3E}">
        <p14:creationId xmlns:p14="http://schemas.microsoft.com/office/powerpoint/2010/main" val="4137560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19459" name="Rectangle 3"/>
          <p:cNvSpPr>
            <a:spLocks noGrp="1" noChangeArrowheads="1"/>
          </p:cNvSpPr>
          <p:nvPr>
            <p:ph type="dt" idx="1"/>
          </p:nvPr>
        </p:nvSpPr>
        <p:spPr bwMode="auto">
          <a:xfrm>
            <a:off x="3970338" y="0"/>
            <a:ext cx="3038475" cy="4651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829675"/>
            <a:ext cx="3038475"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70338" y="8829675"/>
            <a:ext cx="3038475" cy="4651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4C809786-D5F1-41B6-8D8B-F60DA3430CEA}" type="slidenum">
              <a:rPr lang="en-US"/>
              <a:pPr>
                <a:defRPr/>
              </a:pPr>
              <a:t>‹#›</a:t>
            </a:fld>
            <a:endParaRPr lang="en-US" dirty="0"/>
          </a:p>
        </p:txBody>
      </p:sp>
    </p:spTree>
    <p:extLst>
      <p:ext uri="{BB962C8B-B14F-4D97-AF65-F5344CB8AC3E}">
        <p14:creationId xmlns:p14="http://schemas.microsoft.com/office/powerpoint/2010/main" val="3270531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n.driftwatch.org/ma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isc.purdue.edu/hemp/inde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dirty="0"/>
              <a:t>FieldWatch is the not-for-profit</a:t>
            </a:r>
            <a:r>
              <a:rPr lang="en-US" baseline="0" dirty="0"/>
              <a:t> </a:t>
            </a:r>
            <a:r>
              <a:rPr lang="en-US" dirty="0"/>
              <a:t>parent</a:t>
            </a:r>
            <a:r>
              <a:rPr lang="en-US" baseline="0" dirty="0"/>
              <a:t> organization that helps administer driftwatch, </a:t>
            </a:r>
            <a:r>
              <a:rPr lang="en-US" baseline="0" dirty="0" err="1"/>
              <a:t>beecheck</a:t>
            </a:r>
            <a:r>
              <a:rPr lang="en-US" baseline="0" dirty="0"/>
              <a:t>, </a:t>
            </a:r>
            <a:r>
              <a:rPr lang="en-US" baseline="0" dirty="0" err="1"/>
              <a:t>cropcheck</a:t>
            </a:r>
            <a:r>
              <a:rPr lang="en-US" baseline="0" dirty="0"/>
              <a:t>, and </a:t>
            </a:r>
            <a:r>
              <a:rPr lang="en-US" baseline="0" dirty="0" err="1"/>
              <a:t>FieldCheck</a:t>
            </a:r>
            <a:r>
              <a:rPr lang="en-US" baseline="0" dirty="0"/>
              <a:t> through out the US and Canada. FieldWatch was </a:t>
            </a:r>
            <a:r>
              <a:rPr lang="en-US" sz="1200" baseline="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f</a:t>
            </a:r>
            <a:r>
              <a:rPr lang="en-US" altLang="en-US" sz="12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ormed in 2012 by Purdue University and interested agriculture</a:t>
            </a:r>
            <a:r>
              <a:rPr lang="en-US" altLang="en-US" sz="1200" baseline="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en-US" sz="120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stakeholder groups.</a:t>
            </a:r>
            <a:r>
              <a:rPr lang="en-US" altLang="en-US" sz="1200" baseline="0"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dirty="0"/>
          </a:p>
          <a:p>
            <a:endParaRPr lang="en-US" sz="1200" b="1" dirty="0">
              <a:latin typeface="Goudy Old Style"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Goudy Old Style" pitchFamily="18" charset="0"/>
              </a:rPr>
              <a:t>SENSITIVE</a:t>
            </a:r>
            <a:r>
              <a:rPr lang="en-US" sz="1200" b="1" baseline="0" dirty="0">
                <a:latin typeface="Goudy Old Style" pitchFamily="18" charset="0"/>
              </a:rPr>
              <a:t> CROPS, BEE HIVES, AND ROW CROPS CAN ALL BE SEEN ON </a:t>
            </a:r>
            <a:r>
              <a:rPr lang="en-US" sz="1100" b="1" dirty="0">
                <a:latin typeface="Goudy Old Style" pitchFamily="18" charset="0"/>
              </a:rPr>
              <a:t>https://</a:t>
            </a:r>
            <a:r>
              <a:rPr lang="en-US" sz="1200" b="1" dirty="0">
                <a:latin typeface="Goudy Old Style" pitchFamily="18" charset="0"/>
              </a:rPr>
              <a:t>in.driftwatch.org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latin typeface="Goudy Old Style"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Goudy Old Style" pitchFamily="18" charset="0"/>
              </a:rPr>
              <a:t>Want to register bees- go to </a:t>
            </a:r>
            <a:r>
              <a:rPr lang="en-US" sz="1200" b="1" dirty="0" err="1">
                <a:latin typeface="Goudy Old Style" pitchFamily="18" charset="0"/>
              </a:rPr>
              <a:t>driftwatch</a:t>
            </a:r>
            <a:r>
              <a:rPr lang="en-US" sz="1200" b="1" baseline="0" dirty="0">
                <a:latin typeface="Goudy Old Style" pitchFamily="18" charset="0"/>
              </a:rPr>
              <a:t> or </a:t>
            </a:r>
            <a:r>
              <a:rPr lang="en-US" sz="1200" b="1" baseline="0" dirty="0" err="1">
                <a:latin typeface="Goudy Old Style" pitchFamily="18" charset="0"/>
              </a:rPr>
              <a:t>beecheck</a:t>
            </a:r>
            <a:endParaRPr lang="en-US" sz="1200" b="1" baseline="0" dirty="0">
              <a:latin typeface="Goudy Old Style"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baseline="0" dirty="0">
                <a:latin typeface="Goudy Old Style" pitchFamily="18" charset="0"/>
              </a:rPr>
              <a:t>Want to register row crops- need to go to </a:t>
            </a:r>
            <a:r>
              <a:rPr lang="en-US" sz="1200" b="1" baseline="0" dirty="0" err="1">
                <a:latin typeface="Goudy Old Style" pitchFamily="18" charset="0"/>
              </a:rPr>
              <a:t>cropcheck</a:t>
            </a:r>
            <a:endParaRPr lang="en-US" sz="1200" b="1" dirty="0">
              <a:latin typeface="Goudy Old Style"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latin typeface="Goudy Old Style" pitchFamily="18" charset="0"/>
              </a:rPr>
              <a:t>Want to register sensitive</a:t>
            </a:r>
            <a:r>
              <a:rPr lang="en-US" sz="1200" b="1" baseline="0" dirty="0">
                <a:latin typeface="Goudy Old Style" pitchFamily="18" charset="0"/>
              </a:rPr>
              <a:t> crops- </a:t>
            </a:r>
            <a:r>
              <a:rPr lang="en-US" sz="1200" b="1" baseline="0" dirty="0" err="1">
                <a:latin typeface="Goudy Old Style" pitchFamily="18" charset="0"/>
              </a:rPr>
              <a:t>driftwatch</a:t>
            </a:r>
            <a:endParaRPr lang="en-US" sz="1200" b="1" baseline="0" dirty="0">
              <a:latin typeface="Goudy Old Style"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baseline="0" dirty="0">
                <a:latin typeface="Goudy Old Style" pitchFamily="18" charset="0"/>
              </a:rPr>
              <a:t>Are you an applicator and want to see what's around you- </a:t>
            </a:r>
            <a:r>
              <a:rPr lang="en-US" sz="1200" b="1" baseline="0" dirty="0" err="1">
                <a:latin typeface="Goudy Old Style" pitchFamily="18" charset="0"/>
              </a:rPr>
              <a:t>fieldcheck</a:t>
            </a:r>
            <a:r>
              <a:rPr lang="en-US" sz="1200" b="1" baseline="0" dirty="0">
                <a:latin typeface="Goudy Old Style" pitchFamily="18" charset="0"/>
              </a:rPr>
              <a:t> or </a:t>
            </a:r>
            <a:r>
              <a:rPr lang="en-US" sz="1200" b="1" baseline="0" dirty="0" err="1">
                <a:latin typeface="Goudy Old Style" pitchFamily="18" charset="0"/>
              </a:rPr>
              <a:t>driftwatch</a:t>
            </a:r>
            <a:endParaRPr lang="en-US" sz="1200" b="1" dirty="0">
              <a:latin typeface="Goudy Old Style"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a:t>
            </a:fld>
            <a:endParaRPr lang="en-US" dirty="0"/>
          </a:p>
        </p:txBody>
      </p:sp>
    </p:spTree>
    <p:extLst>
      <p:ext uri="{BB962C8B-B14F-4D97-AF65-F5344CB8AC3E}">
        <p14:creationId xmlns:p14="http://schemas.microsoft.com/office/powerpoint/2010/main" val="420665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balloon, more information about sensitive site can be seen including contact info, website, and notes.  Pollinator</a:t>
            </a:r>
            <a:r>
              <a:rPr lang="en-US" baseline="0" dirty="0"/>
              <a:t> serviced is a new feature.</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10</a:t>
            </a:fld>
            <a:endParaRPr lang="en-US" dirty="0"/>
          </a:p>
        </p:txBody>
      </p:sp>
    </p:spTree>
    <p:extLst>
      <p:ext uri="{BB962C8B-B14F-4D97-AF65-F5344CB8AC3E}">
        <p14:creationId xmlns:p14="http://schemas.microsoft.com/office/powerpoint/2010/main" val="2159824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how to sign up/ login.  Go to website https://in.driftwatch.org.  Click on top right corner.  Signing up is free.  </a:t>
            </a:r>
            <a:r>
              <a:rPr lang="en-US" b="1" u="sng" baseline="0" dirty="0"/>
              <a:t>Make sure you select the correct area</a:t>
            </a:r>
            <a:r>
              <a:rPr lang="en-US" baseline="0" dirty="0"/>
              <a:t>: Driftwatch: producer, beecheck: beekeeper, </a:t>
            </a:r>
            <a:r>
              <a:rPr lang="en-US" baseline="0" dirty="0" err="1"/>
              <a:t>Cropcheck</a:t>
            </a:r>
            <a:r>
              <a:rPr lang="en-US" baseline="0" dirty="0"/>
              <a:t>- row crops, and </a:t>
            </a:r>
            <a:r>
              <a:rPr lang="en-US" baseline="0" dirty="0" err="1"/>
              <a:t>FieldCheck</a:t>
            </a:r>
            <a:r>
              <a:rPr lang="en-US" baseline="0" dirty="0"/>
              <a:t>- applicator </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11</a:t>
            </a:fld>
            <a:endParaRPr lang="en-US" dirty="0"/>
          </a:p>
        </p:txBody>
      </p:sp>
    </p:spTree>
    <p:extLst>
      <p:ext uri="{BB962C8B-B14F-4D97-AF65-F5344CB8AC3E}">
        <p14:creationId xmlns:p14="http://schemas.microsoft.com/office/powerpoint/2010/main" val="86808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choose a login and password.  If you don’t have an email address, please</a:t>
            </a:r>
            <a:r>
              <a:rPr lang="en-US" baseline="0" dirty="0"/>
              <a:t> use no.email@driftwatch.org.  </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12</a:t>
            </a:fld>
            <a:endParaRPr lang="en-US" dirty="0"/>
          </a:p>
        </p:txBody>
      </p:sp>
    </p:spTree>
    <p:extLst>
      <p:ext uri="{BB962C8B-B14F-4D97-AF65-F5344CB8AC3E}">
        <p14:creationId xmlns:p14="http://schemas.microsoft.com/office/powerpoint/2010/main" val="309463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provide contact info.  Please make sure info is correct.   </a:t>
            </a:r>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13</a:t>
            </a:fld>
            <a:endParaRPr lang="en-US" dirty="0"/>
          </a:p>
        </p:txBody>
      </p:sp>
    </p:spTree>
    <p:extLst>
      <p:ext uri="{BB962C8B-B14F-4D97-AF65-F5344CB8AC3E}">
        <p14:creationId xmlns:p14="http://schemas.microsoft.com/office/powerpoint/2010/main" val="4189267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You can register to receive notifications for the entire state, certain counties, or select a custom area.</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14</a:t>
            </a:fld>
            <a:endParaRPr lang="en-US" dirty="0"/>
          </a:p>
        </p:txBody>
      </p:sp>
    </p:spTree>
    <p:extLst>
      <p:ext uri="{BB962C8B-B14F-4D97-AF65-F5344CB8AC3E}">
        <p14:creationId xmlns:p14="http://schemas.microsoft.com/office/powerpoint/2010/main" val="4256404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Registering</a:t>
            </a:r>
            <a:r>
              <a:rPr lang="en-US" baseline="0" dirty="0"/>
              <a:t> your site on DriftWatch.  From this screen you can register any sensitive site or bees.  Review items 1, 2 &amp; 3.  Crop info has a series of questions and dropdowns.  </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15</a:t>
            </a:fld>
            <a:endParaRPr lang="en-US" dirty="0"/>
          </a:p>
        </p:txBody>
      </p:sp>
    </p:spTree>
    <p:extLst>
      <p:ext uri="{BB962C8B-B14F-4D97-AF65-F5344CB8AC3E}">
        <p14:creationId xmlns:p14="http://schemas.microsoft.com/office/powerpoint/2010/main" val="2565047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step 4</a:t>
            </a:r>
          </a:p>
          <a:p>
            <a:endParaRPr lang="en-US" dirty="0"/>
          </a:p>
          <a:p>
            <a:r>
              <a:rPr lang="en-US" dirty="0"/>
              <a:t>If you are a beekeeper,</a:t>
            </a:r>
            <a:r>
              <a:rPr lang="en-US" baseline="0" dirty="0"/>
              <a:t> the area will automatically be a half acre circle.  IF you wanted to register YOUR PROPERTY as bee forage that would be in the “other category” and you need to list “bee forage” in the notes.</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16</a:t>
            </a:fld>
            <a:endParaRPr lang="en-US" dirty="0"/>
          </a:p>
        </p:txBody>
      </p:sp>
    </p:spTree>
    <p:extLst>
      <p:ext uri="{BB962C8B-B14F-4D97-AF65-F5344CB8AC3E}">
        <p14:creationId xmlns:p14="http://schemas.microsoft.com/office/powerpoint/2010/main" val="1708237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mouse clicks to draw</a:t>
            </a:r>
            <a:r>
              <a:rPr lang="en-US" baseline="0" dirty="0"/>
              <a:t> the polygon.  There is also the option to clear drawing if you are having trouble.  Finally, submit site.  Site needs to be reviewed by the data steward.  Once it has been approved, an automated email will be sent.  You can see the status of your submission when you login on the left side of the screen under ‘my sites.’  </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17</a:t>
            </a:fld>
            <a:endParaRPr lang="en-US" dirty="0"/>
          </a:p>
        </p:txBody>
      </p:sp>
    </p:spTree>
    <p:extLst>
      <p:ext uri="{BB962C8B-B14F-4D97-AF65-F5344CB8AC3E}">
        <p14:creationId xmlns:p14="http://schemas.microsoft.com/office/powerpoint/2010/main" val="4220923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FieldWatch for even more detailed</a:t>
            </a:r>
            <a:r>
              <a:rPr lang="en-US" baseline="0" dirty="0"/>
              <a:t> instructions… but I promise it is not that hard!</a:t>
            </a:r>
          </a:p>
          <a:p>
            <a:r>
              <a:rPr lang="en-US" baseline="0" dirty="0"/>
              <a:t>https://fieldwatch.com/resources</a:t>
            </a:r>
          </a:p>
          <a:p>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18</a:t>
            </a:fld>
            <a:endParaRPr lang="en-US" dirty="0"/>
          </a:p>
        </p:txBody>
      </p:sp>
    </p:spTree>
    <p:extLst>
      <p:ext uri="{BB962C8B-B14F-4D97-AF65-F5344CB8AC3E}">
        <p14:creationId xmlns:p14="http://schemas.microsoft.com/office/powerpoint/2010/main" val="5344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a:t>
            </a:r>
            <a:r>
              <a:rPr lang="en-US" baseline="0" dirty="0"/>
              <a:t> are the driftwatch field signs.  </a:t>
            </a:r>
            <a:r>
              <a:rPr lang="en-US" b="1" u="sng" baseline="0" dirty="0"/>
              <a:t>You are required to have a registered and approved field to purchase the signs.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2-Sided Print on plastic corrugated board</a:t>
            </a:r>
            <a:br>
              <a:rPr lang="en-US" dirty="0"/>
            </a:br>
            <a:r>
              <a:rPr lang="en-US" dirty="0"/>
              <a:t>24"x18" (H stake included)</a:t>
            </a:r>
            <a:br>
              <a:rPr lang="en-US" dirty="0"/>
            </a:br>
            <a:r>
              <a:rPr lang="en-US" dirty="0"/>
              <a:t>1st Sign = $12.00+shipping</a:t>
            </a:r>
            <a:br>
              <a:rPr lang="en-US" dirty="0"/>
            </a:br>
            <a:r>
              <a:rPr lang="en-US" dirty="0"/>
              <a:t>Additional Signs = $10.00 each</a:t>
            </a:r>
          </a:p>
          <a:p>
            <a:r>
              <a:rPr lang="en-US" dirty="0"/>
              <a:t> </a:t>
            </a:r>
          </a:p>
          <a:p>
            <a:r>
              <a:rPr lang="en-US" dirty="0"/>
              <a:t>The bee flags 1-Sided Print on Yellow Nylon Flag</a:t>
            </a:r>
            <a:br>
              <a:rPr lang="en-US" dirty="0"/>
            </a:br>
            <a:r>
              <a:rPr lang="en-US" dirty="0"/>
              <a:t>14"x20" (3 grommets w/ zip ties included)</a:t>
            </a:r>
            <a:br>
              <a:rPr lang="en-US" dirty="0"/>
            </a:br>
            <a:r>
              <a:rPr lang="en-US" dirty="0"/>
              <a:t>Flag = $9.00+shipping</a:t>
            </a:r>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19</a:t>
            </a:fld>
            <a:endParaRPr lang="en-US" dirty="0"/>
          </a:p>
        </p:txBody>
      </p:sp>
    </p:spTree>
    <p:extLst>
      <p:ext uri="{BB962C8B-B14F-4D97-AF65-F5344CB8AC3E}">
        <p14:creationId xmlns:p14="http://schemas.microsoft.com/office/powerpoint/2010/main" val="410519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a:solidFill>
                  <a:schemeClr val="tx1"/>
                </a:solidFill>
                <a:effectLst/>
                <a:latin typeface="Arial" charset="0"/>
                <a:ea typeface="+mn-ea"/>
                <a:cs typeface="+mn-cs"/>
              </a:rPr>
              <a:t>Presenter is encouraged to pull up the website and navigate around, if access to internet.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none" kern="1200" baseline="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2</a:t>
            </a:fld>
            <a:endParaRPr lang="en-US" dirty="0"/>
          </a:p>
        </p:txBody>
      </p:sp>
    </p:spTree>
    <p:extLst>
      <p:ext uri="{BB962C8B-B14F-4D97-AF65-F5344CB8AC3E}">
        <p14:creationId xmlns:p14="http://schemas.microsoft.com/office/powerpoint/2010/main" val="3012879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a:t>
            </a:r>
            <a:r>
              <a:rPr lang="en-US" baseline="0" dirty="0"/>
              <a:t> be logged in to order signs.  It can be done from the “welcome page” or by clicking on your sites</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20</a:t>
            </a:fld>
            <a:endParaRPr lang="en-US" dirty="0"/>
          </a:p>
        </p:txBody>
      </p:sp>
    </p:spTree>
    <p:extLst>
      <p:ext uri="{BB962C8B-B14F-4D97-AF65-F5344CB8AC3E}">
        <p14:creationId xmlns:p14="http://schemas.microsoft.com/office/powerpoint/2010/main" val="1064207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a:t>
            </a:r>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21</a:t>
            </a:fld>
            <a:endParaRPr lang="en-US" dirty="0"/>
          </a:p>
        </p:txBody>
      </p:sp>
    </p:spTree>
    <p:extLst>
      <p:ext uri="{BB962C8B-B14F-4D97-AF65-F5344CB8AC3E}">
        <p14:creationId xmlns:p14="http://schemas.microsoft.com/office/powerpoint/2010/main" val="357665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Driftwatch is a sensitive crop registry tool administered</a:t>
            </a:r>
            <a:r>
              <a:rPr lang="en-US" sz="1200" kern="1200" baseline="0" dirty="0">
                <a:solidFill>
                  <a:schemeClr val="tx1"/>
                </a:solidFill>
                <a:effectLst/>
                <a:latin typeface="Arial" charset="0"/>
                <a:ea typeface="+mn-ea"/>
                <a:cs typeface="+mn-cs"/>
              </a:rPr>
              <a:t> through FieldWatch</a:t>
            </a:r>
            <a:r>
              <a:rPr lang="en-US" sz="1200" kern="1200" dirty="0">
                <a:solidFill>
                  <a:schemeClr val="tx1"/>
                </a:solidFill>
                <a:effectLst/>
                <a:latin typeface="Arial" charset="0"/>
                <a:ea typeface="+mn-ea"/>
                <a:cs typeface="+mn-cs"/>
              </a:rPr>
              <a:t>.  It is meant to help pesticide applicators and specialty crop growers communicate more effectively to promote awareness and to help prevent and manage drift effects.  Producers plot their fields on satellite images (Google Earth), and pesticide applicators can then view the sensitive sites.  Pesticide applicators can also sign up to be notified when new fields in their area get registered.   The web address is </a:t>
            </a:r>
            <a:r>
              <a:rPr lang="en-US" sz="1200" u="sng" kern="1200" dirty="0">
                <a:solidFill>
                  <a:schemeClr val="tx1"/>
                </a:solidFill>
                <a:effectLst/>
                <a:latin typeface="Arial" charset="0"/>
                <a:ea typeface="+mn-ea"/>
                <a:cs typeface="+mn-cs"/>
                <a:hlinkClick r:id="rId3"/>
              </a:rPr>
              <a:t>https://in.driftwatch.org/map</a:t>
            </a:r>
            <a:r>
              <a:rPr lang="en-US" sz="1200" u="sng" kern="1200" dirty="0">
                <a:solidFill>
                  <a:schemeClr val="tx1"/>
                </a:solidFill>
                <a:effectLst/>
                <a:latin typeface="Arial" charset="0"/>
                <a:ea typeface="+mn-ea"/>
                <a:cs typeface="+mn-cs"/>
              </a:rPr>
              <a:t> </a:t>
            </a:r>
            <a:r>
              <a:rPr lang="en-US" sz="1200" u="sng" kern="1200" baseline="0" dirty="0">
                <a:solidFill>
                  <a:schemeClr val="tx1"/>
                </a:solidFill>
                <a:effectLst/>
                <a:latin typeface="Arial" charset="0"/>
                <a:ea typeface="+mn-ea"/>
                <a:cs typeface="+mn-cs"/>
              </a:rPr>
              <a:t> </a:t>
            </a:r>
            <a:r>
              <a:rPr lang="en-US" sz="1200" u="none" kern="1200" baseline="0" dirty="0">
                <a:solidFill>
                  <a:schemeClr val="tx1"/>
                </a:solidFill>
                <a:effectLst/>
                <a:latin typeface="Arial" charset="0"/>
                <a:ea typeface="+mn-ea"/>
                <a:cs typeface="+mn-cs"/>
              </a:rPr>
              <a:t>Presenter is encouraged to pull up the website and navigate around, if access to internet.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none" kern="1200" baseline="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Only commercial</a:t>
            </a:r>
            <a:r>
              <a:rPr lang="en-US" baseline="0" dirty="0"/>
              <a:t> producers are allowed, no home gardens.  Bee hobbyists are the one exception to the rule (You don’t need to be commercial beekeeper.)  New this year will be </a:t>
            </a:r>
            <a:r>
              <a:rPr lang="en-US" baseline="0" dirty="0" err="1"/>
              <a:t>cropcheck</a:t>
            </a:r>
            <a:r>
              <a:rPr lang="en-US" baseline="0" dirty="0"/>
              <a:t>, which will allow certain kinds of row crops.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3</a:t>
            </a:fld>
            <a:endParaRPr lang="en-US" dirty="0"/>
          </a:p>
        </p:txBody>
      </p:sp>
    </p:spTree>
    <p:extLst>
      <p:ext uri="{BB962C8B-B14F-4D97-AF65-F5344CB8AC3E}">
        <p14:creationId xmlns:p14="http://schemas.microsoft.com/office/powerpoint/2010/main" val="189807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Driftwatch</a:t>
            </a:r>
            <a:r>
              <a:rPr lang="en-US" baseline="0" dirty="0"/>
              <a:t> is a free tool that saves everyone time, money, and frustration.  We don’t always know all the crops that are around our fields, so driftwatch can bridge the gap.  Plus as a registered producer, you can potentially avoid an aerial or ROW drift by registering.</a:t>
            </a:r>
          </a:p>
          <a:p>
            <a:endParaRPr lang="en-US" baseline="0" dirty="0"/>
          </a:p>
          <a:p>
            <a:r>
              <a:rPr lang="en-US" baseline="0" dirty="0"/>
              <a:t>In  2019, We had an EEE outbreak that required county wide spraying of mosquitos in NW Indiana. EEE is </a:t>
            </a:r>
            <a:r>
              <a:rPr lang="en-US" dirty="0"/>
              <a:t>Eastern equine encephalitis  commonly called Triple E or sleeping sickness caused by certain types</a:t>
            </a:r>
            <a:r>
              <a:rPr lang="en-US" baseline="0" dirty="0"/>
              <a:t> </a:t>
            </a:r>
            <a:r>
              <a:rPr lang="en-US" dirty="0"/>
              <a:t>of mosquitos.  EEE can</a:t>
            </a:r>
            <a:r>
              <a:rPr lang="en-US" baseline="0" dirty="0"/>
              <a:t> be fatal to horses and humans. </a:t>
            </a:r>
          </a:p>
          <a:p>
            <a:endParaRPr lang="en-US" baseline="0" dirty="0"/>
          </a:p>
          <a:p>
            <a:r>
              <a:rPr lang="en-US" baseline="0" dirty="0"/>
              <a:t>When they had county wide aerial applications, the aerial applicator loaded the DriftWatch map data into his flight software and was able to avoid certain sensitive crop producers and bee keepers when it came spray time.  Get registered ahead of time!</a:t>
            </a:r>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4</a:t>
            </a:fld>
            <a:endParaRPr lang="en-US" dirty="0"/>
          </a:p>
        </p:txBody>
      </p:sp>
    </p:spTree>
    <p:extLst>
      <p:ext uri="{BB962C8B-B14F-4D97-AF65-F5344CB8AC3E}">
        <p14:creationId xmlns:p14="http://schemas.microsoft.com/office/powerpoint/2010/main" val="405785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Very selective on what can be added to these</a:t>
            </a:r>
            <a:r>
              <a:rPr lang="en-US" sz="1200" kern="1200" baseline="0" dirty="0">
                <a:solidFill>
                  <a:schemeClr val="tx1"/>
                </a:solidFill>
                <a:effectLst/>
                <a:latin typeface="Arial" charset="0"/>
                <a:ea typeface="+mn-ea"/>
                <a:cs typeface="+mn-cs"/>
              </a:rPr>
              <a:t> protected DNR sites.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ea typeface="Arial Unicode MS" panose="020B0604020202020204"/>
                <a:cs typeface="Arial" panose="020B0604020202020204" pitchFamily="34" charset="0"/>
              </a:rPr>
              <a:t>A “shared border” means that at least one boundary of the Preserve is adjacent to, contiguous with, or across the road from known farmland.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Arial" panose="020B0604020202020204" pitchFamily="34" charset="0"/>
              <a:ea typeface="Arial Unicode MS" panose="020B0604020202020204"/>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ea typeface="Arial Unicode MS" panose="020B0604020202020204"/>
                <a:cs typeface="Arial" panose="020B0604020202020204" pitchFamily="34" charset="0"/>
              </a:rPr>
              <a:t>Presenter: review the Hemp FAQ which addresses licenses, number of acres, fertilizer and pesticides, etc. </a:t>
            </a:r>
            <a:r>
              <a:rPr lang="en-US" dirty="0">
                <a:hlinkClick r:id="rId3"/>
              </a:rPr>
              <a:t>https://www.oisc.purdue.edu/hemp/index.html</a:t>
            </a:r>
            <a:r>
              <a:rPr lang="en-US" dirty="0"/>
              <a:t> </a:t>
            </a:r>
            <a:endParaRPr lang="en-US" sz="1200" dirty="0">
              <a:solidFill>
                <a:srgbClr val="000000"/>
              </a:solidFill>
              <a:latin typeface="Arial" panose="020B0604020202020204" pitchFamily="34" charset="0"/>
              <a:ea typeface="Arial Unicode MS" panose="020B0604020202020204"/>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5</a:t>
            </a:fld>
            <a:endParaRPr lang="en-US" dirty="0"/>
          </a:p>
        </p:txBody>
      </p:sp>
    </p:spTree>
    <p:extLst>
      <p:ext uri="{BB962C8B-B14F-4D97-AF65-F5344CB8AC3E}">
        <p14:creationId xmlns:p14="http://schemas.microsoft.com/office/powerpoint/2010/main" val="104088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new mobile apps (</a:t>
            </a:r>
            <a:r>
              <a:rPr lang="en-US" sz="1200" kern="1200" dirty="0" err="1">
                <a:solidFill>
                  <a:schemeClr val="tx1"/>
                </a:solidFill>
                <a:effectLst/>
                <a:latin typeface="Arial" charset="0"/>
                <a:ea typeface="+mn-ea"/>
                <a:cs typeface="+mn-cs"/>
              </a:rPr>
              <a:t>FieldCheck</a:t>
            </a:r>
            <a:r>
              <a:rPr lang="en-US" sz="1200" kern="1200" dirty="0">
                <a:solidFill>
                  <a:schemeClr val="tx1"/>
                </a:solidFill>
                <a:effectLst/>
                <a:latin typeface="Arial" charset="0"/>
                <a:ea typeface="+mn-ea"/>
                <a:cs typeface="+mn-cs"/>
              </a:rPr>
              <a:t> and BeeCheck) have been released for iOS and Android operating systems.  These would be helpful especially</a:t>
            </a:r>
            <a:r>
              <a:rPr lang="en-US" sz="1200" kern="1200" baseline="0" dirty="0">
                <a:solidFill>
                  <a:schemeClr val="tx1"/>
                </a:solidFill>
                <a:effectLst/>
                <a:latin typeface="Arial" charset="0"/>
                <a:ea typeface="+mn-ea"/>
                <a:cs typeface="+mn-cs"/>
              </a:rPr>
              <a:t> for pesticide applicators ‘on the fly’ and for commercial bee keepers who routinely move hives.   There is no size restriction when defining “Alert Area”  Could be the entire state.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Arial" charset="0"/>
                <a:ea typeface="+mn-ea"/>
                <a:cs typeface="+mn-cs"/>
              </a:rPr>
              <a:t>Different ‘Bee Icons’ defined: Red=beekeeper registered with the state. Striped=</a:t>
            </a:r>
            <a:r>
              <a:rPr lang="en-US" sz="1200" kern="1200" baseline="0" dirty="0" err="1">
                <a:solidFill>
                  <a:schemeClr val="tx1"/>
                </a:solidFill>
                <a:effectLst/>
                <a:latin typeface="Arial" charset="0"/>
                <a:ea typeface="+mn-ea"/>
                <a:cs typeface="+mn-cs"/>
              </a:rPr>
              <a:t>mulitpe</a:t>
            </a:r>
            <a:r>
              <a:rPr lang="en-US" sz="1200" kern="1200" baseline="0" dirty="0">
                <a:solidFill>
                  <a:schemeClr val="tx1"/>
                </a:solidFill>
                <a:effectLst/>
                <a:latin typeface="Arial" charset="0"/>
                <a:ea typeface="+mn-ea"/>
                <a:cs typeface="+mn-cs"/>
              </a:rPr>
              <a:t> hives at the location. B=single hive.  Seasonal hives are bees that are used only for a pollination season such as for orchards. Seasonal hives are not used much in Indiana. </a:t>
            </a:r>
            <a:br>
              <a:rPr lang="en-US" sz="1200" kern="1200" dirty="0">
                <a:solidFill>
                  <a:schemeClr val="tx1"/>
                </a:solidFill>
                <a:effectLst/>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6</a:t>
            </a:fld>
            <a:endParaRPr lang="en-US" dirty="0"/>
          </a:p>
        </p:txBody>
      </p:sp>
    </p:spTree>
    <p:extLst>
      <p:ext uri="{BB962C8B-B14F-4D97-AF65-F5344CB8AC3E}">
        <p14:creationId xmlns:p14="http://schemas.microsoft.com/office/powerpoint/2010/main" val="213502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Cropcheck is the new registry that will allow row crop producers (like</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non</a:t>
            </a:r>
            <a:r>
              <a:rPr lang="en-US" sz="1200" kern="1200" baseline="0" dirty="0">
                <a:solidFill>
                  <a:schemeClr val="tx1"/>
                </a:solidFill>
                <a:effectLst/>
                <a:latin typeface="Arial" charset="0"/>
                <a:ea typeface="+mn-ea"/>
                <a:cs typeface="+mn-cs"/>
              </a:rPr>
              <a:t>-</a:t>
            </a:r>
            <a:r>
              <a:rPr lang="en-US" sz="1200" kern="1200" baseline="0" dirty="0" err="1">
                <a:solidFill>
                  <a:schemeClr val="tx1"/>
                </a:solidFill>
                <a:effectLst/>
                <a:latin typeface="Arial" charset="0"/>
                <a:ea typeface="+mn-ea"/>
                <a:cs typeface="+mn-cs"/>
              </a:rPr>
              <a:t>dicamba</a:t>
            </a:r>
            <a:r>
              <a:rPr lang="en-US" sz="1200" kern="1200" baseline="0" dirty="0">
                <a:solidFill>
                  <a:schemeClr val="tx1"/>
                </a:solidFill>
                <a:effectLst/>
                <a:latin typeface="Arial" charset="0"/>
                <a:ea typeface="+mn-ea"/>
                <a:cs typeface="+mn-cs"/>
              </a:rPr>
              <a:t> beans)</a:t>
            </a:r>
            <a:r>
              <a:rPr lang="en-US" sz="1200" kern="1200" dirty="0">
                <a:solidFill>
                  <a:schemeClr val="tx1"/>
                </a:solidFill>
                <a:effectLst/>
                <a:latin typeface="Arial" charset="0"/>
                <a:ea typeface="+mn-ea"/>
                <a:cs typeface="+mn-cs"/>
              </a:rPr>
              <a:t> to map crops that may be sensitive to off target movement of pesticides.  It is  similar to driftwatch and beecheck today.  All cropcheck data will flow into the same database as driftwatch and beecheck.  This will allow applicators to continue to have a simple and streamlined process for accessing all FieldWatch data. The</a:t>
            </a:r>
            <a:r>
              <a:rPr lang="en-US" sz="1200" kern="1200" baseline="0" dirty="0">
                <a:solidFill>
                  <a:schemeClr val="tx1"/>
                </a:solidFill>
                <a:effectLst/>
                <a:latin typeface="Arial" charset="0"/>
                <a:ea typeface="+mn-ea"/>
                <a:cs typeface="+mn-cs"/>
              </a:rPr>
              <a:t> crop types allowed in cropcheck are: rice, beans (soybeans), cotton and corn.  </a:t>
            </a:r>
            <a:r>
              <a:rPr lang="en-US" sz="1200" b="1" i="0" u="sng" kern="1200" baseline="0" dirty="0">
                <a:solidFill>
                  <a:srgbClr val="C00000"/>
                </a:solidFill>
                <a:effectLst/>
                <a:latin typeface="Arial" charset="0"/>
                <a:ea typeface="+mn-ea"/>
                <a:cs typeface="+mn-cs"/>
              </a:rPr>
              <a:t>AS AN APPLICATOR, YOU CAN GO TO DRIFTWATCH TO SEE SENSITIVE SITES (INCLUDING ROW CROPS) AROUND YOU.  If you want to register your row crops you should go to www.cropcheck.org .  Please don’t register in other category of DriftWatch site.  You use same login as DriftWatch but when you go to </a:t>
            </a:r>
            <a:r>
              <a:rPr lang="en-US" sz="1200" b="1" i="0" u="sng" kern="1200" baseline="0" dirty="0" err="1">
                <a:solidFill>
                  <a:srgbClr val="C00000"/>
                </a:solidFill>
                <a:effectLst/>
                <a:latin typeface="Arial" charset="0"/>
                <a:ea typeface="+mn-ea"/>
                <a:cs typeface="+mn-cs"/>
              </a:rPr>
              <a:t>CropCheck</a:t>
            </a:r>
            <a:r>
              <a:rPr lang="en-US" sz="1200" b="1" i="0" u="sng" kern="1200" baseline="0" dirty="0">
                <a:solidFill>
                  <a:srgbClr val="C00000"/>
                </a:solidFill>
                <a:effectLst/>
                <a:latin typeface="Arial" charset="0"/>
                <a:ea typeface="+mn-ea"/>
                <a:cs typeface="+mn-cs"/>
              </a:rPr>
              <a:t> there are additional items to select like pesticide tolerance.</a:t>
            </a:r>
            <a:endParaRPr lang="en-US" b="1" i="0" u="sng" dirty="0">
              <a:solidFill>
                <a:srgbClr val="C0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u="sng" kern="1200" dirty="0">
              <a:solidFill>
                <a:srgbClr val="C00000"/>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7</a:t>
            </a:fld>
            <a:endParaRPr lang="en-US" dirty="0"/>
          </a:p>
        </p:txBody>
      </p:sp>
    </p:spTree>
    <p:extLst>
      <p:ext uri="{BB962C8B-B14F-4D97-AF65-F5344CB8AC3E}">
        <p14:creationId xmlns:p14="http://schemas.microsoft.com/office/powerpoint/2010/main" val="407107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For</a:t>
            </a:r>
            <a:r>
              <a:rPr lang="en-US" sz="1200" kern="1200" baseline="0" dirty="0">
                <a:solidFill>
                  <a:schemeClr val="tx1"/>
                </a:solidFill>
                <a:effectLst/>
                <a:latin typeface="Arial" charset="0"/>
                <a:ea typeface="+mn-ea"/>
                <a:cs typeface="+mn-cs"/>
              </a:rPr>
              <a:t> larger organizations who are members, data can be downloaded or streamed.  This is especially helpful for companies that do extensive spraying and can be integrated with their current spray software. Fees apply.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Arial" charset="0"/>
                <a:ea typeface="+mn-ea"/>
                <a:cs typeface="+mn-cs"/>
              </a:rPr>
              <a:t>Brand new for 2019 is annotations.  This will allow applicators to ‘personalize’ ONLY their map.  For instance, it would allow the applicator to add a variety of ‘sensitive areas’ such as  an unregistered sensitive site, a school, or a past complainant.  Farmers can use the annotations to note areas that may not registered with </a:t>
            </a:r>
            <a:r>
              <a:rPr lang="en-US" sz="1200" kern="1200" baseline="0" dirty="0" err="1">
                <a:solidFill>
                  <a:schemeClr val="tx1"/>
                </a:solidFill>
                <a:effectLst/>
                <a:latin typeface="Arial" charset="0"/>
                <a:ea typeface="+mn-ea"/>
                <a:cs typeface="+mn-cs"/>
              </a:rPr>
              <a:t>DriftWatch</a:t>
            </a:r>
            <a:r>
              <a:rPr lang="en-US" sz="1200" kern="1200" baseline="0" dirty="0">
                <a:solidFill>
                  <a:schemeClr val="tx1"/>
                </a:solidFill>
                <a:effectLst/>
                <a:latin typeface="Arial" charset="0"/>
                <a:ea typeface="+mn-ea"/>
                <a:cs typeface="+mn-cs"/>
              </a:rPr>
              <a:t>, such as home gardens or personal fruit trees. These annotations will only show on their profile not on the public database. </a:t>
            </a:r>
            <a:endParaRPr lang="en-US" sz="1200" kern="1200" dirty="0">
              <a:solidFill>
                <a:schemeClr val="tx1"/>
              </a:solidFill>
              <a:effectLst/>
              <a:latin typeface="Arial" charset="0"/>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8</a:t>
            </a:fld>
            <a:endParaRPr lang="en-US" dirty="0"/>
          </a:p>
        </p:txBody>
      </p:sp>
    </p:spTree>
    <p:extLst>
      <p:ext uri="{BB962C8B-B14F-4D97-AF65-F5344CB8AC3E}">
        <p14:creationId xmlns:p14="http://schemas.microsoft.com/office/powerpoint/2010/main" val="115590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site.</a:t>
            </a:r>
            <a:r>
              <a:rPr lang="en-US" baseline="0" dirty="0"/>
              <a:t>  Don’t need login to view.  Can zoom in on area or search by address</a:t>
            </a:r>
            <a:endParaRPr lang="en-US" dirty="0"/>
          </a:p>
        </p:txBody>
      </p:sp>
      <p:sp>
        <p:nvSpPr>
          <p:cNvPr id="4" name="Slide Number Placeholder 3"/>
          <p:cNvSpPr>
            <a:spLocks noGrp="1"/>
          </p:cNvSpPr>
          <p:nvPr>
            <p:ph type="sldNum" sz="quarter" idx="10"/>
          </p:nvPr>
        </p:nvSpPr>
        <p:spPr/>
        <p:txBody>
          <a:bodyPr/>
          <a:lstStyle/>
          <a:p>
            <a:pPr>
              <a:defRPr/>
            </a:pPr>
            <a:fld id="{4C809786-D5F1-41B6-8D8B-F60DA3430CEA}" type="slidenum">
              <a:rPr lang="en-US" smtClean="0"/>
              <a:pPr>
                <a:defRPr/>
              </a:pPr>
              <a:t>9</a:t>
            </a:fld>
            <a:endParaRPr lang="en-US" dirty="0"/>
          </a:p>
        </p:txBody>
      </p:sp>
    </p:spTree>
    <p:extLst>
      <p:ext uri="{BB962C8B-B14F-4D97-AF65-F5344CB8AC3E}">
        <p14:creationId xmlns:p14="http://schemas.microsoft.com/office/powerpoint/2010/main" val="3467530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p:nvSpPr>
        <p:spPr>
          <a:xfrm>
            <a:off x="1457326" y="1877221"/>
            <a:ext cx="5133329" cy="1246495"/>
          </a:xfrm>
          <a:prstGeom prst="rect">
            <a:avLst/>
          </a:prstGeom>
          <a:noFill/>
        </p:spPr>
        <p:txBody>
          <a:bodyPr wrap="square" lIns="0" tIns="0" rIns="0" bIns="0" rtlCol="0">
            <a:spAutoFit/>
          </a:bodyPr>
          <a:lstStyle/>
          <a:p>
            <a:r>
              <a:rPr lang="en-US" sz="135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35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457325" y="3846218"/>
            <a:ext cx="5419260" cy="373949"/>
          </a:xfrm>
          <a:prstGeom prst="rect">
            <a:avLst/>
          </a:prstGeom>
          <a:noFill/>
          <a:ln w="38100">
            <a:noFill/>
          </a:ln>
        </p:spPr>
        <p:txBody>
          <a:bodyPr wrap="square" lIns="0" tIns="0" rIns="0" bIns="0" anchor="t" anchorCtr="0">
            <a:spAutoFit/>
          </a:bodyPr>
          <a:lstStyle>
            <a:lvl1pPr algn="l">
              <a:defRPr sz="135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p:nvPicPr>
        <p:blipFill>
          <a:blip r:embed="rId2"/>
          <a:stretch>
            <a:fillRect/>
          </a:stretch>
        </p:blipFill>
        <p:spPr>
          <a:xfrm>
            <a:off x="7467600" y="3508"/>
            <a:ext cx="16764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38644" y="6202177"/>
            <a:ext cx="856701" cy="323968"/>
          </a:xfrm>
        </p:spPr>
        <p:txBody>
          <a:bodyPr/>
          <a:lstStyle>
            <a:lvl1pPr>
              <a:defRPr>
                <a:solidFill>
                  <a:schemeClr val="accent4">
                    <a:alpha val="70000"/>
                  </a:schemeClr>
                </a:solidFill>
              </a:defRPr>
            </a:lvl1pPr>
          </a:lstStyle>
          <a:p>
            <a:pPr>
              <a:defRPr/>
            </a:pPr>
            <a:endParaRPr lang="en-US"/>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9031" y="6181281"/>
            <a:ext cx="365760" cy="365760"/>
          </a:xfrm>
        </p:spPr>
        <p:txBody>
          <a:bodyPr/>
          <a:lstStyle>
            <a:lvl1pPr>
              <a:defRPr>
                <a:solidFill>
                  <a:schemeClr val="accent4"/>
                </a:solidFill>
              </a:defRPr>
            </a:lvl1pPr>
          </a:lstStyle>
          <a:p>
            <a:pPr>
              <a:defRPr/>
            </a:pPr>
            <a:fld id="{3A545220-3E1B-482C-8657-07F8C92F1780}" type="slidenum">
              <a:rPr lang="en-US" smtClean="0"/>
              <a:pPr>
                <a:defRPr/>
              </a:pPr>
              <a:t>‹#›</a:t>
            </a:fld>
            <a:endParaRPr lang="en-US" dirty="0"/>
          </a:p>
        </p:txBody>
      </p:sp>
      <p:pic>
        <p:nvPicPr>
          <p:cNvPr id="13" name="Picture 12">
            <a:extLst>
              <a:ext uri="{FF2B5EF4-FFF2-40B4-BE49-F238E27FC236}">
                <a16:creationId xmlns:a16="http://schemas.microsoft.com/office/drawing/2014/main" id="{B934AFB2-308C-B147-AD23-1825C1D073BD}"/>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1519762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4" name="Rectangle 13"/>
          <p:cNvSpPr/>
          <p:nvPr userDrawn="1"/>
        </p:nvSpPr>
        <p:spPr>
          <a:xfrm>
            <a:off x="7778579" y="6356351"/>
            <a:ext cx="1294370" cy="4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rotWithShape="1">
          <a:blip r:embed="rId2" cstate="email">
            <a:alphaModFix/>
            <a:extLst>
              <a:ext uri="{28A0092B-C50C-407E-A947-70E740481C1C}">
                <a14:useLocalDpi xmlns:a14="http://schemas.microsoft.com/office/drawing/2010/main" val="0"/>
              </a:ext>
            </a:extLst>
          </a:blip>
          <a:srcRect b="16395"/>
          <a:stretch/>
        </p:blipFill>
        <p:spPr>
          <a:xfrm>
            <a:off x="30891" y="42218"/>
            <a:ext cx="9088396" cy="6791068"/>
          </a:xfrm>
          <a:prstGeom prst="rect">
            <a:avLst/>
          </a:prstGeom>
        </p:spPr>
      </p:pic>
      <p:sp>
        <p:nvSpPr>
          <p:cNvPr id="2" name="Title 1"/>
          <p:cNvSpPr>
            <a:spLocks noGrp="1"/>
          </p:cNvSpPr>
          <p:nvPr>
            <p:ph type="title"/>
          </p:nvPr>
        </p:nvSpPr>
        <p:spPr>
          <a:xfrm>
            <a:off x="3225113" y="365126"/>
            <a:ext cx="5782963" cy="1325563"/>
          </a:xfrm>
          <a:solidFill>
            <a:schemeClr val="bg1">
              <a:lumMod val="95000"/>
              <a:alpha val="60000"/>
            </a:schemeClr>
          </a:solidFill>
        </p:spPr>
        <p:txBody>
          <a:bodyPr/>
          <a:lstStyle/>
          <a:p>
            <a:r>
              <a:rPr lang="en-US" dirty="0"/>
              <a:t>Click to edit Master title style</a:t>
            </a:r>
          </a:p>
        </p:txBody>
      </p:sp>
      <p:sp>
        <p:nvSpPr>
          <p:cNvPr id="3" name="Text Placeholder 2"/>
          <p:cNvSpPr>
            <a:spLocks noGrp="1"/>
          </p:cNvSpPr>
          <p:nvPr>
            <p:ph type="body" idx="1"/>
          </p:nvPr>
        </p:nvSpPr>
        <p:spPr>
          <a:xfrm>
            <a:off x="3225113" y="1690688"/>
            <a:ext cx="5782962" cy="823912"/>
          </a:xfrm>
          <a:solidFill>
            <a:schemeClr val="bg1">
              <a:lumMod val="95000"/>
              <a:alpha val="60000"/>
            </a:schemeClr>
          </a:solidFill>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225113" y="2514600"/>
            <a:ext cx="5782962" cy="3803879"/>
          </a:xfrm>
          <a:solidFill>
            <a:schemeClr val="bg1">
              <a:lumMod val="95000"/>
              <a:alpha val="6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solidFill>
                  <a:schemeClr val="tx1"/>
                </a:solidFill>
                <a:latin typeface="Gill Sans MT" charset="0"/>
                <a:ea typeface="Gill Sans MT" charset="0"/>
                <a:cs typeface="Gill Sans MT" charset="0"/>
              </a:defRPr>
            </a:lvl1pPr>
          </a:lstStyle>
          <a:p>
            <a:fld id="{32222647-4A3E-5548-B226-654E70443B0C}" type="datetime1">
              <a:rPr lang="en-US" smtClean="0"/>
              <a:t>6/24/2022</a:t>
            </a:fld>
            <a:endParaRPr lang="en-US" dirty="0"/>
          </a:p>
        </p:txBody>
      </p:sp>
      <p:sp>
        <p:nvSpPr>
          <p:cNvPr id="8" name="Footer Placeholder 7"/>
          <p:cNvSpPr>
            <a:spLocks noGrp="1"/>
          </p:cNvSpPr>
          <p:nvPr>
            <p:ph type="ftr" sz="quarter" idx="11"/>
          </p:nvPr>
        </p:nvSpPr>
        <p:spPr/>
        <p:txBody>
          <a:bodyPr/>
          <a:lstStyle>
            <a:lvl1pPr>
              <a:defRPr>
                <a:solidFill>
                  <a:schemeClr val="tx1"/>
                </a:solidFill>
                <a:latin typeface="Gill Sans MT" charset="0"/>
                <a:ea typeface="Gill Sans MT" charset="0"/>
                <a:cs typeface="Gill Sans MT" charset="0"/>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Gill Sans MT" charset="0"/>
                <a:ea typeface="Gill Sans MT" charset="0"/>
                <a:cs typeface="Gill Sans MT" charset="0"/>
              </a:defRPr>
            </a:lvl1pPr>
          </a:lstStyle>
          <a:p>
            <a:fld id="{BCD87E05-788C-4A46-B1F3-7F8271E0D579}" type="slidenum">
              <a:rPr lang="en-US" smtClean="0"/>
              <a:pPr/>
              <a:t>‹#›</a:t>
            </a:fld>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9747" y="3666281"/>
            <a:ext cx="2984154" cy="2652199"/>
          </a:xfrm>
          <a:prstGeom prst="rect">
            <a:avLst/>
          </a:prstGeom>
          <a:ln w="38100">
            <a:solidFill>
              <a:schemeClr val="bg1"/>
            </a:solidFill>
          </a:ln>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9747" y="802707"/>
            <a:ext cx="2984154" cy="2652199"/>
          </a:xfrm>
          <a:prstGeom prst="rect">
            <a:avLst/>
          </a:prstGeom>
          <a:ln w="38100">
            <a:solidFill>
              <a:schemeClr val="bg1"/>
            </a:solidFill>
          </a:ln>
        </p:spPr>
      </p:pic>
      <p:pic>
        <p:nvPicPr>
          <p:cNvPr id="13" name="Picture 12"/>
          <p:cNvPicPr>
            <a:picLocks noChangeAspect="1"/>
          </p:cNvPicPr>
          <p:nvPr userDrawn="1"/>
        </p:nvPicPr>
        <p:blipFill rotWithShape="1">
          <a:blip r:embed="rId5" cstate="email">
            <a:extLst>
              <a:ext uri="{28A0092B-C50C-407E-A947-70E740481C1C}">
                <a14:useLocalDpi xmlns:a14="http://schemas.microsoft.com/office/drawing/2010/main" val="0"/>
              </a:ext>
            </a:extLst>
          </a:blip>
          <a:srcRect b="35154"/>
          <a:stretch/>
        </p:blipFill>
        <p:spPr>
          <a:xfrm>
            <a:off x="632236" y="64777"/>
            <a:ext cx="2053814" cy="526554"/>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489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75B474-9993-43D4-8691-07222ADA88B5}" type="slidenum">
              <a:rPr lang="en-US"/>
              <a:pPr>
                <a:defRPr/>
              </a:pPr>
              <a:t>‹#›</a:t>
            </a:fld>
            <a:endParaRPr lang="en-US" dirty="0"/>
          </a:p>
        </p:txBody>
      </p:sp>
    </p:spTree>
    <p:extLst>
      <p:ext uri="{BB962C8B-B14F-4D97-AF65-F5344CB8AC3E}">
        <p14:creationId xmlns:p14="http://schemas.microsoft.com/office/powerpoint/2010/main" val="90983079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457325" y="1626244"/>
            <a:ext cx="5933959" cy="1675843"/>
          </a:xfrm>
          <a:prstGeom prst="rect">
            <a:avLst/>
          </a:prstGeom>
          <a:noFill/>
          <a:ln w="38100">
            <a:noFill/>
          </a:ln>
        </p:spPr>
        <p:txBody>
          <a:bodyPr wrap="square" lIns="0" tIns="0" rIns="0" bIns="0" anchor="t" anchorCtr="0">
            <a:spAutoFit/>
          </a:bodyPr>
          <a:lstStyle>
            <a:lvl1pPr algn="l">
              <a:lnSpc>
                <a:spcPct val="80000"/>
              </a:lnSpc>
              <a:defRPr sz="45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462968" y="3990086"/>
            <a:ext cx="5322202"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p:nvPicPr>
        <p:blipFill>
          <a:blip r:embed="rId2"/>
          <a:stretch>
            <a:fillRect/>
          </a:stretch>
        </p:blipFill>
        <p:spPr>
          <a:xfrm>
            <a:off x="7467600" y="0"/>
            <a:ext cx="16764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pPr>
              <a:defRPr/>
            </a:pPr>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59D38450-AC37-4AB1-9E41-BD06F17728BF}" type="slidenum">
              <a:rPr lang="en-US" smtClean="0"/>
              <a:pPr>
                <a:defRPr/>
              </a:pPr>
              <a:t>‹#›</a:t>
            </a:fld>
            <a:endParaRPr lang="en-US" dirty="0"/>
          </a:p>
        </p:txBody>
      </p:sp>
      <p:pic>
        <p:nvPicPr>
          <p:cNvPr id="10" name="Picture 9">
            <a:extLst>
              <a:ext uri="{FF2B5EF4-FFF2-40B4-BE49-F238E27FC236}">
                <a16:creationId xmlns:a16="http://schemas.microsoft.com/office/drawing/2014/main" id="{8908FD83-C08D-2647-9249-56CAEE8CA620}"/>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674602789"/>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8" pos="1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782666" y="442674"/>
            <a:ext cx="6925732" cy="373949"/>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782665" y="1345168"/>
            <a:ext cx="5491495"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463137" y="1962540"/>
            <a:ext cx="5524500" cy="3411537"/>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pPr>
              <a:defRPr/>
            </a:pPr>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04593"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pPr>
              <a:defRPr/>
            </a:pPr>
            <a:fld id="{3A545220-3E1B-482C-8657-07F8C92F1780}" type="slidenum">
              <a:rPr lang="en-US" smtClean="0"/>
              <a:pPr>
                <a:defRPr/>
              </a:pPr>
              <a:t>‹#›</a:t>
            </a:fld>
            <a:endParaRPr lang="en-US" dirty="0"/>
          </a:p>
        </p:txBody>
      </p:sp>
      <p:pic>
        <p:nvPicPr>
          <p:cNvPr id="9" name="Picture 8">
            <a:extLst>
              <a:ext uri="{FF2B5EF4-FFF2-40B4-BE49-F238E27FC236}">
                <a16:creationId xmlns:a16="http://schemas.microsoft.com/office/drawing/2014/main" id="{99016266-9C66-1045-B5E0-AF3A54B44078}"/>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21481479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782665" y="442674"/>
            <a:ext cx="6925732" cy="373949"/>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782665" y="1345166"/>
            <a:ext cx="5466371"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457325" y="1917390"/>
            <a:ext cx="3443499" cy="3411537"/>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5102822" y="1920877"/>
            <a:ext cx="3628429" cy="2982913"/>
          </a:xfrm>
        </p:spPr>
        <p:txBody>
          <a:bodyPr lIns="0" tIns="0" rIns="0" bIns="0" anchor="ctr" anchorCtr="0"/>
          <a:lstStyle>
            <a:lvl1pPr algn="ctr">
              <a:defRPr b="0" i="0">
                <a:solidFill>
                  <a:schemeClr val="bg1"/>
                </a:solidFill>
                <a:latin typeface="Acumin Pro" panose="020B0504020202020204" pitchFamily="34" charset="77"/>
              </a:defRPr>
            </a:lvl1pPr>
            <a:lvl4pPr marL="51435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1" y="6202177"/>
            <a:ext cx="843637"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pPr>
              <a:defRPr/>
            </a:pPr>
            <a:endParaRPr lang="en-US"/>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0405"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pPr>
              <a:defRPr/>
            </a:pPr>
            <a:fld id="{3A545220-3E1B-482C-8657-07F8C92F1780}" type="slidenum">
              <a:rPr lang="en-US" smtClean="0"/>
              <a:pPr>
                <a:defRPr/>
              </a:pPr>
              <a:t>‹#›</a:t>
            </a:fld>
            <a:endParaRPr lang="en-US" dirty="0"/>
          </a:p>
        </p:txBody>
      </p:sp>
      <p:pic>
        <p:nvPicPr>
          <p:cNvPr id="11" name="Picture 10">
            <a:extLst>
              <a:ext uri="{FF2B5EF4-FFF2-40B4-BE49-F238E27FC236}">
                <a16:creationId xmlns:a16="http://schemas.microsoft.com/office/drawing/2014/main" id="{D37BDE0B-0A23-0F41-94EA-4F1AC8E83F4F}"/>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4231679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776854" y="304801"/>
            <a:ext cx="2879168" cy="560923"/>
          </a:xfrm>
          <a:prstGeom prst="rect">
            <a:avLst/>
          </a:prstGeom>
          <a:noFill/>
          <a:ln w="38100">
            <a:noFill/>
          </a:ln>
        </p:spPr>
        <p:txBody>
          <a:bodyPr wrap="square" lIns="0" tIns="0" rIns="0" bIns="0" anchor="t" anchorCtr="0">
            <a:spAutoFit/>
          </a:bodyPr>
          <a:lstStyle>
            <a:lvl1pPr algn="l">
              <a:defRPr sz="135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8" y="6202177"/>
            <a:ext cx="856700" cy="323968"/>
          </a:xfrm>
        </p:spPr>
        <p:txBody>
          <a:bodyPr/>
          <a:lstStyle>
            <a:lvl1pPr>
              <a:defRPr>
                <a:solidFill>
                  <a:schemeClr val="accent4">
                    <a:alpha val="70000"/>
                  </a:schemeClr>
                </a:solidFill>
              </a:defRPr>
            </a:lvl1pPr>
          </a:lstStyle>
          <a:p>
            <a:pPr>
              <a:defRPr/>
            </a:pPr>
            <a:endParaRPr lang="en-US"/>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3A545220-3E1B-482C-8657-07F8C92F1780}" type="slidenum">
              <a:rPr lang="en-US" smtClean="0"/>
              <a:pPr>
                <a:defRPr/>
              </a:pPr>
              <a:t>‹#›</a:t>
            </a:fld>
            <a:endParaRPr lang="en-US" dirty="0"/>
          </a:p>
        </p:txBody>
      </p:sp>
      <p:pic>
        <p:nvPicPr>
          <p:cNvPr id="8" name="Picture 7">
            <a:extLst>
              <a:ext uri="{FF2B5EF4-FFF2-40B4-BE49-F238E27FC236}">
                <a16:creationId xmlns:a16="http://schemas.microsoft.com/office/drawing/2014/main" id="{1F0AB02C-49D6-A24A-ACF3-E99690986BAF}"/>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28301818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8"/>
            <a:ext cx="4814498" cy="893321"/>
          </a:xfrm>
          <a:prstGeom prst="rect">
            <a:avLst/>
          </a:prstGeom>
          <a:noFill/>
          <a:ln w="38100">
            <a:noFill/>
          </a:ln>
        </p:spPr>
        <p:txBody>
          <a:bodyPr wrap="square" lIns="0" tIns="0" rIns="0" bIns="0" anchor="t" anchorCtr="0">
            <a:spAutoFit/>
          </a:bodyPr>
          <a:lstStyle>
            <a:lvl1pPr algn="ctr">
              <a:defRPr sz="645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8" y="2706475"/>
            <a:ext cx="5171597" cy="415498"/>
          </a:xfrm>
          <a:noFill/>
        </p:spPr>
        <p:txBody>
          <a:bodyPr wrap="square" lIns="0" tIns="0" rIns="0" bIns="0" anchor="t" anchorCtr="0">
            <a:spAutoFit/>
          </a:bodyPr>
          <a:lstStyle>
            <a:lvl1pPr marL="0" indent="0" algn="ctr">
              <a:buNone/>
              <a:defRPr sz="2700" b="1" i="0" spc="225">
                <a:solidFill>
                  <a:schemeClr val="accent4"/>
                </a:solidFill>
                <a:latin typeface="United Sans Cd Md" pitchFamily="50" charset="0"/>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2" y="3540352"/>
            <a:ext cx="5008850" cy="1122744"/>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pPr>
              <a:defRPr/>
            </a:pPr>
            <a:endParaRPr lang="en-US"/>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3A545220-3E1B-482C-8657-07F8C92F1780}" type="slidenum">
              <a:rPr lang="en-US" smtClean="0"/>
              <a:pPr>
                <a:defRPr/>
              </a:pPr>
              <a:t>‹#›</a:t>
            </a:fld>
            <a:endParaRPr lang="en-US" dirty="0"/>
          </a:p>
        </p:txBody>
      </p:sp>
      <p:pic>
        <p:nvPicPr>
          <p:cNvPr id="11" name="Picture 10">
            <a:extLst>
              <a:ext uri="{FF2B5EF4-FFF2-40B4-BE49-F238E27FC236}">
                <a16:creationId xmlns:a16="http://schemas.microsoft.com/office/drawing/2014/main" id="{6F372547-80F0-164B-AB66-DD18F58B8598}"/>
              </a:ext>
            </a:extLst>
          </p:cNvPr>
          <p:cNvPicPr>
            <a:picLocks noChangeAspect="1"/>
          </p:cNvPicPr>
          <p:nvPr/>
        </p:nvPicPr>
        <p:blipFill>
          <a:blip r:embed="rId3"/>
          <a:stretch>
            <a:fillRect/>
          </a:stretch>
        </p:blipFill>
        <p:spPr>
          <a:xfrm>
            <a:off x="653244" y="5989067"/>
            <a:ext cx="3013984" cy="436041"/>
          </a:xfrm>
          <a:prstGeom prst="rect">
            <a:avLst/>
          </a:prstGeom>
        </p:spPr>
      </p:pic>
      <p:sp>
        <p:nvSpPr>
          <p:cNvPr id="12" name="Footer Placeholder 4">
            <a:extLst>
              <a:ext uri="{FF2B5EF4-FFF2-40B4-BE49-F238E27FC236}">
                <a16:creationId xmlns:a16="http://schemas.microsoft.com/office/drawing/2014/main" id="{5139139F-C55A-A043-8CEF-0ACCF5316686}"/>
              </a:ext>
            </a:extLst>
          </p:cNvPr>
          <p:cNvSpPr txBox="1">
            <a:spLocks/>
          </p:cNvSpPr>
          <p:nvPr/>
        </p:nvSpPr>
        <p:spPr>
          <a:xfrm>
            <a:off x="4961104" y="6510552"/>
            <a:ext cx="2344276" cy="320040"/>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4993458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451514" y="1557666"/>
            <a:ext cx="5500897" cy="623248"/>
          </a:xfrm>
          <a:prstGeom prst="rect">
            <a:avLst/>
          </a:prstGeom>
          <a:noFill/>
          <a:ln w="38100">
            <a:noFill/>
          </a:ln>
        </p:spPr>
        <p:txBody>
          <a:bodyPr wrap="square" lIns="0" tIns="0" rIns="0" bIns="0" anchor="t" anchorCtr="0">
            <a:spAutoFit/>
          </a:bodyPr>
          <a:lstStyle>
            <a:lvl1pPr algn="l">
              <a:defRPr sz="45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469681" y="2578489"/>
            <a:ext cx="4865252" cy="1024867"/>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35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p:nvPicPr>
        <p:blipFill>
          <a:blip r:embed="rId2"/>
          <a:stretch>
            <a:fillRect/>
          </a:stretch>
        </p:blipFill>
        <p:spPr>
          <a:xfrm>
            <a:off x="7467600" y="0"/>
            <a:ext cx="16764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5" y="6202177"/>
            <a:ext cx="817513" cy="323968"/>
          </a:xfrm>
        </p:spPr>
        <p:txBody>
          <a:bodyPr/>
          <a:lstStyle>
            <a:lvl1pPr>
              <a:defRPr>
                <a:solidFill>
                  <a:schemeClr val="accent4">
                    <a:alpha val="70000"/>
                  </a:schemeClr>
                </a:solidFill>
              </a:defRPr>
            </a:lvl1pPr>
          </a:lstStyle>
          <a:p>
            <a:pPr>
              <a:defRPr/>
            </a:pPr>
            <a:endParaRPr lang="en-US"/>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3A545220-3E1B-482C-8657-07F8C92F1780}" type="slidenum">
              <a:rPr lang="en-US" smtClean="0"/>
              <a:pPr>
                <a:defRPr/>
              </a:pPr>
              <a:t>‹#›</a:t>
            </a:fld>
            <a:endParaRPr lang="en-US" dirty="0"/>
          </a:p>
        </p:txBody>
      </p:sp>
      <p:pic>
        <p:nvPicPr>
          <p:cNvPr id="9" name="Picture 8">
            <a:extLst>
              <a:ext uri="{FF2B5EF4-FFF2-40B4-BE49-F238E27FC236}">
                <a16:creationId xmlns:a16="http://schemas.microsoft.com/office/drawing/2014/main" id="{50056E8B-5AFB-3D48-8B5C-7C06BE697080}"/>
              </a:ext>
            </a:extLst>
          </p:cNvPr>
          <p:cNvPicPr>
            <a:picLocks noChangeAspect="1"/>
          </p:cNvPicPr>
          <p:nvPr/>
        </p:nvPicPr>
        <p:blipFill>
          <a:blip r:embed="rId3"/>
          <a:stretch>
            <a:fillRect/>
          </a:stretch>
        </p:blipFill>
        <p:spPr>
          <a:xfrm>
            <a:off x="653244" y="5989067"/>
            <a:ext cx="3013984" cy="436041"/>
          </a:xfrm>
          <a:prstGeom prst="rect">
            <a:avLst/>
          </a:prstGeom>
        </p:spPr>
      </p:pic>
      <p:sp>
        <p:nvSpPr>
          <p:cNvPr id="10" name="Footer Placeholder 4">
            <a:extLst>
              <a:ext uri="{FF2B5EF4-FFF2-40B4-BE49-F238E27FC236}">
                <a16:creationId xmlns:a16="http://schemas.microsoft.com/office/drawing/2014/main" id="{76B4FC98-A02C-1241-8200-8E42D9023435}"/>
              </a:ext>
            </a:extLst>
          </p:cNvPr>
          <p:cNvSpPr txBox="1">
            <a:spLocks/>
          </p:cNvSpPr>
          <p:nvPr/>
        </p:nvSpPr>
        <p:spPr>
          <a:xfrm>
            <a:off x="4961104" y="6510552"/>
            <a:ext cx="2344276" cy="320040"/>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8264067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alphaModFix/>
            <a:extLst>
              <a:ext uri="{28A0092B-C50C-407E-A947-70E740481C1C}">
                <a14:useLocalDpi xmlns:a14="http://schemas.microsoft.com/office/drawing/2010/main" val="0"/>
              </a:ext>
            </a:extLst>
          </a:blip>
          <a:stretch>
            <a:fillRect/>
          </a:stretch>
        </p:blipFill>
        <p:spPr>
          <a:xfrm>
            <a:off x="27801" y="36298"/>
            <a:ext cx="9091486" cy="6784633"/>
          </a:xfrm>
          <a:prstGeom prst="rect">
            <a:avLst/>
          </a:prstGeom>
          <a:ln>
            <a:noFill/>
          </a:ln>
          <a:effectLst/>
        </p:spPr>
      </p:pic>
      <p:sp>
        <p:nvSpPr>
          <p:cNvPr id="2" name="Title 1"/>
          <p:cNvSpPr>
            <a:spLocks noGrp="1"/>
          </p:cNvSpPr>
          <p:nvPr>
            <p:ph type="title"/>
          </p:nvPr>
        </p:nvSpPr>
        <p:spPr>
          <a:xfrm>
            <a:off x="629841" y="457200"/>
            <a:ext cx="7822181" cy="1600200"/>
          </a:xfrm>
          <a:solidFill>
            <a:schemeClr val="bg1">
              <a:lumMod val="95000"/>
              <a:alpha val="60000"/>
            </a:schemeClr>
          </a:solidFill>
        </p:spPr>
        <p:txBody>
          <a:bodyPr anchor="ctr"/>
          <a:lstStyle>
            <a:lvl1pPr algn="l">
              <a:defRPr sz="2400"/>
            </a:lvl1pPr>
          </a:lstStyle>
          <a:p>
            <a:r>
              <a:rPr lang="en-US"/>
              <a:t>Click to edit Master title style</a:t>
            </a:r>
          </a:p>
        </p:txBody>
      </p:sp>
      <p:sp>
        <p:nvSpPr>
          <p:cNvPr id="4" name="Text Placeholder 3"/>
          <p:cNvSpPr>
            <a:spLocks noGrp="1"/>
          </p:cNvSpPr>
          <p:nvPr>
            <p:ph type="body" sz="half" idx="2"/>
          </p:nvPr>
        </p:nvSpPr>
        <p:spPr>
          <a:xfrm>
            <a:off x="629841" y="2057400"/>
            <a:ext cx="7822181" cy="4143973"/>
          </a:xfrm>
          <a:solidFill>
            <a:schemeClr val="bg1">
              <a:lumMod val="95000"/>
              <a:alpha val="60000"/>
            </a:schemeClr>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553B691-3AFA-EA41-AB0C-E0E235A7EEC1}" type="datetime1">
              <a:rPr lang="en-US" smtClean="0"/>
              <a:t>6/24/2022</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CD87E05-788C-4A46-B1F3-7F8271E0D579}" type="slidenum">
              <a:rPr lang="en-US" smtClean="0"/>
              <a:pPr/>
              <a:t>‹#›</a:t>
            </a:fld>
            <a:endParaRPr lang="en-US" dirty="0"/>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val="0"/>
              </a:ext>
            </a:extLst>
          </a:blip>
          <a:srcRect b="35154"/>
          <a:stretch/>
        </p:blipFill>
        <p:spPr>
          <a:xfrm>
            <a:off x="7664278" y="6321468"/>
            <a:ext cx="1479722" cy="379369"/>
          </a:xfrm>
          <a:prstGeom prst="rect">
            <a:avLst/>
          </a:prstGeom>
          <a:noFill/>
          <a:ln>
            <a:noFill/>
          </a:ln>
          <a:effectLst/>
        </p:spPr>
      </p:pic>
    </p:spTree>
    <p:extLst>
      <p:ext uri="{BB962C8B-B14F-4D97-AF65-F5344CB8AC3E}">
        <p14:creationId xmlns:p14="http://schemas.microsoft.com/office/powerpoint/2010/main" val="272682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10126-5E90-4F40-80E2-2D18C14B7EDF}" type="slidenum">
              <a:rPr lang="en-US"/>
              <a:pPr>
                <a:defRPr/>
              </a:pPr>
              <a:t>‹#›</a:t>
            </a:fld>
            <a:endParaRPr lang="en-US" dirty="0"/>
          </a:p>
        </p:txBody>
      </p:sp>
    </p:spTree>
    <p:extLst>
      <p:ext uri="{BB962C8B-B14F-4D97-AF65-F5344CB8AC3E}">
        <p14:creationId xmlns:p14="http://schemas.microsoft.com/office/powerpoint/2010/main" val="100587627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6"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6" y="2638047"/>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pPr>
              <a:defRPr/>
            </a:pPr>
            <a:endParaRPr lang="en-US"/>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pPr>
              <a:defRPr/>
            </a:pPr>
            <a:fld id="{3A545220-3E1B-482C-8657-07F8C92F1780}" type="slidenum">
              <a:rPr lang="en-US" smtClean="0"/>
              <a:pPr>
                <a:defRPr/>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27576B-9273-A444-ACCF-10FC4C60BD6E}"/>
              </a:ext>
            </a:extLst>
          </p:cNvPr>
          <p:cNvPicPr>
            <a:picLocks noChangeAspect="1"/>
          </p:cNvPicPr>
          <p:nvPr/>
        </p:nvPicPr>
        <p:blipFill>
          <a:blip r:embed="rId13"/>
          <a:stretch>
            <a:fillRect/>
          </a:stretch>
        </p:blipFill>
        <p:spPr>
          <a:xfrm>
            <a:off x="653244" y="5989067"/>
            <a:ext cx="3013984" cy="436041"/>
          </a:xfrm>
          <a:prstGeom prst="rect">
            <a:avLst/>
          </a:prstGeom>
        </p:spPr>
      </p:pic>
      <p:sp>
        <p:nvSpPr>
          <p:cNvPr id="9" name="Footer Placeholder 4">
            <a:extLst>
              <a:ext uri="{FF2B5EF4-FFF2-40B4-BE49-F238E27FC236}">
                <a16:creationId xmlns:a16="http://schemas.microsoft.com/office/drawing/2014/main" id="{A0429295-CEEB-004C-B3B1-B374B64B3B63}"/>
              </a:ext>
            </a:extLst>
          </p:cNvPr>
          <p:cNvSpPr txBox="1">
            <a:spLocks/>
          </p:cNvSpPr>
          <p:nvPr/>
        </p:nvSpPr>
        <p:spPr>
          <a:xfrm>
            <a:off x="4961104" y="6510552"/>
            <a:ext cx="2344276" cy="320040"/>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17714126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med">
    <p:fade/>
  </p:transition>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hyperlink" Target="https://driftwatch.org/signup#applicator"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mailto:no.email@driftwatch.org"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flipH="1" flipV="1">
            <a:off x="-1066800" y="5584908"/>
            <a:ext cx="304800" cy="282492"/>
          </a:xfrm>
          <a:solidFill>
            <a:schemeClr val="bg1">
              <a:lumMod val="95000"/>
              <a:alpha val="71000"/>
            </a:schemeClr>
          </a:solidFill>
        </p:spPr>
        <p:txBody>
          <a:bodyPr>
            <a:normAutofit fontScale="85000" lnSpcReduction="20000"/>
          </a:bodyPr>
          <a:lstStyle/>
          <a:p>
            <a:pPr lvl="0" algn="ctr">
              <a:lnSpc>
                <a:spcPct val="100000"/>
              </a:lnSpc>
              <a:spcBef>
                <a:spcPct val="0"/>
              </a:spcBef>
            </a:pPr>
            <a:endParaRPr lang="en-US" altLang="en-US" sz="1800" b="1" dirty="0">
              <a:solidFill>
                <a:schemeClr val="bg2">
                  <a:lumMod val="25000"/>
                </a:schemeClr>
              </a:solidFill>
            </a:endParaRPr>
          </a:p>
          <a:p>
            <a:pPr lvl="0" algn="ctr">
              <a:lnSpc>
                <a:spcPct val="100000"/>
              </a:lnSpc>
              <a:spcBef>
                <a:spcPct val="0"/>
              </a:spcBef>
            </a:pPr>
            <a:endParaRPr lang="en-US" altLang="en-US" sz="1800" b="1" dirty="0">
              <a:solidFill>
                <a:schemeClr val="bg2">
                  <a:lumMod val="25000"/>
                </a:schemeClr>
              </a:solidFill>
            </a:endParaRPr>
          </a:p>
          <a:p>
            <a:pPr lvl="0" algn="ctr">
              <a:lnSpc>
                <a:spcPct val="100000"/>
              </a:lnSpc>
              <a:spcBef>
                <a:spcPct val="0"/>
              </a:spcBef>
            </a:pPr>
            <a:endParaRPr lang="en-US" altLang="en-US" sz="788" b="1" dirty="0">
              <a:solidFill>
                <a:schemeClr val="bg2">
                  <a:lumMod val="25000"/>
                </a:schemeClr>
              </a:solidFill>
            </a:endParaRPr>
          </a:p>
          <a:p>
            <a:pPr lvl="0" algn="ctr">
              <a:lnSpc>
                <a:spcPct val="100000"/>
              </a:lnSpc>
              <a:spcBef>
                <a:spcPct val="0"/>
              </a:spcBef>
            </a:pPr>
            <a:endParaRPr lang="en-US" altLang="en-US" sz="2700" b="1" dirty="0">
              <a:solidFill>
                <a:prstClr val="black"/>
              </a:solidFill>
              <a:latin typeface="Gill Sans MT" charset="0"/>
              <a:ea typeface="Gill Sans MT" charset="0"/>
              <a:cs typeface="Gill Sans MT" charset="0"/>
            </a:endParaRPr>
          </a:p>
          <a:p>
            <a:pPr lvl="0" algn="ctr">
              <a:lnSpc>
                <a:spcPct val="100000"/>
              </a:lnSpc>
              <a:spcBef>
                <a:spcPct val="0"/>
              </a:spcBef>
            </a:pPr>
            <a:endParaRPr lang="en-US" altLang="en-US" sz="2700" b="1" dirty="0">
              <a:solidFill>
                <a:srgbClr val="336600"/>
              </a:solidFill>
              <a:latin typeface="Gill Sans MT" charset="0"/>
              <a:ea typeface="Gill Sans MT" charset="0"/>
              <a:cs typeface="Gill Sans MT" charset="0"/>
            </a:endParaRPr>
          </a:p>
          <a:p>
            <a:endParaRPr lang="en-US" sz="1500" dirty="0">
              <a:latin typeface="Gill Sans MT" charset="0"/>
              <a:ea typeface="Gill Sans MT" charset="0"/>
              <a:cs typeface="Gill Sans MT" charset="0"/>
            </a:endParaRPr>
          </a:p>
        </p:txBody>
      </p:sp>
      <p:sp>
        <p:nvSpPr>
          <p:cNvPr id="4" name="Slide Number Placeholder 3"/>
          <p:cNvSpPr>
            <a:spLocks noGrp="1"/>
          </p:cNvSpPr>
          <p:nvPr>
            <p:ph type="sldNum" sz="quarter" idx="12"/>
          </p:nvPr>
        </p:nvSpPr>
        <p:spPr/>
        <p:txBody>
          <a:bodyPr/>
          <a:lstStyle/>
          <a:p>
            <a:fld id="{BCD87E05-788C-4A46-B1F3-7F8271E0D579}" type="slidenum">
              <a:rPr lang="en-US" smtClean="0"/>
              <a:pPr/>
              <a:t>1</a:t>
            </a:fld>
            <a:endParaRPr lang="en-US" dirty="0"/>
          </a:p>
        </p:txBody>
      </p:sp>
      <p:sp>
        <p:nvSpPr>
          <p:cNvPr id="10" name="Rectangle 9"/>
          <p:cNvSpPr/>
          <p:nvPr/>
        </p:nvSpPr>
        <p:spPr>
          <a:xfrm>
            <a:off x="914400" y="3992418"/>
            <a:ext cx="7360217" cy="1006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2993" y="857250"/>
            <a:ext cx="5859030" cy="1737364"/>
          </a:xfrm>
          <a:prstGeom prst="rect">
            <a:avLst/>
          </a:prstGeom>
        </p:spPr>
      </p:pic>
      <p:pic>
        <p:nvPicPr>
          <p:cNvPr id="7" name="Picture 9" descr="BeeCheck_Logo_RGB.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0600" y="3844407"/>
            <a:ext cx="3332002" cy="115175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74" y="3951365"/>
            <a:ext cx="3543210" cy="10447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D8179387-ABF1-4590-A803-02C85FBD1DD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6800" y="5257800"/>
            <a:ext cx="2743200" cy="818349"/>
          </a:xfrm>
          <a:prstGeom prst="rect">
            <a:avLst/>
          </a:prstGeom>
        </p:spPr>
      </p:pic>
      <p:sp>
        <p:nvSpPr>
          <p:cNvPr id="12" name="Flowchart: Process 11"/>
          <p:cNvSpPr/>
          <p:nvPr/>
        </p:nvSpPr>
        <p:spPr>
          <a:xfrm>
            <a:off x="4953000" y="5359084"/>
            <a:ext cx="2819400" cy="742149"/>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fieldcheck-logo-fu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262" y="5395519"/>
            <a:ext cx="2428875"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572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353300" cy="1188720"/>
          </a:xfrm>
        </p:spPr>
        <p:txBody>
          <a:bodyPr/>
          <a:lstStyle/>
          <a:p>
            <a:r>
              <a:rPr lang="en-US" sz="3600" dirty="0"/>
              <a:t>Zoomed in view</a:t>
            </a:r>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1066800" y="1676400"/>
            <a:ext cx="7353300" cy="4210061"/>
          </a:xfrm>
          <a:prstGeom prst="rect">
            <a:avLst/>
          </a:prstGeom>
        </p:spPr>
      </p:pic>
    </p:spTree>
    <p:extLst>
      <p:ext uri="{BB962C8B-B14F-4D97-AF65-F5344CB8AC3E}">
        <p14:creationId xmlns:p14="http://schemas.microsoft.com/office/powerpoint/2010/main" val="409367868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243681"/>
            <a:ext cx="7391400" cy="1200329"/>
          </a:xfrm>
          <a:prstGeom prst="rect">
            <a:avLst/>
          </a:prstGeom>
          <a:noFill/>
          <a:ln>
            <a:solidFill>
              <a:schemeClr val="bg1"/>
            </a:solidFill>
          </a:ln>
        </p:spPr>
        <p:txBody>
          <a:bodyPr wrap="square" rtlCol="0">
            <a:spAutoFit/>
          </a:bodyPr>
          <a:lstStyle/>
          <a:p>
            <a:pPr algn="ctr"/>
            <a:r>
              <a:rPr lang="en-US" sz="3600" b="1" dirty="0">
                <a:latin typeface="+mj-lt"/>
              </a:rPr>
              <a:t>How to sign up?</a:t>
            </a:r>
          </a:p>
          <a:p>
            <a:pPr algn="ctr"/>
            <a:r>
              <a:rPr lang="en-US" sz="3600" b="1" dirty="0">
                <a:latin typeface="+mj-lt"/>
              </a:rPr>
              <a:t>It’s free!</a:t>
            </a:r>
          </a:p>
        </p:txBody>
      </p:sp>
      <p:cxnSp>
        <p:nvCxnSpPr>
          <p:cNvPr id="9" name="Straight Arrow Connector 8"/>
          <p:cNvCxnSpPr/>
          <p:nvPr/>
        </p:nvCxnSpPr>
        <p:spPr>
          <a:xfrm flipH="1">
            <a:off x="2667000" y="843845"/>
            <a:ext cx="838200" cy="725507"/>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rotWithShape="1">
          <a:blip r:embed="rId3"/>
          <a:srcRect t="3646"/>
          <a:stretch/>
        </p:blipFill>
        <p:spPr bwMode="auto">
          <a:xfrm>
            <a:off x="1078632" y="1574437"/>
            <a:ext cx="7303368" cy="4335780"/>
          </a:xfrm>
          <a:prstGeom prst="rect">
            <a:avLst/>
          </a:prstGeom>
          <a:ln>
            <a:noFill/>
          </a:ln>
          <a:extLst>
            <a:ext uri="{53640926-AAD7-44D8-BBD7-CCE9431645EC}">
              <a14:shadowObscured xmlns:a14="http://schemas.microsoft.com/office/drawing/2010/main"/>
            </a:ext>
          </a:extLst>
        </p:spPr>
      </p:pic>
      <p:cxnSp>
        <p:nvCxnSpPr>
          <p:cNvPr id="3" name="Straight Arrow Connector 2"/>
          <p:cNvCxnSpPr>
            <a:cxnSpLocks/>
          </p:cNvCxnSpPr>
          <p:nvPr/>
        </p:nvCxnSpPr>
        <p:spPr>
          <a:xfrm flipH="1">
            <a:off x="7603819" y="1511035"/>
            <a:ext cx="473381" cy="470871"/>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472806" y="4419600"/>
            <a:ext cx="838200" cy="725507"/>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H="1">
            <a:off x="5637497" y="4876800"/>
            <a:ext cx="610903" cy="371951"/>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5715000" y="3742327"/>
            <a:ext cx="609600" cy="502824"/>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419800" y="3471727"/>
            <a:ext cx="838200" cy="725507"/>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325222"/>
            <a:ext cx="3886199" cy="646331"/>
          </a:xfrm>
          <a:prstGeom prst="rect">
            <a:avLst/>
          </a:prstGeom>
          <a:noFill/>
          <a:ln>
            <a:solidFill>
              <a:schemeClr val="bg1"/>
            </a:solidFill>
          </a:ln>
        </p:spPr>
        <p:txBody>
          <a:bodyPr wrap="square" rtlCol="0">
            <a:spAutoFit/>
          </a:bodyPr>
          <a:lstStyle/>
          <a:p>
            <a:pPr algn="ctr"/>
            <a:r>
              <a:rPr lang="en-US" sz="3600" b="1" dirty="0">
                <a:latin typeface="+mj-lt"/>
              </a:rPr>
              <a:t>Login information</a:t>
            </a:r>
          </a:p>
        </p:txBody>
      </p:sp>
      <p:sp>
        <p:nvSpPr>
          <p:cNvPr id="7" name="TextBox 6"/>
          <p:cNvSpPr txBox="1"/>
          <p:nvPr/>
        </p:nvSpPr>
        <p:spPr>
          <a:xfrm>
            <a:off x="5045649" y="4852015"/>
            <a:ext cx="2819400" cy="923330"/>
          </a:xfrm>
          <a:prstGeom prst="rect">
            <a:avLst/>
          </a:prstGeom>
          <a:noFill/>
        </p:spPr>
        <p:txBody>
          <a:bodyPr wrap="square" rtlCol="0">
            <a:spAutoFit/>
          </a:bodyPr>
          <a:lstStyle/>
          <a:p>
            <a:r>
              <a:rPr lang="en-US" dirty="0"/>
              <a:t>No email address?: </a:t>
            </a:r>
            <a:r>
              <a:rPr lang="en-US" u="sng" dirty="0">
                <a:hlinkClick r:id="rId3"/>
              </a:rPr>
              <a:t>no.email@driftwatch.org</a:t>
            </a:r>
            <a:endParaRPr lang="en-US" u="sng" dirty="0"/>
          </a:p>
          <a:p>
            <a:endParaRPr lang="en-US" dirty="0"/>
          </a:p>
        </p:txBody>
      </p:sp>
      <p:cxnSp>
        <p:nvCxnSpPr>
          <p:cNvPr id="9" name="Straight Arrow Connector 8"/>
          <p:cNvCxnSpPr/>
          <p:nvPr/>
        </p:nvCxnSpPr>
        <p:spPr>
          <a:xfrm flipH="1" flipV="1">
            <a:off x="4544291" y="3697307"/>
            <a:ext cx="1018309" cy="1154708"/>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470452" y="1092594"/>
            <a:ext cx="8349352" cy="4803792"/>
          </a:xfrm>
          <a:prstGeom prst="rect">
            <a:avLst/>
          </a:prstGeom>
        </p:spPr>
      </p:pic>
      <p:sp>
        <p:nvSpPr>
          <p:cNvPr id="5" name="TextBox 4"/>
          <p:cNvSpPr txBox="1"/>
          <p:nvPr/>
        </p:nvSpPr>
        <p:spPr>
          <a:xfrm>
            <a:off x="5486400" y="4648200"/>
            <a:ext cx="3200400" cy="1477328"/>
          </a:xfrm>
          <a:prstGeom prst="rect">
            <a:avLst/>
          </a:prstGeom>
          <a:noFill/>
        </p:spPr>
        <p:txBody>
          <a:bodyPr wrap="square" rtlCol="0">
            <a:spAutoFit/>
          </a:bodyPr>
          <a:lstStyle/>
          <a:p>
            <a:r>
              <a:rPr lang="en-US" dirty="0">
                <a:solidFill>
                  <a:srgbClr val="FF0000"/>
                </a:solidFill>
              </a:rPr>
              <a:t>Does your producer have no email: use </a:t>
            </a:r>
            <a:r>
              <a:rPr lang="en-US" dirty="0">
                <a:solidFill>
                  <a:srgbClr val="FF0000"/>
                </a:solidFill>
                <a:hlinkClick r:id="rId3"/>
              </a:rPr>
              <a:t>no.email@driftwatch.org</a:t>
            </a:r>
            <a:endParaRPr lang="en-US" dirty="0">
              <a:solidFill>
                <a:srgbClr val="FF0000"/>
              </a:solidFill>
            </a:endParaRPr>
          </a:p>
          <a:p>
            <a:r>
              <a:rPr lang="en-US" dirty="0">
                <a:solidFill>
                  <a:srgbClr val="FF0000"/>
                </a:solidFill>
              </a:rPr>
              <a:t>This really help us at renewal time!  </a:t>
            </a:r>
          </a:p>
        </p:txBody>
      </p:sp>
      <p:cxnSp>
        <p:nvCxnSpPr>
          <p:cNvPr id="6" name="Straight Arrow Connector 5"/>
          <p:cNvCxnSpPr>
            <a:cxnSpLocks/>
            <a:stCxn id="4" idx="1"/>
          </p:cNvCxnSpPr>
          <p:nvPr/>
        </p:nvCxnSpPr>
        <p:spPr>
          <a:xfrm>
            <a:off x="470452" y="3494490"/>
            <a:ext cx="825369" cy="736217"/>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 Applicator Sign up.tiff"/>
          <p:cNvPicPr>
            <a:picLocks noChangeAspect="1"/>
          </p:cNvPicPr>
          <p:nvPr/>
        </p:nvPicPr>
        <p:blipFill>
          <a:blip r:embed="rId3"/>
          <a:stretch>
            <a:fillRect/>
          </a:stretch>
        </p:blipFill>
        <p:spPr>
          <a:xfrm>
            <a:off x="0" y="1676400"/>
            <a:ext cx="9144000" cy="4227651"/>
          </a:xfrm>
          <a:prstGeom prst="rect">
            <a:avLst/>
          </a:prstGeom>
        </p:spPr>
      </p:pic>
      <p:sp>
        <p:nvSpPr>
          <p:cNvPr id="3" name="TextBox 2"/>
          <p:cNvSpPr txBox="1"/>
          <p:nvPr/>
        </p:nvSpPr>
        <p:spPr>
          <a:xfrm>
            <a:off x="762000" y="336923"/>
            <a:ext cx="7620000" cy="1200329"/>
          </a:xfrm>
          <a:prstGeom prst="rect">
            <a:avLst/>
          </a:prstGeom>
          <a:noFill/>
          <a:ln>
            <a:solidFill>
              <a:schemeClr val="bg1"/>
            </a:solidFill>
          </a:ln>
        </p:spPr>
        <p:txBody>
          <a:bodyPr wrap="square" rtlCol="0">
            <a:spAutoFit/>
          </a:bodyPr>
          <a:lstStyle/>
          <a:p>
            <a:r>
              <a:rPr lang="en-US" sz="3600" b="1" dirty="0"/>
              <a:t>User Contact Information </a:t>
            </a:r>
          </a:p>
          <a:p>
            <a:r>
              <a:rPr lang="en-US" sz="3600" b="1" dirty="0"/>
              <a:t>Same for producers &amp; applicators</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999" y="181913"/>
            <a:ext cx="8458201" cy="1200329"/>
          </a:xfrm>
          <a:prstGeom prst="rect">
            <a:avLst/>
          </a:prstGeom>
          <a:noFill/>
          <a:ln>
            <a:solidFill>
              <a:schemeClr val="bg1"/>
            </a:solidFill>
          </a:ln>
        </p:spPr>
        <p:txBody>
          <a:bodyPr wrap="square" rtlCol="0">
            <a:spAutoFit/>
          </a:bodyPr>
          <a:lstStyle/>
          <a:p>
            <a:pPr algn="ctr"/>
            <a:r>
              <a:rPr lang="en-US" sz="3600" b="1" dirty="0"/>
              <a:t>Signing up as an Applicator: Notification options</a:t>
            </a:r>
          </a:p>
        </p:txBody>
      </p:sp>
      <p:pic>
        <p:nvPicPr>
          <p:cNvPr id="5" name="Picture 4"/>
          <p:cNvPicPr>
            <a:picLocks noChangeAspect="1"/>
          </p:cNvPicPr>
          <p:nvPr/>
        </p:nvPicPr>
        <p:blipFill>
          <a:blip r:embed="rId3"/>
          <a:stretch>
            <a:fillRect/>
          </a:stretch>
        </p:blipFill>
        <p:spPr>
          <a:xfrm>
            <a:off x="132522" y="1524000"/>
            <a:ext cx="8919283" cy="4486695"/>
          </a:xfrm>
          <a:prstGeom prst="rect">
            <a:avLst/>
          </a:prstGeom>
        </p:spPr>
      </p:pic>
      <p:cxnSp>
        <p:nvCxnSpPr>
          <p:cNvPr id="7" name="Straight Arrow Connector 6"/>
          <p:cNvCxnSpPr>
            <a:cxnSpLocks/>
          </p:cNvCxnSpPr>
          <p:nvPr/>
        </p:nvCxnSpPr>
        <p:spPr>
          <a:xfrm flipV="1">
            <a:off x="1752600" y="3657600"/>
            <a:ext cx="457200" cy="152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9216"/>
            <a:ext cx="7269534" cy="1188720"/>
          </a:xfrm>
        </p:spPr>
        <p:txBody>
          <a:bodyPr>
            <a:noAutofit/>
          </a:bodyPr>
          <a:lstStyle/>
          <a:p>
            <a:r>
              <a:rPr lang="en-US" sz="3600" dirty="0"/>
              <a:t>Registering Your Site as a Producer</a:t>
            </a:r>
          </a:p>
        </p:txBody>
      </p:sp>
      <p:sp>
        <p:nvSpPr>
          <p:cNvPr id="3" name="Content Placeholder 2"/>
          <p:cNvSpPr>
            <a:spLocks noGrp="1"/>
          </p:cNvSpPr>
          <p:nvPr>
            <p:ph idx="1"/>
          </p:nvPr>
        </p:nvSpPr>
        <p:spPr>
          <a:xfrm>
            <a:off x="228600" y="1219200"/>
            <a:ext cx="8229600" cy="4525963"/>
          </a:xfrm>
        </p:spPr>
        <p:txBody>
          <a:bodyPr/>
          <a:lstStyle/>
          <a:p>
            <a:pPr marL="0" indent="0">
              <a:buNone/>
            </a:pPr>
            <a:r>
              <a:rPr lang="en-US" dirty="0"/>
              <a:t> </a:t>
            </a:r>
          </a:p>
          <a:p>
            <a:endParaRPr lang="en-US" dirty="0"/>
          </a:p>
        </p:txBody>
      </p:sp>
      <p:cxnSp>
        <p:nvCxnSpPr>
          <p:cNvPr id="5" name="Straight Arrow Connector 4"/>
          <p:cNvCxnSpPr>
            <a:cxnSpLocks/>
          </p:cNvCxnSpPr>
          <p:nvPr/>
        </p:nvCxnSpPr>
        <p:spPr>
          <a:xfrm flipH="1">
            <a:off x="7875180" y="1822238"/>
            <a:ext cx="384954" cy="313594"/>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7" idx="1"/>
          </p:cNvCxnSpPr>
          <p:nvPr/>
        </p:nvCxnSpPr>
        <p:spPr>
          <a:xfrm flipH="1">
            <a:off x="1560895" y="1856977"/>
            <a:ext cx="394419" cy="314399"/>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a:off x="4720936" y="1856976"/>
            <a:ext cx="667090" cy="439341"/>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55314" y="1533811"/>
            <a:ext cx="1752600" cy="646331"/>
          </a:xfrm>
          <a:prstGeom prst="rect">
            <a:avLst/>
          </a:prstGeom>
          <a:noFill/>
        </p:spPr>
        <p:txBody>
          <a:bodyPr wrap="square" rtlCol="0">
            <a:spAutoFit/>
          </a:bodyPr>
          <a:lstStyle/>
          <a:p>
            <a:r>
              <a:rPr lang="en-US" dirty="0"/>
              <a:t>2) Submit new site button</a:t>
            </a:r>
          </a:p>
        </p:txBody>
      </p:sp>
      <p:sp>
        <p:nvSpPr>
          <p:cNvPr id="10" name="TextBox 9"/>
          <p:cNvSpPr txBox="1"/>
          <p:nvPr/>
        </p:nvSpPr>
        <p:spPr>
          <a:xfrm>
            <a:off x="7789849" y="1532790"/>
            <a:ext cx="1143000" cy="369332"/>
          </a:xfrm>
          <a:prstGeom prst="rect">
            <a:avLst/>
          </a:prstGeom>
          <a:noFill/>
        </p:spPr>
        <p:txBody>
          <a:bodyPr wrap="square" rtlCol="0">
            <a:spAutoFit/>
          </a:bodyPr>
          <a:lstStyle/>
          <a:p>
            <a:r>
              <a:rPr lang="en-US" dirty="0"/>
              <a:t>1) Login</a:t>
            </a:r>
          </a:p>
        </p:txBody>
      </p:sp>
      <p:sp>
        <p:nvSpPr>
          <p:cNvPr id="11" name="TextBox 10"/>
          <p:cNvSpPr txBox="1"/>
          <p:nvPr/>
        </p:nvSpPr>
        <p:spPr>
          <a:xfrm>
            <a:off x="5388026" y="1574623"/>
            <a:ext cx="1485900" cy="923330"/>
          </a:xfrm>
          <a:prstGeom prst="rect">
            <a:avLst/>
          </a:prstGeom>
          <a:noFill/>
        </p:spPr>
        <p:txBody>
          <a:bodyPr wrap="square" rtlCol="0">
            <a:spAutoFit/>
          </a:bodyPr>
          <a:lstStyle/>
          <a:p>
            <a:r>
              <a:rPr lang="en-US" dirty="0"/>
              <a:t>3) Fill out crop info</a:t>
            </a:r>
          </a:p>
          <a:p>
            <a:endParaRPr lang="en-US" dirty="0"/>
          </a:p>
        </p:txBody>
      </p:sp>
      <p:pic>
        <p:nvPicPr>
          <p:cNvPr id="6" name="Picture 5"/>
          <p:cNvPicPr>
            <a:picLocks noChangeAspect="1"/>
          </p:cNvPicPr>
          <p:nvPr/>
        </p:nvPicPr>
        <p:blipFill>
          <a:blip r:embed="rId3"/>
          <a:stretch>
            <a:fillRect/>
          </a:stretch>
        </p:blipFill>
        <p:spPr>
          <a:xfrm>
            <a:off x="873432" y="2239565"/>
            <a:ext cx="7501467" cy="4361489"/>
          </a:xfrm>
          <a:prstGeom prst="rect">
            <a:avLst/>
          </a:prstGeom>
        </p:spPr>
      </p:pic>
    </p:spTree>
    <p:extLst>
      <p:ext uri="{BB962C8B-B14F-4D97-AF65-F5344CB8AC3E}">
        <p14:creationId xmlns:p14="http://schemas.microsoft.com/office/powerpoint/2010/main" val="1184485028"/>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68746"/>
            <a:ext cx="6858000" cy="1188720"/>
          </a:xfrm>
        </p:spPr>
        <p:txBody>
          <a:bodyPr>
            <a:noAutofit/>
          </a:bodyPr>
          <a:lstStyle/>
          <a:p>
            <a:r>
              <a:rPr lang="en-US" sz="3600" dirty="0"/>
              <a:t>Registering your Site as a Producer- Continued</a:t>
            </a:r>
          </a:p>
        </p:txBody>
      </p:sp>
      <p:sp>
        <p:nvSpPr>
          <p:cNvPr id="4" name="Content Placeholder 3"/>
          <p:cNvSpPr>
            <a:spLocks noGrp="1"/>
          </p:cNvSpPr>
          <p:nvPr>
            <p:ph idx="1"/>
          </p:nvPr>
        </p:nvSpPr>
        <p:spPr/>
        <p:txBody>
          <a:bodyPr/>
          <a:lstStyle/>
          <a:p>
            <a:endParaRPr lang="en-US" dirty="0"/>
          </a:p>
        </p:txBody>
      </p:sp>
      <p:sp>
        <p:nvSpPr>
          <p:cNvPr id="7" name="TextBox 6"/>
          <p:cNvSpPr txBox="1"/>
          <p:nvPr/>
        </p:nvSpPr>
        <p:spPr>
          <a:xfrm>
            <a:off x="5136970" y="1748006"/>
            <a:ext cx="2057400" cy="923330"/>
          </a:xfrm>
          <a:prstGeom prst="rect">
            <a:avLst/>
          </a:prstGeom>
          <a:noFill/>
        </p:spPr>
        <p:txBody>
          <a:bodyPr wrap="square" rtlCol="0">
            <a:spAutoFit/>
          </a:bodyPr>
          <a:lstStyle/>
          <a:p>
            <a:r>
              <a:rPr lang="en-US" dirty="0"/>
              <a:t>4) Begin tracing button</a:t>
            </a:r>
          </a:p>
          <a:p>
            <a:endParaRPr lang="en-US" dirty="0"/>
          </a:p>
        </p:txBody>
      </p:sp>
      <p:pic>
        <p:nvPicPr>
          <p:cNvPr id="10" name="Picture 9"/>
          <p:cNvPicPr/>
          <p:nvPr/>
        </p:nvPicPr>
        <p:blipFill rotWithShape="1">
          <a:blip r:embed="rId3"/>
          <a:srcRect t="6090" b="3526"/>
          <a:stretch/>
        </p:blipFill>
        <p:spPr bwMode="auto">
          <a:xfrm>
            <a:off x="1219200" y="2403054"/>
            <a:ext cx="6858000" cy="3886200"/>
          </a:xfrm>
          <a:prstGeom prst="rect">
            <a:avLst/>
          </a:prstGeom>
          <a:ln>
            <a:noFill/>
          </a:ln>
          <a:extLst>
            <a:ext uri="{53640926-AAD7-44D8-BBD7-CCE9431645EC}">
              <a14:shadowObscured xmlns:a14="http://schemas.microsoft.com/office/drawing/2010/main"/>
            </a:ext>
          </a:extLst>
        </p:spPr>
      </p:pic>
      <p:cxnSp>
        <p:nvCxnSpPr>
          <p:cNvPr id="12" name="Straight Arrow Connector 11"/>
          <p:cNvCxnSpPr>
            <a:cxnSpLocks/>
            <a:stCxn id="7" idx="1"/>
          </p:cNvCxnSpPr>
          <p:nvPr/>
        </p:nvCxnSpPr>
        <p:spPr>
          <a:xfrm flipH="1">
            <a:off x="4800600" y="2209671"/>
            <a:ext cx="336370" cy="914529"/>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91474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21419"/>
            <a:ext cx="7162800" cy="1188720"/>
          </a:xfrm>
        </p:spPr>
        <p:txBody>
          <a:bodyPr>
            <a:noAutofit/>
          </a:bodyPr>
          <a:lstStyle/>
          <a:p>
            <a:r>
              <a:rPr lang="en-US" sz="3600" dirty="0"/>
              <a:t>Registering your Site as a Producer- Continued</a:t>
            </a:r>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789" r="1088" b="7664"/>
          <a:stretch/>
        </p:blipFill>
        <p:spPr bwMode="auto">
          <a:xfrm>
            <a:off x="914400" y="1828800"/>
            <a:ext cx="71628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cxnSpLocks/>
          </p:cNvCxnSpPr>
          <p:nvPr/>
        </p:nvCxnSpPr>
        <p:spPr>
          <a:xfrm flipH="1">
            <a:off x="4114800" y="2110264"/>
            <a:ext cx="533399" cy="1229820"/>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a:off x="5380758" y="2110264"/>
            <a:ext cx="490104" cy="871475"/>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95800" y="1740932"/>
            <a:ext cx="1600200" cy="369332"/>
          </a:xfrm>
          <a:prstGeom prst="rect">
            <a:avLst/>
          </a:prstGeom>
          <a:noFill/>
        </p:spPr>
        <p:txBody>
          <a:bodyPr wrap="square" rtlCol="0">
            <a:spAutoFit/>
          </a:bodyPr>
          <a:lstStyle/>
          <a:p>
            <a:r>
              <a:rPr lang="en-US" dirty="0"/>
              <a:t>5) Draw</a:t>
            </a:r>
          </a:p>
        </p:txBody>
      </p:sp>
      <p:sp>
        <p:nvSpPr>
          <p:cNvPr id="8" name="TextBox 7"/>
          <p:cNvSpPr txBox="1"/>
          <p:nvPr/>
        </p:nvSpPr>
        <p:spPr>
          <a:xfrm>
            <a:off x="5718463" y="1855304"/>
            <a:ext cx="1288473" cy="369332"/>
          </a:xfrm>
          <a:prstGeom prst="rect">
            <a:avLst/>
          </a:prstGeom>
          <a:noFill/>
        </p:spPr>
        <p:txBody>
          <a:bodyPr wrap="square" rtlCol="0">
            <a:spAutoFit/>
          </a:bodyPr>
          <a:lstStyle/>
          <a:p>
            <a:r>
              <a:rPr lang="en-US" dirty="0"/>
              <a:t>6) Submit</a:t>
            </a:r>
          </a:p>
        </p:txBody>
      </p:sp>
    </p:spTree>
    <p:extLst>
      <p:ext uri="{BB962C8B-B14F-4D97-AF65-F5344CB8AC3E}">
        <p14:creationId xmlns:p14="http://schemas.microsoft.com/office/powerpoint/2010/main" val="24829443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705600" cy="762000"/>
          </a:xfrm>
        </p:spPr>
        <p:txBody>
          <a:bodyPr>
            <a:normAutofit fontScale="90000"/>
          </a:bodyPr>
          <a:lstStyle/>
          <a:p>
            <a:r>
              <a:rPr lang="en-US" sz="3600" dirty="0"/>
              <a:t>Need more help?</a:t>
            </a:r>
          </a:p>
        </p:txBody>
      </p:sp>
      <p:pic>
        <p:nvPicPr>
          <p:cNvPr id="4" name="Content Placeholder 3"/>
          <p:cNvPicPr>
            <a:picLocks noGrp="1" noChangeAspect="1"/>
          </p:cNvPicPr>
          <p:nvPr>
            <p:ph idx="1"/>
          </p:nvPr>
        </p:nvPicPr>
        <p:blipFill>
          <a:blip r:embed="rId3"/>
          <a:stretch>
            <a:fillRect/>
          </a:stretch>
        </p:blipFill>
        <p:spPr>
          <a:xfrm>
            <a:off x="914399" y="1295400"/>
            <a:ext cx="7728567" cy="4586814"/>
          </a:xfrm>
          <a:prstGeom prst="rect">
            <a:avLst/>
          </a:prstGeom>
        </p:spPr>
      </p:pic>
      <p:sp>
        <p:nvSpPr>
          <p:cNvPr id="3" name="TextBox 2"/>
          <p:cNvSpPr txBox="1"/>
          <p:nvPr/>
        </p:nvSpPr>
        <p:spPr>
          <a:xfrm>
            <a:off x="3048000" y="5991246"/>
            <a:ext cx="5867400" cy="369332"/>
          </a:xfrm>
          <a:prstGeom prst="rect">
            <a:avLst/>
          </a:prstGeom>
          <a:noFill/>
        </p:spPr>
        <p:txBody>
          <a:bodyPr wrap="square" rtlCol="0">
            <a:spAutoFit/>
          </a:bodyPr>
          <a:lstStyle/>
          <a:p>
            <a:r>
              <a:rPr lang="en-US" dirty="0"/>
              <a:t>https://</a:t>
            </a:r>
            <a:r>
              <a:rPr lang="en-US" dirty="0" err="1"/>
              <a:t>fieldwatch.com</a:t>
            </a:r>
            <a:r>
              <a:rPr lang="en-US" dirty="0"/>
              <a:t>/resources/</a:t>
            </a:r>
          </a:p>
        </p:txBody>
      </p:sp>
    </p:spTree>
    <p:extLst>
      <p:ext uri="{BB962C8B-B14F-4D97-AF65-F5344CB8AC3E}">
        <p14:creationId xmlns:p14="http://schemas.microsoft.com/office/powerpoint/2010/main" val="27188972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973" y="472440"/>
            <a:ext cx="6948053" cy="1188720"/>
          </a:xfrm>
        </p:spPr>
        <p:txBody>
          <a:bodyPr>
            <a:normAutofit/>
          </a:bodyPr>
          <a:lstStyle/>
          <a:p>
            <a:r>
              <a:rPr lang="en-US" sz="3600" dirty="0"/>
              <a:t>Field signs</a:t>
            </a:r>
          </a:p>
        </p:txBody>
      </p:sp>
      <p:pic>
        <p:nvPicPr>
          <p:cNvPr id="4" name="Content Placeholder 3"/>
          <p:cNvPicPr>
            <a:picLocks noGrp="1" noChangeAspect="1"/>
          </p:cNvPicPr>
          <p:nvPr>
            <p:ph idx="1"/>
          </p:nvPr>
        </p:nvPicPr>
        <p:blipFill>
          <a:blip r:embed="rId3"/>
          <a:stretch>
            <a:fillRect/>
          </a:stretch>
        </p:blipFill>
        <p:spPr>
          <a:xfrm>
            <a:off x="1097973" y="1905000"/>
            <a:ext cx="6948054" cy="3886200"/>
          </a:xfrm>
          <a:prstGeom prst="rect">
            <a:avLst/>
          </a:prstGeom>
        </p:spPr>
      </p:pic>
    </p:spTree>
    <p:extLst>
      <p:ext uri="{BB962C8B-B14F-4D97-AF65-F5344CB8AC3E}">
        <p14:creationId xmlns:p14="http://schemas.microsoft.com/office/powerpoint/2010/main" val="130477969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744" t="32505" r="14495" b="43563"/>
          <a:stretch/>
        </p:blipFill>
        <p:spPr bwMode="auto">
          <a:xfrm>
            <a:off x="5029200" y="4267200"/>
            <a:ext cx="3192844"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90600" y="596681"/>
            <a:ext cx="7162800" cy="1188720"/>
          </a:xfrm>
        </p:spPr>
        <p:txBody>
          <a:bodyPr>
            <a:normAutofit/>
          </a:bodyPr>
          <a:lstStyle/>
          <a:p>
            <a:r>
              <a:rPr lang="en-US" sz="3600" dirty="0"/>
              <a:t>Presentation Overview</a:t>
            </a:r>
          </a:p>
        </p:txBody>
      </p:sp>
      <p:sp>
        <p:nvSpPr>
          <p:cNvPr id="3" name="Content Placeholder 2"/>
          <p:cNvSpPr>
            <a:spLocks noGrp="1"/>
          </p:cNvSpPr>
          <p:nvPr>
            <p:ph idx="1"/>
          </p:nvPr>
        </p:nvSpPr>
        <p:spPr>
          <a:xfrm>
            <a:off x="990600" y="2057400"/>
            <a:ext cx="7162800" cy="3530230"/>
          </a:xfrm>
        </p:spPr>
        <p:txBody>
          <a:bodyPr/>
          <a:lstStyle/>
          <a:p>
            <a:r>
              <a:rPr lang="en-US" sz="3000" dirty="0"/>
              <a:t>What is DriftWatch?</a:t>
            </a:r>
          </a:p>
          <a:p>
            <a:r>
              <a:rPr lang="en-US" sz="3000" dirty="0"/>
              <a:t>What is new?</a:t>
            </a:r>
          </a:p>
          <a:p>
            <a:r>
              <a:rPr lang="en-US" sz="3000" dirty="0"/>
              <a:t>How do I register as an applicator?</a:t>
            </a:r>
          </a:p>
          <a:p>
            <a:r>
              <a:rPr lang="en-US" sz="3000" dirty="0"/>
              <a:t>How do I register my specialty crop?</a:t>
            </a:r>
          </a:p>
          <a:p>
            <a:r>
              <a:rPr lang="en-US" sz="3000" dirty="0"/>
              <a:t>How do I get signs?</a:t>
            </a:r>
          </a:p>
          <a:p>
            <a:pPr marL="0" indent="0">
              <a:buNone/>
            </a:pPr>
            <a:endParaRPr lang="en-US" dirty="0"/>
          </a:p>
        </p:txBody>
      </p:sp>
    </p:spTree>
    <p:extLst>
      <p:ext uri="{BB962C8B-B14F-4D97-AF65-F5344CB8AC3E}">
        <p14:creationId xmlns:p14="http://schemas.microsoft.com/office/powerpoint/2010/main" val="188911980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325884"/>
            <a:ext cx="7086598" cy="1188720"/>
          </a:xfrm>
        </p:spPr>
        <p:txBody>
          <a:bodyPr>
            <a:normAutofit/>
          </a:bodyPr>
          <a:lstStyle/>
          <a:p>
            <a:r>
              <a:rPr lang="en-US" sz="3600" dirty="0"/>
              <a:t>Ordering signs</a:t>
            </a:r>
          </a:p>
        </p:txBody>
      </p:sp>
      <p:sp>
        <p:nvSpPr>
          <p:cNvPr id="3" name="Content Placeholder 2"/>
          <p:cNvSpPr>
            <a:spLocks noGrp="1"/>
          </p:cNvSpPr>
          <p:nvPr>
            <p:ph idx="1"/>
          </p:nvPr>
        </p:nvSpPr>
        <p:spPr/>
        <p:txBody>
          <a:bodyPr/>
          <a:lstStyle/>
          <a:p>
            <a:endParaRPr lang="en-US" dirty="0"/>
          </a:p>
        </p:txBody>
      </p:sp>
      <p:sp>
        <p:nvSpPr>
          <p:cNvPr id="10" name="Rectangle 9"/>
          <p:cNvSpPr/>
          <p:nvPr/>
        </p:nvSpPr>
        <p:spPr>
          <a:xfrm>
            <a:off x="3352800" y="3124200"/>
            <a:ext cx="12192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3"/>
          <a:srcRect t="12210" b="4853"/>
          <a:stretch/>
        </p:blipFill>
        <p:spPr bwMode="auto">
          <a:xfrm>
            <a:off x="1099930" y="1676400"/>
            <a:ext cx="7129669" cy="40636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077857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4336" r="56505" b="13523"/>
          <a:stretch/>
        </p:blipFill>
        <p:spPr bwMode="auto">
          <a:xfrm>
            <a:off x="4578096" y="1913026"/>
            <a:ext cx="4191002" cy="349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0998" y="4583824"/>
            <a:ext cx="3962400" cy="1631216"/>
          </a:xfrm>
          <a:prstGeom prst="rect">
            <a:avLst/>
          </a:prstGeom>
          <a:solidFill>
            <a:schemeClr val="accent4"/>
          </a:solidFill>
        </p:spPr>
        <p:txBody>
          <a:bodyPr wrap="square" rtlCol="0">
            <a:spAutoFit/>
          </a:bodyPr>
          <a:lstStyle/>
          <a:p>
            <a:r>
              <a:rPr lang="en-US" sz="2500" dirty="0">
                <a:solidFill>
                  <a:schemeClr val="bg1"/>
                </a:solidFill>
                <a:cs typeface="Calibri" panose="020F0502020204030204" pitchFamily="34" charset="0"/>
              </a:rPr>
              <a:t>Mailing address:    </a:t>
            </a:r>
          </a:p>
          <a:p>
            <a:r>
              <a:rPr lang="en-US" sz="2500">
                <a:solidFill>
                  <a:schemeClr val="bg1"/>
                </a:solidFill>
                <a:cs typeface="Calibri" panose="020F0502020204030204" pitchFamily="34" charset="0"/>
              </a:rPr>
              <a:t>PO Box </a:t>
            </a:r>
            <a:r>
              <a:rPr lang="en-US" sz="2500" dirty="0">
                <a:solidFill>
                  <a:schemeClr val="bg1"/>
                </a:solidFill>
                <a:cs typeface="Calibri" panose="020F0502020204030204" pitchFamily="34" charset="0"/>
              </a:rPr>
              <a:t>221610 </a:t>
            </a:r>
          </a:p>
          <a:p>
            <a:r>
              <a:rPr lang="en-US" sz="2500" dirty="0">
                <a:solidFill>
                  <a:schemeClr val="bg1"/>
                </a:solidFill>
                <a:cs typeface="Calibri" panose="020F0502020204030204" pitchFamily="34" charset="0"/>
              </a:rPr>
              <a:t>St. Louis, MO 63122</a:t>
            </a:r>
          </a:p>
          <a:p>
            <a:r>
              <a:rPr lang="en-US" sz="2500" dirty="0">
                <a:solidFill>
                  <a:schemeClr val="bg1"/>
                </a:solidFill>
                <a:cs typeface="Calibri" panose="020F0502020204030204" pitchFamily="34" charset="0"/>
              </a:rPr>
              <a:t>877-443-4353</a:t>
            </a:r>
          </a:p>
        </p:txBody>
      </p:sp>
      <p:sp>
        <p:nvSpPr>
          <p:cNvPr id="7" name="TextBox 6"/>
          <p:cNvSpPr txBox="1"/>
          <p:nvPr/>
        </p:nvSpPr>
        <p:spPr>
          <a:xfrm>
            <a:off x="1857826" y="592051"/>
            <a:ext cx="6172200" cy="646331"/>
          </a:xfrm>
          <a:prstGeom prst="rect">
            <a:avLst/>
          </a:prstGeom>
          <a:solidFill>
            <a:schemeClr val="accent4"/>
          </a:solidFill>
        </p:spPr>
        <p:txBody>
          <a:bodyPr wrap="square" rtlCol="0">
            <a:spAutoFit/>
          </a:bodyPr>
          <a:lstStyle/>
          <a:p>
            <a:pPr algn="ctr"/>
            <a:r>
              <a:rPr lang="en-US" sz="3600" dirty="0">
                <a:latin typeface="+mj-lt"/>
              </a:rPr>
              <a:t>Thank You!</a:t>
            </a:r>
          </a:p>
        </p:txBody>
      </p:sp>
    </p:spTree>
    <p:extLst>
      <p:ext uri="{BB962C8B-B14F-4D97-AF65-F5344CB8AC3E}">
        <p14:creationId xmlns:p14="http://schemas.microsoft.com/office/powerpoint/2010/main" val="176728025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113" y="1432437"/>
            <a:ext cx="5782963" cy="692829"/>
          </a:xfrm>
          <a:solidFill>
            <a:schemeClr val="accent4"/>
          </a:solidFill>
        </p:spPr>
        <p:txBody>
          <a:bodyPr>
            <a:noAutofit/>
          </a:bodyPr>
          <a:lstStyle/>
          <a:p>
            <a:pPr algn="ctr"/>
            <a:r>
              <a:rPr lang="en-US" sz="3600" dirty="0">
                <a:solidFill>
                  <a:schemeClr val="bg1"/>
                </a:solidFill>
              </a:rPr>
              <a:t>Mission</a:t>
            </a:r>
          </a:p>
        </p:txBody>
      </p:sp>
      <p:sp>
        <p:nvSpPr>
          <p:cNvPr id="4" name="Content Placeholder 3"/>
          <p:cNvSpPr>
            <a:spLocks noGrp="1"/>
          </p:cNvSpPr>
          <p:nvPr>
            <p:ph sz="half" idx="2"/>
          </p:nvPr>
        </p:nvSpPr>
        <p:spPr>
          <a:xfrm>
            <a:off x="3225113" y="2468881"/>
            <a:ext cx="5782962" cy="3474719"/>
          </a:xfrm>
          <a:solidFill>
            <a:schemeClr val="accent4"/>
          </a:solidFill>
        </p:spPr>
        <p:txBody>
          <a:bodyPr>
            <a:normAutofit fontScale="92500"/>
          </a:bodyPr>
          <a:lstStyle/>
          <a:p>
            <a:pPr marL="0" indent="0" algn="ctr">
              <a:buNone/>
            </a:pPr>
            <a:endParaRPr lang="en-US" altLang="en-US" sz="1200" dirty="0">
              <a:solidFill>
                <a:prstClr val="black"/>
              </a:solidFill>
            </a:endParaRPr>
          </a:p>
          <a:p>
            <a:pPr marL="0" indent="0">
              <a:buNone/>
            </a:pPr>
            <a:r>
              <a:rPr lang="en-US" altLang="en-US" sz="3000" dirty="0">
                <a:solidFill>
                  <a:schemeClr val="bg1"/>
                </a:solidFill>
              </a:rPr>
              <a:t>To develop and provide easy-to-use, reliable, accurate and secure on-line mapping tools intended to </a:t>
            </a:r>
            <a:r>
              <a:rPr lang="en-US" altLang="en-US" sz="3000" b="1" u="sng" dirty="0">
                <a:solidFill>
                  <a:schemeClr val="bg1"/>
                </a:solidFill>
              </a:rPr>
              <a:t>enhance communications that promote awareness and stewardship activities</a:t>
            </a:r>
            <a:r>
              <a:rPr lang="en-US" altLang="en-US" sz="3000" b="1" dirty="0">
                <a:solidFill>
                  <a:schemeClr val="bg1"/>
                </a:solidFill>
              </a:rPr>
              <a:t> </a:t>
            </a:r>
            <a:r>
              <a:rPr lang="en-US" altLang="en-US" sz="3000" dirty="0">
                <a:solidFill>
                  <a:schemeClr val="bg1"/>
                </a:solidFill>
              </a:rPr>
              <a:t>between producers of</a:t>
            </a:r>
            <a:r>
              <a:rPr lang="en-US" altLang="en-US" sz="3000" b="1" dirty="0">
                <a:solidFill>
                  <a:schemeClr val="bg1"/>
                </a:solidFill>
              </a:rPr>
              <a:t> </a:t>
            </a:r>
            <a:r>
              <a:rPr lang="en-US" altLang="en-US" sz="3000" b="1" u="sng" dirty="0">
                <a:solidFill>
                  <a:schemeClr val="bg1"/>
                </a:solidFill>
              </a:rPr>
              <a:t>specialty crops, beekeepers and pesticide applicators</a:t>
            </a:r>
            <a:r>
              <a:rPr lang="en-US" altLang="en-US" sz="3000" b="1" dirty="0">
                <a:solidFill>
                  <a:schemeClr val="bg1"/>
                </a:solidFill>
              </a:rPr>
              <a:t>.</a:t>
            </a:r>
          </a:p>
          <a:p>
            <a:pPr marL="0" indent="0">
              <a:buNone/>
            </a:pPr>
            <a:endParaRPr lang="en-US" sz="2400" dirty="0"/>
          </a:p>
        </p:txBody>
      </p:sp>
      <p:sp>
        <p:nvSpPr>
          <p:cNvPr id="5" name="Slide Number Placeholder 4"/>
          <p:cNvSpPr>
            <a:spLocks noGrp="1"/>
          </p:cNvSpPr>
          <p:nvPr>
            <p:ph type="sldNum" sz="quarter" idx="12"/>
          </p:nvPr>
        </p:nvSpPr>
        <p:spPr/>
        <p:txBody>
          <a:bodyPr/>
          <a:lstStyle/>
          <a:p>
            <a:fld id="{BCD87E05-788C-4A46-B1F3-7F8271E0D579}" type="slidenum">
              <a:rPr lang="en-US" smtClean="0"/>
              <a:pPr/>
              <a:t>3</a:t>
            </a:fld>
            <a:endParaRPr lang="en-US" dirty="0"/>
          </a:p>
        </p:txBody>
      </p:sp>
    </p:spTree>
    <p:extLst>
      <p:ext uri="{BB962C8B-B14F-4D97-AF65-F5344CB8AC3E}">
        <p14:creationId xmlns:p14="http://schemas.microsoft.com/office/powerpoint/2010/main" val="142165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7822181" cy="1219200"/>
          </a:xfrm>
          <a:solidFill>
            <a:schemeClr val="accent4"/>
          </a:solidFill>
        </p:spPr>
        <p:txBody>
          <a:bodyPr/>
          <a:lstStyle/>
          <a:p>
            <a:pPr algn="ctr"/>
            <a:r>
              <a:rPr lang="en-US" sz="3600" dirty="0">
                <a:solidFill>
                  <a:schemeClr val="bg1"/>
                </a:solidFill>
              </a:rPr>
              <a:t>Why DriftWatch?</a:t>
            </a:r>
          </a:p>
        </p:txBody>
      </p:sp>
      <p:sp>
        <p:nvSpPr>
          <p:cNvPr id="3" name="Content Placeholder 2"/>
          <p:cNvSpPr>
            <a:spLocks noGrp="1"/>
          </p:cNvSpPr>
          <p:nvPr>
            <p:ph type="body" sz="half" idx="2"/>
          </p:nvPr>
        </p:nvSpPr>
        <p:spPr>
          <a:xfrm>
            <a:off x="660909" y="2057400"/>
            <a:ext cx="7822181" cy="4267200"/>
          </a:xfrm>
          <a:solidFill>
            <a:schemeClr val="accent4"/>
          </a:solidFill>
        </p:spPr>
        <p:txBody>
          <a:bodyPr>
            <a:normAutofit fontScale="85000" lnSpcReduction="20000"/>
          </a:bodyPr>
          <a:lstStyle/>
          <a:p>
            <a:pPr marL="342900" indent="-342900">
              <a:buFont typeface="Arial" panose="020B0604020202020204" pitchFamily="34" charset="0"/>
              <a:buChar char="•"/>
            </a:pPr>
            <a:r>
              <a:rPr lang="en-US" sz="3000" dirty="0">
                <a:solidFill>
                  <a:schemeClr val="bg1"/>
                </a:solidFill>
              </a:rPr>
              <a:t>Drift is expensive!!</a:t>
            </a:r>
          </a:p>
          <a:p>
            <a:pPr marL="342900" indent="-342900">
              <a:buFont typeface="Arial" panose="020B0604020202020204" pitchFamily="34" charset="0"/>
              <a:buChar char="•"/>
            </a:pPr>
            <a:r>
              <a:rPr lang="en-US" sz="3000" dirty="0">
                <a:solidFill>
                  <a:schemeClr val="bg1"/>
                </a:solidFill>
              </a:rPr>
              <a:t>2019 EEE outbreak in northwest Indiana, </a:t>
            </a:r>
            <a:r>
              <a:rPr lang="en-US" sz="3000" dirty="0" err="1">
                <a:solidFill>
                  <a:schemeClr val="bg1"/>
                </a:solidFill>
              </a:rPr>
              <a:t>Driftwatch</a:t>
            </a:r>
            <a:r>
              <a:rPr lang="en-US" sz="3000" dirty="0">
                <a:solidFill>
                  <a:schemeClr val="bg1"/>
                </a:solidFill>
              </a:rPr>
              <a:t> producers were protected.</a:t>
            </a:r>
          </a:p>
          <a:p>
            <a:pPr marL="342900" indent="-342900">
              <a:buFont typeface="Arial" panose="020B0604020202020204" pitchFamily="34" charset="0"/>
              <a:buChar char="•"/>
            </a:pPr>
            <a:r>
              <a:rPr lang="en-US" sz="3000" dirty="0">
                <a:solidFill>
                  <a:schemeClr val="bg1"/>
                </a:solidFill>
              </a:rPr>
              <a:t>Some labels REQUIRE applicators to check </a:t>
            </a:r>
            <a:r>
              <a:rPr lang="en-US" sz="3000" dirty="0" err="1">
                <a:solidFill>
                  <a:schemeClr val="bg1"/>
                </a:solidFill>
              </a:rPr>
              <a:t>DriftWatch</a:t>
            </a:r>
            <a:r>
              <a:rPr lang="en-US" sz="3000" dirty="0">
                <a:solidFill>
                  <a:schemeClr val="bg1"/>
                </a:solidFill>
              </a:rPr>
              <a:t> before making pesticide applications.</a:t>
            </a:r>
          </a:p>
          <a:p>
            <a:pPr marL="342900" indent="-342900">
              <a:buFont typeface="Arial" panose="020B0604020202020204" pitchFamily="34" charset="0"/>
              <a:buChar char="•"/>
            </a:pPr>
            <a:r>
              <a:rPr lang="en-US" sz="3000" dirty="0">
                <a:solidFill>
                  <a:schemeClr val="bg1"/>
                </a:solidFill>
              </a:rPr>
              <a:t>Some crops cost more than $10,000 an acre to replace.</a:t>
            </a:r>
          </a:p>
          <a:p>
            <a:pPr marL="342900" indent="-342900">
              <a:buFont typeface="Arial" panose="020B0604020202020204" pitchFamily="34" charset="0"/>
              <a:buChar char="•"/>
            </a:pPr>
            <a:r>
              <a:rPr lang="en-US" sz="3000" dirty="0">
                <a:solidFill>
                  <a:schemeClr val="bg1"/>
                </a:solidFill>
              </a:rPr>
              <a:t>What are you neighbors growing?? (bees or organics)</a:t>
            </a:r>
          </a:p>
          <a:p>
            <a:pPr marL="342900" indent="-342900">
              <a:buFont typeface="Arial" panose="020B0604020202020204" pitchFamily="34" charset="0"/>
              <a:buChar char="•"/>
            </a:pPr>
            <a:r>
              <a:rPr lang="en-US" sz="3000" dirty="0">
                <a:solidFill>
                  <a:schemeClr val="bg1"/>
                </a:solidFill>
              </a:rPr>
              <a:t>Wider variety of applicators (aerial, turf, mosquito control, and right of way) use </a:t>
            </a:r>
            <a:r>
              <a:rPr lang="en-US" sz="3000" dirty="0" err="1">
                <a:solidFill>
                  <a:schemeClr val="bg1"/>
                </a:solidFill>
              </a:rPr>
              <a:t>driftwatch</a:t>
            </a:r>
            <a:r>
              <a:rPr lang="en-US" sz="3000" dirty="0">
                <a:solidFill>
                  <a:schemeClr val="bg1"/>
                </a:solidFill>
              </a:rPr>
              <a:t> every time they apply</a:t>
            </a:r>
          </a:p>
          <a:p>
            <a:endParaRPr lang="en-US" dirty="0"/>
          </a:p>
        </p:txBody>
      </p:sp>
    </p:spTree>
    <p:extLst>
      <p:ext uri="{BB962C8B-B14F-4D97-AF65-F5344CB8AC3E}">
        <p14:creationId xmlns:p14="http://schemas.microsoft.com/office/powerpoint/2010/main" val="173523591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A close up of a tree&#10;&#10;Description automatically generated">
            <a:extLst>
              <a:ext uri="{FF2B5EF4-FFF2-40B4-BE49-F238E27FC236}">
                <a16:creationId xmlns:a16="http://schemas.microsoft.com/office/drawing/2014/main" id="{029EBC05-BBAD-4B50-B0C2-A29D16A989E6}"/>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23298"/>
          <a:stretch/>
        </p:blipFill>
        <p:spPr bwMode="auto">
          <a:xfrm>
            <a:off x="4785547" y="3810000"/>
            <a:ext cx="4247445" cy="2915616"/>
          </a:xfrm>
          <a:prstGeom prst="rect">
            <a:avLst/>
          </a:prstGeom>
          <a:ln>
            <a:noFill/>
          </a:ln>
          <a:effectLst>
            <a:outerShdw blurRad="101600" dist="38100" algn="l" rotWithShape="0">
              <a:prstClr val="black">
                <a:alpha val="40000"/>
              </a:prstClr>
            </a:outerShdw>
            <a:softEdge rad="0"/>
          </a:effectLst>
        </p:spPr>
      </p:pic>
      <p:sp>
        <p:nvSpPr>
          <p:cNvPr id="2" name="Title 1"/>
          <p:cNvSpPr>
            <a:spLocks noGrp="1"/>
          </p:cNvSpPr>
          <p:nvPr>
            <p:ph type="title"/>
          </p:nvPr>
        </p:nvSpPr>
        <p:spPr>
          <a:xfrm>
            <a:off x="457200" y="533400"/>
            <a:ext cx="8229600" cy="762000"/>
          </a:xfrm>
        </p:spPr>
        <p:txBody>
          <a:bodyPr>
            <a:normAutofit fontScale="90000"/>
          </a:bodyPr>
          <a:lstStyle/>
          <a:p>
            <a:br>
              <a:rPr lang="en-US" sz="4000" dirty="0"/>
            </a:br>
            <a:r>
              <a:rPr lang="en-US" sz="4000" dirty="0"/>
              <a:t>What is New in 2020</a:t>
            </a:r>
            <a:br>
              <a:rPr lang="en-US" dirty="0"/>
            </a:br>
            <a:endParaRPr lang="en-US" dirty="0"/>
          </a:p>
        </p:txBody>
      </p:sp>
      <p:sp>
        <p:nvSpPr>
          <p:cNvPr id="3" name="Content Placeholder 2"/>
          <p:cNvSpPr>
            <a:spLocks noGrp="1"/>
          </p:cNvSpPr>
          <p:nvPr>
            <p:ph idx="1"/>
          </p:nvPr>
        </p:nvSpPr>
        <p:spPr>
          <a:xfrm>
            <a:off x="457200" y="1600201"/>
            <a:ext cx="8229600" cy="4267200"/>
          </a:xfrm>
        </p:spPr>
        <p:txBody>
          <a:bodyPr>
            <a:normAutofit fontScale="77500" lnSpcReduction="20000"/>
          </a:bodyPr>
          <a:lstStyle/>
          <a:p>
            <a:pPr>
              <a:buFont typeface="Wingdings" panose="05000000000000000000" pitchFamily="2" charset="2"/>
              <a:buChar char="ü"/>
            </a:pPr>
            <a:r>
              <a:rPr lang="en-US" altLang="en-US" sz="3000" b="1" dirty="0">
                <a:latin typeface="Arial Unicode MS"/>
              </a:rPr>
              <a:t> </a:t>
            </a:r>
            <a:r>
              <a:rPr lang="en-US" altLang="en-US" sz="3000" b="1" dirty="0"/>
              <a:t>Select protected sites from DNR will be added to Map</a:t>
            </a:r>
          </a:p>
          <a:p>
            <a:pPr lvl="1">
              <a:buFont typeface="Arial" panose="020B0604020202020204" pitchFamily="34" charset="0"/>
              <a:buChar char="•"/>
            </a:pPr>
            <a:r>
              <a:rPr lang="en-US" sz="3000" dirty="0">
                <a:solidFill>
                  <a:srgbClr val="000000"/>
                </a:solidFill>
                <a:ea typeface="Arial Unicode MS" panose="020B0604020202020204"/>
                <a:cs typeface="Arial" panose="020B0604020202020204" pitchFamily="34" charset="0"/>
              </a:rPr>
              <a:t>Must be owned and/or managed by the State (DNR)</a:t>
            </a:r>
          </a:p>
          <a:p>
            <a:pPr lvl="1">
              <a:buFont typeface="Arial" panose="020B0604020202020204" pitchFamily="34" charset="0"/>
              <a:buChar char="•"/>
            </a:pPr>
            <a:r>
              <a:rPr lang="en-US" sz="3000" u="sng" dirty="0">
                <a:solidFill>
                  <a:srgbClr val="000000"/>
                </a:solidFill>
                <a:ea typeface="Arial Unicode MS" panose="020B0604020202020204"/>
                <a:cs typeface="Arial" panose="020B0604020202020204" pitchFamily="34" charset="0"/>
              </a:rPr>
              <a:t>Must have a shared border with an agricultural area</a:t>
            </a:r>
          </a:p>
          <a:p>
            <a:pPr lvl="1">
              <a:buFont typeface="Arial" panose="020B0604020202020204" pitchFamily="34" charset="0"/>
              <a:buChar char="•"/>
            </a:pPr>
            <a:r>
              <a:rPr lang="en-US" sz="3000" dirty="0">
                <a:solidFill>
                  <a:srgbClr val="000000"/>
                </a:solidFill>
                <a:ea typeface="Arial Unicode MS" panose="020B0604020202020204"/>
                <a:cs typeface="Arial" panose="020B0604020202020204" pitchFamily="34" charset="0"/>
              </a:rPr>
              <a:t>Approximately 33 sites have been added</a:t>
            </a:r>
          </a:p>
          <a:p>
            <a:pPr lvl="1">
              <a:buFont typeface="Arial" panose="020B0604020202020204" pitchFamily="34" charset="0"/>
              <a:buChar char="•"/>
            </a:pPr>
            <a:endParaRPr lang="en-US" sz="3000" dirty="0">
              <a:solidFill>
                <a:srgbClr val="000000"/>
              </a:solidFill>
              <a:ea typeface="Arial Unicode MS" panose="020B0604020202020204"/>
              <a:cs typeface="Arial" panose="020B0604020202020204" pitchFamily="34" charset="0"/>
            </a:endParaRPr>
          </a:p>
          <a:p>
            <a:pPr lvl="1">
              <a:buFont typeface="Arial" panose="020B0604020202020204" pitchFamily="34" charset="0"/>
              <a:buChar char="•"/>
            </a:pPr>
            <a:endParaRPr lang="en-US" sz="3000" dirty="0">
              <a:solidFill>
                <a:srgbClr val="000000"/>
              </a:solidFill>
              <a:ea typeface="Arial Unicode MS" panose="020B0604020202020204"/>
              <a:cs typeface="Arial" panose="020B0604020202020204" pitchFamily="34" charset="0"/>
            </a:endParaRPr>
          </a:p>
          <a:p>
            <a:pPr>
              <a:buFont typeface="Wingdings" panose="05000000000000000000" pitchFamily="2" charset="2"/>
              <a:buChar char="ü"/>
            </a:pPr>
            <a:r>
              <a:rPr lang="en-US" altLang="en-US" sz="3000" b="1" dirty="0"/>
              <a:t>Hemp allowed on Map</a:t>
            </a:r>
          </a:p>
          <a:p>
            <a:pPr lvl="1">
              <a:buFont typeface="Arial" panose="020B0604020202020204" pitchFamily="34" charset="0"/>
              <a:buChar char="•"/>
            </a:pPr>
            <a:r>
              <a:rPr lang="en-US" sz="3000" dirty="0">
                <a:solidFill>
                  <a:srgbClr val="000000"/>
                </a:solidFill>
                <a:ea typeface="Arial Unicode MS" panose="020B0604020202020204"/>
                <a:cs typeface="Arial" panose="020B0604020202020204" pitchFamily="34" charset="0"/>
              </a:rPr>
              <a:t>Dropdown listed as </a:t>
            </a:r>
          </a:p>
          <a:p>
            <a:pPr marL="457200" lvl="1" indent="0">
              <a:buNone/>
            </a:pPr>
            <a:r>
              <a:rPr lang="en-US" sz="3000" dirty="0">
                <a:solidFill>
                  <a:srgbClr val="000000"/>
                </a:solidFill>
                <a:ea typeface="Arial Unicode MS" panose="020B0604020202020204"/>
                <a:cs typeface="Arial" panose="020B0604020202020204" pitchFamily="34" charset="0"/>
              </a:rPr>
              <a:t>“Industrial Hemp”</a:t>
            </a:r>
          </a:p>
          <a:p>
            <a:pPr>
              <a:buFont typeface="Wingdings" panose="05000000000000000000" pitchFamily="2" charset="2"/>
              <a:buChar char="ü"/>
            </a:pPr>
            <a:endParaRPr lang="en-US" altLang="en-US" sz="2000" b="1" dirty="0">
              <a:latin typeface="Arial Unicode MS"/>
            </a:endParaRPr>
          </a:p>
          <a:p>
            <a:pPr marL="0" indent="0">
              <a:buNone/>
            </a:pPr>
            <a:r>
              <a:rPr lang="en-US" altLang="en-US" sz="2000" b="1" dirty="0">
                <a:latin typeface="Arial Unicode MS"/>
              </a:rPr>
              <a:t> </a:t>
            </a:r>
            <a:endParaRPr lang="en-US" sz="2000" dirty="0">
              <a:latin typeface="Arial" panose="020B0604020202020204" pitchFamily="34" charset="0"/>
              <a:ea typeface="Arial Unicode MS" panose="020B0604020202020204"/>
              <a:cs typeface="Arial" panose="020B0604020202020204" pitchFamily="34" charset="0"/>
            </a:endParaRPr>
          </a:p>
        </p:txBody>
      </p:sp>
    </p:spTree>
    <p:extLst>
      <p:ext uri="{BB962C8B-B14F-4D97-AF65-F5344CB8AC3E}">
        <p14:creationId xmlns:p14="http://schemas.microsoft.com/office/powerpoint/2010/main" val="226647471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498"/>
            <a:ext cx="8229600" cy="884238"/>
          </a:xfrm>
        </p:spPr>
        <p:txBody>
          <a:bodyPr>
            <a:normAutofit/>
          </a:bodyPr>
          <a:lstStyle/>
          <a:p>
            <a:r>
              <a:rPr lang="en-US" sz="3600" dirty="0"/>
              <a:t>What is New</a:t>
            </a:r>
          </a:p>
        </p:txBody>
      </p:sp>
      <p:sp>
        <p:nvSpPr>
          <p:cNvPr id="3" name="Content Placeholder 2"/>
          <p:cNvSpPr>
            <a:spLocks noGrp="1"/>
          </p:cNvSpPr>
          <p:nvPr>
            <p:ph idx="1"/>
          </p:nvPr>
        </p:nvSpPr>
        <p:spPr>
          <a:xfrm>
            <a:off x="762000" y="1341700"/>
            <a:ext cx="7848600" cy="4038599"/>
          </a:xfrm>
        </p:spPr>
        <p:txBody>
          <a:bodyPr/>
          <a:lstStyle/>
          <a:p>
            <a:pPr>
              <a:buFont typeface="Wingdings" panose="05000000000000000000" pitchFamily="2" charset="2"/>
              <a:buChar char="ü"/>
            </a:pPr>
            <a:r>
              <a:rPr lang="en-US" dirty="0"/>
              <a:t> </a:t>
            </a:r>
            <a:r>
              <a:rPr lang="en-US" sz="2800" dirty="0"/>
              <a:t>2 new apps for mobile use- </a:t>
            </a:r>
            <a:r>
              <a:rPr lang="en-US" sz="2800" dirty="0" err="1"/>
              <a:t>FieldCheck</a:t>
            </a:r>
            <a:r>
              <a:rPr lang="en-US" sz="2800" dirty="0"/>
              <a:t> (applicators)  and BeeCheck (beekeepers)</a:t>
            </a:r>
          </a:p>
          <a:p>
            <a:pPr marL="0" indent="0">
              <a:buNone/>
            </a:pPr>
            <a:endParaRPr lang="en-US" dirty="0"/>
          </a:p>
        </p:txBody>
      </p:sp>
      <p:pic>
        <p:nvPicPr>
          <p:cNvPr id="6" name="Picture 5">
            <a:extLst>
              <a:ext uri="{FF2B5EF4-FFF2-40B4-BE49-F238E27FC236}">
                <a16:creationId xmlns:a16="http://schemas.microsoft.com/office/drawing/2014/main" id="{416637D7-530F-42F5-94F0-380FB9D4B231}"/>
              </a:ext>
            </a:extLst>
          </p:cNvPr>
          <p:cNvPicPr>
            <a:picLocks noChangeAspect="1"/>
          </p:cNvPicPr>
          <p:nvPr/>
        </p:nvPicPr>
        <p:blipFill>
          <a:blip r:embed="rId3"/>
          <a:stretch>
            <a:fillRect/>
          </a:stretch>
        </p:blipFill>
        <p:spPr>
          <a:xfrm>
            <a:off x="152400" y="119100"/>
            <a:ext cx="2333419" cy="1222600"/>
          </a:xfrm>
          <a:prstGeom prst="rect">
            <a:avLst/>
          </a:prstGeom>
          <a:ln>
            <a:noFill/>
          </a:ln>
        </p:spPr>
      </p:pic>
      <p:pic>
        <p:nvPicPr>
          <p:cNvPr id="7" name="Picture 6">
            <a:extLst>
              <a:ext uri="{FF2B5EF4-FFF2-40B4-BE49-F238E27FC236}">
                <a16:creationId xmlns:a16="http://schemas.microsoft.com/office/drawing/2014/main" id="{3D3AC0E3-2229-476F-B34E-6C3F7DC26328}"/>
              </a:ext>
            </a:extLst>
          </p:cNvPr>
          <p:cNvPicPr>
            <a:picLocks noChangeAspect="1"/>
          </p:cNvPicPr>
          <p:nvPr/>
        </p:nvPicPr>
        <p:blipFill>
          <a:blip r:embed="rId4"/>
          <a:stretch>
            <a:fillRect/>
          </a:stretch>
        </p:blipFill>
        <p:spPr>
          <a:xfrm>
            <a:off x="6767143" y="335855"/>
            <a:ext cx="2254029" cy="994013"/>
          </a:xfrm>
          <a:prstGeom prst="rect">
            <a:avLst/>
          </a:prstGeom>
          <a:ln>
            <a:noFill/>
          </a:ln>
        </p:spPr>
      </p:pic>
      <p:pic>
        <p:nvPicPr>
          <p:cNvPr id="8" name="Content Placeholder 3"/>
          <p:cNvPicPr>
            <a:picLocks noChangeAspect="1"/>
          </p:cNvPicPr>
          <p:nvPr/>
        </p:nvPicPr>
        <p:blipFill rotWithShape="1">
          <a:blip r:embed="rId5"/>
          <a:srcRect l="905" t="21099"/>
          <a:stretch/>
        </p:blipFill>
        <p:spPr bwMode="auto">
          <a:xfrm>
            <a:off x="1447799" y="2441538"/>
            <a:ext cx="7560121" cy="3462389"/>
          </a:xfrm>
          <a:prstGeom prst="rect">
            <a:avLst/>
          </a:prstGeom>
          <a:noFill/>
          <a:ln w="9525">
            <a:noFill/>
            <a:miter lim="800000"/>
            <a:headEnd/>
            <a:tailEnd/>
          </a:ln>
        </p:spPr>
      </p:pic>
    </p:spTree>
    <p:extLst>
      <p:ext uri="{BB962C8B-B14F-4D97-AF65-F5344CB8AC3E}">
        <p14:creationId xmlns:p14="http://schemas.microsoft.com/office/powerpoint/2010/main" val="361826885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10415"/>
            <a:ext cx="7620000" cy="1188720"/>
          </a:xfrm>
        </p:spPr>
        <p:txBody>
          <a:bodyPr>
            <a:normAutofit/>
          </a:bodyPr>
          <a:lstStyle/>
          <a:p>
            <a:r>
              <a:rPr lang="en-US" sz="3600" dirty="0"/>
              <a:t>What is New</a:t>
            </a:r>
          </a:p>
        </p:txBody>
      </p:sp>
      <p:sp>
        <p:nvSpPr>
          <p:cNvPr id="3" name="Content Placeholder 2"/>
          <p:cNvSpPr>
            <a:spLocks noGrp="1"/>
          </p:cNvSpPr>
          <p:nvPr>
            <p:ph idx="1"/>
          </p:nvPr>
        </p:nvSpPr>
        <p:spPr>
          <a:xfrm>
            <a:off x="762000" y="1828800"/>
            <a:ext cx="7620000" cy="2796382"/>
          </a:xfrm>
        </p:spPr>
        <p:txBody>
          <a:bodyPr/>
          <a:lstStyle/>
          <a:p>
            <a:pPr>
              <a:buFont typeface="Wingdings" panose="05000000000000000000" pitchFamily="2" charset="2"/>
              <a:buChar char="ü"/>
            </a:pPr>
            <a:r>
              <a:rPr lang="en-US" sz="3000" dirty="0"/>
              <a:t> </a:t>
            </a:r>
            <a:r>
              <a:rPr lang="en-US" sz="3000" dirty="0" err="1"/>
              <a:t>Cropcheck</a:t>
            </a:r>
            <a:r>
              <a:rPr lang="en-US" sz="3000" dirty="0"/>
              <a:t> - New in 2019!  Row crop registry program www.cropcheck.org</a:t>
            </a:r>
          </a:p>
          <a:p>
            <a:pPr marL="0" indent="0">
              <a:buNone/>
            </a:pPr>
            <a:endParaRPr lang="en-US" dirty="0"/>
          </a:p>
        </p:txBody>
      </p:sp>
      <p:pic>
        <p:nvPicPr>
          <p:cNvPr id="6" name="Picture 5"/>
          <p:cNvPicPr>
            <a:picLocks noChangeAspect="1"/>
          </p:cNvPicPr>
          <p:nvPr/>
        </p:nvPicPr>
        <p:blipFill rotWithShape="1">
          <a:blip r:embed="rId3"/>
          <a:srcRect l="27743" t="12434" r="28662" b="-404"/>
          <a:stretch/>
        </p:blipFill>
        <p:spPr>
          <a:xfrm>
            <a:off x="5735120" y="2362200"/>
            <a:ext cx="2971800" cy="3822450"/>
          </a:xfrm>
          <a:prstGeom prst="rect">
            <a:avLst/>
          </a:prstGeom>
        </p:spPr>
      </p:pic>
      <p:pic>
        <p:nvPicPr>
          <p:cNvPr id="7" name="Picture 6"/>
          <p:cNvPicPr>
            <a:picLocks noChangeAspect="1"/>
          </p:cNvPicPr>
          <p:nvPr/>
        </p:nvPicPr>
        <p:blipFill rotWithShape="1">
          <a:blip r:embed="rId4"/>
          <a:srcRect t="2806" r="29823" b="-1020"/>
          <a:stretch/>
        </p:blipFill>
        <p:spPr>
          <a:xfrm>
            <a:off x="609600" y="2941834"/>
            <a:ext cx="4157815" cy="3709131"/>
          </a:xfrm>
          <a:prstGeom prst="rect">
            <a:avLst/>
          </a:prstGeom>
        </p:spPr>
      </p:pic>
    </p:spTree>
    <p:extLst>
      <p:ext uri="{BB962C8B-B14F-4D97-AF65-F5344CB8AC3E}">
        <p14:creationId xmlns:p14="http://schemas.microsoft.com/office/powerpoint/2010/main" val="162880354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40" y="304799"/>
            <a:ext cx="7835959" cy="903171"/>
          </a:xfrm>
        </p:spPr>
        <p:txBody>
          <a:bodyPr>
            <a:normAutofit/>
          </a:bodyPr>
          <a:lstStyle/>
          <a:p>
            <a:r>
              <a:rPr lang="en-US" sz="3600" dirty="0"/>
              <a:t>What is New </a:t>
            </a:r>
          </a:p>
        </p:txBody>
      </p:sp>
      <p:sp>
        <p:nvSpPr>
          <p:cNvPr id="3" name="Content Placeholder 2"/>
          <p:cNvSpPr>
            <a:spLocks noGrp="1"/>
          </p:cNvSpPr>
          <p:nvPr>
            <p:ph idx="1"/>
          </p:nvPr>
        </p:nvSpPr>
        <p:spPr>
          <a:xfrm>
            <a:off x="688516" y="1295400"/>
            <a:ext cx="7845883" cy="4483456"/>
          </a:xfrm>
        </p:spPr>
        <p:txBody>
          <a:bodyPr/>
          <a:lstStyle/>
          <a:p>
            <a:pPr>
              <a:buFont typeface="Wingdings" panose="05000000000000000000" pitchFamily="2" charset="2"/>
              <a:buChar char="ü"/>
            </a:pPr>
            <a:r>
              <a:rPr lang="en-US" sz="2800" dirty="0"/>
              <a:t>Membership with FieldWatch can </a:t>
            </a:r>
            <a:r>
              <a:rPr lang="en-US" sz="2800" dirty="0">
                <a:solidFill>
                  <a:schemeClr val="bg2">
                    <a:lumMod val="25000"/>
                  </a:schemeClr>
                </a:solidFill>
              </a:rPr>
              <a:t>allow organization to download or live stream.</a:t>
            </a:r>
          </a:p>
          <a:p>
            <a:pPr>
              <a:buFont typeface="Wingdings" panose="05000000000000000000" pitchFamily="2" charset="2"/>
              <a:buChar char="ü"/>
            </a:pPr>
            <a:r>
              <a:rPr lang="en-US" sz="2800" dirty="0">
                <a:solidFill>
                  <a:schemeClr val="bg2">
                    <a:lumMod val="25000"/>
                  </a:schemeClr>
                </a:solidFill>
              </a:rPr>
              <a:t>Annotations for applicators </a:t>
            </a:r>
          </a:p>
          <a:p>
            <a:endParaRPr lang="en-US" dirty="0"/>
          </a:p>
          <a:p>
            <a:endParaRPr lang="en-US" dirty="0"/>
          </a:p>
        </p:txBody>
      </p:sp>
      <p:pic>
        <p:nvPicPr>
          <p:cNvPr id="4" name="Picture 3" descr="export sites.PNG"/>
          <p:cNvPicPr>
            <a:picLocks noChangeAspect="1"/>
          </p:cNvPicPr>
          <p:nvPr/>
        </p:nvPicPr>
        <p:blipFill>
          <a:blip r:embed="rId3"/>
          <a:stretch>
            <a:fillRect/>
          </a:stretch>
        </p:blipFill>
        <p:spPr>
          <a:xfrm>
            <a:off x="698441" y="2719456"/>
            <a:ext cx="2326632" cy="312420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65797" flipV="1">
            <a:off x="1393683" y="2839696"/>
            <a:ext cx="1898618" cy="209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 t="1754" r="33614" b="3214"/>
          <a:stretch/>
        </p:blipFill>
        <p:spPr>
          <a:xfrm>
            <a:off x="3982585" y="2829608"/>
            <a:ext cx="5046995" cy="333642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3754" flipV="1">
            <a:off x="4593369" y="1867736"/>
            <a:ext cx="1739903" cy="192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2815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010400" cy="1188720"/>
          </a:xfrm>
        </p:spPr>
        <p:txBody>
          <a:bodyPr/>
          <a:lstStyle/>
          <a:p>
            <a:r>
              <a:rPr lang="en-US" sz="3600" dirty="0"/>
              <a:t>DriftWatch-State View</a:t>
            </a:r>
          </a:p>
        </p:txBody>
      </p:sp>
      <p:pic>
        <p:nvPicPr>
          <p:cNvPr id="4" name="Content Placeholder 3" descr="Map page new.tiff"/>
          <p:cNvPicPr>
            <a:picLocks noGrp="1" noChangeAspect="1"/>
          </p:cNvPicPr>
          <p:nvPr>
            <p:ph idx="1"/>
          </p:nvPr>
        </p:nvPicPr>
        <p:blipFill>
          <a:blip r:embed="rId3"/>
          <a:stretch>
            <a:fillRect/>
          </a:stretch>
        </p:blipFill>
        <p:spPr>
          <a:xfrm>
            <a:off x="1111796" y="2133600"/>
            <a:ext cx="7070276" cy="3594879"/>
          </a:xfrm>
        </p:spPr>
      </p:pic>
      <p:cxnSp>
        <p:nvCxnSpPr>
          <p:cNvPr id="5" name="Straight Arrow Connector 4"/>
          <p:cNvCxnSpPr>
            <a:cxnSpLocks/>
          </p:cNvCxnSpPr>
          <p:nvPr/>
        </p:nvCxnSpPr>
        <p:spPr>
          <a:xfrm flipH="1">
            <a:off x="6553200" y="1905000"/>
            <a:ext cx="685800" cy="638175"/>
          </a:xfrm>
          <a:prstGeom prst="straightConnector1">
            <a:avLst/>
          </a:prstGeom>
          <a:ln w="50800">
            <a:solidFill>
              <a:srgbClr val="99FF66"/>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667001" y="2273316"/>
            <a:ext cx="1447799" cy="16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61834"/>
      </p:ext>
    </p:extLst>
  </p:cSld>
  <p:clrMapOvr>
    <a:masterClrMapping/>
  </p:clrMapOvr>
  <p:transition spd="med">
    <p:fade/>
  </p:transition>
</p:sld>
</file>

<file path=ppt/theme/theme1.xml><?xml version="1.0" encoding="utf-8"?>
<a:theme xmlns:a="http://schemas.openxmlformats.org/drawingml/2006/main" name="purdue theme">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rdue theme" id="{44B197D3-4827-9B4D-AF6C-04ABAAC95C5D}" vid="{007AD42F-9950-9F4A-A9E3-019BA759C58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5CADA68B6DC24EA1420EC0585F4E46" ma:contentTypeVersion="0" ma:contentTypeDescription="Create a new document." ma:contentTypeScope="" ma:versionID="7c3fbdcc9b068f26bf7197efab5091b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4D230-EBC0-4C0E-ACF9-D3C399670A79}">
  <ds:schemaRefs>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5CCE6A1-00EF-4816-AA6C-FEBD98352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6014240-16A6-4BE8-A5C1-FECE8B405B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purdue theme</Template>
  <TotalTime>27173</TotalTime>
  <Words>1773</Words>
  <Application>Microsoft Office PowerPoint</Application>
  <PresentationFormat>On-screen Show (4:3)</PresentationFormat>
  <Paragraphs>139</Paragraphs>
  <Slides>21</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Acumin Pro</vt:lpstr>
      <vt:lpstr>Acumin Pro ExtraCondensed</vt:lpstr>
      <vt:lpstr>Acumin Pro ExtraCondensed Smbd</vt:lpstr>
      <vt:lpstr>Acumin Pro Medium</vt:lpstr>
      <vt:lpstr>Acumin Pro Semibold</vt:lpstr>
      <vt:lpstr>Acumin Pro SemiCondensed</vt:lpstr>
      <vt:lpstr>Arial</vt:lpstr>
      <vt:lpstr>Arial Unicode MS</vt:lpstr>
      <vt:lpstr>Gill Sans MT</vt:lpstr>
      <vt:lpstr>Goudy Old Style</vt:lpstr>
      <vt:lpstr>United Sans Cd Md</vt:lpstr>
      <vt:lpstr>United Sans Rg Md</vt:lpstr>
      <vt:lpstr>Wingdings</vt:lpstr>
      <vt:lpstr>purdue theme</vt:lpstr>
      <vt:lpstr>PowerPoint Presentation</vt:lpstr>
      <vt:lpstr>Presentation Overview</vt:lpstr>
      <vt:lpstr>Mission</vt:lpstr>
      <vt:lpstr>Why DriftWatch?</vt:lpstr>
      <vt:lpstr> What is New in 2020 </vt:lpstr>
      <vt:lpstr>What is New</vt:lpstr>
      <vt:lpstr>What is New</vt:lpstr>
      <vt:lpstr>What is New </vt:lpstr>
      <vt:lpstr>DriftWatch-State View</vt:lpstr>
      <vt:lpstr>Zoomed in view</vt:lpstr>
      <vt:lpstr>PowerPoint Presentation</vt:lpstr>
      <vt:lpstr>PowerPoint Presentation</vt:lpstr>
      <vt:lpstr>PowerPoint Presentation</vt:lpstr>
      <vt:lpstr>PowerPoint Presentation</vt:lpstr>
      <vt:lpstr>Registering Your Site as a Producer</vt:lpstr>
      <vt:lpstr>Registering your Site as a Producer- Continued</vt:lpstr>
      <vt:lpstr>Registering your Site as a Producer- Continued</vt:lpstr>
      <vt:lpstr>Need more help?</vt:lpstr>
      <vt:lpstr>Field signs</vt:lpstr>
      <vt:lpstr>Ordering signs</vt:lpstr>
      <vt:lpstr>PowerPoint Presentation</vt:lpstr>
    </vt:vector>
  </TitlesOfParts>
  <Company>Office of Indiana State Chemist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DriftWatch</dc:title>
  <dc:creator>hahnl</dc:creator>
  <cp:lastModifiedBy>Janssen, Cheri L.</cp:lastModifiedBy>
  <cp:revision>567</cp:revision>
  <cp:lastPrinted>2013-04-09T12:33:21Z</cp:lastPrinted>
  <dcterms:created xsi:type="dcterms:W3CDTF">2014-05-28T14:20:53Z</dcterms:created>
  <dcterms:modified xsi:type="dcterms:W3CDTF">2022-06-24T19:50:09Z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0x010100785CADA68B6DC24EA1420EC0585F4E46</vt:lpwstr>
  </property>
</Properties>
</file>