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694" r:id="rId2"/>
    <p:sldId id="327" r:id="rId3"/>
    <p:sldId id="696" r:id="rId4"/>
    <p:sldId id="324" r:id="rId5"/>
    <p:sldId id="325" r:id="rId6"/>
    <p:sldId id="328" r:id="rId7"/>
    <p:sldId id="326" r:id="rId8"/>
    <p:sldId id="263" r:id="rId9"/>
    <p:sldId id="695" r:id="rId10"/>
    <p:sldId id="484" r:id="rId11"/>
    <p:sldId id="372" r:id="rId12"/>
    <p:sldId id="485" r:id="rId13"/>
    <p:sldId id="373" r:id="rId14"/>
    <p:sldId id="486" r:id="rId15"/>
    <p:sldId id="374" r:id="rId16"/>
    <p:sldId id="487" r:id="rId17"/>
    <p:sldId id="375" r:id="rId18"/>
    <p:sldId id="488" r:id="rId19"/>
    <p:sldId id="594" r:id="rId20"/>
    <p:sldId id="595" r:id="rId21"/>
    <p:sldId id="596" r:id="rId22"/>
    <p:sldId id="597" r:id="rId23"/>
    <p:sldId id="598" r:id="rId24"/>
    <p:sldId id="599" r:id="rId25"/>
    <p:sldId id="600" r:id="rId26"/>
    <p:sldId id="601" r:id="rId27"/>
    <p:sldId id="602" r:id="rId28"/>
    <p:sldId id="603" r:id="rId29"/>
    <p:sldId id="604" r:id="rId30"/>
    <p:sldId id="605" r:id="rId31"/>
    <p:sldId id="606" r:id="rId32"/>
    <p:sldId id="607" r:id="rId33"/>
    <p:sldId id="608" r:id="rId34"/>
    <p:sldId id="609" r:id="rId35"/>
    <p:sldId id="610" r:id="rId36"/>
    <p:sldId id="611" r:id="rId37"/>
    <p:sldId id="612" r:id="rId38"/>
    <p:sldId id="613" r:id="rId39"/>
    <p:sldId id="614" r:id="rId40"/>
    <p:sldId id="615" r:id="rId41"/>
    <p:sldId id="616" r:id="rId42"/>
    <p:sldId id="617" r:id="rId43"/>
    <p:sldId id="618" r:id="rId44"/>
    <p:sldId id="619" r:id="rId45"/>
    <p:sldId id="620" r:id="rId46"/>
    <p:sldId id="621" r:id="rId47"/>
    <p:sldId id="622" r:id="rId48"/>
    <p:sldId id="623" r:id="rId49"/>
    <p:sldId id="624" r:id="rId50"/>
    <p:sldId id="625" r:id="rId51"/>
    <p:sldId id="626" r:id="rId52"/>
    <p:sldId id="627" r:id="rId53"/>
    <p:sldId id="628" r:id="rId54"/>
    <p:sldId id="629" r:id="rId55"/>
    <p:sldId id="630" r:id="rId56"/>
    <p:sldId id="631" r:id="rId57"/>
    <p:sldId id="632" r:id="rId58"/>
    <p:sldId id="633" r:id="rId59"/>
    <p:sldId id="634" r:id="rId60"/>
    <p:sldId id="635" r:id="rId61"/>
    <p:sldId id="636" r:id="rId62"/>
    <p:sldId id="637" r:id="rId63"/>
    <p:sldId id="638" r:id="rId64"/>
    <p:sldId id="639" r:id="rId65"/>
    <p:sldId id="640" r:id="rId66"/>
    <p:sldId id="641" r:id="rId67"/>
    <p:sldId id="642" r:id="rId68"/>
    <p:sldId id="643" r:id="rId6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rgbClr val="005FBE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005FBE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005FBE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005FBE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005FBE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005FBE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005FBE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005FBE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005FBE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5FBE"/>
    <a:srgbClr val="0066CC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2" autoAdjust="0"/>
    <p:restoredTop sz="85331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40" d="100"/>
          <a:sy n="40" d="100"/>
        </p:scale>
        <p:origin x="4080" y="133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02" tIns="48601" rIns="97202" bIns="48601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02" tIns="48601" rIns="97202" bIns="48601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02" tIns="48601" rIns="97202" bIns="48601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02" tIns="48601" rIns="97202" bIns="48601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pPr>
              <a:defRPr/>
            </a:pPr>
            <a:fld id="{E9A8416A-89FB-4BEF-B06D-64BF34332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02" tIns="48601" rIns="97202" bIns="48601" numCol="1" anchor="t" anchorCtr="0" compatLnSpc="1">
            <a:prstTxWarp prst="textNoShape">
              <a:avLst/>
            </a:prstTxWarp>
          </a:bodyPr>
          <a:lstStyle>
            <a:lvl1pPr defTabSz="97313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02" tIns="48601" rIns="97202" bIns="48601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3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02" tIns="48601" rIns="97202" bIns="48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02" tIns="48601" rIns="97202" bIns="48601" numCol="1" anchor="b" anchorCtr="0" compatLnSpc="1">
            <a:prstTxWarp prst="textNoShape">
              <a:avLst/>
            </a:prstTxWarp>
          </a:bodyPr>
          <a:lstStyle>
            <a:lvl1pPr defTabSz="97313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02" tIns="48601" rIns="97202" bIns="48601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15946E-E0EA-4A0A-989B-6819B55B8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F5851CDF-B835-4EBF-9DFD-75D6E6E062E7}" type="slidenum">
              <a:rPr lang="en-US" altLang="en-US" sz="1300" smtClean="0">
                <a:solidFill>
                  <a:schemeClr val="tx1"/>
                </a:solidFill>
              </a:rPr>
              <a:pPr/>
              <a:t>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6CCDB22E-65C7-4535-916D-FCE8D5A54DE3}" type="slidenum">
              <a:rPr lang="en-US" altLang="en-US" sz="1300" smtClean="0">
                <a:solidFill>
                  <a:schemeClr val="tx1"/>
                </a:solidFill>
              </a:rPr>
              <a:pPr/>
              <a:t>10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A0E373ED-6736-4823-89CD-30E1D87AE636}" type="slidenum">
              <a:rPr lang="en-US" altLang="en-US" sz="1300" smtClean="0">
                <a:solidFill>
                  <a:schemeClr val="tx1"/>
                </a:solidFill>
              </a:rPr>
              <a:pPr/>
              <a:t>11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1D431DBF-F4B2-4885-9DE5-59BBA6F71FB8}" type="slidenum">
              <a:rPr lang="en-US" altLang="en-US" sz="1300" smtClean="0">
                <a:solidFill>
                  <a:schemeClr val="tx1"/>
                </a:solidFill>
              </a:rPr>
              <a:pPr/>
              <a:t>12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B5286CF2-4B65-49CC-817B-51C31DD0C5E7}" type="slidenum">
              <a:rPr lang="en-US" altLang="en-US" sz="1300" smtClean="0">
                <a:solidFill>
                  <a:schemeClr val="tx1"/>
                </a:solidFill>
              </a:rPr>
              <a:pPr/>
              <a:t>13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5231A7AF-A078-4CEF-BBC9-A76AF7DCFE56}" type="slidenum">
              <a:rPr lang="en-US" altLang="en-US" sz="1300" smtClean="0">
                <a:solidFill>
                  <a:schemeClr val="tx1"/>
                </a:solidFill>
              </a:rPr>
              <a:pPr/>
              <a:t>14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F1571666-31C3-4CFC-A120-BF901A1A83F7}" type="slidenum">
              <a:rPr lang="en-US" altLang="en-US" sz="1300" smtClean="0">
                <a:solidFill>
                  <a:schemeClr val="tx1"/>
                </a:solidFill>
              </a:rPr>
              <a:pPr/>
              <a:t>15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F307B942-8F0A-4CD9-A173-44A0746E3870}" type="slidenum">
              <a:rPr lang="en-US" altLang="en-US" sz="1300" smtClean="0">
                <a:solidFill>
                  <a:schemeClr val="tx1"/>
                </a:solidFill>
              </a:rPr>
              <a:pPr/>
              <a:t>16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C97E2CE3-A242-48AB-B69B-2710CF62BA3A}" type="slidenum">
              <a:rPr lang="en-US" altLang="en-US" sz="1300" smtClean="0">
                <a:solidFill>
                  <a:schemeClr val="tx1"/>
                </a:solidFill>
              </a:rPr>
              <a:pPr/>
              <a:t>17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A7ED44EA-2944-402E-98D5-A0E8944EB091}" type="slidenum">
              <a:rPr lang="en-US" altLang="en-US" sz="1300" smtClean="0">
                <a:solidFill>
                  <a:schemeClr val="tx1"/>
                </a:solidFill>
              </a:rPr>
              <a:pPr/>
              <a:t>18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CE6B0564-214F-4795-99BC-1521E29B8EA6}" type="slidenum">
              <a:rPr lang="en-US" altLang="en-US" sz="1300" smtClean="0">
                <a:solidFill>
                  <a:schemeClr val="tx1"/>
                </a:solidFill>
              </a:rPr>
              <a:pPr/>
              <a:t>19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8E1DE4D1-40F3-4BDB-A6EF-2879B1643F66}" type="slidenum">
              <a:rPr lang="en-US" altLang="en-US" sz="1300" smtClean="0">
                <a:solidFill>
                  <a:schemeClr val="tx1"/>
                </a:solidFill>
              </a:rPr>
              <a:pPr/>
              <a:t>2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17F58AF7-A15B-45C9-8C39-5156226FD39E}" type="slidenum">
              <a:rPr lang="en-US" altLang="en-US" sz="1300" smtClean="0">
                <a:solidFill>
                  <a:schemeClr val="tx1"/>
                </a:solidFill>
              </a:rPr>
              <a:pPr/>
              <a:t>20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6C765768-8A99-4895-824C-E8FEB31C5127}" type="slidenum">
              <a:rPr lang="en-US" altLang="en-US" sz="1300" smtClean="0">
                <a:solidFill>
                  <a:schemeClr val="tx1"/>
                </a:solidFill>
              </a:rPr>
              <a:pPr/>
              <a:t>21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F0776809-4411-42D8-9671-78AA329DA100}" type="slidenum">
              <a:rPr lang="en-US" altLang="en-US" sz="1300" smtClean="0">
                <a:solidFill>
                  <a:schemeClr val="tx1"/>
                </a:solidFill>
              </a:rPr>
              <a:pPr/>
              <a:t>22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D392D6A5-6E3F-4B65-9BC3-8F8304D9BB75}" type="slidenum">
              <a:rPr lang="en-US" altLang="en-US" sz="1300" smtClean="0">
                <a:solidFill>
                  <a:schemeClr val="tx1"/>
                </a:solidFill>
              </a:rPr>
              <a:pPr/>
              <a:t>23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7EF8CF59-7C28-4E39-A518-23B885224A78}" type="slidenum">
              <a:rPr lang="en-US" altLang="en-US" sz="1300" smtClean="0">
                <a:solidFill>
                  <a:schemeClr val="tx1"/>
                </a:solidFill>
              </a:rPr>
              <a:pPr/>
              <a:t>24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C4D43A5F-2304-4AE1-9746-64EFE5C2A288}" type="slidenum">
              <a:rPr lang="en-US" altLang="en-US" sz="1300" smtClean="0">
                <a:solidFill>
                  <a:schemeClr val="tx1"/>
                </a:solidFill>
              </a:rPr>
              <a:pPr/>
              <a:t>25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69B1B203-1A23-4684-BF2D-586CD8C1F32D}" type="slidenum">
              <a:rPr lang="en-US" altLang="en-US" sz="1300" smtClean="0">
                <a:solidFill>
                  <a:schemeClr val="tx1"/>
                </a:solidFill>
              </a:rPr>
              <a:pPr/>
              <a:t>26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749D31E6-5D55-4F94-8238-B63218085821}" type="slidenum">
              <a:rPr lang="en-US" altLang="en-US" sz="1300" smtClean="0">
                <a:solidFill>
                  <a:schemeClr val="tx1"/>
                </a:solidFill>
              </a:rPr>
              <a:pPr/>
              <a:t>27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E088ED83-DDE4-4DCB-ACE2-059A1513F35B}" type="slidenum">
              <a:rPr lang="en-US" altLang="en-US" sz="1300" smtClean="0">
                <a:solidFill>
                  <a:schemeClr val="tx1"/>
                </a:solidFill>
              </a:rPr>
              <a:pPr/>
              <a:t>28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6441FDE4-2024-49BE-ACD1-28C2D80BB500}" type="slidenum">
              <a:rPr lang="en-US" altLang="en-US" sz="1300" smtClean="0">
                <a:solidFill>
                  <a:schemeClr val="tx1"/>
                </a:solidFill>
              </a:rPr>
              <a:pPr/>
              <a:t>29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7E29A856-BD83-4C29-9434-6BDF9CDFDACB}" type="slidenum">
              <a:rPr lang="en-US" altLang="en-US" sz="1300" smtClean="0">
                <a:solidFill>
                  <a:schemeClr val="tx1"/>
                </a:solidFill>
              </a:rPr>
              <a:pPr/>
              <a:t>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50FA07E0-4747-4259-9408-ABDDB7655638}" type="slidenum">
              <a:rPr lang="en-US" altLang="en-US" sz="1300" smtClean="0">
                <a:solidFill>
                  <a:schemeClr val="tx1"/>
                </a:solidFill>
              </a:rPr>
              <a:pPr/>
              <a:t>30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A4195E81-015B-4200-96FC-67118E0B49AD}" type="slidenum">
              <a:rPr lang="en-US" altLang="en-US" sz="1300" smtClean="0">
                <a:solidFill>
                  <a:schemeClr val="tx1"/>
                </a:solidFill>
              </a:rPr>
              <a:pPr/>
              <a:t>31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29845028-E9DE-440E-AE6F-2BDC48ABA63F}" type="slidenum">
              <a:rPr lang="en-US" altLang="en-US" sz="1300" smtClean="0">
                <a:solidFill>
                  <a:schemeClr val="tx1"/>
                </a:solidFill>
              </a:rPr>
              <a:pPr/>
              <a:t>32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B59602DC-2DEE-4ACB-AEFD-C121670C020B}" type="slidenum">
              <a:rPr lang="en-US" altLang="en-US" sz="1300" smtClean="0">
                <a:solidFill>
                  <a:schemeClr val="tx1"/>
                </a:solidFill>
              </a:rPr>
              <a:pPr/>
              <a:t>33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6633300C-0019-481A-958A-2B7ABFDA3F46}" type="slidenum">
              <a:rPr lang="en-US" altLang="en-US" sz="1300" smtClean="0">
                <a:solidFill>
                  <a:schemeClr val="tx1"/>
                </a:solidFill>
              </a:rPr>
              <a:pPr/>
              <a:t>34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3B5B8618-918E-43CB-A6B4-777687EBC80B}" type="slidenum">
              <a:rPr lang="en-US" altLang="en-US" sz="1300" smtClean="0">
                <a:solidFill>
                  <a:schemeClr val="tx1"/>
                </a:solidFill>
              </a:rPr>
              <a:pPr/>
              <a:t>35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AE5DFE72-3F06-4B5C-BECE-FE56A0C58BD8}" type="slidenum">
              <a:rPr lang="en-US" altLang="en-US" sz="1300" smtClean="0">
                <a:solidFill>
                  <a:schemeClr val="tx1"/>
                </a:solidFill>
              </a:rPr>
              <a:pPr/>
              <a:t>36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EB0E6546-47B3-4F4B-AC95-DBF3CD6EF794}" type="slidenum">
              <a:rPr lang="en-US" altLang="en-US" sz="1300" smtClean="0">
                <a:solidFill>
                  <a:schemeClr val="tx1"/>
                </a:solidFill>
              </a:rPr>
              <a:pPr/>
              <a:t>37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44A769F8-EAF8-4D76-AFF9-9E8186329E4C}" type="slidenum">
              <a:rPr lang="en-US" altLang="en-US" sz="1300" smtClean="0">
                <a:solidFill>
                  <a:schemeClr val="tx1"/>
                </a:solidFill>
              </a:rPr>
              <a:pPr/>
              <a:t>38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0D6AEDDF-16FF-454F-9951-6EDDA57EF169}" type="slidenum">
              <a:rPr lang="en-US" altLang="en-US" sz="1300" smtClean="0">
                <a:solidFill>
                  <a:schemeClr val="tx1"/>
                </a:solidFill>
              </a:rPr>
              <a:pPr/>
              <a:t>39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8EB0D5D8-99B4-40DB-8206-FFD27FE353B2}" type="slidenum">
              <a:rPr lang="en-US" altLang="en-US" sz="1300" smtClean="0">
                <a:solidFill>
                  <a:schemeClr val="tx1"/>
                </a:solidFill>
              </a:rPr>
              <a:pPr/>
              <a:t>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9516538D-6A7B-406A-B72D-4B84FE35DCE6}" type="slidenum">
              <a:rPr lang="en-US" altLang="en-US" sz="1300" smtClean="0">
                <a:solidFill>
                  <a:schemeClr val="tx1"/>
                </a:solidFill>
              </a:rPr>
              <a:pPr/>
              <a:t>40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B6D2711E-F948-46E3-9223-43A346E3D7E3}" type="slidenum">
              <a:rPr lang="en-US" altLang="en-US" sz="1300" smtClean="0">
                <a:solidFill>
                  <a:schemeClr val="tx1"/>
                </a:solidFill>
              </a:rPr>
              <a:pPr/>
              <a:t>41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A8B7B6DE-DB6E-4236-AEA1-C22AF2634CA7}" type="slidenum">
              <a:rPr lang="en-US" altLang="en-US" sz="1300" smtClean="0">
                <a:solidFill>
                  <a:schemeClr val="tx1"/>
                </a:solidFill>
              </a:rPr>
              <a:pPr/>
              <a:t>42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4A4BD994-7F70-4BCC-B7DD-FA95EE78EC34}" type="slidenum">
              <a:rPr lang="en-US" altLang="en-US" sz="1300" smtClean="0">
                <a:solidFill>
                  <a:schemeClr val="tx1"/>
                </a:solidFill>
              </a:rPr>
              <a:pPr/>
              <a:t>43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D6053514-8A3B-49A5-9412-46BB4F454BB9}" type="slidenum">
              <a:rPr lang="en-US" altLang="en-US" sz="1300" smtClean="0">
                <a:solidFill>
                  <a:schemeClr val="tx1"/>
                </a:solidFill>
              </a:rPr>
              <a:pPr/>
              <a:t>44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16BC7D8C-FD83-4967-A4D9-DDB6E91E5874}" type="slidenum">
              <a:rPr lang="en-US" altLang="en-US" sz="1300" smtClean="0">
                <a:solidFill>
                  <a:schemeClr val="tx1"/>
                </a:solidFill>
              </a:rPr>
              <a:pPr/>
              <a:t>45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086E1443-07FF-4B64-8E43-0B3FA7962AFA}" type="slidenum">
              <a:rPr lang="en-US" altLang="en-US" sz="1300" smtClean="0">
                <a:solidFill>
                  <a:schemeClr val="tx1"/>
                </a:solidFill>
              </a:rPr>
              <a:pPr/>
              <a:t>46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6D43F70D-2DCB-4F77-AA6B-DB0461178BE2}" type="slidenum">
              <a:rPr lang="en-US" altLang="en-US" sz="1300" smtClean="0">
                <a:solidFill>
                  <a:schemeClr val="tx1"/>
                </a:solidFill>
              </a:rPr>
              <a:pPr/>
              <a:t>47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8355FF52-8437-4AF4-91E6-C72A19C133DB}" type="slidenum">
              <a:rPr lang="en-US" altLang="en-US" sz="1300" smtClean="0">
                <a:solidFill>
                  <a:schemeClr val="tx1"/>
                </a:solidFill>
              </a:rPr>
              <a:pPr/>
              <a:t>48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AA8C257A-7E96-44DA-B932-849B4D0AF304}" type="slidenum">
              <a:rPr lang="en-US" altLang="en-US" sz="1300" smtClean="0">
                <a:solidFill>
                  <a:schemeClr val="tx1"/>
                </a:solidFill>
              </a:rPr>
              <a:pPr/>
              <a:t>49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8948A771-3A66-49DC-B6A3-4FE8F4946A53}" type="slidenum">
              <a:rPr lang="en-US" altLang="en-US" sz="1300" smtClean="0">
                <a:solidFill>
                  <a:schemeClr val="tx1"/>
                </a:solidFill>
              </a:rPr>
              <a:pPr/>
              <a:t>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CAF10A7B-0860-432E-85D7-A391C8BACA0E}" type="slidenum">
              <a:rPr lang="en-US" altLang="en-US" sz="1300" smtClean="0">
                <a:solidFill>
                  <a:schemeClr val="tx1"/>
                </a:solidFill>
              </a:rPr>
              <a:pPr/>
              <a:t>50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37729451-8B54-4153-A28E-FD58C2B54C5E}" type="slidenum">
              <a:rPr lang="en-US" altLang="en-US" sz="1300" smtClean="0">
                <a:solidFill>
                  <a:schemeClr val="tx1"/>
                </a:solidFill>
              </a:rPr>
              <a:pPr/>
              <a:t>51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CD095839-C43A-42C8-9FAA-54EE60EA35C9}" type="slidenum">
              <a:rPr lang="en-US" altLang="en-US" sz="1300" smtClean="0">
                <a:solidFill>
                  <a:schemeClr val="tx1"/>
                </a:solidFill>
              </a:rPr>
              <a:pPr/>
              <a:t>52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7BBC963C-70E6-4A61-9502-CAF1BA71FBF2}" type="slidenum">
              <a:rPr lang="en-US" altLang="en-US" sz="1300" smtClean="0">
                <a:solidFill>
                  <a:schemeClr val="tx1"/>
                </a:solidFill>
              </a:rPr>
              <a:pPr/>
              <a:t>53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72832DFE-79AC-4D11-8C8F-5E1399440268}" type="slidenum">
              <a:rPr lang="en-US" altLang="en-US" sz="1300" smtClean="0">
                <a:solidFill>
                  <a:schemeClr val="tx1"/>
                </a:solidFill>
              </a:rPr>
              <a:pPr/>
              <a:t>54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EA42E733-D96A-4DA8-BEBA-76BCC152D31C}" type="slidenum">
              <a:rPr lang="en-US" altLang="en-US" sz="1300" smtClean="0">
                <a:solidFill>
                  <a:schemeClr val="tx1"/>
                </a:solidFill>
              </a:rPr>
              <a:pPr/>
              <a:t>55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275A4E4A-A269-4003-9805-A4B3422D2279}" type="slidenum">
              <a:rPr lang="en-US" altLang="en-US" sz="1300" smtClean="0">
                <a:solidFill>
                  <a:schemeClr val="tx1"/>
                </a:solidFill>
              </a:rPr>
              <a:pPr/>
              <a:t>56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F9C7BA18-323B-4EF0-9FC7-5DEDF4F4D524}" type="slidenum">
              <a:rPr lang="en-US" altLang="en-US" sz="1300" smtClean="0">
                <a:solidFill>
                  <a:schemeClr val="tx1"/>
                </a:solidFill>
              </a:rPr>
              <a:pPr/>
              <a:t>57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5760D427-894F-4617-A823-8DE80316E422}" type="slidenum">
              <a:rPr lang="en-US" altLang="en-US" sz="1300" smtClean="0">
                <a:solidFill>
                  <a:schemeClr val="tx1"/>
                </a:solidFill>
              </a:rPr>
              <a:pPr/>
              <a:t>58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062CBADD-835C-4131-8528-7AF2A8055374}" type="slidenum">
              <a:rPr lang="en-US" altLang="en-US" sz="1300" smtClean="0">
                <a:solidFill>
                  <a:schemeClr val="tx1"/>
                </a:solidFill>
              </a:rPr>
              <a:pPr/>
              <a:t>59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3589D461-8ECF-414D-8F78-1BE84EF01EE9}" type="slidenum">
              <a:rPr lang="en-US" altLang="en-US" sz="1300" smtClean="0">
                <a:solidFill>
                  <a:schemeClr val="tx1"/>
                </a:solidFill>
              </a:rPr>
              <a:pPr/>
              <a:t>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13B0205D-4544-40B2-B241-22BAFA6A334E}" type="slidenum">
              <a:rPr lang="en-US" altLang="en-US" sz="1300" smtClean="0">
                <a:solidFill>
                  <a:schemeClr val="tx1"/>
                </a:solidFill>
              </a:rPr>
              <a:pPr/>
              <a:t>60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E56A5385-E967-4C67-A9D3-73543F0E1840}" type="slidenum">
              <a:rPr lang="en-US" altLang="en-US" sz="1300" smtClean="0">
                <a:solidFill>
                  <a:schemeClr val="tx1"/>
                </a:solidFill>
              </a:rPr>
              <a:pPr/>
              <a:t>61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B87C9D56-2849-4B91-AD1A-FD9AD489629E}" type="slidenum">
              <a:rPr lang="en-US" altLang="en-US" sz="1300" smtClean="0">
                <a:solidFill>
                  <a:schemeClr val="tx1"/>
                </a:solidFill>
              </a:rPr>
              <a:pPr/>
              <a:t>62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B338B553-214F-470B-ABF1-F2CA3DB36A4F}" type="slidenum">
              <a:rPr lang="en-US" altLang="en-US" sz="1300" smtClean="0">
                <a:solidFill>
                  <a:schemeClr val="tx1"/>
                </a:solidFill>
              </a:rPr>
              <a:pPr/>
              <a:t>63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31AFA8F8-0FC5-45E7-8833-80C21750ED34}" type="slidenum">
              <a:rPr lang="en-US" altLang="en-US" sz="1300" smtClean="0">
                <a:solidFill>
                  <a:schemeClr val="tx1"/>
                </a:solidFill>
              </a:rPr>
              <a:pPr/>
              <a:t>64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A61C9652-3C24-44F8-84C7-9B805EC16817}" type="slidenum">
              <a:rPr lang="en-US" altLang="en-US" sz="1300" smtClean="0">
                <a:solidFill>
                  <a:schemeClr val="tx1"/>
                </a:solidFill>
              </a:rPr>
              <a:pPr/>
              <a:t>65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9C7155F1-500E-47CC-945D-9E022A3DDABE}" type="slidenum">
              <a:rPr lang="en-US" altLang="en-US" sz="1300" smtClean="0">
                <a:solidFill>
                  <a:schemeClr val="tx1"/>
                </a:solidFill>
              </a:rPr>
              <a:pPr/>
              <a:t>66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7E230D7B-87E9-42BC-9955-543C1B13B2AE}" type="slidenum">
              <a:rPr lang="en-US" altLang="en-US" sz="1300" smtClean="0">
                <a:solidFill>
                  <a:schemeClr val="tx1"/>
                </a:solidFill>
              </a:rPr>
              <a:pPr/>
              <a:t>67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FF7E79D3-40F0-44BA-A8D3-5A6D95B9B2AA}" type="slidenum">
              <a:rPr lang="en-US" altLang="en-US" sz="1300" smtClean="0">
                <a:solidFill>
                  <a:schemeClr val="tx1"/>
                </a:solidFill>
              </a:rPr>
              <a:pPr/>
              <a:t>68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BC8BA956-A1BE-4364-8AF4-F1A9A8FAD95E}" type="slidenum">
              <a:rPr lang="en-US" altLang="en-US" sz="1300" smtClean="0">
                <a:solidFill>
                  <a:schemeClr val="tx1"/>
                </a:solidFill>
              </a:rPr>
              <a:pPr/>
              <a:t>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7BB112ED-1DFC-49C2-B164-1E8CE4E151CE}" type="slidenum">
              <a:rPr lang="en-US" altLang="en-US" sz="1300" smtClean="0">
                <a:solidFill>
                  <a:schemeClr val="tx1"/>
                </a:solidFill>
              </a:rPr>
              <a:pPr/>
              <a:t>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FBE"/>
                </a:solidFill>
                <a:latin typeface="Times New Roman" panose="02020603050405020304" pitchFamily="18" charset="0"/>
              </a:defRPr>
            </a:lvl9pPr>
          </a:lstStyle>
          <a:p>
            <a:fld id="{6461CFF6-33CD-4BA9-BFC9-3170FD9529CD}" type="slidenum">
              <a:rPr lang="en-US" altLang="en-US" sz="1300" smtClean="0">
                <a:solidFill>
                  <a:schemeClr val="tx1"/>
                </a:solidFill>
              </a:rPr>
              <a:pPr/>
              <a:t>9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64BD-DCA4-412D-9C74-7DCE5AD5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91CB8-A28E-434E-A239-26442B223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0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0FC5-68D9-4609-AD78-BE3C52467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10455-F74B-4BC2-9800-6C0FAACB6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9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9CD2-A942-4DBC-8B21-23DAE4FF6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B86-0FF8-4DF8-B29D-FF0E09254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C5FA-C396-47CF-AE5A-2E4D5E4AE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1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08AD-703C-4AA2-84E6-923E3DCC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1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329D-F98C-458C-B674-CED29F7E1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5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FE0CF-B718-4659-BFA3-94A460DBF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2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37960-3AB1-4D58-8D12-AEE807195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0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8B152C-41EB-48D2-AF2C-F230F978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26" Type="http://schemas.openxmlformats.org/officeDocument/2006/relationships/slide" Target="slide53.xml"/><Relationship Id="rId3" Type="http://schemas.openxmlformats.org/officeDocument/2006/relationships/notesSlide" Target="../notesSlides/notesSlide8.xml"/><Relationship Id="rId21" Type="http://schemas.openxmlformats.org/officeDocument/2006/relationships/slide" Target="slide43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5" Type="http://schemas.openxmlformats.org/officeDocument/2006/relationships/slide" Target="slide51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3.xml"/><Relationship Id="rId20" Type="http://schemas.openxmlformats.org/officeDocument/2006/relationships/slide" Target="slide41.xml"/><Relationship Id="rId29" Type="http://schemas.openxmlformats.org/officeDocument/2006/relationships/slide" Target="slide59.xml"/><Relationship Id="rId1" Type="http://schemas.openxmlformats.org/officeDocument/2006/relationships/themeOverride" Target="../theme/themeOverride1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24" Type="http://schemas.openxmlformats.org/officeDocument/2006/relationships/slide" Target="slide49.xml"/><Relationship Id="rId32" Type="http://schemas.openxmlformats.org/officeDocument/2006/relationships/slide" Target="slide67.xml"/><Relationship Id="rId5" Type="http://schemas.openxmlformats.org/officeDocument/2006/relationships/slide" Target="slide11.xml"/><Relationship Id="rId15" Type="http://schemas.openxmlformats.org/officeDocument/2006/relationships/slide" Target="slide31.xml"/><Relationship Id="rId23" Type="http://schemas.openxmlformats.org/officeDocument/2006/relationships/slide" Target="slide47.xml"/><Relationship Id="rId28" Type="http://schemas.openxmlformats.org/officeDocument/2006/relationships/slide" Target="slide57.xml"/><Relationship Id="rId10" Type="http://schemas.openxmlformats.org/officeDocument/2006/relationships/slide" Target="slide21.xml"/><Relationship Id="rId19" Type="http://schemas.openxmlformats.org/officeDocument/2006/relationships/slide" Target="slide39.xml"/><Relationship Id="rId31" Type="http://schemas.openxmlformats.org/officeDocument/2006/relationships/slide" Target="slide65.xml"/><Relationship Id="rId4" Type="http://schemas.openxmlformats.org/officeDocument/2006/relationships/image" Target="../media/image4.png"/><Relationship Id="rId9" Type="http://schemas.openxmlformats.org/officeDocument/2006/relationships/slide" Target="slide19.xml"/><Relationship Id="rId14" Type="http://schemas.openxmlformats.org/officeDocument/2006/relationships/slide" Target="slide29.xml"/><Relationship Id="rId22" Type="http://schemas.openxmlformats.org/officeDocument/2006/relationships/slide" Target="slide45.xml"/><Relationship Id="rId27" Type="http://schemas.openxmlformats.org/officeDocument/2006/relationships/slide" Target="slide55.xml"/><Relationship Id="rId30" Type="http://schemas.openxmlformats.org/officeDocument/2006/relationships/slide" Target="slide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6"/>
          <p:cNvSpPr txBox="1">
            <a:spLocks noChangeArrowheads="1"/>
          </p:cNvSpPr>
          <p:nvPr/>
        </p:nvSpPr>
        <p:spPr bwMode="auto">
          <a:xfrm>
            <a:off x="304800" y="5646738"/>
            <a:ext cx="8382000" cy="8302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Created By: Purdue Pesticide Program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Revised By: Crystal Van Pelt, Purdue Extension-Steuben County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Special Thanks to Matt Hamlyn for permission to use the game board frame (University of Arizona Cooperative Extension)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9" name="Text Box 40"/>
          <p:cNvSpPr txBox="1">
            <a:spLocks noChangeArrowheads="1"/>
          </p:cNvSpPr>
          <p:nvPr/>
        </p:nvSpPr>
        <p:spPr bwMode="auto">
          <a:xfrm>
            <a:off x="914400" y="15240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5FBE"/>
              </a:solidFill>
            </a:endParaRPr>
          </a:p>
        </p:txBody>
      </p:sp>
      <p:sp>
        <p:nvSpPr>
          <p:cNvPr id="4100" name="Text Box 41"/>
          <p:cNvSpPr txBox="1">
            <a:spLocks noChangeArrowheads="1"/>
          </p:cNvSpPr>
          <p:nvPr/>
        </p:nvSpPr>
        <p:spPr bwMode="auto">
          <a:xfrm>
            <a:off x="990600" y="990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5FBE"/>
              </a:solidFill>
            </a:endParaRPr>
          </a:p>
        </p:txBody>
      </p:sp>
      <p:sp>
        <p:nvSpPr>
          <p:cNvPr id="4101" name="Text Box 42"/>
          <p:cNvSpPr txBox="1">
            <a:spLocks noChangeArrowheads="1"/>
          </p:cNvSpPr>
          <p:nvPr/>
        </p:nvSpPr>
        <p:spPr bwMode="auto">
          <a:xfrm>
            <a:off x="4098925" y="2005013"/>
            <a:ext cx="3825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5FBE"/>
              </a:solidFill>
            </a:endParaRPr>
          </a:p>
        </p:txBody>
      </p:sp>
      <p:sp>
        <p:nvSpPr>
          <p:cNvPr id="4102" name="Text Box 43"/>
          <p:cNvSpPr txBox="1">
            <a:spLocks noChangeArrowheads="1"/>
          </p:cNvSpPr>
          <p:nvPr/>
        </p:nvSpPr>
        <p:spPr bwMode="auto">
          <a:xfrm>
            <a:off x="685800" y="1676400"/>
            <a:ext cx="7772400" cy="280035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  <a:latin typeface="Playbill" panose="040506030A0602020202" pitchFamily="82" charset="0"/>
              </a:rPr>
              <a:t>Pesticide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  <a:latin typeface="Playbill" panose="040506030A0602020202" pitchFamily="82" charset="0"/>
              </a:rPr>
              <a:t>Jeopardy</a:t>
            </a:r>
          </a:p>
        </p:txBody>
      </p:sp>
      <p:pic>
        <p:nvPicPr>
          <p:cNvPr id="410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65675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1-100A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665163" y="590550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665163" y="785813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665163" y="982663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665163" y="1177925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665163" y="1374775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2537" name="Rectangle 16"/>
          <p:cNvSpPr>
            <a:spLocks noChangeArrowheads="1"/>
          </p:cNvSpPr>
          <p:nvPr/>
        </p:nvSpPr>
        <p:spPr bwMode="auto">
          <a:xfrm>
            <a:off x="665163" y="1570038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2538" name="Rectangle 18"/>
          <p:cNvSpPr>
            <a:spLocks noChangeArrowheads="1"/>
          </p:cNvSpPr>
          <p:nvPr/>
        </p:nvSpPr>
        <p:spPr bwMode="auto">
          <a:xfrm>
            <a:off x="7094538" y="3729038"/>
            <a:ext cx="4206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2539" name="Rectangle 19"/>
          <p:cNvSpPr>
            <a:spLocks noChangeArrowheads="1"/>
          </p:cNvSpPr>
          <p:nvPr/>
        </p:nvSpPr>
        <p:spPr bwMode="auto">
          <a:xfrm>
            <a:off x="665163" y="4814888"/>
            <a:ext cx="4206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2540" name="Rectangle 21"/>
          <p:cNvSpPr>
            <a:spLocks noChangeArrowheads="1"/>
          </p:cNvSpPr>
          <p:nvPr/>
        </p:nvSpPr>
        <p:spPr bwMode="auto">
          <a:xfrm>
            <a:off x="1927225" y="5461000"/>
            <a:ext cx="420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2541" name="Rectangle 24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 non-volatile pesticides?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 (especially during hot weather)</a:t>
            </a:r>
          </a:p>
        </p:txBody>
      </p:sp>
      <p:sp>
        <p:nvSpPr>
          <p:cNvPr id="22542" name="Rectangle 25"/>
          <p:cNvSpPr>
            <a:spLocks noChangeArrowheads="1"/>
          </p:cNvSpPr>
          <p:nvPr/>
        </p:nvSpPr>
        <p:spPr bwMode="auto">
          <a:xfrm>
            <a:off x="7391400" y="5668963"/>
            <a:ext cx="1536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$100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2254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1-200</a:t>
            </a:r>
          </a:p>
        </p:txBody>
      </p:sp>
      <p:sp>
        <p:nvSpPr>
          <p:cNvPr id="24579" name="Text Box 29"/>
          <p:cNvSpPr txBox="1">
            <a:spLocks noChangeArrowheads="1"/>
          </p:cNvSpPr>
          <p:nvPr/>
        </p:nvSpPr>
        <p:spPr bwMode="auto">
          <a:xfrm>
            <a:off x="1524000" y="1905000"/>
            <a:ext cx="624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sp>
        <p:nvSpPr>
          <p:cNvPr id="24580" name="Text Box 30"/>
          <p:cNvSpPr txBox="1">
            <a:spLocks noChangeArrowheads="1"/>
          </p:cNvSpPr>
          <p:nvPr/>
        </p:nvSpPr>
        <p:spPr bwMode="auto">
          <a:xfrm>
            <a:off x="1600200" y="2614613"/>
            <a:ext cx="579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5FBE"/>
              </a:solidFill>
            </a:endParaRPr>
          </a:p>
        </p:txBody>
      </p:sp>
      <p:sp>
        <p:nvSpPr>
          <p:cNvPr id="24581" name="Rectangle 37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Off-Site Movement			$200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 How can pesticide residues affect </a:t>
            </a:r>
            <a:br>
              <a:rPr lang="en-US" altLang="en-US" sz="4400">
                <a:solidFill>
                  <a:schemeClr val="bg1"/>
                </a:solidFill>
              </a:rPr>
            </a:br>
            <a:r>
              <a:rPr lang="en-US" altLang="en-US" sz="4400">
                <a:solidFill>
                  <a:schemeClr val="bg1"/>
                </a:solidFill>
              </a:rPr>
              <a:t>non-target areas or objects.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245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81675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1-200A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438150" y="666750"/>
            <a:ext cx="141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auto">
          <a:xfrm>
            <a:off x="438150" y="860425"/>
            <a:ext cx="141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6630" name="Rectangle 13"/>
          <p:cNvSpPr>
            <a:spLocks noChangeArrowheads="1"/>
          </p:cNvSpPr>
          <p:nvPr/>
        </p:nvSpPr>
        <p:spPr bwMode="auto">
          <a:xfrm>
            <a:off x="438150" y="1054100"/>
            <a:ext cx="141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438150" y="1247775"/>
            <a:ext cx="141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6632" name="Rectangle 15"/>
          <p:cNvSpPr>
            <a:spLocks noChangeArrowheads="1"/>
          </p:cNvSpPr>
          <p:nvPr/>
        </p:nvSpPr>
        <p:spPr bwMode="auto">
          <a:xfrm>
            <a:off x="438150" y="1441450"/>
            <a:ext cx="141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6633" name="Rectangle 16"/>
          <p:cNvSpPr>
            <a:spLocks noChangeArrowheads="1"/>
          </p:cNvSpPr>
          <p:nvPr/>
        </p:nvSpPr>
        <p:spPr bwMode="auto">
          <a:xfrm>
            <a:off x="438150" y="1635125"/>
            <a:ext cx="1412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6634" name="Rectangle 18"/>
          <p:cNvSpPr>
            <a:spLocks noChangeArrowheads="1"/>
          </p:cNvSpPr>
          <p:nvPr/>
        </p:nvSpPr>
        <p:spPr bwMode="auto">
          <a:xfrm>
            <a:off x="7050088" y="3763963"/>
            <a:ext cx="42386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6635" name="Rectangle 19"/>
          <p:cNvSpPr>
            <a:spLocks noChangeArrowheads="1"/>
          </p:cNvSpPr>
          <p:nvPr/>
        </p:nvSpPr>
        <p:spPr bwMode="auto">
          <a:xfrm>
            <a:off x="438150" y="4835525"/>
            <a:ext cx="42386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6636" name="Rectangle 21"/>
          <p:cNvSpPr>
            <a:spLocks noChangeArrowheads="1"/>
          </p:cNvSpPr>
          <p:nvPr/>
        </p:nvSpPr>
        <p:spPr bwMode="auto">
          <a:xfrm>
            <a:off x="1735138" y="5473700"/>
            <a:ext cx="4238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6637" name="Rectangle 24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contaminating plants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and animals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and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pitting or staining nearby surfaces</a:t>
            </a:r>
          </a:p>
        </p:txBody>
      </p:sp>
      <p:sp>
        <p:nvSpPr>
          <p:cNvPr id="26638" name="Rectangle 25"/>
          <p:cNvSpPr>
            <a:spLocks noChangeArrowheads="1"/>
          </p:cNvSpPr>
          <p:nvPr/>
        </p:nvSpPr>
        <p:spPr bwMode="auto">
          <a:xfrm>
            <a:off x="7473950" y="5775325"/>
            <a:ext cx="157956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$200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2663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799138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1-300</a:t>
            </a:r>
          </a:p>
        </p:txBody>
      </p:sp>
      <p:sp>
        <p:nvSpPr>
          <p:cNvPr id="28675" name="Rectangle 12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Off-Site Movement			$300	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 considered “sensitive areas” when applying pesticides near people?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1-300A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588963" y="666750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0725" name="Rectangle 12"/>
          <p:cNvSpPr>
            <a:spLocks noChangeArrowheads="1"/>
          </p:cNvSpPr>
          <p:nvPr/>
        </p:nvSpPr>
        <p:spPr bwMode="auto">
          <a:xfrm>
            <a:off x="588963" y="866775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0726" name="Rectangle 13"/>
          <p:cNvSpPr>
            <a:spLocks noChangeArrowheads="1"/>
          </p:cNvSpPr>
          <p:nvPr/>
        </p:nvSpPr>
        <p:spPr bwMode="auto">
          <a:xfrm>
            <a:off x="588963" y="1065213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0727" name="Rectangle 14"/>
          <p:cNvSpPr>
            <a:spLocks noChangeArrowheads="1"/>
          </p:cNvSpPr>
          <p:nvPr/>
        </p:nvSpPr>
        <p:spPr bwMode="auto">
          <a:xfrm>
            <a:off x="588963" y="1263650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0728" name="Rectangle 15"/>
          <p:cNvSpPr>
            <a:spLocks noChangeArrowheads="1"/>
          </p:cNvSpPr>
          <p:nvPr/>
        </p:nvSpPr>
        <p:spPr bwMode="auto">
          <a:xfrm>
            <a:off x="588963" y="1462088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0729" name="Rectangle 16"/>
          <p:cNvSpPr>
            <a:spLocks noChangeArrowheads="1"/>
          </p:cNvSpPr>
          <p:nvPr/>
        </p:nvSpPr>
        <p:spPr bwMode="auto">
          <a:xfrm>
            <a:off x="588963" y="1660525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0730" name="Rectangle 17"/>
          <p:cNvSpPr>
            <a:spLocks noChangeArrowheads="1"/>
          </p:cNvSpPr>
          <p:nvPr/>
        </p:nvSpPr>
        <p:spPr bwMode="auto">
          <a:xfrm>
            <a:off x="2097088" y="1966913"/>
            <a:ext cx="9525" cy="12287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0">
              <a:solidFill>
                <a:schemeClr val="bg1"/>
              </a:solidFill>
            </a:endParaRPr>
          </a:p>
        </p:txBody>
      </p:sp>
      <p:sp>
        <p:nvSpPr>
          <p:cNvPr id="30731" name="Rectangle 18"/>
          <p:cNvSpPr>
            <a:spLocks noChangeArrowheads="1"/>
          </p:cNvSpPr>
          <p:nvPr/>
        </p:nvSpPr>
        <p:spPr bwMode="auto">
          <a:xfrm>
            <a:off x="7018338" y="3846513"/>
            <a:ext cx="4111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0732" name="Rectangle 19"/>
          <p:cNvSpPr>
            <a:spLocks noChangeArrowheads="1"/>
          </p:cNvSpPr>
          <p:nvPr/>
        </p:nvSpPr>
        <p:spPr bwMode="auto">
          <a:xfrm>
            <a:off x="588963" y="4946650"/>
            <a:ext cx="4111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0733" name="Rectangle 21"/>
          <p:cNvSpPr>
            <a:spLocks noChangeArrowheads="1"/>
          </p:cNvSpPr>
          <p:nvPr/>
        </p:nvSpPr>
        <p:spPr bwMode="auto">
          <a:xfrm>
            <a:off x="1851025" y="5600700"/>
            <a:ext cx="4111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0734" name="Text Box 22"/>
          <p:cNvSpPr txBox="1">
            <a:spLocks noChangeArrowheads="1"/>
          </p:cNvSpPr>
          <p:nvPr/>
        </p:nvSpPr>
        <p:spPr bwMode="auto">
          <a:xfrm>
            <a:off x="3032125" y="4138613"/>
            <a:ext cx="3216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5FBE"/>
              </a:solidFill>
            </a:endParaRPr>
          </a:p>
        </p:txBody>
      </p:sp>
      <p:sp>
        <p:nvSpPr>
          <p:cNvPr id="30735" name="Rectangle 27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 homes, schools, hospitals, playgrounds?</a:t>
            </a:r>
          </a:p>
        </p:txBody>
      </p:sp>
      <p:sp>
        <p:nvSpPr>
          <p:cNvPr id="30736" name="Rectangle 28"/>
          <p:cNvSpPr>
            <a:spLocks noChangeArrowheads="1"/>
          </p:cNvSpPr>
          <p:nvPr/>
        </p:nvSpPr>
        <p:spPr bwMode="auto">
          <a:xfrm>
            <a:off x="7340600" y="5610225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$300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3073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88025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1-400</a:t>
            </a:r>
          </a:p>
        </p:txBody>
      </p:sp>
      <p:sp>
        <p:nvSpPr>
          <p:cNvPr id="32771" name="Rectangle 9"/>
          <p:cNvSpPr>
            <a:spLocks noChangeArrowheads="1"/>
          </p:cNvSpPr>
          <p:nvPr/>
        </p:nvSpPr>
        <p:spPr bwMode="auto">
          <a:xfrm>
            <a:off x="685800" y="11430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FF66"/>
              </a:solidFill>
            </a:endParaRPr>
          </a:p>
        </p:txBody>
      </p:sp>
      <p:sp>
        <p:nvSpPr>
          <p:cNvPr id="32772" name="Rectangle 14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Off-Site Movement			$400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 3 ways an applicator can avoid </a:t>
            </a:r>
            <a:r>
              <a:rPr lang="en-US" altLang="en-US" sz="4400" i="1">
                <a:solidFill>
                  <a:schemeClr val="bg1"/>
                </a:solidFill>
              </a:rPr>
              <a:t>wind drift?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781675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1-400A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34820" name="Rectangle 11"/>
          <p:cNvSpPr>
            <a:spLocks noChangeArrowheads="1"/>
          </p:cNvSpPr>
          <p:nvPr/>
        </p:nvSpPr>
        <p:spPr bwMode="auto">
          <a:xfrm>
            <a:off x="588963" y="6667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4821" name="Rectangle 12"/>
          <p:cNvSpPr>
            <a:spLocks noChangeArrowheads="1"/>
          </p:cNvSpPr>
          <p:nvPr/>
        </p:nvSpPr>
        <p:spPr bwMode="auto">
          <a:xfrm>
            <a:off x="588963" y="8604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588963" y="105410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4823" name="Rectangle 14"/>
          <p:cNvSpPr>
            <a:spLocks noChangeArrowheads="1"/>
          </p:cNvSpPr>
          <p:nvPr/>
        </p:nvSpPr>
        <p:spPr bwMode="auto">
          <a:xfrm>
            <a:off x="588963" y="124777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4824" name="Rectangle 15"/>
          <p:cNvSpPr>
            <a:spLocks noChangeArrowheads="1"/>
          </p:cNvSpPr>
          <p:nvPr/>
        </p:nvSpPr>
        <p:spPr bwMode="auto">
          <a:xfrm>
            <a:off x="588963" y="14414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4825" name="Rectangle 16"/>
          <p:cNvSpPr>
            <a:spLocks noChangeArrowheads="1"/>
          </p:cNvSpPr>
          <p:nvPr/>
        </p:nvSpPr>
        <p:spPr bwMode="auto">
          <a:xfrm>
            <a:off x="588963" y="16351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4826" name="Rectangle 24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What are 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Wind speeds less than 10mph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Wind blowing away from sensitive areas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Low pressure application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Coarse spray/large droplets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Apply close to target?</a:t>
            </a:r>
          </a:p>
        </p:txBody>
      </p:sp>
      <p:sp>
        <p:nvSpPr>
          <p:cNvPr id="34827" name="Rectangle 25"/>
          <p:cNvSpPr>
            <a:spLocks noChangeArrowheads="1"/>
          </p:cNvSpPr>
          <p:nvPr/>
        </p:nvSpPr>
        <p:spPr bwMode="auto">
          <a:xfrm>
            <a:off x="7369175" y="5638800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$400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3482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70563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1-500</a:t>
            </a:r>
          </a:p>
        </p:txBody>
      </p:sp>
      <p:sp>
        <p:nvSpPr>
          <p:cNvPr id="36867" name="Rectangle 13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Off-Site Movement			$500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3 things can contribute to ground water contamination?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7550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1-500A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590550" y="663575"/>
            <a:ext cx="141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8917" name="Rectangle 12"/>
          <p:cNvSpPr>
            <a:spLocks noChangeArrowheads="1"/>
          </p:cNvSpPr>
          <p:nvPr/>
        </p:nvSpPr>
        <p:spPr bwMode="auto">
          <a:xfrm>
            <a:off x="590550" y="854075"/>
            <a:ext cx="141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8918" name="Rectangle 13"/>
          <p:cNvSpPr>
            <a:spLocks noChangeArrowheads="1"/>
          </p:cNvSpPr>
          <p:nvPr/>
        </p:nvSpPr>
        <p:spPr bwMode="auto">
          <a:xfrm>
            <a:off x="590550" y="1042988"/>
            <a:ext cx="1412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8919" name="Rectangle 14"/>
          <p:cNvSpPr>
            <a:spLocks noChangeArrowheads="1"/>
          </p:cNvSpPr>
          <p:nvPr/>
        </p:nvSpPr>
        <p:spPr bwMode="auto">
          <a:xfrm>
            <a:off x="590550" y="1233488"/>
            <a:ext cx="1412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8920" name="Rectangle 15"/>
          <p:cNvSpPr>
            <a:spLocks noChangeArrowheads="1"/>
          </p:cNvSpPr>
          <p:nvPr/>
        </p:nvSpPr>
        <p:spPr bwMode="auto">
          <a:xfrm>
            <a:off x="590550" y="1422400"/>
            <a:ext cx="141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8921" name="Rectangle 16"/>
          <p:cNvSpPr>
            <a:spLocks noChangeArrowheads="1"/>
          </p:cNvSpPr>
          <p:nvPr/>
        </p:nvSpPr>
        <p:spPr bwMode="auto">
          <a:xfrm>
            <a:off x="590550" y="1612900"/>
            <a:ext cx="141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8922" name="Rectangle 18"/>
          <p:cNvSpPr>
            <a:spLocks noChangeArrowheads="1"/>
          </p:cNvSpPr>
          <p:nvPr/>
        </p:nvSpPr>
        <p:spPr bwMode="auto">
          <a:xfrm>
            <a:off x="7202488" y="3698875"/>
            <a:ext cx="42386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8923" name="Rectangle 19"/>
          <p:cNvSpPr>
            <a:spLocks noChangeArrowheads="1"/>
          </p:cNvSpPr>
          <p:nvPr/>
        </p:nvSpPr>
        <p:spPr bwMode="auto">
          <a:xfrm>
            <a:off x="590550" y="4748213"/>
            <a:ext cx="42386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8924" name="Rectangle 21"/>
          <p:cNvSpPr>
            <a:spLocks noChangeArrowheads="1"/>
          </p:cNvSpPr>
          <p:nvPr/>
        </p:nvSpPr>
        <p:spPr bwMode="auto">
          <a:xfrm>
            <a:off x="1887538" y="5373688"/>
            <a:ext cx="42386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38925" name="Rectangle 24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What are: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000" dirty="0" smtClean="0">
                <a:solidFill>
                  <a:schemeClr val="bg1"/>
                </a:solidFill>
              </a:rPr>
              <a:t>Use of soluble/leachable chemicals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000" dirty="0" smtClean="0">
                <a:solidFill>
                  <a:schemeClr val="bg1"/>
                </a:solidFill>
              </a:rPr>
              <a:t>Getting to close to waterways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000" dirty="0" smtClean="0">
                <a:solidFill>
                  <a:schemeClr val="bg1"/>
                </a:solidFill>
              </a:rPr>
              <a:t>Carelessness when mixing/loading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000" dirty="0" smtClean="0">
                <a:solidFill>
                  <a:schemeClr val="bg1"/>
                </a:solidFill>
              </a:rPr>
              <a:t>Spills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000" dirty="0" smtClean="0">
                <a:solidFill>
                  <a:schemeClr val="bg1"/>
                </a:solidFill>
              </a:rPr>
              <a:t>Leaking equipment and containers?</a:t>
            </a:r>
          </a:p>
        </p:txBody>
      </p:sp>
      <p:sp>
        <p:nvSpPr>
          <p:cNvPr id="38926" name="Rectangle 25"/>
          <p:cNvSpPr>
            <a:spLocks noChangeArrowheads="1"/>
          </p:cNvSpPr>
          <p:nvPr/>
        </p:nvSpPr>
        <p:spPr bwMode="auto">
          <a:xfrm>
            <a:off x="7524750" y="5726113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$500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3892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5786438"/>
            <a:ext cx="33543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2-100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40964" name="Rectangle 13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85788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Pesticide Handling			$100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The very first thing that must be done in a pesticide program.</a:t>
            </a:r>
          </a:p>
        </p:txBody>
      </p:sp>
      <p:pic>
        <p:nvPicPr>
          <p:cNvPr id="409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4225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600200" y="1828800"/>
            <a:ext cx="5943600" cy="4154488"/>
          </a:xfrm>
          <a:prstGeom prst="rect">
            <a:avLst/>
          </a:prstGeom>
          <a:solidFill>
            <a:srgbClr val="005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Movement Off-Site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8013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2-100A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512763" y="666750"/>
            <a:ext cx="13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3013" name="Rectangle 13"/>
          <p:cNvSpPr>
            <a:spLocks noChangeArrowheads="1"/>
          </p:cNvSpPr>
          <p:nvPr/>
        </p:nvSpPr>
        <p:spPr bwMode="auto">
          <a:xfrm>
            <a:off x="512763" y="862013"/>
            <a:ext cx="13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3014" name="Rectangle 14"/>
          <p:cNvSpPr>
            <a:spLocks noChangeArrowheads="1"/>
          </p:cNvSpPr>
          <p:nvPr/>
        </p:nvSpPr>
        <p:spPr bwMode="auto">
          <a:xfrm>
            <a:off x="512763" y="1058863"/>
            <a:ext cx="13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3015" name="Rectangle 15"/>
          <p:cNvSpPr>
            <a:spLocks noChangeArrowheads="1"/>
          </p:cNvSpPr>
          <p:nvPr/>
        </p:nvSpPr>
        <p:spPr bwMode="auto">
          <a:xfrm>
            <a:off x="512763" y="1254125"/>
            <a:ext cx="13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3016" name="Rectangle 16"/>
          <p:cNvSpPr>
            <a:spLocks noChangeArrowheads="1"/>
          </p:cNvSpPr>
          <p:nvPr/>
        </p:nvSpPr>
        <p:spPr bwMode="auto">
          <a:xfrm>
            <a:off x="512763" y="1450975"/>
            <a:ext cx="13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3017" name="Rectangle 17"/>
          <p:cNvSpPr>
            <a:spLocks noChangeArrowheads="1"/>
          </p:cNvSpPr>
          <p:nvPr/>
        </p:nvSpPr>
        <p:spPr bwMode="auto">
          <a:xfrm>
            <a:off x="512763" y="1646238"/>
            <a:ext cx="13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3018" name="Rectangle 19"/>
          <p:cNvSpPr>
            <a:spLocks noChangeArrowheads="1"/>
          </p:cNvSpPr>
          <p:nvPr/>
        </p:nvSpPr>
        <p:spPr bwMode="auto">
          <a:xfrm>
            <a:off x="6672263" y="3805238"/>
            <a:ext cx="425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3019" name="Rectangle 20"/>
          <p:cNvSpPr>
            <a:spLocks noChangeArrowheads="1"/>
          </p:cNvSpPr>
          <p:nvPr/>
        </p:nvSpPr>
        <p:spPr bwMode="auto">
          <a:xfrm>
            <a:off x="512763" y="4891088"/>
            <a:ext cx="425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3020" name="Rectangle 22"/>
          <p:cNvSpPr>
            <a:spLocks noChangeArrowheads="1"/>
          </p:cNvSpPr>
          <p:nvPr/>
        </p:nvSpPr>
        <p:spPr bwMode="auto">
          <a:xfrm>
            <a:off x="1787525" y="5537200"/>
            <a:ext cx="425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3021" name="Rectangle 25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correctly identify the pest?</a:t>
            </a:r>
          </a:p>
        </p:txBody>
      </p:sp>
      <p:sp>
        <p:nvSpPr>
          <p:cNvPr id="43022" name="Rectangle 26"/>
          <p:cNvSpPr>
            <a:spLocks noChangeArrowheads="1"/>
          </p:cNvSpPr>
          <p:nvPr/>
        </p:nvSpPr>
        <p:spPr bwMode="auto">
          <a:xfrm>
            <a:off x="7467600" y="5743575"/>
            <a:ext cx="1536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$100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4302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79913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2-200</a:t>
            </a:r>
          </a:p>
        </p:txBody>
      </p:sp>
      <p:sp>
        <p:nvSpPr>
          <p:cNvPr id="45059" name="Rectangle 9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Pesticide Handling			$200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Pesticide labels often give ranges of pesticide rates that can be used. When would an applicator use the low rate? Why?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83723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2-200A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47108" name="Rectangle 13"/>
          <p:cNvSpPr>
            <a:spLocks noChangeArrowheads="1"/>
          </p:cNvSpPr>
          <p:nvPr/>
        </p:nvSpPr>
        <p:spPr bwMode="auto">
          <a:xfrm>
            <a:off x="588963" y="590550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7109" name="Rectangle 14"/>
          <p:cNvSpPr>
            <a:spLocks noChangeArrowheads="1"/>
          </p:cNvSpPr>
          <p:nvPr/>
        </p:nvSpPr>
        <p:spPr bwMode="auto">
          <a:xfrm>
            <a:off x="588963" y="785813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7110" name="Rectangle 15"/>
          <p:cNvSpPr>
            <a:spLocks noChangeArrowheads="1"/>
          </p:cNvSpPr>
          <p:nvPr/>
        </p:nvSpPr>
        <p:spPr bwMode="auto">
          <a:xfrm>
            <a:off x="588963" y="982663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7111" name="Rectangle 16"/>
          <p:cNvSpPr>
            <a:spLocks noChangeArrowheads="1"/>
          </p:cNvSpPr>
          <p:nvPr/>
        </p:nvSpPr>
        <p:spPr bwMode="auto">
          <a:xfrm>
            <a:off x="588963" y="1177925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7112" name="Rectangle 17"/>
          <p:cNvSpPr>
            <a:spLocks noChangeArrowheads="1"/>
          </p:cNvSpPr>
          <p:nvPr/>
        </p:nvSpPr>
        <p:spPr bwMode="auto">
          <a:xfrm>
            <a:off x="588963" y="1374775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7113" name="Rectangle 18"/>
          <p:cNvSpPr>
            <a:spLocks noChangeArrowheads="1"/>
          </p:cNvSpPr>
          <p:nvPr/>
        </p:nvSpPr>
        <p:spPr bwMode="auto">
          <a:xfrm>
            <a:off x="588963" y="1570038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7114" name="Rectangle 20"/>
          <p:cNvSpPr>
            <a:spLocks noChangeArrowheads="1"/>
          </p:cNvSpPr>
          <p:nvPr/>
        </p:nvSpPr>
        <p:spPr bwMode="auto">
          <a:xfrm>
            <a:off x="6689725" y="3729038"/>
            <a:ext cx="4206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7115" name="Rectangle 21"/>
          <p:cNvSpPr>
            <a:spLocks noChangeArrowheads="1"/>
          </p:cNvSpPr>
          <p:nvPr/>
        </p:nvSpPr>
        <p:spPr bwMode="auto">
          <a:xfrm>
            <a:off x="588963" y="4814888"/>
            <a:ext cx="4206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7116" name="Rectangle 23"/>
          <p:cNvSpPr>
            <a:spLocks noChangeArrowheads="1"/>
          </p:cNvSpPr>
          <p:nvPr/>
        </p:nvSpPr>
        <p:spPr bwMode="auto">
          <a:xfrm>
            <a:off x="1851025" y="5461000"/>
            <a:ext cx="420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47117" name="Rectangle 27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on sandy soil, low CEC?</a:t>
            </a:r>
          </a:p>
        </p:txBody>
      </p:sp>
      <p:sp>
        <p:nvSpPr>
          <p:cNvPr id="47118" name="Rectangle 28"/>
          <p:cNvSpPr>
            <a:spLocks noChangeArrowheads="1"/>
          </p:cNvSpPr>
          <p:nvPr/>
        </p:nvSpPr>
        <p:spPr bwMode="auto">
          <a:xfrm>
            <a:off x="7239000" y="5694363"/>
            <a:ext cx="15795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$200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4711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5781675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2-300</a:t>
            </a:r>
          </a:p>
        </p:txBody>
      </p:sp>
      <p:sp>
        <p:nvSpPr>
          <p:cNvPr id="49155" name="Rectangle 10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40005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Pesticide Handling			$300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How can an insecticide and target insect activity be affected by cold temperatures?</a:t>
            </a: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2-300A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51204" name="Rectangle 11"/>
          <p:cNvSpPr>
            <a:spLocks noChangeArrowheads="1"/>
          </p:cNvSpPr>
          <p:nvPr/>
        </p:nvSpPr>
        <p:spPr bwMode="auto">
          <a:xfrm>
            <a:off x="665163" y="742950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 </a:t>
            </a:r>
            <a:endParaRPr lang="en-US" altLang="en-US" sz="8000">
              <a:solidFill>
                <a:schemeClr val="bg1"/>
              </a:solidFill>
            </a:endParaRPr>
          </a:p>
        </p:txBody>
      </p:sp>
      <p:sp>
        <p:nvSpPr>
          <p:cNvPr id="51205" name="Rectangle 12"/>
          <p:cNvSpPr>
            <a:spLocks noChangeArrowheads="1"/>
          </p:cNvSpPr>
          <p:nvPr/>
        </p:nvSpPr>
        <p:spPr bwMode="auto">
          <a:xfrm>
            <a:off x="665163" y="939800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 </a:t>
            </a:r>
            <a:endParaRPr lang="en-US" altLang="en-US" sz="8000">
              <a:solidFill>
                <a:schemeClr val="bg1"/>
              </a:solidFill>
            </a:endParaRPr>
          </a:p>
        </p:txBody>
      </p:sp>
      <p:sp>
        <p:nvSpPr>
          <p:cNvPr id="51206" name="Rectangle 13"/>
          <p:cNvSpPr>
            <a:spLocks noChangeArrowheads="1"/>
          </p:cNvSpPr>
          <p:nvPr/>
        </p:nvSpPr>
        <p:spPr bwMode="auto">
          <a:xfrm>
            <a:off x="665163" y="1135063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 </a:t>
            </a:r>
            <a:endParaRPr lang="en-US" altLang="en-US" sz="8000">
              <a:solidFill>
                <a:schemeClr val="bg1"/>
              </a:solidFill>
            </a:endParaRPr>
          </a:p>
        </p:txBody>
      </p:sp>
      <p:sp>
        <p:nvSpPr>
          <p:cNvPr id="51207" name="Rectangle 15"/>
          <p:cNvSpPr>
            <a:spLocks noChangeArrowheads="1"/>
          </p:cNvSpPr>
          <p:nvPr/>
        </p:nvSpPr>
        <p:spPr bwMode="auto">
          <a:xfrm>
            <a:off x="665163" y="1525588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 </a:t>
            </a:r>
            <a:endParaRPr lang="en-US" altLang="en-US" sz="8000">
              <a:solidFill>
                <a:schemeClr val="bg1"/>
              </a:solidFill>
            </a:endParaRPr>
          </a:p>
        </p:txBody>
      </p:sp>
      <p:sp>
        <p:nvSpPr>
          <p:cNvPr id="51208" name="Rectangle 16"/>
          <p:cNvSpPr>
            <a:spLocks noChangeArrowheads="1"/>
          </p:cNvSpPr>
          <p:nvPr/>
        </p:nvSpPr>
        <p:spPr bwMode="auto">
          <a:xfrm>
            <a:off x="665163" y="1720850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 </a:t>
            </a:r>
            <a:endParaRPr lang="en-US" altLang="en-US" sz="8000">
              <a:solidFill>
                <a:schemeClr val="bg1"/>
              </a:solidFill>
            </a:endParaRPr>
          </a:p>
        </p:txBody>
      </p:sp>
      <p:sp>
        <p:nvSpPr>
          <p:cNvPr id="51209" name="Rectangle 17"/>
          <p:cNvSpPr>
            <a:spLocks noChangeArrowheads="1"/>
          </p:cNvSpPr>
          <p:nvPr/>
        </p:nvSpPr>
        <p:spPr bwMode="auto">
          <a:xfrm>
            <a:off x="2520950" y="2020888"/>
            <a:ext cx="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sp>
        <p:nvSpPr>
          <p:cNvPr id="51210" name="Rectangle 19"/>
          <p:cNvSpPr>
            <a:spLocks noChangeArrowheads="1"/>
          </p:cNvSpPr>
          <p:nvPr/>
        </p:nvSpPr>
        <p:spPr bwMode="auto">
          <a:xfrm>
            <a:off x="665163" y="4956175"/>
            <a:ext cx="0" cy="1219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0">
              <a:solidFill>
                <a:schemeClr val="bg1"/>
              </a:solidFill>
            </a:endParaRPr>
          </a:p>
        </p:txBody>
      </p:sp>
      <p:sp>
        <p:nvSpPr>
          <p:cNvPr id="51211" name="Rectangle 24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 low volatility and low pest activity?</a:t>
            </a:r>
          </a:p>
        </p:txBody>
      </p:sp>
      <p:sp>
        <p:nvSpPr>
          <p:cNvPr id="51212" name="Rectangle 26"/>
          <p:cNvSpPr>
            <a:spLocks noChangeArrowheads="1"/>
          </p:cNvSpPr>
          <p:nvPr/>
        </p:nvSpPr>
        <p:spPr bwMode="auto">
          <a:xfrm>
            <a:off x="7524750" y="5716588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$300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5121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764213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2-400</a:t>
            </a:r>
          </a:p>
        </p:txBody>
      </p:sp>
      <p:sp>
        <p:nvSpPr>
          <p:cNvPr id="53251" name="Rectangle 12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Pesticide Handling			$400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type of herbicide will best control deep-rooted, perennial weeds?</a:t>
            </a:r>
          </a:p>
        </p:txBody>
      </p:sp>
      <p:pic>
        <p:nvPicPr>
          <p:cNvPr id="5325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2-400A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55300" name="Rectangle 12"/>
          <p:cNvSpPr>
            <a:spLocks noChangeArrowheads="1"/>
          </p:cNvSpPr>
          <p:nvPr/>
        </p:nvSpPr>
        <p:spPr bwMode="auto">
          <a:xfrm>
            <a:off x="438150" y="6667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55301" name="Rectangle 13"/>
          <p:cNvSpPr>
            <a:spLocks noChangeArrowheads="1"/>
          </p:cNvSpPr>
          <p:nvPr/>
        </p:nvSpPr>
        <p:spPr bwMode="auto">
          <a:xfrm>
            <a:off x="438150" y="8604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55302" name="Rectangle 15"/>
          <p:cNvSpPr>
            <a:spLocks noChangeArrowheads="1"/>
          </p:cNvSpPr>
          <p:nvPr/>
        </p:nvSpPr>
        <p:spPr bwMode="auto">
          <a:xfrm>
            <a:off x="438150" y="1249363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55303" name="Rectangle 31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5FBE"/>
              </a:solidFill>
            </a:endParaRPr>
          </a:p>
        </p:txBody>
      </p:sp>
      <p:sp>
        <p:nvSpPr>
          <p:cNvPr id="55304" name="Rectangle 39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 systemic herbicides?</a:t>
            </a:r>
          </a:p>
        </p:txBody>
      </p:sp>
      <p:sp>
        <p:nvSpPr>
          <p:cNvPr id="55305" name="Rectangle 40"/>
          <p:cNvSpPr>
            <a:spLocks noChangeArrowheads="1"/>
          </p:cNvSpPr>
          <p:nvPr/>
        </p:nvSpPr>
        <p:spPr bwMode="auto">
          <a:xfrm>
            <a:off x="7467600" y="5715000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$400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5530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2-500</a:t>
            </a:r>
          </a:p>
        </p:txBody>
      </p:sp>
      <p:sp>
        <p:nvSpPr>
          <p:cNvPr id="57347" name="Rectangle 8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Pesticide Handling 			$500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After the carrier, what is generally the first pesticide formula that should be added to the tank?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5734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5775325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2-500A</a:t>
            </a: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59396" name="Rectangle 11"/>
          <p:cNvSpPr>
            <a:spLocks noChangeArrowheads="1"/>
          </p:cNvSpPr>
          <p:nvPr/>
        </p:nvSpPr>
        <p:spPr bwMode="auto">
          <a:xfrm>
            <a:off x="585788" y="66357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59397" name="Rectangle 12"/>
          <p:cNvSpPr>
            <a:spLocks noChangeArrowheads="1"/>
          </p:cNvSpPr>
          <p:nvPr/>
        </p:nvSpPr>
        <p:spPr bwMode="auto">
          <a:xfrm>
            <a:off x="585788" y="85407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59398" name="Rectangle 13"/>
          <p:cNvSpPr>
            <a:spLocks noChangeArrowheads="1"/>
          </p:cNvSpPr>
          <p:nvPr/>
        </p:nvSpPr>
        <p:spPr bwMode="auto">
          <a:xfrm>
            <a:off x="585788" y="1042988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59399" name="Rectangle 14"/>
          <p:cNvSpPr>
            <a:spLocks noChangeArrowheads="1"/>
          </p:cNvSpPr>
          <p:nvPr/>
        </p:nvSpPr>
        <p:spPr bwMode="auto">
          <a:xfrm>
            <a:off x="585788" y="1233488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59400" name="Rectangle 15"/>
          <p:cNvSpPr>
            <a:spLocks noChangeArrowheads="1"/>
          </p:cNvSpPr>
          <p:nvPr/>
        </p:nvSpPr>
        <p:spPr bwMode="auto">
          <a:xfrm>
            <a:off x="585788" y="142240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59401" name="Rectangle 16"/>
          <p:cNvSpPr>
            <a:spLocks noChangeArrowheads="1"/>
          </p:cNvSpPr>
          <p:nvPr/>
        </p:nvSpPr>
        <p:spPr bwMode="auto">
          <a:xfrm>
            <a:off x="585788" y="161290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59402" name="Rectangle 17"/>
          <p:cNvSpPr>
            <a:spLocks noChangeArrowheads="1"/>
          </p:cNvSpPr>
          <p:nvPr/>
        </p:nvSpPr>
        <p:spPr bwMode="auto">
          <a:xfrm>
            <a:off x="2517775" y="1906588"/>
            <a:ext cx="0" cy="1219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59403" name="Rectangle 19"/>
          <p:cNvSpPr>
            <a:spLocks noChangeArrowheads="1"/>
          </p:cNvSpPr>
          <p:nvPr/>
        </p:nvSpPr>
        <p:spPr bwMode="auto">
          <a:xfrm>
            <a:off x="585788" y="4748213"/>
            <a:ext cx="136525" cy="6556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59404" name="Rectangle 23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49275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 WPs or Wettable Powders?</a:t>
            </a:r>
          </a:p>
        </p:txBody>
      </p:sp>
      <p:sp>
        <p:nvSpPr>
          <p:cNvPr id="59405" name="Rectangle 25"/>
          <p:cNvSpPr>
            <a:spLocks noChangeArrowheads="1"/>
          </p:cNvSpPr>
          <p:nvPr/>
        </p:nvSpPr>
        <p:spPr bwMode="auto">
          <a:xfrm>
            <a:off x="7550150" y="5730875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$500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5940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08663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3-100</a:t>
            </a: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61444" name="Rectangle 10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The Label					$100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The Federal Agency that registers pesticides</a:t>
            </a:r>
          </a:p>
        </p:txBody>
      </p:sp>
      <p:pic>
        <p:nvPicPr>
          <p:cNvPr id="614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89613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26"/>
          <p:cNvSpPr txBox="1">
            <a:spLocks noChangeArrowheads="1"/>
          </p:cNvSpPr>
          <p:nvPr/>
        </p:nvSpPr>
        <p:spPr bwMode="auto">
          <a:xfrm>
            <a:off x="1600200" y="1828800"/>
            <a:ext cx="5943600" cy="4154488"/>
          </a:xfrm>
          <a:prstGeom prst="rect">
            <a:avLst/>
          </a:prstGeom>
          <a:solidFill>
            <a:srgbClr val="005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Pesticide Handling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88013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3-100A</a:t>
            </a: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63492" name="Rectangle 11"/>
          <p:cNvSpPr>
            <a:spLocks noChangeArrowheads="1"/>
          </p:cNvSpPr>
          <p:nvPr/>
        </p:nvSpPr>
        <p:spPr bwMode="auto">
          <a:xfrm>
            <a:off x="588963" y="665163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3493" name="Rectangle 12"/>
          <p:cNvSpPr>
            <a:spLocks noChangeArrowheads="1"/>
          </p:cNvSpPr>
          <p:nvPr/>
        </p:nvSpPr>
        <p:spPr bwMode="auto">
          <a:xfrm>
            <a:off x="588963" y="8572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3494" name="Rectangle 13"/>
          <p:cNvSpPr>
            <a:spLocks noChangeArrowheads="1"/>
          </p:cNvSpPr>
          <p:nvPr/>
        </p:nvSpPr>
        <p:spPr bwMode="auto">
          <a:xfrm>
            <a:off x="588963" y="10477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3495" name="Rectangle 14"/>
          <p:cNvSpPr>
            <a:spLocks noChangeArrowheads="1"/>
          </p:cNvSpPr>
          <p:nvPr/>
        </p:nvSpPr>
        <p:spPr bwMode="auto">
          <a:xfrm>
            <a:off x="588963" y="12382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3496" name="Rectangle 15"/>
          <p:cNvSpPr>
            <a:spLocks noChangeArrowheads="1"/>
          </p:cNvSpPr>
          <p:nvPr/>
        </p:nvSpPr>
        <p:spPr bwMode="auto">
          <a:xfrm>
            <a:off x="588963" y="1430338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3497" name="Rectangle 16"/>
          <p:cNvSpPr>
            <a:spLocks noChangeArrowheads="1"/>
          </p:cNvSpPr>
          <p:nvPr/>
        </p:nvSpPr>
        <p:spPr bwMode="auto">
          <a:xfrm>
            <a:off x="588963" y="1620838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3498" name="Rectangle 18"/>
          <p:cNvSpPr>
            <a:spLocks noChangeArrowheads="1"/>
          </p:cNvSpPr>
          <p:nvPr/>
        </p:nvSpPr>
        <p:spPr bwMode="auto">
          <a:xfrm>
            <a:off x="6607175" y="3721100"/>
            <a:ext cx="136525" cy="6556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3499" name="Rectangle 23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the Environmental Protection Agency (EPA)?</a:t>
            </a:r>
          </a:p>
        </p:txBody>
      </p:sp>
      <p:sp>
        <p:nvSpPr>
          <p:cNvPr id="63500" name="Rectangle 24"/>
          <p:cNvSpPr>
            <a:spLocks noChangeArrowheads="1"/>
          </p:cNvSpPr>
          <p:nvPr/>
        </p:nvSpPr>
        <p:spPr bwMode="auto">
          <a:xfrm>
            <a:off x="7315200" y="5592763"/>
            <a:ext cx="1536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$100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6350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3-200</a:t>
            </a:r>
          </a:p>
        </p:txBody>
      </p:sp>
      <p:sp>
        <p:nvSpPr>
          <p:cNvPr id="65539" name="Rectangle 9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The Label					$200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Indiana’s state pesticide regulatory agency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655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3-200A</a:t>
            </a: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67588" name="Rectangle 11"/>
          <p:cNvSpPr>
            <a:spLocks noChangeArrowheads="1"/>
          </p:cNvSpPr>
          <p:nvPr/>
        </p:nvSpPr>
        <p:spPr bwMode="auto">
          <a:xfrm>
            <a:off x="512763" y="6667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7589" name="Rectangle 12"/>
          <p:cNvSpPr>
            <a:spLocks noChangeArrowheads="1"/>
          </p:cNvSpPr>
          <p:nvPr/>
        </p:nvSpPr>
        <p:spPr bwMode="auto">
          <a:xfrm>
            <a:off x="512763" y="8604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7590" name="Rectangle 13"/>
          <p:cNvSpPr>
            <a:spLocks noChangeArrowheads="1"/>
          </p:cNvSpPr>
          <p:nvPr/>
        </p:nvSpPr>
        <p:spPr bwMode="auto">
          <a:xfrm>
            <a:off x="512763" y="105410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7591" name="Rectangle 14"/>
          <p:cNvSpPr>
            <a:spLocks noChangeArrowheads="1"/>
          </p:cNvSpPr>
          <p:nvPr/>
        </p:nvSpPr>
        <p:spPr bwMode="auto">
          <a:xfrm>
            <a:off x="512763" y="124777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7592" name="Rectangle 15"/>
          <p:cNvSpPr>
            <a:spLocks noChangeArrowheads="1"/>
          </p:cNvSpPr>
          <p:nvPr/>
        </p:nvSpPr>
        <p:spPr bwMode="auto">
          <a:xfrm>
            <a:off x="512763" y="14414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7593" name="Rectangle 16"/>
          <p:cNvSpPr>
            <a:spLocks noChangeArrowheads="1"/>
          </p:cNvSpPr>
          <p:nvPr/>
        </p:nvSpPr>
        <p:spPr bwMode="auto">
          <a:xfrm>
            <a:off x="512763" y="16351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67594" name="Rectangle 23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the Office of the Indiana State Chemist (OISC)?</a:t>
            </a:r>
          </a:p>
        </p:txBody>
      </p:sp>
      <p:sp>
        <p:nvSpPr>
          <p:cNvPr id="67595" name="Rectangle 24"/>
          <p:cNvSpPr>
            <a:spLocks noChangeArrowheads="1"/>
          </p:cNvSpPr>
          <p:nvPr/>
        </p:nvSpPr>
        <p:spPr bwMode="auto">
          <a:xfrm>
            <a:off x="7391400" y="5703888"/>
            <a:ext cx="15795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$200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6759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51513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5105400"/>
          </a:xfrm>
        </p:spPr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3-300</a:t>
            </a:r>
          </a:p>
        </p:txBody>
      </p:sp>
      <p:sp>
        <p:nvSpPr>
          <p:cNvPr id="69635" name="Rectangle 9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The Label					$300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statement appears on every pesticide label?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696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838825"/>
            <a:ext cx="33543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3-300A</a:t>
            </a: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71684" name="Rectangle 11"/>
          <p:cNvSpPr>
            <a:spLocks noChangeArrowheads="1"/>
          </p:cNvSpPr>
          <p:nvPr/>
        </p:nvSpPr>
        <p:spPr bwMode="auto">
          <a:xfrm>
            <a:off x="512763" y="590550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1685" name="Rectangle 12"/>
          <p:cNvSpPr>
            <a:spLocks noChangeArrowheads="1"/>
          </p:cNvSpPr>
          <p:nvPr/>
        </p:nvSpPr>
        <p:spPr bwMode="auto">
          <a:xfrm>
            <a:off x="512763" y="790575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1686" name="Rectangle 13"/>
          <p:cNvSpPr>
            <a:spLocks noChangeArrowheads="1"/>
          </p:cNvSpPr>
          <p:nvPr/>
        </p:nvSpPr>
        <p:spPr bwMode="auto">
          <a:xfrm>
            <a:off x="512763" y="989013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512763" y="1187450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1688" name="Rectangle 16"/>
          <p:cNvSpPr>
            <a:spLocks noChangeArrowheads="1"/>
          </p:cNvSpPr>
          <p:nvPr/>
        </p:nvSpPr>
        <p:spPr bwMode="auto">
          <a:xfrm>
            <a:off x="512763" y="1584325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1689" name="Rectangle 24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“Keep out of reach of children”?</a:t>
            </a:r>
          </a:p>
        </p:txBody>
      </p:sp>
      <p:sp>
        <p:nvSpPr>
          <p:cNvPr id="71690" name="Rectangle 25"/>
          <p:cNvSpPr>
            <a:spLocks noChangeArrowheads="1"/>
          </p:cNvSpPr>
          <p:nvPr/>
        </p:nvSpPr>
        <p:spPr bwMode="auto">
          <a:xfrm>
            <a:off x="7521575" y="5715000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$300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7169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756275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3-400</a:t>
            </a:r>
          </a:p>
        </p:txBody>
      </p:sp>
      <p:sp>
        <p:nvSpPr>
          <p:cNvPr id="73731" name="Rectangle 8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The Label					$400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There are three words that describe pesticide toxicity known as signal words. What are they in order of least to most toxic?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7373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3-400A</a:t>
            </a:r>
          </a:p>
        </p:txBody>
      </p:sp>
      <p:sp>
        <p:nvSpPr>
          <p:cNvPr id="75779" name="Rectangle 1029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75780" name="Rectangle 1035"/>
          <p:cNvSpPr>
            <a:spLocks noChangeArrowheads="1"/>
          </p:cNvSpPr>
          <p:nvPr/>
        </p:nvSpPr>
        <p:spPr bwMode="auto">
          <a:xfrm>
            <a:off x="514350" y="588963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5781" name="Rectangle 1036"/>
          <p:cNvSpPr>
            <a:spLocks noChangeArrowheads="1"/>
          </p:cNvSpPr>
          <p:nvPr/>
        </p:nvSpPr>
        <p:spPr bwMode="auto">
          <a:xfrm>
            <a:off x="514350" y="7810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5782" name="Rectangle 1037"/>
          <p:cNvSpPr>
            <a:spLocks noChangeArrowheads="1"/>
          </p:cNvSpPr>
          <p:nvPr/>
        </p:nvSpPr>
        <p:spPr bwMode="auto">
          <a:xfrm>
            <a:off x="514350" y="973138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5783" name="Rectangle 1038"/>
          <p:cNvSpPr>
            <a:spLocks noChangeArrowheads="1"/>
          </p:cNvSpPr>
          <p:nvPr/>
        </p:nvSpPr>
        <p:spPr bwMode="auto">
          <a:xfrm>
            <a:off x="514350" y="11652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5784" name="Rectangle 1039"/>
          <p:cNvSpPr>
            <a:spLocks noChangeArrowheads="1"/>
          </p:cNvSpPr>
          <p:nvPr/>
        </p:nvSpPr>
        <p:spPr bwMode="auto">
          <a:xfrm>
            <a:off x="514350" y="1357313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5785" name="Rectangle 1040"/>
          <p:cNvSpPr>
            <a:spLocks noChangeArrowheads="1"/>
          </p:cNvSpPr>
          <p:nvPr/>
        </p:nvSpPr>
        <p:spPr bwMode="auto">
          <a:xfrm>
            <a:off x="514350" y="154940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5786" name="Rectangle 1043"/>
          <p:cNvSpPr>
            <a:spLocks noChangeArrowheads="1"/>
          </p:cNvSpPr>
          <p:nvPr/>
        </p:nvSpPr>
        <p:spPr bwMode="auto">
          <a:xfrm>
            <a:off x="514350" y="4727575"/>
            <a:ext cx="13970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5787" name="Rectangle 1045"/>
          <p:cNvSpPr>
            <a:spLocks noChangeArrowheads="1"/>
          </p:cNvSpPr>
          <p:nvPr/>
        </p:nvSpPr>
        <p:spPr bwMode="auto">
          <a:xfrm>
            <a:off x="1816100" y="5359400"/>
            <a:ext cx="0" cy="1219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5788" name="Rectangle 1048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420688" y="56515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 caution, warning, and danger?</a:t>
            </a:r>
          </a:p>
        </p:txBody>
      </p:sp>
      <p:sp>
        <p:nvSpPr>
          <p:cNvPr id="75789" name="Rectangle 1049"/>
          <p:cNvSpPr>
            <a:spLocks noChangeArrowheads="1"/>
          </p:cNvSpPr>
          <p:nvPr/>
        </p:nvSpPr>
        <p:spPr bwMode="auto">
          <a:xfrm>
            <a:off x="7467600" y="5791200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$400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7579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5791200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3-500</a:t>
            </a:r>
          </a:p>
        </p:txBody>
      </p:sp>
      <p:sp>
        <p:nvSpPr>
          <p:cNvPr id="77827" name="Rectangle 9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The Label					$500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Who can purchase and use Restricted Use Pesticides (RUPs)?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7782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3-500A</a:t>
            </a: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79876" name="Rectangle 11"/>
          <p:cNvSpPr>
            <a:spLocks noChangeArrowheads="1"/>
          </p:cNvSpPr>
          <p:nvPr/>
        </p:nvSpPr>
        <p:spPr bwMode="auto">
          <a:xfrm>
            <a:off x="438150" y="588963"/>
            <a:ext cx="1444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9877" name="Rectangle 12"/>
          <p:cNvSpPr>
            <a:spLocks noChangeArrowheads="1"/>
          </p:cNvSpPr>
          <p:nvPr/>
        </p:nvSpPr>
        <p:spPr bwMode="auto">
          <a:xfrm>
            <a:off x="438150" y="781050"/>
            <a:ext cx="1444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9878" name="Rectangle 13"/>
          <p:cNvSpPr>
            <a:spLocks noChangeArrowheads="1"/>
          </p:cNvSpPr>
          <p:nvPr/>
        </p:nvSpPr>
        <p:spPr bwMode="auto">
          <a:xfrm>
            <a:off x="438150" y="973138"/>
            <a:ext cx="1444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9879" name="Rectangle 14"/>
          <p:cNvSpPr>
            <a:spLocks noChangeArrowheads="1"/>
          </p:cNvSpPr>
          <p:nvPr/>
        </p:nvSpPr>
        <p:spPr bwMode="auto">
          <a:xfrm>
            <a:off x="438150" y="1165225"/>
            <a:ext cx="1444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9880" name="Rectangle 15"/>
          <p:cNvSpPr>
            <a:spLocks noChangeArrowheads="1"/>
          </p:cNvSpPr>
          <p:nvPr/>
        </p:nvSpPr>
        <p:spPr bwMode="auto">
          <a:xfrm>
            <a:off x="438150" y="1357313"/>
            <a:ext cx="1444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9881" name="Rectangle 16"/>
          <p:cNvSpPr>
            <a:spLocks noChangeArrowheads="1"/>
          </p:cNvSpPr>
          <p:nvPr/>
        </p:nvSpPr>
        <p:spPr bwMode="auto">
          <a:xfrm>
            <a:off x="438150" y="1549400"/>
            <a:ext cx="1444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9882" name="Rectangle 18"/>
          <p:cNvSpPr>
            <a:spLocks noChangeArrowheads="1"/>
          </p:cNvSpPr>
          <p:nvPr/>
        </p:nvSpPr>
        <p:spPr bwMode="auto">
          <a:xfrm>
            <a:off x="6677025" y="3662363"/>
            <a:ext cx="44291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9883" name="Rectangle 19"/>
          <p:cNvSpPr>
            <a:spLocks noChangeArrowheads="1"/>
          </p:cNvSpPr>
          <p:nvPr/>
        </p:nvSpPr>
        <p:spPr bwMode="auto">
          <a:xfrm>
            <a:off x="438150" y="4727575"/>
            <a:ext cx="4429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9884" name="Rectangle 21"/>
          <p:cNvSpPr>
            <a:spLocks noChangeArrowheads="1"/>
          </p:cNvSpPr>
          <p:nvPr/>
        </p:nvSpPr>
        <p:spPr bwMode="auto">
          <a:xfrm>
            <a:off x="1765300" y="5359400"/>
            <a:ext cx="4429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79885" name="Rectangle 24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Who are certified pesticide applicators or someone under their direct supervision?</a:t>
            </a:r>
          </a:p>
        </p:txBody>
      </p:sp>
      <p:sp>
        <p:nvSpPr>
          <p:cNvPr id="79886" name="Rectangle 25"/>
          <p:cNvSpPr>
            <a:spLocks noChangeArrowheads="1"/>
          </p:cNvSpPr>
          <p:nvPr/>
        </p:nvSpPr>
        <p:spPr bwMode="auto">
          <a:xfrm>
            <a:off x="7375525" y="5715000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$500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7988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89613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4-100</a:t>
            </a:r>
          </a:p>
        </p:txBody>
      </p:sp>
      <p:sp>
        <p:nvSpPr>
          <p:cNvPr id="81923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81924" name="Rectangle 11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Ground Water Contamination  $100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the first factor to consider when trying to reduce ground water contamination?</a:t>
            </a:r>
          </a:p>
        </p:txBody>
      </p:sp>
      <p:pic>
        <p:nvPicPr>
          <p:cNvPr id="8192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056"/>
          <p:cNvSpPr txBox="1">
            <a:spLocks noChangeArrowheads="1"/>
          </p:cNvSpPr>
          <p:nvPr/>
        </p:nvSpPr>
        <p:spPr bwMode="auto">
          <a:xfrm>
            <a:off x="1600200" y="1828800"/>
            <a:ext cx="5943600" cy="2800350"/>
          </a:xfrm>
          <a:prstGeom prst="rect">
            <a:avLst/>
          </a:prstGeom>
          <a:solidFill>
            <a:srgbClr val="005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The Label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4-100A</a:t>
            </a: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83972" name="Rectangle 11"/>
          <p:cNvSpPr>
            <a:spLocks noChangeArrowheads="1"/>
          </p:cNvSpPr>
          <p:nvPr/>
        </p:nvSpPr>
        <p:spPr bwMode="auto">
          <a:xfrm>
            <a:off x="438150" y="590550"/>
            <a:ext cx="1222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83973" name="Rectangle 12"/>
          <p:cNvSpPr>
            <a:spLocks noChangeArrowheads="1"/>
          </p:cNvSpPr>
          <p:nvPr/>
        </p:nvSpPr>
        <p:spPr bwMode="auto">
          <a:xfrm>
            <a:off x="438150" y="790575"/>
            <a:ext cx="1222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83974" name="Rectangle 13"/>
          <p:cNvSpPr>
            <a:spLocks noChangeArrowheads="1"/>
          </p:cNvSpPr>
          <p:nvPr/>
        </p:nvSpPr>
        <p:spPr bwMode="auto">
          <a:xfrm>
            <a:off x="438150" y="989013"/>
            <a:ext cx="1222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83975" name="Rectangle 14"/>
          <p:cNvSpPr>
            <a:spLocks noChangeArrowheads="1"/>
          </p:cNvSpPr>
          <p:nvPr/>
        </p:nvSpPr>
        <p:spPr bwMode="auto">
          <a:xfrm>
            <a:off x="438150" y="1187450"/>
            <a:ext cx="1222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83976" name="Rectangle 15"/>
          <p:cNvSpPr>
            <a:spLocks noChangeArrowheads="1"/>
          </p:cNvSpPr>
          <p:nvPr/>
        </p:nvSpPr>
        <p:spPr bwMode="auto">
          <a:xfrm>
            <a:off x="438150" y="1385888"/>
            <a:ext cx="1222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83977" name="Rectangle 16"/>
          <p:cNvSpPr>
            <a:spLocks noChangeArrowheads="1"/>
          </p:cNvSpPr>
          <p:nvPr/>
        </p:nvSpPr>
        <p:spPr bwMode="auto">
          <a:xfrm>
            <a:off x="438150" y="1584325"/>
            <a:ext cx="1222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83978" name="Rectangle 18"/>
          <p:cNvSpPr>
            <a:spLocks noChangeArrowheads="1"/>
          </p:cNvSpPr>
          <p:nvPr/>
        </p:nvSpPr>
        <p:spPr bwMode="auto">
          <a:xfrm>
            <a:off x="6711950" y="3770313"/>
            <a:ext cx="4238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83979" name="Rectangle 19"/>
          <p:cNvSpPr>
            <a:spLocks noChangeArrowheads="1"/>
          </p:cNvSpPr>
          <p:nvPr/>
        </p:nvSpPr>
        <p:spPr bwMode="auto">
          <a:xfrm>
            <a:off x="438150" y="4870450"/>
            <a:ext cx="4238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83980" name="Rectangle 21"/>
          <p:cNvSpPr>
            <a:spLocks noChangeArrowheads="1"/>
          </p:cNvSpPr>
          <p:nvPr/>
        </p:nvSpPr>
        <p:spPr bwMode="auto">
          <a:xfrm>
            <a:off x="1735138" y="5524500"/>
            <a:ext cx="4238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83981" name="Rectangle 23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the location?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sp>
        <p:nvSpPr>
          <p:cNvPr id="83982" name="Rectangle 24"/>
          <p:cNvSpPr>
            <a:spLocks noChangeArrowheads="1"/>
          </p:cNvSpPr>
          <p:nvPr/>
        </p:nvSpPr>
        <p:spPr bwMode="auto">
          <a:xfrm>
            <a:off x="6923088" y="5592763"/>
            <a:ext cx="1536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$100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8398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759450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4-200</a:t>
            </a:r>
          </a:p>
        </p:txBody>
      </p:sp>
      <p:sp>
        <p:nvSpPr>
          <p:cNvPr id="86019" name="Rectangle 9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Ground Water Contamination  $200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event can cause pesticides to move off target?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860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4-200A</a:t>
            </a:r>
          </a:p>
        </p:txBody>
      </p: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88068" name="Rectangle 14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rain (or irrigation)?</a:t>
            </a:r>
          </a:p>
        </p:txBody>
      </p:sp>
      <p:sp>
        <p:nvSpPr>
          <p:cNvPr id="88069" name="Rectangle 15"/>
          <p:cNvSpPr>
            <a:spLocks noChangeArrowheads="1"/>
          </p:cNvSpPr>
          <p:nvPr/>
        </p:nvSpPr>
        <p:spPr bwMode="auto">
          <a:xfrm>
            <a:off x="7391400" y="5657850"/>
            <a:ext cx="157956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$200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8807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84850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4-300</a:t>
            </a:r>
          </a:p>
        </p:txBody>
      </p:sp>
      <p:sp>
        <p:nvSpPr>
          <p:cNvPr id="90115" name="Rectangle 11"/>
          <p:cNvSpPr>
            <a:spLocks noChangeArrowheads="1"/>
          </p:cNvSpPr>
          <p:nvPr/>
        </p:nvSpPr>
        <p:spPr bwMode="auto">
          <a:xfrm>
            <a:off x="-90488" y="22542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5FBE"/>
              </a:solidFill>
            </a:endParaRPr>
          </a:p>
        </p:txBody>
      </p:sp>
      <p:sp>
        <p:nvSpPr>
          <p:cNvPr id="90116" name="Rectangle 18"/>
          <p:cNvSpPr>
            <a:spLocks noChangeArrowheads="1"/>
          </p:cNvSpPr>
          <p:nvPr/>
        </p:nvSpPr>
        <p:spPr bwMode="auto">
          <a:xfrm>
            <a:off x="0" y="2651125"/>
            <a:ext cx="7486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5FBE"/>
              </a:solidFill>
            </a:endParaRPr>
          </a:p>
        </p:txBody>
      </p:sp>
      <p:sp>
        <p:nvSpPr>
          <p:cNvPr id="90117" name="Rectangle 25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Ground Water Contamination  $300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Name 2 chemical characteristics that influence ground water contamination.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9011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74833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4-300A</a:t>
            </a:r>
          </a:p>
        </p:txBody>
      </p:sp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92164" name="Rectangle 11"/>
          <p:cNvSpPr>
            <a:spLocks noChangeArrowheads="1"/>
          </p:cNvSpPr>
          <p:nvPr/>
        </p:nvSpPr>
        <p:spPr bwMode="auto">
          <a:xfrm>
            <a:off x="512763" y="741363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2165" name="Rectangle 12"/>
          <p:cNvSpPr>
            <a:spLocks noChangeArrowheads="1"/>
          </p:cNvSpPr>
          <p:nvPr/>
        </p:nvSpPr>
        <p:spPr bwMode="auto">
          <a:xfrm>
            <a:off x="512763" y="933450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2166" name="Rectangle 13"/>
          <p:cNvSpPr>
            <a:spLocks noChangeArrowheads="1"/>
          </p:cNvSpPr>
          <p:nvPr/>
        </p:nvSpPr>
        <p:spPr bwMode="auto">
          <a:xfrm>
            <a:off x="512763" y="1123950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2167" name="Rectangle 14"/>
          <p:cNvSpPr>
            <a:spLocks noChangeArrowheads="1"/>
          </p:cNvSpPr>
          <p:nvPr/>
        </p:nvSpPr>
        <p:spPr bwMode="auto">
          <a:xfrm>
            <a:off x="512763" y="1314450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2168" name="Rectangle 15"/>
          <p:cNvSpPr>
            <a:spLocks noChangeArrowheads="1"/>
          </p:cNvSpPr>
          <p:nvPr/>
        </p:nvSpPr>
        <p:spPr bwMode="auto">
          <a:xfrm>
            <a:off x="512763" y="1506538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2169" name="Rectangle 16"/>
          <p:cNvSpPr>
            <a:spLocks noChangeArrowheads="1"/>
          </p:cNvSpPr>
          <p:nvPr/>
        </p:nvSpPr>
        <p:spPr bwMode="auto">
          <a:xfrm>
            <a:off x="512763" y="1697038"/>
            <a:ext cx="139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2170" name="Rectangle 18"/>
          <p:cNvSpPr>
            <a:spLocks noChangeArrowheads="1"/>
          </p:cNvSpPr>
          <p:nvPr/>
        </p:nvSpPr>
        <p:spPr bwMode="auto">
          <a:xfrm>
            <a:off x="6729413" y="3797300"/>
            <a:ext cx="428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2171" name="Rectangle 19"/>
          <p:cNvSpPr>
            <a:spLocks noChangeArrowheads="1"/>
          </p:cNvSpPr>
          <p:nvPr/>
        </p:nvSpPr>
        <p:spPr bwMode="auto">
          <a:xfrm>
            <a:off x="512763" y="4856163"/>
            <a:ext cx="428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2172" name="Rectangle 21"/>
          <p:cNvSpPr>
            <a:spLocks noChangeArrowheads="1"/>
          </p:cNvSpPr>
          <p:nvPr/>
        </p:nvSpPr>
        <p:spPr bwMode="auto">
          <a:xfrm>
            <a:off x="1798638" y="5484813"/>
            <a:ext cx="428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2173" name="Rectangle 23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What are: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4400" dirty="0" smtClean="0">
              <a:solidFill>
                <a:schemeClr val="bg1"/>
              </a:solidFill>
            </a:endParaRP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Solubility (in water)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Adsorption (to soil particles)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400" dirty="0" err="1" smtClean="0">
                <a:solidFill>
                  <a:schemeClr val="bg1"/>
                </a:solidFill>
              </a:rPr>
              <a:t>Persistance</a:t>
            </a:r>
            <a:r>
              <a:rPr lang="en-US" altLang="en-US" sz="4400" dirty="0" smtClean="0">
                <a:solidFill>
                  <a:schemeClr val="bg1"/>
                </a:solidFill>
              </a:rPr>
              <a:t> (breakdown of the chemical)?</a:t>
            </a:r>
          </a:p>
        </p:txBody>
      </p:sp>
      <p:sp>
        <p:nvSpPr>
          <p:cNvPr id="92174" name="Rectangle 24"/>
          <p:cNvSpPr>
            <a:spLocks noChangeArrowheads="1"/>
          </p:cNvSpPr>
          <p:nvPr/>
        </p:nvSpPr>
        <p:spPr bwMode="auto">
          <a:xfrm>
            <a:off x="7375525" y="5791200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$300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9217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757863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4-400</a:t>
            </a:r>
          </a:p>
        </p:txBody>
      </p:sp>
      <p:sp>
        <p:nvSpPr>
          <p:cNvPr id="94211" name="Rectangle 9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Ground Water Contamination  $400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Name 2 soil characteristics affecting pesticide movement into ground water.</a:t>
            </a: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4-400A</a:t>
            </a:r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96260" name="Rectangle 11"/>
          <p:cNvSpPr>
            <a:spLocks noChangeArrowheads="1"/>
          </p:cNvSpPr>
          <p:nvPr/>
        </p:nvSpPr>
        <p:spPr bwMode="auto">
          <a:xfrm>
            <a:off x="588963" y="66357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6261" name="Rectangle 12"/>
          <p:cNvSpPr>
            <a:spLocks noChangeArrowheads="1"/>
          </p:cNvSpPr>
          <p:nvPr/>
        </p:nvSpPr>
        <p:spPr bwMode="auto">
          <a:xfrm>
            <a:off x="588963" y="85407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6262" name="Rectangle 13"/>
          <p:cNvSpPr>
            <a:spLocks noChangeArrowheads="1"/>
          </p:cNvSpPr>
          <p:nvPr/>
        </p:nvSpPr>
        <p:spPr bwMode="auto">
          <a:xfrm>
            <a:off x="588963" y="1042988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6263" name="Rectangle 14"/>
          <p:cNvSpPr>
            <a:spLocks noChangeArrowheads="1"/>
          </p:cNvSpPr>
          <p:nvPr/>
        </p:nvSpPr>
        <p:spPr bwMode="auto">
          <a:xfrm>
            <a:off x="588963" y="1233488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6264" name="Rectangle 15"/>
          <p:cNvSpPr>
            <a:spLocks noChangeArrowheads="1"/>
          </p:cNvSpPr>
          <p:nvPr/>
        </p:nvSpPr>
        <p:spPr bwMode="auto">
          <a:xfrm>
            <a:off x="588963" y="142240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6265" name="Rectangle 16"/>
          <p:cNvSpPr>
            <a:spLocks noChangeArrowheads="1"/>
          </p:cNvSpPr>
          <p:nvPr/>
        </p:nvSpPr>
        <p:spPr bwMode="auto">
          <a:xfrm>
            <a:off x="588963" y="161290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96266" name="Rectangle 23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What are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4400" dirty="0" smtClean="0">
              <a:solidFill>
                <a:schemeClr val="bg1"/>
              </a:solidFill>
            </a:endParaRP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Soil texture- sand, silt, clay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Permeability/compaction (H2O movement)</a:t>
            </a:r>
          </a:p>
          <a:p>
            <a:pPr marL="571500" indent="-571500"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Organic matter (carbon content)?</a:t>
            </a:r>
          </a:p>
        </p:txBody>
      </p:sp>
      <p:sp>
        <p:nvSpPr>
          <p:cNvPr id="96267" name="Rectangle 24"/>
          <p:cNvSpPr>
            <a:spLocks noChangeArrowheads="1"/>
          </p:cNvSpPr>
          <p:nvPr/>
        </p:nvSpPr>
        <p:spPr bwMode="auto">
          <a:xfrm>
            <a:off x="7340600" y="5746750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$400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9626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40400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4-500</a:t>
            </a:r>
          </a:p>
        </p:txBody>
      </p:sp>
      <p:sp>
        <p:nvSpPr>
          <p:cNvPr id="98307" name="Rectangle 7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Ground Water Contamination  $500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The movement of pesticides down through the soil profile is called what?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9830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781675"/>
            <a:ext cx="33543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4-500A</a:t>
            </a:r>
          </a:p>
        </p:txBody>
      </p:sp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00356" name="Rectangle 12"/>
          <p:cNvSpPr>
            <a:spLocks noChangeArrowheads="1"/>
          </p:cNvSpPr>
          <p:nvPr/>
        </p:nvSpPr>
        <p:spPr bwMode="auto">
          <a:xfrm>
            <a:off x="514350" y="588963"/>
            <a:ext cx="1428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0357" name="Rectangle 13"/>
          <p:cNvSpPr>
            <a:spLocks noChangeArrowheads="1"/>
          </p:cNvSpPr>
          <p:nvPr/>
        </p:nvSpPr>
        <p:spPr bwMode="auto">
          <a:xfrm>
            <a:off x="514350" y="781050"/>
            <a:ext cx="1428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0358" name="Rectangle 14"/>
          <p:cNvSpPr>
            <a:spLocks noChangeArrowheads="1"/>
          </p:cNvSpPr>
          <p:nvPr/>
        </p:nvSpPr>
        <p:spPr bwMode="auto">
          <a:xfrm>
            <a:off x="514350" y="973138"/>
            <a:ext cx="1428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0359" name="Rectangle 15"/>
          <p:cNvSpPr>
            <a:spLocks noChangeArrowheads="1"/>
          </p:cNvSpPr>
          <p:nvPr/>
        </p:nvSpPr>
        <p:spPr bwMode="auto">
          <a:xfrm>
            <a:off x="514350" y="1165225"/>
            <a:ext cx="1428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0360" name="Rectangle 16"/>
          <p:cNvSpPr>
            <a:spLocks noChangeArrowheads="1"/>
          </p:cNvSpPr>
          <p:nvPr/>
        </p:nvSpPr>
        <p:spPr bwMode="auto">
          <a:xfrm>
            <a:off x="514350" y="1357313"/>
            <a:ext cx="1428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0361" name="Rectangle 17"/>
          <p:cNvSpPr>
            <a:spLocks noChangeArrowheads="1"/>
          </p:cNvSpPr>
          <p:nvPr/>
        </p:nvSpPr>
        <p:spPr bwMode="auto">
          <a:xfrm>
            <a:off x="514350" y="1549400"/>
            <a:ext cx="1428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0362" name="Rectangle 19"/>
          <p:cNvSpPr>
            <a:spLocks noChangeArrowheads="1"/>
          </p:cNvSpPr>
          <p:nvPr/>
        </p:nvSpPr>
        <p:spPr bwMode="auto">
          <a:xfrm>
            <a:off x="6781800" y="3662363"/>
            <a:ext cx="4381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0363" name="Rectangle 20"/>
          <p:cNvSpPr>
            <a:spLocks noChangeArrowheads="1"/>
          </p:cNvSpPr>
          <p:nvPr/>
        </p:nvSpPr>
        <p:spPr bwMode="auto">
          <a:xfrm>
            <a:off x="514350" y="4727575"/>
            <a:ext cx="4381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0364" name="Rectangle 24"/>
          <p:cNvSpPr>
            <a:spLocks noChangeArrowheads="1"/>
          </p:cNvSpPr>
          <p:nvPr/>
        </p:nvSpPr>
        <p:spPr bwMode="auto">
          <a:xfrm>
            <a:off x="1828800" y="5359400"/>
            <a:ext cx="4381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0365" name="Rectangle 26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leaching?</a:t>
            </a:r>
          </a:p>
        </p:txBody>
      </p:sp>
      <p:sp>
        <p:nvSpPr>
          <p:cNvPr id="100366" name="Rectangle 27"/>
          <p:cNvSpPr>
            <a:spLocks noChangeArrowheads="1"/>
          </p:cNvSpPr>
          <p:nvPr/>
        </p:nvSpPr>
        <p:spPr bwMode="auto">
          <a:xfrm>
            <a:off x="7550150" y="5783263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$500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10036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48338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5-100</a:t>
            </a:r>
          </a:p>
        </p:txBody>
      </p:sp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02404" name="Rectangle 9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Health Issues 				$100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Generally, does </a:t>
            </a:r>
            <a:r>
              <a:rPr lang="en-US" altLang="en-US" sz="4400" i="1">
                <a:solidFill>
                  <a:schemeClr val="bg1"/>
                </a:solidFill>
              </a:rPr>
              <a:t>mixing</a:t>
            </a:r>
            <a:r>
              <a:rPr lang="en-US" altLang="en-US" sz="4400">
                <a:solidFill>
                  <a:schemeClr val="bg1"/>
                </a:solidFill>
              </a:rPr>
              <a:t> or </a:t>
            </a:r>
            <a:r>
              <a:rPr lang="en-US" altLang="en-US" sz="4400" i="1">
                <a:solidFill>
                  <a:schemeClr val="bg1"/>
                </a:solidFill>
              </a:rPr>
              <a:t>applying</a:t>
            </a:r>
            <a:r>
              <a:rPr lang="en-US" altLang="en-US" sz="4400">
                <a:solidFill>
                  <a:schemeClr val="bg1"/>
                </a:solidFill>
              </a:rPr>
              <a:t> pesticides require more Personal Protective Equipment (PPE)?</a:t>
            </a:r>
          </a:p>
        </p:txBody>
      </p:sp>
      <p:pic>
        <p:nvPicPr>
          <p:cNvPr id="10240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990600" y="1219200"/>
            <a:ext cx="7086600" cy="4154488"/>
          </a:xfrm>
          <a:prstGeom prst="rect">
            <a:avLst/>
          </a:prstGeom>
          <a:solidFill>
            <a:srgbClr val="005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Ground Water Contamination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0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5-100A</a:t>
            </a:r>
          </a:p>
        </p:txBody>
      </p:sp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04452" name="Rectangle 11"/>
          <p:cNvSpPr>
            <a:spLocks noChangeArrowheads="1"/>
          </p:cNvSpPr>
          <p:nvPr/>
        </p:nvSpPr>
        <p:spPr bwMode="auto">
          <a:xfrm>
            <a:off x="512763" y="741363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4453" name="Rectangle 12"/>
          <p:cNvSpPr>
            <a:spLocks noChangeArrowheads="1"/>
          </p:cNvSpPr>
          <p:nvPr/>
        </p:nvSpPr>
        <p:spPr bwMode="auto">
          <a:xfrm>
            <a:off x="512763" y="928688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4454" name="Rectangle 13"/>
          <p:cNvSpPr>
            <a:spLocks noChangeArrowheads="1"/>
          </p:cNvSpPr>
          <p:nvPr/>
        </p:nvSpPr>
        <p:spPr bwMode="auto">
          <a:xfrm>
            <a:off x="512763" y="111760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4455" name="Rectangle 14"/>
          <p:cNvSpPr>
            <a:spLocks noChangeArrowheads="1"/>
          </p:cNvSpPr>
          <p:nvPr/>
        </p:nvSpPr>
        <p:spPr bwMode="auto">
          <a:xfrm>
            <a:off x="512763" y="1306513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4456" name="Rectangle 15"/>
          <p:cNvSpPr>
            <a:spLocks noChangeArrowheads="1"/>
          </p:cNvSpPr>
          <p:nvPr/>
        </p:nvSpPr>
        <p:spPr bwMode="auto">
          <a:xfrm>
            <a:off x="512763" y="14954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4457" name="Rectangle 16"/>
          <p:cNvSpPr>
            <a:spLocks noChangeArrowheads="1"/>
          </p:cNvSpPr>
          <p:nvPr/>
        </p:nvSpPr>
        <p:spPr bwMode="auto">
          <a:xfrm>
            <a:off x="512763" y="16827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4458" name="Rectangle 23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mixing?</a:t>
            </a:r>
          </a:p>
        </p:txBody>
      </p:sp>
      <p:sp>
        <p:nvSpPr>
          <p:cNvPr id="104459" name="Rectangle 24"/>
          <p:cNvSpPr>
            <a:spLocks noChangeArrowheads="1"/>
          </p:cNvSpPr>
          <p:nvPr/>
        </p:nvSpPr>
        <p:spPr bwMode="auto">
          <a:xfrm>
            <a:off x="7315200" y="5715000"/>
            <a:ext cx="1536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$100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10446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89613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5-200</a:t>
            </a:r>
          </a:p>
        </p:txBody>
      </p:sp>
      <p:sp>
        <p:nvSpPr>
          <p:cNvPr id="106499" name="Rectangle 7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Health Issues		  		$200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the most common method of pesticide exposure?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10650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765800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5-200A</a:t>
            </a:r>
          </a:p>
        </p:txBody>
      </p:sp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08548" name="Rectangle 11"/>
          <p:cNvSpPr>
            <a:spLocks noChangeArrowheads="1"/>
          </p:cNvSpPr>
          <p:nvPr/>
        </p:nvSpPr>
        <p:spPr bwMode="auto">
          <a:xfrm>
            <a:off x="512763" y="6667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8549" name="Rectangle 12"/>
          <p:cNvSpPr>
            <a:spLocks noChangeArrowheads="1"/>
          </p:cNvSpPr>
          <p:nvPr/>
        </p:nvSpPr>
        <p:spPr bwMode="auto">
          <a:xfrm>
            <a:off x="512763" y="8604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8550" name="Rectangle 13"/>
          <p:cNvSpPr>
            <a:spLocks noChangeArrowheads="1"/>
          </p:cNvSpPr>
          <p:nvPr/>
        </p:nvSpPr>
        <p:spPr bwMode="auto">
          <a:xfrm>
            <a:off x="512763" y="105410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8551" name="Rectangle 14"/>
          <p:cNvSpPr>
            <a:spLocks noChangeArrowheads="1"/>
          </p:cNvSpPr>
          <p:nvPr/>
        </p:nvSpPr>
        <p:spPr bwMode="auto">
          <a:xfrm>
            <a:off x="512763" y="124777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8552" name="Rectangle 15"/>
          <p:cNvSpPr>
            <a:spLocks noChangeArrowheads="1"/>
          </p:cNvSpPr>
          <p:nvPr/>
        </p:nvSpPr>
        <p:spPr bwMode="auto">
          <a:xfrm>
            <a:off x="512763" y="14414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8553" name="Rectangle 16"/>
          <p:cNvSpPr>
            <a:spLocks noChangeArrowheads="1"/>
          </p:cNvSpPr>
          <p:nvPr/>
        </p:nvSpPr>
        <p:spPr bwMode="auto">
          <a:xfrm>
            <a:off x="512763" y="16351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8554" name="Rectangle 18"/>
          <p:cNvSpPr>
            <a:spLocks noChangeArrowheads="1"/>
          </p:cNvSpPr>
          <p:nvPr/>
        </p:nvSpPr>
        <p:spPr bwMode="auto">
          <a:xfrm>
            <a:off x="6645275" y="3763963"/>
            <a:ext cx="13970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8555" name="Rectangle 19"/>
          <p:cNvSpPr>
            <a:spLocks noChangeArrowheads="1"/>
          </p:cNvSpPr>
          <p:nvPr/>
        </p:nvSpPr>
        <p:spPr bwMode="auto">
          <a:xfrm>
            <a:off x="512763" y="4835525"/>
            <a:ext cx="13970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8556" name="Rectangle 21"/>
          <p:cNvSpPr>
            <a:spLocks noChangeArrowheads="1"/>
          </p:cNvSpPr>
          <p:nvPr/>
        </p:nvSpPr>
        <p:spPr bwMode="auto">
          <a:xfrm>
            <a:off x="1798638" y="5473700"/>
            <a:ext cx="13970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08557" name="Rectangle 23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dermal exposure?</a:t>
            </a:r>
          </a:p>
        </p:txBody>
      </p:sp>
      <p:sp>
        <p:nvSpPr>
          <p:cNvPr id="108558" name="Rectangle 24"/>
          <p:cNvSpPr>
            <a:spLocks noChangeArrowheads="1"/>
          </p:cNvSpPr>
          <p:nvPr/>
        </p:nvSpPr>
        <p:spPr bwMode="auto">
          <a:xfrm>
            <a:off x="7391400" y="5694363"/>
            <a:ext cx="15795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$200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10855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81675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5-300</a:t>
            </a:r>
          </a:p>
        </p:txBody>
      </p:sp>
      <p:sp>
        <p:nvSpPr>
          <p:cNvPr id="110595" name="Rectangle 9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Health Issues				$300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Would cancer be an acute or chronic toxic effect?</a:t>
            </a:r>
          </a:p>
        </p:txBody>
      </p:sp>
      <p:pic>
        <p:nvPicPr>
          <p:cNvPr id="11059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673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5-300A</a:t>
            </a:r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12644" name="Rectangle 11"/>
          <p:cNvSpPr>
            <a:spLocks noChangeArrowheads="1"/>
          </p:cNvSpPr>
          <p:nvPr/>
        </p:nvSpPr>
        <p:spPr bwMode="auto">
          <a:xfrm>
            <a:off x="438150" y="666750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2645" name="Rectangle 12"/>
          <p:cNvSpPr>
            <a:spLocks noChangeArrowheads="1"/>
          </p:cNvSpPr>
          <p:nvPr/>
        </p:nvSpPr>
        <p:spPr bwMode="auto">
          <a:xfrm>
            <a:off x="438150" y="862013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2646" name="Rectangle 13"/>
          <p:cNvSpPr>
            <a:spLocks noChangeArrowheads="1"/>
          </p:cNvSpPr>
          <p:nvPr/>
        </p:nvSpPr>
        <p:spPr bwMode="auto">
          <a:xfrm>
            <a:off x="438150" y="1058863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2647" name="Rectangle 14"/>
          <p:cNvSpPr>
            <a:spLocks noChangeArrowheads="1"/>
          </p:cNvSpPr>
          <p:nvPr/>
        </p:nvSpPr>
        <p:spPr bwMode="auto">
          <a:xfrm>
            <a:off x="438150" y="1254125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2648" name="Rectangle 15"/>
          <p:cNvSpPr>
            <a:spLocks noChangeArrowheads="1"/>
          </p:cNvSpPr>
          <p:nvPr/>
        </p:nvSpPr>
        <p:spPr bwMode="auto">
          <a:xfrm>
            <a:off x="438150" y="1450975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2649" name="Rectangle 16"/>
          <p:cNvSpPr>
            <a:spLocks noChangeArrowheads="1"/>
          </p:cNvSpPr>
          <p:nvPr/>
        </p:nvSpPr>
        <p:spPr bwMode="auto">
          <a:xfrm>
            <a:off x="438150" y="1646238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2650" name="Rectangle 18"/>
          <p:cNvSpPr>
            <a:spLocks noChangeArrowheads="1"/>
          </p:cNvSpPr>
          <p:nvPr/>
        </p:nvSpPr>
        <p:spPr bwMode="auto">
          <a:xfrm>
            <a:off x="6626225" y="3805238"/>
            <a:ext cx="13970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2651" name="Rectangle 19"/>
          <p:cNvSpPr>
            <a:spLocks noChangeArrowheads="1"/>
          </p:cNvSpPr>
          <p:nvPr/>
        </p:nvSpPr>
        <p:spPr bwMode="auto">
          <a:xfrm>
            <a:off x="438150" y="4891088"/>
            <a:ext cx="13970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2652" name="Rectangle 23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a chronic toxic effect?</a:t>
            </a:r>
          </a:p>
        </p:txBody>
      </p:sp>
      <p:sp>
        <p:nvSpPr>
          <p:cNvPr id="112653" name="Rectangle 25"/>
          <p:cNvSpPr>
            <a:spLocks noChangeArrowheads="1"/>
          </p:cNvSpPr>
          <p:nvPr/>
        </p:nvSpPr>
        <p:spPr bwMode="auto">
          <a:xfrm>
            <a:off x="7350125" y="5715000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$300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11265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5-400</a:t>
            </a:r>
          </a:p>
        </p:txBody>
      </p:sp>
      <p:sp>
        <p:nvSpPr>
          <p:cNvPr id="114691" name="Rectangle 9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Health Issues				$400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Vomiting, chest pain, and difficulty breathing are all symptoms of what?</a:t>
            </a:r>
          </a:p>
        </p:txBody>
      </p:sp>
      <p:pic>
        <p:nvPicPr>
          <p:cNvPr id="1146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70563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5-400A</a:t>
            </a:r>
          </a:p>
        </p:txBody>
      </p:sp>
      <p:sp>
        <p:nvSpPr>
          <p:cNvPr id="116739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16740" name="Rectangle 11"/>
          <p:cNvSpPr>
            <a:spLocks noChangeArrowheads="1"/>
          </p:cNvSpPr>
          <p:nvPr/>
        </p:nvSpPr>
        <p:spPr bwMode="auto">
          <a:xfrm>
            <a:off x="438150" y="5905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6741" name="Rectangle 12"/>
          <p:cNvSpPr>
            <a:spLocks noChangeArrowheads="1"/>
          </p:cNvSpPr>
          <p:nvPr/>
        </p:nvSpPr>
        <p:spPr bwMode="auto">
          <a:xfrm>
            <a:off x="438150" y="7842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6742" name="Rectangle 13"/>
          <p:cNvSpPr>
            <a:spLocks noChangeArrowheads="1"/>
          </p:cNvSpPr>
          <p:nvPr/>
        </p:nvSpPr>
        <p:spPr bwMode="auto">
          <a:xfrm>
            <a:off x="438150" y="979488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6743" name="Rectangle 14"/>
          <p:cNvSpPr>
            <a:spLocks noChangeArrowheads="1"/>
          </p:cNvSpPr>
          <p:nvPr/>
        </p:nvSpPr>
        <p:spPr bwMode="auto">
          <a:xfrm>
            <a:off x="438150" y="1173163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6744" name="Rectangle 15"/>
          <p:cNvSpPr>
            <a:spLocks noChangeArrowheads="1"/>
          </p:cNvSpPr>
          <p:nvPr/>
        </p:nvSpPr>
        <p:spPr bwMode="auto">
          <a:xfrm>
            <a:off x="438150" y="13684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6745" name="Rectangle 16"/>
          <p:cNvSpPr>
            <a:spLocks noChangeArrowheads="1"/>
          </p:cNvSpPr>
          <p:nvPr/>
        </p:nvSpPr>
        <p:spPr bwMode="auto">
          <a:xfrm>
            <a:off x="438150" y="1563688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6746" name="Rectangle 19"/>
          <p:cNvSpPr>
            <a:spLocks noChangeArrowheads="1"/>
          </p:cNvSpPr>
          <p:nvPr/>
        </p:nvSpPr>
        <p:spPr bwMode="auto">
          <a:xfrm>
            <a:off x="438150" y="4781550"/>
            <a:ext cx="13970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6747" name="Rectangle 21"/>
          <p:cNvSpPr>
            <a:spLocks noChangeArrowheads="1"/>
          </p:cNvSpPr>
          <p:nvPr/>
        </p:nvSpPr>
        <p:spPr bwMode="auto">
          <a:xfrm>
            <a:off x="1765300" y="5422900"/>
            <a:ext cx="13970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16748" name="Rectangle 23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pesticide poisoning?</a:t>
            </a:r>
          </a:p>
        </p:txBody>
      </p:sp>
      <p:sp>
        <p:nvSpPr>
          <p:cNvPr id="116749" name="Rectangle 24"/>
          <p:cNvSpPr>
            <a:spLocks noChangeArrowheads="1"/>
          </p:cNvSpPr>
          <p:nvPr/>
        </p:nvSpPr>
        <p:spPr bwMode="auto">
          <a:xfrm>
            <a:off x="7364413" y="5715000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$400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11675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75325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5-500</a:t>
            </a:r>
          </a:p>
        </p:txBody>
      </p:sp>
      <p:sp>
        <p:nvSpPr>
          <p:cNvPr id="118787" name="Rectangle 9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Health Issues				$500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should you do in case of dermal pesticide poisoning?</a:t>
            </a:r>
          </a:p>
        </p:txBody>
      </p:sp>
      <p:pic>
        <p:nvPicPr>
          <p:cNvPr id="11878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70563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5-500A</a:t>
            </a:r>
          </a:p>
        </p:txBody>
      </p:sp>
      <p:sp>
        <p:nvSpPr>
          <p:cNvPr id="120835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20836" name="Rectangle 11"/>
          <p:cNvSpPr>
            <a:spLocks noChangeArrowheads="1"/>
          </p:cNvSpPr>
          <p:nvPr/>
        </p:nvSpPr>
        <p:spPr bwMode="auto">
          <a:xfrm>
            <a:off x="514350" y="5905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0837" name="Rectangle 12"/>
          <p:cNvSpPr>
            <a:spLocks noChangeArrowheads="1"/>
          </p:cNvSpPr>
          <p:nvPr/>
        </p:nvSpPr>
        <p:spPr bwMode="auto">
          <a:xfrm>
            <a:off x="514350" y="7842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0838" name="Rectangle 13"/>
          <p:cNvSpPr>
            <a:spLocks noChangeArrowheads="1"/>
          </p:cNvSpPr>
          <p:nvPr/>
        </p:nvSpPr>
        <p:spPr bwMode="auto">
          <a:xfrm>
            <a:off x="514350" y="979488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0839" name="Rectangle 14"/>
          <p:cNvSpPr>
            <a:spLocks noChangeArrowheads="1"/>
          </p:cNvSpPr>
          <p:nvPr/>
        </p:nvSpPr>
        <p:spPr bwMode="auto">
          <a:xfrm>
            <a:off x="514350" y="1173163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0840" name="Rectangle 15"/>
          <p:cNvSpPr>
            <a:spLocks noChangeArrowheads="1"/>
          </p:cNvSpPr>
          <p:nvPr/>
        </p:nvSpPr>
        <p:spPr bwMode="auto">
          <a:xfrm>
            <a:off x="514350" y="13684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0841" name="Rectangle 16"/>
          <p:cNvSpPr>
            <a:spLocks noChangeArrowheads="1"/>
          </p:cNvSpPr>
          <p:nvPr/>
        </p:nvSpPr>
        <p:spPr bwMode="auto">
          <a:xfrm>
            <a:off x="514350" y="1563688"/>
            <a:ext cx="41275" cy="1984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0842" name="Rectangle 18"/>
          <p:cNvSpPr>
            <a:spLocks noChangeArrowheads="1"/>
          </p:cNvSpPr>
          <p:nvPr/>
        </p:nvSpPr>
        <p:spPr bwMode="auto">
          <a:xfrm>
            <a:off x="6696075" y="3703638"/>
            <a:ext cx="13970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0843" name="Rectangle 21"/>
          <p:cNvSpPr>
            <a:spLocks noChangeArrowheads="1"/>
          </p:cNvSpPr>
          <p:nvPr/>
        </p:nvSpPr>
        <p:spPr bwMode="auto">
          <a:xfrm>
            <a:off x="1828800" y="5422900"/>
            <a:ext cx="13970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0844" name="Rectangle 23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66738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drench skin/clothes with water and wash skin with soap and water?</a:t>
            </a:r>
          </a:p>
        </p:txBody>
      </p:sp>
      <p:sp>
        <p:nvSpPr>
          <p:cNvPr id="120845" name="Rectangle 24"/>
          <p:cNvSpPr>
            <a:spLocks noChangeArrowheads="1"/>
          </p:cNvSpPr>
          <p:nvPr/>
        </p:nvSpPr>
        <p:spPr bwMode="auto">
          <a:xfrm>
            <a:off x="7364413" y="5748338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$500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1208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11838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6-100</a:t>
            </a:r>
          </a:p>
        </p:txBody>
      </p:sp>
      <p:sp>
        <p:nvSpPr>
          <p:cNvPr id="122883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22884" name="Rectangle 14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Show &amp; Tell				$100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wrong with this photo? What are two ways to fix it?</a:t>
            </a:r>
          </a:p>
        </p:txBody>
      </p:sp>
      <p:pic>
        <p:nvPicPr>
          <p:cNvPr id="12288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52788"/>
            <a:ext cx="42672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278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600200" y="1828800"/>
            <a:ext cx="5943600" cy="4154488"/>
          </a:xfrm>
          <a:prstGeom prst="rect">
            <a:avLst/>
          </a:prstGeom>
          <a:solidFill>
            <a:srgbClr val="005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Health Issues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88013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5FBE"/>
                </a:solidFill>
              </a:rPr>
              <a:t>6-100A</a:t>
            </a:r>
          </a:p>
        </p:txBody>
      </p:sp>
      <p:sp>
        <p:nvSpPr>
          <p:cNvPr id="124931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24932" name="Rectangle 11"/>
          <p:cNvSpPr>
            <a:spLocks noChangeArrowheads="1"/>
          </p:cNvSpPr>
          <p:nvPr/>
        </p:nvSpPr>
        <p:spPr bwMode="auto">
          <a:xfrm>
            <a:off x="512763" y="590550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4933" name="Rectangle 12"/>
          <p:cNvSpPr>
            <a:spLocks noChangeArrowheads="1"/>
          </p:cNvSpPr>
          <p:nvPr/>
        </p:nvSpPr>
        <p:spPr bwMode="auto">
          <a:xfrm>
            <a:off x="512763" y="785813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4934" name="Rectangle 13"/>
          <p:cNvSpPr>
            <a:spLocks noChangeArrowheads="1"/>
          </p:cNvSpPr>
          <p:nvPr/>
        </p:nvSpPr>
        <p:spPr bwMode="auto">
          <a:xfrm>
            <a:off x="512763" y="982663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4935" name="Rectangle 14"/>
          <p:cNvSpPr>
            <a:spLocks noChangeArrowheads="1"/>
          </p:cNvSpPr>
          <p:nvPr/>
        </p:nvSpPr>
        <p:spPr bwMode="auto">
          <a:xfrm>
            <a:off x="512763" y="1177925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4936" name="Rectangle 15"/>
          <p:cNvSpPr>
            <a:spLocks noChangeArrowheads="1"/>
          </p:cNvSpPr>
          <p:nvPr/>
        </p:nvSpPr>
        <p:spPr bwMode="auto">
          <a:xfrm>
            <a:off x="512763" y="1374775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4937" name="Rectangle 16"/>
          <p:cNvSpPr>
            <a:spLocks noChangeArrowheads="1"/>
          </p:cNvSpPr>
          <p:nvPr/>
        </p:nvSpPr>
        <p:spPr bwMode="auto">
          <a:xfrm>
            <a:off x="512763" y="1570038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4938" name="Rectangle 17"/>
          <p:cNvSpPr>
            <a:spLocks noChangeArrowheads="1"/>
          </p:cNvSpPr>
          <p:nvPr/>
        </p:nvSpPr>
        <p:spPr bwMode="auto">
          <a:xfrm>
            <a:off x="2638425" y="1873250"/>
            <a:ext cx="0" cy="1219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4939" name="Rectangle 24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the hose is in the tank?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is an air gap or back flow preventor?</a:t>
            </a:r>
          </a:p>
        </p:txBody>
      </p:sp>
      <p:sp>
        <p:nvSpPr>
          <p:cNvPr id="124940" name="Rectangle 25"/>
          <p:cNvSpPr>
            <a:spLocks noChangeArrowheads="1"/>
          </p:cNvSpPr>
          <p:nvPr/>
        </p:nvSpPr>
        <p:spPr bwMode="auto">
          <a:xfrm>
            <a:off x="7315200" y="5715000"/>
            <a:ext cx="1536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$100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12494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719763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6-200</a:t>
            </a:r>
          </a:p>
        </p:txBody>
      </p:sp>
      <p:sp>
        <p:nvSpPr>
          <p:cNvPr id="126979" name="Rectangle 7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Show &amp; Tell				$200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basic PPE items are missing?</a:t>
            </a:r>
          </a:p>
        </p:txBody>
      </p:sp>
      <p:pic>
        <p:nvPicPr>
          <p:cNvPr id="12698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51200"/>
            <a:ext cx="20081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1999"/>
          <a:stretch>
            <a:fillRect/>
          </a:stretch>
        </p:blipFill>
        <p:spPr bwMode="auto">
          <a:xfrm>
            <a:off x="3048000" y="3259138"/>
            <a:ext cx="26320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259138"/>
            <a:ext cx="19875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5792788"/>
            <a:ext cx="335438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6-200A</a:t>
            </a:r>
          </a:p>
        </p:txBody>
      </p:sp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29028" name="Rectangle 11"/>
          <p:cNvSpPr>
            <a:spLocks noChangeArrowheads="1"/>
          </p:cNvSpPr>
          <p:nvPr/>
        </p:nvSpPr>
        <p:spPr bwMode="auto">
          <a:xfrm>
            <a:off x="512763" y="6667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9029" name="Rectangle 12"/>
          <p:cNvSpPr>
            <a:spLocks noChangeArrowheads="1"/>
          </p:cNvSpPr>
          <p:nvPr/>
        </p:nvSpPr>
        <p:spPr bwMode="auto">
          <a:xfrm>
            <a:off x="512763" y="8604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9030" name="Rectangle 13"/>
          <p:cNvSpPr>
            <a:spLocks noChangeArrowheads="1"/>
          </p:cNvSpPr>
          <p:nvPr/>
        </p:nvSpPr>
        <p:spPr bwMode="auto">
          <a:xfrm>
            <a:off x="512763" y="105410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9031" name="Rectangle 14"/>
          <p:cNvSpPr>
            <a:spLocks noChangeArrowheads="1"/>
          </p:cNvSpPr>
          <p:nvPr/>
        </p:nvSpPr>
        <p:spPr bwMode="auto">
          <a:xfrm>
            <a:off x="512763" y="124777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9032" name="Rectangle 15"/>
          <p:cNvSpPr>
            <a:spLocks noChangeArrowheads="1"/>
          </p:cNvSpPr>
          <p:nvPr/>
        </p:nvSpPr>
        <p:spPr bwMode="auto">
          <a:xfrm>
            <a:off x="512763" y="1441450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9033" name="Rectangle 16"/>
          <p:cNvSpPr>
            <a:spLocks noChangeArrowheads="1"/>
          </p:cNvSpPr>
          <p:nvPr/>
        </p:nvSpPr>
        <p:spPr bwMode="auto">
          <a:xfrm>
            <a:off x="512763" y="1635125"/>
            <a:ext cx="41275" cy="198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9034" name="Rectangle 18"/>
          <p:cNvSpPr>
            <a:spLocks noChangeArrowheads="1"/>
          </p:cNvSpPr>
          <p:nvPr/>
        </p:nvSpPr>
        <p:spPr bwMode="auto">
          <a:xfrm>
            <a:off x="6478588" y="3763963"/>
            <a:ext cx="13970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29035" name="Rectangle 24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 a hat and gloves?</a:t>
            </a:r>
          </a:p>
        </p:txBody>
      </p:sp>
      <p:sp>
        <p:nvSpPr>
          <p:cNvPr id="129036" name="Rectangle 25"/>
          <p:cNvSpPr>
            <a:spLocks noChangeArrowheads="1"/>
          </p:cNvSpPr>
          <p:nvPr/>
        </p:nvSpPr>
        <p:spPr bwMode="auto">
          <a:xfrm>
            <a:off x="7239000" y="5618163"/>
            <a:ext cx="15795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$200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12903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5792788"/>
            <a:ext cx="33543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6-300</a:t>
            </a:r>
          </a:p>
        </p:txBody>
      </p:sp>
      <p:sp>
        <p:nvSpPr>
          <p:cNvPr id="131075" name="Rectangle 7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Show &amp; Tell				$300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 3 good practices in this photo?</a:t>
            </a:r>
          </a:p>
        </p:txBody>
      </p:sp>
      <p:pic>
        <p:nvPicPr>
          <p:cNvPr id="1310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035300"/>
            <a:ext cx="474821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29288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6-300A</a:t>
            </a:r>
          </a:p>
        </p:txBody>
      </p:sp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33124" name="Rectangle 11"/>
          <p:cNvSpPr>
            <a:spLocks noChangeArrowheads="1"/>
          </p:cNvSpPr>
          <p:nvPr/>
        </p:nvSpPr>
        <p:spPr bwMode="auto">
          <a:xfrm>
            <a:off x="436563" y="590550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33125" name="Rectangle 12"/>
          <p:cNvSpPr>
            <a:spLocks noChangeArrowheads="1"/>
          </p:cNvSpPr>
          <p:nvPr/>
        </p:nvSpPr>
        <p:spPr bwMode="auto">
          <a:xfrm>
            <a:off x="436563" y="785813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33126" name="Rectangle 13"/>
          <p:cNvSpPr>
            <a:spLocks noChangeArrowheads="1"/>
          </p:cNvSpPr>
          <p:nvPr/>
        </p:nvSpPr>
        <p:spPr bwMode="auto">
          <a:xfrm>
            <a:off x="436563" y="982663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33127" name="Rectangle 15"/>
          <p:cNvSpPr>
            <a:spLocks noChangeArrowheads="1"/>
          </p:cNvSpPr>
          <p:nvPr/>
        </p:nvSpPr>
        <p:spPr bwMode="auto">
          <a:xfrm>
            <a:off x="436563" y="1374775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33128" name="Rectangle 16"/>
          <p:cNvSpPr>
            <a:spLocks noChangeArrowheads="1"/>
          </p:cNvSpPr>
          <p:nvPr/>
        </p:nvSpPr>
        <p:spPr bwMode="auto">
          <a:xfrm>
            <a:off x="436563" y="1570038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33129" name="Rectangle 20"/>
          <p:cNvSpPr>
            <a:spLocks noChangeArrowheads="1"/>
          </p:cNvSpPr>
          <p:nvPr/>
        </p:nvSpPr>
        <p:spPr bwMode="auto">
          <a:xfrm>
            <a:off x="436563" y="5461000"/>
            <a:ext cx="0" cy="1219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33130" name="Rectangle 24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Stainless steel shelves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Spill kit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Secondary chemical containment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Sealed concrete floor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Waste drum for broken items?</a:t>
            </a:r>
            <a:endParaRPr lang="en-US" altLang="en-US">
              <a:solidFill>
                <a:srgbClr val="005FBE"/>
              </a:solidFill>
            </a:endParaRPr>
          </a:p>
        </p:txBody>
      </p:sp>
      <p:sp>
        <p:nvSpPr>
          <p:cNvPr id="133131" name="Rectangle 25"/>
          <p:cNvSpPr>
            <a:spLocks noChangeArrowheads="1"/>
          </p:cNvSpPr>
          <p:nvPr/>
        </p:nvSpPr>
        <p:spPr bwMode="auto">
          <a:xfrm>
            <a:off x="7366000" y="5715000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$300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13313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75325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6-400</a:t>
            </a:r>
          </a:p>
        </p:txBody>
      </p:sp>
      <p:sp>
        <p:nvSpPr>
          <p:cNvPr id="135171" name="Rectangle 8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Show &amp; Tell				$400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 two problems with this photo?</a:t>
            </a:r>
          </a:p>
        </p:txBody>
      </p:sp>
      <p:pic>
        <p:nvPicPr>
          <p:cNvPr id="135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5029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24525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6-400A</a:t>
            </a:r>
          </a:p>
        </p:txBody>
      </p:sp>
      <p:sp>
        <p:nvSpPr>
          <p:cNvPr id="137219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37220" name="Rectangle 11"/>
          <p:cNvSpPr>
            <a:spLocks noChangeArrowheads="1"/>
          </p:cNvSpPr>
          <p:nvPr/>
        </p:nvSpPr>
        <p:spPr bwMode="auto">
          <a:xfrm>
            <a:off x="436563" y="590550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37221" name="Rectangle 12"/>
          <p:cNvSpPr>
            <a:spLocks noChangeArrowheads="1"/>
          </p:cNvSpPr>
          <p:nvPr/>
        </p:nvSpPr>
        <p:spPr bwMode="auto">
          <a:xfrm>
            <a:off x="436563" y="785813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37222" name="Rectangle 20"/>
          <p:cNvSpPr>
            <a:spLocks noChangeArrowheads="1"/>
          </p:cNvSpPr>
          <p:nvPr/>
        </p:nvSpPr>
        <p:spPr bwMode="auto">
          <a:xfrm>
            <a:off x="436563" y="5461000"/>
            <a:ext cx="0" cy="1219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37223" name="Rectangle 29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66738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are:</a:t>
            </a:r>
          </a:p>
          <a:p>
            <a:pPr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Do not store pesticides with seed or feed</a:t>
            </a:r>
          </a:p>
          <a:p>
            <a:pPr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Keep pesticides in original containers</a:t>
            </a:r>
          </a:p>
          <a:p>
            <a:pPr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Wood absorbs pesticide spills?</a:t>
            </a:r>
          </a:p>
        </p:txBody>
      </p:sp>
      <p:sp>
        <p:nvSpPr>
          <p:cNvPr id="137224" name="Rectangle 30"/>
          <p:cNvSpPr>
            <a:spLocks noChangeArrowheads="1"/>
          </p:cNvSpPr>
          <p:nvPr/>
        </p:nvSpPr>
        <p:spPr bwMode="auto">
          <a:xfrm>
            <a:off x="7467600" y="5729288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$400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13722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68975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6-500</a:t>
            </a:r>
          </a:p>
        </p:txBody>
      </p:sp>
      <p:sp>
        <p:nvSpPr>
          <p:cNvPr id="139267" name="Rectangle 7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Show &amp; Tell				$500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 3 things that should be done with clothes warn when mixing and applying pesticides?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1392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963988"/>
            <a:ext cx="4362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3563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6-500A</a:t>
            </a:r>
          </a:p>
        </p:txBody>
      </p:sp>
      <p:sp>
        <p:nvSpPr>
          <p:cNvPr id="141315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5FBE"/>
                </a:solidFill>
              </a:rPr>
              <a:t>1 - 100</a:t>
            </a:r>
          </a:p>
        </p:txBody>
      </p:sp>
      <p:sp>
        <p:nvSpPr>
          <p:cNvPr id="141316" name="Rectangle 12"/>
          <p:cNvSpPr>
            <a:spLocks noChangeArrowheads="1"/>
          </p:cNvSpPr>
          <p:nvPr/>
        </p:nvSpPr>
        <p:spPr bwMode="auto">
          <a:xfrm>
            <a:off x="361950" y="514350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41317" name="Rectangle 13"/>
          <p:cNvSpPr>
            <a:spLocks noChangeArrowheads="1"/>
          </p:cNvSpPr>
          <p:nvPr/>
        </p:nvSpPr>
        <p:spPr bwMode="auto">
          <a:xfrm>
            <a:off x="361950" y="709613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41318" name="Rectangle 14"/>
          <p:cNvSpPr>
            <a:spLocks noChangeArrowheads="1"/>
          </p:cNvSpPr>
          <p:nvPr/>
        </p:nvSpPr>
        <p:spPr bwMode="auto">
          <a:xfrm>
            <a:off x="361950" y="906463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41319" name="Rectangle 15"/>
          <p:cNvSpPr>
            <a:spLocks noChangeArrowheads="1"/>
          </p:cNvSpPr>
          <p:nvPr/>
        </p:nvSpPr>
        <p:spPr bwMode="auto">
          <a:xfrm>
            <a:off x="361950" y="1101725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41320" name="Rectangle 16"/>
          <p:cNvSpPr>
            <a:spLocks noChangeArrowheads="1"/>
          </p:cNvSpPr>
          <p:nvPr/>
        </p:nvSpPr>
        <p:spPr bwMode="auto">
          <a:xfrm>
            <a:off x="361950" y="1298575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41321" name="Rectangle 17"/>
          <p:cNvSpPr>
            <a:spLocks noChangeArrowheads="1"/>
          </p:cNvSpPr>
          <p:nvPr/>
        </p:nvSpPr>
        <p:spPr bwMode="auto">
          <a:xfrm>
            <a:off x="361950" y="1493838"/>
            <a:ext cx="44450" cy="2127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41322" name="Rectangle 18"/>
          <p:cNvSpPr>
            <a:spLocks noChangeArrowheads="1"/>
          </p:cNvSpPr>
          <p:nvPr/>
        </p:nvSpPr>
        <p:spPr bwMode="auto">
          <a:xfrm>
            <a:off x="990600" y="1371600"/>
            <a:ext cx="0" cy="669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5FBE"/>
              </a:solidFill>
            </a:endParaRPr>
          </a:p>
        </p:txBody>
      </p:sp>
      <p:sp>
        <p:nvSpPr>
          <p:cNvPr id="141323" name="Rectangle 21"/>
          <p:cNvSpPr>
            <a:spLocks noChangeArrowheads="1"/>
          </p:cNvSpPr>
          <p:nvPr/>
        </p:nvSpPr>
        <p:spPr bwMode="auto">
          <a:xfrm>
            <a:off x="361950" y="5384800"/>
            <a:ext cx="0" cy="1219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41324" name="Rectangle 22"/>
          <p:cNvSpPr>
            <a:spLocks noChangeArrowheads="1"/>
          </p:cNvSpPr>
          <p:nvPr/>
        </p:nvSpPr>
        <p:spPr bwMode="auto">
          <a:xfrm>
            <a:off x="693738" y="5384800"/>
            <a:ext cx="0" cy="1219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41325" name="Rectangle 23"/>
          <p:cNvSpPr>
            <a:spLocks noChangeArrowheads="1"/>
          </p:cNvSpPr>
          <p:nvPr/>
        </p:nvSpPr>
        <p:spPr bwMode="auto">
          <a:xfrm>
            <a:off x="1016000" y="5384800"/>
            <a:ext cx="0" cy="1219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141326" name="Rectangle 36">
            <a:hlinkClick r:id="rId3" action="ppaction://hlinksldjump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381000" y="53340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are: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Keep separate from family clothes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Wash a couple garments with plenty 	of hot water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Launder daily between uses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Rewash 2-3x, if needed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Line dry, if possible?</a:t>
            </a:r>
          </a:p>
        </p:txBody>
      </p:sp>
      <p:sp>
        <p:nvSpPr>
          <p:cNvPr id="141327" name="Rectangle 37"/>
          <p:cNvSpPr>
            <a:spLocks noChangeArrowheads="1"/>
          </p:cNvSpPr>
          <p:nvPr/>
        </p:nvSpPr>
        <p:spPr bwMode="auto">
          <a:xfrm>
            <a:off x="7369175" y="5715000"/>
            <a:ext cx="1117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$500</a:t>
            </a:r>
            <a:endParaRPr lang="en-US" altLang="en-US" sz="8000">
              <a:solidFill>
                <a:srgbClr val="005FBE"/>
              </a:solidFill>
            </a:endParaRPr>
          </a:p>
        </p:txBody>
      </p:sp>
      <p:pic>
        <p:nvPicPr>
          <p:cNvPr id="14132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754688"/>
            <a:ext cx="3352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1600200" y="1828800"/>
            <a:ext cx="5943600" cy="2800350"/>
          </a:xfrm>
          <a:prstGeom prst="rect">
            <a:avLst/>
          </a:prstGeom>
          <a:solidFill>
            <a:srgbClr val="005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Show &amp; Tell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1200"/>
            <a:ext cx="335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" action="ppaction://hlinkshowjump?jump=nextslide"/>
              </a:rPr>
              <a:t>$100</a:t>
            </a:r>
            <a:endParaRPr lang="en-US" altLang="en-US" sz="4000" b="1"/>
          </a:p>
        </p:txBody>
      </p:sp>
      <p:sp>
        <p:nvSpPr>
          <p:cNvPr id="1843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1843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1843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1843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1843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1844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1844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1844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1844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1844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1844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1844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1844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1844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1844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1845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1845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1845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1845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1845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1845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1845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1845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18458" name="Text Box 67">
            <a:hlinkClick r:id="rId28" action="ppaction://hlinksldjump"/>
          </p:cNvPr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1845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1846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" action="ppaction://noaction"/>
              </a:rPr>
              <a:t>$200</a:t>
            </a:r>
            <a:endParaRPr lang="en-US" altLang="en-US" sz="4000" b="1"/>
          </a:p>
        </p:txBody>
      </p:sp>
      <p:sp>
        <p:nvSpPr>
          <p:cNvPr id="1846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1846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1846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18464" name="Text Box 89"/>
          <p:cNvSpPr txBox="1">
            <a:spLocks noChangeArrowheads="1"/>
          </p:cNvSpPr>
          <p:nvPr/>
        </p:nvSpPr>
        <p:spPr bwMode="auto">
          <a:xfrm>
            <a:off x="3200400" y="457200"/>
            <a:ext cx="1143000" cy="336550"/>
          </a:xfrm>
          <a:prstGeom prst="rect">
            <a:avLst/>
          </a:prstGeom>
          <a:solidFill>
            <a:srgbClr val="005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The Label</a:t>
            </a:r>
          </a:p>
        </p:txBody>
      </p:sp>
      <p:sp>
        <p:nvSpPr>
          <p:cNvPr id="18465" name="Text Box 90"/>
          <p:cNvSpPr txBox="1">
            <a:spLocks noChangeArrowheads="1"/>
          </p:cNvSpPr>
          <p:nvPr/>
        </p:nvSpPr>
        <p:spPr bwMode="auto">
          <a:xfrm>
            <a:off x="7772400" y="457200"/>
            <a:ext cx="1219200" cy="336550"/>
          </a:xfrm>
          <a:prstGeom prst="rect">
            <a:avLst/>
          </a:prstGeom>
          <a:solidFill>
            <a:srgbClr val="005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Show &amp; Tell</a:t>
            </a:r>
          </a:p>
        </p:txBody>
      </p:sp>
      <p:sp>
        <p:nvSpPr>
          <p:cNvPr id="18466" name="Text Box 91"/>
          <p:cNvSpPr txBox="1">
            <a:spLocks noChangeArrowheads="1"/>
          </p:cNvSpPr>
          <p:nvPr/>
        </p:nvSpPr>
        <p:spPr bwMode="auto">
          <a:xfrm>
            <a:off x="6248400" y="457200"/>
            <a:ext cx="1295400" cy="336550"/>
          </a:xfrm>
          <a:prstGeom prst="rect">
            <a:avLst/>
          </a:prstGeom>
          <a:solidFill>
            <a:srgbClr val="005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Health Issues</a:t>
            </a:r>
          </a:p>
        </p:txBody>
      </p:sp>
      <p:sp>
        <p:nvSpPr>
          <p:cNvPr id="18467" name="Text Box 93"/>
          <p:cNvSpPr txBox="1">
            <a:spLocks noChangeArrowheads="1"/>
          </p:cNvSpPr>
          <p:nvPr/>
        </p:nvSpPr>
        <p:spPr bwMode="auto">
          <a:xfrm>
            <a:off x="152400" y="304800"/>
            <a:ext cx="1219200" cy="584200"/>
          </a:xfrm>
          <a:prstGeom prst="rect">
            <a:avLst/>
          </a:prstGeom>
          <a:solidFill>
            <a:srgbClr val="005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Movement Off-Site</a:t>
            </a:r>
          </a:p>
        </p:txBody>
      </p:sp>
      <p:sp>
        <p:nvSpPr>
          <p:cNvPr id="18468" name="Text Box 94"/>
          <p:cNvSpPr txBox="1">
            <a:spLocks noChangeArrowheads="1"/>
          </p:cNvSpPr>
          <p:nvPr/>
        </p:nvSpPr>
        <p:spPr bwMode="auto">
          <a:xfrm>
            <a:off x="1676400" y="330200"/>
            <a:ext cx="1219200" cy="584200"/>
          </a:xfrm>
          <a:prstGeom prst="rect">
            <a:avLst/>
          </a:prstGeom>
          <a:solidFill>
            <a:srgbClr val="005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Pesticide Handling</a:t>
            </a:r>
          </a:p>
        </p:txBody>
      </p:sp>
      <p:sp>
        <p:nvSpPr>
          <p:cNvPr id="18469" name="Text Box 95"/>
          <p:cNvSpPr txBox="1">
            <a:spLocks noChangeArrowheads="1"/>
          </p:cNvSpPr>
          <p:nvPr/>
        </p:nvSpPr>
        <p:spPr bwMode="auto">
          <a:xfrm>
            <a:off x="4800600" y="381000"/>
            <a:ext cx="1143000" cy="461963"/>
          </a:xfrm>
          <a:prstGeom prst="rect">
            <a:avLst/>
          </a:prstGeom>
          <a:solidFill>
            <a:srgbClr val="005F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Ground Water Contamination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512763" y="1285875"/>
            <a:ext cx="13811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512763" y="1431925"/>
            <a:ext cx="13811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512763" y="1579563"/>
            <a:ext cx="1381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512763" y="1725613"/>
            <a:ext cx="1381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512763" y="1871663"/>
            <a:ext cx="1381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512763" y="2017713"/>
            <a:ext cx="1381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0488" name="Rectangle 15"/>
          <p:cNvSpPr>
            <a:spLocks noChangeArrowheads="1"/>
          </p:cNvSpPr>
          <p:nvPr/>
        </p:nvSpPr>
        <p:spPr bwMode="auto">
          <a:xfrm>
            <a:off x="6348413" y="3629025"/>
            <a:ext cx="4254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0489" name="Rectangle 16"/>
          <p:cNvSpPr>
            <a:spLocks noChangeArrowheads="1"/>
          </p:cNvSpPr>
          <p:nvPr/>
        </p:nvSpPr>
        <p:spPr bwMode="auto">
          <a:xfrm>
            <a:off x="512763" y="4440238"/>
            <a:ext cx="4254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0490" name="Rectangle 18"/>
          <p:cNvSpPr>
            <a:spLocks noChangeArrowheads="1"/>
          </p:cNvSpPr>
          <p:nvPr/>
        </p:nvSpPr>
        <p:spPr bwMode="auto">
          <a:xfrm>
            <a:off x="1787525" y="4921250"/>
            <a:ext cx="4254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FFFF"/>
                </a:solidFill>
              </a:rPr>
              <a:t> </a:t>
            </a:r>
            <a:endParaRPr lang="en-US" altLang="en-US" sz="8000">
              <a:solidFill>
                <a:srgbClr val="005FBE"/>
              </a:solidFill>
            </a:endParaRPr>
          </a:p>
        </p:txBody>
      </p:sp>
      <p:sp>
        <p:nvSpPr>
          <p:cNvPr id="20491" name="Text Box 19"/>
          <p:cNvSpPr txBox="1">
            <a:spLocks noChangeArrowheads="1"/>
          </p:cNvSpPr>
          <p:nvPr/>
        </p:nvSpPr>
        <p:spPr bwMode="auto">
          <a:xfrm>
            <a:off x="2971800" y="3071813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5FBE"/>
              </a:solidFill>
            </a:endParaRPr>
          </a:p>
        </p:txBody>
      </p:sp>
      <p:sp>
        <p:nvSpPr>
          <p:cNvPr id="20492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1-100</a:t>
            </a:r>
          </a:p>
        </p:txBody>
      </p:sp>
      <p:sp>
        <p:nvSpPr>
          <p:cNvPr id="20493" name="Rectangle 30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400050" y="527050"/>
            <a:ext cx="8286750" cy="5851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Off-Site Movement   		$100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Applicators can prevent volatility (vapor drift) of pesticide by using...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</a:endParaRPr>
          </a:p>
        </p:txBody>
      </p:sp>
      <p:pic>
        <p:nvPicPr>
          <p:cNvPr id="204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786438"/>
            <a:ext cx="335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5FBE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5FBE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3340</TotalTime>
  <Words>1115</Words>
  <Application>Microsoft Office PowerPoint</Application>
  <PresentationFormat>On-screen Show (4:3)</PresentationFormat>
  <Paragraphs>622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Times New Roman</vt:lpstr>
      <vt:lpstr>Arial</vt:lpstr>
      <vt:lpstr>Playbill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1-100</vt:lpstr>
      <vt:lpstr>1-100A</vt:lpstr>
      <vt:lpstr>1-200</vt:lpstr>
      <vt:lpstr>1-200A</vt:lpstr>
      <vt:lpstr>1-300</vt:lpstr>
      <vt:lpstr>1-300A</vt:lpstr>
      <vt:lpstr>1-400</vt:lpstr>
      <vt:lpstr>1-400A</vt:lpstr>
      <vt:lpstr>1-500</vt:lpstr>
      <vt:lpstr>1-500A</vt:lpstr>
      <vt:lpstr>2-100</vt:lpstr>
      <vt:lpstr>2-100A</vt:lpstr>
      <vt:lpstr>2-200</vt:lpstr>
      <vt:lpstr>2-200A</vt:lpstr>
      <vt:lpstr>2-300</vt:lpstr>
      <vt:lpstr>2-300A</vt:lpstr>
      <vt:lpstr>2-400</vt:lpstr>
      <vt:lpstr>2-400A</vt:lpstr>
      <vt:lpstr>2-500</vt:lpstr>
      <vt:lpstr>2-500A</vt:lpstr>
      <vt:lpstr>3-100</vt:lpstr>
      <vt:lpstr>3-100A</vt:lpstr>
      <vt:lpstr>3-200</vt:lpstr>
      <vt:lpstr>3-200A</vt:lpstr>
      <vt:lpstr>3-300</vt:lpstr>
      <vt:lpstr>3-300A</vt:lpstr>
      <vt:lpstr>3-400</vt:lpstr>
      <vt:lpstr>3-400A</vt:lpstr>
      <vt:lpstr>3-500</vt:lpstr>
      <vt:lpstr>3-500A</vt:lpstr>
      <vt:lpstr>4-100</vt:lpstr>
      <vt:lpstr>4-100A</vt:lpstr>
      <vt:lpstr>4-200</vt:lpstr>
      <vt:lpstr>4-200A</vt:lpstr>
      <vt:lpstr>4-300</vt:lpstr>
      <vt:lpstr>4-300A</vt:lpstr>
      <vt:lpstr>4-400</vt:lpstr>
      <vt:lpstr>4-400A</vt:lpstr>
      <vt:lpstr>4-500</vt:lpstr>
      <vt:lpstr>4-500A</vt:lpstr>
      <vt:lpstr>5-100</vt:lpstr>
      <vt:lpstr>5-100A</vt:lpstr>
      <vt:lpstr>5-200</vt:lpstr>
      <vt:lpstr>5-200A</vt:lpstr>
      <vt:lpstr>5-300</vt:lpstr>
      <vt:lpstr>5-300A</vt:lpstr>
      <vt:lpstr>5-400</vt:lpstr>
      <vt:lpstr>5-400A</vt:lpstr>
      <vt:lpstr>5-500</vt:lpstr>
      <vt:lpstr>5-500A</vt:lpstr>
      <vt:lpstr>6-100</vt:lpstr>
      <vt:lpstr>6-100A</vt:lpstr>
      <vt:lpstr>6-200</vt:lpstr>
      <vt:lpstr>6-200A</vt:lpstr>
      <vt:lpstr>6-300</vt:lpstr>
      <vt:lpstr>6-300A</vt:lpstr>
      <vt:lpstr>6-400</vt:lpstr>
      <vt:lpstr>6-400A</vt:lpstr>
      <vt:lpstr>6-500</vt:lpstr>
      <vt:lpstr>6-500A</vt:lpstr>
    </vt:vector>
  </TitlesOfParts>
  <Company>La Paz County 4-H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Brent Strickland</dc:creator>
  <dc:description>email- bstrick@ag.arizona.edu</dc:description>
  <cp:lastModifiedBy>Janssen, Cheri L.</cp:lastModifiedBy>
  <cp:revision>191</cp:revision>
  <dcterms:created xsi:type="dcterms:W3CDTF">1999-10-07T17:16:48Z</dcterms:created>
  <dcterms:modified xsi:type="dcterms:W3CDTF">2017-01-24T19:38:10Z</dcterms:modified>
</cp:coreProperties>
</file>