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03" d="100"/>
          <a:sy n="103" d="100"/>
        </p:scale>
        <p:origin x="138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1C156-0BA8-4D51-A9B1-08D36F3447F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399DE-3246-4D1E-8566-36B135D8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3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scenario, the net benefit</a:t>
            </a:r>
            <a:r>
              <a:rPr lang="en-US" baseline="0" dirty="0" smtClean="0"/>
              <a:t> or reducing total N application rate and yield benefit associated with timely application offsets the cost of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99DE-3246-4D1E-8566-36B135D84A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Dates are based on previously input planting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99DE-3246-4D1E-8566-36B135D84A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4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Geneva" charset="-128"/>
              <a:cs typeface="Geneva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4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4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3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product is designed to help farmers and farm advisors understand the risks and benefits of using post-planting nitrogen (N) application for corn production. The Corn Split N tool combines historical weather and fieldwork data with economic considerations to determine the feasibility and profitability of completing a second (split) N application within a user-specified time period. This tool may help you with decisions that: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corn yields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nitrogen costs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nitrogen losses to the environment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 the likelihood of completing in season fieldwork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Corn Split N tool you can quantify the costs and benefits of post-planting nitrogen applications for your farming operation to help your bottom line and the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99DE-3246-4D1E-8566-36B135D84A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on your county in the map and a box will pop up allowing you to input additional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99DE-3246-4D1E-8566-36B135D84A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scenario,</a:t>
            </a:r>
            <a:r>
              <a:rPr lang="en-US" baseline="0" dirty="0" smtClean="0"/>
              <a:t> all acres were able to be side dressed.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99DE-3246-4D1E-8566-36B135D84A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variables</a:t>
            </a:r>
            <a:r>
              <a:rPr lang="en-US" baseline="0" dirty="0" smtClean="0"/>
              <a:t> were directly input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99DE-3246-4D1E-8566-36B135D84A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21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565401"/>
            <a:ext cx="7315200" cy="344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AF26D6-0262-4849-8205-479574665060}" type="datetimeFigureOut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10/24/2014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8184FA9-F34A-4449-A47C-A58F9B384C89}" type="slidenum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80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Banner, Brown Bar or Blue Shado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011" y="1686161"/>
            <a:ext cx="11132301" cy="393729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>
                <a:ln>
                  <a:noFill/>
                </a:ln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066" y="399221"/>
            <a:ext cx="11729156" cy="7667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81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9" y="1686816"/>
            <a:ext cx="11729155" cy="649983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400" b="0" i="0" kern="12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011" y="2519225"/>
            <a:ext cx="11132301" cy="393729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>
                <a:ln>
                  <a:noFill/>
                </a:ln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27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AF26D6-0262-4849-8205-479574665060}" type="datetimeFigureOut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10/24/2014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8184FA9-F34A-4449-A47C-A58F9B384C89}" type="slidenum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81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" y="1637774"/>
            <a:ext cx="11729156" cy="7667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72267"/>
            <a:ext cx="10972800" cy="3653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AF26D6-0262-4849-8205-479574665060}" type="datetimeFigureOut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10/24/2014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8184FA9-F34A-4449-A47C-A58F9B384C89}" type="slidenum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75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AF26D6-0262-4849-8205-479574665060}" type="datetimeFigureOut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10/24/2014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8184FA9-F34A-4449-A47C-A58F9B384C89}" type="slidenum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50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" y="1629307"/>
            <a:ext cx="11729156" cy="7667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73867"/>
            <a:ext cx="5384800" cy="35522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73867"/>
            <a:ext cx="5384800" cy="35522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AF26D6-0262-4849-8205-479574665060}" type="datetimeFigureOut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10/24/2014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8184FA9-F34A-4449-A47C-A58F9B384C89}" type="slidenum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5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" y="1476901"/>
            <a:ext cx="11729156" cy="7667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14101"/>
            <a:ext cx="5386917" cy="581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404388"/>
            <a:ext cx="5386917" cy="26916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614101"/>
            <a:ext cx="5389033" cy="581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404388"/>
            <a:ext cx="5389033" cy="26916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AF26D6-0262-4849-8205-479574665060}" type="datetimeFigureOut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10/24/2014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8184FA9-F34A-4449-A47C-A58F9B384C89}" type="slidenum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50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" y="1620840"/>
            <a:ext cx="11729156" cy="766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AF26D6-0262-4849-8205-479574665060}" type="datetimeFigureOut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10/24/2014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8184FA9-F34A-4449-A47C-A58F9B384C89}" type="slidenum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0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DAF26D6-0262-4849-8205-479574665060}" type="datetimeFigureOut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10/24/2014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8184FA9-F34A-4449-A47C-A58F9B384C89}" type="slidenum">
              <a:rPr lang="en-US" smtClean="0">
                <a:solidFill>
                  <a:srgbClr val="000000"/>
                </a:solidFill>
                <a:ea typeface="Geneva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22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6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 txBox="1">
            <a:spLocks/>
          </p:cNvSpPr>
          <p:nvPr/>
        </p:nvSpPr>
        <p:spPr bwMode="auto">
          <a:xfrm>
            <a:off x="2097548" y="4921439"/>
            <a:ext cx="8021484" cy="1431789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outerShdw blurRad="304800" algn="tl" rotWithShape="0">
              <a:srgbClr val="808080"/>
            </a:outerShdw>
          </a:effectLst>
          <a:extLst/>
        </p:spPr>
        <p:txBody>
          <a:bodyPr wrap="square" lIns="0" tIns="0" rIns="0" bIns="0" numCol="1" anchor="ctr" anchorCtr="1" compatLnSpc="1">
            <a:prstTxWarp prst="textNoShape">
              <a:avLst/>
            </a:prstTxWarp>
          </a:bodyPr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defRPr b="1" kern="1200" spc="100">
                <a:solidFill>
                  <a:srgbClr val="593F2E"/>
                </a:solidFill>
                <a:effectLst>
                  <a:outerShdw blurRad="47625" dist="63500" dir="2700000" algn="tl" rotWithShape="0">
                    <a:schemeClr val="bg1"/>
                  </a:outerShdw>
                </a:effectLst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en-US" spc="0" dirty="0">
              <a:solidFill>
                <a:srgbClr val="000000"/>
              </a:solidFill>
              <a:effectLst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604C5228-4B7A-4A94-BFC9-6849EE425C87}" type="slidenum">
              <a:rPr lang="en-US" sz="1200">
                <a:solidFill>
                  <a:srgbClr val="908E8A"/>
                </a:solidFill>
              </a:rPr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908E8A"/>
              </a:solidFill>
            </a:endParaRPr>
          </a:p>
        </p:txBody>
      </p:sp>
      <p:pic>
        <p:nvPicPr>
          <p:cNvPr id="2" name="Picture 1" descr="NIFA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672" y="729232"/>
            <a:ext cx="2331361" cy="959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8570" y="5973000"/>
            <a:ext cx="801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Geneva" charset="-128"/>
                <a:cs typeface="Arial"/>
              </a:rPr>
              <a:t>Insert Date and Event Here</a:t>
            </a:r>
            <a:endParaRPr lang="en-US" sz="1400" dirty="0">
              <a:solidFill>
                <a:srgbClr val="000000"/>
              </a:solidFill>
              <a:ea typeface="Geneva" charset="-128"/>
              <a:cs typeface="Arial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054142" y="2822819"/>
            <a:ext cx="8801100" cy="108585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5E6449"/>
                </a:solidFill>
                <a:latin typeface="+mj-lt"/>
                <a:ea typeface="Geneva" charset="-128"/>
                <a:cs typeface="Geneva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E6449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E6449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E6449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E6449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E6449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E6449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E6449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E6449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FFFFFF"/>
                </a:solidFill>
                <a:cs typeface="Arial"/>
              </a:rPr>
              <a:t>Useful to Usable (U2U): </a:t>
            </a:r>
          </a:p>
          <a:p>
            <a:pPr>
              <a:lnSpc>
                <a:spcPts val="2800"/>
              </a:lnSpc>
            </a:pPr>
            <a:r>
              <a:rPr lang="en-US" sz="2400" dirty="0" smtClean="0">
                <a:solidFill>
                  <a:srgbClr val="FFFFFF"/>
                </a:solidFill>
                <a:cs typeface="Arial"/>
              </a:rPr>
              <a:t>Corn Split Nitrogen Application Decision Support Tool</a:t>
            </a: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921" y="5154830"/>
            <a:ext cx="2532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Geneva" charset="-128"/>
                <a:cs typeface="Arial"/>
              </a:rPr>
              <a:t>Linda S. </a:t>
            </a:r>
            <a:r>
              <a:rPr lang="en-US" sz="1600" dirty="0" err="1">
                <a:solidFill>
                  <a:srgbClr val="000000"/>
                </a:solidFill>
                <a:ea typeface="Geneva" charset="-128"/>
                <a:cs typeface="Arial"/>
              </a:rPr>
              <a:t>Prokopy</a:t>
            </a:r>
            <a:endParaRPr lang="en-US" sz="1600" dirty="0">
              <a:solidFill>
                <a:srgbClr val="000000"/>
              </a:solidFill>
              <a:ea typeface="Geneva" charset="-128"/>
              <a:cs typeface="Arial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Geneva" charset="-128"/>
                <a:cs typeface="Arial"/>
              </a:rPr>
              <a:t>Associate </a:t>
            </a:r>
            <a:r>
              <a:rPr lang="en-US" sz="1600" dirty="0">
                <a:solidFill>
                  <a:srgbClr val="000000"/>
                </a:solidFill>
                <a:ea typeface="Geneva" charset="-128"/>
                <a:cs typeface="Arial"/>
              </a:rPr>
              <a:t>Professor, </a:t>
            </a:r>
            <a:r>
              <a:rPr lang="en-US" sz="1600" dirty="0" err="1">
                <a:solidFill>
                  <a:srgbClr val="000000"/>
                </a:solidFill>
                <a:ea typeface="Geneva" charset="-128"/>
                <a:cs typeface="Arial"/>
              </a:rPr>
              <a:t>FNR</a:t>
            </a:r>
            <a:endParaRPr lang="en-US" sz="1600" dirty="0">
              <a:solidFill>
                <a:srgbClr val="000000"/>
              </a:solidFill>
              <a:ea typeface="Geneva" charset="-128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9864" y="5154831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Geneva" charset="-128"/>
                <a:cs typeface="Arial"/>
              </a:rPr>
              <a:t>Hans Schmitz</a:t>
            </a:r>
            <a:endParaRPr lang="en-US" sz="1600" dirty="0">
              <a:solidFill>
                <a:srgbClr val="000000"/>
              </a:solidFill>
              <a:ea typeface="Geneva" charset="-128"/>
              <a:cs typeface="Arial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Geneva" charset="-128"/>
                <a:cs typeface="Arial"/>
              </a:rPr>
              <a:t>Gibson County Extension</a:t>
            </a:r>
            <a:endParaRPr lang="en-US" sz="1600" dirty="0">
              <a:solidFill>
                <a:srgbClr val="000000"/>
              </a:solidFill>
              <a:ea typeface="Geneva" charset="-128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7671" y="5155291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Geneva" charset="-128"/>
                <a:cs typeface="Arial"/>
              </a:rPr>
              <a:t>Melissa Widhalm</a:t>
            </a:r>
            <a:endParaRPr lang="en-US" sz="1600" dirty="0">
              <a:solidFill>
                <a:srgbClr val="000000"/>
              </a:solidFill>
              <a:ea typeface="Geneva" charset="-128"/>
              <a:cs typeface="Arial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ea typeface="Geneva" charset="-128"/>
                <a:cs typeface="Arial"/>
              </a:rPr>
              <a:t>U2U Project Manager</a:t>
            </a:r>
            <a:endParaRPr lang="en-US" sz="1600" dirty="0">
              <a:solidFill>
                <a:srgbClr val="000000"/>
              </a:solidFill>
              <a:ea typeface="Geneva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4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 Split Nitrogen Application Decision Support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47" t="27380" r="26729" b="14711"/>
          <a:stretch/>
        </p:blipFill>
        <p:spPr>
          <a:xfrm>
            <a:off x="2917834" y="2308450"/>
            <a:ext cx="6367619" cy="43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Customization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046" y="2333002"/>
            <a:ext cx="9143196" cy="42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8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Planting Date and Plant Growth Stage by Which to Apply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57" y="3273040"/>
            <a:ext cx="10853186" cy="23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6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Risks and Rewards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32" y="2734654"/>
            <a:ext cx="11249823" cy="1842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6645" y="5426580"/>
            <a:ext cx="9049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Defaults exist based on Iowa State Research.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998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59" y="2469734"/>
            <a:ext cx="11226369" cy="1951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865" y="4768553"/>
            <a:ext cx="952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user definitely needs to define these costs.  These defaults will be unrealistic in most cases.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15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Working Window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415" y="2404540"/>
            <a:ext cx="11184457" cy="2318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510" y="5118930"/>
            <a:ext cx="952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Note that the tool will alert you when logical errors occur.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76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</a:t>
            </a:r>
            <a:r>
              <a:rPr lang="en-US" dirty="0"/>
              <a:t>A</a:t>
            </a:r>
            <a:r>
              <a:rPr lang="en-US" dirty="0" smtClean="0"/>
              <a:t>pplication </a:t>
            </a:r>
            <a:r>
              <a:rPr lang="en-US" dirty="0"/>
              <a:t>E</a:t>
            </a:r>
            <a:r>
              <a:rPr lang="en-US" dirty="0" smtClean="0"/>
              <a:t>quipment and Acres to Cover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861" y="2495372"/>
            <a:ext cx="10157566" cy="41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3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Work Dates and 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2964" y="5443671"/>
            <a:ext cx="9426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Tool allows one to schedule days off and normal working hours.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5" y="2404540"/>
            <a:ext cx="10256123" cy="29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04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the Time Available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289" y="2404540"/>
            <a:ext cx="10402709" cy="2524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0091" y="5003260"/>
            <a:ext cx="9443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Using the Field Work Day history, tool assesses whether applicator has the number of hours needed to coverage defined acreage.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014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Complete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398" y="2281727"/>
            <a:ext cx="9504491" cy="43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2184" y="2391476"/>
            <a:ext cx="1750482" cy="4160136"/>
            <a:chOff x="328184" y="2391476"/>
            <a:chExt cx="1750482" cy="41601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185" y="3933826"/>
              <a:ext cx="1750481" cy="1171574"/>
            </a:xfrm>
            <a:prstGeom prst="rect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7" name="Picture 6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328185" y="2391476"/>
              <a:ext cx="1747355" cy="1408999"/>
            </a:xfrm>
            <a:prstGeom prst="rect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184" y="5238751"/>
              <a:ext cx="1750481" cy="1312861"/>
            </a:xfrm>
            <a:prstGeom prst="rect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en-US" dirty="0">
                <a:latin typeface="+mj-lt"/>
              </a:rPr>
              <a:t>Corn Belt Agriculture and Climate</a:t>
            </a:r>
            <a:endParaRPr lang="en-US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type="body" idx="1"/>
          </p:nvPr>
        </p:nvSpPr>
        <p:spPr>
          <a:xfrm>
            <a:off x="4059502" y="3076926"/>
            <a:ext cx="6065573" cy="2519501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ts val="2500"/>
              </a:lnSpc>
              <a:spcAft>
                <a:spcPts val="1400"/>
              </a:spcAft>
              <a:buFont typeface="Arial"/>
              <a:buChar char="•"/>
            </a:pPr>
            <a:r>
              <a:rPr lang="en-US" sz="2000" dirty="0"/>
              <a:t>Successful crop production relies on favorable weather and climate patterns</a:t>
            </a:r>
          </a:p>
          <a:p>
            <a:pPr marL="342900" indent="-342900">
              <a:lnSpc>
                <a:spcPts val="2500"/>
              </a:lnSpc>
              <a:spcAft>
                <a:spcPts val="1400"/>
              </a:spcAft>
              <a:buFont typeface="Arial"/>
              <a:buChar char="•"/>
            </a:pPr>
            <a:r>
              <a:rPr lang="en-US" sz="2000" dirty="0"/>
              <a:t>Limited seasonal climate predictability can increase farm vulnerability</a:t>
            </a:r>
          </a:p>
          <a:p>
            <a:pPr marL="342900" indent="-342900">
              <a:lnSpc>
                <a:spcPts val="2500"/>
              </a:lnSpc>
              <a:spcAft>
                <a:spcPts val="1400"/>
              </a:spcAft>
              <a:buFont typeface="Arial"/>
              <a:buChar char="•"/>
            </a:pPr>
            <a:r>
              <a:rPr lang="en-US" sz="2000" dirty="0"/>
              <a:t>Current tools and models are not widely used, may not be meeting corn farmers’/advisors’ needs</a:t>
            </a:r>
          </a:p>
        </p:txBody>
      </p:sp>
    </p:spTree>
    <p:extLst>
      <p:ext uri="{BB962C8B-B14F-4D97-AF65-F5344CB8AC3E}">
        <p14:creationId xmlns:p14="http://schemas.microsoft.com/office/powerpoint/2010/main" val="39739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Data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16" y="3116424"/>
            <a:ext cx="11582656" cy="24872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71387" y="3623417"/>
            <a:ext cx="3067940" cy="5725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Data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6" y="3116424"/>
            <a:ext cx="11582656" cy="24872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48661" y="3988188"/>
            <a:ext cx="1672621" cy="1330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05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Data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6" y="3116424"/>
            <a:ext cx="11582656" cy="24872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31012" y="3997518"/>
            <a:ext cx="2698988" cy="1330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Data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6" y="3116424"/>
            <a:ext cx="11582656" cy="24872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709102" y="4967903"/>
            <a:ext cx="1364711" cy="733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3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Savings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54" y="3452327"/>
            <a:ext cx="11685980" cy="19358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38131" y="3359019"/>
            <a:ext cx="2911151" cy="6064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90441" y="4748377"/>
            <a:ext cx="1364711" cy="733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9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Murphy’s Law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66" y="2404540"/>
            <a:ext cx="11728409" cy="1913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2980" y="4749282"/>
            <a:ext cx="95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corresponds to the least productive year on record in Field Work Days history from 1981-on.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042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22" y="2743200"/>
            <a:ext cx="11667844" cy="17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4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Graphical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049" y="2241184"/>
            <a:ext cx="8106651" cy="43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78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Tabular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569" y="2274250"/>
            <a:ext cx="5450149" cy="44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5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012" y="2269181"/>
            <a:ext cx="5102037" cy="43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661" y="2548225"/>
            <a:ext cx="4597399" cy="36261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About U2U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660" y="6097753"/>
            <a:ext cx="1853090" cy="4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1"/>
          <p:cNvSpPr>
            <a:spLocks noGrp="1"/>
          </p:cNvSpPr>
          <p:nvPr>
            <p:ph type="body" idx="1"/>
          </p:nvPr>
        </p:nvSpPr>
        <p:spPr>
          <a:xfrm>
            <a:off x="6606013" y="3162049"/>
            <a:ext cx="3663829" cy="280089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rgbClr val="8699B1"/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/>
              </a:rPr>
              <a:t>Transform existing climate information into usable knowledge for agricultural decision making</a:t>
            </a:r>
            <a:br>
              <a:rPr lang="en-US" sz="1600" dirty="0">
                <a:latin typeface="Calibri" pitchFamily="34" charset="0"/>
                <a:cs typeface="Arial"/>
              </a:rPr>
            </a:br>
            <a:endParaRPr lang="en-US" sz="1600" dirty="0">
              <a:latin typeface="Calibri" pitchFamily="34" charset="0"/>
              <a:cs typeface="Arial"/>
            </a:endParaRPr>
          </a:p>
          <a:p>
            <a:pPr marL="342900" indent="-342900" eaLnBrk="0" hangingPunct="0">
              <a:buClr>
                <a:srgbClr val="8699B1"/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/>
              </a:rPr>
              <a:t>Give farmers the resources and training to more effectively manage variable climate conditions</a:t>
            </a:r>
            <a:br>
              <a:rPr lang="en-US" sz="1600" dirty="0">
                <a:latin typeface="Calibri" pitchFamily="34" charset="0"/>
                <a:cs typeface="Arial"/>
              </a:rPr>
            </a:br>
            <a:endParaRPr lang="en-US" sz="1600" dirty="0">
              <a:latin typeface="Calibri" pitchFamily="34" charset="0"/>
              <a:cs typeface="Arial"/>
            </a:endParaRPr>
          </a:p>
          <a:p>
            <a:pPr marL="342900" indent="-342900" eaLnBrk="0" hangingPunct="0">
              <a:buClr>
                <a:srgbClr val="8699B1"/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  <a:cs typeface="Arial"/>
              </a:rPr>
              <a:t>Increase </a:t>
            </a:r>
            <a:r>
              <a:rPr lang="en-US" sz="1600" dirty="0">
                <a:latin typeface="Calibri" pitchFamily="34" charset="0"/>
                <a:cs typeface="Arial"/>
              </a:rPr>
              <a:t>Extension’s </a:t>
            </a:r>
            <a:r>
              <a:rPr lang="en-US" sz="1600" dirty="0">
                <a:latin typeface="Calibri" pitchFamily="34" charset="0"/>
                <a:cs typeface="Arial"/>
              </a:rPr>
              <a:t>capacity to address agro-climate issues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84360" y="2451976"/>
            <a:ext cx="2307134" cy="463645"/>
            <a:chOff x="5838824" y="5810546"/>
            <a:chExt cx="2201796" cy="557957"/>
          </a:xfrm>
        </p:grpSpPr>
        <p:sp>
          <p:nvSpPr>
            <p:cNvPr id="5" name="Rounded Rectangle 4"/>
            <p:cNvSpPr/>
            <p:nvPr/>
          </p:nvSpPr>
          <p:spPr>
            <a:xfrm>
              <a:off x="5838824" y="5810546"/>
              <a:ext cx="2201796" cy="5579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3751" y="5812928"/>
              <a:ext cx="1431940" cy="55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Calibri" pitchFamily="34" charset="0"/>
                  <a:ea typeface="Geneva" charset="-128"/>
                </a:rPr>
                <a:t>Our Vision</a:t>
              </a:r>
              <a:endParaRPr lang="en-US" sz="2400" dirty="0">
                <a:solidFill>
                  <a:srgbClr val="FFFFFF"/>
                </a:solidFill>
                <a:latin typeface="Calibri" pitchFamily="34" charset="0"/>
                <a:ea typeface="Geneva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80541" y="5962941"/>
            <a:ext cx="391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Geneva" charset="-128"/>
                <a:cs typeface="Arial"/>
              </a:rPr>
              <a:t>More </a:t>
            </a:r>
            <a:r>
              <a:rPr lang="en-US" sz="2000" b="1" u="sng" dirty="0">
                <a:solidFill>
                  <a:srgbClr val="CC8E60">
                    <a:lumMod val="50000"/>
                  </a:srgbClr>
                </a:solidFill>
                <a:latin typeface="Calibri" pitchFamily="34" charset="0"/>
                <a:ea typeface="Geneva" charset="-128"/>
                <a:cs typeface="Arial"/>
              </a:rPr>
              <a:t>resilient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Geneva" charset="-128"/>
                <a:cs typeface="Arial"/>
              </a:rPr>
              <a:t> and </a:t>
            </a:r>
            <a:r>
              <a:rPr lang="en-US" sz="2000" b="1" u="sng" dirty="0">
                <a:solidFill>
                  <a:srgbClr val="CC8E60">
                    <a:lumMod val="50000"/>
                  </a:srgbClr>
                </a:solidFill>
                <a:latin typeface="Calibri" pitchFamily="34" charset="0"/>
                <a:ea typeface="Geneva" charset="-128"/>
                <a:cs typeface="Arial"/>
              </a:rPr>
              <a:t>profitable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Geneva" charset="-128"/>
                <a:cs typeface="Arial"/>
              </a:rPr>
              <a:t> farms </a:t>
            </a:r>
            <a:br>
              <a:rPr lang="en-US" sz="2000" dirty="0">
                <a:solidFill>
                  <a:srgbClr val="000000"/>
                </a:solidFill>
                <a:latin typeface="Calibri" pitchFamily="34" charset="0"/>
                <a:ea typeface="Geneva" charset="-128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Geneva" charset="-128"/>
                <a:cs typeface="Arial"/>
              </a:rPr>
              <a:t>in a variable and changing climate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Geneva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2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Savable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597" y="2275039"/>
            <a:ext cx="5330093" cy="44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18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Degree Day Check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0211" y="2301481"/>
            <a:ext cx="6122866" cy="44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This tool and others available at:</a:t>
            </a:r>
          </a:p>
          <a:p>
            <a:pPr marL="0" indent="0" algn="ctr">
              <a:buNone/>
            </a:pPr>
            <a:r>
              <a:rPr lang="en-US" sz="6600" dirty="0" smtClean="0"/>
              <a:t>Agclimate4u.org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9324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en-US" dirty="0">
                <a:latin typeface="+mj-lt"/>
              </a:rPr>
              <a:t>U2U Team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</a:t>
            </a:r>
            <a:r>
              <a:rPr lang="en-US" dirty="0" smtClean="0">
                <a:solidFill>
                  <a:srgbClr val="000000"/>
                </a:solidFill>
              </a:rPr>
              <a:t>limatologists, </a:t>
            </a:r>
            <a:r>
              <a:rPr lang="en-US" dirty="0" smtClean="0"/>
              <a:t>c</a:t>
            </a:r>
            <a:r>
              <a:rPr lang="en-US" dirty="0" smtClean="0">
                <a:solidFill>
                  <a:srgbClr val="000000"/>
                </a:solidFill>
              </a:rPr>
              <a:t>rop modelers, agronomists,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/>
              <a:t>IT specialists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/>
              <a:t>economists, sociologists, Extension, and more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6881" y="5607533"/>
            <a:ext cx="831671" cy="84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2191" y="3597221"/>
            <a:ext cx="1734330" cy="2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795" y="5765206"/>
            <a:ext cx="1564995" cy="4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126" y="3570336"/>
            <a:ext cx="1734330" cy="28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442" y="4420924"/>
            <a:ext cx="623698" cy="6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862" y="3471345"/>
            <a:ext cx="1295394" cy="4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948" y="4333327"/>
            <a:ext cx="422381" cy="85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367" y="4496183"/>
            <a:ext cx="890184" cy="5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132" y="5796990"/>
            <a:ext cx="119989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wordmark_bold_vert_large.g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061" y="3500484"/>
            <a:ext cx="1313160" cy="4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ucomm.unl.edu/resources/downloads/2009_logos/R-UNL_logo/R-UNL_png/R-UN_L4c_4c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2497" y="4522763"/>
            <a:ext cx="1196288" cy="4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061" y="5707863"/>
            <a:ext cx="1313160" cy="59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3621334" y="2380233"/>
            <a:ext cx="2176621" cy="1568285"/>
            <a:chOff x="956448" y="1672646"/>
            <a:chExt cx="2176621" cy="156828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848" y="1672646"/>
              <a:ext cx="2110602" cy="1568285"/>
            </a:xfrm>
            <a:prstGeom prst="rect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956448" y="2256920"/>
              <a:ext cx="2176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77543D">
                      <a:lumMod val="50000"/>
                    </a:srgbClr>
                  </a:solidFill>
                  <a:latin typeface="Calibri"/>
                  <a:ea typeface="Geneva" charset="-128"/>
                </a:rPr>
                <a:t>Models and Data</a:t>
              </a:r>
              <a:endParaRPr lang="en-US" sz="2200" b="1" dirty="0">
                <a:solidFill>
                  <a:srgbClr val="77543D">
                    <a:lumMod val="50000"/>
                  </a:srgbClr>
                </a:solidFill>
                <a:latin typeface="Calibri"/>
                <a:ea typeface="Geneva" charset="-128"/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6279443" y="2380233"/>
            <a:ext cx="2277355" cy="1568285"/>
            <a:chOff x="6220534" y="1657070"/>
            <a:chExt cx="2277355" cy="15682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634" y="1657070"/>
              <a:ext cx="2186180" cy="1568285"/>
            </a:xfrm>
            <a:prstGeom prst="rect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220534" y="2241344"/>
              <a:ext cx="22773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77543D">
                      <a:lumMod val="50000"/>
                    </a:srgbClr>
                  </a:solidFill>
                  <a:latin typeface="Calibri"/>
                  <a:ea typeface="Geneva" charset="-128"/>
                </a:rPr>
                <a:t>Stakeholder Input</a:t>
              </a:r>
              <a:endParaRPr lang="en-US" sz="2200" b="1" dirty="0">
                <a:solidFill>
                  <a:srgbClr val="77543D">
                    <a:lumMod val="50000"/>
                  </a:srgbClr>
                </a:solidFill>
                <a:latin typeface="Calibri"/>
                <a:ea typeface="Geneva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66588" y="2507189"/>
            <a:ext cx="3378200" cy="1349997"/>
            <a:chOff x="2842588" y="2321624"/>
            <a:chExt cx="3378200" cy="1349997"/>
          </a:xfrm>
        </p:grpSpPr>
        <p:sp>
          <p:nvSpPr>
            <p:cNvPr id="21" name="Right Arrow 20"/>
            <p:cNvSpPr/>
            <p:nvPr/>
          </p:nvSpPr>
          <p:spPr>
            <a:xfrm>
              <a:off x="2842588" y="2778942"/>
              <a:ext cx="546100" cy="43088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0800000">
              <a:off x="5674688" y="2778943"/>
              <a:ext cx="546100" cy="43088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464889" y="2321624"/>
              <a:ext cx="2120898" cy="1349997"/>
            </a:xfrm>
            <a:prstGeom prst="ellipse">
              <a:avLst/>
            </a:prstGeom>
            <a:ln w="285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77543D">
                      <a:lumMod val="50000"/>
                    </a:srgbClr>
                  </a:solidFill>
                </a:rPr>
                <a:t>Decision Support Tools</a:t>
              </a:r>
              <a:endParaRPr lang="en-US" b="1" dirty="0">
                <a:solidFill>
                  <a:srgbClr val="77543D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01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16823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16198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084733" y="4842048"/>
            <a:ext cx="4074763" cy="705905"/>
            <a:chOff x="2494850" y="2133324"/>
            <a:chExt cx="3980957" cy="517062"/>
          </a:xfrm>
        </p:grpSpPr>
        <p:sp>
          <p:nvSpPr>
            <p:cNvPr id="24" name="Rounded Rectangle 23"/>
            <p:cNvSpPr/>
            <p:nvPr/>
          </p:nvSpPr>
          <p:spPr>
            <a:xfrm>
              <a:off x="2494850" y="2133324"/>
              <a:ext cx="3980957" cy="51706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62F1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94850" y="2256590"/>
              <a:ext cx="3980957" cy="27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362F11"/>
                  </a:solidFill>
                  <a:latin typeface="Calibri"/>
                  <a:ea typeface="Geneva" charset="-128"/>
                </a:rPr>
                <a:t>Pilot test tools, methods, and outreach</a:t>
              </a:r>
              <a:endParaRPr lang="en-US" b="1" i="1" dirty="0">
                <a:solidFill>
                  <a:srgbClr val="362F11"/>
                </a:solidFill>
                <a:latin typeface="Calibri"/>
                <a:ea typeface="Geneva" charset="-128"/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5804656" y="3633289"/>
            <a:ext cx="454354" cy="75019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20449502">
            <a:off x="6361207" y="3563537"/>
            <a:ext cx="464286" cy="76406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583052">
            <a:off x="5214154" y="3533211"/>
            <a:ext cx="464286" cy="76406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2144043" y="2380233"/>
            <a:ext cx="2176621" cy="1568285"/>
            <a:chOff x="956448" y="1672646"/>
            <a:chExt cx="2176621" cy="156828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848" y="1672646"/>
              <a:ext cx="2110602" cy="1568285"/>
            </a:xfrm>
            <a:prstGeom prst="rect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956448" y="2256920"/>
              <a:ext cx="2176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77543D">
                      <a:lumMod val="50000"/>
                    </a:srgbClr>
                  </a:solidFill>
                  <a:latin typeface="Calibri"/>
                  <a:ea typeface="Geneva" charset="-128"/>
                </a:rPr>
                <a:t>Models and Data</a:t>
              </a:r>
              <a:endParaRPr lang="en-US" sz="2200" b="1" dirty="0">
                <a:solidFill>
                  <a:srgbClr val="77543D">
                    <a:lumMod val="50000"/>
                  </a:srgbClr>
                </a:solidFill>
                <a:latin typeface="Calibri"/>
                <a:ea typeface="Geneva" charset="-128"/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7818284" y="2390866"/>
            <a:ext cx="2277355" cy="1568285"/>
            <a:chOff x="6220534" y="1657070"/>
            <a:chExt cx="2277355" cy="15682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634" y="1657070"/>
              <a:ext cx="2186180" cy="1568285"/>
            </a:xfrm>
            <a:prstGeom prst="rect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220534" y="2241344"/>
              <a:ext cx="22773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solidFill>
                    <a:srgbClr val="77543D">
                      <a:lumMod val="50000"/>
                    </a:srgbClr>
                  </a:solidFill>
                  <a:latin typeface="Calibri"/>
                  <a:ea typeface="Geneva" charset="-128"/>
                </a:rPr>
                <a:t>Stakeholder Input</a:t>
              </a:r>
              <a:endParaRPr lang="en-US" sz="2200" b="1" dirty="0">
                <a:solidFill>
                  <a:srgbClr val="77543D">
                    <a:lumMod val="50000"/>
                  </a:srgbClr>
                </a:solidFill>
                <a:latin typeface="Calibri"/>
                <a:ea typeface="Geneva" charset="-128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366588" y="2507189"/>
            <a:ext cx="3378200" cy="1349997"/>
            <a:chOff x="2842588" y="2321624"/>
            <a:chExt cx="3378200" cy="1349997"/>
          </a:xfrm>
        </p:grpSpPr>
        <p:sp>
          <p:nvSpPr>
            <p:cNvPr id="21" name="Right Arrow 20"/>
            <p:cNvSpPr/>
            <p:nvPr/>
          </p:nvSpPr>
          <p:spPr>
            <a:xfrm>
              <a:off x="2842588" y="2778942"/>
              <a:ext cx="546100" cy="43088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0800000">
              <a:off x="5674688" y="2778943"/>
              <a:ext cx="546100" cy="43088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464889" y="2321624"/>
              <a:ext cx="2120898" cy="1349997"/>
            </a:xfrm>
            <a:prstGeom prst="ellipse">
              <a:avLst/>
            </a:prstGeom>
            <a:ln w="285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77543D">
                      <a:lumMod val="50000"/>
                    </a:srgbClr>
                  </a:solidFill>
                </a:rPr>
                <a:t>Decision Support Tools</a:t>
              </a:r>
              <a:endParaRPr lang="en-US" b="1" dirty="0">
                <a:solidFill>
                  <a:srgbClr val="77543D">
                    <a:lumMod val="50000"/>
                  </a:srgb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39936" y="4777179"/>
            <a:ext cx="1222416" cy="1230571"/>
            <a:chOff x="1914303" y="2830400"/>
            <a:chExt cx="1463040" cy="1463040"/>
          </a:xfrm>
        </p:grpSpPr>
        <p:pic>
          <p:nvPicPr>
            <p:cNvPr id="35" name="Picture 4" descr="outline of iowa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303" y="2830400"/>
              <a:ext cx="1463040" cy="14630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414186" y="3349399"/>
              <a:ext cx="441429" cy="36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46576D"/>
                  </a:solidFill>
                  <a:latin typeface="Calibri"/>
                  <a:ea typeface="Geneva" charset="-128"/>
                </a:rPr>
                <a:t>IA</a:t>
              </a:r>
              <a:endParaRPr lang="en-US" sz="1400" dirty="0">
                <a:solidFill>
                  <a:srgbClr val="46576D"/>
                </a:solidFill>
                <a:latin typeface="Calibri"/>
                <a:ea typeface="Geneva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38821" y="4757304"/>
            <a:ext cx="1123492" cy="1177819"/>
            <a:chOff x="558141" y="3377024"/>
            <a:chExt cx="1463040" cy="1463040"/>
          </a:xfrm>
        </p:grpSpPr>
        <p:pic>
          <p:nvPicPr>
            <p:cNvPr id="34" name="Picture 2" descr="outline of indiana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41" y="3377024"/>
              <a:ext cx="1463040" cy="14630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108686" y="3838967"/>
              <a:ext cx="456952" cy="38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46576D"/>
                  </a:solidFill>
                  <a:latin typeface="Calibri"/>
                  <a:ea typeface="Geneva" charset="-128"/>
                </a:rPr>
                <a:t>IN</a:t>
              </a:r>
              <a:endParaRPr lang="en-US" sz="1400" dirty="0">
                <a:solidFill>
                  <a:srgbClr val="46576D"/>
                </a:solidFill>
                <a:latin typeface="Calibri"/>
                <a:ea typeface="Geneva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365" y="4133097"/>
            <a:ext cx="1365520" cy="1288163"/>
            <a:chOff x="557196" y="4658126"/>
            <a:chExt cx="1463040" cy="1463040"/>
          </a:xfrm>
        </p:grpSpPr>
        <p:pic>
          <p:nvPicPr>
            <p:cNvPr id="37" name="Picture 8" descr="outline of nebraska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96" y="4658126"/>
              <a:ext cx="1463040" cy="14630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294487" y="5260991"/>
              <a:ext cx="456953" cy="34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46576D"/>
                  </a:solidFill>
                  <a:latin typeface="Calibri"/>
                  <a:ea typeface="Geneva" charset="-128"/>
                </a:rPr>
                <a:t>NE</a:t>
              </a:r>
              <a:endParaRPr lang="en-US" sz="1400" dirty="0">
                <a:solidFill>
                  <a:srgbClr val="46576D"/>
                </a:solidFill>
                <a:latin typeface="Calibri"/>
                <a:ea typeface="Geneva" charset="-12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71838" y="4112989"/>
            <a:ext cx="1442150" cy="1350220"/>
            <a:chOff x="1868583" y="4208299"/>
            <a:chExt cx="1554480" cy="1554480"/>
          </a:xfrm>
        </p:grpSpPr>
        <p:pic>
          <p:nvPicPr>
            <p:cNvPr id="36" name="Picture 6" descr="outline of michigan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583" y="4208299"/>
              <a:ext cx="1554480" cy="15544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714595" y="5173780"/>
              <a:ext cx="456952" cy="35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46576D"/>
                  </a:solidFill>
                  <a:latin typeface="Calibri"/>
                  <a:ea typeface="Geneva" charset="-128"/>
                </a:rPr>
                <a:t>MI</a:t>
              </a:r>
              <a:endParaRPr lang="en-US" sz="1400" dirty="0">
                <a:solidFill>
                  <a:srgbClr val="46576D"/>
                </a:solidFill>
                <a:latin typeface="Calibri"/>
                <a:ea typeface="Geneva" charset="-12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84732" y="5969649"/>
            <a:ext cx="4074763" cy="705905"/>
            <a:chOff x="2494850" y="2133324"/>
            <a:chExt cx="3980957" cy="517062"/>
          </a:xfrm>
        </p:grpSpPr>
        <p:sp>
          <p:nvSpPr>
            <p:cNvPr id="39" name="Rounded Rectangle 38"/>
            <p:cNvSpPr/>
            <p:nvPr/>
          </p:nvSpPr>
          <p:spPr>
            <a:xfrm>
              <a:off x="2494850" y="2133324"/>
              <a:ext cx="3980957" cy="51706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62F1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94850" y="2256590"/>
              <a:ext cx="3980957" cy="27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362F11"/>
                  </a:solidFill>
                  <a:latin typeface="Calibri"/>
                  <a:ea typeface="Geneva" charset="-128"/>
                </a:rPr>
                <a:t>Disseminate across 12 state region</a:t>
              </a:r>
              <a:endParaRPr lang="en-US" b="1" i="1" dirty="0">
                <a:solidFill>
                  <a:srgbClr val="362F11"/>
                </a:solidFill>
                <a:latin typeface="Calibri"/>
                <a:ea typeface="Geneva" charset="-128"/>
              </a:endParaRPr>
            </a:p>
          </p:txBody>
        </p:sp>
      </p:grpSp>
      <p:sp>
        <p:nvSpPr>
          <p:cNvPr id="18" name="Down Arrow 17"/>
          <p:cNvSpPr/>
          <p:nvPr/>
        </p:nvSpPr>
        <p:spPr>
          <a:xfrm>
            <a:off x="5786473" y="5508753"/>
            <a:ext cx="490721" cy="60628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9259 L -1.94444E-6 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-0.08449 L 0.0217 -0.03472 C 0.01875 -0.02477 0.01233 -0.01019 0.00539 0.00231 C -0.00434 0.01643 -0.01232 0.02639 -0.02014 0.03264 L -0.05486 0.06018 " pathEditMode="relative" rAng="7787353" ptsTypes="FffFF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80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-0.0882 L -0.01719 -0.0382 C -0.01424 -0.02755 -0.00851 -0.01436 -0.00121 -0.00162 C 0.00764 0.01319 0.0151 0.02361 0.0224 0.02939 L 0.05625 0.0574 " pathEditMode="relative" rAng="3119578" ptsTypes="F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the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72267"/>
            <a:ext cx="6318422" cy="36538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Multiple Other Tools Currently Available:</a:t>
            </a:r>
          </a:p>
          <a:p>
            <a:r>
              <a:rPr lang="en-US" dirty="0" smtClean="0"/>
              <a:t>Climate Patterns Viewer</a:t>
            </a:r>
          </a:p>
          <a:p>
            <a:r>
              <a:rPr lang="en-US" dirty="0" err="1" smtClean="0"/>
              <a:t>AgClimate</a:t>
            </a:r>
            <a:r>
              <a:rPr lang="en-US" dirty="0" smtClean="0"/>
              <a:t> View</a:t>
            </a:r>
          </a:p>
          <a:p>
            <a:r>
              <a:rPr lang="en-US" dirty="0" smtClean="0"/>
              <a:t>Corn GDD Decision Support</a:t>
            </a:r>
          </a:p>
          <a:p>
            <a:r>
              <a:rPr lang="en-US" dirty="0" smtClean="0"/>
              <a:t>Probable Field Work Days Decision Support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8725" y="2288006"/>
            <a:ext cx="4667498" cy="43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Split Nitrogen Application Decision Support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possible benefits of side dress applied N?</a:t>
            </a:r>
          </a:p>
          <a:p>
            <a:pPr marL="0" indent="0">
              <a:buNone/>
            </a:pPr>
            <a:r>
              <a:rPr lang="en-US" dirty="0" smtClean="0"/>
              <a:t>This tool allows producers to consider:</a:t>
            </a:r>
          </a:p>
          <a:p>
            <a:r>
              <a:rPr lang="en-US" dirty="0" smtClean="0"/>
              <a:t>Time required to side dress</a:t>
            </a:r>
          </a:p>
          <a:p>
            <a:r>
              <a:rPr lang="en-US" dirty="0" smtClean="0"/>
              <a:t>Economic analysis of the savings with timely N application</a:t>
            </a:r>
          </a:p>
          <a:p>
            <a:r>
              <a:rPr lang="en-US" dirty="0" smtClean="0"/>
              <a:t>Potential risk associated with weather preventing N side dress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2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 Split Nitrogen Application Decision Support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72267"/>
            <a:ext cx="4928075" cy="36538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County and crop reporting district specific information.</a:t>
            </a:r>
          </a:p>
          <a:p>
            <a:pPr marL="0" indent="0">
              <a:buNone/>
            </a:pPr>
            <a:r>
              <a:rPr lang="en-US" dirty="0" smtClean="0"/>
              <a:t>Incorporates Fieldwork Days as reported from 1981 to the last reporting year.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96" t="27567" r="26576" b="14605"/>
          <a:stretch/>
        </p:blipFill>
        <p:spPr>
          <a:xfrm>
            <a:off x="5734229" y="2280378"/>
            <a:ext cx="6231994" cy="42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64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B2957A-1A2A-47A7-B017-D1A3E40275BE}&quot;/&gt;&lt;filename val=&quot;C:\Users\mwidhalm\AppData\Local\Temp\PR\data\asimages\{70B2957A-1A2A-47A7-B017-D1A3E40275BE}.png&quot;/&gt;&lt;hasEffects val=&quot;1&quot;/&gt;&lt;left val=&quot;115.56&quot;/&gt;&lt;top val=&quot;18.72&quot;/&gt;&lt;width val=&quot;583.8&quot;/&gt;&lt;height val=&quot;83.6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6D04E2-72DB-4822-9257-E69849F7796C}&quot;/&gt;&lt;filename val=&quot;C:\Users\mwidhalm\AppData\Local\Temp\PR\data\asimages\{A06D04E2-72DB-4822-9257-E69849F7796C}.png&quot;/&gt;&lt;hasEffects val=&quot;1&quot;/&gt;&lt;left val=&quot;115.56&quot;/&gt;&lt;top val=&quot;18.72&quot;/&gt;&lt;width val=&quot;583.8&quot;/&gt;&lt;height val=&quot;83.64&quot;/&gt;&lt;/ThreeDShapeInfo&gt;"/>
</p:tagLst>
</file>

<file path=ppt/theme/theme1.xml><?xml version="1.0" encoding="utf-8"?>
<a:theme xmlns:a="http://schemas.openxmlformats.org/drawingml/2006/main" name="U2U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CADA68B6DC24EA1420EC0585F4E46" ma:contentTypeVersion="0" ma:contentTypeDescription="Create a new document." ma:contentTypeScope="" ma:versionID="7c3fbdcc9b068f26bf7197efab5091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E81753-3122-4AFF-B177-BF27BC388E2D}"/>
</file>

<file path=customXml/itemProps2.xml><?xml version="1.0" encoding="utf-8"?>
<ds:datastoreItem xmlns:ds="http://schemas.openxmlformats.org/officeDocument/2006/customXml" ds:itemID="{C5190C0E-86F9-4604-B14F-F7B9A68617FF}"/>
</file>

<file path=customXml/itemProps3.xml><?xml version="1.0" encoding="utf-8"?>
<ds:datastoreItem xmlns:ds="http://schemas.openxmlformats.org/officeDocument/2006/customXml" ds:itemID="{7A979C3B-ECC6-432A-992E-4F5004ED4FEB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626</Words>
  <Application>Microsoft Office PowerPoint</Application>
  <PresentationFormat>Widescreen</PresentationFormat>
  <Paragraphs>104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Geneva</vt:lpstr>
      <vt:lpstr>U2U</vt:lpstr>
      <vt:lpstr>PowerPoint Presentation</vt:lpstr>
      <vt:lpstr>Corn Belt Agriculture and Climate</vt:lpstr>
      <vt:lpstr>About U2U</vt:lpstr>
      <vt:lpstr>U2U Team</vt:lpstr>
      <vt:lpstr>Project Objectives</vt:lpstr>
      <vt:lpstr>Project Objectives</vt:lpstr>
      <vt:lpstr>A Look at the Website</vt:lpstr>
      <vt:lpstr>Corn Split Nitrogen Application Decision Support Tool</vt:lpstr>
      <vt:lpstr>Corn Split Nitrogen Application Decision Support Tool</vt:lpstr>
      <vt:lpstr>Corn Split Nitrogen Application Decision Support Tool</vt:lpstr>
      <vt:lpstr>Input Customization</vt:lpstr>
      <vt:lpstr>Set Planting Date and Plant Growth Stage by Which to Apply</vt:lpstr>
      <vt:lpstr>Set Risks and Rewards</vt:lpstr>
      <vt:lpstr>Pricing Information</vt:lpstr>
      <vt:lpstr>Set the Working Window</vt:lpstr>
      <vt:lpstr>Input Application Equipment and Acres to Cover</vt:lpstr>
      <vt:lpstr>Set Work Dates and Time</vt:lpstr>
      <vt:lpstr>Confirming the Time Available</vt:lpstr>
      <vt:lpstr>Inputs Complete</vt:lpstr>
      <vt:lpstr>Economic Data</vt:lpstr>
      <vt:lpstr>Economic Data</vt:lpstr>
      <vt:lpstr>Economic Data</vt:lpstr>
      <vt:lpstr>Economic Data</vt:lpstr>
      <vt:lpstr>Average Savings</vt:lpstr>
      <vt:lpstr>Murphy’s Law</vt:lpstr>
      <vt:lpstr>Additional Information</vt:lpstr>
      <vt:lpstr>Additional Graphical Information</vt:lpstr>
      <vt:lpstr>Tabular Data</vt:lpstr>
      <vt:lpstr>Graphical Data</vt:lpstr>
      <vt:lpstr>Savable Options</vt:lpstr>
      <vt:lpstr>Growing Degree Day Check</vt:lpstr>
      <vt:lpstr>Questions?</vt:lpstr>
    </vt:vector>
  </TitlesOfParts>
  <Company>Purdue University - AgIT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Schmitz, Hans F</dc:creator>
  <cp:lastModifiedBy>Schmitz, Hans F</cp:lastModifiedBy>
  <cp:revision>14</cp:revision>
  <dcterms:created xsi:type="dcterms:W3CDTF">2014-10-24T19:44:45Z</dcterms:created>
  <dcterms:modified xsi:type="dcterms:W3CDTF">2014-10-24T21:43:10Z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0x010100785CADA68B6DC24EA1420EC0585F4E46</vt:lpwstr>
  </property>
</Properties>
</file>