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76"/>
  </p:notesMasterIdLst>
  <p:handoutMasterIdLst>
    <p:handoutMasterId r:id="rId77"/>
  </p:handoutMasterIdLst>
  <p:sldIdLst>
    <p:sldId id="257" r:id="rId2"/>
    <p:sldId id="266" r:id="rId3"/>
    <p:sldId id="268" r:id="rId4"/>
    <p:sldId id="267" r:id="rId5"/>
    <p:sldId id="269" r:id="rId6"/>
    <p:sldId id="270" r:id="rId7"/>
    <p:sldId id="271" r:id="rId8"/>
    <p:sldId id="272" r:id="rId9"/>
    <p:sldId id="273" r:id="rId10"/>
    <p:sldId id="274" r:id="rId11"/>
    <p:sldId id="340" r:id="rId12"/>
    <p:sldId id="307" r:id="rId13"/>
    <p:sldId id="275" r:id="rId14"/>
    <p:sldId id="276" r:id="rId15"/>
    <p:sldId id="277" r:id="rId16"/>
    <p:sldId id="278" r:id="rId17"/>
    <p:sldId id="279" r:id="rId18"/>
    <p:sldId id="334" r:id="rId19"/>
    <p:sldId id="280" r:id="rId20"/>
    <p:sldId id="281" r:id="rId21"/>
    <p:sldId id="282" r:id="rId22"/>
    <p:sldId id="283" r:id="rId23"/>
    <p:sldId id="284" r:id="rId24"/>
    <p:sldId id="285" r:id="rId25"/>
    <p:sldId id="286" r:id="rId26"/>
    <p:sldId id="287" r:id="rId27"/>
    <p:sldId id="288" r:id="rId28"/>
    <p:sldId id="308" r:id="rId29"/>
    <p:sldId id="289" r:id="rId30"/>
    <p:sldId id="290" r:id="rId31"/>
    <p:sldId id="291" r:id="rId32"/>
    <p:sldId id="309" r:id="rId33"/>
    <p:sldId id="292" r:id="rId34"/>
    <p:sldId id="294" r:id="rId35"/>
    <p:sldId id="295" r:id="rId36"/>
    <p:sldId id="296" r:id="rId37"/>
    <p:sldId id="297" r:id="rId38"/>
    <p:sldId id="298" r:id="rId39"/>
    <p:sldId id="300" r:id="rId40"/>
    <p:sldId id="299" r:id="rId41"/>
    <p:sldId id="301" r:id="rId42"/>
    <p:sldId id="302" r:id="rId43"/>
    <p:sldId id="303" r:id="rId44"/>
    <p:sldId id="304" r:id="rId45"/>
    <p:sldId id="305" r:id="rId46"/>
    <p:sldId id="306" r:id="rId47"/>
    <p:sldId id="310" r:id="rId48"/>
    <p:sldId id="313" r:id="rId49"/>
    <p:sldId id="312" r:id="rId50"/>
    <p:sldId id="311"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6" r:id="rId70"/>
    <p:sldId id="335" r:id="rId71"/>
    <p:sldId id="333" r:id="rId72"/>
    <p:sldId id="337" r:id="rId73"/>
    <p:sldId id="339" r:id="rId74"/>
    <p:sldId id="338" r:id="rId75"/>
  </p:sldIdLst>
  <p:sldSz cx="12192000" cy="6858000"/>
  <p:notesSz cx="7010400" cy="9296400"/>
  <p:embeddedFontLst>
    <p:embeddedFont>
      <p:font typeface="Acumin Pro" panose="020B0604020202020204" charset="0"/>
      <p:regular r:id="rId78"/>
      <p:bold r:id="rId79"/>
      <p:italic r:id="rId80"/>
      <p:boldItalic r:id="rId81"/>
    </p:embeddedFont>
    <p:embeddedFont>
      <p:font typeface="Acumin Pro ExtraCondensed" panose="020B0604020202020204" charset="0"/>
      <p:regular r:id="rId82"/>
      <p:bold r:id="rId83"/>
      <p:italic r:id="rId84"/>
      <p:boldItalic r:id="rId85"/>
    </p:embeddedFont>
    <p:embeddedFont>
      <p:font typeface="Acumin Pro ExtraCondensed Smbd" panose="020B0604020202020204" charset="0"/>
      <p:regular r:id="rId86"/>
      <p:bold r:id="rId87"/>
      <p:italic r:id="rId88"/>
      <p:boldItalic r:id="rId89"/>
    </p:embeddedFont>
    <p:embeddedFont>
      <p:font typeface="Acumin Pro Medium" panose="020B0604020202020204" charset="0"/>
      <p:regular r:id="rId90"/>
      <p:italic r:id="rId91"/>
    </p:embeddedFont>
    <p:embeddedFont>
      <p:font typeface="Acumin Pro Semibold" panose="020B0604020202020204" charset="0"/>
      <p:regular r:id="rId92"/>
      <p:bold r:id="rId93"/>
      <p:italic r:id="rId94"/>
      <p:boldItalic r:id="rId95"/>
    </p:embeddedFont>
    <p:embeddedFont>
      <p:font typeface="Acumin Pro SemiCondensed" panose="020B0604020202020204" charset="0"/>
      <p:regular r:id="rId96"/>
      <p:bold r:id="rId97"/>
      <p:italic r:id="rId98"/>
      <p:boldItalic r:id="rId99"/>
    </p:embeddedFont>
    <p:embeddedFont>
      <p:font typeface="United Sans Cd Md" charset="0"/>
      <p:regular r:id="rId100"/>
    </p:embeddedFont>
    <p:embeddedFont>
      <p:font typeface="United Sans Rg Md" charset="0"/>
      <p:regular r:id="rId10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6CABA4-4EFF-49A4-AD23-DA5A47895241}">
          <p14:sldIdLst>
            <p14:sldId id="257"/>
            <p14:sldId id="266"/>
            <p14:sldId id="268"/>
            <p14:sldId id="267"/>
            <p14:sldId id="269"/>
            <p14:sldId id="270"/>
            <p14:sldId id="271"/>
            <p14:sldId id="272"/>
            <p14:sldId id="273"/>
            <p14:sldId id="274"/>
            <p14:sldId id="340"/>
            <p14:sldId id="307"/>
            <p14:sldId id="275"/>
            <p14:sldId id="276"/>
            <p14:sldId id="277"/>
            <p14:sldId id="278"/>
            <p14:sldId id="279"/>
            <p14:sldId id="334"/>
            <p14:sldId id="280"/>
            <p14:sldId id="281"/>
            <p14:sldId id="282"/>
            <p14:sldId id="283"/>
            <p14:sldId id="284"/>
            <p14:sldId id="285"/>
            <p14:sldId id="286"/>
            <p14:sldId id="287"/>
            <p14:sldId id="288"/>
            <p14:sldId id="308"/>
            <p14:sldId id="289"/>
            <p14:sldId id="290"/>
            <p14:sldId id="291"/>
            <p14:sldId id="309"/>
            <p14:sldId id="292"/>
            <p14:sldId id="294"/>
            <p14:sldId id="295"/>
            <p14:sldId id="296"/>
            <p14:sldId id="297"/>
            <p14:sldId id="298"/>
            <p14:sldId id="300"/>
            <p14:sldId id="299"/>
            <p14:sldId id="301"/>
            <p14:sldId id="302"/>
            <p14:sldId id="303"/>
            <p14:sldId id="304"/>
            <p14:sldId id="305"/>
            <p14:sldId id="306"/>
            <p14:sldId id="310"/>
            <p14:sldId id="313"/>
            <p14:sldId id="312"/>
            <p14:sldId id="311"/>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6"/>
            <p14:sldId id="335"/>
            <p14:sldId id="333"/>
            <p14:sldId id="337"/>
            <p14:sldId id="339"/>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47" autoAdjust="0"/>
    <p:restoredTop sz="92288" autoAdjust="0"/>
  </p:normalViewPr>
  <p:slideViewPr>
    <p:cSldViewPr snapToGrid="0" snapToObjects="1">
      <p:cViewPr varScale="1">
        <p:scale>
          <a:sx n="102" d="100"/>
          <a:sy n="102" d="100"/>
        </p:scale>
        <p:origin x="41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40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font" Target="fonts/font20.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handoutMaster" Target="handoutMasters/handoutMaster1.xml"/><Relationship Id="rId100" Type="http://schemas.openxmlformats.org/officeDocument/2006/relationships/font" Target="fonts/font23.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7D61072-73DA-A04B-8A41-67DE4C728D5B}" type="datetimeFigureOut">
              <a:rPr lang="en-US" smtClean="0"/>
              <a:t>1/12/2026</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C265683-8446-064B-AD30-47BA72480F7C}" type="datetimeFigureOut">
              <a:rPr lang="en-US" smtClean="0"/>
              <a:t>1/12/2026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378508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10</a:t>
            </a:fld>
            <a:endParaRPr lang="en-US"/>
          </a:p>
        </p:txBody>
      </p:sp>
    </p:spTree>
    <p:extLst>
      <p:ext uri="{BB962C8B-B14F-4D97-AF65-F5344CB8AC3E}">
        <p14:creationId xmlns:p14="http://schemas.microsoft.com/office/powerpoint/2010/main" val="14823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CBD9B-C4FA-EB98-B38D-A4762B344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4D007-918C-F000-A3CB-8EE9658C2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D755F-185E-626E-3994-2AB4642DDC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87D4A7-9EA4-7E58-5540-A824C165A1CE}"/>
              </a:ext>
            </a:extLst>
          </p:cNvPr>
          <p:cNvSpPr>
            <a:spLocks noGrp="1"/>
          </p:cNvSpPr>
          <p:nvPr>
            <p:ph type="sldNum" sz="quarter" idx="5"/>
          </p:nvPr>
        </p:nvSpPr>
        <p:spPr/>
        <p:txBody>
          <a:bodyPr/>
          <a:lstStyle/>
          <a:p>
            <a:fld id="{37C63BD6-9A76-3E42-9DF3-1D28BC75B5C8}" type="slidenum">
              <a:rPr lang="en-US" smtClean="0"/>
              <a:t>11</a:t>
            </a:fld>
            <a:endParaRPr lang="en-US"/>
          </a:p>
        </p:txBody>
      </p:sp>
    </p:spTree>
    <p:extLst>
      <p:ext uri="{BB962C8B-B14F-4D97-AF65-F5344CB8AC3E}">
        <p14:creationId xmlns:p14="http://schemas.microsoft.com/office/powerpoint/2010/main" val="3302831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12</a:t>
            </a:fld>
            <a:endParaRPr lang="en-US"/>
          </a:p>
        </p:txBody>
      </p:sp>
    </p:spTree>
    <p:extLst>
      <p:ext uri="{BB962C8B-B14F-4D97-AF65-F5344CB8AC3E}">
        <p14:creationId xmlns:p14="http://schemas.microsoft.com/office/powerpoint/2010/main" val="265708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13</a:t>
            </a:fld>
            <a:endParaRPr lang="en-US"/>
          </a:p>
        </p:txBody>
      </p:sp>
    </p:spTree>
    <p:extLst>
      <p:ext uri="{BB962C8B-B14F-4D97-AF65-F5344CB8AC3E}">
        <p14:creationId xmlns:p14="http://schemas.microsoft.com/office/powerpoint/2010/main" val="567150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14</a:t>
            </a:fld>
            <a:endParaRPr lang="en-US"/>
          </a:p>
        </p:txBody>
      </p:sp>
    </p:spTree>
    <p:extLst>
      <p:ext uri="{BB962C8B-B14F-4D97-AF65-F5344CB8AC3E}">
        <p14:creationId xmlns:p14="http://schemas.microsoft.com/office/powerpoint/2010/main" val="2965896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15</a:t>
            </a:fld>
            <a:endParaRPr lang="en-US"/>
          </a:p>
        </p:txBody>
      </p:sp>
    </p:spTree>
    <p:extLst>
      <p:ext uri="{BB962C8B-B14F-4D97-AF65-F5344CB8AC3E}">
        <p14:creationId xmlns:p14="http://schemas.microsoft.com/office/powerpoint/2010/main" val="2450157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16</a:t>
            </a:fld>
            <a:endParaRPr lang="en-US"/>
          </a:p>
        </p:txBody>
      </p:sp>
    </p:spTree>
    <p:extLst>
      <p:ext uri="{BB962C8B-B14F-4D97-AF65-F5344CB8AC3E}">
        <p14:creationId xmlns:p14="http://schemas.microsoft.com/office/powerpoint/2010/main" val="3397831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17</a:t>
            </a:fld>
            <a:endParaRPr lang="en-US"/>
          </a:p>
        </p:txBody>
      </p:sp>
    </p:spTree>
    <p:extLst>
      <p:ext uri="{BB962C8B-B14F-4D97-AF65-F5344CB8AC3E}">
        <p14:creationId xmlns:p14="http://schemas.microsoft.com/office/powerpoint/2010/main" val="137378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18</a:t>
            </a:fld>
            <a:endParaRPr lang="en-US"/>
          </a:p>
        </p:txBody>
      </p:sp>
    </p:spTree>
    <p:extLst>
      <p:ext uri="{BB962C8B-B14F-4D97-AF65-F5344CB8AC3E}">
        <p14:creationId xmlns:p14="http://schemas.microsoft.com/office/powerpoint/2010/main" val="218676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19</a:t>
            </a:fld>
            <a:endParaRPr lang="en-US"/>
          </a:p>
        </p:txBody>
      </p:sp>
    </p:spTree>
    <p:extLst>
      <p:ext uri="{BB962C8B-B14F-4D97-AF65-F5344CB8AC3E}">
        <p14:creationId xmlns:p14="http://schemas.microsoft.com/office/powerpoint/2010/main" val="270401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https://myplate-prod.azureedge.us/sites/default/files/2024-04/MyPlatePoster-White20x16.pdf</a:t>
            </a:r>
          </a:p>
          <a:p>
            <a:r>
              <a:rPr lang="en-US" dirty="0"/>
              <a:t>https://extension.purdue.edu/news/county/elkhart/2023/03/how-to-build-a-balanced-breakfast.html</a:t>
            </a:r>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3686118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20</a:t>
            </a:fld>
            <a:endParaRPr lang="en-US"/>
          </a:p>
        </p:txBody>
      </p:sp>
    </p:spTree>
    <p:extLst>
      <p:ext uri="{BB962C8B-B14F-4D97-AF65-F5344CB8AC3E}">
        <p14:creationId xmlns:p14="http://schemas.microsoft.com/office/powerpoint/2010/main" val="242956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21</a:t>
            </a:fld>
            <a:endParaRPr lang="en-US"/>
          </a:p>
        </p:txBody>
      </p:sp>
    </p:spTree>
    <p:extLst>
      <p:ext uri="{BB962C8B-B14F-4D97-AF65-F5344CB8AC3E}">
        <p14:creationId xmlns:p14="http://schemas.microsoft.com/office/powerpoint/2010/main" val="841116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22</a:t>
            </a:fld>
            <a:endParaRPr lang="en-US"/>
          </a:p>
        </p:txBody>
      </p:sp>
    </p:spTree>
    <p:extLst>
      <p:ext uri="{BB962C8B-B14F-4D97-AF65-F5344CB8AC3E}">
        <p14:creationId xmlns:p14="http://schemas.microsoft.com/office/powerpoint/2010/main" val="386098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23</a:t>
            </a:fld>
            <a:endParaRPr lang="en-US"/>
          </a:p>
        </p:txBody>
      </p:sp>
    </p:spTree>
    <p:extLst>
      <p:ext uri="{BB962C8B-B14F-4D97-AF65-F5344CB8AC3E}">
        <p14:creationId xmlns:p14="http://schemas.microsoft.com/office/powerpoint/2010/main" val="1861383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24</a:t>
            </a:fld>
            <a:endParaRPr lang="en-US"/>
          </a:p>
        </p:txBody>
      </p:sp>
    </p:spTree>
    <p:extLst>
      <p:ext uri="{BB962C8B-B14F-4D97-AF65-F5344CB8AC3E}">
        <p14:creationId xmlns:p14="http://schemas.microsoft.com/office/powerpoint/2010/main" val="1152173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25</a:t>
            </a:fld>
            <a:endParaRPr lang="en-US"/>
          </a:p>
        </p:txBody>
      </p:sp>
    </p:spTree>
    <p:extLst>
      <p:ext uri="{BB962C8B-B14F-4D97-AF65-F5344CB8AC3E}">
        <p14:creationId xmlns:p14="http://schemas.microsoft.com/office/powerpoint/2010/main" val="131668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26</a:t>
            </a:fld>
            <a:endParaRPr lang="en-US"/>
          </a:p>
        </p:txBody>
      </p:sp>
    </p:spTree>
    <p:extLst>
      <p:ext uri="{BB962C8B-B14F-4D97-AF65-F5344CB8AC3E}">
        <p14:creationId xmlns:p14="http://schemas.microsoft.com/office/powerpoint/2010/main" val="2280110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27</a:t>
            </a:fld>
            <a:endParaRPr lang="en-US"/>
          </a:p>
        </p:txBody>
      </p:sp>
    </p:spTree>
    <p:extLst>
      <p:ext uri="{BB962C8B-B14F-4D97-AF65-F5344CB8AC3E}">
        <p14:creationId xmlns:p14="http://schemas.microsoft.com/office/powerpoint/2010/main" val="372672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28</a:t>
            </a:fld>
            <a:endParaRPr lang="en-US"/>
          </a:p>
        </p:txBody>
      </p:sp>
    </p:spTree>
    <p:extLst>
      <p:ext uri="{BB962C8B-B14F-4D97-AF65-F5344CB8AC3E}">
        <p14:creationId xmlns:p14="http://schemas.microsoft.com/office/powerpoint/2010/main" val="2846891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29</a:t>
            </a:fld>
            <a:endParaRPr lang="en-US"/>
          </a:p>
        </p:txBody>
      </p:sp>
    </p:spTree>
    <p:extLst>
      <p:ext uri="{BB962C8B-B14F-4D97-AF65-F5344CB8AC3E}">
        <p14:creationId xmlns:p14="http://schemas.microsoft.com/office/powerpoint/2010/main" val="2072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a:t>
            </a:fld>
            <a:endParaRPr lang="en-US"/>
          </a:p>
        </p:txBody>
      </p:sp>
    </p:spTree>
    <p:extLst>
      <p:ext uri="{BB962C8B-B14F-4D97-AF65-F5344CB8AC3E}">
        <p14:creationId xmlns:p14="http://schemas.microsoft.com/office/powerpoint/2010/main" val="3589035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30</a:t>
            </a:fld>
            <a:endParaRPr lang="en-US"/>
          </a:p>
        </p:txBody>
      </p:sp>
    </p:spTree>
    <p:extLst>
      <p:ext uri="{BB962C8B-B14F-4D97-AF65-F5344CB8AC3E}">
        <p14:creationId xmlns:p14="http://schemas.microsoft.com/office/powerpoint/2010/main" val="1797167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31</a:t>
            </a:fld>
            <a:endParaRPr lang="en-US"/>
          </a:p>
        </p:txBody>
      </p:sp>
    </p:spTree>
    <p:extLst>
      <p:ext uri="{BB962C8B-B14F-4D97-AF65-F5344CB8AC3E}">
        <p14:creationId xmlns:p14="http://schemas.microsoft.com/office/powerpoint/2010/main" val="3066814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32</a:t>
            </a:fld>
            <a:endParaRPr lang="en-US"/>
          </a:p>
        </p:txBody>
      </p:sp>
    </p:spTree>
    <p:extLst>
      <p:ext uri="{BB962C8B-B14F-4D97-AF65-F5344CB8AC3E}">
        <p14:creationId xmlns:p14="http://schemas.microsoft.com/office/powerpoint/2010/main" val="3071863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33</a:t>
            </a:fld>
            <a:endParaRPr lang="en-US"/>
          </a:p>
        </p:txBody>
      </p:sp>
    </p:spTree>
    <p:extLst>
      <p:ext uri="{BB962C8B-B14F-4D97-AF65-F5344CB8AC3E}">
        <p14:creationId xmlns:p14="http://schemas.microsoft.com/office/powerpoint/2010/main" val="2827404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34</a:t>
            </a:fld>
            <a:endParaRPr lang="en-US"/>
          </a:p>
        </p:txBody>
      </p:sp>
    </p:spTree>
    <p:extLst>
      <p:ext uri="{BB962C8B-B14F-4D97-AF65-F5344CB8AC3E}">
        <p14:creationId xmlns:p14="http://schemas.microsoft.com/office/powerpoint/2010/main" val="2229086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35</a:t>
            </a:fld>
            <a:endParaRPr lang="en-US"/>
          </a:p>
        </p:txBody>
      </p:sp>
    </p:spTree>
    <p:extLst>
      <p:ext uri="{BB962C8B-B14F-4D97-AF65-F5344CB8AC3E}">
        <p14:creationId xmlns:p14="http://schemas.microsoft.com/office/powerpoint/2010/main" val="2431068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36</a:t>
            </a:fld>
            <a:endParaRPr lang="en-US"/>
          </a:p>
        </p:txBody>
      </p:sp>
    </p:spTree>
    <p:extLst>
      <p:ext uri="{BB962C8B-B14F-4D97-AF65-F5344CB8AC3E}">
        <p14:creationId xmlns:p14="http://schemas.microsoft.com/office/powerpoint/2010/main" val="826061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37</a:t>
            </a:fld>
            <a:endParaRPr lang="en-US"/>
          </a:p>
        </p:txBody>
      </p:sp>
    </p:spTree>
    <p:extLst>
      <p:ext uri="{BB962C8B-B14F-4D97-AF65-F5344CB8AC3E}">
        <p14:creationId xmlns:p14="http://schemas.microsoft.com/office/powerpoint/2010/main" val="1007024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38</a:t>
            </a:fld>
            <a:endParaRPr lang="en-US"/>
          </a:p>
        </p:txBody>
      </p:sp>
    </p:spTree>
    <p:extLst>
      <p:ext uri="{BB962C8B-B14F-4D97-AF65-F5344CB8AC3E}">
        <p14:creationId xmlns:p14="http://schemas.microsoft.com/office/powerpoint/2010/main" val="307155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39</a:t>
            </a:fld>
            <a:endParaRPr lang="en-US"/>
          </a:p>
        </p:txBody>
      </p:sp>
    </p:spTree>
    <p:extLst>
      <p:ext uri="{BB962C8B-B14F-4D97-AF65-F5344CB8AC3E}">
        <p14:creationId xmlns:p14="http://schemas.microsoft.com/office/powerpoint/2010/main" val="315655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D191-199A-F9AB-EB07-B3510CF11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27AB7-063E-ACA7-02B7-A3C366E43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53D52-8C55-03A8-2045-1A704AE01C31}"/>
              </a:ext>
            </a:extLst>
          </p:cNvPr>
          <p:cNvSpPr>
            <a:spLocks noGrp="1"/>
          </p:cNvSpPr>
          <p:nvPr>
            <p:ph type="body" idx="1"/>
          </p:nvPr>
        </p:nvSpPr>
        <p:spPr/>
        <p:txBody>
          <a:bodyPr/>
          <a:lstStyle/>
          <a:p>
            <a:r>
              <a:rPr lang="en-US" dirty="0"/>
              <a:t>https://myplate-prod.azureedge.us/sites/default/files/2024-04/MyPlatePoster-White20x16.pdf</a:t>
            </a:r>
          </a:p>
          <a:p>
            <a:r>
              <a:rPr lang="en-US" dirty="0"/>
              <a:t>https://extension.purdue.edu/news/county/elkhart/2023/03/how-to-build-a-balanced-breakfast.html</a:t>
            </a:r>
          </a:p>
        </p:txBody>
      </p:sp>
      <p:sp>
        <p:nvSpPr>
          <p:cNvPr id="4" name="Slide Number Placeholder 3">
            <a:extLst>
              <a:ext uri="{FF2B5EF4-FFF2-40B4-BE49-F238E27FC236}">
                <a16:creationId xmlns:a16="http://schemas.microsoft.com/office/drawing/2014/main" id="{E352D4F5-915B-0D66-AE1B-498C45429B90}"/>
              </a:ext>
            </a:extLst>
          </p:cNvPr>
          <p:cNvSpPr>
            <a:spLocks noGrp="1"/>
          </p:cNvSpPr>
          <p:nvPr>
            <p:ph type="sldNum" sz="quarter" idx="5"/>
          </p:nvPr>
        </p:nvSpPr>
        <p:spPr/>
        <p:txBody>
          <a:bodyPr/>
          <a:lstStyle/>
          <a:p>
            <a:fld id="{37C63BD6-9A76-3E42-9DF3-1D28BC75B5C8}" type="slidenum">
              <a:rPr lang="en-US" smtClean="0"/>
              <a:t>4</a:t>
            </a:fld>
            <a:endParaRPr lang="en-US"/>
          </a:p>
        </p:txBody>
      </p:sp>
    </p:spTree>
    <p:extLst>
      <p:ext uri="{BB962C8B-B14F-4D97-AF65-F5344CB8AC3E}">
        <p14:creationId xmlns:p14="http://schemas.microsoft.com/office/powerpoint/2010/main" val="3361825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40</a:t>
            </a:fld>
            <a:endParaRPr lang="en-US"/>
          </a:p>
        </p:txBody>
      </p:sp>
    </p:spTree>
    <p:extLst>
      <p:ext uri="{BB962C8B-B14F-4D97-AF65-F5344CB8AC3E}">
        <p14:creationId xmlns:p14="http://schemas.microsoft.com/office/powerpoint/2010/main" val="2647333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41</a:t>
            </a:fld>
            <a:endParaRPr lang="en-US"/>
          </a:p>
        </p:txBody>
      </p:sp>
    </p:spTree>
    <p:extLst>
      <p:ext uri="{BB962C8B-B14F-4D97-AF65-F5344CB8AC3E}">
        <p14:creationId xmlns:p14="http://schemas.microsoft.com/office/powerpoint/2010/main" val="2569167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42</a:t>
            </a:fld>
            <a:endParaRPr lang="en-US"/>
          </a:p>
        </p:txBody>
      </p:sp>
    </p:spTree>
    <p:extLst>
      <p:ext uri="{BB962C8B-B14F-4D97-AF65-F5344CB8AC3E}">
        <p14:creationId xmlns:p14="http://schemas.microsoft.com/office/powerpoint/2010/main" val="748546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43</a:t>
            </a:fld>
            <a:endParaRPr lang="en-US"/>
          </a:p>
        </p:txBody>
      </p:sp>
    </p:spTree>
    <p:extLst>
      <p:ext uri="{BB962C8B-B14F-4D97-AF65-F5344CB8AC3E}">
        <p14:creationId xmlns:p14="http://schemas.microsoft.com/office/powerpoint/2010/main" val="1740550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44</a:t>
            </a:fld>
            <a:endParaRPr lang="en-US"/>
          </a:p>
        </p:txBody>
      </p:sp>
    </p:spTree>
    <p:extLst>
      <p:ext uri="{BB962C8B-B14F-4D97-AF65-F5344CB8AC3E}">
        <p14:creationId xmlns:p14="http://schemas.microsoft.com/office/powerpoint/2010/main" val="3105582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45</a:t>
            </a:fld>
            <a:endParaRPr lang="en-US"/>
          </a:p>
        </p:txBody>
      </p:sp>
    </p:spTree>
    <p:extLst>
      <p:ext uri="{BB962C8B-B14F-4D97-AF65-F5344CB8AC3E}">
        <p14:creationId xmlns:p14="http://schemas.microsoft.com/office/powerpoint/2010/main" val="2620414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46</a:t>
            </a:fld>
            <a:endParaRPr lang="en-US"/>
          </a:p>
        </p:txBody>
      </p:sp>
    </p:spTree>
    <p:extLst>
      <p:ext uri="{BB962C8B-B14F-4D97-AF65-F5344CB8AC3E}">
        <p14:creationId xmlns:p14="http://schemas.microsoft.com/office/powerpoint/2010/main" val="2450412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47</a:t>
            </a:fld>
            <a:endParaRPr lang="en-US"/>
          </a:p>
        </p:txBody>
      </p:sp>
    </p:spTree>
    <p:extLst>
      <p:ext uri="{BB962C8B-B14F-4D97-AF65-F5344CB8AC3E}">
        <p14:creationId xmlns:p14="http://schemas.microsoft.com/office/powerpoint/2010/main" val="1337224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48</a:t>
            </a:fld>
            <a:endParaRPr lang="en-US"/>
          </a:p>
        </p:txBody>
      </p:sp>
    </p:spTree>
    <p:extLst>
      <p:ext uri="{BB962C8B-B14F-4D97-AF65-F5344CB8AC3E}">
        <p14:creationId xmlns:p14="http://schemas.microsoft.com/office/powerpoint/2010/main" val="2088872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49</a:t>
            </a:fld>
            <a:endParaRPr lang="en-US"/>
          </a:p>
        </p:txBody>
      </p:sp>
    </p:spTree>
    <p:extLst>
      <p:ext uri="{BB962C8B-B14F-4D97-AF65-F5344CB8AC3E}">
        <p14:creationId xmlns:p14="http://schemas.microsoft.com/office/powerpoint/2010/main" val="243403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a:t>
            </a:fld>
            <a:endParaRPr lang="en-US"/>
          </a:p>
        </p:txBody>
      </p:sp>
    </p:spTree>
    <p:extLst>
      <p:ext uri="{BB962C8B-B14F-4D97-AF65-F5344CB8AC3E}">
        <p14:creationId xmlns:p14="http://schemas.microsoft.com/office/powerpoint/2010/main" val="3174479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50</a:t>
            </a:fld>
            <a:endParaRPr lang="en-US"/>
          </a:p>
        </p:txBody>
      </p:sp>
    </p:spTree>
    <p:extLst>
      <p:ext uri="{BB962C8B-B14F-4D97-AF65-F5344CB8AC3E}">
        <p14:creationId xmlns:p14="http://schemas.microsoft.com/office/powerpoint/2010/main" val="2763006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51</a:t>
            </a:fld>
            <a:endParaRPr lang="en-US"/>
          </a:p>
        </p:txBody>
      </p:sp>
    </p:spTree>
    <p:extLst>
      <p:ext uri="{BB962C8B-B14F-4D97-AF65-F5344CB8AC3E}">
        <p14:creationId xmlns:p14="http://schemas.microsoft.com/office/powerpoint/2010/main" val="815693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52</a:t>
            </a:fld>
            <a:endParaRPr lang="en-US"/>
          </a:p>
        </p:txBody>
      </p:sp>
    </p:spTree>
    <p:extLst>
      <p:ext uri="{BB962C8B-B14F-4D97-AF65-F5344CB8AC3E}">
        <p14:creationId xmlns:p14="http://schemas.microsoft.com/office/powerpoint/2010/main" val="1320285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53</a:t>
            </a:fld>
            <a:endParaRPr lang="en-US"/>
          </a:p>
        </p:txBody>
      </p:sp>
    </p:spTree>
    <p:extLst>
      <p:ext uri="{BB962C8B-B14F-4D97-AF65-F5344CB8AC3E}">
        <p14:creationId xmlns:p14="http://schemas.microsoft.com/office/powerpoint/2010/main" val="392441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54</a:t>
            </a:fld>
            <a:endParaRPr lang="en-US"/>
          </a:p>
        </p:txBody>
      </p:sp>
    </p:spTree>
    <p:extLst>
      <p:ext uri="{BB962C8B-B14F-4D97-AF65-F5344CB8AC3E}">
        <p14:creationId xmlns:p14="http://schemas.microsoft.com/office/powerpoint/2010/main" val="196951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55</a:t>
            </a:fld>
            <a:endParaRPr lang="en-US"/>
          </a:p>
        </p:txBody>
      </p:sp>
    </p:spTree>
    <p:extLst>
      <p:ext uri="{BB962C8B-B14F-4D97-AF65-F5344CB8AC3E}">
        <p14:creationId xmlns:p14="http://schemas.microsoft.com/office/powerpoint/2010/main" val="936344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56</a:t>
            </a:fld>
            <a:endParaRPr lang="en-US"/>
          </a:p>
        </p:txBody>
      </p:sp>
    </p:spTree>
    <p:extLst>
      <p:ext uri="{BB962C8B-B14F-4D97-AF65-F5344CB8AC3E}">
        <p14:creationId xmlns:p14="http://schemas.microsoft.com/office/powerpoint/2010/main" val="1308498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57</a:t>
            </a:fld>
            <a:endParaRPr lang="en-US"/>
          </a:p>
        </p:txBody>
      </p:sp>
    </p:spTree>
    <p:extLst>
      <p:ext uri="{BB962C8B-B14F-4D97-AF65-F5344CB8AC3E}">
        <p14:creationId xmlns:p14="http://schemas.microsoft.com/office/powerpoint/2010/main" val="15185837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58</a:t>
            </a:fld>
            <a:endParaRPr lang="en-US"/>
          </a:p>
        </p:txBody>
      </p:sp>
    </p:spTree>
    <p:extLst>
      <p:ext uri="{BB962C8B-B14F-4D97-AF65-F5344CB8AC3E}">
        <p14:creationId xmlns:p14="http://schemas.microsoft.com/office/powerpoint/2010/main" val="168236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59</a:t>
            </a:fld>
            <a:endParaRPr lang="en-US"/>
          </a:p>
        </p:txBody>
      </p:sp>
    </p:spTree>
    <p:extLst>
      <p:ext uri="{BB962C8B-B14F-4D97-AF65-F5344CB8AC3E}">
        <p14:creationId xmlns:p14="http://schemas.microsoft.com/office/powerpoint/2010/main" val="245274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a:t>
            </a:fld>
            <a:endParaRPr lang="en-US"/>
          </a:p>
        </p:txBody>
      </p:sp>
    </p:spTree>
    <p:extLst>
      <p:ext uri="{BB962C8B-B14F-4D97-AF65-F5344CB8AC3E}">
        <p14:creationId xmlns:p14="http://schemas.microsoft.com/office/powerpoint/2010/main" val="2646766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60</a:t>
            </a:fld>
            <a:endParaRPr lang="en-US"/>
          </a:p>
        </p:txBody>
      </p:sp>
    </p:spTree>
    <p:extLst>
      <p:ext uri="{BB962C8B-B14F-4D97-AF65-F5344CB8AC3E}">
        <p14:creationId xmlns:p14="http://schemas.microsoft.com/office/powerpoint/2010/main" val="2935424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61</a:t>
            </a:fld>
            <a:endParaRPr lang="en-US"/>
          </a:p>
        </p:txBody>
      </p:sp>
    </p:spTree>
    <p:extLst>
      <p:ext uri="{BB962C8B-B14F-4D97-AF65-F5344CB8AC3E}">
        <p14:creationId xmlns:p14="http://schemas.microsoft.com/office/powerpoint/2010/main" val="3895546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62</a:t>
            </a:fld>
            <a:endParaRPr lang="en-US"/>
          </a:p>
        </p:txBody>
      </p:sp>
    </p:spTree>
    <p:extLst>
      <p:ext uri="{BB962C8B-B14F-4D97-AF65-F5344CB8AC3E}">
        <p14:creationId xmlns:p14="http://schemas.microsoft.com/office/powerpoint/2010/main" val="282465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63</a:t>
            </a:fld>
            <a:endParaRPr lang="en-US"/>
          </a:p>
        </p:txBody>
      </p:sp>
    </p:spTree>
    <p:extLst>
      <p:ext uri="{BB962C8B-B14F-4D97-AF65-F5344CB8AC3E}">
        <p14:creationId xmlns:p14="http://schemas.microsoft.com/office/powerpoint/2010/main" val="932439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64</a:t>
            </a:fld>
            <a:endParaRPr lang="en-US"/>
          </a:p>
        </p:txBody>
      </p:sp>
    </p:spTree>
    <p:extLst>
      <p:ext uri="{BB962C8B-B14F-4D97-AF65-F5344CB8AC3E}">
        <p14:creationId xmlns:p14="http://schemas.microsoft.com/office/powerpoint/2010/main" val="1115369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65</a:t>
            </a:fld>
            <a:endParaRPr lang="en-US"/>
          </a:p>
        </p:txBody>
      </p:sp>
    </p:spTree>
    <p:extLst>
      <p:ext uri="{BB962C8B-B14F-4D97-AF65-F5344CB8AC3E}">
        <p14:creationId xmlns:p14="http://schemas.microsoft.com/office/powerpoint/2010/main" val="4152259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66</a:t>
            </a:fld>
            <a:endParaRPr lang="en-US"/>
          </a:p>
        </p:txBody>
      </p:sp>
    </p:spTree>
    <p:extLst>
      <p:ext uri="{BB962C8B-B14F-4D97-AF65-F5344CB8AC3E}">
        <p14:creationId xmlns:p14="http://schemas.microsoft.com/office/powerpoint/2010/main" val="2861242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67</a:t>
            </a:fld>
            <a:endParaRPr lang="en-US"/>
          </a:p>
        </p:txBody>
      </p:sp>
    </p:spTree>
    <p:extLst>
      <p:ext uri="{BB962C8B-B14F-4D97-AF65-F5344CB8AC3E}">
        <p14:creationId xmlns:p14="http://schemas.microsoft.com/office/powerpoint/2010/main" val="34076655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68</a:t>
            </a:fld>
            <a:endParaRPr lang="en-US"/>
          </a:p>
        </p:txBody>
      </p:sp>
    </p:spTree>
    <p:extLst>
      <p:ext uri="{BB962C8B-B14F-4D97-AF65-F5344CB8AC3E}">
        <p14:creationId xmlns:p14="http://schemas.microsoft.com/office/powerpoint/2010/main" val="22987632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69</a:t>
            </a:fld>
            <a:endParaRPr lang="en-US"/>
          </a:p>
        </p:txBody>
      </p:sp>
    </p:spTree>
    <p:extLst>
      <p:ext uri="{BB962C8B-B14F-4D97-AF65-F5344CB8AC3E}">
        <p14:creationId xmlns:p14="http://schemas.microsoft.com/office/powerpoint/2010/main" val="296560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7</a:t>
            </a:fld>
            <a:endParaRPr lang="en-US"/>
          </a:p>
        </p:txBody>
      </p:sp>
    </p:spTree>
    <p:extLst>
      <p:ext uri="{BB962C8B-B14F-4D97-AF65-F5344CB8AC3E}">
        <p14:creationId xmlns:p14="http://schemas.microsoft.com/office/powerpoint/2010/main" val="5199757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70</a:t>
            </a:fld>
            <a:endParaRPr lang="en-US"/>
          </a:p>
        </p:txBody>
      </p:sp>
    </p:spTree>
    <p:extLst>
      <p:ext uri="{BB962C8B-B14F-4D97-AF65-F5344CB8AC3E}">
        <p14:creationId xmlns:p14="http://schemas.microsoft.com/office/powerpoint/2010/main" val="32925529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71</a:t>
            </a:fld>
            <a:endParaRPr lang="en-US"/>
          </a:p>
        </p:txBody>
      </p:sp>
    </p:spTree>
    <p:extLst>
      <p:ext uri="{BB962C8B-B14F-4D97-AF65-F5344CB8AC3E}">
        <p14:creationId xmlns:p14="http://schemas.microsoft.com/office/powerpoint/2010/main" val="12797060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72</a:t>
            </a:fld>
            <a:endParaRPr lang="en-US"/>
          </a:p>
        </p:txBody>
      </p:sp>
    </p:spTree>
    <p:extLst>
      <p:ext uri="{BB962C8B-B14F-4D97-AF65-F5344CB8AC3E}">
        <p14:creationId xmlns:p14="http://schemas.microsoft.com/office/powerpoint/2010/main" val="32388276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FA28E-1384-5627-1C47-3750B525E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7161D-2628-9E97-3B3F-F3CC6A0F6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FE7E8-F4DE-7810-0C4C-EEC234CEA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1A8B00-FF52-7E5B-493A-B8DC3DEECE8D}"/>
              </a:ext>
            </a:extLst>
          </p:cNvPr>
          <p:cNvSpPr>
            <a:spLocks noGrp="1"/>
          </p:cNvSpPr>
          <p:nvPr>
            <p:ph type="sldNum" sz="quarter" idx="5"/>
          </p:nvPr>
        </p:nvSpPr>
        <p:spPr/>
        <p:txBody>
          <a:bodyPr/>
          <a:lstStyle/>
          <a:p>
            <a:fld id="{37C63BD6-9A76-3E42-9DF3-1D28BC75B5C8}" type="slidenum">
              <a:rPr lang="en-US" smtClean="0"/>
              <a:t>73</a:t>
            </a:fld>
            <a:endParaRPr lang="en-US"/>
          </a:p>
        </p:txBody>
      </p:sp>
    </p:spTree>
    <p:extLst>
      <p:ext uri="{BB962C8B-B14F-4D97-AF65-F5344CB8AC3E}">
        <p14:creationId xmlns:p14="http://schemas.microsoft.com/office/powerpoint/2010/main" val="12339227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CD065-C47A-0437-5D5B-7236528E4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97F71-4C09-0BD9-664F-1E35719CA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B7D2F-A814-3A00-5470-8D86492D03BE}"/>
              </a:ext>
            </a:extLst>
          </p:cNvPr>
          <p:cNvSpPr>
            <a:spLocks noGrp="1"/>
          </p:cNvSpPr>
          <p:nvPr>
            <p:ph type="body" idx="1"/>
          </p:nvPr>
        </p:nvSpPr>
        <p:spPr/>
        <p:txBody>
          <a:bodyPr/>
          <a:lstStyle/>
          <a:p>
            <a:r>
              <a:rPr lang="en-US" dirty="0"/>
              <a:t>https://myplate-prod.azureedge.us/sites/default/files/2024-04/MyPlatePoster-White20x16.pdf</a:t>
            </a:r>
          </a:p>
          <a:p>
            <a:r>
              <a:rPr lang="en-US" dirty="0"/>
              <a:t>https://extension.purdue.edu/news/county/elkhart/2023/03/how-to-build-a-balanced-breakfast.html</a:t>
            </a:r>
          </a:p>
        </p:txBody>
      </p:sp>
      <p:sp>
        <p:nvSpPr>
          <p:cNvPr id="4" name="Slide Number Placeholder 3">
            <a:extLst>
              <a:ext uri="{FF2B5EF4-FFF2-40B4-BE49-F238E27FC236}">
                <a16:creationId xmlns:a16="http://schemas.microsoft.com/office/drawing/2014/main" id="{4223B3C7-481B-9E64-E629-0983A1D50257}"/>
              </a:ext>
            </a:extLst>
          </p:cNvPr>
          <p:cNvSpPr>
            <a:spLocks noGrp="1"/>
          </p:cNvSpPr>
          <p:nvPr>
            <p:ph type="sldNum" sz="quarter" idx="5"/>
          </p:nvPr>
        </p:nvSpPr>
        <p:spPr/>
        <p:txBody>
          <a:bodyPr/>
          <a:lstStyle/>
          <a:p>
            <a:fld id="{37C63BD6-9A76-3E42-9DF3-1D28BC75B5C8}" type="slidenum">
              <a:rPr lang="en-US" smtClean="0"/>
              <a:t>74</a:t>
            </a:fld>
            <a:endParaRPr lang="en-US"/>
          </a:p>
        </p:txBody>
      </p:sp>
    </p:spTree>
    <p:extLst>
      <p:ext uri="{BB962C8B-B14F-4D97-AF65-F5344CB8AC3E}">
        <p14:creationId xmlns:p14="http://schemas.microsoft.com/office/powerpoint/2010/main" val="55824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8</a:t>
            </a:fld>
            <a:endParaRPr lang="en-US"/>
          </a:p>
        </p:txBody>
      </p:sp>
    </p:spTree>
    <p:extLst>
      <p:ext uri="{BB962C8B-B14F-4D97-AF65-F5344CB8AC3E}">
        <p14:creationId xmlns:p14="http://schemas.microsoft.com/office/powerpoint/2010/main" val="192016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9</a:t>
            </a:fld>
            <a:endParaRPr lang="en-US"/>
          </a:p>
        </p:txBody>
      </p:sp>
    </p:spTree>
    <p:extLst>
      <p:ext uri="{BB962C8B-B14F-4D97-AF65-F5344CB8AC3E}">
        <p14:creationId xmlns:p14="http://schemas.microsoft.com/office/powerpoint/2010/main" val="2004182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2"/>
          <a:stretch>
            <a:fillRect/>
          </a:stretch>
        </p:blipFill>
        <p:spPr>
          <a:xfrm>
            <a:off x="9956800" y="3508"/>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51525" y="6202177"/>
            <a:ext cx="1142268" cy="323968"/>
          </a:xfrm>
        </p:spPr>
        <p:txBody>
          <a:bodyPr/>
          <a:lstStyle>
            <a:lvl1pPr>
              <a:defRPr>
                <a:solidFill>
                  <a:schemeClr val="accent4">
                    <a:alpha val="70000"/>
                  </a:schemeClr>
                </a:solidFill>
              </a:defRPr>
            </a:lvl1pPr>
          </a:lstStyle>
          <a:p>
            <a:fld id="{049DC8E1-D369-0F48-9062-BB068AFD07CE}" type="datetime1">
              <a:rPr lang="en-US" smtClean="0"/>
              <a:pPr/>
              <a:t>1/12/2026</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2537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3" name="Picture 12">
            <a:extLst>
              <a:ext uri="{FF2B5EF4-FFF2-40B4-BE49-F238E27FC236}">
                <a16:creationId xmlns:a16="http://schemas.microsoft.com/office/drawing/2014/main" id="{B934AFB2-308C-B147-AD23-1825C1D073BD}"/>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1/12/2026</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8908FD83-C08D-2647-9249-56CAEE8CA620}"/>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1/12/2026</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9" name="Picture 8">
            <a:extLst>
              <a:ext uri="{FF2B5EF4-FFF2-40B4-BE49-F238E27FC236}">
                <a16:creationId xmlns:a16="http://schemas.microsoft.com/office/drawing/2014/main" id="{99016266-9C66-1045-B5E0-AF3A54B44078}"/>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1/12/2026</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D37BDE0B-0A23-0F41-94EA-4F1AC8E83F4F}"/>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1/12/2026</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8" name="Picture 7">
            <a:extLst>
              <a:ext uri="{FF2B5EF4-FFF2-40B4-BE49-F238E27FC236}">
                <a16:creationId xmlns:a16="http://schemas.microsoft.com/office/drawing/2014/main" id="{1F0AB02C-49D6-A24A-ACF3-E99690986BAF}"/>
              </a:ext>
            </a:extLst>
          </p:cNvPr>
          <p:cNvPicPr>
            <a:picLocks noChangeAspect="1"/>
          </p:cNvPicPr>
          <p:nvPr userDrawn="1"/>
        </p:nvPicPr>
        <p:blipFill>
          <a:blip r:embed="rId3"/>
          <a:stretch>
            <a:fillRect/>
          </a:stretch>
        </p:blipFill>
        <p:spPr>
          <a:xfrm>
            <a:off x="870992" y="5989066"/>
            <a:ext cx="4018645" cy="43604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1/12/2026</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6F372547-80F0-164B-AB66-DD18F58B8598}"/>
              </a:ext>
            </a:extLst>
          </p:cNvPr>
          <p:cNvPicPr>
            <a:picLocks noChangeAspect="1"/>
          </p:cNvPicPr>
          <p:nvPr userDrawn="1"/>
        </p:nvPicPr>
        <p:blipFill>
          <a:blip r:embed="rId3"/>
          <a:stretch>
            <a:fillRect/>
          </a:stretch>
        </p:blipFill>
        <p:spPr>
          <a:xfrm>
            <a:off x="870992" y="5989066"/>
            <a:ext cx="4018645" cy="436041"/>
          </a:xfrm>
          <a:prstGeom prst="rect">
            <a:avLst/>
          </a:prstGeom>
        </p:spPr>
      </p:pic>
      <p:sp>
        <p:nvSpPr>
          <p:cNvPr id="12" name="Footer Placeholder 4">
            <a:extLst>
              <a:ext uri="{FF2B5EF4-FFF2-40B4-BE49-F238E27FC236}">
                <a16:creationId xmlns:a16="http://schemas.microsoft.com/office/drawing/2014/main" id="{5139139F-C55A-A043-8CEF-0ACCF5316686}"/>
              </a:ext>
            </a:extLst>
          </p:cNvPr>
          <p:cNvSpPr txBox="1">
            <a:spLocks/>
          </p:cNvSpPr>
          <p:nvPr userDrawn="1"/>
        </p:nvSpPr>
        <p:spPr>
          <a:xfrm>
            <a:off x="6614805" y="6510552"/>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1/12/2026</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9" name="Picture 8">
            <a:extLst>
              <a:ext uri="{FF2B5EF4-FFF2-40B4-BE49-F238E27FC236}">
                <a16:creationId xmlns:a16="http://schemas.microsoft.com/office/drawing/2014/main" id="{50056E8B-5AFB-3D48-8B5C-7C06BE697080}"/>
              </a:ext>
            </a:extLst>
          </p:cNvPr>
          <p:cNvPicPr>
            <a:picLocks noChangeAspect="1"/>
          </p:cNvPicPr>
          <p:nvPr userDrawn="1"/>
        </p:nvPicPr>
        <p:blipFill>
          <a:blip r:embed="rId3"/>
          <a:stretch>
            <a:fillRect/>
          </a:stretch>
        </p:blipFill>
        <p:spPr>
          <a:xfrm>
            <a:off x="870992" y="5989066"/>
            <a:ext cx="4018645" cy="436041"/>
          </a:xfrm>
          <a:prstGeom prst="rect">
            <a:avLst/>
          </a:prstGeom>
        </p:spPr>
      </p:pic>
      <p:sp>
        <p:nvSpPr>
          <p:cNvPr id="10" name="Footer Placeholder 4">
            <a:extLst>
              <a:ext uri="{FF2B5EF4-FFF2-40B4-BE49-F238E27FC236}">
                <a16:creationId xmlns:a16="http://schemas.microsoft.com/office/drawing/2014/main" id="{76B4FC98-A02C-1241-8200-8E42D9023435}"/>
              </a:ext>
            </a:extLst>
          </p:cNvPr>
          <p:cNvSpPr txBox="1">
            <a:spLocks/>
          </p:cNvSpPr>
          <p:nvPr userDrawn="1"/>
        </p:nvSpPr>
        <p:spPr>
          <a:xfrm>
            <a:off x="6614805" y="6510552"/>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1/12/2026</a:t>
            </a:fld>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E27576B-9273-A444-ACCF-10FC4C60BD6E}"/>
              </a:ext>
            </a:extLst>
          </p:cNvPr>
          <p:cNvPicPr>
            <a:picLocks noChangeAspect="1"/>
          </p:cNvPicPr>
          <p:nvPr userDrawn="1"/>
        </p:nvPicPr>
        <p:blipFill>
          <a:blip r:embed="rId9"/>
          <a:stretch>
            <a:fillRect/>
          </a:stretch>
        </p:blipFill>
        <p:spPr>
          <a:xfrm>
            <a:off x="870992" y="5989066"/>
            <a:ext cx="4018645" cy="436041"/>
          </a:xfrm>
          <a:prstGeom prst="rect">
            <a:avLst/>
          </a:prstGeom>
        </p:spPr>
      </p:pic>
      <p:sp>
        <p:nvSpPr>
          <p:cNvPr id="9" name="Footer Placeholder 4">
            <a:extLst>
              <a:ext uri="{FF2B5EF4-FFF2-40B4-BE49-F238E27FC236}">
                <a16:creationId xmlns:a16="http://schemas.microsoft.com/office/drawing/2014/main" id="{A0429295-CEEB-004C-B3B1-B374B64B3B63}"/>
              </a:ext>
            </a:extLst>
          </p:cNvPr>
          <p:cNvSpPr txBox="1">
            <a:spLocks/>
          </p:cNvSpPr>
          <p:nvPr userDrawn="1"/>
        </p:nvSpPr>
        <p:spPr>
          <a:xfrm>
            <a:off x="6614805" y="6510552"/>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jmtrimbl@purdue.edu"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www.oisc.purdue.edu/" TargetMode="External"/><Relationship Id="rId4" Type="http://schemas.openxmlformats.org/officeDocument/2006/relationships/hyperlink" Target="mailto:davi1280@purdue.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www.epa.gov/pesticides/pesticide-app-label-mitigation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epa.gov/pesticides/pesticide-app-label-mitigations"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hyperlink" Target="http://www.epa.gov/pesticides/pesticide-app-label-mitigation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www.epa.gov/pesicides/mitigation-menu"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hyperlink" Target="http://www.croplifeamerica.org/esa" TargetMode="External"/><Relationship Id="rId5" Type="http://schemas.openxmlformats.org/officeDocument/2006/relationships/hyperlink" Target="http://www.croplifeamerica.org/" TargetMode="External"/><Relationship Id="rId4" Type="http://schemas.openxmlformats.org/officeDocument/2006/relationships/hyperlink" Target="http://www.epa.gov/endangered-species/pesticides-and-endangered-species-educational-resources-toolbox"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youtu.be/BWlgBhgephY?si=NJhyPifvpQrfOSkk"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hyperlink" Target="https://youtu.be/2CpXDR23PHw?si=T0WTmW2009BRIEyK" TargetMode="External"/><Relationship Id="rId5" Type="http://schemas.openxmlformats.org/officeDocument/2006/relationships/hyperlink" Target="https://youtu.be/V_sM0Q9s2Ho?si=cCjkCdL4lqsA3vmm" TargetMode="External"/><Relationship Id="rId4" Type="http://schemas.openxmlformats.org/officeDocument/2006/relationships/hyperlink" Target="https://youtu.be/_ayFOsYQCLs?si=C7lvI59ero-l64JG"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mailto:jmtrimbl@purdue.edu"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www.oisc.purdue.edu/" TargetMode="External"/><Relationship Id="rId4" Type="http://schemas.openxmlformats.org/officeDocument/2006/relationships/hyperlink" Target="mailto:davi1280@purdue.ed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pesicides/bulletin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epa.gov/pesticides/mitigation-men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1943100" y="1626244"/>
            <a:ext cx="7911945" cy="2230162"/>
          </a:xfrm>
        </p:spPr>
        <p:txBody>
          <a:bodyPr/>
          <a:lstStyle/>
          <a:p>
            <a:r>
              <a:rPr lang="en-US" dirty="0"/>
              <a:t>The endangered Species Act:</a:t>
            </a:r>
            <a:br>
              <a:rPr lang="en-US" dirty="0"/>
            </a:br>
            <a:r>
              <a:rPr lang="en-US" dirty="0"/>
              <a:t>Navigating the New Pesticide Labels</a:t>
            </a:r>
          </a:p>
        </p:txBody>
      </p:sp>
      <p:sp>
        <p:nvSpPr>
          <p:cNvPr id="3" name="Subtitle">
            <a:extLst>
              <a:ext uri="{FF2B5EF4-FFF2-40B4-BE49-F238E27FC236}">
                <a16:creationId xmlns:a16="http://schemas.microsoft.com/office/drawing/2014/main" id="{4021E30B-3F73-3D4B-B22E-DFCD13F0982C}"/>
              </a:ext>
            </a:extLst>
          </p:cNvPr>
          <p:cNvSpPr>
            <a:spLocks noGrp="1"/>
          </p:cNvSpPr>
          <p:nvPr>
            <p:ph type="subTitle" idx="1"/>
          </p:nvPr>
        </p:nvSpPr>
        <p:spPr>
          <a:xfrm>
            <a:off x="1950624" y="3736622"/>
            <a:ext cx="7096269" cy="338554"/>
          </a:xfrm>
        </p:spPr>
        <p:txBody>
          <a:bodyPr/>
          <a:lstStyle/>
          <a:p>
            <a:endParaRPr lang="en-US" dirty="0"/>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049DC8E1-D369-0F48-9062-BB068AFD07CE}" type="datetime1">
              <a:rPr lang="en-US" smtClean="0"/>
              <a:pPr/>
              <a:t>1/12/2026</a:t>
            </a:fld>
            <a:endParaRPr lang="en-US" dirty="0"/>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a:xfrm>
            <a:off x="11213873" y="6181281"/>
            <a:ext cx="487680" cy="365760"/>
          </a:xfrm>
        </p:spPr>
        <p:txBody>
          <a:bodyPr/>
          <a:lstStyle/>
          <a:p>
            <a:fld id="{8A7A6979-0714-4377-B894-6BE4C2D6E202}" type="slidenum">
              <a:rPr lang="en-US" smtClean="0"/>
              <a:pPr/>
              <a:t>1</a:t>
            </a:fld>
            <a:endParaRPr lang="en-US" dirty="0"/>
          </a:p>
        </p:txBody>
      </p:sp>
      <p:sp>
        <p:nvSpPr>
          <p:cNvPr id="7" name="Footer Placeholder 4">
            <a:extLst>
              <a:ext uri="{FF2B5EF4-FFF2-40B4-BE49-F238E27FC236}">
                <a16:creationId xmlns:a16="http://schemas.microsoft.com/office/drawing/2014/main" id="{782549DC-B64A-594B-9CBF-4251ADCD6D99}"/>
              </a:ext>
            </a:extLst>
          </p:cNvPr>
          <p:cNvSpPr txBox="1">
            <a:spLocks/>
          </p:cNvSpPr>
          <p:nvPr/>
        </p:nvSpPr>
        <p:spPr>
          <a:xfrm>
            <a:off x="6614805" y="6510552"/>
            <a:ext cx="3125701" cy="32004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F45B-39FD-F66B-6376-0F2BD824A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EBF2A-9C4E-778A-C11E-2ED9EBCA0DD2}"/>
              </a:ext>
            </a:extLst>
          </p:cNvPr>
          <p:cNvSpPr>
            <a:spLocks noGrp="1"/>
          </p:cNvSpPr>
          <p:nvPr>
            <p:ph type="ctrTitle"/>
          </p:nvPr>
        </p:nvSpPr>
        <p:spPr>
          <a:xfrm>
            <a:off x="386036" y="442674"/>
            <a:ext cx="10699653" cy="997196"/>
          </a:xfrm>
        </p:spPr>
        <p:txBody>
          <a:bodyPr/>
          <a:lstStyle/>
          <a:p>
            <a:r>
              <a:rPr lang="en-US" dirty="0"/>
              <a:t>Label Example- Endangered and Threatened Species Protection Requirements</a:t>
            </a:r>
          </a:p>
        </p:txBody>
      </p:sp>
      <p:sp>
        <p:nvSpPr>
          <p:cNvPr id="4" name="Text Placeholder 3">
            <a:extLst>
              <a:ext uri="{FF2B5EF4-FFF2-40B4-BE49-F238E27FC236}">
                <a16:creationId xmlns:a16="http://schemas.microsoft.com/office/drawing/2014/main" id="{5A883710-A82F-8EB9-A4E2-50BA604FAA57}"/>
              </a:ext>
            </a:extLst>
          </p:cNvPr>
          <p:cNvSpPr>
            <a:spLocks noGrp="1"/>
          </p:cNvSpPr>
          <p:nvPr>
            <p:ph type="body" sz="quarter" idx="14"/>
          </p:nvPr>
        </p:nvSpPr>
        <p:spPr>
          <a:xfrm>
            <a:off x="7574116" y="1136389"/>
            <a:ext cx="4231848" cy="5288331"/>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Section 12</a:t>
            </a:r>
          </a:p>
          <a:p>
            <a:endParaRPr lang="en-US" dirty="0"/>
          </a:p>
          <a:p>
            <a:r>
              <a:rPr lang="en-US" dirty="0"/>
              <a:t>“You must obtain any applicable Endangered Species Protection Bulletins (Bulletins) within 6 months prior to or on the day of application.”</a:t>
            </a:r>
          </a:p>
          <a:p>
            <a:pPr lvl="1"/>
            <a:r>
              <a:rPr lang="en-US" dirty="0"/>
              <a:t>https://www.epa.gov/pesticides/bulletins</a:t>
            </a:r>
          </a:p>
          <a:p>
            <a:endParaRPr lang="en-US" dirty="0"/>
          </a:p>
          <a:p>
            <a:r>
              <a:rPr lang="en-US" dirty="0"/>
              <a:t>Can call and leave a voicemail. They will call you back.</a:t>
            </a:r>
          </a:p>
          <a:p>
            <a:pPr lvl="1"/>
            <a:r>
              <a:rPr lang="en-US" dirty="0"/>
              <a:t>1-844-477-3813</a:t>
            </a:r>
          </a:p>
          <a:p>
            <a:pPr lvl="1"/>
            <a:r>
              <a:rPr lang="en-US" dirty="0"/>
              <a:t>Or Email ESPP@epa.gov</a:t>
            </a:r>
          </a:p>
          <a:p>
            <a:endParaRPr lang="en-US" dirty="0"/>
          </a:p>
        </p:txBody>
      </p:sp>
      <p:sp>
        <p:nvSpPr>
          <p:cNvPr id="5" name="Date Placeholder 4">
            <a:extLst>
              <a:ext uri="{FF2B5EF4-FFF2-40B4-BE49-F238E27FC236}">
                <a16:creationId xmlns:a16="http://schemas.microsoft.com/office/drawing/2014/main" id="{97A87762-2019-B158-AA7A-DF98F913077C}"/>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DD9AC099-3B54-0CEF-8557-9AE4B3A0B150}"/>
              </a:ext>
            </a:extLst>
          </p:cNvPr>
          <p:cNvSpPr>
            <a:spLocks noGrp="1"/>
          </p:cNvSpPr>
          <p:nvPr>
            <p:ph type="sldNum" sz="quarter" idx="4"/>
          </p:nvPr>
        </p:nvSpPr>
        <p:spPr/>
        <p:txBody>
          <a:bodyPr/>
          <a:lstStyle/>
          <a:p>
            <a:fld id="{8A7A6979-0714-4377-B894-6BE4C2D6E202}" type="slidenum">
              <a:rPr lang="en-US" smtClean="0"/>
              <a:pPr/>
              <a:t>10</a:t>
            </a:fld>
            <a:endParaRPr lang="en-US" dirty="0"/>
          </a:p>
        </p:txBody>
      </p:sp>
      <p:pic>
        <p:nvPicPr>
          <p:cNvPr id="8" name="Picture 7">
            <a:extLst>
              <a:ext uri="{FF2B5EF4-FFF2-40B4-BE49-F238E27FC236}">
                <a16:creationId xmlns:a16="http://schemas.microsoft.com/office/drawing/2014/main" id="{D646BD2C-BE9B-76E3-49F3-7F6402C01EDA}"/>
              </a:ext>
            </a:extLst>
          </p:cNvPr>
          <p:cNvPicPr>
            <a:picLocks noChangeAspect="1"/>
          </p:cNvPicPr>
          <p:nvPr/>
        </p:nvPicPr>
        <p:blipFill>
          <a:blip r:embed="rId3"/>
          <a:srcRect r="12618"/>
          <a:stretch>
            <a:fillRect/>
          </a:stretch>
        </p:blipFill>
        <p:spPr>
          <a:xfrm>
            <a:off x="216703" y="1446083"/>
            <a:ext cx="7245254" cy="4925191"/>
          </a:xfrm>
          <a:prstGeom prst="rect">
            <a:avLst/>
          </a:prstGeom>
        </p:spPr>
      </p:pic>
      <p:sp>
        <p:nvSpPr>
          <p:cNvPr id="11" name="Arrow: Right 10">
            <a:extLst>
              <a:ext uri="{FF2B5EF4-FFF2-40B4-BE49-F238E27FC236}">
                <a16:creationId xmlns:a16="http://schemas.microsoft.com/office/drawing/2014/main" id="{7F9AD7AD-C1AA-149D-E022-816D2A7A2BC8}"/>
              </a:ext>
            </a:extLst>
          </p:cNvPr>
          <p:cNvSpPr/>
          <p:nvPr/>
        </p:nvSpPr>
        <p:spPr>
          <a:xfrm rot="10800000">
            <a:off x="4272639" y="3908678"/>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
        <p:nvSpPr>
          <p:cNvPr id="12" name="Arrow: Right 11">
            <a:extLst>
              <a:ext uri="{FF2B5EF4-FFF2-40B4-BE49-F238E27FC236}">
                <a16:creationId xmlns:a16="http://schemas.microsoft.com/office/drawing/2014/main" id="{A0FF264A-0F1C-1F08-4C9E-39E0FF81D4FF}"/>
              </a:ext>
            </a:extLst>
          </p:cNvPr>
          <p:cNvSpPr/>
          <p:nvPr/>
        </p:nvSpPr>
        <p:spPr>
          <a:xfrm rot="10800000">
            <a:off x="2753864" y="5094721"/>
            <a:ext cx="1128821" cy="24271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58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366BD-9177-F184-36E6-406E74B71FB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7295555-44B6-BC2F-F3E8-DF95860D2F68}"/>
              </a:ext>
            </a:extLst>
          </p:cNvPr>
          <p:cNvSpPr>
            <a:spLocks noGrp="1"/>
          </p:cNvSpPr>
          <p:nvPr>
            <p:ph type="ctrTitle"/>
          </p:nvPr>
        </p:nvSpPr>
        <p:spPr/>
        <p:txBody>
          <a:bodyPr/>
          <a:lstStyle/>
          <a:p>
            <a:r>
              <a:rPr lang="en-US" dirty="0"/>
              <a:t>Summary of New Label Section Requirements to Look For</a:t>
            </a:r>
          </a:p>
        </p:txBody>
      </p:sp>
      <p:sp>
        <p:nvSpPr>
          <p:cNvPr id="8" name="Subtitle 7">
            <a:extLst>
              <a:ext uri="{FF2B5EF4-FFF2-40B4-BE49-F238E27FC236}">
                <a16:creationId xmlns:a16="http://schemas.microsoft.com/office/drawing/2014/main" id="{4F8A7FAD-A772-BEFB-3EEF-01DF7D28BA1B}"/>
              </a:ext>
            </a:extLst>
          </p:cNvPr>
          <p:cNvSpPr>
            <a:spLocks noGrp="1"/>
          </p:cNvSpPr>
          <p:nvPr>
            <p:ph type="subTitle" idx="1"/>
          </p:nvPr>
        </p:nvSpPr>
        <p:spPr/>
        <p:txBody>
          <a:bodyPr/>
          <a:lstStyle/>
          <a:p>
            <a:endParaRPr lang="en-US"/>
          </a:p>
        </p:txBody>
      </p:sp>
      <p:sp>
        <p:nvSpPr>
          <p:cNvPr id="9" name="Text Placeholder 8">
            <a:extLst>
              <a:ext uri="{FF2B5EF4-FFF2-40B4-BE49-F238E27FC236}">
                <a16:creationId xmlns:a16="http://schemas.microsoft.com/office/drawing/2014/main" id="{3CC44A22-C981-3263-9F44-A3FC7DEE3E17}"/>
              </a:ext>
            </a:extLst>
          </p:cNvPr>
          <p:cNvSpPr>
            <a:spLocks noGrp="1"/>
          </p:cNvSpPr>
          <p:nvPr>
            <p:ph type="body" sz="quarter" idx="14"/>
          </p:nvPr>
        </p:nvSpPr>
        <p:spPr/>
        <p:txBody>
          <a:bodyPr/>
          <a:lstStyle/>
          <a:p>
            <a:endParaRPr lang="en-US" dirty="0"/>
          </a:p>
        </p:txBody>
      </p:sp>
      <p:sp>
        <p:nvSpPr>
          <p:cNvPr id="5" name="Date Placeholder 4">
            <a:extLst>
              <a:ext uri="{FF2B5EF4-FFF2-40B4-BE49-F238E27FC236}">
                <a16:creationId xmlns:a16="http://schemas.microsoft.com/office/drawing/2014/main" id="{C587ED02-45B9-47AE-7BF4-79ABE024531B}"/>
              </a:ext>
            </a:extLst>
          </p:cNvPr>
          <p:cNvSpPr>
            <a:spLocks noGrp="1"/>
          </p:cNvSpPr>
          <p:nvPr>
            <p:ph type="dt" sz="half" idx="2"/>
          </p:nvPr>
        </p:nvSpPr>
        <p:spPr/>
        <p:txBody>
          <a:bodyPr/>
          <a:lstStyle/>
          <a:p>
            <a:fld id="{049DC8E1-D369-0F48-9062-BB068AFD07CE}" type="datetime1">
              <a:rPr lang="en-US" smtClean="0"/>
              <a:pPr/>
              <a:t>1/12/2026</a:t>
            </a:fld>
            <a:endParaRPr lang="en-US" dirty="0"/>
          </a:p>
        </p:txBody>
      </p:sp>
      <p:sp>
        <p:nvSpPr>
          <p:cNvPr id="6" name="Slide Number Placeholder 5">
            <a:extLst>
              <a:ext uri="{FF2B5EF4-FFF2-40B4-BE49-F238E27FC236}">
                <a16:creationId xmlns:a16="http://schemas.microsoft.com/office/drawing/2014/main" id="{0576B19D-FD9A-26F4-EE09-F3012E032BE6}"/>
              </a:ext>
            </a:extLst>
          </p:cNvPr>
          <p:cNvSpPr>
            <a:spLocks noGrp="1"/>
          </p:cNvSpPr>
          <p:nvPr>
            <p:ph type="sldNum" sz="quarter" idx="4"/>
          </p:nvPr>
        </p:nvSpPr>
        <p:spPr/>
        <p:txBody>
          <a:bodyPr/>
          <a:lstStyle/>
          <a:p>
            <a:fld id="{8A7A6979-0714-4377-B894-6BE4C2D6E202}" type="slidenum">
              <a:rPr lang="en-US" smtClean="0"/>
              <a:pPr/>
              <a:t>11</a:t>
            </a:fld>
            <a:endParaRPr lang="en-US" dirty="0"/>
          </a:p>
        </p:txBody>
      </p:sp>
      <p:pic>
        <p:nvPicPr>
          <p:cNvPr id="11" name="Picture 10">
            <a:extLst>
              <a:ext uri="{FF2B5EF4-FFF2-40B4-BE49-F238E27FC236}">
                <a16:creationId xmlns:a16="http://schemas.microsoft.com/office/drawing/2014/main" id="{55F7DE7A-A112-BB4E-134E-8FDE9C471BBD}"/>
              </a:ext>
            </a:extLst>
          </p:cNvPr>
          <p:cNvPicPr>
            <a:picLocks noChangeAspect="1"/>
          </p:cNvPicPr>
          <p:nvPr/>
        </p:nvPicPr>
        <p:blipFill>
          <a:blip r:embed="rId3"/>
          <a:stretch>
            <a:fillRect/>
          </a:stretch>
        </p:blipFill>
        <p:spPr>
          <a:xfrm>
            <a:off x="942596" y="1226823"/>
            <a:ext cx="9518693" cy="5445237"/>
          </a:xfrm>
          <a:prstGeom prst="rect">
            <a:avLst/>
          </a:prstGeom>
        </p:spPr>
      </p:pic>
    </p:spTree>
    <p:extLst>
      <p:ext uri="{BB962C8B-B14F-4D97-AF65-F5344CB8AC3E}">
        <p14:creationId xmlns:p14="http://schemas.microsoft.com/office/powerpoint/2010/main" val="278646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7D5D1D-5899-3BEF-B7E8-A921BC3FD624}"/>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78AF4FC4-CFA6-8852-F30E-041B9834FB4B}"/>
              </a:ext>
            </a:extLst>
          </p:cNvPr>
          <p:cNvSpPr>
            <a:spLocks noGrp="1"/>
          </p:cNvSpPr>
          <p:nvPr>
            <p:ph type="subTitle" idx="1"/>
          </p:nvPr>
        </p:nvSpPr>
        <p:spPr>
          <a:xfrm>
            <a:off x="2658272" y="2709158"/>
            <a:ext cx="6895463" cy="553998"/>
          </a:xfrm>
        </p:spPr>
        <p:txBody>
          <a:bodyPr/>
          <a:lstStyle/>
          <a:p>
            <a:r>
              <a:rPr lang="en-US" dirty="0"/>
              <a:t>PULAs and Bulletins</a:t>
            </a:r>
          </a:p>
        </p:txBody>
      </p:sp>
      <p:sp>
        <p:nvSpPr>
          <p:cNvPr id="9" name="Text Placeholder 8">
            <a:extLst>
              <a:ext uri="{FF2B5EF4-FFF2-40B4-BE49-F238E27FC236}">
                <a16:creationId xmlns:a16="http://schemas.microsoft.com/office/drawing/2014/main" id="{99F97EE9-EBC5-3199-87C1-CE642C9C1462}"/>
              </a:ext>
            </a:extLst>
          </p:cNvPr>
          <p:cNvSpPr>
            <a:spLocks noGrp="1"/>
          </p:cNvSpPr>
          <p:nvPr>
            <p:ph type="body" sz="quarter" idx="14"/>
          </p:nvPr>
        </p:nvSpPr>
        <p:spPr/>
        <p:txBody>
          <a:bodyPr/>
          <a:lstStyle/>
          <a:p>
            <a:endParaRPr lang="en-US"/>
          </a:p>
        </p:txBody>
      </p:sp>
      <p:sp>
        <p:nvSpPr>
          <p:cNvPr id="5" name="Date Placeholder 4">
            <a:extLst>
              <a:ext uri="{FF2B5EF4-FFF2-40B4-BE49-F238E27FC236}">
                <a16:creationId xmlns:a16="http://schemas.microsoft.com/office/drawing/2014/main" id="{75558962-D03C-7E03-5335-466C0E8A2EDB}"/>
              </a:ext>
            </a:extLst>
          </p:cNvPr>
          <p:cNvSpPr>
            <a:spLocks noGrp="1"/>
          </p:cNvSpPr>
          <p:nvPr>
            <p:ph type="dt" sz="half" idx="10"/>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E28FFFD8-B538-161C-7F45-CE4430FD697A}"/>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Tree>
    <p:extLst>
      <p:ext uri="{BB962C8B-B14F-4D97-AF65-F5344CB8AC3E}">
        <p14:creationId xmlns:p14="http://schemas.microsoft.com/office/powerpoint/2010/main" val="2156501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FE01B-B070-9546-46F9-1D5421D25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006B1-CAA5-A1DB-DCD3-0DFFB724CCD0}"/>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BB8ABBBF-50A9-5094-393B-9ECD24111389}"/>
              </a:ext>
            </a:extLst>
          </p:cNvPr>
          <p:cNvSpPr>
            <a:spLocks noGrp="1"/>
          </p:cNvSpPr>
          <p:nvPr>
            <p:ph type="body" sz="quarter" idx="14"/>
          </p:nvPr>
        </p:nvSpPr>
        <p:spPr>
          <a:xfrm>
            <a:off x="7574116" y="950667"/>
            <a:ext cx="4231848" cy="5474053"/>
          </a:xfrm>
        </p:spPr>
        <p:txBody>
          <a:bodyPr>
            <a:normAutofit lnSpcReduction="10000"/>
          </a:bodyPr>
          <a:lstStyle/>
          <a:p>
            <a:pPr marL="0" indent="0">
              <a:buNone/>
            </a:pPr>
            <a:r>
              <a:rPr lang="en-US" b="1" dirty="0"/>
              <a:t>Endangered and Threatened Species Protection Requirements</a:t>
            </a:r>
          </a:p>
          <a:p>
            <a:r>
              <a:rPr lang="en-US" dirty="0"/>
              <a:t>“You must obtain any applicable Endangered Species Protection Bulletins (Bulletins) </a:t>
            </a:r>
            <a:r>
              <a:rPr lang="en-US" dirty="0">
                <a:solidFill>
                  <a:srgbClr val="FF0000"/>
                </a:solidFill>
              </a:rPr>
              <a:t>within 6 months prior to or on the day of application</a:t>
            </a:r>
            <a:r>
              <a:rPr lang="en-US" dirty="0"/>
              <a:t>.”</a:t>
            </a:r>
          </a:p>
          <a:p>
            <a:endParaRPr lang="en-US" dirty="0"/>
          </a:p>
          <a:p>
            <a:r>
              <a:rPr lang="en-US" dirty="0"/>
              <a:t>Let’s check to see if we need to add any point (have stricter requirements) to use this pesticide(s).</a:t>
            </a:r>
          </a:p>
          <a:p>
            <a:pPr lvl="1"/>
            <a:r>
              <a:rPr lang="en-US" dirty="0"/>
              <a:t>Add your location address</a:t>
            </a:r>
          </a:p>
          <a:p>
            <a:pPr lvl="1"/>
            <a:r>
              <a:rPr lang="en-US" dirty="0"/>
              <a:t>Add application month</a:t>
            </a:r>
          </a:p>
          <a:p>
            <a:pPr lvl="1"/>
            <a:r>
              <a:rPr lang="en-US" dirty="0"/>
              <a:t>Add the EPA Registration number of the pesticide from the label.</a:t>
            </a:r>
          </a:p>
          <a:p>
            <a:pPr lvl="1"/>
            <a:endParaRPr lang="en-US" dirty="0"/>
          </a:p>
          <a:p>
            <a:r>
              <a:rPr lang="en-US" dirty="0"/>
              <a:t>Website does have tutorial to help!</a:t>
            </a:r>
          </a:p>
          <a:p>
            <a:r>
              <a:rPr lang="en-US" dirty="0"/>
              <a:t>Map can zoom in and out. And can change to 3D map to see field boundaries.</a:t>
            </a:r>
          </a:p>
        </p:txBody>
      </p:sp>
      <p:sp>
        <p:nvSpPr>
          <p:cNvPr id="5" name="Date Placeholder 4">
            <a:extLst>
              <a:ext uri="{FF2B5EF4-FFF2-40B4-BE49-F238E27FC236}">
                <a16:creationId xmlns:a16="http://schemas.microsoft.com/office/drawing/2014/main" id="{0CA132C3-76CC-E2D8-A8B6-0B0DE42A7BB6}"/>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F28B58A3-374F-6199-0635-E3D050773848}"/>
              </a:ext>
            </a:extLst>
          </p:cNvPr>
          <p:cNvSpPr>
            <a:spLocks noGrp="1"/>
          </p:cNvSpPr>
          <p:nvPr>
            <p:ph type="sldNum" sz="quarter" idx="4"/>
          </p:nvPr>
        </p:nvSpPr>
        <p:spPr/>
        <p:txBody>
          <a:bodyPr/>
          <a:lstStyle/>
          <a:p>
            <a:fld id="{8A7A6979-0714-4377-B894-6BE4C2D6E202}" type="slidenum">
              <a:rPr lang="en-US" smtClean="0"/>
              <a:pPr/>
              <a:t>13</a:t>
            </a:fld>
            <a:endParaRPr lang="en-US" dirty="0"/>
          </a:p>
        </p:txBody>
      </p:sp>
      <p:sp>
        <p:nvSpPr>
          <p:cNvPr id="10" name="TextBox 9">
            <a:extLst>
              <a:ext uri="{FF2B5EF4-FFF2-40B4-BE49-F238E27FC236}">
                <a16:creationId xmlns:a16="http://schemas.microsoft.com/office/drawing/2014/main" id="{EE3B6C2A-DB10-78EF-842D-F410116FAF0D}"/>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14" name="Picture 13">
            <a:extLst>
              <a:ext uri="{FF2B5EF4-FFF2-40B4-BE49-F238E27FC236}">
                <a16:creationId xmlns:a16="http://schemas.microsoft.com/office/drawing/2014/main" id="{8511760E-38FC-D24E-978A-78C4CA1B34F2}"/>
              </a:ext>
            </a:extLst>
          </p:cNvPr>
          <p:cNvPicPr>
            <a:picLocks noChangeAspect="1"/>
          </p:cNvPicPr>
          <p:nvPr/>
        </p:nvPicPr>
        <p:blipFill>
          <a:blip r:embed="rId3"/>
          <a:srcRect l="3562" r="1592"/>
          <a:stretch>
            <a:fillRect/>
          </a:stretch>
        </p:blipFill>
        <p:spPr>
          <a:xfrm>
            <a:off x="386036" y="1883364"/>
            <a:ext cx="6973973" cy="3309525"/>
          </a:xfrm>
          <a:prstGeom prst="rect">
            <a:avLst/>
          </a:prstGeom>
        </p:spPr>
      </p:pic>
      <p:sp>
        <p:nvSpPr>
          <p:cNvPr id="12" name="Arrow: Right 11">
            <a:extLst>
              <a:ext uri="{FF2B5EF4-FFF2-40B4-BE49-F238E27FC236}">
                <a16:creationId xmlns:a16="http://schemas.microsoft.com/office/drawing/2014/main" id="{60397BBB-3201-7A1E-1CEB-2009AC7C7612}"/>
              </a:ext>
            </a:extLst>
          </p:cNvPr>
          <p:cNvSpPr/>
          <p:nvPr/>
        </p:nvSpPr>
        <p:spPr>
          <a:xfrm rot="5400000">
            <a:off x="2573553" y="2122661"/>
            <a:ext cx="1128821" cy="24271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1CCE7DD1-0939-8C23-EC5B-8E814ACD9E22}"/>
              </a:ext>
            </a:extLst>
          </p:cNvPr>
          <p:cNvSpPr/>
          <p:nvPr/>
        </p:nvSpPr>
        <p:spPr>
          <a:xfrm rot="10800000">
            <a:off x="2823155" y="3733492"/>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Tree>
    <p:extLst>
      <p:ext uri="{BB962C8B-B14F-4D97-AF65-F5344CB8AC3E}">
        <p14:creationId xmlns:p14="http://schemas.microsoft.com/office/powerpoint/2010/main" val="2013099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AD81-6DAA-B400-49CF-15BB3858B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B680E-261E-8D38-5563-2132FCFBB40F}"/>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DFA5120D-31AB-8ADB-55EB-A0132AFEF2AE}"/>
              </a:ext>
            </a:extLst>
          </p:cNvPr>
          <p:cNvSpPr>
            <a:spLocks noGrp="1"/>
          </p:cNvSpPr>
          <p:nvPr>
            <p:ph type="body" sz="quarter" idx="14"/>
          </p:nvPr>
        </p:nvSpPr>
        <p:spPr>
          <a:xfrm>
            <a:off x="7574116" y="950667"/>
            <a:ext cx="4231848" cy="5474053"/>
          </a:xfrm>
        </p:spPr>
        <p:txBody>
          <a:bodyPr>
            <a:normAutofit/>
          </a:bodyPr>
          <a:lstStyle/>
          <a:p>
            <a:pPr marL="0" indent="0">
              <a:buNone/>
            </a:pPr>
            <a:r>
              <a:rPr lang="en-US" b="1" dirty="0"/>
              <a:t>Endangered and Threatened Species Protection Requirements</a:t>
            </a:r>
          </a:p>
          <a:p>
            <a:r>
              <a:rPr lang="en-US" dirty="0"/>
              <a:t>You are searching for the areas in PINK. Those are the PULAs (Pesticide Use Limitation Areas). </a:t>
            </a:r>
          </a:p>
          <a:p>
            <a:pPr lvl="1"/>
            <a:r>
              <a:rPr lang="en-US" dirty="0"/>
              <a:t>PULAs are areas that have additions restrictions on the pesticide(s) that are being looked up. </a:t>
            </a:r>
          </a:p>
          <a:p>
            <a:pPr lvl="1"/>
            <a:r>
              <a:rPr lang="en-US" dirty="0"/>
              <a:t>Area will change as different pesticides are searched.</a:t>
            </a:r>
          </a:p>
        </p:txBody>
      </p:sp>
      <p:sp>
        <p:nvSpPr>
          <p:cNvPr id="5" name="Date Placeholder 4">
            <a:extLst>
              <a:ext uri="{FF2B5EF4-FFF2-40B4-BE49-F238E27FC236}">
                <a16:creationId xmlns:a16="http://schemas.microsoft.com/office/drawing/2014/main" id="{6D095D0F-736F-7AC2-1568-0388526336D8}"/>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89D94B81-769E-AB1E-EFDB-3856FA94AD53}"/>
              </a:ext>
            </a:extLst>
          </p:cNvPr>
          <p:cNvSpPr>
            <a:spLocks noGrp="1"/>
          </p:cNvSpPr>
          <p:nvPr>
            <p:ph type="sldNum" sz="quarter" idx="4"/>
          </p:nvPr>
        </p:nvSpPr>
        <p:spPr/>
        <p:txBody>
          <a:bodyPr/>
          <a:lstStyle/>
          <a:p>
            <a:fld id="{8A7A6979-0714-4377-B894-6BE4C2D6E202}" type="slidenum">
              <a:rPr lang="en-US" smtClean="0"/>
              <a:pPr/>
              <a:t>14</a:t>
            </a:fld>
            <a:endParaRPr lang="en-US" dirty="0"/>
          </a:p>
        </p:txBody>
      </p:sp>
      <p:sp>
        <p:nvSpPr>
          <p:cNvPr id="10" name="TextBox 9">
            <a:extLst>
              <a:ext uri="{FF2B5EF4-FFF2-40B4-BE49-F238E27FC236}">
                <a16:creationId xmlns:a16="http://schemas.microsoft.com/office/drawing/2014/main" id="{B1463A1E-558C-4AFF-9293-C7515E0F48DB}"/>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7" name="Picture 6">
            <a:extLst>
              <a:ext uri="{FF2B5EF4-FFF2-40B4-BE49-F238E27FC236}">
                <a16:creationId xmlns:a16="http://schemas.microsoft.com/office/drawing/2014/main" id="{6EFDE008-D4C5-8DD6-6B06-E55C88D124CD}"/>
              </a:ext>
            </a:extLst>
          </p:cNvPr>
          <p:cNvPicPr>
            <a:picLocks noChangeAspect="1"/>
          </p:cNvPicPr>
          <p:nvPr/>
        </p:nvPicPr>
        <p:blipFill>
          <a:blip r:embed="rId3"/>
          <a:stretch>
            <a:fillRect/>
          </a:stretch>
        </p:blipFill>
        <p:spPr>
          <a:xfrm>
            <a:off x="821594" y="1617468"/>
            <a:ext cx="5555835" cy="4929573"/>
          </a:xfrm>
          <a:prstGeom prst="rect">
            <a:avLst/>
          </a:prstGeom>
        </p:spPr>
      </p:pic>
      <p:sp>
        <p:nvSpPr>
          <p:cNvPr id="11" name="Arrow: Right 10">
            <a:extLst>
              <a:ext uri="{FF2B5EF4-FFF2-40B4-BE49-F238E27FC236}">
                <a16:creationId xmlns:a16="http://schemas.microsoft.com/office/drawing/2014/main" id="{FC4E0D64-6CEC-FFD9-7D6E-A5EDA1907880}"/>
              </a:ext>
            </a:extLst>
          </p:cNvPr>
          <p:cNvSpPr/>
          <p:nvPr/>
        </p:nvSpPr>
        <p:spPr>
          <a:xfrm rot="10800000">
            <a:off x="5474383" y="2474010"/>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Tree>
    <p:extLst>
      <p:ext uri="{BB962C8B-B14F-4D97-AF65-F5344CB8AC3E}">
        <p14:creationId xmlns:p14="http://schemas.microsoft.com/office/powerpoint/2010/main" val="939523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1D723-1DEA-1942-AB81-DD6E54B77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5157E-173A-6A13-576C-90CBFF2E139C}"/>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32F91AA7-2EF0-0C44-2EE3-EE71D74A1ACA}"/>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Add target Field or location</a:t>
            </a:r>
          </a:p>
        </p:txBody>
      </p:sp>
      <p:sp>
        <p:nvSpPr>
          <p:cNvPr id="5" name="Date Placeholder 4">
            <a:extLst>
              <a:ext uri="{FF2B5EF4-FFF2-40B4-BE49-F238E27FC236}">
                <a16:creationId xmlns:a16="http://schemas.microsoft.com/office/drawing/2014/main" id="{11CE6665-AE9D-9850-2C50-178FA68408EE}"/>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8A942FBD-57F3-6617-9D88-B8B256949662}"/>
              </a:ext>
            </a:extLst>
          </p:cNvPr>
          <p:cNvSpPr>
            <a:spLocks noGrp="1"/>
          </p:cNvSpPr>
          <p:nvPr>
            <p:ph type="sldNum" sz="quarter" idx="4"/>
          </p:nvPr>
        </p:nvSpPr>
        <p:spPr/>
        <p:txBody>
          <a:bodyPr/>
          <a:lstStyle/>
          <a:p>
            <a:fld id="{8A7A6979-0714-4377-B894-6BE4C2D6E202}" type="slidenum">
              <a:rPr lang="en-US" smtClean="0"/>
              <a:pPr/>
              <a:t>15</a:t>
            </a:fld>
            <a:endParaRPr lang="en-US" dirty="0"/>
          </a:p>
        </p:txBody>
      </p:sp>
      <p:sp>
        <p:nvSpPr>
          <p:cNvPr id="10" name="TextBox 9">
            <a:extLst>
              <a:ext uri="{FF2B5EF4-FFF2-40B4-BE49-F238E27FC236}">
                <a16:creationId xmlns:a16="http://schemas.microsoft.com/office/drawing/2014/main" id="{A7B42197-EE3E-D399-8302-B95D658371FC}"/>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8" name="Picture 7">
            <a:extLst>
              <a:ext uri="{FF2B5EF4-FFF2-40B4-BE49-F238E27FC236}">
                <a16:creationId xmlns:a16="http://schemas.microsoft.com/office/drawing/2014/main" id="{E5AE1829-1186-3F11-29C2-2DF2BD6C53C2}"/>
              </a:ext>
            </a:extLst>
          </p:cNvPr>
          <p:cNvPicPr>
            <a:picLocks noChangeAspect="1"/>
          </p:cNvPicPr>
          <p:nvPr/>
        </p:nvPicPr>
        <p:blipFill>
          <a:blip r:embed="rId3"/>
          <a:stretch>
            <a:fillRect/>
          </a:stretch>
        </p:blipFill>
        <p:spPr>
          <a:xfrm>
            <a:off x="386036" y="1634125"/>
            <a:ext cx="7798825" cy="3981468"/>
          </a:xfrm>
          <a:prstGeom prst="rect">
            <a:avLst/>
          </a:prstGeom>
        </p:spPr>
      </p:pic>
      <p:sp>
        <p:nvSpPr>
          <p:cNvPr id="11" name="Arrow: Right 10">
            <a:extLst>
              <a:ext uri="{FF2B5EF4-FFF2-40B4-BE49-F238E27FC236}">
                <a16:creationId xmlns:a16="http://schemas.microsoft.com/office/drawing/2014/main" id="{A332A29D-1127-7809-5412-77252F359EB1}"/>
              </a:ext>
            </a:extLst>
          </p:cNvPr>
          <p:cNvSpPr/>
          <p:nvPr/>
        </p:nvSpPr>
        <p:spPr>
          <a:xfrm rot="10800000">
            <a:off x="2799004" y="1982943"/>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Tree>
    <p:extLst>
      <p:ext uri="{BB962C8B-B14F-4D97-AF65-F5344CB8AC3E}">
        <p14:creationId xmlns:p14="http://schemas.microsoft.com/office/powerpoint/2010/main" val="2115371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F6ACF-5667-407D-BA63-BE92B297B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E6DA0-8859-364D-B55A-228506BDDF7C}"/>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CC97CD73-2150-04B0-F6A0-719ADCBAC50A}"/>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Change Application Month</a:t>
            </a:r>
          </a:p>
          <a:p>
            <a:pPr lvl="1"/>
            <a:r>
              <a:rPr lang="en-US" dirty="0"/>
              <a:t>Per the label, you can look up within 6 months of application.</a:t>
            </a:r>
          </a:p>
          <a:p>
            <a:pPr lvl="1"/>
            <a:r>
              <a:rPr lang="en-US" dirty="0"/>
              <a:t>You will have to do this for every target field. </a:t>
            </a:r>
          </a:p>
          <a:p>
            <a:pPr lvl="1"/>
            <a:r>
              <a:rPr lang="en-US" dirty="0"/>
              <a:t>Can do this on rainy days or off season. </a:t>
            </a:r>
          </a:p>
          <a:p>
            <a:pPr lvl="1"/>
            <a:r>
              <a:rPr lang="en-US" dirty="0"/>
              <a:t>Just selects MONTH, not the day.</a:t>
            </a:r>
          </a:p>
        </p:txBody>
      </p:sp>
      <p:sp>
        <p:nvSpPr>
          <p:cNvPr id="5" name="Date Placeholder 4">
            <a:extLst>
              <a:ext uri="{FF2B5EF4-FFF2-40B4-BE49-F238E27FC236}">
                <a16:creationId xmlns:a16="http://schemas.microsoft.com/office/drawing/2014/main" id="{77DA9EC3-954E-AC67-BD8F-3759C045E8B2}"/>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5D849D10-FDFC-0DD0-012F-521E82E5413D}"/>
              </a:ext>
            </a:extLst>
          </p:cNvPr>
          <p:cNvSpPr>
            <a:spLocks noGrp="1"/>
          </p:cNvSpPr>
          <p:nvPr>
            <p:ph type="sldNum" sz="quarter" idx="4"/>
          </p:nvPr>
        </p:nvSpPr>
        <p:spPr/>
        <p:txBody>
          <a:bodyPr/>
          <a:lstStyle/>
          <a:p>
            <a:fld id="{8A7A6979-0714-4377-B894-6BE4C2D6E202}" type="slidenum">
              <a:rPr lang="en-US" smtClean="0"/>
              <a:pPr/>
              <a:t>16</a:t>
            </a:fld>
            <a:endParaRPr lang="en-US" dirty="0"/>
          </a:p>
        </p:txBody>
      </p:sp>
      <p:sp>
        <p:nvSpPr>
          <p:cNvPr id="10" name="TextBox 9">
            <a:extLst>
              <a:ext uri="{FF2B5EF4-FFF2-40B4-BE49-F238E27FC236}">
                <a16:creationId xmlns:a16="http://schemas.microsoft.com/office/drawing/2014/main" id="{0B5869BF-8D4A-2760-F2A4-036A4328D341}"/>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7" name="Picture 6">
            <a:extLst>
              <a:ext uri="{FF2B5EF4-FFF2-40B4-BE49-F238E27FC236}">
                <a16:creationId xmlns:a16="http://schemas.microsoft.com/office/drawing/2014/main" id="{73EEF4D0-6BC0-224C-9E72-33E608D41783}"/>
              </a:ext>
            </a:extLst>
          </p:cNvPr>
          <p:cNvPicPr>
            <a:picLocks noChangeAspect="1"/>
          </p:cNvPicPr>
          <p:nvPr/>
        </p:nvPicPr>
        <p:blipFill>
          <a:blip r:embed="rId3"/>
          <a:stretch>
            <a:fillRect/>
          </a:stretch>
        </p:blipFill>
        <p:spPr>
          <a:xfrm>
            <a:off x="350907" y="1831999"/>
            <a:ext cx="7484688" cy="3821055"/>
          </a:xfrm>
          <a:prstGeom prst="rect">
            <a:avLst/>
          </a:prstGeom>
        </p:spPr>
      </p:pic>
      <p:sp>
        <p:nvSpPr>
          <p:cNvPr id="11" name="Arrow: Right 10">
            <a:extLst>
              <a:ext uri="{FF2B5EF4-FFF2-40B4-BE49-F238E27FC236}">
                <a16:creationId xmlns:a16="http://schemas.microsoft.com/office/drawing/2014/main" id="{77E2DC84-F65D-3087-362C-D9ECCD960FDC}"/>
              </a:ext>
            </a:extLst>
          </p:cNvPr>
          <p:cNvSpPr/>
          <p:nvPr/>
        </p:nvSpPr>
        <p:spPr>
          <a:xfrm rot="10800000">
            <a:off x="2460978" y="2627489"/>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Tree>
    <p:extLst>
      <p:ext uri="{BB962C8B-B14F-4D97-AF65-F5344CB8AC3E}">
        <p14:creationId xmlns:p14="http://schemas.microsoft.com/office/powerpoint/2010/main" val="2765217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7F1CE-8B2D-3032-7A2A-52DEED262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6B034-1115-F150-8579-1005A6518F00}"/>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12CD01B5-E7EE-A97F-A16F-30F2493DEEFD}"/>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Add EPA Registration Number</a:t>
            </a:r>
          </a:p>
          <a:p>
            <a:pPr lvl="1"/>
            <a:r>
              <a:rPr lang="en-US" dirty="0"/>
              <a:t>MUST search by Reg Number, not name. </a:t>
            </a:r>
          </a:p>
          <a:p>
            <a:pPr lvl="1"/>
            <a:r>
              <a:rPr lang="en-US" dirty="0"/>
              <a:t>Found on first page of product information.</a:t>
            </a:r>
          </a:p>
        </p:txBody>
      </p:sp>
      <p:sp>
        <p:nvSpPr>
          <p:cNvPr id="5" name="Date Placeholder 4">
            <a:extLst>
              <a:ext uri="{FF2B5EF4-FFF2-40B4-BE49-F238E27FC236}">
                <a16:creationId xmlns:a16="http://schemas.microsoft.com/office/drawing/2014/main" id="{C6FB5A0A-E944-A166-EF15-7DB9916DB87B}"/>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67085670-E387-B167-7169-DBD7A4A63E59}"/>
              </a:ext>
            </a:extLst>
          </p:cNvPr>
          <p:cNvSpPr>
            <a:spLocks noGrp="1"/>
          </p:cNvSpPr>
          <p:nvPr>
            <p:ph type="sldNum" sz="quarter" idx="4"/>
          </p:nvPr>
        </p:nvSpPr>
        <p:spPr/>
        <p:txBody>
          <a:bodyPr/>
          <a:lstStyle/>
          <a:p>
            <a:fld id="{8A7A6979-0714-4377-B894-6BE4C2D6E202}" type="slidenum">
              <a:rPr lang="en-US" smtClean="0"/>
              <a:pPr/>
              <a:t>17</a:t>
            </a:fld>
            <a:endParaRPr lang="en-US" dirty="0"/>
          </a:p>
        </p:txBody>
      </p:sp>
      <p:sp>
        <p:nvSpPr>
          <p:cNvPr id="10" name="TextBox 9">
            <a:extLst>
              <a:ext uri="{FF2B5EF4-FFF2-40B4-BE49-F238E27FC236}">
                <a16:creationId xmlns:a16="http://schemas.microsoft.com/office/drawing/2014/main" id="{1C84C544-5DAD-630F-174D-E5E3A148D046}"/>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8" name="Picture 7">
            <a:extLst>
              <a:ext uri="{FF2B5EF4-FFF2-40B4-BE49-F238E27FC236}">
                <a16:creationId xmlns:a16="http://schemas.microsoft.com/office/drawing/2014/main" id="{44F5E390-D1A6-AB62-9059-3273184AB4B3}"/>
              </a:ext>
            </a:extLst>
          </p:cNvPr>
          <p:cNvPicPr>
            <a:picLocks noChangeAspect="1"/>
          </p:cNvPicPr>
          <p:nvPr/>
        </p:nvPicPr>
        <p:blipFill>
          <a:blip r:embed="rId3"/>
          <a:stretch>
            <a:fillRect/>
          </a:stretch>
        </p:blipFill>
        <p:spPr>
          <a:xfrm>
            <a:off x="445452" y="1778411"/>
            <a:ext cx="7450227" cy="3923786"/>
          </a:xfrm>
          <a:prstGeom prst="rect">
            <a:avLst/>
          </a:prstGeom>
        </p:spPr>
      </p:pic>
      <p:sp>
        <p:nvSpPr>
          <p:cNvPr id="11" name="Arrow: Right 10">
            <a:extLst>
              <a:ext uri="{FF2B5EF4-FFF2-40B4-BE49-F238E27FC236}">
                <a16:creationId xmlns:a16="http://schemas.microsoft.com/office/drawing/2014/main" id="{8331D5C6-C002-5B8F-CEDD-FE9E8708FEEB}"/>
              </a:ext>
            </a:extLst>
          </p:cNvPr>
          <p:cNvSpPr/>
          <p:nvPr/>
        </p:nvSpPr>
        <p:spPr>
          <a:xfrm rot="10800000">
            <a:off x="3120698" y="3101622"/>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Tree>
    <p:extLst>
      <p:ext uri="{BB962C8B-B14F-4D97-AF65-F5344CB8AC3E}">
        <p14:creationId xmlns:p14="http://schemas.microsoft.com/office/powerpoint/2010/main" val="165432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4AAE-2C3E-A734-16FD-66E1C9B8C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E7325-513C-E248-84F7-C97A13A86B61}"/>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F04B56AE-F127-4A28-12B6-C5DB361F88AE}"/>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Add EPA Registration Number</a:t>
            </a:r>
          </a:p>
          <a:p>
            <a:pPr lvl="1"/>
            <a:r>
              <a:rPr lang="en-US" dirty="0"/>
              <a:t>MUST search by Reg Number, not name. </a:t>
            </a:r>
          </a:p>
          <a:p>
            <a:pPr lvl="1"/>
            <a:r>
              <a:rPr lang="en-US" dirty="0"/>
              <a:t>Found on first page of product information.</a:t>
            </a:r>
          </a:p>
        </p:txBody>
      </p:sp>
      <p:sp>
        <p:nvSpPr>
          <p:cNvPr id="5" name="Date Placeholder 4">
            <a:extLst>
              <a:ext uri="{FF2B5EF4-FFF2-40B4-BE49-F238E27FC236}">
                <a16:creationId xmlns:a16="http://schemas.microsoft.com/office/drawing/2014/main" id="{3611A60C-4CCE-4350-0D47-F1F1D19A545F}"/>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AA730F64-0871-0189-FD2A-65A13FE3ACEB}"/>
              </a:ext>
            </a:extLst>
          </p:cNvPr>
          <p:cNvSpPr>
            <a:spLocks noGrp="1"/>
          </p:cNvSpPr>
          <p:nvPr>
            <p:ph type="sldNum" sz="quarter" idx="4"/>
          </p:nvPr>
        </p:nvSpPr>
        <p:spPr/>
        <p:txBody>
          <a:bodyPr/>
          <a:lstStyle/>
          <a:p>
            <a:fld id="{8A7A6979-0714-4377-B894-6BE4C2D6E202}" type="slidenum">
              <a:rPr lang="en-US" smtClean="0"/>
              <a:pPr/>
              <a:t>18</a:t>
            </a:fld>
            <a:endParaRPr lang="en-US" dirty="0"/>
          </a:p>
        </p:txBody>
      </p:sp>
      <p:sp>
        <p:nvSpPr>
          <p:cNvPr id="10" name="TextBox 9">
            <a:extLst>
              <a:ext uri="{FF2B5EF4-FFF2-40B4-BE49-F238E27FC236}">
                <a16:creationId xmlns:a16="http://schemas.microsoft.com/office/drawing/2014/main" id="{0051A579-6EEA-A953-0A31-B905F0E2460B}"/>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7" name="Picture 6">
            <a:extLst>
              <a:ext uri="{FF2B5EF4-FFF2-40B4-BE49-F238E27FC236}">
                <a16:creationId xmlns:a16="http://schemas.microsoft.com/office/drawing/2014/main" id="{72C05336-9B0F-EC6C-A84D-68A7120F34A3}"/>
              </a:ext>
            </a:extLst>
          </p:cNvPr>
          <p:cNvPicPr>
            <a:picLocks noChangeAspect="1"/>
          </p:cNvPicPr>
          <p:nvPr/>
        </p:nvPicPr>
        <p:blipFill>
          <a:blip r:embed="rId3"/>
          <a:stretch>
            <a:fillRect/>
          </a:stretch>
        </p:blipFill>
        <p:spPr>
          <a:xfrm>
            <a:off x="843512" y="2091517"/>
            <a:ext cx="6731540" cy="3610680"/>
          </a:xfrm>
          <a:prstGeom prst="rect">
            <a:avLst/>
          </a:prstGeom>
        </p:spPr>
      </p:pic>
    </p:spTree>
    <p:extLst>
      <p:ext uri="{BB962C8B-B14F-4D97-AF65-F5344CB8AC3E}">
        <p14:creationId xmlns:p14="http://schemas.microsoft.com/office/powerpoint/2010/main" val="2397409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22FB-C447-DECD-47D4-B9DF6DBD6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F981A-2661-6C16-E5AA-EF1E60865D63}"/>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B8B7993F-07D0-07B1-55EF-267A01B260FB}"/>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Once all information is in. You will see if there is a PULA for your selected pesticide. </a:t>
            </a:r>
          </a:p>
          <a:p>
            <a:endParaRPr lang="en-US" dirty="0"/>
          </a:p>
          <a:p>
            <a:r>
              <a:rPr lang="en-US" dirty="0"/>
              <a:t>For this example, there is NO PINK, so there is no PULA </a:t>
            </a:r>
            <a:r>
              <a:rPr lang="en-US" dirty="0">
                <a:sym typeface="Wingdings" panose="05000000000000000000" pitchFamily="2" charset="2"/>
              </a:rPr>
              <a:t> NO additional restrictions on this product in this target area. </a:t>
            </a:r>
          </a:p>
          <a:p>
            <a:endParaRPr lang="en-US" dirty="0">
              <a:sym typeface="Wingdings" panose="05000000000000000000" pitchFamily="2" charset="2"/>
            </a:endParaRPr>
          </a:p>
          <a:p>
            <a:r>
              <a:rPr lang="en-US" dirty="0">
                <a:sym typeface="Wingdings" panose="05000000000000000000" pitchFamily="2" charset="2"/>
              </a:rPr>
              <a:t>This is web based, as you move the map it will update for additional Bulletins.</a:t>
            </a:r>
          </a:p>
          <a:p>
            <a:pPr lvl="1"/>
            <a:r>
              <a:rPr lang="en-US" dirty="0">
                <a:sym typeface="Wingdings" panose="05000000000000000000" pitchFamily="2" charset="2"/>
              </a:rPr>
              <a:t>If “Printable Bulletin” is green you have loaded all appropriate bulletins for this target area.</a:t>
            </a:r>
            <a:endParaRPr lang="en-US" dirty="0"/>
          </a:p>
        </p:txBody>
      </p:sp>
      <p:sp>
        <p:nvSpPr>
          <p:cNvPr id="5" name="Date Placeholder 4">
            <a:extLst>
              <a:ext uri="{FF2B5EF4-FFF2-40B4-BE49-F238E27FC236}">
                <a16:creationId xmlns:a16="http://schemas.microsoft.com/office/drawing/2014/main" id="{5B232F51-C6D8-3E26-3ADD-01F8C0A2DCA5}"/>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E4FD089-393A-AC7A-33EF-FB1D0136EE01}"/>
              </a:ext>
            </a:extLst>
          </p:cNvPr>
          <p:cNvSpPr>
            <a:spLocks noGrp="1"/>
          </p:cNvSpPr>
          <p:nvPr>
            <p:ph type="sldNum" sz="quarter" idx="4"/>
          </p:nvPr>
        </p:nvSpPr>
        <p:spPr/>
        <p:txBody>
          <a:bodyPr/>
          <a:lstStyle/>
          <a:p>
            <a:fld id="{8A7A6979-0714-4377-B894-6BE4C2D6E202}" type="slidenum">
              <a:rPr lang="en-US" smtClean="0"/>
              <a:pPr/>
              <a:t>19</a:t>
            </a:fld>
            <a:endParaRPr lang="en-US" dirty="0"/>
          </a:p>
        </p:txBody>
      </p:sp>
      <p:sp>
        <p:nvSpPr>
          <p:cNvPr id="10" name="TextBox 9">
            <a:extLst>
              <a:ext uri="{FF2B5EF4-FFF2-40B4-BE49-F238E27FC236}">
                <a16:creationId xmlns:a16="http://schemas.microsoft.com/office/drawing/2014/main" id="{F5451372-4ADC-DB36-E3DD-75617C7AA55D}"/>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7" name="Picture 6">
            <a:extLst>
              <a:ext uri="{FF2B5EF4-FFF2-40B4-BE49-F238E27FC236}">
                <a16:creationId xmlns:a16="http://schemas.microsoft.com/office/drawing/2014/main" id="{1D5657B5-06A5-81AA-2CF2-1DFE8F8D1454}"/>
              </a:ext>
            </a:extLst>
          </p:cNvPr>
          <p:cNvPicPr>
            <a:picLocks noChangeAspect="1"/>
          </p:cNvPicPr>
          <p:nvPr/>
        </p:nvPicPr>
        <p:blipFill>
          <a:blip r:embed="rId3"/>
          <a:stretch>
            <a:fillRect/>
          </a:stretch>
        </p:blipFill>
        <p:spPr>
          <a:xfrm>
            <a:off x="386036" y="1831999"/>
            <a:ext cx="6766380" cy="3554778"/>
          </a:xfrm>
          <a:prstGeom prst="rect">
            <a:avLst/>
          </a:prstGeom>
        </p:spPr>
      </p:pic>
      <p:sp>
        <p:nvSpPr>
          <p:cNvPr id="11" name="Arrow: Right 10">
            <a:extLst>
              <a:ext uri="{FF2B5EF4-FFF2-40B4-BE49-F238E27FC236}">
                <a16:creationId xmlns:a16="http://schemas.microsoft.com/office/drawing/2014/main" id="{B32B4874-4923-7AE7-DCE1-76486E8EF4B2}"/>
              </a:ext>
            </a:extLst>
          </p:cNvPr>
          <p:cNvSpPr/>
          <p:nvPr/>
        </p:nvSpPr>
        <p:spPr>
          <a:xfrm rot="10800000">
            <a:off x="6717977" y="1923446"/>
            <a:ext cx="1319655" cy="32737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Tree>
    <p:extLst>
      <p:ext uri="{BB962C8B-B14F-4D97-AF65-F5344CB8AC3E}">
        <p14:creationId xmlns:p14="http://schemas.microsoft.com/office/powerpoint/2010/main" val="189424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66915B4-7ACC-2EEA-DC47-27B9DAC2F512}"/>
              </a:ext>
            </a:extLst>
          </p:cNvPr>
          <p:cNvSpPr>
            <a:spLocks noGrp="1"/>
          </p:cNvSpPr>
          <p:nvPr>
            <p:ph type="ctrTitle"/>
          </p:nvPr>
        </p:nvSpPr>
        <p:spPr>
          <a:xfrm>
            <a:off x="1043553" y="442674"/>
            <a:ext cx="9234309" cy="512448"/>
          </a:xfrm>
        </p:spPr>
        <p:txBody>
          <a:bodyPr/>
          <a:lstStyle/>
          <a:p>
            <a:r>
              <a:rPr lang="en-US" dirty="0"/>
              <a:t>Office of the Indiana State Chemist</a:t>
            </a:r>
          </a:p>
        </p:txBody>
      </p:sp>
      <p:sp>
        <p:nvSpPr>
          <p:cNvPr id="15" name="Subtitle 2">
            <a:extLst>
              <a:ext uri="{FF2B5EF4-FFF2-40B4-BE49-F238E27FC236}">
                <a16:creationId xmlns:a16="http://schemas.microsoft.com/office/drawing/2014/main" id="{E1FBD262-5134-3D2B-1BD2-5A0C2872AF52}"/>
              </a:ext>
            </a:extLst>
          </p:cNvPr>
          <p:cNvSpPr>
            <a:spLocks noGrp="1"/>
          </p:cNvSpPr>
          <p:nvPr>
            <p:ph type="subTitle" idx="1"/>
          </p:nvPr>
        </p:nvSpPr>
        <p:spPr>
          <a:xfrm>
            <a:off x="564204" y="1060316"/>
            <a:ext cx="4888330" cy="6093976"/>
          </a:xfrm>
        </p:spPr>
        <p:txBody>
          <a:bodyPr/>
          <a:lstStyle/>
          <a:p>
            <a:r>
              <a:rPr lang="en-US" sz="1800" dirty="0"/>
              <a:t>Mitch Trimble</a:t>
            </a:r>
          </a:p>
          <a:p>
            <a:r>
              <a:rPr lang="en-US" sz="1800" dirty="0">
                <a:hlinkClick r:id="rId3"/>
              </a:rPr>
              <a:t>jmtrimbl@purdue.edu</a:t>
            </a:r>
            <a:br>
              <a:rPr lang="en-US" sz="1800" dirty="0"/>
            </a:br>
            <a:endParaRPr lang="en-US" sz="1800" dirty="0"/>
          </a:p>
          <a:p>
            <a:r>
              <a:rPr lang="en-US" sz="1800" dirty="0"/>
              <a:t>Nate Davis</a:t>
            </a:r>
            <a:br>
              <a:rPr lang="en-US" sz="1800" dirty="0"/>
            </a:br>
            <a:r>
              <a:rPr lang="en-US" sz="1800" dirty="0"/>
              <a:t>Manager of Certification and Licensing</a:t>
            </a:r>
            <a:br>
              <a:rPr lang="en-US" sz="1800" dirty="0"/>
            </a:br>
            <a:r>
              <a:rPr lang="en-US" sz="1800" dirty="0">
                <a:hlinkClick r:id="rId4"/>
              </a:rPr>
              <a:t>davi1280@purdue.edu</a:t>
            </a:r>
            <a:endParaRPr lang="en-US" sz="1800" dirty="0"/>
          </a:p>
          <a:p>
            <a:r>
              <a:rPr lang="en-US" sz="1800" dirty="0"/>
              <a:t>765-494-7108</a:t>
            </a:r>
          </a:p>
          <a:p>
            <a:endParaRPr lang="en-US" sz="1800" dirty="0"/>
          </a:p>
          <a:p>
            <a:r>
              <a:rPr lang="en-US" sz="1800" dirty="0"/>
              <a:t>Located at Purdue University</a:t>
            </a:r>
          </a:p>
          <a:p>
            <a:r>
              <a:rPr lang="en-US" sz="1800" dirty="0"/>
              <a:t>175 S University St. </a:t>
            </a:r>
          </a:p>
          <a:p>
            <a:r>
              <a:rPr lang="en-US" sz="1800" dirty="0"/>
              <a:t>W. Lafayette, IN 47907</a:t>
            </a:r>
          </a:p>
          <a:p>
            <a:r>
              <a:rPr lang="en-US" sz="1800" dirty="0">
                <a:hlinkClick r:id="rId5"/>
              </a:rPr>
              <a:t>www.oisc.purdue.edu</a:t>
            </a:r>
            <a:endParaRPr lang="en-US" sz="1800" dirty="0"/>
          </a:p>
          <a:p>
            <a:r>
              <a:rPr lang="en-US" sz="1800" dirty="0"/>
              <a:t>765-494-1492</a:t>
            </a:r>
          </a:p>
          <a:p>
            <a:endParaRPr lang="en-US" sz="1800" dirty="0"/>
          </a:p>
          <a:p>
            <a:endParaRPr lang="en-US" dirty="0"/>
          </a:p>
          <a:p>
            <a:endParaRPr lang="en-US" dirty="0"/>
          </a:p>
        </p:txBody>
      </p:sp>
      <p:sp>
        <p:nvSpPr>
          <p:cNvPr id="4" name="Date Placeholder 3">
            <a:extLst>
              <a:ext uri="{FF2B5EF4-FFF2-40B4-BE49-F238E27FC236}">
                <a16:creationId xmlns:a16="http://schemas.microsoft.com/office/drawing/2014/main" id="{C468199E-A994-F87D-56A9-99FAE8C4A284}"/>
              </a:ext>
            </a:extLst>
          </p:cNvPr>
          <p:cNvSpPr>
            <a:spLocks noGrp="1"/>
          </p:cNvSpPr>
          <p:nvPr>
            <p:ph type="dt" sz="half" idx="2"/>
          </p:nvPr>
        </p:nvSpPr>
        <p:spPr>
          <a:xfrm>
            <a:off x="10049694" y="6202177"/>
            <a:ext cx="1124849" cy="323968"/>
          </a:xfrm>
        </p:spPr>
        <p:txBody>
          <a:bodyPr anchor="ctr">
            <a:normAutofit/>
          </a:bodyPr>
          <a:lstStyle/>
          <a:p>
            <a:pPr>
              <a:spcAft>
                <a:spcPts val="600"/>
              </a:spcAft>
            </a:pPr>
            <a:fld id="{049DC8E1-D369-0F48-9062-BB068AFD07CE}" type="datetime1">
              <a:rPr lang="en-US" smtClean="0"/>
              <a:pPr>
                <a:spcAft>
                  <a:spcPts val="600"/>
                </a:spcAft>
              </a:pPr>
              <a:t>1/12/2026</a:t>
            </a:fld>
            <a:endParaRPr lang="en-US"/>
          </a:p>
        </p:txBody>
      </p:sp>
      <p:sp>
        <p:nvSpPr>
          <p:cNvPr id="5" name="Slide Number Placeholder 4">
            <a:extLst>
              <a:ext uri="{FF2B5EF4-FFF2-40B4-BE49-F238E27FC236}">
                <a16:creationId xmlns:a16="http://schemas.microsoft.com/office/drawing/2014/main" id="{D6D923F3-F976-06F3-0E55-73AD15AA21B1}"/>
              </a:ext>
            </a:extLst>
          </p:cNvPr>
          <p:cNvSpPr>
            <a:spLocks noGrp="1"/>
          </p:cNvSpPr>
          <p:nvPr>
            <p:ph type="sldNum" sz="quarter" idx="4"/>
          </p:nvPr>
        </p:nvSpPr>
        <p:spPr>
          <a:xfrm>
            <a:off x="11213873" y="6181281"/>
            <a:ext cx="487680" cy="365760"/>
          </a:xfrm>
        </p:spPr>
        <p:txBody>
          <a:bodyPr anchor="ctr">
            <a:normAutofit/>
          </a:bodyPr>
          <a:lstStyle/>
          <a:p>
            <a:pPr>
              <a:spcAft>
                <a:spcPts val="600"/>
              </a:spcAft>
            </a:pPr>
            <a:fld id="{8A7A6979-0714-4377-B894-6BE4C2D6E202}" type="slidenum">
              <a:rPr lang="en-US" smtClean="0"/>
              <a:pPr>
                <a:spcAft>
                  <a:spcPts val="600"/>
                </a:spcAft>
              </a:pPr>
              <a:t>2</a:t>
            </a:fld>
            <a:endParaRPr lang="en-US"/>
          </a:p>
        </p:txBody>
      </p:sp>
      <p:pic>
        <p:nvPicPr>
          <p:cNvPr id="7" name="Picture 6">
            <a:extLst>
              <a:ext uri="{FF2B5EF4-FFF2-40B4-BE49-F238E27FC236}">
                <a16:creationId xmlns:a16="http://schemas.microsoft.com/office/drawing/2014/main" id="{AAF7F23B-1ACB-1A86-0D24-40F2B19F7474}"/>
              </a:ext>
            </a:extLst>
          </p:cNvPr>
          <p:cNvPicPr>
            <a:picLocks noChangeAspect="1"/>
          </p:cNvPicPr>
          <p:nvPr/>
        </p:nvPicPr>
        <p:blipFill>
          <a:blip r:embed="rId6"/>
          <a:stretch>
            <a:fillRect/>
          </a:stretch>
        </p:blipFill>
        <p:spPr>
          <a:xfrm>
            <a:off x="9276833" y="0"/>
            <a:ext cx="2424720" cy="2019276"/>
          </a:xfrm>
          <a:prstGeom prst="rect">
            <a:avLst/>
          </a:prstGeom>
        </p:spPr>
      </p:pic>
      <p:pic>
        <p:nvPicPr>
          <p:cNvPr id="9" name="Picture 8">
            <a:extLst>
              <a:ext uri="{FF2B5EF4-FFF2-40B4-BE49-F238E27FC236}">
                <a16:creationId xmlns:a16="http://schemas.microsoft.com/office/drawing/2014/main" id="{7C4D9ED1-0ED5-6871-6B23-9883EB1EB30A}"/>
              </a:ext>
            </a:extLst>
          </p:cNvPr>
          <p:cNvPicPr>
            <a:picLocks noChangeAspect="1"/>
          </p:cNvPicPr>
          <p:nvPr/>
        </p:nvPicPr>
        <p:blipFill>
          <a:blip r:embed="rId7"/>
          <a:stretch>
            <a:fillRect/>
          </a:stretch>
        </p:blipFill>
        <p:spPr>
          <a:xfrm>
            <a:off x="5178479" y="1926549"/>
            <a:ext cx="6614138" cy="3491527"/>
          </a:xfrm>
          <a:prstGeom prst="rect">
            <a:avLst/>
          </a:prstGeom>
        </p:spPr>
      </p:pic>
    </p:spTree>
    <p:extLst>
      <p:ext uri="{BB962C8B-B14F-4D97-AF65-F5344CB8AC3E}">
        <p14:creationId xmlns:p14="http://schemas.microsoft.com/office/powerpoint/2010/main" val="3173239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76EF-CD89-EE72-A031-61395E6F1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FDCCA-1F18-83E0-CBAF-513E26B6937D}"/>
              </a:ext>
            </a:extLst>
          </p:cNvPr>
          <p:cNvSpPr>
            <a:spLocks noGrp="1"/>
          </p:cNvSpPr>
          <p:nvPr>
            <p:ph type="ctrTitle"/>
          </p:nvPr>
        </p:nvSpPr>
        <p:spPr>
          <a:xfrm>
            <a:off x="386036" y="442674"/>
            <a:ext cx="10699653" cy="498598"/>
          </a:xfrm>
        </p:spPr>
        <p:txBody>
          <a:bodyPr/>
          <a:lstStyle/>
          <a:p>
            <a:r>
              <a:rPr lang="en-US" dirty="0"/>
              <a:t>Bulletin Live! Two Website</a:t>
            </a:r>
          </a:p>
        </p:txBody>
      </p:sp>
      <p:sp>
        <p:nvSpPr>
          <p:cNvPr id="4" name="Text Placeholder 3">
            <a:extLst>
              <a:ext uri="{FF2B5EF4-FFF2-40B4-BE49-F238E27FC236}">
                <a16:creationId xmlns:a16="http://schemas.microsoft.com/office/drawing/2014/main" id="{9427D225-BE9E-3D98-388A-4774EC149EA1}"/>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Click “Printable Bulletin” to download the Bulletin for this target area and pesticide. </a:t>
            </a:r>
          </a:p>
          <a:p>
            <a:endParaRPr lang="en-US" dirty="0"/>
          </a:p>
          <a:p>
            <a:r>
              <a:rPr lang="en-US" dirty="0"/>
              <a:t>STRONGLY RECOMMENDED TO SAVE THESE OR PRINT THEM FOR YOUR RECORDS AS PROOF THAT THESE WERE CHECKED. </a:t>
            </a:r>
          </a:p>
        </p:txBody>
      </p:sp>
      <p:sp>
        <p:nvSpPr>
          <p:cNvPr id="5" name="Date Placeholder 4">
            <a:extLst>
              <a:ext uri="{FF2B5EF4-FFF2-40B4-BE49-F238E27FC236}">
                <a16:creationId xmlns:a16="http://schemas.microsoft.com/office/drawing/2014/main" id="{D7D96426-DB34-AA72-C378-7767C0151F3A}"/>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0CE0A3E-44A1-BD54-3AE4-B8BABE44D832}"/>
              </a:ext>
            </a:extLst>
          </p:cNvPr>
          <p:cNvSpPr>
            <a:spLocks noGrp="1"/>
          </p:cNvSpPr>
          <p:nvPr>
            <p:ph type="sldNum" sz="quarter" idx="4"/>
          </p:nvPr>
        </p:nvSpPr>
        <p:spPr/>
        <p:txBody>
          <a:bodyPr/>
          <a:lstStyle/>
          <a:p>
            <a:fld id="{8A7A6979-0714-4377-B894-6BE4C2D6E202}" type="slidenum">
              <a:rPr lang="en-US" smtClean="0"/>
              <a:pPr/>
              <a:t>20</a:t>
            </a:fld>
            <a:endParaRPr lang="en-US" dirty="0"/>
          </a:p>
        </p:txBody>
      </p:sp>
      <p:sp>
        <p:nvSpPr>
          <p:cNvPr id="10" name="TextBox 9">
            <a:extLst>
              <a:ext uri="{FF2B5EF4-FFF2-40B4-BE49-F238E27FC236}">
                <a16:creationId xmlns:a16="http://schemas.microsoft.com/office/drawing/2014/main" id="{E28BF3B4-FCC1-3DB9-7E10-48E5C196CBFA}"/>
              </a:ext>
            </a:extLst>
          </p:cNvPr>
          <p:cNvSpPr txBox="1"/>
          <p:nvPr/>
        </p:nvSpPr>
        <p:spPr>
          <a:xfrm>
            <a:off x="386036" y="1155803"/>
            <a:ext cx="6579208" cy="461665"/>
          </a:xfrm>
          <a:prstGeom prst="rect">
            <a:avLst/>
          </a:prstGeom>
          <a:noFill/>
        </p:spPr>
        <p:txBody>
          <a:bodyPr wrap="square">
            <a:spAutoFit/>
          </a:bodyPr>
          <a:lstStyle/>
          <a:p>
            <a:r>
              <a:rPr lang="en-US" sz="2400" b="1" dirty="0">
                <a:solidFill>
                  <a:srgbClr val="FF0000"/>
                </a:solidFill>
              </a:rPr>
              <a:t>https://www.epa.gov/pesticides/bulletins</a:t>
            </a:r>
          </a:p>
        </p:txBody>
      </p:sp>
      <p:pic>
        <p:nvPicPr>
          <p:cNvPr id="8" name="Picture 7">
            <a:extLst>
              <a:ext uri="{FF2B5EF4-FFF2-40B4-BE49-F238E27FC236}">
                <a16:creationId xmlns:a16="http://schemas.microsoft.com/office/drawing/2014/main" id="{E6240469-438C-F03F-3193-080B35CD8A55}"/>
              </a:ext>
            </a:extLst>
          </p:cNvPr>
          <p:cNvPicPr>
            <a:picLocks noChangeAspect="1"/>
          </p:cNvPicPr>
          <p:nvPr/>
        </p:nvPicPr>
        <p:blipFill>
          <a:blip r:embed="rId3"/>
          <a:stretch>
            <a:fillRect/>
          </a:stretch>
        </p:blipFill>
        <p:spPr>
          <a:xfrm>
            <a:off x="231091" y="1909924"/>
            <a:ext cx="7198416" cy="4514796"/>
          </a:xfrm>
          <a:prstGeom prst="rect">
            <a:avLst/>
          </a:prstGeom>
        </p:spPr>
      </p:pic>
      <p:sp>
        <p:nvSpPr>
          <p:cNvPr id="11" name="Arrow: Right 10">
            <a:extLst>
              <a:ext uri="{FF2B5EF4-FFF2-40B4-BE49-F238E27FC236}">
                <a16:creationId xmlns:a16="http://schemas.microsoft.com/office/drawing/2014/main" id="{142F5146-D5F2-24B0-2E39-E5D4E949F87E}"/>
              </a:ext>
            </a:extLst>
          </p:cNvPr>
          <p:cNvSpPr/>
          <p:nvPr/>
        </p:nvSpPr>
        <p:spPr>
          <a:xfrm rot="16200000">
            <a:off x="4746767" y="4360734"/>
            <a:ext cx="3169781" cy="47131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
        <p:nvSpPr>
          <p:cNvPr id="9" name="Arrow: Right 8">
            <a:extLst>
              <a:ext uri="{FF2B5EF4-FFF2-40B4-BE49-F238E27FC236}">
                <a16:creationId xmlns:a16="http://schemas.microsoft.com/office/drawing/2014/main" id="{2A1C59A1-23F8-FDE7-8AD3-19BCEEB9A094}"/>
              </a:ext>
            </a:extLst>
          </p:cNvPr>
          <p:cNvSpPr/>
          <p:nvPr/>
        </p:nvSpPr>
        <p:spPr>
          <a:xfrm rot="10800000">
            <a:off x="6562158" y="2292291"/>
            <a:ext cx="1555468" cy="33684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027113" algn="l"/>
              </a:tabLst>
            </a:pPr>
            <a:endParaRPr lang="en-US" dirty="0"/>
          </a:p>
        </p:txBody>
      </p:sp>
    </p:spTree>
    <p:extLst>
      <p:ext uri="{BB962C8B-B14F-4D97-AF65-F5344CB8AC3E}">
        <p14:creationId xmlns:p14="http://schemas.microsoft.com/office/powerpoint/2010/main" val="1144675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AA476-7B66-3D04-F70D-9436BF008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80339-B6E0-54FD-0546-B327B5F740BC}"/>
              </a:ext>
            </a:extLst>
          </p:cNvPr>
          <p:cNvSpPr>
            <a:spLocks noGrp="1"/>
          </p:cNvSpPr>
          <p:nvPr>
            <p:ph type="ctrTitle"/>
          </p:nvPr>
        </p:nvSpPr>
        <p:spPr>
          <a:xfrm>
            <a:off x="386036" y="442674"/>
            <a:ext cx="10699653" cy="498598"/>
          </a:xfrm>
        </p:spPr>
        <p:txBody>
          <a:bodyPr/>
          <a:lstStyle/>
          <a:p>
            <a:r>
              <a:rPr lang="en-US" dirty="0"/>
              <a:t>Bulletin Live! Two Website- Bulletins</a:t>
            </a:r>
          </a:p>
        </p:txBody>
      </p:sp>
      <p:sp>
        <p:nvSpPr>
          <p:cNvPr id="4" name="Text Placeholder 3">
            <a:extLst>
              <a:ext uri="{FF2B5EF4-FFF2-40B4-BE49-F238E27FC236}">
                <a16:creationId xmlns:a16="http://schemas.microsoft.com/office/drawing/2014/main" id="{BD65DF15-FF75-BA2A-C9EC-5DBA419880CD}"/>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Example of a “Bulletin” </a:t>
            </a:r>
          </a:p>
          <a:p>
            <a:pPr lvl="1"/>
            <a:r>
              <a:rPr lang="en-US" dirty="0"/>
              <a:t>Shows map of target area </a:t>
            </a:r>
          </a:p>
          <a:p>
            <a:pPr lvl="1"/>
            <a:r>
              <a:rPr lang="en-US" dirty="0"/>
              <a:t>Shows any Limitation Areas</a:t>
            </a:r>
          </a:p>
          <a:p>
            <a:pPr lvl="1"/>
            <a:r>
              <a:rPr lang="en-US" b="1" dirty="0"/>
              <a:t>NO CURRENT REQUIREMENT FOR RECORD KEEPING.</a:t>
            </a:r>
          </a:p>
          <a:p>
            <a:pPr lvl="2"/>
            <a:r>
              <a:rPr lang="en-US" b="1" dirty="0">
                <a:solidFill>
                  <a:srgbClr val="FF0000"/>
                </a:solidFill>
              </a:rPr>
              <a:t>Not required however, maps can change at any time! Changes are made as products are registered, reregistered, or as endangered species are updated.</a:t>
            </a:r>
          </a:p>
        </p:txBody>
      </p:sp>
      <p:sp>
        <p:nvSpPr>
          <p:cNvPr id="5" name="Date Placeholder 4">
            <a:extLst>
              <a:ext uri="{FF2B5EF4-FFF2-40B4-BE49-F238E27FC236}">
                <a16:creationId xmlns:a16="http://schemas.microsoft.com/office/drawing/2014/main" id="{22644F28-A60A-18F8-7F4B-0787E8F308B9}"/>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854D15F6-095E-B6AA-962E-1761AFAFD0A5}"/>
              </a:ext>
            </a:extLst>
          </p:cNvPr>
          <p:cNvSpPr>
            <a:spLocks noGrp="1"/>
          </p:cNvSpPr>
          <p:nvPr>
            <p:ph type="sldNum" sz="quarter" idx="4"/>
          </p:nvPr>
        </p:nvSpPr>
        <p:spPr/>
        <p:txBody>
          <a:bodyPr/>
          <a:lstStyle/>
          <a:p>
            <a:fld id="{8A7A6979-0714-4377-B894-6BE4C2D6E202}" type="slidenum">
              <a:rPr lang="en-US" smtClean="0"/>
              <a:pPr/>
              <a:t>21</a:t>
            </a:fld>
            <a:endParaRPr lang="en-US" dirty="0"/>
          </a:p>
        </p:txBody>
      </p:sp>
      <p:pic>
        <p:nvPicPr>
          <p:cNvPr id="7" name="Picture 6">
            <a:extLst>
              <a:ext uri="{FF2B5EF4-FFF2-40B4-BE49-F238E27FC236}">
                <a16:creationId xmlns:a16="http://schemas.microsoft.com/office/drawing/2014/main" id="{72E9ABE2-053C-D321-EDC1-B8250B8877DD}"/>
              </a:ext>
            </a:extLst>
          </p:cNvPr>
          <p:cNvPicPr>
            <a:picLocks noChangeAspect="1"/>
          </p:cNvPicPr>
          <p:nvPr/>
        </p:nvPicPr>
        <p:blipFill>
          <a:blip r:embed="rId3"/>
          <a:stretch>
            <a:fillRect/>
          </a:stretch>
        </p:blipFill>
        <p:spPr>
          <a:xfrm>
            <a:off x="386036" y="1261587"/>
            <a:ext cx="7634975" cy="4334826"/>
          </a:xfrm>
          <a:prstGeom prst="rect">
            <a:avLst/>
          </a:prstGeom>
        </p:spPr>
      </p:pic>
    </p:spTree>
    <p:extLst>
      <p:ext uri="{BB962C8B-B14F-4D97-AF65-F5344CB8AC3E}">
        <p14:creationId xmlns:p14="http://schemas.microsoft.com/office/powerpoint/2010/main" val="659731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4BCCB-5FCF-C93F-71E2-B633E2AD0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B1830-E81E-3C5C-BCED-BAE0E35D88D3}"/>
              </a:ext>
            </a:extLst>
          </p:cNvPr>
          <p:cNvSpPr>
            <a:spLocks noGrp="1"/>
          </p:cNvSpPr>
          <p:nvPr>
            <p:ph type="ctrTitle"/>
          </p:nvPr>
        </p:nvSpPr>
        <p:spPr>
          <a:xfrm>
            <a:off x="386036" y="442674"/>
            <a:ext cx="10699653" cy="498598"/>
          </a:xfrm>
        </p:spPr>
        <p:txBody>
          <a:bodyPr/>
          <a:lstStyle/>
          <a:p>
            <a:r>
              <a:rPr lang="en-US" dirty="0"/>
              <a:t>Bulletin Live! Two Website- Tank Mixes</a:t>
            </a:r>
          </a:p>
        </p:txBody>
      </p:sp>
      <p:sp>
        <p:nvSpPr>
          <p:cNvPr id="4" name="Text Placeholder 3">
            <a:extLst>
              <a:ext uri="{FF2B5EF4-FFF2-40B4-BE49-F238E27FC236}">
                <a16:creationId xmlns:a16="http://schemas.microsoft.com/office/drawing/2014/main" id="{DD882130-ABB9-A77E-28E7-AD620DBAA8CC}"/>
              </a:ext>
            </a:extLst>
          </p:cNvPr>
          <p:cNvSpPr>
            <a:spLocks noGrp="1"/>
          </p:cNvSpPr>
          <p:nvPr>
            <p:ph type="body" sz="quarter" idx="14"/>
          </p:nvPr>
        </p:nvSpPr>
        <p:spPr>
          <a:xfrm>
            <a:off x="498196" y="950667"/>
            <a:ext cx="11307767" cy="5474053"/>
          </a:xfrm>
        </p:spPr>
        <p:txBody>
          <a:bodyPr>
            <a:normAutofit/>
          </a:bodyPr>
          <a:lstStyle/>
          <a:p>
            <a:pPr marL="0" indent="0">
              <a:buNone/>
            </a:pPr>
            <a:r>
              <a:rPr lang="en-US" b="1" dirty="0"/>
              <a:t>Endangered and Threatened Species Protection Requirements</a:t>
            </a:r>
          </a:p>
          <a:p>
            <a:endParaRPr lang="en-US" dirty="0"/>
          </a:p>
          <a:p>
            <a:r>
              <a:rPr lang="en-US" dirty="0"/>
              <a:t>ALSO can use multiple products under one search.</a:t>
            </a:r>
          </a:p>
          <a:p>
            <a:pPr lvl="1"/>
            <a:r>
              <a:rPr lang="en-US" dirty="0"/>
              <a:t>Example: a tank mix with multiple products</a:t>
            </a:r>
          </a:p>
          <a:p>
            <a:pPr lvl="1"/>
            <a:r>
              <a:rPr lang="en-US" dirty="0"/>
              <a:t>Will be in this example</a:t>
            </a:r>
          </a:p>
          <a:p>
            <a:pPr lvl="1"/>
            <a:r>
              <a:rPr lang="en-US" b="1" dirty="0">
                <a:solidFill>
                  <a:srgbClr val="FF0000"/>
                </a:solidFill>
              </a:rPr>
              <a:t>In tank mix, you will have to follow the MOST STRICT guidelines listed on the labels. </a:t>
            </a:r>
          </a:p>
          <a:p>
            <a:pPr lvl="2"/>
            <a:r>
              <a:rPr lang="en-US" b="1" dirty="0">
                <a:solidFill>
                  <a:srgbClr val="FF0000"/>
                </a:solidFill>
              </a:rPr>
              <a:t>Highest downwind buffer requirements</a:t>
            </a:r>
          </a:p>
          <a:p>
            <a:pPr lvl="2"/>
            <a:r>
              <a:rPr lang="en-US" b="1" dirty="0">
                <a:solidFill>
                  <a:srgbClr val="FF0000"/>
                </a:solidFill>
              </a:rPr>
              <a:t>Highest point system</a:t>
            </a:r>
          </a:p>
          <a:p>
            <a:pPr lvl="2"/>
            <a:r>
              <a:rPr lang="en-US" b="1" dirty="0">
                <a:solidFill>
                  <a:srgbClr val="FF0000"/>
                </a:solidFill>
              </a:rPr>
              <a:t>Most strict BLT</a:t>
            </a:r>
          </a:p>
          <a:p>
            <a:pPr lvl="2"/>
            <a:endParaRPr lang="en-US" b="1" dirty="0">
              <a:solidFill>
                <a:srgbClr val="FF0000"/>
              </a:solidFill>
            </a:endParaRPr>
          </a:p>
          <a:p>
            <a:r>
              <a:rPr lang="en-US" dirty="0"/>
              <a:t>Example of a “Bulletin” WITH PULA using the same product as a tank mix.</a:t>
            </a:r>
          </a:p>
          <a:p>
            <a:pPr lvl="2"/>
            <a:endParaRPr lang="en-US" b="1" dirty="0">
              <a:solidFill>
                <a:srgbClr val="FF0000"/>
              </a:solidFill>
            </a:endParaRPr>
          </a:p>
        </p:txBody>
      </p:sp>
      <p:sp>
        <p:nvSpPr>
          <p:cNvPr id="5" name="Date Placeholder 4">
            <a:extLst>
              <a:ext uri="{FF2B5EF4-FFF2-40B4-BE49-F238E27FC236}">
                <a16:creationId xmlns:a16="http://schemas.microsoft.com/office/drawing/2014/main" id="{B8DFEA22-4636-80BD-3448-31AB2CEE9524}"/>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079FBC2-5A72-C69F-37C3-CBA72A87D498}"/>
              </a:ext>
            </a:extLst>
          </p:cNvPr>
          <p:cNvSpPr>
            <a:spLocks noGrp="1"/>
          </p:cNvSpPr>
          <p:nvPr>
            <p:ph type="sldNum" sz="quarter" idx="4"/>
          </p:nvPr>
        </p:nvSpPr>
        <p:spPr/>
        <p:txBody>
          <a:bodyPr/>
          <a:lstStyle/>
          <a:p>
            <a:fld id="{8A7A6979-0714-4377-B894-6BE4C2D6E202}" type="slidenum">
              <a:rPr lang="en-US" smtClean="0"/>
              <a:pPr/>
              <a:t>22</a:t>
            </a:fld>
            <a:endParaRPr lang="en-US" dirty="0"/>
          </a:p>
        </p:txBody>
      </p:sp>
    </p:spTree>
    <p:extLst>
      <p:ext uri="{BB962C8B-B14F-4D97-AF65-F5344CB8AC3E}">
        <p14:creationId xmlns:p14="http://schemas.microsoft.com/office/powerpoint/2010/main" val="27430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94D7-A9CF-62A9-D73D-8B1D2B0B5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7BD4E-654D-CAAF-3DF2-C93A09EAC52F}"/>
              </a:ext>
            </a:extLst>
          </p:cNvPr>
          <p:cNvSpPr>
            <a:spLocks noGrp="1"/>
          </p:cNvSpPr>
          <p:nvPr>
            <p:ph type="ctrTitle"/>
          </p:nvPr>
        </p:nvSpPr>
        <p:spPr>
          <a:xfrm>
            <a:off x="386036" y="442674"/>
            <a:ext cx="10699653" cy="498598"/>
          </a:xfrm>
        </p:spPr>
        <p:txBody>
          <a:bodyPr/>
          <a:lstStyle/>
          <a:p>
            <a:r>
              <a:rPr lang="en-US" dirty="0"/>
              <a:t>Bulletin Live! Two Website- PULA with a Bulletin as a Tank Mix</a:t>
            </a:r>
          </a:p>
        </p:txBody>
      </p:sp>
      <p:sp>
        <p:nvSpPr>
          <p:cNvPr id="4" name="Text Placeholder 3">
            <a:extLst>
              <a:ext uri="{FF2B5EF4-FFF2-40B4-BE49-F238E27FC236}">
                <a16:creationId xmlns:a16="http://schemas.microsoft.com/office/drawing/2014/main" id="{6F9E3AB9-4D36-1C9C-3E67-99DA14C2C1D5}"/>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Example of a “Bulletin” with a PULA </a:t>
            </a:r>
          </a:p>
          <a:p>
            <a:pPr lvl="1"/>
            <a:r>
              <a:rPr lang="en-US" dirty="0"/>
              <a:t>Shows map of target area that has a PULA associated with these pesticides.</a:t>
            </a:r>
          </a:p>
          <a:p>
            <a:pPr lvl="1"/>
            <a:r>
              <a:rPr lang="en-US" dirty="0"/>
              <a:t>This example has more than one pesticide listed under the search.</a:t>
            </a:r>
            <a:endParaRPr lang="en-US" b="1" dirty="0">
              <a:solidFill>
                <a:srgbClr val="FF0000"/>
              </a:solidFill>
            </a:endParaRPr>
          </a:p>
        </p:txBody>
      </p:sp>
      <p:sp>
        <p:nvSpPr>
          <p:cNvPr id="5" name="Date Placeholder 4">
            <a:extLst>
              <a:ext uri="{FF2B5EF4-FFF2-40B4-BE49-F238E27FC236}">
                <a16:creationId xmlns:a16="http://schemas.microsoft.com/office/drawing/2014/main" id="{DA46FFF2-1BEA-F189-A1EE-C9854905D335}"/>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DB33E046-BEB8-0E85-5A70-C29CF50AC242}"/>
              </a:ext>
            </a:extLst>
          </p:cNvPr>
          <p:cNvSpPr>
            <a:spLocks noGrp="1"/>
          </p:cNvSpPr>
          <p:nvPr>
            <p:ph type="sldNum" sz="quarter" idx="4"/>
          </p:nvPr>
        </p:nvSpPr>
        <p:spPr/>
        <p:txBody>
          <a:bodyPr/>
          <a:lstStyle/>
          <a:p>
            <a:fld id="{8A7A6979-0714-4377-B894-6BE4C2D6E202}" type="slidenum">
              <a:rPr lang="en-US" smtClean="0"/>
              <a:pPr/>
              <a:t>23</a:t>
            </a:fld>
            <a:endParaRPr lang="en-US" dirty="0"/>
          </a:p>
        </p:txBody>
      </p:sp>
      <p:pic>
        <p:nvPicPr>
          <p:cNvPr id="8" name="Picture 7">
            <a:extLst>
              <a:ext uri="{FF2B5EF4-FFF2-40B4-BE49-F238E27FC236}">
                <a16:creationId xmlns:a16="http://schemas.microsoft.com/office/drawing/2014/main" id="{7989EEEF-6ED1-1B88-7EB9-56835BA629F0}"/>
              </a:ext>
            </a:extLst>
          </p:cNvPr>
          <p:cNvPicPr>
            <a:picLocks noChangeAspect="1"/>
          </p:cNvPicPr>
          <p:nvPr/>
        </p:nvPicPr>
        <p:blipFill>
          <a:blip r:embed="rId3"/>
          <a:stretch>
            <a:fillRect/>
          </a:stretch>
        </p:blipFill>
        <p:spPr>
          <a:xfrm>
            <a:off x="245616" y="1273904"/>
            <a:ext cx="7824106" cy="4047243"/>
          </a:xfrm>
          <a:prstGeom prst="rect">
            <a:avLst/>
          </a:prstGeom>
        </p:spPr>
      </p:pic>
      <p:pic>
        <p:nvPicPr>
          <p:cNvPr id="9" name="Picture 8">
            <a:extLst>
              <a:ext uri="{FF2B5EF4-FFF2-40B4-BE49-F238E27FC236}">
                <a16:creationId xmlns:a16="http://schemas.microsoft.com/office/drawing/2014/main" id="{BCC3D4A7-8E4C-ECCA-65BA-B2A399223DD0}"/>
              </a:ext>
            </a:extLst>
          </p:cNvPr>
          <p:cNvPicPr>
            <a:picLocks noChangeAspect="1"/>
          </p:cNvPicPr>
          <p:nvPr/>
        </p:nvPicPr>
        <p:blipFill>
          <a:blip r:embed="rId4"/>
          <a:stretch>
            <a:fillRect/>
          </a:stretch>
        </p:blipFill>
        <p:spPr>
          <a:xfrm>
            <a:off x="3099921" y="3429000"/>
            <a:ext cx="2115495" cy="365792"/>
          </a:xfrm>
          <a:prstGeom prst="rect">
            <a:avLst/>
          </a:prstGeom>
        </p:spPr>
      </p:pic>
    </p:spTree>
    <p:extLst>
      <p:ext uri="{BB962C8B-B14F-4D97-AF65-F5344CB8AC3E}">
        <p14:creationId xmlns:p14="http://schemas.microsoft.com/office/powerpoint/2010/main" val="2488531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52AD3-77F6-6A08-D38F-E71D4AD47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40604-E790-5985-058C-05AF65809E9D}"/>
              </a:ext>
            </a:extLst>
          </p:cNvPr>
          <p:cNvSpPr>
            <a:spLocks noGrp="1"/>
          </p:cNvSpPr>
          <p:nvPr>
            <p:ph type="ctrTitle"/>
          </p:nvPr>
        </p:nvSpPr>
        <p:spPr>
          <a:xfrm>
            <a:off x="386036" y="442674"/>
            <a:ext cx="10699653" cy="498598"/>
          </a:xfrm>
        </p:spPr>
        <p:txBody>
          <a:bodyPr/>
          <a:lstStyle/>
          <a:p>
            <a:r>
              <a:rPr lang="en-US" dirty="0"/>
              <a:t>Bulletin Live! Two Website- PULA with a Bulletin as a Tank Mix</a:t>
            </a:r>
          </a:p>
        </p:txBody>
      </p:sp>
      <p:sp>
        <p:nvSpPr>
          <p:cNvPr id="4" name="Text Placeholder 3">
            <a:extLst>
              <a:ext uri="{FF2B5EF4-FFF2-40B4-BE49-F238E27FC236}">
                <a16:creationId xmlns:a16="http://schemas.microsoft.com/office/drawing/2014/main" id="{660027D5-81B5-B324-AC6F-F4765DE01100}"/>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Example of a “Bulletin” with a PULA </a:t>
            </a:r>
          </a:p>
          <a:p>
            <a:pPr lvl="1"/>
            <a:r>
              <a:rPr lang="en-US" dirty="0"/>
              <a:t>Click on target field.</a:t>
            </a:r>
          </a:p>
          <a:p>
            <a:pPr lvl="2"/>
            <a:r>
              <a:rPr lang="en-US" b="1" dirty="0">
                <a:solidFill>
                  <a:srgbClr val="FF0000"/>
                </a:solidFill>
              </a:rPr>
              <a:t>Printable Bulletin should be Green. </a:t>
            </a:r>
          </a:p>
          <a:p>
            <a:pPr lvl="2"/>
            <a:r>
              <a:rPr lang="en-US" b="1" dirty="0">
                <a:solidFill>
                  <a:srgbClr val="FF0000"/>
                </a:solidFill>
              </a:rPr>
              <a:t>Blue and White box on the left should change and show “Limitations for Selected Areas”</a:t>
            </a:r>
          </a:p>
          <a:p>
            <a:pPr lvl="2"/>
            <a:endParaRPr lang="en-US" b="1" dirty="0">
              <a:solidFill>
                <a:srgbClr val="FF0000"/>
              </a:solidFill>
            </a:endParaRPr>
          </a:p>
          <a:p>
            <a:pPr lvl="1"/>
            <a:r>
              <a:rPr lang="en-US" b="1" dirty="0">
                <a:solidFill>
                  <a:schemeClr val="bg1"/>
                </a:solidFill>
              </a:rPr>
              <a:t>Can select “Full Details” to have a quick look at limitations.</a:t>
            </a:r>
          </a:p>
          <a:p>
            <a:pPr lvl="1"/>
            <a:r>
              <a:rPr lang="en-US" b="1" dirty="0">
                <a:solidFill>
                  <a:schemeClr val="bg1"/>
                </a:solidFill>
              </a:rPr>
              <a:t>Download the Bulletin for full details and limitations.</a:t>
            </a:r>
          </a:p>
        </p:txBody>
      </p:sp>
      <p:sp>
        <p:nvSpPr>
          <p:cNvPr id="5" name="Date Placeholder 4">
            <a:extLst>
              <a:ext uri="{FF2B5EF4-FFF2-40B4-BE49-F238E27FC236}">
                <a16:creationId xmlns:a16="http://schemas.microsoft.com/office/drawing/2014/main" id="{5888430A-46D3-A85D-E799-ADDB79825C2C}"/>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0C2CD7C8-BBDE-EAC7-2A21-11138724BE17}"/>
              </a:ext>
            </a:extLst>
          </p:cNvPr>
          <p:cNvSpPr>
            <a:spLocks noGrp="1"/>
          </p:cNvSpPr>
          <p:nvPr>
            <p:ph type="sldNum" sz="quarter" idx="4"/>
          </p:nvPr>
        </p:nvSpPr>
        <p:spPr/>
        <p:txBody>
          <a:bodyPr/>
          <a:lstStyle/>
          <a:p>
            <a:fld id="{8A7A6979-0714-4377-B894-6BE4C2D6E202}" type="slidenum">
              <a:rPr lang="en-US" smtClean="0"/>
              <a:pPr/>
              <a:t>24</a:t>
            </a:fld>
            <a:endParaRPr lang="en-US" dirty="0"/>
          </a:p>
        </p:txBody>
      </p:sp>
      <p:pic>
        <p:nvPicPr>
          <p:cNvPr id="7" name="Picture 6">
            <a:extLst>
              <a:ext uri="{FF2B5EF4-FFF2-40B4-BE49-F238E27FC236}">
                <a16:creationId xmlns:a16="http://schemas.microsoft.com/office/drawing/2014/main" id="{7297C6DE-6AA7-4294-56B6-D5B3FD838CFA}"/>
              </a:ext>
            </a:extLst>
          </p:cNvPr>
          <p:cNvPicPr>
            <a:picLocks noChangeAspect="1"/>
          </p:cNvPicPr>
          <p:nvPr/>
        </p:nvPicPr>
        <p:blipFill>
          <a:blip r:embed="rId3"/>
          <a:stretch>
            <a:fillRect/>
          </a:stretch>
        </p:blipFill>
        <p:spPr>
          <a:xfrm>
            <a:off x="490620" y="1540438"/>
            <a:ext cx="7754910" cy="4107474"/>
          </a:xfrm>
          <a:prstGeom prst="rect">
            <a:avLst/>
          </a:prstGeom>
        </p:spPr>
      </p:pic>
      <p:pic>
        <p:nvPicPr>
          <p:cNvPr id="9" name="Picture 8">
            <a:extLst>
              <a:ext uri="{FF2B5EF4-FFF2-40B4-BE49-F238E27FC236}">
                <a16:creationId xmlns:a16="http://schemas.microsoft.com/office/drawing/2014/main" id="{79714273-A376-A712-8323-26528B502D60}"/>
              </a:ext>
            </a:extLst>
          </p:cNvPr>
          <p:cNvPicPr>
            <a:picLocks noChangeAspect="1"/>
          </p:cNvPicPr>
          <p:nvPr/>
        </p:nvPicPr>
        <p:blipFill>
          <a:blip r:embed="rId4"/>
          <a:stretch>
            <a:fillRect/>
          </a:stretch>
        </p:blipFill>
        <p:spPr>
          <a:xfrm rot="5400000">
            <a:off x="6273382" y="2963342"/>
            <a:ext cx="2115495" cy="365792"/>
          </a:xfrm>
          <a:prstGeom prst="rect">
            <a:avLst/>
          </a:prstGeom>
        </p:spPr>
      </p:pic>
      <p:pic>
        <p:nvPicPr>
          <p:cNvPr id="12" name="Picture 11">
            <a:extLst>
              <a:ext uri="{FF2B5EF4-FFF2-40B4-BE49-F238E27FC236}">
                <a16:creationId xmlns:a16="http://schemas.microsoft.com/office/drawing/2014/main" id="{5ED9A7CA-C59C-9CD2-E5FE-FF11CC261088}"/>
              </a:ext>
            </a:extLst>
          </p:cNvPr>
          <p:cNvPicPr>
            <a:picLocks noChangeAspect="1"/>
          </p:cNvPicPr>
          <p:nvPr/>
        </p:nvPicPr>
        <p:blipFill>
          <a:blip r:embed="rId4"/>
          <a:stretch>
            <a:fillRect/>
          </a:stretch>
        </p:blipFill>
        <p:spPr>
          <a:xfrm rot="5400000" flipV="1">
            <a:off x="1234511" y="4719473"/>
            <a:ext cx="1396767" cy="365793"/>
          </a:xfrm>
          <a:prstGeom prst="rect">
            <a:avLst/>
          </a:prstGeom>
        </p:spPr>
      </p:pic>
    </p:spTree>
    <p:extLst>
      <p:ext uri="{BB962C8B-B14F-4D97-AF65-F5344CB8AC3E}">
        <p14:creationId xmlns:p14="http://schemas.microsoft.com/office/powerpoint/2010/main" val="3449909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86A0A-0C42-0BC4-50BA-7EF08A0E0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B7722-5B12-0BA6-BE8A-3CD8BDAD79A1}"/>
              </a:ext>
            </a:extLst>
          </p:cNvPr>
          <p:cNvSpPr>
            <a:spLocks noGrp="1"/>
          </p:cNvSpPr>
          <p:nvPr>
            <p:ph type="ctrTitle"/>
          </p:nvPr>
        </p:nvSpPr>
        <p:spPr>
          <a:xfrm>
            <a:off x="386036" y="442674"/>
            <a:ext cx="10699653" cy="498598"/>
          </a:xfrm>
        </p:spPr>
        <p:txBody>
          <a:bodyPr/>
          <a:lstStyle/>
          <a:p>
            <a:r>
              <a:rPr lang="en-US" dirty="0"/>
              <a:t>Bulletin Live! Two Website- PULA with a Bulletin as a Tank Mix</a:t>
            </a:r>
          </a:p>
        </p:txBody>
      </p:sp>
      <p:sp>
        <p:nvSpPr>
          <p:cNvPr id="5" name="Date Placeholder 4">
            <a:extLst>
              <a:ext uri="{FF2B5EF4-FFF2-40B4-BE49-F238E27FC236}">
                <a16:creationId xmlns:a16="http://schemas.microsoft.com/office/drawing/2014/main" id="{585BD1DD-DDAA-37E3-7365-2672252F505D}"/>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329BDBC9-0914-17C5-9B1F-25520EE47958}"/>
              </a:ext>
            </a:extLst>
          </p:cNvPr>
          <p:cNvSpPr>
            <a:spLocks noGrp="1"/>
          </p:cNvSpPr>
          <p:nvPr>
            <p:ph type="sldNum" sz="quarter" idx="4"/>
          </p:nvPr>
        </p:nvSpPr>
        <p:spPr/>
        <p:txBody>
          <a:bodyPr/>
          <a:lstStyle/>
          <a:p>
            <a:fld id="{8A7A6979-0714-4377-B894-6BE4C2D6E202}" type="slidenum">
              <a:rPr lang="en-US" smtClean="0"/>
              <a:pPr/>
              <a:t>25</a:t>
            </a:fld>
            <a:endParaRPr lang="en-US" dirty="0"/>
          </a:p>
        </p:txBody>
      </p:sp>
      <p:pic>
        <p:nvPicPr>
          <p:cNvPr id="8" name="Picture 7">
            <a:extLst>
              <a:ext uri="{FF2B5EF4-FFF2-40B4-BE49-F238E27FC236}">
                <a16:creationId xmlns:a16="http://schemas.microsoft.com/office/drawing/2014/main" id="{9734CAD7-12F3-B296-64C0-E623AEBC9ED4}"/>
              </a:ext>
            </a:extLst>
          </p:cNvPr>
          <p:cNvPicPr>
            <a:picLocks noChangeAspect="1"/>
          </p:cNvPicPr>
          <p:nvPr/>
        </p:nvPicPr>
        <p:blipFill>
          <a:blip r:embed="rId3"/>
          <a:stretch>
            <a:fillRect/>
          </a:stretch>
        </p:blipFill>
        <p:spPr>
          <a:xfrm>
            <a:off x="1711806" y="1097981"/>
            <a:ext cx="7159939" cy="4145228"/>
          </a:xfrm>
          <a:prstGeom prst="rect">
            <a:avLst/>
          </a:prstGeom>
        </p:spPr>
      </p:pic>
    </p:spTree>
    <p:extLst>
      <p:ext uri="{BB962C8B-B14F-4D97-AF65-F5344CB8AC3E}">
        <p14:creationId xmlns:p14="http://schemas.microsoft.com/office/powerpoint/2010/main" val="3348110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61AA-985E-E244-7109-693B6163A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EAEFC6-301E-04C6-66F5-E8F2B41F8E07}"/>
              </a:ext>
            </a:extLst>
          </p:cNvPr>
          <p:cNvSpPr>
            <a:spLocks noGrp="1"/>
          </p:cNvSpPr>
          <p:nvPr>
            <p:ph type="ctrTitle"/>
          </p:nvPr>
        </p:nvSpPr>
        <p:spPr>
          <a:xfrm>
            <a:off x="386036" y="442674"/>
            <a:ext cx="10699653" cy="498598"/>
          </a:xfrm>
        </p:spPr>
        <p:txBody>
          <a:bodyPr/>
          <a:lstStyle/>
          <a:p>
            <a:r>
              <a:rPr lang="en-US" dirty="0"/>
              <a:t>Bulletin Live! Two Website- PULA with a Bulletin as a Tank Mix</a:t>
            </a:r>
          </a:p>
        </p:txBody>
      </p:sp>
      <p:sp>
        <p:nvSpPr>
          <p:cNvPr id="4" name="Text Placeholder 3">
            <a:extLst>
              <a:ext uri="{FF2B5EF4-FFF2-40B4-BE49-F238E27FC236}">
                <a16:creationId xmlns:a16="http://schemas.microsoft.com/office/drawing/2014/main" id="{D882323E-DF8C-BD42-B703-C21666210DED}"/>
              </a:ext>
            </a:extLst>
          </p:cNvPr>
          <p:cNvSpPr>
            <a:spLocks noGrp="1"/>
          </p:cNvSpPr>
          <p:nvPr>
            <p:ph type="body" sz="quarter" idx="14"/>
          </p:nvPr>
        </p:nvSpPr>
        <p:spPr>
          <a:xfrm>
            <a:off x="8184860" y="950667"/>
            <a:ext cx="3621103" cy="5474053"/>
          </a:xfrm>
        </p:spPr>
        <p:txBody>
          <a:bodyPr>
            <a:normAutofit/>
          </a:bodyPr>
          <a:lstStyle/>
          <a:p>
            <a:pPr marL="0" indent="0">
              <a:buNone/>
            </a:pPr>
            <a:r>
              <a:rPr lang="en-US" b="1" dirty="0"/>
              <a:t>Endangered and Threatened Species Protection Requirements</a:t>
            </a:r>
          </a:p>
          <a:p>
            <a:pPr marL="0" indent="0">
              <a:buNone/>
            </a:pPr>
            <a:endParaRPr lang="en-US" b="1" dirty="0"/>
          </a:p>
          <a:p>
            <a:r>
              <a:rPr lang="en-US" dirty="0"/>
              <a:t>Example of a “Bulletin” with a PULA </a:t>
            </a:r>
          </a:p>
          <a:p>
            <a:pPr lvl="1"/>
            <a:r>
              <a:rPr lang="en-US" dirty="0"/>
              <a:t>Will provide additional information for Pesticide Use Limitations.</a:t>
            </a:r>
          </a:p>
          <a:p>
            <a:pPr lvl="2"/>
            <a:r>
              <a:rPr lang="en-US" dirty="0"/>
              <a:t>Pesticide Use Summary Table</a:t>
            </a:r>
          </a:p>
          <a:p>
            <a:pPr lvl="2"/>
            <a:r>
              <a:rPr lang="en-US" dirty="0"/>
              <a:t>Codes and Limitations Table</a:t>
            </a:r>
          </a:p>
          <a:p>
            <a:pPr lvl="3"/>
            <a:r>
              <a:rPr lang="en-US" dirty="0"/>
              <a:t>Will show the actual limitations for using this product(s).</a:t>
            </a:r>
          </a:p>
          <a:p>
            <a:r>
              <a:rPr lang="en-US" b="1" dirty="0"/>
              <a:t>Not required to save this but it is strongly suggested.</a:t>
            </a:r>
            <a:br>
              <a:rPr lang="en-US" dirty="0"/>
            </a:br>
            <a:r>
              <a:rPr lang="en-US" dirty="0"/>
              <a:t>	 </a:t>
            </a:r>
            <a:endParaRPr lang="en-US" b="1" dirty="0">
              <a:solidFill>
                <a:schemeClr val="bg1"/>
              </a:solidFill>
            </a:endParaRPr>
          </a:p>
        </p:txBody>
      </p:sp>
      <p:sp>
        <p:nvSpPr>
          <p:cNvPr id="5" name="Date Placeholder 4">
            <a:extLst>
              <a:ext uri="{FF2B5EF4-FFF2-40B4-BE49-F238E27FC236}">
                <a16:creationId xmlns:a16="http://schemas.microsoft.com/office/drawing/2014/main" id="{000439DE-FA90-0C40-99B4-619469FE8CA9}"/>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DD61CB12-D824-67B5-8124-B211E476AF6C}"/>
              </a:ext>
            </a:extLst>
          </p:cNvPr>
          <p:cNvSpPr>
            <a:spLocks noGrp="1"/>
          </p:cNvSpPr>
          <p:nvPr>
            <p:ph type="sldNum" sz="quarter" idx="4"/>
          </p:nvPr>
        </p:nvSpPr>
        <p:spPr/>
        <p:txBody>
          <a:bodyPr/>
          <a:lstStyle/>
          <a:p>
            <a:fld id="{8A7A6979-0714-4377-B894-6BE4C2D6E202}" type="slidenum">
              <a:rPr lang="en-US" smtClean="0"/>
              <a:pPr/>
              <a:t>26</a:t>
            </a:fld>
            <a:endParaRPr lang="en-US" dirty="0"/>
          </a:p>
        </p:txBody>
      </p:sp>
      <p:pic>
        <p:nvPicPr>
          <p:cNvPr id="8" name="Picture 7">
            <a:extLst>
              <a:ext uri="{FF2B5EF4-FFF2-40B4-BE49-F238E27FC236}">
                <a16:creationId xmlns:a16="http://schemas.microsoft.com/office/drawing/2014/main" id="{152617D2-634C-3AB6-BE85-C3F1BAED9FB1}"/>
              </a:ext>
            </a:extLst>
          </p:cNvPr>
          <p:cNvPicPr>
            <a:picLocks noChangeAspect="1"/>
          </p:cNvPicPr>
          <p:nvPr/>
        </p:nvPicPr>
        <p:blipFill>
          <a:blip r:embed="rId3"/>
          <a:stretch>
            <a:fillRect/>
          </a:stretch>
        </p:blipFill>
        <p:spPr>
          <a:xfrm>
            <a:off x="676305" y="941272"/>
            <a:ext cx="7193460" cy="3750927"/>
          </a:xfrm>
          <a:prstGeom prst="rect">
            <a:avLst/>
          </a:prstGeom>
        </p:spPr>
      </p:pic>
      <p:pic>
        <p:nvPicPr>
          <p:cNvPr id="11" name="Picture 10">
            <a:extLst>
              <a:ext uri="{FF2B5EF4-FFF2-40B4-BE49-F238E27FC236}">
                <a16:creationId xmlns:a16="http://schemas.microsoft.com/office/drawing/2014/main" id="{9F08E659-D9A0-8AF2-6D6E-2F200AD5BD94}"/>
              </a:ext>
            </a:extLst>
          </p:cNvPr>
          <p:cNvPicPr>
            <a:picLocks noChangeAspect="1"/>
          </p:cNvPicPr>
          <p:nvPr/>
        </p:nvPicPr>
        <p:blipFill>
          <a:blip r:embed="rId4"/>
          <a:srcRect t="15195"/>
          <a:stretch>
            <a:fillRect/>
          </a:stretch>
        </p:blipFill>
        <p:spPr>
          <a:xfrm>
            <a:off x="695593" y="4981144"/>
            <a:ext cx="7174172" cy="1394730"/>
          </a:xfrm>
          <a:prstGeom prst="rect">
            <a:avLst/>
          </a:prstGeom>
        </p:spPr>
      </p:pic>
      <p:pic>
        <p:nvPicPr>
          <p:cNvPr id="13" name="Picture 12">
            <a:extLst>
              <a:ext uri="{FF2B5EF4-FFF2-40B4-BE49-F238E27FC236}">
                <a16:creationId xmlns:a16="http://schemas.microsoft.com/office/drawing/2014/main" id="{7D30BF02-C594-24EB-CF0B-4E5ED203B395}"/>
              </a:ext>
            </a:extLst>
          </p:cNvPr>
          <p:cNvPicPr>
            <a:picLocks noChangeAspect="1"/>
          </p:cNvPicPr>
          <p:nvPr/>
        </p:nvPicPr>
        <p:blipFill>
          <a:blip r:embed="rId5"/>
          <a:stretch>
            <a:fillRect/>
          </a:stretch>
        </p:blipFill>
        <p:spPr>
          <a:xfrm rot="16200000">
            <a:off x="8296382" y="4369449"/>
            <a:ext cx="365792" cy="2115495"/>
          </a:xfrm>
          <a:prstGeom prst="rect">
            <a:avLst/>
          </a:prstGeom>
        </p:spPr>
      </p:pic>
    </p:spTree>
    <p:extLst>
      <p:ext uri="{BB962C8B-B14F-4D97-AF65-F5344CB8AC3E}">
        <p14:creationId xmlns:p14="http://schemas.microsoft.com/office/powerpoint/2010/main" val="1294252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7D62B-3BC7-29D1-D1CB-7868B40F4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A5EAB-994E-C8AF-CCC5-93DA9A87C03A}"/>
              </a:ext>
            </a:extLst>
          </p:cNvPr>
          <p:cNvSpPr>
            <a:spLocks noGrp="1"/>
          </p:cNvSpPr>
          <p:nvPr>
            <p:ph type="ctrTitle"/>
          </p:nvPr>
        </p:nvSpPr>
        <p:spPr>
          <a:xfrm>
            <a:off x="386036" y="442674"/>
            <a:ext cx="10699653" cy="498598"/>
          </a:xfrm>
        </p:spPr>
        <p:txBody>
          <a:bodyPr/>
          <a:lstStyle/>
          <a:p>
            <a:r>
              <a:rPr lang="en-US" dirty="0"/>
              <a:t>Bulletin Live! Two Website- After checking for PULA</a:t>
            </a:r>
          </a:p>
        </p:txBody>
      </p:sp>
      <p:sp>
        <p:nvSpPr>
          <p:cNvPr id="4" name="Text Placeholder 3">
            <a:extLst>
              <a:ext uri="{FF2B5EF4-FFF2-40B4-BE49-F238E27FC236}">
                <a16:creationId xmlns:a16="http://schemas.microsoft.com/office/drawing/2014/main" id="{129DD7B5-99EF-58DB-43B0-34B344F31262}"/>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If your search shows no additional PULAs.</a:t>
            </a:r>
          </a:p>
          <a:p>
            <a:pPr lvl="1"/>
            <a:r>
              <a:rPr lang="en-US" dirty="0"/>
              <a:t>Follow application directions as the label is listed.</a:t>
            </a:r>
          </a:p>
          <a:p>
            <a:pPr lvl="1"/>
            <a:r>
              <a:rPr lang="en-US" dirty="0"/>
              <a:t>For THIS example (Using Liberty Ultra, in Indiana, with No PULA):</a:t>
            </a:r>
          </a:p>
          <a:p>
            <a:pPr lvl="2"/>
            <a:r>
              <a:rPr lang="en-US" dirty="0"/>
              <a:t>Must reach the 10ft downwind buffer.</a:t>
            </a:r>
          </a:p>
          <a:p>
            <a:pPr lvl="2"/>
            <a:r>
              <a:rPr lang="en-US" dirty="0"/>
              <a:t>Must obtain the 3 mitigations points required. </a:t>
            </a:r>
          </a:p>
          <a:p>
            <a:pPr lvl="2"/>
            <a:endParaRPr lang="en-US" dirty="0"/>
          </a:p>
          <a:p>
            <a:r>
              <a:rPr lang="en-US" b="1" dirty="0">
                <a:solidFill>
                  <a:srgbClr val="FF0000"/>
                </a:solidFill>
              </a:rPr>
              <a:t>Next Step</a:t>
            </a:r>
          </a:p>
          <a:p>
            <a:pPr lvl="1"/>
            <a:r>
              <a:rPr lang="en-US" b="1" dirty="0">
                <a:solidFill>
                  <a:srgbClr val="FF0000"/>
                </a:solidFill>
              </a:rPr>
              <a:t>Check Spray Drift Buffer Calculator to see if we can reduce downwind buffer.</a:t>
            </a:r>
          </a:p>
        </p:txBody>
      </p:sp>
      <p:sp>
        <p:nvSpPr>
          <p:cNvPr id="5" name="Date Placeholder 4">
            <a:extLst>
              <a:ext uri="{FF2B5EF4-FFF2-40B4-BE49-F238E27FC236}">
                <a16:creationId xmlns:a16="http://schemas.microsoft.com/office/drawing/2014/main" id="{67F84882-A754-EB16-4AA5-792738DE5A99}"/>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5AF8097-2E48-DD6C-1722-64E7F25E6DA1}"/>
              </a:ext>
            </a:extLst>
          </p:cNvPr>
          <p:cNvSpPr>
            <a:spLocks noGrp="1"/>
          </p:cNvSpPr>
          <p:nvPr>
            <p:ph type="sldNum" sz="quarter" idx="4"/>
          </p:nvPr>
        </p:nvSpPr>
        <p:spPr/>
        <p:txBody>
          <a:bodyPr/>
          <a:lstStyle/>
          <a:p>
            <a:fld id="{8A7A6979-0714-4377-B894-6BE4C2D6E202}" type="slidenum">
              <a:rPr lang="en-US" smtClean="0"/>
              <a:pPr/>
              <a:t>27</a:t>
            </a:fld>
            <a:endParaRPr lang="en-US" dirty="0"/>
          </a:p>
        </p:txBody>
      </p:sp>
    </p:spTree>
    <p:extLst>
      <p:ext uri="{BB962C8B-B14F-4D97-AF65-F5344CB8AC3E}">
        <p14:creationId xmlns:p14="http://schemas.microsoft.com/office/powerpoint/2010/main" val="3849383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BBCFD5-5E75-C949-1879-FBF7F658C01A}"/>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BA2BAFC9-AFA5-7371-A42F-7E524D98128B}"/>
              </a:ext>
            </a:extLst>
          </p:cNvPr>
          <p:cNvSpPr>
            <a:spLocks noGrp="1"/>
          </p:cNvSpPr>
          <p:nvPr>
            <p:ph type="subTitle" idx="1"/>
          </p:nvPr>
        </p:nvSpPr>
        <p:spPr/>
        <p:txBody>
          <a:bodyPr/>
          <a:lstStyle/>
          <a:p>
            <a:r>
              <a:rPr lang="en-US" dirty="0"/>
              <a:t>Spray Drift Buffer Tools</a:t>
            </a:r>
          </a:p>
        </p:txBody>
      </p:sp>
      <p:sp>
        <p:nvSpPr>
          <p:cNvPr id="9" name="Text Placeholder 8">
            <a:extLst>
              <a:ext uri="{FF2B5EF4-FFF2-40B4-BE49-F238E27FC236}">
                <a16:creationId xmlns:a16="http://schemas.microsoft.com/office/drawing/2014/main" id="{9CEE5D95-A67D-3069-9CA8-9C52E19DF9A3}"/>
              </a:ext>
            </a:extLst>
          </p:cNvPr>
          <p:cNvSpPr>
            <a:spLocks noGrp="1"/>
          </p:cNvSpPr>
          <p:nvPr>
            <p:ph type="body" sz="quarter" idx="14"/>
          </p:nvPr>
        </p:nvSpPr>
        <p:spPr/>
        <p:txBody>
          <a:bodyPr/>
          <a:lstStyle/>
          <a:p>
            <a:endParaRPr lang="en-US"/>
          </a:p>
        </p:txBody>
      </p:sp>
      <p:sp>
        <p:nvSpPr>
          <p:cNvPr id="5" name="Date Placeholder 4">
            <a:extLst>
              <a:ext uri="{FF2B5EF4-FFF2-40B4-BE49-F238E27FC236}">
                <a16:creationId xmlns:a16="http://schemas.microsoft.com/office/drawing/2014/main" id="{D00664AD-44AF-C996-784F-60BF50E4D33F}"/>
              </a:ext>
            </a:extLst>
          </p:cNvPr>
          <p:cNvSpPr>
            <a:spLocks noGrp="1"/>
          </p:cNvSpPr>
          <p:nvPr>
            <p:ph type="dt" sz="half" idx="10"/>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D3BCFA1B-1F88-D93F-4EBD-FA1F6E250897}"/>
              </a:ext>
            </a:extLst>
          </p:cNvPr>
          <p:cNvSpPr>
            <a:spLocks noGrp="1"/>
          </p:cNvSpPr>
          <p:nvPr>
            <p:ph type="sldNum" sz="quarter" idx="12"/>
          </p:nvPr>
        </p:nvSpPr>
        <p:spPr/>
        <p:txBody>
          <a:bodyPr/>
          <a:lstStyle/>
          <a:p>
            <a:fld id="{8A7A6979-0714-4377-B894-6BE4C2D6E202}" type="slidenum">
              <a:rPr lang="en-US" smtClean="0"/>
              <a:pPr/>
              <a:t>28</a:t>
            </a:fld>
            <a:endParaRPr lang="en-US" dirty="0"/>
          </a:p>
        </p:txBody>
      </p:sp>
    </p:spTree>
    <p:extLst>
      <p:ext uri="{BB962C8B-B14F-4D97-AF65-F5344CB8AC3E}">
        <p14:creationId xmlns:p14="http://schemas.microsoft.com/office/powerpoint/2010/main" val="2514344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3B39-7042-BDB5-56CD-3594CCBDB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0F83C-83B8-9668-F42F-625B8D93BC43}"/>
              </a:ext>
            </a:extLst>
          </p:cNvPr>
          <p:cNvSpPr>
            <a:spLocks noGrp="1"/>
          </p:cNvSpPr>
          <p:nvPr>
            <p:ph type="ctrTitle"/>
          </p:nvPr>
        </p:nvSpPr>
        <p:spPr>
          <a:xfrm>
            <a:off x="386036" y="442674"/>
            <a:ext cx="10699653" cy="498598"/>
          </a:xfrm>
        </p:spPr>
        <p:txBody>
          <a:bodyPr/>
          <a:lstStyle/>
          <a:p>
            <a:r>
              <a:rPr lang="en-US" dirty="0"/>
              <a:t>Spray Drift Buffer Calculator Tools</a:t>
            </a:r>
          </a:p>
        </p:txBody>
      </p:sp>
      <p:sp>
        <p:nvSpPr>
          <p:cNvPr id="4" name="Text Placeholder 3">
            <a:extLst>
              <a:ext uri="{FF2B5EF4-FFF2-40B4-BE49-F238E27FC236}">
                <a16:creationId xmlns:a16="http://schemas.microsoft.com/office/drawing/2014/main" id="{47C1E232-76C7-6DE1-2643-EF5D7C22BEF2}"/>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Pesticide Ecological Spray Drift Buffer Calculation Worksheet </a:t>
            </a:r>
          </a:p>
          <a:p>
            <a:pPr lvl="2"/>
            <a:r>
              <a:rPr lang="en-US" dirty="0">
                <a:solidFill>
                  <a:schemeClr val="bg1"/>
                </a:solidFill>
              </a:rPr>
              <a:t>Paper worksheet that can be printed</a:t>
            </a:r>
          </a:p>
          <a:p>
            <a:pPr lvl="2"/>
            <a:r>
              <a:rPr lang="en-US" dirty="0">
                <a:solidFill>
                  <a:schemeClr val="bg1"/>
                </a:solidFill>
              </a:rPr>
              <a:t>Calculations are manual. Must be careful not </a:t>
            </a:r>
            <a:br>
              <a:rPr lang="en-US" dirty="0">
                <a:solidFill>
                  <a:schemeClr val="bg1"/>
                </a:solidFill>
              </a:rPr>
            </a:br>
            <a:r>
              <a:rPr lang="en-US" dirty="0">
                <a:solidFill>
                  <a:schemeClr val="bg1"/>
                </a:solidFill>
              </a:rPr>
              <a:t>to make any errors.</a:t>
            </a:r>
          </a:p>
        </p:txBody>
      </p:sp>
      <p:sp>
        <p:nvSpPr>
          <p:cNvPr id="5" name="Date Placeholder 4">
            <a:extLst>
              <a:ext uri="{FF2B5EF4-FFF2-40B4-BE49-F238E27FC236}">
                <a16:creationId xmlns:a16="http://schemas.microsoft.com/office/drawing/2014/main" id="{8FE5E12C-F349-A29C-DEF3-8383C8B2984E}"/>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B20089AD-7A44-C644-018C-54B2F8869EE3}"/>
              </a:ext>
            </a:extLst>
          </p:cNvPr>
          <p:cNvSpPr>
            <a:spLocks noGrp="1"/>
          </p:cNvSpPr>
          <p:nvPr>
            <p:ph type="sldNum" sz="quarter" idx="4"/>
          </p:nvPr>
        </p:nvSpPr>
        <p:spPr/>
        <p:txBody>
          <a:bodyPr/>
          <a:lstStyle/>
          <a:p>
            <a:fld id="{8A7A6979-0714-4377-B894-6BE4C2D6E202}" type="slidenum">
              <a:rPr lang="en-US" smtClean="0"/>
              <a:pPr/>
              <a:t>29</a:t>
            </a:fld>
            <a:endParaRPr lang="en-US" dirty="0"/>
          </a:p>
        </p:txBody>
      </p:sp>
      <p:pic>
        <p:nvPicPr>
          <p:cNvPr id="7" name="Picture 6">
            <a:extLst>
              <a:ext uri="{FF2B5EF4-FFF2-40B4-BE49-F238E27FC236}">
                <a16:creationId xmlns:a16="http://schemas.microsoft.com/office/drawing/2014/main" id="{D000E0A4-A0FA-606D-8A32-87557B3BCAA3}"/>
              </a:ext>
            </a:extLst>
          </p:cNvPr>
          <p:cNvPicPr>
            <a:picLocks noChangeAspect="1"/>
          </p:cNvPicPr>
          <p:nvPr/>
        </p:nvPicPr>
        <p:blipFill>
          <a:blip r:embed="rId3"/>
          <a:stretch>
            <a:fillRect/>
          </a:stretch>
        </p:blipFill>
        <p:spPr>
          <a:xfrm>
            <a:off x="5420552" y="1944333"/>
            <a:ext cx="6029412" cy="4257844"/>
          </a:xfrm>
          <a:prstGeom prst="rect">
            <a:avLst/>
          </a:prstGeom>
        </p:spPr>
      </p:pic>
    </p:spTree>
    <p:extLst>
      <p:ext uri="{BB962C8B-B14F-4D97-AF65-F5344CB8AC3E}">
        <p14:creationId xmlns:p14="http://schemas.microsoft.com/office/powerpoint/2010/main" val="362946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58B8-5445-FC1D-8566-EDE09F7624F5}"/>
              </a:ext>
            </a:extLst>
          </p:cNvPr>
          <p:cNvSpPr>
            <a:spLocks noGrp="1"/>
          </p:cNvSpPr>
          <p:nvPr>
            <p:ph type="ctrTitle"/>
          </p:nvPr>
        </p:nvSpPr>
        <p:spPr/>
        <p:txBody>
          <a:bodyPr/>
          <a:lstStyle/>
          <a:p>
            <a:r>
              <a:rPr lang="en-US" dirty="0"/>
              <a:t>Questions? Can also call or text here!</a:t>
            </a:r>
          </a:p>
        </p:txBody>
      </p:sp>
      <p:sp>
        <p:nvSpPr>
          <p:cNvPr id="6" name="Date Placeholder 5">
            <a:extLst>
              <a:ext uri="{FF2B5EF4-FFF2-40B4-BE49-F238E27FC236}">
                <a16:creationId xmlns:a16="http://schemas.microsoft.com/office/drawing/2014/main" id="{4B6396AC-31CC-B0D2-CC01-B46CD759B682}"/>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7" name="Slide Number Placeholder 6">
            <a:extLst>
              <a:ext uri="{FF2B5EF4-FFF2-40B4-BE49-F238E27FC236}">
                <a16:creationId xmlns:a16="http://schemas.microsoft.com/office/drawing/2014/main" id="{62EEE1AE-D9D0-86C9-7E70-801C8D1BAC59}"/>
              </a:ext>
            </a:extLst>
          </p:cNvPr>
          <p:cNvSpPr>
            <a:spLocks noGrp="1"/>
          </p:cNvSpPr>
          <p:nvPr>
            <p:ph type="sldNum" sz="quarter" idx="4"/>
          </p:nvPr>
        </p:nvSpPr>
        <p:spPr/>
        <p:txBody>
          <a:bodyPr/>
          <a:lstStyle/>
          <a:p>
            <a:fld id="{8A7A6979-0714-4377-B894-6BE4C2D6E202}" type="slidenum">
              <a:rPr lang="en-US" smtClean="0"/>
              <a:pPr/>
              <a:t>3</a:t>
            </a:fld>
            <a:endParaRPr lang="en-US" dirty="0"/>
          </a:p>
        </p:txBody>
      </p:sp>
      <p:pic>
        <p:nvPicPr>
          <p:cNvPr id="9" name="Picture 8">
            <a:extLst>
              <a:ext uri="{FF2B5EF4-FFF2-40B4-BE49-F238E27FC236}">
                <a16:creationId xmlns:a16="http://schemas.microsoft.com/office/drawing/2014/main" id="{84FA25EA-43D6-7A2E-6472-F9F2E82B0087}"/>
              </a:ext>
            </a:extLst>
          </p:cNvPr>
          <p:cNvPicPr>
            <a:picLocks noChangeAspect="1"/>
          </p:cNvPicPr>
          <p:nvPr/>
        </p:nvPicPr>
        <p:blipFill>
          <a:blip r:embed="rId3"/>
          <a:stretch>
            <a:fillRect/>
          </a:stretch>
        </p:blipFill>
        <p:spPr>
          <a:xfrm>
            <a:off x="1682646" y="955122"/>
            <a:ext cx="8595216" cy="4920323"/>
          </a:xfrm>
          <a:prstGeom prst="rect">
            <a:avLst/>
          </a:prstGeom>
        </p:spPr>
      </p:pic>
    </p:spTree>
    <p:extLst>
      <p:ext uri="{BB962C8B-B14F-4D97-AF65-F5344CB8AC3E}">
        <p14:creationId xmlns:p14="http://schemas.microsoft.com/office/powerpoint/2010/main" val="3202814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E6B74-AF3B-8D49-8E04-8E82CB364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26642-EAF3-1AC0-9F97-6BF8B16DF238}"/>
              </a:ext>
            </a:extLst>
          </p:cNvPr>
          <p:cNvSpPr>
            <a:spLocks noGrp="1"/>
          </p:cNvSpPr>
          <p:nvPr>
            <p:ph type="ctrTitle"/>
          </p:nvPr>
        </p:nvSpPr>
        <p:spPr>
          <a:xfrm>
            <a:off x="386036" y="442674"/>
            <a:ext cx="10699653" cy="498598"/>
          </a:xfrm>
        </p:spPr>
        <p:txBody>
          <a:bodyPr/>
          <a:lstStyle/>
          <a:p>
            <a:r>
              <a:rPr lang="en-US" dirty="0"/>
              <a:t>Spray Drift Buffer Calculator Tools</a:t>
            </a:r>
          </a:p>
        </p:txBody>
      </p:sp>
      <p:sp>
        <p:nvSpPr>
          <p:cNvPr id="4" name="Text Placeholder 3">
            <a:extLst>
              <a:ext uri="{FF2B5EF4-FFF2-40B4-BE49-F238E27FC236}">
                <a16:creationId xmlns:a16="http://schemas.microsoft.com/office/drawing/2014/main" id="{B9285694-7DB4-F5DD-4100-38145F9DEED3}"/>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Pesticide Ecological Spray Drift Buffer and Runoff Calculation Excel Spreadsheet</a:t>
            </a:r>
          </a:p>
          <a:p>
            <a:pPr lvl="2"/>
            <a:r>
              <a:rPr lang="en-US" dirty="0">
                <a:solidFill>
                  <a:schemeClr val="bg1"/>
                </a:solidFill>
              </a:rPr>
              <a:t>Microsoft Excel template</a:t>
            </a:r>
          </a:p>
          <a:p>
            <a:pPr lvl="2"/>
            <a:r>
              <a:rPr lang="en-US" dirty="0">
                <a:solidFill>
                  <a:schemeClr val="bg1"/>
                </a:solidFill>
              </a:rPr>
              <a:t>Calculations are completed within the </a:t>
            </a:r>
            <a:br>
              <a:rPr lang="en-US" dirty="0">
                <a:solidFill>
                  <a:schemeClr val="bg1"/>
                </a:solidFill>
              </a:rPr>
            </a:br>
            <a:r>
              <a:rPr lang="en-US" dirty="0">
                <a:solidFill>
                  <a:schemeClr val="bg1"/>
                </a:solidFill>
              </a:rPr>
              <a:t>template.</a:t>
            </a:r>
          </a:p>
          <a:p>
            <a:pPr lvl="2"/>
            <a:r>
              <a:rPr lang="en-US" dirty="0">
                <a:solidFill>
                  <a:schemeClr val="bg1"/>
                </a:solidFill>
              </a:rPr>
              <a:t>Best for those familiar with Excel</a:t>
            </a:r>
          </a:p>
          <a:p>
            <a:pPr lvl="2"/>
            <a:r>
              <a:rPr lang="en-US" dirty="0">
                <a:solidFill>
                  <a:schemeClr val="bg1"/>
                </a:solidFill>
              </a:rPr>
              <a:t>Can be more difficult to use.</a:t>
            </a:r>
          </a:p>
          <a:p>
            <a:pPr lvl="2"/>
            <a:r>
              <a:rPr lang="en-US" dirty="0">
                <a:solidFill>
                  <a:schemeClr val="bg1"/>
                </a:solidFill>
              </a:rPr>
              <a:t>Same spreadsheet to calculate Runoff/Erosion</a:t>
            </a:r>
            <a:br>
              <a:rPr lang="en-US" dirty="0">
                <a:solidFill>
                  <a:schemeClr val="bg1"/>
                </a:solidFill>
              </a:rPr>
            </a:br>
            <a:r>
              <a:rPr lang="en-US" dirty="0">
                <a:solidFill>
                  <a:schemeClr val="bg1"/>
                </a:solidFill>
              </a:rPr>
              <a:t>mitigation points (will show that later on).</a:t>
            </a:r>
          </a:p>
          <a:p>
            <a:pPr lvl="2"/>
            <a:r>
              <a:rPr lang="en-US" dirty="0">
                <a:solidFill>
                  <a:schemeClr val="bg1"/>
                </a:solidFill>
              </a:rPr>
              <a:t>Select the Drif Field tab below.</a:t>
            </a:r>
          </a:p>
        </p:txBody>
      </p:sp>
      <p:sp>
        <p:nvSpPr>
          <p:cNvPr id="5" name="Date Placeholder 4">
            <a:extLst>
              <a:ext uri="{FF2B5EF4-FFF2-40B4-BE49-F238E27FC236}">
                <a16:creationId xmlns:a16="http://schemas.microsoft.com/office/drawing/2014/main" id="{A8A094FD-B756-128B-CB9A-F230F27F7353}"/>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50A5CB0A-6514-BB0A-6FEC-B733AAE1CD63}"/>
              </a:ext>
            </a:extLst>
          </p:cNvPr>
          <p:cNvSpPr>
            <a:spLocks noGrp="1"/>
          </p:cNvSpPr>
          <p:nvPr>
            <p:ph type="sldNum" sz="quarter" idx="4"/>
          </p:nvPr>
        </p:nvSpPr>
        <p:spPr/>
        <p:txBody>
          <a:bodyPr/>
          <a:lstStyle/>
          <a:p>
            <a:fld id="{8A7A6979-0714-4377-B894-6BE4C2D6E202}" type="slidenum">
              <a:rPr lang="en-US" smtClean="0"/>
              <a:pPr/>
              <a:t>30</a:t>
            </a:fld>
            <a:endParaRPr lang="en-US" dirty="0"/>
          </a:p>
        </p:txBody>
      </p:sp>
      <p:pic>
        <p:nvPicPr>
          <p:cNvPr id="8" name="Picture 7">
            <a:extLst>
              <a:ext uri="{FF2B5EF4-FFF2-40B4-BE49-F238E27FC236}">
                <a16:creationId xmlns:a16="http://schemas.microsoft.com/office/drawing/2014/main" id="{A083CF4B-98A9-C6FD-3559-6A7CCAB89F85}"/>
              </a:ext>
            </a:extLst>
          </p:cNvPr>
          <p:cNvPicPr>
            <a:picLocks noChangeAspect="1"/>
          </p:cNvPicPr>
          <p:nvPr/>
        </p:nvPicPr>
        <p:blipFill>
          <a:blip r:embed="rId3"/>
          <a:srcRect l="2082"/>
          <a:stretch>
            <a:fillRect/>
          </a:stretch>
        </p:blipFill>
        <p:spPr>
          <a:xfrm>
            <a:off x="5330757" y="1974829"/>
            <a:ext cx="6567882" cy="4311511"/>
          </a:xfrm>
          <a:prstGeom prst="rect">
            <a:avLst/>
          </a:prstGeom>
        </p:spPr>
      </p:pic>
      <p:pic>
        <p:nvPicPr>
          <p:cNvPr id="9" name="Picture 8">
            <a:extLst>
              <a:ext uri="{FF2B5EF4-FFF2-40B4-BE49-F238E27FC236}">
                <a16:creationId xmlns:a16="http://schemas.microsoft.com/office/drawing/2014/main" id="{5565EAF5-E462-2E5F-68C6-A5B5469C4207}"/>
              </a:ext>
            </a:extLst>
          </p:cNvPr>
          <p:cNvPicPr>
            <a:picLocks noChangeAspect="1"/>
          </p:cNvPicPr>
          <p:nvPr/>
        </p:nvPicPr>
        <p:blipFill>
          <a:blip r:embed="rId4"/>
          <a:stretch>
            <a:fillRect/>
          </a:stretch>
        </p:blipFill>
        <p:spPr>
          <a:xfrm rot="10800000">
            <a:off x="7291383" y="4507209"/>
            <a:ext cx="371888" cy="1579001"/>
          </a:xfrm>
          <a:prstGeom prst="rect">
            <a:avLst/>
          </a:prstGeom>
        </p:spPr>
      </p:pic>
    </p:spTree>
    <p:extLst>
      <p:ext uri="{BB962C8B-B14F-4D97-AF65-F5344CB8AC3E}">
        <p14:creationId xmlns:p14="http://schemas.microsoft.com/office/powerpoint/2010/main" val="3196612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F0C7F-59A4-A9D2-EB39-C329CD4CD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41BAF-339A-9A06-495C-DE357C7C11EE}"/>
              </a:ext>
            </a:extLst>
          </p:cNvPr>
          <p:cNvSpPr>
            <a:spLocks noGrp="1"/>
          </p:cNvSpPr>
          <p:nvPr>
            <p:ph type="ctrTitle"/>
          </p:nvPr>
        </p:nvSpPr>
        <p:spPr>
          <a:xfrm>
            <a:off x="386036" y="442674"/>
            <a:ext cx="10699653" cy="498598"/>
          </a:xfrm>
        </p:spPr>
        <p:txBody>
          <a:bodyPr/>
          <a:lstStyle/>
          <a:p>
            <a:r>
              <a:rPr lang="en-US" dirty="0"/>
              <a:t>Spray Drift Buffer Calculator Tools</a:t>
            </a:r>
          </a:p>
        </p:txBody>
      </p:sp>
      <p:sp>
        <p:nvSpPr>
          <p:cNvPr id="4" name="Text Placeholder 3">
            <a:extLst>
              <a:ext uri="{FF2B5EF4-FFF2-40B4-BE49-F238E27FC236}">
                <a16:creationId xmlns:a16="http://schemas.microsoft.com/office/drawing/2014/main" id="{253A04A3-87DA-19A8-ACDB-AA99AC500E38}"/>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PALM- “Pesticide App for Label Mitigation”</a:t>
            </a:r>
          </a:p>
          <a:p>
            <a:pPr lvl="2"/>
            <a:r>
              <a:rPr lang="en-US" dirty="0">
                <a:solidFill>
                  <a:schemeClr val="bg1"/>
                </a:solidFill>
              </a:rPr>
              <a:t>Web based, not a phone “app” but can be used</a:t>
            </a:r>
            <a:br>
              <a:rPr lang="en-US" dirty="0">
                <a:solidFill>
                  <a:schemeClr val="bg1"/>
                </a:solidFill>
              </a:rPr>
            </a:br>
            <a:r>
              <a:rPr lang="en-US" dirty="0">
                <a:solidFill>
                  <a:schemeClr val="bg1"/>
                </a:solidFill>
              </a:rPr>
              <a:t>on your phone using the web browser.</a:t>
            </a:r>
          </a:p>
          <a:p>
            <a:pPr lvl="2"/>
            <a:r>
              <a:rPr lang="en-US" dirty="0">
                <a:solidFill>
                  <a:schemeClr val="bg1"/>
                </a:solidFill>
              </a:rPr>
              <a:t>Easiest to use.</a:t>
            </a:r>
          </a:p>
          <a:p>
            <a:pPr lvl="2"/>
            <a:r>
              <a:rPr lang="en-US" dirty="0">
                <a:solidFill>
                  <a:schemeClr val="bg1"/>
                </a:solidFill>
                <a:hlinkClick r:id="rId3"/>
              </a:rPr>
              <a:t>www.epa.gov/pesticides/pesticide-app-label-mitigations</a:t>
            </a:r>
            <a:endParaRPr lang="en-US" dirty="0">
              <a:solidFill>
                <a:schemeClr val="bg1"/>
              </a:solidFill>
            </a:endParaRPr>
          </a:p>
          <a:p>
            <a:pPr lvl="2"/>
            <a:r>
              <a:rPr lang="en-US" dirty="0">
                <a:solidFill>
                  <a:schemeClr val="bg1"/>
                </a:solidFill>
              </a:rPr>
              <a:t>Will use this website for Spray Drift Calculator AND</a:t>
            </a:r>
            <a:br>
              <a:rPr lang="en-US" dirty="0">
                <a:solidFill>
                  <a:schemeClr val="bg1"/>
                </a:solidFill>
              </a:rPr>
            </a:br>
            <a:r>
              <a:rPr lang="en-US" dirty="0">
                <a:solidFill>
                  <a:schemeClr val="bg1"/>
                </a:solidFill>
              </a:rPr>
              <a:t>Run off Erosion Calculator. </a:t>
            </a:r>
          </a:p>
          <a:p>
            <a:pPr lvl="2"/>
            <a:r>
              <a:rPr lang="en-US" dirty="0">
                <a:solidFill>
                  <a:schemeClr val="bg1"/>
                </a:solidFill>
              </a:rPr>
              <a:t>Select “Spray Drift Calculator” to get started.</a:t>
            </a:r>
          </a:p>
        </p:txBody>
      </p:sp>
      <p:sp>
        <p:nvSpPr>
          <p:cNvPr id="5" name="Date Placeholder 4">
            <a:extLst>
              <a:ext uri="{FF2B5EF4-FFF2-40B4-BE49-F238E27FC236}">
                <a16:creationId xmlns:a16="http://schemas.microsoft.com/office/drawing/2014/main" id="{CA6F6777-2A1B-0F31-05B5-98C47E2D4EC4}"/>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CA4DC9B1-E2F3-F4CF-235B-5737C3B8A9B0}"/>
              </a:ext>
            </a:extLst>
          </p:cNvPr>
          <p:cNvSpPr>
            <a:spLocks noGrp="1"/>
          </p:cNvSpPr>
          <p:nvPr>
            <p:ph type="sldNum" sz="quarter" idx="4"/>
          </p:nvPr>
        </p:nvSpPr>
        <p:spPr/>
        <p:txBody>
          <a:bodyPr/>
          <a:lstStyle/>
          <a:p>
            <a:fld id="{8A7A6979-0714-4377-B894-6BE4C2D6E202}" type="slidenum">
              <a:rPr lang="en-US" smtClean="0"/>
              <a:pPr/>
              <a:t>31</a:t>
            </a:fld>
            <a:endParaRPr lang="en-US" dirty="0"/>
          </a:p>
        </p:txBody>
      </p:sp>
      <p:pic>
        <p:nvPicPr>
          <p:cNvPr id="7" name="Picture 6">
            <a:extLst>
              <a:ext uri="{FF2B5EF4-FFF2-40B4-BE49-F238E27FC236}">
                <a16:creationId xmlns:a16="http://schemas.microsoft.com/office/drawing/2014/main" id="{4AE42980-CCD9-1B58-AF04-D28CE1F61B4D}"/>
              </a:ext>
            </a:extLst>
          </p:cNvPr>
          <p:cNvPicPr>
            <a:picLocks noChangeAspect="1"/>
          </p:cNvPicPr>
          <p:nvPr/>
        </p:nvPicPr>
        <p:blipFill>
          <a:blip r:embed="rId4"/>
          <a:stretch>
            <a:fillRect/>
          </a:stretch>
        </p:blipFill>
        <p:spPr>
          <a:xfrm>
            <a:off x="6271098" y="978345"/>
            <a:ext cx="5810655" cy="3860386"/>
          </a:xfrm>
          <a:prstGeom prst="rect">
            <a:avLst/>
          </a:prstGeom>
        </p:spPr>
      </p:pic>
      <p:pic>
        <p:nvPicPr>
          <p:cNvPr id="9" name="Picture 8">
            <a:extLst>
              <a:ext uri="{FF2B5EF4-FFF2-40B4-BE49-F238E27FC236}">
                <a16:creationId xmlns:a16="http://schemas.microsoft.com/office/drawing/2014/main" id="{6BC6CCBB-8220-096B-B364-CE284047E9C0}"/>
              </a:ext>
            </a:extLst>
          </p:cNvPr>
          <p:cNvPicPr>
            <a:picLocks noChangeAspect="1"/>
          </p:cNvPicPr>
          <p:nvPr/>
        </p:nvPicPr>
        <p:blipFill>
          <a:blip r:embed="rId5"/>
          <a:stretch>
            <a:fillRect/>
          </a:stretch>
        </p:blipFill>
        <p:spPr>
          <a:xfrm rot="5400000">
            <a:off x="9954889" y="5226733"/>
            <a:ext cx="1579001" cy="371888"/>
          </a:xfrm>
          <a:prstGeom prst="rect">
            <a:avLst/>
          </a:prstGeom>
        </p:spPr>
      </p:pic>
      <p:pic>
        <p:nvPicPr>
          <p:cNvPr id="10" name="Picture 9">
            <a:extLst>
              <a:ext uri="{FF2B5EF4-FFF2-40B4-BE49-F238E27FC236}">
                <a16:creationId xmlns:a16="http://schemas.microsoft.com/office/drawing/2014/main" id="{E8C7534F-EAD8-21E3-ABFB-C7B2ECB3A912}"/>
              </a:ext>
            </a:extLst>
          </p:cNvPr>
          <p:cNvPicPr>
            <a:picLocks noChangeAspect="1"/>
          </p:cNvPicPr>
          <p:nvPr/>
        </p:nvPicPr>
        <p:blipFill>
          <a:blip r:embed="rId5"/>
          <a:stretch>
            <a:fillRect/>
          </a:stretch>
        </p:blipFill>
        <p:spPr>
          <a:xfrm rot="5400000">
            <a:off x="8200980" y="5324063"/>
            <a:ext cx="1579001" cy="371888"/>
          </a:xfrm>
          <a:prstGeom prst="rect">
            <a:avLst/>
          </a:prstGeom>
        </p:spPr>
      </p:pic>
    </p:spTree>
    <p:extLst>
      <p:ext uri="{BB962C8B-B14F-4D97-AF65-F5344CB8AC3E}">
        <p14:creationId xmlns:p14="http://schemas.microsoft.com/office/powerpoint/2010/main" val="2034361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49E825-EB1D-EB1A-61A2-554CE25A5589}"/>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5EC77E6E-793C-0A54-5B22-A058CBE964E9}"/>
              </a:ext>
            </a:extLst>
          </p:cNvPr>
          <p:cNvSpPr>
            <a:spLocks noGrp="1"/>
          </p:cNvSpPr>
          <p:nvPr>
            <p:ph type="subTitle" idx="1"/>
          </p:nvPr>
        </p:nvSpPr>
        <p:spPr/>
        <p:txBody>
          <a:bodyPr/>
          <a:lstStyle/>
          <a:p>
            <a:r>
              <a:rPr lang="en-US" dirty="0"/>
              <a:t>Using EPA PALM Website</a:t>
            </a:r>
          </a:p>
        </p:txBody>
      </p:sp>
      <p:sp>
        <p:nvSpPr>
          <p:cNvPr id="9" name="Text Placeholder 8">
            <a:extLst>
              <a:ext uri="{FF2B5EF4-FFF2-40B4-BE49-F238E27FC236}">
                <a16:creationId xmlns:a16="http://schemas.microsoft.com/office/drawing/2014/main" id="{CEAC723D-0655-9C7A-BA08-65CF439F0AC7}"/>
              </a:ext>
            </a:extLst>
          </p:cNvPr>
          <p:cNvSpPr>
            <a:spLocks noGrp="1"/>
          </p:cNvSpPr>
          <p:nvPr>
            <p:ph type="body" sz="quarter" idx="14"/>
          </p:nvPr>
        </p:nvSpPr>
        <p:spPr/>
        <p:txBody>
          <a:bodyPr/>
          <a:lstStyle/>
          <a:p>
            <a:r>
              <a:rPr lang="en-US" dirty="0"/>
              <a:t>Step by Step Guide to calculating, and reducing spray drift buffers</a:t>
            </a:r>
          </a:p>
        </p:txBody>
      </p:sp>
      <p:sp>
        <p:nvSpPr>
          <p:cNvPr id="5" name="Date Placeholder 4">
            <a:extLst>
              <a:ext uri="{FF2B5EF4-FFF2-40B4-BE49-F238E27FC236}">
                <a16:creationId xmlns:a16="http://schemas.microsoft.com/office/drawing/2014/main" id="{126E042B-08B0-55F4-22A4-1E0CCEB6A3BA}"/>
              </a:ext>
            </a:extLst>
          </p:cNvPr>
          <p:cNvSpPr>
            <a:spLocks noGrp="1"/>
          </p:cNvSpPr>
          <p:nvPr>
            <p:ph type="dt" sz="half" idx="10"/>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9D1DCB50-D529-1A12-CB52-897208F0C083}"/>
              </a:ext>
            </a:extLst>
          </p:cNvPr>
          <p:cNvSpPr>
            <a:spLocks noGrp="1"/>
          </p:cNvSpPr>
          <p:nvPr>
            <p:ph type="sldNum" sz="quarter" idx="12"/>
          </p:nvPr>
        </p:nvSpPr>
        <p:spPr/>
        <p:txBody>
          <a:bodyPr/>
          <a:lstStyle/>
          <a:p>
            <a:fld id="{8A7A6979-0714-4377-B894-6BE4C2D6E202}" type="slidenum">
              <a:rPr lang="en-US" smtClean="0"/>
              <a:pPr/>
              <a:t>32</a:t>
            </a:fld>
            <a:endParaRPr lang="en-US" dirty="0"/>
          </a:p>
        </p:txBody>
      </p:sp>
    </p:spTree>
    <p:extLst>
      <p:ext uri="{BB962C8B-B14F-4D97-AF65-F5344CB8AC3E}">
        <p14:creationId xmlns:p14="http://schemas.microsoft.com/office/powerpoint/2010/main" val="940634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B71F5-7CBE-9EA6-459F-E62FD11C6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7019C-8DB9-79A6-FCCB-789E6CA2F9E7}"/>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10F11082-387C-B9EB-7E4C-BC4A763EB0A6}"/>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Will ask questions.</a:t>
            </a:r>
          </a:p>
          <a:p>
            <a:pPr lvl="1"/>
            <a:r>
              <a:rPr lang="en-US" dirty="0"/>
              <a:t>Goes step by step as you answer</a:t>
            </a:r>
          </a:p>
        </p:txBody>
      </p:sp>
      <p:sp>
        <p:nvSpPr>
          <p:cNvPr id="5" name="Date Placeholder 4">
            <a:extLst>
              <a:ext uri="{FF2B5EF4-FFF2-40B4-BE49-F238E27FC236}">
                <a16:creationId xmlns:a16="http://schemas.microsoft.com/office/drawing/2014/main" id="{0B38541E-6BC1-9A60-D56F-A902455C8EC2}"/>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7C14260-B11A-5674-4E89-31D083D07113}"/>
              </a:ext>
            </a:extLst>
          </p:cNvPr>
          <p:cNvSpPr>
            <a:spLocks noGrp="1"/>
          </p:cNvSpPr>
          <p:nvPr>
            <p:ph type="sldNum" sz="quarter" idx="4"/>
          </p:nvPr>
        </p:nvSpPr>
        <p:spPr/>
        <p:txBody>
          <a:bodyPr/>
          <a:lstStyle/>
          <a:p>
            <a:fld id="{8A7A6979-0714-4377-B894-6BE4C2D6E202}" type="slidenum">
              <a:rPr lang="en-US" smtClean="0"/>
              <a:pPr/>
              <a:t>33</a:t>
            </a:fld>
            <a:endParaRPr lang="en-US" dirty="0"/>
          </a:p>
        </p:txBody>
      </p:sp>
      <p:pic>
        <p:nvPicPr>
          <p:cNvPr id="8" name="Picture 7">
            <a:extLst>
              <a:ext uri="{FF2B5EF4-FFF2-40B4-BE49-F238E27FC236}">
                <a16:creationId xmlns:a16="http://schemas.microsoft.com/office/drawing/2014/main" id="{C74320FD-A143-2365-EC32-6B9FC87F7096}"/>
              </a:ext>
            </a:extLst>
          </p:cNvPr>
          <p:cNvPicPr>
            <a:picLocks noChangeAspect="1"/>
          </p:cNvPicPr>
          <p:nvPr/>
        </p:nvPicPr>
        <p:blipFill>
          <a:blip r:embed="rId3"/>
          <a:stretch>
            <a:fillRect/>
          </a:stretch>
        </p:blipFill>
        <p:spPr>
          <a:xfrm>
            <a:off x="6096000" y="2129861"/>
            <a:ext cx="5661098" cy="2897048"/>
          </a:xfrm>
          <a:prstGeom prst="rect">
            <a:avLst/>
          </a:prstGeom>
        </p:spPr>
      </p:pic>
      <p:pic>
        <p:nvPicPr>
          <p:cNvPr id="11" name="Picture 10">
            <a:extLst>
              <a:ext uri="{FF2B5EF4-FFF2-40B4-BE49-F238E27FC236}">
                <a16:creationId xmlns:a16="http://schemas.microsoft.com/office/drawing/2014/main" id="{B55DD995-E9E5-132E-396B-AC4A6EAFE788}"/>
              </a:ext>
            </a:extLst>
          </p:cNvPr>
          <p:cNvPicPr>
            <a:picLocks noChangeAspect="1"/>
          </p:cNvPicPr>
          <p:nvPr/>
        </p:nvPicPr>
        <p:blipFill>
          <a:blip r:embed="rId4"/>
          <a:stretch>
            <a:fillRect/>
          </a:stretch>
        </p:blipFill>
        <p:spPr>
          <a:xfrm>
            <a:off x="7690218" y="4643853"/>
            <a:ext cx="371888" cy="1579001"/>
          </a:xfrm>
          <a:prstGeom prst="rect">
            <a:avLst/>
          </a:prstGeom>
        </p:spPr>
      </p:pic>
    </p:spTree>
    <p:extLst>
      <p:ext uri="{BB962C8B-B14F-4D97-AF65-F5344CB8AC3E}">
        <p14:creationId xmlns:p14="http://schemas.microsoft.com/office/powerpoint/2010/main" val="62151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9AB8-271E-9685-2C5D-B76B0172B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DF1C9-D101-C092-FC8C-E3B232A87B6E}"/>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85F6581B-DAB4-3781-D6C2-3CFB7B568336}"/>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Question 1:</a:t>
            </a:r>
          </a:p>
          <a:p>
            <a:pPr lvl="2"/>
            <a:r>
              <a:rPr lang="en-US" dirty="0"/>
              <a:t>Did the label or Bulletin you </a:t>
            </a:r>
            <a:br>
              <a:rPr lang="en-US" dirty="0"/>
            </a:br>
            <a:r>
              <a:rPr lang="en-US" dirty="0"/>
              <a:t>downloaded require you to </a:t>
            </a:r>
            <a:br>
              <a:rPr lang="en-US" dirty="0"/>
            </a:br>
            <a:r>
              <a:rPr lang="en-US" dirty="0"/>
              <a:t>have a buffer?</a:t>
            </a:r>
          </a:p>
          <a:p>
            <a:pPr lvl="3"/>
            <a:r>
              <a:rPr lang="en-US" dirty="0"/>
              <a:t>Y? N?</a:t>
            </a:r>
          </a:p>
        </p:txBody>
      </p:sp>
      <p:sp>
        <p:nvSpPr>
          <p:cNvPr id="5" name="Date Placeholder 4">
            <a:extLst>
              <a:ext uri="{FF2B5EF4-FFF2-40B4-BE49-F238E27FC236}">
                <a16:creationId xmlns:a16="http://schemas.microsoft.com/office/drawing/2014/main" id="{FD86E243-4C09-BEB6-90B8-F76F214DD0BE}"/>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9E38A79F-E854-E556-AF8D-13AF291B9D54}"/>
              </a:ext>
            </a:extLst>
          </p:cNvPr>
          <p:cNvSpPr>
            <a:spLocks noGrp="1"/>
          </p:cNvSpPr>
          <p:nvPr>
            <p:ph type="sldNum" sz="quarter" idx="4"/>
          </p:nvPr>
        </p:nvSpPr>
        <p:spPr/>
        <p:txBody>
          <a:bodyPr/>
          <a:lstStyle/>
          <a:p>
            <a:fld id="{8A7A6979-0714-4377-B894-6BE4C2D6E202}" type="slidenum">
              <a:rPr lang="en-US" smtClean="0"/>
              <a:pPr/>
              <a:t>34</a:t>
            </a:fld>
            <a:endParaRPr lang="en-US" dirty="0"/>
          </a:p>
        </p:txBody>
      </p:sp>
      <p:pic>
        <p:nvPicPr>
          <p:cNvPr id="7" name="Picture 6">
            <a:extLst>
              <a:ext uri="{FF2B5EF4-FFF2-40B4-BE49-F238E27FC236}">
                <a16:creationId xmlns:a16="http://schemas.microsoft.com/office/drawing/2014/main" id="{546488E7-CAA4-CB69-3B12-3A9B90849F17}"/>
              </a:ext>
            </a:extLst>
          </p:cNvPr>
          <p:cNvPicPr>
            <a:picLocks noChangeAspect="1"/>
          </p:cNvPicPr>
          <p:nvPr/>
        </p:nvPicPr>
        <p:blipFill>
          <a:blip r:embed="rId3"/>
          <a:stretch>
            <a:fillRect/>
          </a:stretch>
        </p:blipFill>
        <p:spPr>
          <a:xfrm>
            <a:off x="4466922" y="2153008"/>
            <a:ext cx="7080319" cy="3198473"/>
          </a:xfrm>
          <a:prstGeom prst="rect">
            <a:avLst/>
          </a:prstGeom>
        </p:spPr>
      </p:pic>
    </p:spTree>
    <p:extLst>
      <p:ext uri="{BB962C8B-B14F-4D97-AF65-F5344CB8AC3E}">
        <p14:creationId xmlns:p14="http://schemas.microsoft.com/office/powerpoint/2010/main" val="1061299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D394-444D-B8AD-91D2-D3F2FED71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41AB5-3C1F-78BC-7041-08A375640433}"/>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0A40A333-13B0-027F-743A-0B0CA7D22457}"/>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Has option fields but this information</a:t>
            </a:r>
            <a:br>
              <a:rPr lang="en-US" dirty="0"/>
            </a:br>
            <a:r>
              <a:rPr lang="en-US" dirty="0"/>
              <a:t>will be added to the printout at the</a:t>
            </a:r>
            <a:br>
              <a:rPr lang="en-US" dirty="0"/>
            </a:br>
            <a:r>
              <a:rPr lang="en-US" dirty="0"/>
              <a:t>end. </a:t>
            </a:r>
          </a:p>
          <a:p>
            <a:pPr lvl="2"/>
            <a:r>
              <a:rPr lang="en-US" dirty="0"/>
              <a:t>Best for record keeping.</a:t>
            </a:r>
          </a:p>
        </p:txBody>
      </p:sp>
      <p:sp>
        <p:nvSpPr>
          <p:cNvPr id="5" name="Date Placeholder 4">
            <a:extLst>
              <a:ext uri="{FF2B5EF4-FFF2-40B4-BE49-F238E27FC236}">
                <a16:creationId xmlns:a16="http://schemas.microsoft.com/office/drawing/2014/main" id="{F8104508-B277-66F5-3820-2C987420F169}"/>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1D25079E-DCA8-7DEA-8B6A-28A7564C57BD}"/>
              </a:ext>
            </a:extLst>
          </p:cNvPr>
          <p:cNvSpPr>
            <a:spLocks noGrp="1"/>
          </p:cNvSpPr>
          <p:nvPr>
            <p:ph type="sldNum" sz="quarter" idx="4"/>
          </p:nvPr>
        </p:nvSpPr>
        <p:spPr/>
        <p:txBody>
          <a:bodyPr/>
          <a:lstStyle/>
          <a:p>
            <a:fld id="{8A7A6979-0714-4377-B894-6BE4C2D6E202}" type="slidenum">
              <a:rPr lang="en-US" smtClean="0"/>
              <a:pPr/>
              <a:t>35</a:t>
            </a:fld>
            <a:endParaRPr lang="en-US" dirty="0"/>
          </a:p>
        </p:txBody>
      </p:sp>
      <p:pic>
        <p:nvPicPr>
          <p:cNvPr id="8" name="Picture 7">
            <a:extLst>
              <a:ext uri="{FF2B5EF4-FFF2-40B4-BE49-F238E27FC236}">
                <a16:creationId xmlns:a16="http://schemas.microsoft.com/office/drawing/2014/main" id="{101F284D-61F8-8DF7-DA05-592417287F70}"/>
              </a:ext>
            </a:extLst>
          </p:cNvPr>
          <p:cNvPicPr>
            <a:picLocks noChangeAspect="1"/>
          </p:cNvPicPr>
          <p:nvPr/>
        </p:nvPicPr>
        <p:blipFill>
          <a:blip r:embed="rId3"/>
          <a:stretch>
            <a:fillRect/>
          </a:stretch>
        </p:blipFill>
        <p:spPr>
          <a:xfrm>
            <a:off x="4775068" y="1893314"/>
            <a:ext cx="6674896" cy="4470847"/>
          </a:xfrm>
          <a:prstGeom prst="rect">
            <a:avLst/>
          </a:prstGeom>
        </p:spPr>
      </p:pic>
    </p:spTree>
    <p:extLst>
      <p:ext uri="{BB962C8B-B14F-4D97-AF65-F5344CB8AC3E}">
        <p14:creationId xmlns:p14="http://schemas.microsoft.com/office/powerpoint/2010/main" val="288768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2647-06B8-829D-6954-CF7617A2B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B13BA-17B6-48A4-3434-8A1D9C8B406A}"/>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1F0278C4-E3A1-C897-2103-8354B4EA5A05}"/>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Application Type</a:t>
            </a:r>
          </a:p>
          <a:p>
            <a:pPr lvl="3"/>
            <a:r>
              <a:rPr lang="en-US" dirty="0"/>
              <a:t>This example will use</a:t>
            </a:r>
            <a:br>
              <a:rPr lang="en-US" dirty="0"/>
            </a:br>
            <a:r>
              <a:rPr lang="en-US" dirty="0"/>
              <a:t>Ground boom</a:t>
            </a:r>
          </a:p>
        </p:txBody>
      </p:sp>
      <p:sp>
        <p:nvSpPr>
          <p:cNvPr id="5" name="Date Placeholder 4">
            <a:extLst>
              <a:ext uri="{FF2B5EF4-FFF2-40B4-BE49-F238E27FC236}">
                <a16:creationId xmlns:a16="http://schemas.microsoft.com/office/drawing/2014/main" id="{FA83B7A6-2518-F929-967E-0F4C6F3FD146}"/>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33EDD454-2A27-10BA-8874-D83F439399CB}"/>
              </a:ext>
            </a:extLst>
          </p:cNvPr>
          <p:cNvSpPr>
            <a:spLocks noGrp="1"/>
          </p:cNvSpPr>
          <p:nvPr>
            <p:ph type="sldNum" sz="quarter" idx="4"/>
          </p:nvPr>
        </p:nvSpPr>
        <p:spPr/>
        <p:txBody>
          <a:bodyPr/>
          <a:lstStyle/>
          <a:p>
            <a:fld id="{8A7A6979-0714-4377-B894-6BE4C2D6E202}" type="slidenum">
              <a:rPr lang="en-US" smtClean="0"/>
              <a:pPr/>
              <a:t>36</a:t>
            </a:fld>
            <a:endParaRPr lang="en-US" dirty="0"/>
          </a:p>
        </p:txBody>
      </p:sp>
      <p:pic>
        <p:nvPicPr>
          <p:cNvPr id="7" name="Picture 6">
            <a:extLst>
              <a:ext uri="{FF2B5EF4-FFF2-40B4-BE49-F238E27FC236}">
                <a16:creationId xmlns:a16="http://schemas.microsoft.com/office/drawing/2014/main" id="{A8B496A0-42E0-2CA5-E3E4-AB6DDFF7D95D}"/>
              </a:ext>
            </a:extLst>
          </p:cNvPr>
          <p:cNvPicPr>
            <a:picLocks noChangeAspect="1"/>
          </p:cNvPicPr>
          <p:nvPr/>
        </p:nvPicPr>
        <p:blipFill>
          <a:blip r:embed="rId3"/>
          <a:stretch>
            <a:fillRect/>
          </a:stretch>
        </p:blipFill>
        <p:spPr>
          <a:xfrm>
            <a:off x="4004337" y="2046950"/>
            <a:ext cx="7909372" cy="3731280"/>
          </a:xfrm>
          <a:prstGeom prst="rect">
            <a:avLst/>
          </a:prstGeom>
        </p:spPr>
      </p:pic>
    </p:spTree>
    <p:extLst>
      <p:ext uri="{BB962C8B-B14F-4D97-AF65-F5344CB8AC3E}">
        <p14:creationId xmlns:p14="http://schemas.microsoft.com/office/powerpoint/2010/main" val="2079041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ED30-7291-B079-BC4F-010E5F3BB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65A8A-31A6-1675-D341-62D13C3A98EF}"/>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3B8F82A5-8811-FB3A-902F-21CE55D74670}"/>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Conditions Not Requiring</a:t>
            </a:r>
            <a:br>
              <a:rPr lang="en-US" dirty="0"/>
            </a:br>
            <a:r>
              <a:rPr lang="en-US" dirty="0"/>
              <a:t>Ecological Spray Drift</a:t>
            </a:r>
            <a:br>
              <a:rPr lang="en-US" dirty="0"/>
            </a:br>
            <a:r>
              <a:rPr lang="en-US" dirty="0"/>
              <a:t>Buffers.</a:t>
            </a:r>
          </a:p>
          <a:p>
            <a:pPr lvl="3"/>
            <a:r>
              <a:rPr lang="en-US" dirty="0"/>
              <a:t>Several questions:</a:t>
            </a:r>
          </a:p>
          <a:p>
            <a:pPr lvl="4"/>
            <a:r>
              <a:rPr lang="en-US" dirty="0"/>
              <a:t>If you can answer</a:t>
            </a:r>
            <a:br>
              <a:rPr lang="en-US" dirty="0"/>
            </a:br>
            <a:r>
              <a:rPr lang="en-US" b="1" dirty="0"/>
              <a:t>YES</a:t>
            </a:r>
            <a:r>
              <a:rPr lang="en-US" dirty="0"/>
              <a:t> to </a:t>
            </a:r>
            <a:r>
              <a:rPr lang="en-US" b="1" dirty="0"/>
              <a:t>ANY</a:t>
            </a:r>
            <a:r>
              <a:rPr lang="en-US" dirty="0"/>
              <a:t> of these</a:t>
            </a:r>
            <a:br>
              <a:rPr lang="en-US" dirty="0"/>
            </a:br>
            <a:r>
              <a:rPr lang="en-US" dirty="0"/>
              <a:t>questions, you will no</a:t>
            </a:r>
            <a:br>
              <a:rPr lang="en-US" dirty="0"/>
            </a:br>
            <a:r>
              <a:rPr lang="en-US" dirty="0"/>
              <a:t>longer require a spray</a:t>
            </a:r>
            <a:br>
              <a:rPr lang="en-US" dirty="0"/>
            </a:br>
            <a:r>
              <a:rPr lang="en-US" dirty="0"/>
              <a:t>drift buffer </a:t>
            </a:r>
            <a:r>
              <a:rPr lang="en-US" b="1" dirty="0"/>
              <a:t>AT ALL</a:t>
            </a:r>
            <a:r>
              <a:rPr lang="en-US" dirty="0"/>
              <a:t>.</a:t>
            </a:r>
          </a:p>
          <a:p>
            <a:pPr lvl="4"/>
            <a:r>
              <a:rPr lang="en-US" b="1" dirty="0">
                <a:solidFill>
                  <a:srgbClr val="FF0000"/>
                </a:solidFill>
              </a:rPr>
              <a:t>Look for “Skip to Final</a:t>
            </a:r>
            <a:br>
              <a:rPr lang="en-US" b="1" dirty="0">
                <a:solidFill>
                  <a:srgbClr val="FF0000"/>
                </a:solidFill>
              </a:rPr>
            </a:br>
            <a:r>
              <a:rPr lang="en-US" b="1" dirty="0">
                <a:solidFill>
                  <a:srgbClr val="FF0000"/>
                </a:solidFill>
              </a:rPr>
              <a:t>Summary” if you have met</a:t>
            </a:r>
            <a:br>
              <a:rPr lang="en-US" b="1" dirty="0">
                <a:solidFill>
                  <a:srgbClr val="FF0000"/>
                </a:solidFill>
              </a:rPr>
            </a:br>
            <a:r>
              <a:rPr lang="en-US" b="1" dirty="0">
                <a:solidFill>
                  <a:srgbClr val="FF0000"/>
                </a:solidFill>
              </a:rPr>
              <a:t>these requirements.</a:t>
            </a:r>
          </a:p>
          <a:p>
            <a:pPr lvl="5"/>
            <a:r>
              <a:rPr lang="en-US" b="1" dirty="0">
                <a:solidFill>
                  <a:srgbClr val="FF0000"/>
                </a:solidFill>
              </a:rPr>
              <a:t>No other questions need</a:t>
            </a:r>
            <a:br>
              <a:rPr lang="en-US" b="1" dirty="0">
                <a:solidFill>
                  <a:srgbClr val="FF0000"/>
                </a:solidFill>
              </a:rPr>
            </a:br>
            <a:r>
              <a:rPr lang="en-US" b="1" dirty="0">
                <a:solidFill>
                  <a:srgbClr val="FF0000"/>
                </a:solidFill>
              </a:rPr>
              <a:t>answered.</a:t>
            </a:r>
          </a:p>
        </p:txBody>
      </p:sp>
      <p:sp>
        <p:nvSpPr>
          <p:cNvPr id="5" name="Date Placeholder 4">
            <a:extLst>
              <a:ext uri="{FF2B5EF4-FFF2-40B4-BE49-F238E27FC236}">
                <a16:creationId xmlns:a16="http://schemas.microsoft.com/office/drawing/2014/main" id="{CB7CD44B-0F01-283B-6C89-4163C887DB87}"/>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D0090ED2-5EAF-0C04-9EE7-5366F1D03B35}"/>
              </a:ext>
            </a:extLst>
          </p:cNvPr>
          <p:cNvSpPr>
            <a:spLocks noGrp="1"/>
          </p:cNvSpPr>
          <p:nvPr>
            <p:ph type="sldNum" sz="quarter" idx="4"/>
          </p:nvPr>
        </p:nvSpPr>
        <p:spPr/>
        <p:txBody>
          <a:bodyPr/>
          <a:lstStyle/>
          <a:p>
            <a:fld id="{8A7A6979-0714-4377-B894-6BE4C2D6E202}" type="slidenum">
              <a:rPr lang="en-US" smtClean="0"/>
              <a:pPr/>
              <a:t>37</a:t>
            </a:fld>
            <a:endParaRPr lang="en-US" dirty="0"/>
          </a:p>
        </p:txBody>
      </p:sp>
      <p:pic>
        <p:nvPicPr>
          <p:cNvPr id="8" name="Picture 7">
            <a:extLst>
              <a:ext uri="{FF2B5EF4-FFF2-40B4-BE49-F238E27FC236}">
                <a16:creationId xmlns:a16="http://schemas.microsoft.com/office/drawing/2014/main" id="{B500EA06-344F-99C7-D558-FC867550E68A}"/>
              </a:ext>
            </a:extLst>
          </p:cNvPr>
          <p:cNvPicPr>
            <a:picLocks noChangeAspect="1"/>
          </p:cNvPicPr>
          <p:nvPr/>
        </p:nvPicPr>
        <p:blipFill>
          <a:blip r:embed="rId3"/>
          <a:stretch>
            <a:fillRect/>
          </a:stretch>
        </p:blipFill>
        <p:spPr>
          <a:xfrm>
            <a:off x="4228660" y="1759844"/>
            <a:ext cx="7739603" cy="4282939"/>
          </a:xfrm>
          <a:prstGeom prst="rect">
            <a:avLst/>
          </a:prstGeom>
        </p:spPr>
      </p:pic>
    </p:spTree>
    <p:extLst>
      <p:ext uri="{BB962C8B-B14F-4D97-AF65-F5344CB8AC3E}">
        <p14:creationId xmlns:p14="http://schemas.microsoft.com/office/powerpoint/2010/main" val="1458503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DD44-3832-5C82-72FF-D367975C4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D3EB-1D92-4BD8-31FD-E60F6FFA3A6A}"/>
              </a:ext>
            </a:extLst>
          </p:cNvPr>
          <p:cNvSpPr>
            <a:spLocks noGrp="1"/>
          </p:cNvSpPr>
          <p:nvPr>
            <p:ph type="ctrTitle"/>
          </p:nvPr>
        </p:nvSpPr>
        <p:spPr>
          <a:xfrm>
            <a:off x="386036" y="442674"/>
            <a:ext cx="10699653" cy="498598"/>
          </a:xfrm>
        </p:spPr>
        <p:txBody>
          <a:bodyPr/>
          <a:lstStyle/>
          <a:p>
            <a:r>
              <a:rPr lang="en-US" dirty="0"/>
              <a:t>Bulletin Live! Two Website- Calculating “Ecological Spray Drift Buffer Reduction”</a:t>
            </a:r>
          </a:p>
        </p:txBody>
      </p:sp>
      <p:sp>
        <p:nvSpPr>
          <p:cNvPr id="4" name="Text Placeholder 3">
            <a:extLst>
              <a:ext uri="{FF2B5EF4-FFF2-40B4-BE49-F238E27FC236}">
                <a16:creationId xmlns:a16="http://schemas.microsoft.com/office/drawing/2014/main" id="{F24B2A8A-FD06-39E3-FFCC-CD8105BBD028}"/>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Conditions Not Requiring</a:t>
            </a:r>
            <a:br>
              <a:rPr lang="en-US" dirty="0"/>
            </a:br>
            <a:r>
              <a:rPr lang="en-US" dirty="0"/>
              <a:t>Ecological Spray Drift</a:t>
            </a:r>
            <a:br>
              <a:rPr lang="en-US" dirty="0"/>
            </a:br>
            <a:r>
              <a:rPr lang="en-US" dirty="0"/>
              <a:t>Buffers.</a:t>
            </a:r>
          </a:p>
          <a:p>
            <a:pPr lvl="3"/>
            <a:r>
              <a:rPr lang="en-US" dirty="0"/>
              <a:t>Several questions:</a:t>
            </a:r>
          </a:p>
          <a:p>
            <a:pPr lvl="4"/>
            <a:r>
              <a:rPr lang="en-US" dirty="0"/>
              <a:t>If you can answer</a:t>
            </a:r>
            <a:br>
              <a:rPr lang="en-US" dirty="0"/>
            </a:br>
            <a:r>
              <a:rPr lang="en-US" b="1" dirty="0"/>
              <a:t>YES</a:t>
            </a:r>
            <a:r>
              <a:rPr lang="en-US" dirty="0"/>
              <a:t> to </a:t>
            </a:r>
            <a:r>
              <a:rPr lang="en-US" b="1" dirty="0"/>
              <a:t>ANY</a:t>
            </a:r>
            <a:r>
              <a:rPr lang="en-US" dirty="0"/>
              <a:t> of these</a:t>
            </a:r>
            <a:br>
              <a:rPr lang="en-US" dirty="0"/>
            </a:br>
            <a:r>
              <a:rPr lang="en-US" dirty="0"/>
              <a:t>questions, you will no</a:t>
            </a:r>
            <a:br>
              <a:rPr lang="en-US" dirty="0"/>
            </a:br>
            <a:r>
              <a:rPr lang="en-US" dirty="0"/>
              <a:t>longer require a spray</a:t>
            </a:r>
            <a:br>
              <a:rPr lang="en-US" dirty="0"/>
            </a:br>
            <a:r>
              <a:rPr lang="en-US" dirty="0"/>
              <a:t>drift buffer </a:t>
            </a:r>
            <a:r>
              <a:rPr lang="en-US" b="1" dirty="0"/>
              <a:t>AT ALL</a:t>
            </a:r>
            <a:r>
              <a:rPr lang="en-US" dirty="0"/>
              <a:t>.</a:t>
            </a:r>
          </a:p>
          <a:p>
            <a:pPr lvl="4"/>
            <a:r>
              <a:rPr lang="en-US" b="1" dirty="0">
                <a:solidFill>
                  <a:srgbClr val="FF0000"/>
                </a:solidFill>
              </a:rPr>
              <a:t>Look for “Skip to Final</a:t>
            </a:r>
            <a:br>
              <a:rPr lang="en-US" b="1" dirty="0">
                <a:solidFill>
                  <a:srgbClr val="FF0000"/>
                </a:solidFill>
              </a:rPr>
            </a:br>
            <a:r>
              <a:rPr lang="en-US" b="1" dirty="0">
                <a:solidFill>
                  <a:srgbClr val="FF0000"/>
                </a:solidFill>
              </a:rPr>
              <a:t>Summary” if you have met</a:t>
            </a:r>
            <a:br>
              <a:rPr lang="en-US" b="1" dirty="0">
                <a:solidFill>
                  <a:srgbClr val="FF0000"/>
                </a:solidFill>
              </a:rPr>
            </a:br>
            <a:r>
              <a:rPr lang="en-US" b="1" dirty="0">
                <a:solidFill>
                  <a:srgbClr val="FF0000"/>
                </a:solidFill>
              </a:rPr>
              <a:t>these requirements.</a:t>
            </a:r>
          </a:p>
          <a:p>
            <a:pPr lvl="5"/>
            <a:r>
              <a:rPr lang="en-US" b="1" dirty="0">
                <a:solidFill>
                  <a:srgbClr val="FF0000"/>
                </a:solidFill>
              </a:rPr>
              <a:t>No other questions need</a:t>
            </a:r>
            <a:br>
              <a:rPr lang="en-US" b="1" dirty="0">
                <a:solidFill>
                  <a:srgbClr val="FF0000"/>
                </a:solidFill>
              </a:rPr>
            </a:br>
            <a:r>
              <a:rPr lang="en-US" b="1" dirty="0">
                <a:solidFill>
                  <a:srgbClr val="FF0000"/>
                </a:solidFill>
              </a:rPr>
              <a:t>answered. You are DONE.</a:t>
            </a:r>
          </a:p>
        </p:txBody>
      </p:sp>
      <p:sp>
        <p:nvSpPr>
          <p:cNvPr id="5" name="Date Placeholder 4">
            <a:extLst>
              <a:ext uri="{FF2B5EF4-FFF2-40B4-BE49-F238E27FC236}">
                <a16:creationId xmlns:a16="http://schemas.microsoft.com/office/drawing/2014/main" id="{ED3BAEEC-FE7F-7BBD-D405-F9643FAC72EA}"/>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0F497B0-AC67-1481-AB11-A144B7BAD90E}"/>
              </a:ext>
            </a:extLst>
          </p:cNvPr>
          <p:cNvSpPr>
            <a:spLocks noGrp="1"/>
          </p:cNvSpPr>
          <p:nvPr>
            <p:ph type="sldNum" sz="quarter" idx="4"/>
          </p:nvPr>
        </p:nvSpPr>
        <p:spPr/>
        <p:txBody>
          <a:bodyPr/>
          <a:lstStyle/>
          <a:p>
            <a:fld id="{8A7A6979-0714-4377-B894-6BE4C2D6E202}" type="slidenum">
              <a:rPr lang="en-US" smtClean="0"/>
              <a:pPr/>
              <a:t>38</a:t>
            </a:fld>
            <a:endParaRPr lang="en-US" dirty="0"/>
          </a:p>
        </p:txBody>
      </p:sp>
      <p:pic>
        <p:nvPicPr>
          <p:cNvPr id="7" name="Picture 6">
            <a:extLst>
              <a:ext uri="{FF2B5EF4-FFF2-40B4-BE49-F238E27FC236}">
                <a16:creationId xmlns:a16="http://schemas.microsoft.com/office/drawing/2014/main" id="{F788499B-A27C-EEA6-C4CA-C1776AA6E31E}"/>
              </a:ext>
            </a:extLst>
          </p:cNvPr>
          <p:cNvPicPr>
            <a:picLocks noChangeAspect="1"/>
          </p:cNvPicPr>
          <p:nvPr/>
        </p:nvPicPr>
        <p:blipFill>
          <a:blip r:embed="rId3"/>
          <a:stretch>
            <a:fillRect/>
          </a:stretch>
        </p:blipFill>
        <p:spPr>
          <a:xfrm>
            <a:off x="4900741" y="1759067"/>
            <a:ext cx="6549223" cy="4443110"/>
          </a:xfrm>
          <a:prstGeom prst="rect">
            <a:avLst/>
          </a:prstGeom>
        </p:spPr>
      </p:pic>
      <p:pic>
        <p:nvPicPr>
          <p:cNvPr id="9" name="Picture 8">
            <a:extLst>
              <a:ext uri="{FF2B5EF4-FFF2-40B4-BE49-F238E27FC236}">
                <a16:creationId xmlns:a16="http://schemas.microsoft.com/office/drawing/2014/main" id="{35385048-9866-5BA4-5F62-1DBEA9474E0B}"/>
              </a:ext>
            </a:extLst>
          </p:cNvPr>
          <p:cNvPicPr>
            <a:picLocks noChangeAspect="1"/>
          </p:cNvPicPr>
          <p:nvPr/>
        </p:nvPicPr>
        <p:blipFill>
          <a:blip r:embed="rId4"/>
          <a:stretch>
            <a:fillRect/>
          </a:stretch>
        </p:blipFill>
        <p:spPr>
          <a:xfrm rot="10800000">
            <a:off x="6278701" y="3524717"/>
            <a:ext cx="371888" cy="1579001"/>
          </a:xfrm>
          <a:prstGeom prst="rect">
            <a:avLst/>
          </a:prstGeom>
        </p:spPr>
      </p:pic>
    </p:spTree>
    <p:extLst>
      <p:ext uri="{BB962C8B-B14F-4D97-AF65-F5344CB8AC3E}">
        <p14:creationId xmlns:p14="http://schemas.microsoft.com/office/powerpoint/2010/main" val="852325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C48E7-73D2-DA3D-347B-0A1D115C9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A3C3B-EB62-4DAB-4DD1-F79B2F5D68CB}"/>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6EFD9CD0-4CE2-AA9A-A6E1-2846DB6C9DA1}"/>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Conditions Not Requiring</a:t>
            </a:r>
            <a:br>
              <a:rPr lang="en-US" dirty="0"/>
            </a:br>
            <a:r>
              <a:rPr lang="en-US" dirty="0"/>
              <a:t>Ecological Spray Drift</a:t>
            </a:r>
            <a:br>
              <a:rPr lang="en-US" dirty="0"/>
            </a:br>
            <a:r>
              <a:rPr lang="en-US" dirty="0"/>
              <a:t>Buffers.</a:t>
            </a:r>
          </a:p>
          <a:p>
            <a:pPr lvl="3"/>
            <a:r>
              <a:rPr lang="en-US" dirty="0"/>
              <a:t>Several questions:</a:t>
            </a:r>
          </a:p>
          <a:p>
            <a:pPr lvl="4"/>
            <a:r>
              <a:rPr lang="en-US" dirty="0"/>
              <a:t>If you can answer</a:t>
            </a:r>
            <a:br>
              <a:rPr lang="en-US" dirty="0"/>
            </a:br>
            <a:r>
              <a:rPr lang="en-US" b="1" dirty="0"/>
              <a:t>YES</a:t>
            </a:r>
            <a:r>
              <a:rPr lang="en-US" dirty="0"/>
              <a:t> to </a:t>
            </a:r>
            <a:r>
              <a:rPr lang="en-US" b="1" dirty="0"/>
              <a:t>ANY</a:t>
            </a:r>
            <a:r>
              <a:rPr lang="en-US" dirty="0"/>
              <a:t> of these</a:t>
            </a:r>
            <a:br>
              <a:rPr lang="en-US" dirty="0"/>
            </a:br>
            <a:r>
              <a:rPr lang="en-US" dirty="0"/>
              <a:t>questions, you will no</a:t>
            </a:r>
            <a:br>
              <a:rPr lang="en-US" dirty="0"/>
            </a:br>
            <a:r>
              <a:rPr lang="en-US" dirty="0"/>
              <a:t>longer require a spray</a:t>
            </a:r>
            <a:br>
              <a:rPr lang="en-US" dirty="0"/>
            </a:br>
            <a:r>
              <a:rPr lang="en-US" dirty="0"/>
              <a:t>drift buffer </a:t>
            </a:r>
            <a:r>
              <a:rPr lang="en-US" b="1" dirty="0"/>
              <a:t>AT ALL</a:t>
            </a:r>
            <a:r>
              <a:rPr lang="en-US" dirty="0"/>
              <a:t>.</a:t>
            </a:r>
          </a:p>
          <a:p>
            <a:pPr lvl="4"/>
            <a:r>
              <a:rPr lang="en-US" b="1" dirty="0">
                <a:solidFill>
                  <a:srgbClr val="FF0000"/>
                </a:solidFill>
              </a:rPr>
              <a:t>Look for “Skip to Final</a:t>
            </a:r>
            <a:br>
              <a:rPr lang="en-US" b="1" dirty="0">
                <a:solidFill>
                  <a:srgbClr val="FF0000"/>
                </a:solidFill>
              </a:rPr>
            </a:br>
            <a:r>
              <a:rPr lang="en-US" b="1" dirty="0">
                <a:solidFill>
                  <a:srgbClr val="FF0000"/>
                </a:solidFill>
              </a:rPr>
              <a:t>Summary” if you have met</a:t>
            </a:r>
            <a:br>
              <a:rPr lang="en-US" b="1" dirty="0">
                <a:solidFill>
                  <a:srgbClr val="FF0000"/>
                </a:solidFill>
              </a:rPr>
            </a:br>
            <a:r>
              <a:rPr lang="en-US" b="1" dirty="0">
                <a:solidFill>
                  <a:srgbClr val="FF0000"/>
                </a:solidFill>
              </a:rPr>
              <a:t>these requirements.</a:t>
            </a:r>
          </a:p>
          <a:p>
            <a:pPr lvl="5"/>
            <a:r>
              <a:rPr lang="en-US" b="1" dirty="0">
                <a:solidFill>
                  <a:srgbClr val="FF0000"/>
                </a:solidFill>
              </a:rPr>
              <a:t>No other questions need</a:t>
            </a:r>
            <a:br>
              <a:rPr lang="en-US" b="1" dirty="0">
                <a:solidFill>
                  <a:srgbClr val="FF0000"/>
                </a:solidFill>
              </a:rPr>
            </a:br>
            <a:r>
              <a:rPr lang="en-US" b="1" dirty="0">
                <a:solidFill>
                  <a:srgbClr val="FF0000"/>
                </a:solidFill>
              </a:rPr>
              <a:t>answered. You are DONE.</a:t>
            </a:r>
          </a:p>
        </p:txBody>
      </p:sp>
      <p:sp>
        <p:nvSpPr>
          <p:cNvPr id="5" name="Date Placeholder 4">
            <a:extLst>
              <a:ext uri="{FF2B5EF4-FFF2-40B4-BE49-F238E27FC236}">
                <a16:creationId xmlns:a16="http://schemas.microsoft.com/office/drawing/2014/main" id="{B9D886EE-3C72-894E-AEAA-D27E260B5C72}"/>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DEBCB413-BB6F-CA26-83D5-70B42FD61CAC}"/>
              </a:ext>
            </a:extLst>
          </p:cNvPr>
          <p:cNvSpPr>
            <a:spLocks noGrp="1"/>
          </p:cNvSpPr>
          <p:nvPr>
            <p:ph type="sldNum" sz="quarter" idx="4"/>
          </p:nvPr>
        </p:nvSpPr>
        <p:spPr/>
        <p:txBody>
          <a:bodyPr/>
          <a:lstStyle/>
          <a:p>
            <a:fld id="{8A7A6979-0714-4377-B894-6BE4C2D6E202}" type="slidenum">
              <a:rPr lang="en-US" smtClean="0"/>
              <a:pPr/>
              <a:t>39</a:t>
            </a:fld>
            <a:endParaRPr lang="en-US" dirty="0"/>
          </a:p>
        </p:txBody>
      </p:sp>
      <p:pic>
        <p:nvPicPr>
          <p:cNvPr id="9" name="Picture 8">
            <a:extLst>
              <a:ext uri="{FF2B5EF4-FFF2-40B4-BE49-F238E27FC236}">
                <a16:creationId xmlns:a16="http://schemas.microsoft.com/office/drawing/2014/main" id="{8DC49F37-C867-8BB9-60F5-3A7572B66276}"/>
              </a:ext>
            </a:extLst>
          </p:cNvPr>
          <p:cNvPicPr>
            <a:picLocks noChangeAspect="1"/>
          </p:cNvPicPr>
          <p:nvPr/>
        </p:nvPicPr>
        <p:blipFill>
          <a:blip r:embed="rId3"/>
          <a:stretch>
            <a:fillRect/>
          </a:stretch>
        </p:blipFill>
        <p:spPr>
          <a:xfrm rot="5400000">
            <a:off x="4655409" y="1911487"/>
            <a:ext cx="371888" cy="1579001"/>
          </a:xfrm>
          <a:prstGeom prst="rect">
            <a:avLst/>
          </a:prstGeom>
        </p:spPr>
      </p:pic>
      <p:pic>
        <p:nvPicPr>
          <p:cNvPr id="8" name="Picture 7">
            <a:extLst>
              <a:ext uri="{FF2B5EF4-FFF2-40B4-BE49-F238E27FC236}">
                <a16:creationId xmlns:a16="http://schemas.microsoft.com/office/drawing/2014/main" id="{6FEDCCA2-8D15-4F4F-7E32-49C42EB7BBD2}"/>
              </a:ext>
            </a:extLst>
          </p:cNvPr>
          <p:cNvPicPr>
            <a:picLocks noChangeAspect="1"/>
          </p:cNvPicPr>
          <p:nvPr/>
        </p:nvPicPr>
        <p:blipFill>
          <a:blip r:embed="rId4"/>
          <a:srcRect t="3011"/>
          <a:stretch>
            <a:fillRect/>
          </a:stretch>
        </p:blipFill>
        <p:spPr>
          <a:xfrm>
            <a:off x="5630854" y="1682885"/>
            <a:ext cx="6402434" cy="4519292"/>
          </a:xfrm>
          <a:prstGeom prst="rect">
            <a:avLst/>
          </a:prstGeom>
        </p:spPr>
      </p:pic>
    </p:spTree>
    <p:extLst>
      <p:ext uri="{BB962C8B-B14F-4D97-AF65-F5344CB8AC3E}">
        <p14:creationId xmlns:p14="http://schemas.microsoft.com/office/powerpoint/2010/main" val="2960531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573AC-8093-DFC6-9021-8FF53622DF2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1D5F99B-A340-63F2-A1A6-44115CF7188A}"/>
              </a:ext>
            </a:extLst>
          </p:cNvPr>
          <p:cNvSpPr>
            <a:spLocks noGrp="1"/>
          </p:cNvSpPr>
          <p:nvPr>
            <p:ph type="ctrTitle"/>
          </p:nvPr>
        </p:nvSpPr>
        <p:spPr/>
        <p:txBody>
          <a:bodyPr/>
          <a:lstStyle/>
          <a:p>
            <a:r>
              <a:rPr lang="en-US" dirty="0"/>
              <a:t>Labels will be transitioning </a:t>
            </a:r>
          </a:p>
        </p:txBody>
      </p:sp>
      <p:sp>
        <p:nvSpPr>
          <p:cNvPr id="15" name="Subtitle 2">
            <a:extLst>
              <a:ext uri="{FF2B5EF4-FFF2-40B4-BE49-F238E27FC236}">
                <a16:creationId xmlns:a16="http://schemas.microsoft.com/office/drawing/2014/main" id="{17799970-7C86-8572-982C-CA3C70265D84}"/>
              </a:ext>
            </a:extLst>
          </p:cNvPr>
          <p:cNvSpPr>
            <a:spLocks noGrp="1"/>
          </p:cNvSpPr>
          <p:nvPr>
            <p:ph type="subTitle" idx="1"/>
          </p:nvPr>
        </p:nvSpPr>
        <p:spPr/>
        <p:txBody>
          <a:bodyPr/>
          <a:lstStyle/>
          <a:p>
            <a:r>
              <a:rPr lang="en-US" dirty="0"/>
              <a:t>Updates will continue as pesticides are added and updated.</a:t>
            </a:r>
          </a:p>
          <a:p>
            <a:endParaRPr lang="en-US" dirty="0"/>
          </a:p>
        </p:txBody>
      </p:sp>
      <p:sp>
        <p:nvSpPr>
          <p:cNvPr id="2" name="Text Placeholder 1">
            <a:extLst>
              <a:ext uri="{FF2B5EF4-FFF2-40B4-BE49-F238E27FC236}">
                <a16:creationId xmlns:a16="http://schemas.microsoft.com/office/drawing/2014/main" id="{A4BCDB16-88DF-34A4-3E9D-A6168A3F1547}"/>
              </a:ext>
            </a:extLst>
          </p:cNvPr>
          <p:cNvSpPr>
            <a:spLocks noGrp="1"/>
          </p:cNvSpPr>
          <p:nvPr>
            <p:ph type="body" sz="quarter" idx="14"/>
          </p:nvPr>
        </p:nvSpPr>
        <p:spPr>
          <a:xfrm>
            <a:off x="1043554" y="2188318"/>
            <a:ext cx="7366000" cy="3411537"/>
          </a:xfrm>
        </p:spPr>
        <p:txBody>
          <a:bodyPr/>
          <a:lstStyle/>
          <a:p>
            <a:r>
              <a:rPr lang="en-US" dirty="0"/>
              <a:t>Process for pesticide approval has changed so the new labels reflect these changes.</a:t>
            </a:r>
          </a:p>
          <a:p>
            <a:endParaRPr lang="en-US" dirty="0"/>
          </a:p>
          <a:p>
            <a:r>
              <a:rPr lang="en-US" dirty="0"/>
              <a:t>Labels have the new ESA (Endangered Species Act) required elements.</a:t>
            </a:r>
          </a:p>
          <a:p>
            <a:endParaRPr lang="en-US" dirty="0"/>
          </a:p>
          <a:p>
            <a:r>
              <a:rPr lang="en-US" dirty="0"/>
              <a:t>Two specific changes</a:t>
            </a:r>
          </a:p>
          <a:p>
            <a:pPr lvl="1"/>
            <a:r>
              <a:rPr lang="en-US" dirty="0"/>
              <a:t>Physical changes within the label</a:t>
            </a:r>
          </a:p>
          <a:p>
            <a:pPr lvl="1"/>
            <a:r>
              <a:rPr lang="en-US" dirty="0"/>
              <a:t>New web-based requirements outside of the physical label that will need to be addressed.</a:t>
            </a:r>
          </a:p>
        </p:txBody>
      </p:sp>
      <p:sp>
        <p:nvSpPr>
          <p:cNvPr id="4" name="Date Placeholder 3">
            <a:extLst>
              <a:ext uri="{FF2B5EF4-FFF2-40B4-BE49-F238E27FC236}">
                <a16:creationId xmlns:a16="http://schemas.microsoft.com/office/drawing/2014/main" id="{B9C63F65-227D-1815-0F48-6708B4E7BFF7}"/>
              </a:ext>
            </a:extLst>
          </p:cNvPr>
          <p:cNvSpPr>
            <a:spLocks noGrp="1"/>
          </p:cNvSpPr>
          <p:nvPr>
            <p:ph type="dt" sz="half" idx="2"/>
          </p:nvPr>
        </p:nvSpPr>
        <p:spPr/>
        <p:txBody>
          <a:bodyPr anchor="ctr">
            <a:normAutofit/>
          </a:bodyPr>
          <a:lstStyle/>
          <a:p>
            <a:pPr>
              <a:spcAft>
                <a:spcPts val="600"/>
              </a:spcAft>
            </a:pPr>
            <a:fld id="{049DC8E1-D369-0F48-9062-BB068AFD07CE}" type="datetime1">
              <a:rPr lang="en-US" smtClean="0"/>
              <a:pPr>
                <a:spcAft>
                  <a:spcPts val="600"/>
                </a:spcAft>
              </a:pPr>
              <a:t>1/12/2026</a:t>
            </a:fld>
            <a:endParaRPr lang="en-US"/>
          </a:p>
        </p:txBody>
      </p:sp>
      <p:sp>
        <p:nvSpPr>
          <p:cNvPr id="5" name="Slide Number Placeholder 4">
            <a:extLst>
              <a:ext uri="{FF2B5EF4-FFF2-40B4-BE49-F238E27FC236}">
                <a16:creationId xmlns:a16="http://schemas.microsoft.com/office/drawing/2014/main" id="{BDEB70E5-2AB4-70FB-5202-93784CA9EBE8}"/>
              </a:ext>
            </a:extLst>
          </p:cNvPr>
          <p:cNvSpPr>
            <a:spLocks noGrp="1"/>
          </p:cNvSpPr>
          <p:nvPr>
            <p:ph type="sldNum" sz="quarter" idx="4"/>
          </p:nvPr>
        </p:nvSpPr>
        <p:spPr/>
        <p:txBody>
          <a:bodyPr anchor="ctr">
            <a:normAutofit/>
          </a:bodyPr>
          <a:lstStyle/>
          <a:p>
            <a:pPr>
              <a:spcAft>
                <a:spcPts val="600"/>
              </a:spcAft>
            </a:pPr>
            <a:fld id="{8A7A6979-0714-4377-B894-6BE4C2D6E202}" type="slidenum">
              <a:rPr lang="en-US" smtClean="0"/>
              <a:pPr>
                <a:spcAft>
                  <a:spcPts val="600"/>
                </a:spcAft>
              </a:pPr>
              <a:t>4</a:t>
            </a:fld>
            <a:endParaRPr lang="en-US"/>
          </a:p>
        </p:txBody>
      </p:sp>
    </p:spTree>
    <p:extLst>
      <p:ext uri="{BB962C8B-B14F-4D97-AF65-F5344CB8AC3E}">
        <p14:creationId xmlns:p14="http://schemas.microsoft.com/office/powerpoint/2010/main" val="554075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B892A-918C-E98A-EFB5-CD78A7F30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2CF76-F269-73AB-9C1A-5A8DF9AAFCD0}"/>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4ED1186C-E506-0A77-67CA-4886D72DFC0D}"/>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Conditions Not Requiring</a:t>
            </a:r>
            <a:br>
              <a:rPr lang="en-US" dirty="0"/>
            </a:br>
            <a:r>
              <a:rPr lang="en-US" dirty="0"/>
              <a:t>Ecological Spray Drift</a:t>
            </a:r>
            <a:br>
              <a:rPr lang="en-US" dirty="0"/>
            </a:br>
            <a:r>
              <a:rPr lang="en-US" dirty="0"/>
              <a:t>Buffers.</a:t>
            </a:r>
          </a:p>
          <a:p>
            <a:pPr lvl="3"/>
            <a:r>
              <a:rPr lang="en-US" dirty="0"/>
              <a:t>Several questions:</a:t>
            </a:r>
          </a:p>
          <a:p>
            <a:pPr lvl="4"/>
            <a:r>
              <a:rPr lang="en-US" dirty="0"/>
              <a:t>If you can answer</a:t>
            </a:r>
            <a:br>
              <a:rPr lang="en-US" dirty="0"/>
            </a:br>
            <a:r>
              <a:rPr lang="en-US" b="1" dirty="0"/>
              <a:t>NO </a:t>
            </a:r>
            <a:r>
              <a:rPr lang="en-US" dirty="0"/>
              <a:t>to all of these questions you</a:t>
            </a:r>
            <a:br>
              <a:rPr lang="en-US" dirty="0"/>
            </a:br>
            <a:r>
              <a:rPr lang="en-US" dirty="0"/>
              <a:t>will need to continue to the next </a:t>
            </a:r>
            <a:br>
              <a:rPr lang="en-US" dirty="0">
                <a:solidFill>
                  <a:srgbClr val="FF0000"/>
                </a:solidFill>
              </a:rPr>
            </a:br>
            <a:r>
              <a:rPr lang="en-US" dirty="0">
                <a:solidFill>
                  <a:schemeClr val="bg1"/>
                </a:solidFill>
              </a:rPr>
              <a:t>step.</a:t>
            </a:r>
          </a:p>
          <a:p>
            <a:pPr lvl="4"/>
            <a:r>
              <a:rPr lang="en-US" dirty="0">
                <a:solidFill>
                  <a:schemeClr val="bg1"/>
                </a:solidFill>
              </a:rPr>
              <a:t>This will be the more common </a:t>
            </a:r>
            <a:br>
              <a:rPr lang="en-US" dirty="0">
                <a:solidFill>
                  <a:schemeClr val="bg1"/>
                </a:solidFill>
              </a:rPr>
            </a:br>
            <a:r>
              <a:rPr lang="en-US" dirty="0">
                <a:solidFill>
                  <a:schemeClr val="bg1"/>
                </a:solidFill>
              </a:rPr>
              <a:t>situation.</a:t>
            </a:r>
          </a:p>
        </p:txBody>
      </p:sp>
      <p:sp>
        <p:nvSpPr>
          <p:cNvPr id="5" name="Date Placeholder 4">
            <a:extLst>
              <a:ext uri="{FF2B5EF4-FFF2-40B4-BE49-F238E27FC236}">
                <a16:creationId xmlns:a16="http://schemas.microsoft.com/office/drawing/2014/main" id="{F2C427F9-1344-130B-4056-F08F9CB6BF38}"/>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A938C2F1-FC4B-0D4D-C60F-BCA397BA0A8B}"/>
              </a:ext>
            </a:extLst>
          </p:cNvPr>
          <p:cNvSpPr>
            <a:spLocks noGrp="1"/>
          </p:cNvSpPr>
          <p:nvPr>
            <p:ph type="sldNum" sz="quarter" idx="4"/>
          </p:nvPr>
        </p:nvSpPr>
        <p:spPr/>
        <p:txBody>
          <a:bodyPr/>
          <a:lstStyle/>
          <a:p>
            <a:fld id="{8A7A6979-0714-4377-B894-6BE4C2D6E202}" type="slidenum">
              <a:rPr lang="en-US" smtClean="0"/>
              <a:pPr/>
              <a:t>40</a:t>
            </a:fld>
            <a:endParaRPr lang="en-US" dirty="0"/>
          </a:p>
        </p:txBody>
      </p:sp>
      <p:pic>
        <p:nvPicPr>
          <p:cNvPr id="8" name="Picture 7">
            <a:extLst>
              <a:ext uri="{FF2B5EF4-FFF2-40B4-BE49-F238E27FC236}">
                <a16:creationId xmlns:a16="http://schemas.microsoft.com/office/drawing/2014/main" id="{31E789ED-8B01-0B31-8314-421B8051D722}"/>
              </a:ext>
            </a:extLst>
          </p:cNvPr>
          <p:cNvPicPr>
            <a:picLocks noChangeAspect="1"/>
          </p:cNvPicPr>
          <p:nvPr/>
        </p:nvPicPr>
        <p:blipFill>
          <a:blip r:embed="rId3"/>
          <a:stretch>
            <a:fillRect/>
          </a:stretch>
        </p:blipFill>
        <p:spPr>
          <a:xfrm>
            <a:off x="5146343" y="1760706"/>
            <a:ext cx="6028200" cy="4221804"/>
          </a:xfrm>
          <a:prstGeom prst="rect">
            <a:avLst/>
          </a:prstGeom>
        </p:spPr>
      </p:pic>
      <p:pic>
        <p:nvPicPr>
          <p:cNvPr id="9" name="Picture 8">
            <a:extLst>
              <a:ext uri="{FF2B5EF4-FFF2-40B4-BE49-F238E27FC236}">
                <a16:creationId xmlns:a16="http://schemas.microsoft.com/office/drawing/2014/main" id="{2F4C5D81-9509-9BB2-68FD-1DFEBDB43FA9}"/>
              </a:ext>
            </a:extLst>
          </p:cNvPr>
          <p:cNvPicPr>
            <a:picLocks noChangeAspect="1"/>
          </p:cNvPicPr>
          <p:nvPr/>
        </p:nvPicPr>
        <p:blipFill>
          <a:blip r:embed="rId4"/>
          <a:stretch>
            <a:fillRect/>
          </a:stretch>
        </p:blipFill>
        <p:spPr>
          <a:xfrm>
            <a:off x="10365569" y="5193009"/>
            <a:ext cx="290094" cy="1231711"/>
          </a:xfrm>
          <a:prstGeom prst="rect">
            <a:avLst/>
          </a:prstGeom>
        </p:spPr>
      </p:pic>
      <p:pic>
        <p:nvPicPr>
          <p:cNvPr id="12" name="Picture 11">
            <a:extLst>
              <a:ext uri="{FF2B5EF4-FFF2-40B4-BE49-F238E27FC236}">
                <a16:creationId xmlns:a16="http://schemas.microsoft.com/office/drawing/2014/main" id="{1C6D9F65-C462-FA1C-1732-93FA0A2C116F}"/>
              </a:ext>
            </a:extLst>
          </p:cNvPr>
          <p:cNvPicPr>
            <a:picLocks noChangeAspect="1"/>
          </p:cNvPicPr>
          <p:nvPr/>
        </p:nvPicPr>
        <p:blipFill>
          <a:blip r:embed="rId5"/>
          <a:stretch>
            <a:fillRect/>
          </a:stretch>
        </p:blipFill>
        <p:spPr>
          <a:xfrm rot="5400000" flipV="1">
            <a:off x="6117796" y="5708496"/>
            <a:ext cx="1396767" cy="365793"/>
          </a:xfrm>
          <a:prstGeom prst="rect">
            <a:avLst/>
          </a:prstGeom>
        </p:spPr>
      </p:pic>
    </p:spTree>
    <p:extLst>
      <p:ext uri="{BB962C8B-B14F-4D97-AF65-F5344CB8AC3E}">
        <p14:creationId xmlns:p14="http://schemas.microsoft.com/office/powerpoint/2010/main" val="1280402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B34B5-DE2B-F6B8-F597-A4B714BCC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7DE12-957C-17C5-11D9-909253053233}"/>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9E344944-753F-4111-5CCB-B4C8FABBE167}"/>
              </a:ext>
            </a:extLst>
          </p:cNvPr>
          <p:cNvSpPr>
            <a:spLocks noGrp="1"/>
          </p:cNvSpPr>
          <p:nvPr>
            <p:ph type="body" sz="quarter" idx="14"/>
          </p:nvPr>
        </p:nvSpPr>
        <p:spPr>
          <a:xfrm>
            <a:off x="523963"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Product Specific Application Information</a:t>
            </a:r>
          </a:p>
          <a:p>
            <a:pPr lvl="3"/>
            <a:r>
              <a:rPr lang="en-US" dirty="0"/>
              <a:t>Several questions:</a:t>
            </a:r>
          </a:p>
          <a:p>
            <a:pPr lvl="4"/>
            <a:r>
              <a:rPr lang="en-US" dirty="0"/>
              <a:t>Information from the Label and Bulletin</a:t>
            </a:r>
            <a:br>
              <a:rPr lang="en-US" dirty="0"/>
            </a:br>
            <a:r>
              <a:rPr lang="en-US" dirty="0"/>
              <a:t>for the Product(s) you have.</a:t>
            </a:r>
          </a:p>
          <a:p>
            <a:pPr lvl="4"/>
            <a:r>
              <a:rPr lang="en-US" dirty="0">
                <a:solidFill>
                  <a:schemeClr val="bg1"/>
                </a:solidFill>
              </a:rPr>
              <a:t>Allows for some flexibility of application</a:t>
            </a:r>
            <a:br>
              <a:rPr lang="en-US" dirty="0">
                <a:solidFill>
                  <a:schemeClr val="bg1"/>
                </a:solidFill>
              </a:rPr>
            </a:br>
            <a:r>
              <a:rPr lang="en-US" dirty="0">
                <a:solidFill>
                  <a:schemeClr val="bg1"/>
                </a:solidFill>
              </a:rPr>
              <a:t>to mitigate the buffer size. </a:t>
            </a:r>
          </a:p>
          <a:p>
            <a:pPr lvl="4"/>
            <a:endParaRPr lang="en-US" dirty="0">
              <a:solidFill>
                <a:schemeClr val="bg1"/>
              </a:solidFill>
            </a:endParaRPr>
          </a:p>
        </p:txBody>
      </p:sp>
      <p:sp>
        <p:nvSpPr>
          <p:cNvPr id="5" name="Date Placeholder 4">
            <a:extLst>
              <a:ext uri="{FF2B5EF4-FFF2-40B4-BE49-F238E27FC236}">
                <a16:creationId xmlns:a16="http://schemas.microsoft.com/office/drawing/2014/main" id="{383ED049-B3F5-67BA-276B-FBED29E64927}"/>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493B1A22-B587-A51D-703F-AB1602AB667F}"/>
              </a:ext>
            </a:extLst>
          </p:cNvPr>
          <p:cNvSpPr>
            <a:spLocks noGrp="1"/>
          </p:cNvSpPr>
          <p:nvPr>
            <p:ph type="sldNum" sz="quarter" idx="4"/>
          </p:nvPr>
        </p:nvSpPr>
        <p:spPr/>
        <p:txBody>
          <a:bodyPr/>
          <a:lstStyle/>
          <a:p>
            <a:fld id="{8A7A6979-0714-4377-B894-6BE4C2D6E202}" type="slidenum">
              <a:rPr lang="en-US" smtClean="0"/>
              <a:pPr/>
              <a:t>41</a:t>
            </a:fld>
            <a:endParaRPr lang="en-US" dirty="0"/>
          </a:p>
        </p:txBody>
      </p:sp>
      <p:pic>
        <p:nvPicPr>
          <p:cNvPr id="7" name="Picture 6">
            <a:extLst>
              <a:ext uri="{FF2B5EF4-FFF2-40B4-BE49-F238E27FC236}">
                <a16:creationId xmlns:a16="http://schemas.microsoft.com/office/drawing/2014/main" id="{78618C9A-ED23-D997-5DC4-4F963C182C33}"/>
              </a:ext>
            </a:extLst>
          </p:cNvPr>
          <p:cNvPicPr>
            <a:picLocks noChangeAspect="1"/>
          </p:cNvPicPr>
          <p:nvPr/>
        </p:nvPicPr>
        <p:blipFill>
          <a:blip r:embed="rId3"/>
          <a:stretch>
            <a:fillRect/>
          </a:stretch>
        </p:blipFill>
        <p:spPr>
          <a:xfrm>
            <a:off x="5416343" y="1726298"/>
            <a:ext cx="5758200" cy="4406630"/>
          </a:xfrm>
          <a:prstGeom prst="rect">
            <a:avLst/>
          </a:prstGeom>
        </p:spPr>
      </p:pic>
    </p:spTree>
    <p:extLst>
      <p:ext uri="{BB962C8B-B14F-4D97-AF65-F5344CB8AC3E}">
        <p14:creationId xmlns:p14="http://schemas.microsoft.com/office/powerpoint/2010/main" val="412063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5A1D5-7ED6-1EEA-9DD1-313031E08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EEC7A-C4AF-44B5-0632-C0A716BCEEEF}"/>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8EBF77CA-4216-C651-69F6-5F31DD26FC43}"/>
              </a:ext>
            </a:extLst>
          </p:cNvPr>
          <p:cNvSpPr>
            <a:spLocks noGrp="1"/>
          </p:cNvSpPr>
          <p:nvPr>
            <p:ph type="body" sz="quarter" idx="14"/>
          </p:nvPr>
        </p:nvSpPr>
        <p:spPr>
          <a:xfrm>
            <a:off x="523963" y="1079770"/>
            <a:ext cx="11307767" cy="5344950"/>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Product Specific Application Information</a:t>
            </a:r>
          </a:p>
          <a:p>
            <a:pPr lvl="3"/>
            <a:r>
              <a:rPr lang="en-US" dirty="0"/>
              <a:t>Several questions:</a:t>
            </a:r>
          </a:p>
          <a:p>
            <a:pPr lvl="4"/>
            <a:r>
              <a:rPr lang="en-US" dirty="0"/>
              <a:t>Information from the Label and Bulletin</a:t>
            </a:r>
            <a:br>
              <a:rPr lang="en-US" dirty="0"/>
            </a:br>
            <a:r>
              <a:rPr lang="en-US" dirty="0"/>
              <a:t>for the Product(s) you have.</a:t>
            </a:r>
          </a:p>
          <a:p>
            <a:pPr lvl="4"/>
            <a:r>
              <a:rPr lang="en-US" dirty="0">
                <a:solidFill>
                  <a:schemeClr val="bg1"/>
                </a:solidFill>
              </a:rPr>
              <a:t>Allows for some flexibility of application</a:t>
            </a:r>
            <a:br>
              <a:rPr lang="en-US" dirty="0">
                <a:solidFill>
                  <a:schemeClr val="bg1"/>
                </a:solidFill>
              </a:rPr>
            </a:br>
            <a:r>
              <a:rPr lang="en-US" dirty="0">
                <a:solidFill>
                  <a:schemeClr val="bg1"/>
                </a:solidFill>
              </a:rPr>
              <a:t>to mitigate the buffer size. </a:t>
            </a:r>
          </a:p>
          <a:p>
            <a:pPr lvl="4"/>
            <a:r>
              <a:rPr lang="en-US" b="1" dirty="0">
                <a:solidFill>
                  <a:schemeClr val="bg1"/>
                </a:solidFill>
              </a:rPr>
              <a:t>Liberty  Ultra Example</a:t>
            </a:r>
          </a:p>
          <a:p>
            <a:pPr lvl="5"/>
            <a:r>
              <a:rPr lang="en-US" b="1" dirty="0">
                <a:solidFill>
                  <a:srgbClr val="FF0000"/>
                </a:solidFill>
              </a:rPr>
              <a:t>MEDIUM Droplet size = 10 ft Buffer</a:t>
            </a:r>
          </a:p>
        </p:txBody>
      </p:sp>
      <p:sp>
        <p:nvSpPr>
          <p:cNvPr id="5" name="Date Placeholder 4">
            <a:extLst>
              <a:ext uri="{FF2B5EF4-FFF2-40B4-BE49-F238E27FC236}">
                <a16:creationId xmlns:a16="http://schemas.microsoft.com/office/drawing/2014/main" id="{A23093E9-063D-0EB0-1B5D-9540DB0DD076}"/>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B104E018-24B3-33A0-590E-DC8C7A64ED44}"/>
              </a:ext>
            </a:extLst>
          </p:cNvPr>
          <p:cNvSpPr>
            <a:spLocks noGrp="1"/>
          </p:cNvSpPr>
          <p:nvPr>
            <p:ph type="sldNum" sz="quarter" idx="4"/>
          </p:nvPr>
        </p:nvSpPr>
        <p:spPr/>
        <p:txBody>
          <a:bodyPr/>
          <a:lstStyle/>
          <a:p>
            <a:fld id="{8A7A6979-0714-4377-B894-6BE4C2D6E202}" type="slidenum">
              <a:rPr lang="en-US" smtClean="0"/>
              <a:pPr/>
              <a:t>42</a:t>
            </a:fld>
            <a:endParaRPr lang="en-US" dirty="0"/>
          </a:p>
        </p:txBody>
      </p:sp>
      <p:pic>
        <p:nvPicPr>
          <p:cNvPr id="8" name="Picture 7">
            <a:extLst>
              <a:ext uri="{FF2B5EF4-FFF2-40B4-BE49-F238E27FC236}">
                <a16:creationId xmlns:a16="http://schemas.microsoft.com/office/drawing/2014/main" id="{FA4DDB48-71C3-3619-B2B1-A02B53B69186}"/>
              </a:ext>
            </a:extLst>
          </p:cNvPr>
          <p:cNvPicPr>
            <a:picLocks noChangeAspect="1"/>
          </p:cNvPicPr>
          <p:nvPr/>
        </p:nvPicPr>
        <p:blipFill>
          <a:blip r:embed="rId3"/>
          <a:stretch>
            <a:fillRect/>
          </a:stretch>
        </p:blipFill>
        <p:spPr>
          <a:xfrm>
            <a:off x="5188313" y="1674241"/>
            <a:ext cx="6479724" cy="4527936"/>
          </a:xfrm>
          <a:prstGeom prst="rect">
            <a:avLst/>
          </a:prstGeom>
        </p:spPr>
      </p:pic>
      <p:pic>
        <p:nvPicPr>
          <p:cNvPr id="9" name="Picture 8">
            <a:extLst>
              <a:ext uri="{FF2B5EF4-FFF2-40B4-BE49-F238E27FC236}">
                <a16:creationId xmlns:a16="http://schemas.microsoft.com/office/drawing/2014/main" id="{D9511559-B79F-6756-7DDF-11384DD82DCB}"/>
              </a:ext>
            </a:extLst>
          </p:cNvPr>
          <p:cNvPicPr>
            <a:picLocks noChangeAspect="1"/>
          </p:cNvPicPr>
          <p:nvPr/>
        </p:nvPicPr>
        <p:blipFill>
          <a:blip r:embed="rId4"/>
          <a:stretch>
            <a:fillRect/>
          </a:stretch>
        </p:blipFill>
        <p:spPr>
          <a:xfrm flipV="1">
            <a:off x="9512749" y="4346623"/>
            <a:ext cx="1396767" cy="365793"/>
          </a:xfrm>
          <a:prstGeom prst="rect">
            <a:avLst/>
          </a:prstGeom>
        </p:spPr>
      </p:pic>
      <p:pic>
        <p:nvPicPr>
          <p:cNvPr id="10" name="Picture 9">
            <a:extLst>
              <a:ext uri="{FF2B5EF4-FFF2-40B4-BE49-F238E27FC236}">
                <a16:creationId xmlns:a16="http://schemas.microsoft.com/office/drawing/2014/main" id="{4CF2B387-5CB5-3DC0-12C8-29DA4A48E348}"/>
              </a:ext>
            </a:extLst>
          </p:cNvPr>
          <p:cNvPicPr>
            <a:picLocks noChangeAspect="1"/>
          </p:cNvPicPr>
          <p:nvPr/>
        </p:nvPicPr>
        <p:blipFill>
          <a:blip r:embed="rId4"/>
          <a:stretch>
            <a:fillRect/>
          </a:stretch>
        </p:blipFill>
        <p:spPr>
          <a:xfrm flipV="1">
            <a:off x="8115982" y="1846616"/>
            <a:ext cx="1396767" cy="365793"/>
          </a:xfrm>
          <a:prstGeom prst="rect">
            <a:avLst/>
          </a:prstGeom>
        </p:spPr>
      </p:pic>
    </p:spTree>
    <p:extLst>
      <p:ext uri="{BB962C8B-B14F-4D97-AF65-F5344CB8AC3E}">
        <p14:creationId xmlns:p14="http://schemas.microsoft.com/office/powerpoint/2010/main" val="88527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03EE5-76D9-240B-198B-4FE21C1D6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BEA50-40AE-1C54-C134-FE63374B7772}"/>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F101BE84-B2F8-3C26-05D0-AB19C26F623F}"/>
              </a:ext>
            </a:extLst>
          </p:cNvPr>
          <p:cNvSpPr>
            <a:spLocks noGrp="1"/>
          </p:cNvSpPr>
          <p:nvPr>
            <p:ph type="body" sz="quarter" idx="14"/>
          </p:nvPr>
        </p:nvSpPr>
        <p:spPr>
          <a:xfrm>
            <a:off x="523963" y="867436"/>
            <a:ext cx="11307767" cy="5557284"/>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Product Specific Application Information</a:t>
            </a:r>
          </a:p>
          <a:p>
            <a:pPr lvl="3"/>
            <a:r>
              <a:rPr lang="en-US" dirty="0"/>
              <a:t>Several questions:</a:t>
            </a:r>
          </a:p>
          <a:p>
            <a:pPr lvl="4"/>
            <a:r>
              <a:rPr lang="en-US" b="1" dirty="0">
                <a:solidFill>
                  <a:schemeClr val="bg1"/>
                </a:solidFill>
              </a:rPr>
              <a:t>Liberty  Ultra Example</a:t>
            </a:r>
          </a:p>
        </p:txBody>
      </p:sp>
      <p:sp>
        <p:nvSpPr>
          <p:cNvPr id="5" name="Date Placeholder 4">
            <a:extLst>
              <a:ext uri="{FF2B5EF4-FFF2-40B4-BE49-F238E27FC236}">
                <a16:creationId xmlns:a16="http://schemas.microsoft.com/office/drawing/2014/main" id="{500DD276-9E00-85B1-7DB1-BF2F3003F12F}"/>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AAE9FFCD-5423-85BA-81AE-21848AD68E0C}"/>
              </a:ext>
            </a:extLst>
          </p:cNvPr>
          <p:cNvSpPr>
            <a:spLocks noGrp="1"/>
          </p:cNvSpPr>
          <p:nvPr>
            <p:ph type="sldNum" sz="quarter" idx="4"/>
          </p:nvPr>
        </p:nvSpPr>
        <p:spPr/>
        <p:txBody>
          <a:bodyPr/>
          <a:lstStyle/>
          <a:p>
            <a:fld id="{8A7A6979-0714-4377-B894-6BE4C2D6E202}" type="slidenum">
              <a:rPr lang="en-US" smtClean="0"/>
              <a:pPr/>
              <a:t>43</a:t>
            </a:fld>
            <a:endParaRPr lang="en-US" dirty="0"/>
          </a:p>
        </p:txBody>
      </p:sp>
      <p:pic>
        <p:nvPicPr>
          <p:cNvPr id="14" name="Picture 13">
            <a:extLst>
              <a:ext uri="{FF2B5EF4-FFF2-40B4-BE49-F238E27FC236}">
                <a16:creationId xmlns:a16="http://schemas.microsoft.com/office/drawing/2014/main" id="{7E1C9060-CC93-7BDB-4C21-BBF38B2E708F}"/>
              </a:ext>
            </a:extLst>
          </p:cNvPr>
          <p:cNvPicPr>
            <a:picLocks noChangeAspect="1"/>
          </p:cNvPicPr>
          <p:nvPr/>
        </p:nvPicPr>
        <p:blipFill>
          <a:blip r:embed="rId3"/>
          <a:stretch>
            <a:fillRect/>
          </a:stretch>
        </p:blipFill>
        <p:spPr>
          <a:xfrm>
            <a:off x="4646438" y="1605296"/>
            <a:ext cx="6669603" cy="4649821"/>
          </a:xfrm>
          <a:prstGeom prst="rect">
            <a:avLst/>
          </a:prstGeom>
        </p:spPr>
      </p:pic>
    </p:spTree>
    <p:extLst>
      <p:ext uri="{BB962C8B-B14F-4D97-AF65-F5344CB8AC3E}">
        <p14:creationId xmlns:p14="http://schemas.microsoft.com/office/powerpoint/2010/main" val="1328223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E68AD-9CD1-DFCA-9E51-9B6F4F2A9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7681E-C42B-D1E9-8CE3-BD7C3235D9FD}"/>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FCD81DE7-D1BE-4D7F-98E0-EEF5767DD29B}"/>
              </a:ext>
            </a:extLst>
          </p:cNvPr>
          <p:cNvSpPr>
            <a:spLocks noGrp="1"/>
          </p:cNvSpPr>
          <p:nvPr>
            <p:ph type="body" sz="quarter" idx="14"/>
          </p:nvPr>
        </p:nvSpPr>
        <p:spPr>
          <a:xfrm>
            <a:off x="523963" y="867436"/>
            <a:ext cx="11307767" cy="5557284"/>
          </a:xfrm>
        </p:spPr>
        <p:txBody>
          <a:bodyPr>
            <a:normAutofit/>
          </a:bodyPr>
          <a:lstStyle/>
          <a:p>
            <a:endParaRPr lang="en-US" dirty="0"/>
          </a:p>
          <a:p>
            <a:r>
              <a:rPr lang="en-US" dirty="0"/>
              <a:t>We will use the EPA PALM website to calculate the Spray Drift Buffer Reduction for our example.</a:t>
            </a:r>
          </a:p>
          <a:p>
            <a:pPr lvl="1"/>
            <a:r>
              <a:rPr lang="en-US" sz="1400" dirty="0"/>
              <a:t>Next Question</a:t>
            </a:r>
          </a:p>
          <a:p>
            <a:pPr lvl="2"/>
            <a:r>
              <a:rPr lang="en-US" sz="1400" dirty="0"/>
              <a:t>Ground Application Ecological Drift Buffer</a:t>
            </a:r>
            <a:br>
              <a:rPr lang="en-US" sz="1400" dirty="0"/>
            </a:br>
            <a:r>
              <a:rPr lang="en-US" sz="1400" dirty="0"/>
              <a:t>Reduction Options</a:t>
            </a:r>
          </a:p>
          <a:p>
            <a:pPr lvl="3"/>
            <a:r>
              <a:rPr lang="en-US" sz="1400" dirty="0"/>
              <a:t>Several questions:</a:t>
            </a:r>
          </a:p>
          <a:p>
            <a:pPr lvl="4"/>
            <a:r>
              <a:rPr lang="en-US" sz="1400" dirty="0"/>
              <a:t>Allows for some flexibility of application</a:t>
            </a:r>
            <a:br>
              <a:rPr lang="en-US" sz="1400" dirty="0"/>
            </a:br>
            <a:r>
              <a:rPr lang="en-US" sz="1400" dirty="0"/>
              <a:t>rate to mitigate the buffer sizer.</a:t>
            </a:r>
          </a:p>
          <a:p>
            <a:pPr lvl="4"/>
            <a:r>
              <a:rPr lang="en-US" sz="1400" dirty="0"/>
              <a:t>Find information from the product label for</a:t>
            </a:r>
            <a:br>
              <a:rPr lang="en-US" sz="1400" dirty="0"/>
            </a:br>
            <a:r>
              <a:rPr lang="en-US" sz="1400" dirty="0"/>
              <a:t>Max Labeled Application Rate (what is the max rate)</a:t>
            </a:r>
          </a:p>
          <a:p>
            <a:pPr lvl="4"/>
            <a:r>
              <a:rPr lang="en-US" sz="1400" b="1" dirty="0">
                <a:solidFill>
                  <a:schemeClr val="bg1"/>
                </a:solidFill>
              </a:rPr>
              <a:t>Liberty  Ultra Example</a:t>
            </a:r>
          </a:p>
          <a:p>
            <a:pPr lvl="5"/>
            <a:r>
              <a:rPr lang="en-US" sz="1400" b="1" dirty="0">
                <a:solidFill>
                  <a:schemeClr val="bg1"/>
                </a:solidFill>
              </a:rPr>
              <a:t>What rate we will use for Planned </a:t>
            </a:r>
            <a:br>
              <a:rPr lang="en-US" sz="1400" b="1" dirty="0">
                <a:solidFill>
                  <a:schemeClr val="bg1"/>
                </a:solidFill>
              </a:rPr>
            </a:br>
            <a:r>
              <a:rPr lang="en-US" sz="1400" b="1" dirty="0">
                <a:solidFill>
                  <a:schemeClr val="bg1"/>
                </a:solidFill>
              </a:rPr>
              <a:t>Application Rate.</a:t>
            </a:r>
          </a:p>
          <a:p>
            <a:pPr lvl="5"/>
            <a:r>
              <a:rPr lang="en-US" sz="1400" b="1" dirty="0">
                <a:solidFill>
                  <a:schemeClr val="bg1"/>
                </a:solidFill>
              </a:rPr>
              <a:t>Is there a reduction in the buffer from </a:t>
            </a:r>
            <a:br>
              <a:rPr lang="en-US" sz="1400" b="1" dirty="0">
                <a:solidFill>
                  <a:schemeClr val="bg1"/>
                </a:solidFill>
              </a:rPr>
            </a:br>
            <a:r>
              <a:rPr lang="en-US" sz="1400" b="1" dirty="0">
                <a:solidFill>
                  <a:schemeClr val="bg1"/>
                </a:solidFill>
              </a:rPr>
              <a:t>the change of rate?</a:t>
            </a:r>
          </a:p>
          <a:p>
            <a:pPr lvl="5"/>
            <a:r>
              <a:rPr lang="en-US" sz="1400" b="1" dirty="0">
                <a:solidFill>
                  <a:srgbClr val="FF0000"/>
                </a:solidFill>
              </a:rPr>
              <a:t>Application Rate and Max rate the Same</a:t>
            </a:r>
            <a:br>
              <a:rPr lang="en-US" sz="1400" b="1" dirty="0">
                <a:solidFill>
                  <a:srgbClr val="FF0000"/>
                </a:solidFill>
              </a:rPr>
            </a:br>
            <a:r>
              <a:rPr lang="en-US" sz="1400" b="1" dirty="0">
                <a:solidFill>
                  <a:srgbClr val="FF0000"/>
                </a:solidFill>
              </a:rPr>
              <a:t>NO Reduction</a:t>
            </a:r>
          </a:p>
        </p:txBody>
      </p:sp>
      <p:sp>
        <p:nvSpPr>
          <p:cNvPr id="5" name="Date Placeholder 4">
            <a:extLst>
              <a:ext uri="{FF2B5EF4-FFF2-40B4-BE49-F238E27FC236}">
                <a16:creationId xmlns:a16="http://schemas.microsoft.com/office/drawing/2014/main" id="{B38345F0-F9FC-5BC7-3FA8-CE290EBE28DC}"/>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EE208CE2-3588-6F62-8742-2C45BD1BF8A6}"/>
              </a:ext>
            </a:extLst>
          </p:cNvPr>
          <p:cNvSpPr>
            <a:spLocks noGrp="1"/>
          </p:cNvSpPr>
          <p:nvPr>
            <p:ph type="sldNum" sz="quarter" idx="4"/>
          </p:nvPr>
        </p:nvSpPr>
        <p:spPr/>
        <p:txBody>
          <a:bodyPr/>
          <a:lstStyle/>
          <a:p>
            <a:fld id="{8A7A6979-0714-4377-B894-6BE4C2D6E202}" type="slidenum">
              <a:rPr lang="en-US" smtClean="0"/>
              <a:pPr/>
              <a:t>44</a:t>
            </a:fld>
            <a:endParaRPr lang="en-US" dirty="0"/>
          </a:p>
        </p:txBody>
      </p:sp>
      <p:pic>
        <p:nvPicPr>
          <p:cNvPr id="9" name="Picture 8">
            <a:extLst>
              <a:ext uri="{FF2B5EF4-FFF2-40B4-BE49-F238E27FC236}">
                <a16:creationId xmlns:a16="http://schemas.microsoft.com/office/drawing/2014/main" id="{E256D002-B5DF-32FA-A620-E8E529B40783}"/>
              </a:ext>
            </a:extLst>
          </p:cNvPr>
          <p:cNvPicPr>
            <a:picLocks noChangeAspect="1"/>
          </p:cNvPicPr>
          <p:nvPr/>
        </p:nvPicPr>
        <p:blipFill>
          <a:blip r:embed="rId3"/>
          <a:stretch>
            <a:fillRect/>
          </a:stretch>
        </p:blipFill>
        <p:spPr>
          <a:xfrm>
            <a:off x="5640891" y="1630104"/>
            <a:ext cx="6190839" cy="4360460"/>
          </a:xfrm>
          <a:prstGeom prst="rect">
            <a:avLst/>
          </a:prstGeom>
        </p:spPr>
      </p:pic>
      <p:pic>
        <p:nvPicPr>
          <p:cNvPr id="10" name="Picture 9">
            <a:extLst>
              <a:ext uri="{FF2B5EF4-FFF2-40B4-BE49-F238E27FC236}">
                <a16:creationId xmlns:a16="http://schemas.microsoft.com/office/drawing/2014/main" id="{1B69F4A5-8AC0-5DF9-B40C-5B5FBABFE53F}"/>
              </a:ext>
            </a:extLst>
          </p:cNvPr>
          <p:cNvPicPr>
            <a:picLocks noChangeAspect="1"/>
          </p:cNvPicPr>
          <p:nvPr/>
        </p:nvPicPr>
        <p:blipFill>
          <a:blip r:embed="rId4"/>
          <a:stretch>
            <a:fillRect/>
          </a:stretch>
        </p:blipFill>
        <p:spPr>
          <a:xfrm flipV="1">
            <a:off x="7246205" y="4784368"/>
            <a:ext cx="1396767" cy="365793"/>
          </a:xfrm>
          <a:prstGeom prst="rect">
            <a:avLst/>
          </a:prstGeom>
        </p:spPr>
      </p:pic>
    </p:spTree>
    <p:extLst>
      <p:ext uri="{BB962C8B-B14F-4D97-AF65-F5344CB8AC3E}">
        <p14:creationId xmlns:p14="http://schemas.microsoft.com/office/powerpoint/2010/main" val="2884306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72CA6-190D-72F7-521B-9A6FE9FFF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A988F4-251C-2139-080C-E9EE3AF651D8}"/>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202A451A-DDA8-8253-C6A9-A651B5E94AF4}"/>
              </a:ext>
            </a:extLst>
          </p:cNvPr>
          <p:cNvSpPr>
            <a:spLocks noGrp="1"/>
          </p:cNvSpPr>
          <p:nvPr>
            <p:ph type="body" sz="quarter" idx="14"/>
          </p:nvPr>
        </p:nvSpPr>
        <p:spPr>
          <a:xfrm>
            <a:off x="523963" y="867436"/>
            <a:ext cx="11307767" cy="5557284"/>
          </a:xfrm>
        </p:spPr>
        <p:txBody>
          <a:bodyPr>
            <a:normAutofit/>
          </a:bodyPr>
          <a:lstStyle/>
          <a:p>
            <a:endParaRPr lang="en-US" dirty="0"/>
          </a:p>
          <a:p>
            <a:r>
              <a:rPr lang="en-US" dirty="0"/>
              <a:t>We will use the EPA PALM website to calculate the Spray Drift Buffer Reduction for our example.</a:t>
            </a:r>
          </a:p>
          <a:p>
            <a:pPr lvl="1"/>
            <a:r>
              <a:rPr lang="en-US" sz="1400" dirty="0"/>
              <a:t>Next Question</a:t>
            </a:r>
          </a:p>
          <a:p>
            <a:pPr lvl="2"/>
            <a:r>
              <a:rPr lang="en-US" sz="1400" dirty="0"/>
              <a:t>Ground Application Ecological Drift Buffer</a:t>
            </a:r>
            <a:br>
              <a:rPr lang="en-US" sz="1400" dirty="0"/>
            </a:br>
            <a:r>
              <a:rPr lang="en-US" sz="1400" dirty="0"/>
              <a:t>Reduction Options</a:t>
            </a:r>
          </a:p>
          <a:p>
            <a:pPr lvl="3"/>
            <a:r>
              <a:rPr lang="en-US" sz="1400" dirty="0"/>
              <a:t>Several questions:</a:t>
            </a:r>
          </a:p>
          <a:p>
            <a:pPr lvl="4"/>
            <a:r>
              <a:rPr lang="en-US" sz="1400" dirty="0"/>
              <a:t>Allows for some flexibility of application</a:t>
            </a:r>
            <a:br>
              <a:rPr lang="en-US" sz="1400" dirty="0"/>
            </a:br>
            <a:r>
              <a:rPr lang="en-US" sz="1400" dirty="0"/>
              <a:t>rate to mitigate the buffer sizer.</a:t>
            </a:r>
          </a:p>
          <a:p>
            <a:pPr lvl="4"/>
            <a:r>
              <a:rPr lang="en-US" sz="1400" dirty="0"/>
              <a:t>Find information from the product label for</a:t>
            </a:r>
            <a:br>
              <a:rPr lang="en-US" sz="1400" dirty="0"/>
            </a:br>
            <a:r>
              <a:rPr lang="en-US" sz="1400" dirty="0"/>
              <a:t>Max Labeled Application Rate (what is the max rate)</a:t>
            </a:r>
          </a:p>
          <a:p>
            <a:pPr lvl="4"/>
            <a:r>
              <a:rPr lang="en-US" sz="1400" b="1" dirty="0">
                <a:solidFill>
                  <a:schemeClr val="bg1"/>
                </a:solidFill>
              </a:rPr>
              <a:t>Liberty  Ultra Example</a:t>
            </a:r>
          </a:p>
          <a:p>
            <a:pPr lvl="5"/>
            <a:r>
              <a:rPr lang="en-US" sz="1400" b="1" dirty="0">
                <a:solidFill>
                  <a:schemeClr val="bg1"/>
                </a:solidFill>
              </a:rPr>
              <a:t>What rate we will use for Planned </a:t>
            </a:r>
            <a:br>
              <a:rPr lang="en-US" sz="1400" b="1" dirty="0">
                <a:solidFill>
                  <a:schemeClr val="bg1"/>
                </a:solidFill>
              </a:rPr>
            </a:br>
            <a:r>
              <a:rPr lang="en-US" sz="1400" b="1" dirty="0">
                <a:solidFill>
                  <a:schemeClr val="bg1"/>
                </a:solidFill>
              </a:rPr>
              <a:t>Application Rate.</a:t>
            </a:r>
          </a:p>
          <a:p>
            <a:pPr lvl="5"/>
            <a:r>
              <a:rPr lang="en-US" sz="1400" b="1" dirty="0">
                <a:solidFill>
                  <a:schemeClr val="bg1"/>
                </a:solidFill>
              </a:rPr>
              <a:t>Is there a reduction in the buffer from </a:t>
            </a:r>
            <a:br>
              <a:rPr lang="en-US" sz="1400" b="1" dirty="0">
                <a:solidFill>
                  <a:schemeClr val="bg1"/>
                </a:solidFill>
              </a:rPr>
            </a:br>
            <a:r>
              <a:rPr lang="en-US" sz="1400" b="1" dirty="0">
                <a:solidFill>
                  <a:schemeClr val="bg1"/>
                </a:solidFill>
              </a:rPr>
              <a:t>the change of rate?</a:t>
            </a:r>
          </a:p>
          <a:p>
            <a:pPr lvl="5"/>
            <a:r>
              <a:rPr lang="en-US" sz="1400" b="1" dirty="0">
                <a:solidFill>
                  <a:srgbClr val="FF0000"/>
                </a:solidFill>
              </a:rPr>
              <a:t>Application Rate less (CANNOT be less</a:t>
            </a:r>
            <a:br>
              <a:rPr lang="en-US" sz="1400" b="1" dirty="0">
                <a:solidFill>
                  <a:srgbClr val="FF0000"/>
                </a:solidFill>
              </a:rPr>
            </a:br>
            <a:r>
              <a:rPr lang="en-US" sz="1400" b="1" dirty="0">
                <a:solidFill>
                  <a:srgbClr val="FF0000"/>
                </a:solidFill>
              </a:rPr>
              <a:t>than the label minimum rate) than Max rate</a:t>
            </a:r>
            <a:br>
              <a:rPr lang="en-US" sz="1400" b="1" dirty="0">
                <a:solidFill>
                  <a:srgbClr val="FF0000"/>
                </a:solidFill>
              </a:rPr>
            </a:br>
            <a:endParaRPr lang="en-US" sz="1400" b="1" dirty="0">
              <a:solidFill>
                <a:srgbClr val="FF0000"/>
              </a:solidFill>
            </a:endParaRPr>
          </a:p>
        </p:txBody>
      </p:sp>
      <p:sp>
        <p:nvSpPr>
          <p:cNvPr id="5" name="Date Placeholder 4">
            <a:extLst>
              <a:ext uri="{FF2B5EF4-FFF2-40B4-BE49-F238E27FC236}">
                <a16:creationId xmlns:a16="http://schemas.microsoft.com/office/drawing/2014/main" id="{D3BA6C2D-87E5-C6E0-54AA-3AEF9136A419}"/>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523A3884-A4ED-7812-3417-EC83F75321C9}"/>
              </a:ext>
            </a:extLst>
          </p:cNvPr>
          <p:cNvSpPr>
            <a:spLocks noGrp="1"/>
          </p:cNvSpPr>
          <p:nvPr>
            <p:ph type="sldNum" sz="quarter" idx="4"/>
          </p:nvPr>
        </p:nvSpPr>
        <p:spPr/>
        <p:txBody>
          <a:bodyPr/>
          <a:lstStyle/>
          <a:p>
            <a:fld id="{8A7A6979-0714-4377-B894-6BE4C2D6E202}" type="slidenum">
              <a:rPr lang="en-US" smtClean="0"/>
              <a:pPr/>
              <a:t>45</a:t>
            </a:fld>
            <a:endParaRPr lang="en-US" dirty="0"/>
          </a:p>
        </p:txBody>
      </p:sp>
      <p:pic>
        <p:nvPicPr>
          <p:cNvPr id="7" name="Picture 6">
            <a:extLst>
              <a:ext uri="{FF2B5EF4-FFF2-40B4-BE49-F238E27FC236}">
                <a16:creationId xmlns:a16="http://schemas.microsoft.com/office/drawing/2014/main" id="{5EFB2ADF-D3ED-3293-D166-B9237C89A531}"/>
              </a:ext>
            </a:extLst>
          </p:cNvPr>
          <p:cNvPicPr>
            <a:picLocks noChangeAspect="1"/>
          </p:cNvPicPr>
          <p:nvPr/>
        </p:nvPicPr>
        <p:blipFill>
          <a:blip r:embed="rId3"/>
          <a:stretch>
            <a:fillRect/>
          </a:stretch>
        </p:blipFill>
        <p:spPr>
          <a:xfrm>
            <a:off x="5451772" y="1623147"/>
            <a:ext cx="5924114" cy="4435813"/>
          </a:xfrm>
          <a:prstGeom prst="rect">
            <a:avLst/>
          </a:prstGeom>
        </p:spPr>
      </p:pic>
      <p:pic>
        <p:nvPicPr>
          <p:cNvPr id="8" name="Picture 7">
            <a:extLst>
              <a:ext uri="{FF2B5EF4-FFF2-40B4-BE49-F238E27FC236}">
                <a16:creationId xmlns:a16="http://schemas.microsoft.com/office/drawing/2014/main" id="{F108DA50-31B6-F682-9C7C-B1C8369569E0}"/>
              </a:ext>
            </a:extLst>
          </p:cNvPr>
          <p:cNvPicPr>
            <a:picLocks noChangeAspect="1"/>
          </p:cNvPicPr>
          <p:nvPr/>
        </p:nvPicPr>
        <p:blipFill>
          <a:blip r:embed="rId4"/>
          <a:stretch>
            <a:fillRect/>
          </a:stretch>
        </p:blipFill>
        <p:spPr>
          <a:xfrm rot="16200000">
            <a:off x="7651763" y="4429013"/>
            <a:ext cx="292633" cy="1231499"/>
          </a:xfrm>
          <a:prstGeom prst="rect">
            <a:avLst/>
          </a:prstGeom>
        </p:spPr>
      </p:pic>
      <p:pic>
        <p:nvPicPr>
          <p:cNvPr id="11" name="Picture 10">
            <a:extLst>
              <a:ext uri="{FF2B5EF4-FFF2-40B4-BE49-F238E27FC236}">
                <a16:creationId xmlns:a16="http://schemas.microsoft.com/office/drawing/2014/main" id="{BBD14576-F087-D489-D8E9-510AB313B22B}"/>
              </a:ext>
            </a:extLst>
          </p:cNvPr>
          <p:cNvPicPr>
            <a:picLocks noChangeAspect="1"/>
          </p:cNvPicPr>
          <p:nvPr/>
        </p:nvPicPr>
        <p:blipFill>
          <a:blip r:embed="rId5"/>
          <a:stretch>
            <a:fillRect/>
          </a:stretch>
        </p:blipFill>
        <p:spPr>
          <a:xfrm rot="16200000">
            <a:off x="9749713" y="2070431"/>
            <a:ext cx="290094" cy="1231711"/>
          </a:xfrm>
          <a:prstGeom prst="rect">
            <a:avLst/>
          </a:prstGeom>
        </p:spPr>
      </p:pic>
      <p:pic>
        <p:nvPicPr>
          <p:cNvPr id="12" name="Picture 11">
            <a:extLst>
              <a:ext uri="{FF2B5EF4-FFF2-40B4-BE49-F238E27FC236}">
                <a16:creationId xmlns:a16="http://schemas.microsoft.com/office/drawing/2014/main" id="{FA02BB9D-3CBD-BED0-3B60-DC9C11E6DD3C}"/>
              </a:ext>
            </a:extLst>
          </p:cNvPr>
          <p:cNvPicPr>
            <a:picLocks noChangeAspect="1"/>
          </p:cNvPicPr>
          <p:nvPr/>
        </p:nvPicPr>
        <p:blipFill>
          <a:blip r:embed="rId4"/>
          <a:stretch>
            <a:fillRect/>
          </a:stretch>
        </p:blipFill>
        <p:spPr>
          <a:xfrm rot="16200000">
            <a:off x="6500151" y="3831673"/>
            <a:ext cx="200916" cy="845524"/>
          </a:xfrm>
          <a:prstGeom prst="rect">
            <a:avLst/>
          </a:prstGeom>
        </p:spPr>
      </p:pic>
    </p:spTree>
    <p:extLst>
      <p:ext uri="{BB962C8B-B14F-4D97-AF65-F5344CB8AC3E}">
        <p14:creationId xmlns:p14="http://schemas.microsoft.com/office/powerpoint/2010/main" val="1260106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4187-683B-BAC4-F01C-8015C8A60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50E57-2C25-972D-CDFC-892BF5B28A77}"/>
              </a:ext>
            </a:extLst>
          </p:cNvPr>
          <p:cNvSpPr>
            <a:spLocks noGrp="1"/>
          </p:cNvSpPr>
          <p:nvPr>
            <p:ph type="ctrTitle"/>
          </p:nvPr>
        </p:nvSpPr>
        <p:spPr>
          <a:xfrm>
            <a:off x="386036" y="442674"/>
            <a:ext cx="10699653" cy="498598"/>
          </a:xfrm>
        </p:spPr>
        <p:txBody>
          <a:bodyPr/>
          <a:lstStyle/>
          <a:p>
            <a:r>
              <a:rPr lang="en-US" dirty="0"/>
              <a:t>EPA PALM- Calculating “Ecological Spray Drift Buffer Reduction”</a:t>
            </a:r>
          </a:p>
        </p:txBody>
      </p:sp>
      <p:sp>
        <p:nvSpPr>
          <p:cNvPr id="4" name="Text Placeholder 3">
            <a:extLst>
              <a:ext uri="{FF2B5EF4-FFF2-40B4-BE49-F238E27FC236}">
                <a16:creationId xmlns:a16="http://schemas.microsoft.com/office/drawing/2014/main" id="{D2213089-ADBA-8BC0-2985-0C8E51A38DDE}"/>
              </a:ext>
            </a:extLst>
          </p:cNvPr>
          <p:cNvSpPr>
            <a:spLocks noGrp="1"/>
          </p:cNvSpPr>
          <p:nvPr>
            <p:ph type="body" sz="quarter" idx="14"/>
          </p:nvPr>
        </p:nvSpPr>
        <p:spPr>
          <a:xfrm>
            <a:off x="523963" y="801614"/>
            <a:ext cx="11307767" cy="5557284"/>
          </a:xfrm>
        </p:spPr>
        <p:txBody>
          <a:bodyPr>
            <a:normAutofit/>
          </a:bodyPr>
          <a:lstStyle/>
          <a:p>
            <a:endParaRPr lang="en-US" dirty="0"/>
          </a:p>
          <a:p>
            <a:r>
              <a:rPr lang="en-US" dirty="0"/>
              <a:t>We will use the EPA PALM website to calculate the Spray Drift Buffer Reduction for our example.</a:t>
            </a:r>
          </a:p>
          <a:p>
            <a:pPr lvl="1"/>
            <a:r>
              <a:rPr lang="en-US" dirty="0"/>
              <a:t>Next Question</a:t>
            </a:r>
          </a:p>
          <a:p>
            <a:pPr lvl="2"/>
            <a:r>
              <a:rPr lang="en-US" dirty="0"/>
              <a:t>Ground Application Ecological Drift Buffer</a:t>
            </a:r>
            <a:br>
              <a:rPr lang="en-US" dirty="0"/>
            </a:br>
            <a:r>
              <a:rPr lang="en-US" dirty="0"/>
              <a:t>Reduction Options</a:t>
            </a:r>
          </a:p>
          <a:p>
            <a:pPr lvl="3"/>
            <a:r>
              <a:rPr lang="en-US" dirty="0"/>
              <a:t>Several questions:</a:t>
            </a:r>
          </a:p>
          <a:p>
            <a:pPr lvl="4"/>
            <a:r>
              <a:rPr lang="en-US" b="1" dirty="0">
                <a:solidFill>
                  <a:schemeClr val="bg1"/>
                </a:solidFill>
              </a:rPr>
              <a:t>Liberty  Ultra Example</a:t>
            </a:r>
          </a:p>
          <a:p>
            <a:pPr lvl="5"/>
            <a:r>
              <a:rPr lang="en-US" b="1" dirty="0">
                <a:solidFill>
                  <a:srgbClr val="FF0000"/>
                </a:solidFill>
              </a:rPr>
              <a:t>Always look for the “Skip to Final </a:t>
            </a:r>
            <a:br>
              <a:rPr lang="en-US" b="1" dirty="0">
                <a:solidFill>
                  <a:srgbClr val="FF0000"/>
                </a:solidFill>
              </a:rPr>
            </a:br>
            <a:r>
              <a:rPr lang="en-US" b="1" dirty="0">
                <a:solidFill>
                  <a:srgbClr val="FF0000"/>
                </a:solidFill>
              </a:rPr>
              <a:t>Summary” button at the bottom. </a:t>
            </a:r>
            <a:br>
              <a:rPr lang="en-US" b="1" dirty="0">
                <a:solidFill>
                  <a:srgbClr val="FF0000"/>
                </a:solidFill>
              </a:rPr>
            </a:br>
            <a:r>
              <a:rPr lang="en-US" b="1" dirty="0">
                <a:solidFill>
                  <a:srgbClr val="FF0000"/>
                </a:solidFill>
              </a:rPr>
              <a:t>If you have reduced the buffer to ‘0’,</a:t>
            </a:r>
            <a:br>
              <a:rPr lang="en-US" b="1" dirty="0">
                <a:solidFill>
                  <a:srgbClr val="FF0000"/>
                </a:solidFill>
              </a:rPr>
            </a:br>
            <a:r>
              <a:rPr lang="en-US" b="1" dirty="0">
                <a:solidFill>
                  <a:srgbClr val="FF0000"/>
                </a:solidFill>
              </a:rPr>
              <a:t>you can skip to the end.</a:t>
            </a:r>
          </a:p>
          <a:p>
            <a:pPr lvl="5"/>
            <a:r>
              <a:rPr lang="en-US" dirty="0">
                <a:solidFill>
                  <a:schemeClr val="bg1"/>
                </a:solidFill>
              </a:rPr>
              <a:t>Even if there is other unanswered</a:t>
            </a:r>
            <a:br>
              <a:rPr lang="en-US" dirty="0">
                <a:solidFill>
                  <a:schemeClr val="bg1"/>
                </a:solidFill>
              </a:rPr>
            </a:br>
            <a:r>
              <a:rPr lang="en-US" dirty="0">
                <a:solidFill>
                  <a:schemeClr val="bg1"/>
                </a:solidFill>
              </a:rPr>
              <a:t>questions.</a:t>
            </a:r>
          </a:p>
          <a:p>
            <a:pPr lvl="5"/>
            <a:r>
              <a:rPr lang="en-US" dirty="0">
                <a:solidFill>
                  <a:schemeClr val="bg1"/>
                </a:solidFill>
              </a:rPr>
              <a:t>Additional questions help to</a:t>
            </a:r>
            <a:br>
              <a:rPr lang="en-US" dirty="0">
                <a:solidFill>
                  <a:schemeClr val="bg1"/>
                </a:solidFill>
              </a:rPr>
            </a:br>
            <a:r>
              <a:rPr lang="en-US" dirty="0">
                <a:solidFill>
                  <a:schemeClr val="bg1"/>
                </a:solidFill>
              </a:rPr>
              <a:t>reduce the buffer, only if needed.</a:t>
            </a:r>
          </a:p>
          <a:p>
            <a:pPr lvl="5"/>
            <a:r>
              <a:rPr lang="en-US" b="1" dirty="0">
                <a:solidFill>
                  <a:schemeClr val="bg1"/>
                </a:solidFill>
              </a:rPr>
              <a:t>Suggested to download/print the</a:t>
            </a:r>
            <a:br>
              <a:rPr lang="en-US" b="1" dirty="0">
                <a:solidFill>
                  <a:schemeClr val="bg1"/>
                </a:solidFill>
              </a:rPr>
            </a:br>
            <a:r>
              <a:rPr lang="en-US" b="1" dirty="0">
                <a:solidFill>
                  <a:schemeClr val="bg1"/>
                </a:solidFill>
              </a:rPr>
              <a:t>summary for your records.</a:t>
            </a:r>
            <a:br>
              <a:rPr lang="en-US" b="1" dirty="0">
                <a:solidFill>
                  <a:srgbClr val="FF0000"/>
                </a:solidFill>
              </a:rPr>
            </a:br>
            <a:endParaRPr lang="en-US" b="1" dirty="0">
              <a:solidFill>
                <a:srgbClr val="FF0000"/>
              </a:solidFill>
            </a:endParaRPr>
          </a:p>
        </p:txBody>
      </p:sp>
      <p:sp>
        <p:nvSpPr>
          <p:cNvPr id="5" name="Date Placeholder 4">
            <a:extLst>
              <a:ext uri="{FF2B5EF4-FFF2-40B4-BE49-F238E27FC236}">
                <a16:creationId xmlns:a16="http://schemas.microsoft.com/office/drawing/2014/main" id="{A3564611-1AF8-A469-A9DA-51C01BD42B71}"/>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B8E5FAAC-0C7F-1485-0DE6-702ACDB40BD3}"/>
              </a:ext>
            </a:extLst>
          </p:cNvPr>
          <p:cNvSpPr>
            <a:spLocks noGrp="1"/>
          </p:cNvSpPr>
          <p:nvPr>
            <p:ph type="sldNum" sz="quarter" idx="4"/>
          </p:nvPr>
        </p:nvSpPr>
        <p:spPr/>
        <p:txBody>
          <a:bodyPr/>
          <a:lstStyle/>
          <a:p>
            <a:fld id="{8A7A6979-0714-4377-B894-6BE4C2D6E202}" type="slidenum">
              <a:rPr lang="en-US" smtClean="0"/>
              <a:pPr/>
              <a:t>46</a:t>
            </a:fld>
            <a:endParaRPr lang="en-US" dirty="0"/>
          </a:p>
        </p:txBody>
      </p:sp>
      <p:pic>
        <p:nvPicPr>
          <p:cNvPr id="9" name="Picture 8">
            <a:extLst>
              <a:ext uri="{FF2B5EF4-FFF2-40B4-BE49-F238E27FC236}">
                <a16:creationId xmlns:a16="http://schemas.microsoft.com/office/drawing/2014/main" id="{09FDEA04-51A9-A239-4150-A089B387BB2B}"/>
              </a:ext>
            </a:extLst>
          </p:cNvPr>
          <p:cNvPicPr>
            <a:picLocks noChangeAspect="1"/>
          </p:cNvPicPr>
          <p:nvPr/>
        </p:nvPicPr>
        <p:blipFill>
          <a:blip r:embed="rId3"/>
          <a:stretch>
            <a:fillRect/>
          </a:stretch>
        </p:blipFill>
        <p:spPr>
          <a:xfrm>
            <a:off x="5425024" y="1549767"/>
            <a:ext cx="5781100" cy="4192621"/>
          </a:xfrm>
          <a:prstGeom prst="rect">
            <a:avLst/>
          </a:prstGeom>
        </p:spPr>
      </p:pic>
      <p:pic>
        <p:nvPicPr>
          <p:cNvPr id="8" name="Picture 7">
            <a:extLst>
              <a:ext uri="{FF2B5EF4-FFF2-40B4-BE49-F238E27FC236}">
                <a16:creationId xmlns:a16="http://schemas.microsoft.com/office/drawing/2014/main" id="{3308105E-CBB5-B8E7-71AA-7548C6F83D81}"/>
              </a:ext>
            </a:extLst>
          </p:cNvPr>
          <p:cNvPicPr>
            <a:picLocks noChangeAspect="1"/>
          </p:cNvPicPr>
          <p:nvPr/>
        </p:nvPicPr>
        <p:blipFill>
          <a:blip r:embed="rId4"/>
          <a:stretch>
            <a:fillRect/>
          </a:stretch>
        </p:blipFill>
        <p:spPr>
          <a:xfrm>
            <a:off x="6866391" y="5346085"/>
            <a:ext cx="292633" cy="1231499"/>
          </a:xfrm>
          <a:prstGeom prst="rect">
            <a:avLst/>
          </a:prstGeom>
        </p:spPr>
      </p:pic>
    </p:spTree>
    <p:extLst>
      <p:ext uri="{BB962C8B-B14F-4D97-AF65-F5344CB8AC3E}">
        <p14:creationId xmlns:p14="http://schemas.microsoft.com/office/powerpoint/2010/main" val="3021404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1A417D-1F19-FC48-480B-645626AB2B2B}"/>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7EEFD7AA-0E52-3540-C9C5-A72036B03B60}"/>
              </a:ext>
            </a:extLst>
          </p:cNvPr>
          <p:cNvSpPr>
            <a:spLocks noGrp="1"/>
          </p:cNvSpPr>
          <p:nvPr>
            <p:ph type="subTitle" idx="1"/>
          </p:nvPr>
        </p:nvSpPr>
        <p:spPr>
          <a:xfrm>
            <a:off x="2893545" y="2706475"/>
            <a:ext cx="6650194" cy="1107996"/>
          </a:xfrm>
        </p:spPr>
        <p:txBody>
          <a:bodyPr/>
          <a:lstStyle/>
          <a:p>
            <a:r>
              <a:rPr lang="en-US" dirty="0"/>
              <a:t>Runoff/ Erosion Mitigation Calculation Tools</a:t>
            </a:r>
          </a:p>
        </p:txBody>
      </p:sp>
      <p:sp>
        <p:nvSpPr>
          <p:cNvPr id="5" name="Date Placeholder 4">
            <a:extLst>
              <a:ext uri="{FF2B5EF4-FFF2-40B4-BE49-F238E27FC236}">
                <a16:creationId xmlns:a16="http://schemas.microsoft.com/office/drawing/2014/main" id="{EE4CC19C-424B-34F6-26D9-3DE50AAEBD8C}"/>
              </a:ext>
            </a:extLst>
          </p:cNvPr>
          <p:cNvSpPr>
            <a:spLocks noGrp="1"/>
          </p:cNvSpPr>
          <p:nvPr>
            <p:ph type="dt" sz="half" idx="10"/>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D522EF8-E441-251C-6ADF-FDF06CF84FB1}"/>
              </a:ext>
            </a:extLst>
          </p:cNvPr>
          <p:cNvSpPr>
            <a:spLocks noGrp="1"/>
          </p:cNvSpPr>
          <p:nvPr>
            <p:ph type="sldNum" sz="quarter" idx="12"/>
          </p:nvPr>
        </p:nvSpPr>
        <p:spPr/>
        <p:txBody>
          <a:bodyPr/>
          <a:lstStyle/>
          <a:p>
            <a:fld id="{8A7A6979-0714-4377-B894-6BE4C2D6E202}" type="slidenum">
              <a:rPr lang="en-US" smtClean="0"/>
              <a:pPr/>
              <a:t>47</a:t>
            </a:fld>
            <a:endParaRPr lang="en-US" dirty="0"/>
          </a:p>
        </p:txBody>
      </p:sp>
    </p:spTree>
    <p:extLst>
      <p:ext uri="{BB962C8B-B14F-4D97-AF65-F5344CB8AC3E}">
        <p14:creationId xmlns:p14="http://schemas.microsoft.com/office/powerpoint/2010/main" val="4163705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D271F-B6CF-E341-464D-2F5F735474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E3D60-14B3-40EB-D692-3134ACC14489}"/>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27F7393D-EC0A-6934-32F7-72545E8A4D8F}"/>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Pesticide Runoff/Erosion Mitigation Points Calculation Worksheet </a:t>
            </a:r>
          </a:p>
          <a:p>
            <a:pPr lvl="2"/>
            <a:r>
              <a:rPr lang="en-US" dirty="0">
                <a:solidFill>
                  <a:schemeClr val="bg1"/>
                </a:solidFill>
              </a:rPr>
              <a:t>Paper worksheet that can be printed</a:t>
            </a:r>
          </a:p>
          <a:p>
            <a:pPr lvl="2"/>
            <a:r>
              <a:rPr lang="en-US" dirty="0">
                <a:solidFill>
                  <a:schemeClr val="bg1"/>
                </a:solidFill>
              </a:rPr>
              <a:t>Calculations are manual. Must be careful not </a:t>
            </a:r>
            <a:br>
              <a:rPr lang="en-US" dirty="0">
                <a:solidFill>
                  <a:schemeClr val="bg1"/>
                </a:solidFill>
              </a:rPr>
            </a:br>
            <a:r>
              <a:rPr lang="en-US" dirty="0">
                <a:solidFill>
                  <a:schemeClr val="bg1"/>
                </a:solidFill>
              </a:rPr>
              <a:t>to make any errors.</a:t>
            </a:r>
          </a:p>
        </p:txBody>
      </p:sp>
      <p:sp>
        <p:nvSpPr>
          <p:cNvPr id="5" name="Date Placeholder 4">
            <a:extLst>
              <a:ext uri="{FF2B5EF4-FFF2-40B4-BE49-F238E27FC236}">
                <a16:creationId xmlns:a16="http://schemas.microsoft.com/office/drawing/2014/main" id="{976E8EEA-C59F-7477-B887-08D52D455617}"/>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33B7324F-8702-F771-62AD-85812BB31542}"/>
              </a:ext>
            </a:extLst>
          </p:cNvPr>
          <p:cNvSpPr>
            <a:spLocks noGrp="1"/>
          </p:cNvSpPr>
          <p:nvPr>
            <p:ph type="sldNum" sz="quarter" idx="4"/>
          </p:nvPr>
        </p:nvSpPr>
        <p:spPr/>
        <p:txBody>
          <a:bodyPr/>
          <a:lstStyle/>
          <a:p>
            <a:fld id="{8A7A6979-0714-4377-B894-6BE4C2D6E202}" type="slidenum">
              <a:rPr lang="en-US" smtClean="0"/>
              <a:pPr/>
              <a:t>48</a:t>
            </a:fld>
            <a:endParaRPr lang="en-US" dirty="0"/>
          </a:p>
        </p:txBody>
      </p:sp>
      <p:pic>
        <p:nvPicPr>
          <p:cNvPr id="8" name="Picture 7">
            <a:extLst>
              <a:ext uri="{FF2B5EF4-FFF2-40B4-BE49-F238E27FC236}">
                <a16:creationId xmlns:a16="http://schemas.microsoft.com/office/drawing/2014/main" id="{0208132F-78FF-E4EE-06AC-4BBF76A6BB43}"/>
              </a:ext>
            </a:extLst>
          </p:cNvPr>
          <p:cNvPicPr>
            <a:picLocks noChangeAspect="1"/>
          </p:cNvPicPr>
          <p:nvPr/>
        </p:nvPicPr>
        <p:blipFill>
          <a:blip r:embed="rId3"/>
          <a:stretch>
            <a:fillRect/>
          </a:stretch>
        </p:blipFill>
        <p:spPr>
          <a:xfrm>
            <a:off x="5749046" y="2120630"/>
            <a:ext cx="5700917" cy="4137695"/>
          </a:xfrm>
          <a:prstGeom prst="rect">
            <a:avLst/>
          </a:prstGeom>
        </p:spPr>
      </p:pic>
    </p:spTree>
    <p:extLst>
      <p:ext uri="{BB962C8B-B14F-4D97-AF65-F5344CB8AC3E}">
        <p14:creationId xmlns:p14="http://schemas.microsoft.com/office/powerpoint/2010/main" val="1815366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41B8B-49F6-558F-6A23-55BB27350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D12D0-7426-EDCF-01B4-4DCD58C77C2F}"/>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48F3BC1E-1967-FAF5-EE04-7226DE48A3EE}"/>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Pesticide Ecological Spray Drift Buffer and Runoff Calculation Excel Spreadsheet</a:t>
            </a:r>
          </a:p>
          <a:p>
            <a:pPr lvl="2"/>
            <a:r>
              <a:rPr lang="en-US" dirty="0">
                <a:solidFill>
                  <a:schemeClr val="bg1"/>
                </a:solidFill>
              </a:rPr>
              <a:t>Microsoft Excel template</a:t>
            </a:r>
          </a:p>
          <a:p>
            <a:pPr lvl="2"/>
            <a:r>
              <a:rPr lang="en-US" dirty="0">
                <a:solidFill>
                  <a:schemeClr val="bg1"/>
                </a:solidFill>
              </a:rPr>
              <a:t>Calculations are completed within the </a:t>
            </a:r>
            <a:br>
              <a:rPr lang="en-US" dirty="0">
                <a:solidFill>
                  <a:schemeClr val="bg1"/>
                </a:solidFill>
              </a:rPr>
            </a:br>
            <a:r>
              <a:rPr lang="en-US" dirty="0">
                <a:solidFill>
                  <a:schemeClr val="bg1"/>
                </a:solidFill>
              </a:rPr>
              <a:t>template.</a:t>
            </a:r>
          </a:p>
          <a:p>
            <a:pPr lvl="2"/>
            <a:r>
              <a:rPr lang="en-US" dirty="0">
                <a:solidFill>
                  <a:schemeClr val="bg1"/>
                </a:solidFill>
              </a:rPr>
              <a:t>Best for those familiar with Excel</a:t>
            </a:r>
          </a:p>
          <a:p>
            <a:pPr lvl="2"/>
            <a:r>
              <a:rPr lang="en-US" dirty="0">
                <a:solidFill>
                  <a:schemeClr val="bg1"/>
                </a:solidFill>
              </a:rPr>
              <a:t>Can be more difficult to use.</a:t>
            </a:r>
          </a:p>
          <a:p>
            <a:pPr lvl="2"/>
            <a:r>
              <a:rPr lang="en-US" dirty="0">
                <a:solidFill>
                  <a:schemeClr val="bg1"/>
                </a:solidFill>
              </a:rPr>
              <a:t>SAME spreadsheet as the Spray Drift</a:t>
            </a:r>
            <a:br>
              <a:rPr lang="en-US" dirty="0">
                <a:solidFill>
                  <a:schemeClr val="bg1"/>
                </a:solidFill>
              </a:rPr>
            </a:br>
            <a:r>
              <a:rPr lang="en-US" dirty="0">
                <a:solidFill>
                  <a:schemeClr val="bg1"/>
                </a:solidFill>
              </a:rPr>
              <a:t>Buffer.</a:t>
            </a:r>
          </a:p>
          <a:p>
            <a:pPr lvl="3"/>
            <a:r>
              <a:rPr lang="en-US" dirty="0">
                <a:solidFill>
                  <a:schemeClr val="bg1"/>
                </a:solidFill>
              </a:rPr>
              <a:t>Calculations on a separate tab below.</a:t>
            </a:r>
          </a:p>
          <a:p>
            <a:pPr lvl="3"/>
            <a:r>
              <a:rPr lang="en-US" dirty="0">
                <a:solidFill>
                  <a:schemeClr val="bg1"/>
                </a:solidFill>
              </a:rPr>
              <a:t>Select Runoff Field ID below</a:t>
            </a:r>
          </a:p>
        </p:txBody>
      </p:sp>
      <p:sp>
        <p:nvSpPr>
          <p:cNvPr id="5" name="Date Placeholder 4">
            <a:extLst>
              <a:ext uri="{FF2B5EF4-FFF2-40B4-BE49-F238E27FC236}">
                <a16:creationId xmlns:a16="http://schemas.microsoft.com/office/drawing/2014/main" id="{3912EE38-B154-3532-C5DA-51292DD7B6EA}"/>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3137622E-45CA-F522-D1AB-08D11FD951E1}"/>
              </a:ext>
            </a:extLst>
          </p:cNvPr>
          <p:cNvSpPr>
            <a:spLocks noGrp="1"/>
          </p:cNvSpPr>
          <p:nvPr>
            <p:ph type="sldNum" sz="quarter" idx="4"/>
          </p:nvPr>
        </p:nvSpPr>
        <p:spPr/>
        <p:txBody>
          <a:bodyPr/>
          <a:lstStyle/>
          <a:p>
            <a:fld id="{8A7A6979-0714-4377-B894-6BE4C2D6E202}" type="slidenum">
              <a:rPr lang="en-US" smtClean="0"/>
              <a:pPr/>
              <a:t>49</a:t>
            </a:fld>
            <a:endParaRPr lang="en-US" dirty="0"/>
          </a:p>
        </p:txBody>
      </p:sp>
      <p:pic>
        <p:nvPicPr>
          <p:cNvPr id="8" name="Picture 7">
            <a:extLst>
              <a:ext uri="{FF2B5EF4-FFF2-40B4-BE49-F238E27FC236}">
                <a16:creationId xmlns:a16="http://schemas.microsoft.com/office/drawing/2014/main" id="{FC265D16-E6A0-8AB3-3746-62C68B2A746D}"/>
              </a:ext>
            </a:extLst>
          </p:cNvPr>
          <p:cNvPicPr>
            <a:picLocks noChangeAspect="1"/>
          </p:cNvPicPr>
          <p:nvPr/>
        </p:nvPicPr>
        <p:blipFill>
          <a:blip r:embed="rId3"/>
          <a:srcRect l="2082"/>
          <a:stretch>
            <a:fillRect/>
          </a:stretch>
        </p:blipFill>
        <p:spPr>
          <a:xfrm>
            <a:off x="5330757" y="1974829"/>
            <a:ext cx="6567882" cy="4311511"/>
          </a:xfrm>
          <a:prstGeom prst="rect">
            <a:avLst/>
          </a:prstGeom>
        </p:spPr>
      </p:pic>
      <p:pic>
        <p:nvPicPr>
          <p:cNvPr id="3" name="Picture 2">
            <a:extLst>
              <a:ext uri="{FF2B5EF4-FFF2-40B4-BE49-F238E27FC236}">
                <a16:creationId xmlns:a16="http://schemas.microsoft.com/office/drawing/2014/main" id="{1937280A-19F9-F3A5-8AF0-00B7C47CF36A}"/>
              </a:ext>
            </a:extLst>
          </p:cNvPr>
          <p:cNvPicPr>
            <a:picLocks noChangeAspect="1"/>
          </p:cNvPicPr>
          <p:nvPr/>
        </p:nvPicPr>
        <p:blipFill>
          <a:blip r:embed="rId4"/>
          <a:stretch>
            <a:fillRect/>
          </a:stretch>
        </p:blipFill>
        <p:spPr>
          <a:xfrm rot="10800000">
            <a:off x="6590992" y="4673431"/>
            <a:ext cx="371888" cy="1402202"/>
          </a:xfrm>
          <a:prstGeom prst="rect">
            <a:avLst/>
          </a:prstGeom>
        </p:spPr>
      </p:pic>
    </p:spTree>
    <p:extLst>
      <p:ext uri="{BB962C8B-B14F-4D97-AF65-F5344CB8AC3E}">
        <p14:creationId xmlns:p14="http://schemas.microsoft.com/office/powerpoint/2010/main" val="1601526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3E2F-D354-C4A2-A961-10FB902AED3A}"/>
              </a:ext>
            </a:extLst>
          </p:cNvPr>
          <p:cNvSpPr>
            <a:spLocks noGrp="1"/>
          </p:cNvSpPr>
          <p:nvPr>
            <p:ph type="ctrTitle"/>
          </p:nvPr>
        </p:nvSpPr>
        <p:spPr/>
        <p:txBody>
          <a:bodyPr/>
          <a:lstStyle/>
          <a:p>
            <a:r>
              <a:rPr lang="en-US" dirty="0"/>
              <a:t>Label Example- Looking into the new changes</a:t>
            </a:r>
          </a:p>
        </p:txBody>
      </p:sp>
      <p:sp>
        <p:nvSpPr>
          <p:cNvPr id="4" name="Text Placeholder 3">
            <a:extLst>
              <a:ext uri="{FF2B5EF4-FFF2-40B4-BE49-F238E27FC236}">
                <a16:creationId xmlns:a16="http://schemas.microsoft.com/office/drawing/2014/main" id="{7484A7BF-302F-FEF4-BF59-4D37B191CDC6}"/>
              </a:ext>
            </a:extLst>
          </p:cNvPr>
          <p:cNvSpPr>
            <a:spLocks noGrp="1"/>
          </p:cNvSpPr>
          <p:nvPr>
            <p:ph type="body" sz="quarter" idx="14"/>
          </p:nvPr>
        </p:nvSpPr>
        <p:spPr>
          <a:xfrm>
            <a:off x="8556978" y="1402035"/>
            <a:ext cx="3320494" cy="4800142"/>
          </a:xfrm>
        </p:spPr>
        <p:txBody>
          <a:bodyPr>
            <a:normAutofit/>
          </a:bodyPr>
          <a:lstStyle/>
          <a:p>
            <a:r>
              <a:rPr lang="en-US" dirty="0"/>
              <a:t>All new products will have the new label.</a:t>
            </a:r>
          </a:p>
          <a:p>
            <a:endParaRPr lang="en-US" dirty="0"/>
          </a:p>
          <a:p>
            <a:r>
              <a:rPr lang="en-US" dirty="0"/>
              <a:t>As products are reregistered, the label will be updated.</a:t>
            </a:r>
          </a:p>
          <a:p>
            <a:endParaRPr lang="en-US" dirty="0"/>
          </a:p>
          <a:p>
            <a:r>
              <a:rPr lang="en-US" dirty="0"/>
              <a:t>The products you already have may not have the newest label.</a:t>
            </a:r>
          </a:p>
          <a:p>
            <a:endParaRPr lang="en-US" dirty="0"/>
          </a:p>
          <a:p>
            <a:pPr marL="0" indent="0">
              <a:buNone/>
            </a:pPr>
            <a:endParaRPr lang="en-US" dirty="0"/>
          </a:p>
          <a:p>
            <a:pPr marL="0" indent="0">
              <a:buNone/>
            </a:pPr>
            <a:endParaRPr lang="en-US" dirty="0"/>
          </a:p>
        </p:txBody>
      </p:sp>
      <p:sp>
        <p:nvSpPr>
          <p:cNvPr id="5" name="Date Placeholder 4">
            <a:extLst>
              <a:ext uri="{FF2B5EF4-FFF2-40B4-BE49-F238E27FC236}">
                <a16:creationId xmlns:a16="http://schemas.microsoft.com/office/drawing/2014/main" id="{995007FB-73BA-E26E-3F0C-BBEA2A68FE4E}"/>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60F86EBB-AC7A-8C65-2484-50E685A36BC7}"/>
              </a:ext>
            </a:extLst>
          </p:cNvPr>
          <p:cNvSpPr>
            <a:spLocks noGrp="1"/>
          </p:cNvSpPr>
          <p:nvPr>
            <p:ph type="sldNum" sz="quarter" idx="4"/>
          </p:nvPr>
        </p:nvSpPr>
        <p:spPr/>
        <p:txBody>
          <a:bodyPr/>
          <a:lstStyle/>
          <a:p>
            <a:fld id="{8A7A6979-0714-4377-B894-6BE4C2D6E202}" type="slidenum">
              <a:rPr lang="en-US" smtClean="0"/>
              <a:pPr/>
              <a:t>5</a:t>
            </a:fld>
            <a:endParaRPr lang="en-US" dirty="0"/>
          </a:p>
        </p:txBody>
      </p:sp>
      <p:pic>
        <p:nvPicPr>
          <p:cNvPr id="8" name="Picture 7">
            <a:extLst>
              <a:ext uri="{FF2B5EF4-FFF2-40B4-BE49-F238E27FC236}">
                <a16:creationId xmlns:a16="http://schemas.microsoft.com/office/drawing/2014/main" id="{04A40B7D-0B83-9417-C4B5-AABA6536DD9A}"/>
              </a:ext>
            </a:extLst>
          </p:cNvPr>
          <p:cNvPicPr>
            <a:picLocks noChangeAspect="1"/>
          </p:cNvPicPr>
          <p:nvPr/>
        </p:nvPicPr>
        <p:blipFill>
          <a:blip r:embed="rId3"/>
          <a:stretch>
            <a:fillRect/>
          </a:stretch>
        </p:blipFill>
        <p:spPr>
          <a:xfrm>
            <a:off x="763816" y="955122"/>
            <a:ext cx="7589961" cy="5078008"/>
          </a:xfrm>
          <a:prstGeom prst="rect">
            <a:avLst/>
          </a:prstGeom>
        </p:spPr>
      </p:pic>
    </p:spTree>
    <p:extLst>
      <p:ext uri="{BB962C8B-B14F-4D97-AF65-F5344CB8AC3E}">
        <p14:creationId xmlns:p14="http://schemas.microsoft.com/office/powerpoint/2010/main" val="1067906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25BA2-4276-7B50-350D-E59563D4B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B1425-7609-A25F-F9C1-841087E1E68B}"/>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52A32C7D-4736-1DA6-B16F-1613CECD7936}"/>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PALM- “Pesticide App for Label Mitigation”</a:t>
            </a:r>
          </a:p>
          <a:p>
            <a:pPr lvl="2"/>
            <a:r>
              <a:rPr lang="en-US" dirty="0">
                <a:solidFill>
                  <a:schemeClr val="bg1"/>
                </a:solidFill>
              </a:rPr>
              <a:t>Easiest to use.</a:t>
            </a:r>
          </a:p>
          <a:p>
            <a:pPr lvl="2"/>
            <a:r>
              <a:rPr lang="en-US" dirty="0">
                <a:solidFill>
                  <a:schemeClr val="bg1"/>
                </a:solidFill>
                <a:hlinkClick r:id="rId3"/>
              </a:rPr>
              <a:t>www.epa.gov/pesticides/pesticide-app-label-mitigations</a:t>
            </a:r>
            <a:endParaRPr lang="en-US" dirty="0">
              <a:solidFill>
                <a:schemeClr val="bg1"/>
              </a:solidFill>
            </a:endParaRPr>
          </a:p>
          <a:p>
            <a:pPr lvl="2"/>
            <a:r>
              <a:rPr lang="en-US" dirty="0">
                <a:solidFill>
                  <a:schemeClr val="bg1"/>
                </a:solidFill>
              </a:rPr>
              <a:t>Select “Runoff/Erosion Calculator” to get started.</a:t>
            </a:r>
          </a:p>
        </p:txBody>
      </p:sp>
      <p:sp>
        <p:nvSpPr>
          <p:cNvPr id="5" name="Date Placeholder 4">
            <a:extLst>
              <a:ext uri="{FF2B5EF4-FFF2-40B4-BE49-F238E27FC236}">
                <a16:creationId xmlns:a16="http://schemas.microsoft.com/office/drawing/2014/main" id="{50080208-B825-CFCD-AFC1-37849AB587D1}"/>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1376A988-3875-D7EC-D1FC-3B4EAE56CD13}"/>
              </a:ext>
            </a:extLst>
          </p:cNvPr>
          <p:cNvSpPr>
            <a:spLocks noGrp="1"/>
          </p:cNvSpPr>
          <p:nvPr>
            <p:ph type="sldNum" sz="quarter" idx="4"/>
          </p:nvPr>
        </p:nvSpPr>
        <p:spPr/>
        <p:txBody>
          <a:bodyPr/>
          <a:lstStyle/>
          <a:p>
            <a:fld id="{8A7A6979-0714-4377-B894-6BE4C2D6E202}" type="slidenum">
              <a:rPr lang="en-US" smtClean="0"/>
              <a:pPr/>
              <a:t>50</a:t>
            </a:fld>
            <a:endParaRPr lang="en-US" dirty="0"/>
          </a:p>
        </p:txBody>
      </p:sp>
      <p:pic>
        <p:nvPicPr>
          <p:cNvPr id="7" name="Picture 6">
            <a:extLst>
              <a:ext uri="{FF2B5EF4-FFF2-40B4-BE49-F238E27FC236}">
                <a16:creationId xmlns:a16="http://schemas.microsoft.com/office/drawing/2014/main" id="{A982B0F8-2C84-67A5-CEA2-E6CF699B9BC4}"/>
              </a:ext>
            </a:extLst>
          </p:cNvPr>
          <p:cNvPicPr>
            <a:picLocks noChangeAspect="1"/>
          </p:cNvPicPr>
          <p:nvPr/>
        </p:nvPicPr>
        <p:blipFill>
          <a:blip r:embed="rId4"/>
          <a:stretch>
            <a:fillRect/>
          </a:stretch>
        </p:blipFill>
        <p:spPr>
          <a:xfrm>
            <a:off x="6381346" y="1498807"/>
            <a:ext cx="5424618" cy="3603917"/>
          </a:xfrm>
          <a:prstGeom prst="rect">
            <a:avLst/>
          </a:prstGeom>
        </p:spPr>
      </p:pic>
      <p:pic>
        <p:nvPicPr>
          <p:cNvPr id="10" name="Picture 9">
            <a:extLst>
              <a:ext uri="{FF2B5EF4-FFF2-40B4-BE49-F238E27FC236}">
                <a16:creationId xmlns:a16="http://schemas.microsoft.com/office/drawing/2014/main" id="{B60BFBE7-6D71-E89E-9C7D-8005DD927AED}"/>
              </a:ext>
            </a:extLst>
          </p:cNvPr>
          <p:cNvPicPr>
            <a:picLocks noChangeAspect="1"/>
          </p:cNvPicPr>
          <p:nvPr/>
        </p:nvPicPr>
        <p:blipFill>
          <a:blip r:embed="rId5"/>
          <a:stretch>
            <a:fillRect/>
          </a:stretch>
        </p:blipFill>
        <p:spPr>
          <a:xfrm rot="5400000">
            <a:off x="8205754" y="5456059"/>
            <a:ext cx="1403914" cy="371888"/>
          </a:xfrm>
          <a:prstGeom prst="rect">
            <a:avLst/>
          </a:prstGeom>
        </p:spPr>
      </p:pic>
    </p:spTree>
    <p:extLst>
      <p:ext uri="{BB962C8B-B14F-4D97-AF65-F5344CB8AC3E}">
        <p14:creationId xmlns:p14="http://schemas.microsoft.com/office/powerpoint/2010/main" val="2556939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BFE9-5FEB-6343-6E05-904D04D3B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93FB7-EBA0-277A-DAD2-4E93249B8459}"/>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838918C7-7620-387D-A88E-C89BD198E0E3}"/>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PALM- “Pesticide App for Label Mitigation”</a:t>
            </a:r>
          </a:p>
          <a:p>
            <a:pPr lvl="2"/>
            <a:r>
              <a:rPr lang="en-US" dirty="0">
                <a:solidFill>
                  <a:schemeClr val="bg1"/>
                </a:solidFill>
              </a:rPr>
              <a:t>Easiest to use.</a:t>
            </a:r>
          </a:p>
          <a:p>
            <a:pPr lvl="2"/>
            <a:r>
              <a:rPr lang="en-US" dirty="0">
                <a:solidFill>
                  <a:schemeClr val="bg1"/>
                </a:solidFill>
                <a:hlinkClick r:id="rId3"/>
              </a:rPr>
              <a:t>www.epa.gov/pesticides/pesticide-app-label-mitigations</a:t>
            </a:r>
            <a:endParaRPr lang="en-US" dirty="0">
              <a:solidFill>
                <a:schemeClr val="bg1"/>
              </a:solidFill>
            </a:endParaRPr>
          </a:p>
          <a:p>
            <a:pPr lvl="2"/>
            <a:r>
              <a:rPr lang="en-US" dirty="0">
                <a:solidFill>
                  <a:schemeClr val="bg1"/>
                </a:solidFill>
              </a:rPr>
              <a:t>Select “Runoff/Erosion Calculator” to get started.</a:t>
            </a:r>
          </a:p>
        </p:txBody>
      </p:sp>
      <p:sp>
        <p:nvSpPr>
          <p:cNvPr id="5" name="Date Placeholder 4">
            <a:extLst>
              <a:ext uri="{FF2B5EF4-FFF2-40B4-BE49-F238E27FC236}">
                <a16:creationId xmlns:a16="http://schemas.microsoft.com/office/drawing/2014/main" id="{258C0F2C-FE92-2D15-D169-A806CAD21736}"/>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C04101EE-5320-5360-8519-0357A9DACE97}"/>
              </a:ext>
            </a:extLst>
          </p:cNvPr>
          <p:cNvSpPr>
            <a:spLocks noGrp="1"/>
          </p:cNvSpPr>
          <p:nvPr>
            <p:ph type="sldNum" sz="quarter" idx="4"/>
          </p:nvPr>
        </p:nvSpPr>
        <p:spPr/>
        <p:txBody>
          <a:bodyPr/>
          <a:lstStyle/>
          <a:p>
            <a:fld id="{8A7A6979-0714-4377-B894-6BE4C2D6E202}" type="slidenum">
              <a:rPr lang="en-US" smtClean="0"/>
              <a:pPr/>
              <a:t>51</a:t>
            </a:fld>
            <a:endParaRPr lang="en-US" dirty="0"/>
          </a:p>
        </p:txBody>
      </p:sp>
      <p:pic>
        <p:nvPicPr>
          <p:cNvPr id="8" name="Picture 7">
            <a:extLst>
              <a:ext uri="{FF2B5EF4-FFF2-40B4-BE49-F238E27FC236}">
                <a16:creationId xmlns:a16="http://schemas.microsoft.com/office/drawing/2014/main" id="{54BD0554-19E5-C475-2B48-EC7C6C1BEB57}"/>
              </a:ext>
            </a:extLst>
          </p:cNvPr>
          <p:cNvPicPr>
            <a:picLocks noChangeAspect="1"/>
          </p:cNvPicPr>
          <p:nvPr/>
        </p:nvPicPr>
        <p:blipFill>
          <a:blip r:embed="rId4"/>
          <a:stretch>
            <a:fillRect/>
          </a:stretch>
        </p:blipFill>
        <p:spPr>
          <a:xfrm>
            <a:off x="6356988" y="1772013"/>
            <a:ext cx="5729673" cy="3045712"/>
          </a:xfrm>
          <a:prstGeom prst="rect">
            <a:avLst/>
          </a:prstGeom>
        </p:spPr>
      </p:pic>
      <p:pic>
        <p:nvPicPr>
          <p:cNvPr id="10" name="Picture 9">
            <a:extLst>
              <a:ext uri="{FF2B5EF4-FFF2-40B4-BE49-F238E27FC236}">
                <a16:creationId xmlns:a16="http://schemas.microsoft.com/office/drawing/2014/main" id="{8578A078-FB1A-939C-4EDA-B340827712C0}"/>
              </a:ext>
            </a:extLst>
          </p:cNvPr>
          <p:cNvPicPr>
            <a:picLocks noChangeAspect="1"/>
          </p:cNvPicPr>
          <p:nvPr/>
        </p:nvPicPr>
        <p:blipFill>
          <a:blip r:embed="rId5"/>
          <a:stretch>
            <a:fillRect/>
          </a:stretch>
        </p:blipFill>
        <p:spPr>
          <a:xfrm rot="5400000">
            <a:off x="7554001" y="4896023"/>
            <a:ext cx="1403914" cy="371888"/>
          </a:xfrm>
          <a:prstGeom prst="rect">
            <a:avLst/>
          </a:prstGeom>
        </p:spPr>
      </p:pic>
    </p:spTree>
    <p:extLst>
      <p:ext uri="{BB962C8B-B14F-4D97-AF65-F5344CB8AC3E}">
        <p14:creationId xmlns:p14="http://schemas.microsoft.com/office/powerpoint/2010/main" val="1932159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FCF5-CD6C-4AE7-06B8-64FB91189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66B39-B932-9A29-B4B6-A3348C508F2C}"/>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378BFECF-F5B7-415B-C3F4-C1A439D1A006}"/>
              </a:ext>
            </a:extLst>
          </p:cNvPr>
          <p:cNvSpPr>
            <a:spLocks noGrp="1"/>
          </p:cNvSpPr>
          <p:nvPr>
            <p:ph type="body" sz="quarter" idx="14"/>
          </p:nvPr>
        </p:nvSpPr>
        <p:spPr>
          <a:xfrm>
            <a:off x="498196" y="1079770"/>
            <a:ext cx="11307767" cy="5344950"/>
          </a:xfrm>
        </p:spPr>
        <p:txBody>
          <a:bodyPr>
            <a:normAutofit/>
          </a:bodyPr>
          <a:lstStyle/>
          <a:p>
            <a:endParaRPr lang="en-US"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Question 1:</a:t>
            </a:r>
          </a:p>
          <a:p>
            <a:pPr lvl="3"/>
            <a:r>
              <a:rPr lang="en-US" dirty="0">
                <a:solidFill>
                  <a:schemeClr val="bg1"/>
                </a:solidFill>
              </a:rPr>
              <a:t>Enter Field, Product, Crop information</a:t>
            </a:r>
          </a:p>
        </p:txBody>
      </p:sp>
      <p:sp>
        <p:nvSpPr>
          <p:cNvPr id="5" name="Date Placeholder 4">
            <a:extLst>
              <a:ext uri="{FF2B5EF4-FFF2-40B4-BE49-F238E27FC236}">
                <a16:creationId xmlns:a16="http://schemas.microsoft.com/office/drawing/2014/main" id="{A2B94385-F2C9-C303-37AF-9B2F5EF2DB66}"/>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C962F5E3-2346-5CDA-F053-271425F9706D}"/>
              </a:ext>
            </a:extLst>
          </p:cNvPr>
          <p:cNvSpPr>
            <a:spLocks noGrp="1"/>
          </p:cNvSpPr>
          <p:nvPr>
            <p:ph type="sldNum" sz="quarter" idx="4"/>
          </p:nvPr>
        </p:nvSpPr>
        <p:spPr/>
        <p:txBody>
          <a:bodyPr/>
          <a:lstStyle/>
          <a:p>
            <a:fld id="{8A7A6979-0714-4377-B894-6BE4C2D6E202}" type="slidenum">
              <a:rPr lang="en-US" smtClean="0"/>
              <a:pPr/>
              <a:t>52</a:t>
            </a:fld>
            <a:endParaRPr lang="en-US" dirty="0"/>
          </a:p>
        </p:txBody>
      </p:sp>
      <p:pic>
        <p:nvPicPr>
          <p:cNvPr id="7" name="Picture 6">
            <a:extLst>
              <a:ext uri="{FF2B5EF4-FFF2-40B4-BE49-F238E27FC236}">
                <a16:creationId xmlns:a16="http://schemas.microsoft.com/office/drawing/2014/main" id="{F28E8C59-AFAC-7D79-0273-9471A3CA8E6D}"/>
              </a:ext>
            </a:extLst>
          </p:cNvPr>
          <p:cNvPicPr>
            <a:picLocks noChangeAspect="1"/>
          </p:cNvPicPr>
          <p:nvPr/>
        </p:nvPicPr>
        <p:blipFill>
          <a:blip r:embed="rId3"/>
          <a:stretch>
            <a:fillRect/>
          </a:stretch>
        </p:blipFill>
        <p:spPr>
          <a:xfrm>
            <a:off x="5123428" y="1699095"/>
            <a:ext cx="6522299" cy="4166684"/>
          </a:xfrm>
          <a:prstGeom prst="rect">
            <a:avLst/>
          </a:prstGeom>
        </p:spPr>
      </p:pic>
    </p:spTree>
    <p:extLst>
      <p:ext uri="{BB962C8B-B14F-4D97-AF65-F5344CB8AC3E}">
        <p14:creationId xmlns:p14="http://schemas.microsoft.com/office/powerpoint/2010/main" val="3297937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E37A-4264-98D4-D281-D125722C4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A95C8-20A3-7B24-BF01-0DAD3343A5ED}"/>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A91F5180-0B23-2A3C-C06C-D10A9B35CC39}"/>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Evaluate the farm/field(s) being</a:t>
            </a:r>
            <a:br>
              <a:rPr lang="en-US" sz="1400" dirty="0">
                <a:solidFill>
                  <a:schemeClr val="bg1"/>
                </a:solidFill>
              </a:rPr>
            </a:br>
            <a:r>
              <a:rPr lang="en-US" sz="1400" dirty="0">
                <a:solidFill>
                  <a:schemeClr val="bg1"/>
                </a:solidFill>
              </a:rPr>
              <a:t>treated</a:t>
            </a:r>
          </a:p>
          <a:p>
            <a:pPr lvl="3"/>
            <a:r>
              <a:rPr lang="en-US" sz="1400" dirty="0">
                <a:solidFill>
                  <a:schemeClr val="bg1"/>
                </a:solidFill>
              </a:rPr>
              <a:t>Similar to the first page of the</a:t>
            </a:r>
            <a:br>
              <a:rPr lang="en-US" sz="1400" dirty="0">
                <a:solidFill>
                  <a:schemeClr val="bg1"/>
                </a:solidFill>
              </a:rPr>
            </a:br>
            <a:r>
              <a:rPr lang="en-US" sz="1400" dirty="0">
                <a:solidFill>
                  <a:schemeClr val="bg1"/>
                </a:solidFill>
              </a:rPr>
              <a:t>Drift Buffer page. If you can </a:t>
            </a:r>
            <a:br>
              <a:rPr lang="en-US" sz="1400" dirty="0">
                <a:solidFill>
                  <a:schemeClr val="bg1"/>
                </a:solidFill>
              </a:rPr>
            </a:br>
            <a:r>
              <a:rPr lang="en-US" sz="1400" dirty="0">
                <a:solidFill>
                  <a:schemeClr val="bg1"/>
                </a:solidFill>
              </a:rPr>
              <a:t>select </a:t>
            </a:r>
            <a:r>
              <a:rPr lang="en-US" sz="1400" b="1" dirty="0">
                <a:solidFill>
                  <a:schemeClr val="bg1"/>
                </a:solidFill>
              </a:rPr>
              <a:t>YES </a:t>
            </a:r>
            <a:r>
              <a:rPr lang="en-US" sz="1400" dirty="0">
                <a:solidFill>
                  <a:schemeClr val="bg1"/>
                </a:solidFill>
              </a:rPr>
              <a:t>by clicking </a:t>
            </a:r>
            <a:r>
              <a:rPr lang="en-US" sz="1400" b="1" dirty="0">
                <a:solidFill>
                  <a:schemeClr val="bg1"/>
                </a:solidFill>
              </a:rPr>
              <a:t>ANY</a:t>
            </a:r>
            <a:r>
              <a:rPr lang="en-US" sz="1400" dirty="0">
                <a:solidFill>
                  <a:schemeClr val="bg1"/>
                </a:solidFill>
              </a:rPr>
              <a:t> of</a:t>
            </a:r>
            <a:br>
              <a:rPr lang="en-US" sz="1400" dirty="0">
                <a:solidFill>
                  <a:schemeClr val="bg1"/>
                </a:solidFill>
              </a:rPr>
            </a:br>
            <a:r>
              <a:rPr lang="en-US" sz="1400" dirty="0">
                <a:solidFill>
                  <a:schemeClr val="bg1"/>
                </a:solidFill>
              </a:rPr>
              <a:t>these options, you will fulfill your</a:t>
            </a:r>
            <a:br>
              <a:rPr lang="en-US" sz="1400" dirty="0">
                <a:solidFill>
                  <a:schemeClr val="bg1"/>
                </a:solidFill>
              </a:rPr>
            </a:br>
            <a:r>
              <a:rPr lang="en-US" sz="1400" dirty="0">
                <a:solidFill>
                  <a:schemeClr val="bg1"/>
                </a:solidFill>
              </a:rPr>
              <a:t>required “Points”. </a:t>
            </a:r>
          </a:p>
          <a:p>
            <a:pPr lvl="4"/>
            <a:r>
              <a:rPr lang="en-US" sz="1400" b="1" dirty="0">
                <a:solidFill>
                  <a:srgbClr val="FF0000"/>
                </a:solidFill>
              </a:rPr>
              <a:t>Look for “Skip to Final</a:t>
            </a:r>
            <a:br>
              <a:rPr lang="en-US" sz="1400" b="1" dirty="0">
                <a:solidFill>
                  <a:srgbClr val="FF0000"/>
                </a:solidFill>
              </a:rPr>
            </a:br>
            <a:r>
              <a:rPr lang="en-US" sz="1400" b="1" dirty="0">
                <a:solidFill>
                  <a:srgbClr val="FF0000"/>
                </a:solidFill>
              </a:rPr>
              <a:t>Summary” bottom if you have met</a:t>
            </a:r>
            <a:br>
              <a:rPr lang="en-US" sz="1400" b="1" dirty="0">
                <a:solidFill>
                  <a:srgbClr val="FF0000"/>
                </a:solidFill>
              </a:rPr>
            </a:br>
            <a:r>
              <a:rPr lang="en-US" sz="1400" b="1" dirty="0">
                <a:solidFill>
                  <a:srgbClr val="FF0000"/>
                </a:solidFill>
              </a:rPr>
              <a:t>these requirements.</a:t>
            </a:r>
          </a:p>
          <a:p>
            <a:pPr lvl="5"/>
            <a:r>
              <a:rPr lang="en-US" sz="1400" b="1" dirty="0">
                <a:solidFill>
                  <a:srgbClr val="FF0000"/>
                </a:solidFill>
              </a:rPr>
              <a:t>No other questions need</a:t>
            </a:r>
            <a:br>
              <a:rPr lang="en-US" sz="1400" b="1" dirty="0">
                <a:solidFill>
                  <a:srgbClr val="FF0000"/>
                </a:solidFill>
              </a:rPr>
            </a:br>
            <a:r>
              <a:rPr lang="en-US" sz="1400" b="1" dirty="0">
                <a:solidFill>
                  <a:srgbClr val="FF0000"/>
                </a:solidFill>
              </a:rPr>
              <a:t>answered. You are DONE.</a:t>
            </a:r>
            <a:br>
              <a:rPr lang="en-US" sz="1400" b="1" dirty="0">
                <a:solidFill>
                  <a:srgbClr val="FF0000"/>
                </a:solidFill>
              </a:rPr>
            </a:br>
            <a:r>
              <a:rPr lang="en-US" sz="1400" b="1" dirty="0">
                <a:solidFill>
                  <a:srgbClr val="FF0000"/>
                </a:solidFill>
              </a:rPr>
              <a:t>Download/Print for records as </a:t>
            </a:r>
            <a:br>
              <a:rPr lang="en-US" sz="1400" b="1" dirty="0">
                <a:solidFill>
                  <a:srgbClr val="FF0000"/>
                </a:solidFill>
              </a:rPr>
            </a:br>
            <a:r>
              <a:rPr lang="en-US" sz="1400" b="1" dirty="0">
                <a:solidFill>
                  <a:srgbClr val="FF0000"/>
                </a:solidFill>
              </a:rPr>
              <a:t>suggested</a:t>
            </a:r>
            <a:br>
              <a:rPr lang="en-US" sz="1400" b="1" dirty="0">
                <a:solidFill>
                  <a:srgbClr val="FF0000"/>
                </a:solidFill>
              </a:rPr>
            </a:br>
            <a:endParaRPr lang="en-US" sz="1400" dirty="0">
              <a:solidFill>
                <a:schemeClr val="bg1"/>
              </a:solidFill>
            </a:endParaRPr>
          </a:p>
        </p:txBody>
      </p:sp>
      <p:sp>
        <p:nvSpPr>
          <p:cNvPr id="5" name="Date Placeholder 4">
            <a:extLst>
              <a:ext uri="{FF2B5EF4-FFF2-40B4-BE49-F238E27FC236}">
                <a16:creationId xmlns:a16="http://schemas.microsoft.com/office/drawing/2014/main" id="{6F1FF537-7C04-C388-3274-D500C66F7D5E}"/>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FC414206-9C4E-43AB-1DF9-731468A58A78}"/>
              </a:ext>
            </a:extLst>
          </p:cNvPr>
          <p:cNvSpPr>
            <a:spLocks noGrp="1"/>
          </p:cNvSpPr>
          <p:nvPr>
            <p:ph type="sldNum" sz="quarter" idx="4"/>
          </p:nvPr>
        </p:nvSpPr>
        <p:spPr/>
        <p:txBody>
          <a:bodyPr/>
          <a:lstStyle/>
          <a:p>
            <a:fld id="{8A7A6979-0714-4377-B894-6BE4C2D6E202}" type="slidenum">
              <a:rPr lang="en-US" smtClean="0"/>
              <a:pPr/>
              <a:t>53</a:t>
            </a:fld>
            <a:endParaRPr lang="en-US" dirty="0"/>
          </a:p>
        </p:txBody>
      </p:sp>
      <p:pic>
        <p:nvPicPr>
          <p:cNvPr id="8" name="Picture 7">
            <a:extLst>
              <a:ext uri="{FF2B5EF4-FFF2-40B4-BE49-F238E27FC236}">
                <a16:creationId xmlns:a16="http://schemas.microsoft.com/office/drawing/2014/main" id="{97E613B4-F0AD-38A9-A5E1-FD27360613B8}"/>
              </a:ext>
            </a:extLst>
          </p:cNvPr>
          <p:cNvPicPr>
            <a:picLocks noChangeAspect="1"/>
          </p:cNvPicPr>
          <p:nvPr/>
        </p:nvPicPr>
        <p:blipFill>
          <a:blip r:embed="rId3"/>
          <a:stretch>
            <a:fillRect/>
          </a:stretch>
        </p:blipFill>
        <p:spPr>
          <a:xfrm>
            <a:off x="4442718" y="1711981"/>
            <a:ext cx="7363245" cy="4540320"/>
          </a:xfrm>
          <a:prstGeom prst="rect">
            <a:avLst/>
          </a:prstGeom>
        </p:spPr>
      </p:pic>
      <p:pic>
        <p:nvPicPr>
          <p:cNvPr id="10" name="Picture 9">
            <a:extLst>
              <a:ext uri="{FF2B5EF4-FFF2-40B4-BE49-F238E27FC236}">
                <a16:creationId xmlns:a16="http://schemas.microsoft.com/office/drawing/2014/main" id="{757A7E03-2CB4-985B-B165-685FAA33DEB0}"/>
              </a:ext>
            </a:extLst>
          </p:cNvPr>
          <p:cNvPicPr>
            <a:picLocks noChangeAspect="1"/>
          </p:cNvPicPr>
          <p:nvPr/>
        </p:nvPicPr>
        <p:blipFill>
          <a:blip r:embed="rId4"/>
          <a:srcRect l="22233" t="18637" b="26380"/>
          <a:stretch>
            <a:fillRect/>
          </a:stretch>
        </p:blipFill>
        <p:spPr>
          <a:xfrm>
            <a:off x="3796600" y="5656838"/>
            <a:ext cx="1887167" cy="4377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4225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80DE6-F3CF-1C79-BD2B-338F83F42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F30D7-3170-6B78-5BCE-71853BAD211C}"/>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0C1EB2B7-AB11-5E7B-C721-B4F32B940E8A}"/>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Evaluate the farm/field(s) being</a:t>
            </a:r>
            <a:br>
              <a:rPr lang="en-US" sz="1400" dirty="0">
                <a:solidFill>
                  <a:schemeClr val="bg1"/>
                </a:solidFill>
              </a:rPr>
            </a:br>
            <a:r>
              <a:rPr lang="en-US" sz="1400" dirty="0">
                <a:solidFill>
                  <a:schemeClr val="bg1"/>
                </a:solidFill>
              </a:rPr>
              <a:t>treated</a:t>
            </a:r>
          </a:p>
          <a:p>
            <a:pPr lvl="3"/>
            <a:r>
              <a:rPr lang="en-US" sz="1400" dirty="0">
                <a:solidFill>
                  <a:schemeClr val="bg1"/>
                </a:solidFill>
              </a:rPr>
              <a:t>Not common to select any of these</a:t>
            </a:r>
            <a:br>
              <a:rPr lang="en-US" sz="1400" dirty="0">
                <a:solidFill>
                  <a:schemeClr val="bg1"/>
                </a:solidFill>
              </a:rPr>
            </a:br>
            <a:r>
              <a:rPr lang="en-US" sz="1400" dirty="0">
                <a:solidFill>
                  <a:schemeClr val="bg1"/>
                </a:solidFill>
              </a:rPr>
              <a:t>options</a:t>
            </a:r>
          </a:p>
          <a:p>
            <a:pPr lvl="3"/>
            <a:r>
              <a:rPr lang="en-US" sz="1400" dirty="0">
                <a:solidFill>
                  <a:srgbClr val="FF0000"/>
                </a:solidFill>
              </a:rPr>
              <a:t>If you are unsure on the description</a:t>
            </a:r>
            <a:br>
              <a:rPr lang="en-US" sz="1400" dirty="0">
                <a:solidFill>
                  <a:srgbClr val="FF0000"/>
                </a:solidFill>
              </a:rPr>
            </a:br>
            <a:r>
              <a:rPr lang="en-US" sz="1400" dirty="0">
                <a:solidFill>
                  <a:srgbClr val="FF0000"/>
                </a:solidFill>
              </a:rPr>
              <a:t>or if these apply click the </a:t>
            </a:r>
            <a:r>
              <a:rPr lang="en-US" sz="1400" b="1" dirty="0">
                <a:solidFill>
                  <a:srgbClr val="FF0000"/>
                </a:solidFill>
              </a:rPr>
              <a:t>“View</a:t>
            </a:r>
            <a:br>
              <a:rPr lang="en-US" sz="1400" b="1" dirty="0">
                <a:solidFill>
                  <a:srgbClr val="FF0000"/>
                </a:solidFill>
              </a:rPr>
            </a:br>
            <a:r>
              <a:rPr lang="en-US" sz="1400" b="1" dirty="0">
                <a:solidFill>
                  <a:srgbClr val="FF0000"/>
                </a:solidFill>
              </a:rPr>
              <a:t>the description of this measure” </a:t>
            </a:r>
            <a:r>
              <a:rPr lang="en-US" sz="1400" dirty="0">
                <a:solidFill>
                  <a:srgbClr val="FF0000"/>
                </a:solidFill>
              </a:rPr>
              <a:t>to </a:t>
            </a:r>
            <a:br>
              <a:rPr lang="en-US" sz="1400" dirty="0">
                <a:solidFill>
                  <a:srgbClr val="FF0000"/>
                </a:solidFill>
              </a:rPr>
            </a:br>
            <a:r>
              <a:rPr lang="en-US" sz="1400" dirty="0">
                <a:solidFill>
                  <a:srgbClr val="FF0000"/>
                </a:solidFill>
              </a:rPr>
              <a:t>get more information and the</a:t>
            </a:r>
            <a:br>
              <a:rPr lang="en-US" sz="1400" dirty="0">
                <a:solidFill>
                  <a:srgbClr val="FF0000"/>
                </a:solidFill>
              </a:rPr>
            </a:br>
            <a:r>
              <a:rPr lang="en-US" sz="1400" dirty="0">
                <a:solidFill>
                  <a:srgbClr val="FF0000"/>
                </a:solidFill>
              </a:rPr>
              <a:t>definition on the requirement.</a:t>
            </a:r>
          </a:p>
          <a:p>
            <a:pPr lvl="3"/>
            <a:r>
              <a:rPr lang="en-US" sz="1400" b="1" dirty="0">
                <a:solidFill>
                  <a:srgbClr val="FF0000"/>
                </a:solidFill>
              </a:rPr>
              <a:t>Click “None of the Above” box</a:t>
            </a:r>
            <a:br>
              <a:rPr lang="en-US" sz="1400" b="1" dirty="0">
                <a:solidFill>
                  <a:srgbClr val="FF0000"/>
                </a:solidFill>
              </a:rPr>
            </a:br>
            <a:r>
              <a:rPr lang="en-US" sz="1400" b="1" dirty="0">
                <a:solidFill>
                  <a:srgbClr val="FF0000"/>
                </a:solidFill>
              </a:rPr>
              <a:t>at the bottom of the page</a:t>
            </a:r>
            <a:br>
              <a:rPr lang="en-US" sz="1400" b="1" dirty="0">
                <a:solidFill>
                  <a:srgbClr val="FF0000"/>
                </a:solidFill>
              </a:rPr>
            </a:br>
            <a:endParaRPr lang="en-US" sz="1400" dirty="0">
              <a:solidFill>
                <a:schemeClr val="bg1"/>
              </a:solidFill>
            </a:endParaRPr>
          </a:p>
        </p:txBody>
      </p:sp>
      <p:sp>
        <p:nvSpPr>
          <p:cNvPr id="5" name="Date Placeholder 4">
            <a:extLst>
              <a:ext uri="{FF2B5EF4-FFF2-40B4-BE49-F238E27FC236}">
                <a16:creationId xmlns:a16="http://schemas.microsoft.com/office/drawing/2014/main" id="{970E2DC8-2E79-1382-06A1-B5E0CF301034}"/>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51885E5A-37E3-8066-6570-4BF973D44FB7}"/>
              </a:ext>
            </a:extLst>
          </p:cNvPr>
          <p:cNvSpPr>
            <a:spLocks noGrp="1"/>
          </p:cNvSpPr>
          <p:nvPr>
            <p:ph type="sldNum" sz="quarter" idx="4"/>
          </p:nvPr>
        </p:nvSpPr>
        <p:spPr/>
        <p:txBody>
          <a:bodyPr/>
          <a:lstStyle/>
          <a:p>
            <a:fld id="{8A7A6979-0714-4377-B894-6BE4C2D6E202}" type="slidenum">
              <a:rPr lang="en-US" smtClean="0"/>
              <a:pPr/>
              <a:t>54</a:t>
            </a:fld>
            <a:endParaRPr lang="en-US" dirty="0"/>
          </a:p>
        </p:txBody>
      </p:sp>
      <p:pic>
        <p:nvPicPr>
          <p:cNvPr id="8" name="Picture 7">
            <a:extLst>
              <a:ext uri="{FF2B5EF4-FFF2-40B4-BE49-F238E27FC236}">
                <a16:creationId xmlns:a16="http://schemas.microsoft.com/office/drawing/2014/main" id="{56C55938-112C-880A-34BA-6F9DC7CB652C}"/>
              </a:ext>
            </a:extLst>
          </p:cNvPr>
          <p:cNvPicPr>
            <a:picLocks noChangeAspect="1"/>
          </p:cNvPicPr>
          <p:nvPr/>
        </p:nvPicPr>
        <p:blipFill>
          <a:blip r:embed="rId3"/>
          <a:stretch>
            <a:fillRect/>
          </a:stretch>
        </p:blipFill>
        <p:spPr>
          <a:xfrm>
            <a:off x="4442718" y="1673464"/>
            <a:ext cx="5694065" cy="3511071"/>
          </a:xfrm>
          <a:prstGeom prst="rect">
            <a:avLst/>
          </a:prstGeom>
        </p:spPr>
      </p:pic>
      <p:pic>
        <p:nvPicPr>
          <p:cNvPr id="7" name="Picture 6">
            <a:extLst>
              <a:ext uri="{FF2B5EF4-FFF2-40B4-BE49-F238E27FC236}">
                <a16:creationId xmlns:a16="http://schemas.microsoft.com/office/drawing/2014/main" id="{83169230-4BF4-BC5B-D023-D5D6E2465C47}"/>
              </a:ext>
            </a:extLst>
          </p:cNvPr>
          <p:cNvPicPr>
            <a:picLocks noChangeAspect="1"/>
          </p:cNvPicPr>
          <p:nvPr/>
        </p:nvPicPr>
        <p:blipFill>
          <a:blip r:embed="rId4"/>
          <a:stretch>
            <a:fillRect/>
          </a:stretch>
        </p:blipFill>
        <p:spPr>
          <a:xfrm>
            <a:off x="5051555" y="5077064"/>
            <a:ext cx="5057845" cy="1232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922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1989-AF7E-7F77-CB9D-C93A87DE39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4FB5C-029C-1577-7377-683E4B06FDC1}"/>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C98E0B0F-B13B-4BD2-9711-B1A22875AAC5}"/>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Pesticide Label Points</a:t>
            </a:r>
          </a:p>
          <a:p>
            <a:pPr lvl="4"/>
            <a:r>
              <a:rPr lang="en-US" sz="1400" b="1" dirty="0">
                <a:solidFill>
                  <a:srgbClr val="FF0000"/>
                </a:solidFill>
              </a:rPr>
              <a:t>Add the required amount of </a:t>
            </a:r>
            <a:br>
              <a:rPr lang="en-US" sz="1400" b="1" dirty="0">
                <a:solidFill>
                  <a:srgbClr val="FF0000"/>
                </a:solidFill>
              </a:rPr>
            </a:br>
            <a:r>
              <a:rPr lang="en-US" sz="1400" b="1" dirty="0">
                <a:solidFill>
                  <a:srgbClr val="FF0000"/>
                </a:solidFill>
              </a:rPr>
              <a:t>points for your specific product.</a:t>
            </a:r>
          </a:p>
          <a:p>
            <a:pPr lvl="4"/>
            <a:r>
              <a:rPr lang="en-US" sz="1400" b="1" dirty="0">
                <a:solidFill>
                  <a:srgbClr val="FF0000"/>
                </a:solidFill>
              </a:rPr>
              <a:t>Use the highest point number if</a:t>
            </a:r>
            <a:br>
              <a:rPr lang="en-US" sz="1400" b="1" dirty="0">
                <a:solidFill>
                  <a:srgbClr val="FF0000"/>
                </a:solidFill>
              </a:rPr>
            </a:br>
            <a:r>
              <a:rPr lang="en-US" sz="1400" b="1" dirty="0">
                <a:solidFill>
                  <a:srgbClr val="FF0000"/>
                </a:solidFill>
              </a:rPr>
              <a:t>there is a tank blend.</a:t>
            </a:r>
          </a:p>
          <a:p>
            <a:pPr lvl="4"/>
            <a:r>
              <a:rPr lang="en-US" sz="1400" b="1" dirty="0">
                <a:solidFill>
                  <a:srgbClr val="FF0000"/>
                </a:solidFill>
              </a:rPr>
              <a:t>Found on the label</a:t>
            </a:r>
            <a:br>
              <a:rPr lang="en-US" sz="1400" b="1" dirty="0">
                <a:solidFill>
                  <a:srgbClr val="FF0000"/>
                </a:solidFill>
              </a:rPr>
            </a:br>
            <a:endParaRPr lang="en-US" sz="1400" dirty="0">
              <a:solidFill>
                <a:schemeClr val="bg1"/>
              </a:solidFill>
            </a:endParaRPr>
          </a:p>
        </p:txBody>
      </p:sp>
      <p:sp>
        <p:nvSpPr>
          <p:cNvPr id="5" name="Date Placeholder 4">
            <a:extLst>
              <a:ext uri="{FF2B5EF4-FFF2-40B4-BE49-F238E27FC236}">
                <a16:creationId xmlns:a16="http://schemas.microsoft.com/office/drawing/2014/main" id="{182E0FDA-3605-8B79-6222-80A201E3B46A}"/>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6B5E4EF2-BD83-BC81-EE7E-9D944834F87C}"/>
              </a:ext>
            </a:extLst>
          </p:cNvPr>
          <p:cNvSpPr>
            <a:spLocks noGrp="1"/>
          </p:cNvSpPr>
          <p:nvPr>
            <p:ph type="sldNum" sz="quarter" idx="4"/>
          </p:nvPr>
        </p:nvSpPr>
        <p:spPr/>
        <p:txBody>
          <a:bodyPr/>
          <a:lstStyle/>
          <a:p>
            <a:fld id="{8A7A6979-0714-4377-B894-6BE4C2D6E202}" type="slidenum">
              <a:rPr lang="en-US" smtClean="0"/>
              <a:pPr/>
              <a:t>55</a:t>
            </a:fld>
            <a:endParaRPr lang="en-US" dirty="0"/>
          </a:p>
        </p:txBody>
      </p:sp>
      <p:pic>
        <p:nvPicPr>
          <p:cNvPr id="9" name="Picture 8">
            <a:extLst>
              <a:ext uri="{FF2B5EF4-FFF2-40B4-BE49-F238E27FC236}">
                <a16:creationId xmlns:a16="http://schemas.microsoft.com/office/drawing/2014/main" id="{32BDD50A-98AB-91EB-1637-B533FDFA7EAC}"/>
              </a:ext>
            </a:extLst>
          </p:cNvPr>
          <p:cNvPicPr>
            <a:picLocks noChangeAspect="1"/>
          </p:cNvPicPr>
          <p:nvPr/>
        </p:nvPicPr>
        <p:blipFill>
          <a:blip r:embed="rId3"/>
          <a:stretch>
            <a:fillRect/>
          </a:stretch>
        </p:blipFill>
        <p:spPr>
          <a:xfrm>
            <a:off x="4554407" y="1730476"/>
            <a:ext cx="7251556" cy="4694244"/>
          </a:xfrm>
          <a:prstGeom prst="rect">
            <a:avLst/>
          </a:prstGeom>
        </p:spPr>
      </p:pic>
    </p:spTree>
    <p:extLst>
      <p:ext uri="{BB962C8B-B14F-4D97-AF65-F5344CB8AC3E}">
        <p14:creationId xmlns:p14="http://schemas.microsoft.com/office/powerpoint/2010/main" val="3412089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0B45D-3D02-3D60-C246-A6F94BBDC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60708-D7D2-F40F-0206-E8DC80867C20}"/>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DF52F36C-6C4B-C1B9-BF6C-EAF77AC664C0}"/>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Pesticide Label Points</a:t>
            </a:r>
          </a:p>
          <a:p>
            <a:pPr lvl="4"/>
            <a:r>
              <a:rPr lang="en-US" sz="1400" b="1" dirty="0">
                <a:solidFill>
                  <a:srgbClr val="FF0000"/>
                </a:solidFill>
              </a:rPr>
              <a:t>Liberty Ultra Example</a:t>
            </a:r>
          </a:p>
          <a:p>
            <a:pPr lvl="5"/>
            <a:r>
              <a:rPr lang="en-US" sz="1400" b="1" dirty="0">
                <a:solidFill>
                  <a:srgbClr val="FF0000"/>
                </a:solidFill>
              </a:rPr>
              <a:t>Requires 3 points</a:t>
            </a:r>
          </a:p>
          <a:p>
            <a:pPr lvl="4"/>
            <a:r>
              <a:rPr lang="en-US" sz="1400" b="1" dirty="0">
                <a:solidFill>
                  <a:srgbClr val="FF0000"/>
                </a:solidFill>
              </a:rPr>
              <a:t>The top of the page will continue </a:t>
            </a:r>
            <a:br>
              <a:rPr lang="en-US" sz="1400" b="1" dirty="0">
                <a:solidFill>
                  <a:srgbClr val="FF0000"/>
                </a:solidFill>
              </a:rPr>
            </a:br>
            <a:r>
              <a:rPr lang="en-US" sz="1400" b="1" dirty="0">
                <a:solidFill>
                  <a:srgbClr val="FF0000"/>
                </a:solidFill>
              </a:rPr>
              <a:t>to update as you go through the </a:t>
            </a:r>
            <a:br>
              <a:rPr lang="en-US" sz="1400" b="1" dirty="0">
                <a:solidFill>
                  <a:srgbClr val="FF0000"/>
                </a:solidFill>
              </a:rPr>
            </a:br>
            <a:r>
              <a:rPr lang="en-US" sz="1400" b="1" dirty="0">
                <a:solidFill>
                  <a:srgbClr val="FF0000"/>
                </a:solidFill>
              </a:rPr>
              <a:t>questions.</a:t>
            </a:r>
            <a:br>
              <a:rPr lang="en-US" sz="1400" b="1" dirty="0">
                <a:solidFill>
                  <a:srgbClr val="FF0000"/>
                </a:solidFill>
              </a:rPr>
            </a:br>
            <a:endParaRPr lang="en-US" sz="1400" dirty="0">
              <a:solidFill>
                <a:schemeClr val="bg1"/>
              </a:solidFill>
            </a:endParaRPr>
          </a:p>
        </p:txBody>
      </p:sp>
      <p:sp>
        <p:nvSpPr>
          <p:cNvPr id="5" name="Date Placeholder 4">
            <a:extLst>
              <a:ext uri="{FF2B5EF4-FFF2-40B4-BE49-F238E27FC236}">
                <a16:creationId xmlns:a16="http://schemas.microsoft.com/office/drawing/2014/main" id="{BACF9F2F-F000-6167-DDC9-01DE57EDFFE2}"/>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E726538B-80CF-4257-64EC-6A774B6EE5AD}"/>
              </a:ext>
            </a:extLst>
          </p:cNvPr>
          <p:cNvSpPr>
            <a:spLocks noGrp="1"/>
          </p:cNvSpPr>
          <p:nvPr>
            <p:ph type="sldNum" sz="quarter" idx="4"/>
          </p:nvPr>
        </p:nvSpPr>
        <p:spPr/>
        <p:txBody>
          <a:bodyPr/>
          <a:lstStyle/>
          <a:p>
            <a:fld id="{8A7A6979-0714-4377-B894-6BE4C2D6E202}" type="slidenum">
              <a:rPr lang="en-US" smtClean="0"/>
              <a:pPr/>
              <a:t>56</a:t>
            </a:fld>
            <a:endParaRPr lang="en-US" dirty="0"/>
          </a:p>
        </p:txBody>
      </p:sp>
      <p:pic>
        <p:nvPicPr>
          <p:cNvPr id="7" name="Picture 6">
            <a:extLst>
              <a:ext uri="{FF2B5EF4-FFF2-40B4-BE49-F238E27FC236}">
                <a16:creationId xmlns:a16="http://schemas.microsoft.com/office/drawing/2014/main" id="{AE13C206-7B70-5436-632F-6229E131444D}"/>
              </a:ext>
            </a:extLst>
          </p:cNvPr>
          <p:cNvPicPr>
            <a:picLocks noChangeAspect="1"/>
          </p:cNvPicPr>
          <p:nvPr/>
        </p:nvPicPr>
        <p:blipFill>
          <a:blip r:embed="rId3"/>
          <a:stretch>
            <a:fillRect/>
          </a:stretch>
        </p:blipFill>
        <p:spPr>
          <a:xfrm>
            <a:off x="4651462" y="1726709"/>
            <a:ext cx="6798502" cy="4332251"/>
          </a:xfrm>
          <a:prstGeom prst="rect">
            <a:avLst/>
          </a:prstGeom>
        </p:spPr>
      </p:pic>
    </p:spTree>
    <p:extLst>
      <p:ext uri="{BB962C8B-B14F-4D97-AF65-F5344CB8AC3E}">
        <p14:creationId xmlns:p14="http://schemas.microsoft.com/office/powerpoint/2010/main" val="1640532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126B4-8DB2-154B-E399-B6F920BF7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946D8-ED7A-8F8A-ED62-19485D3B0386}"/>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AD19EEC1-BCE9-2673-9569-86CE5471540E}"/>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Systems that Capture Runoff and </a:t>
            </a:r>
            <a:br>
              <a:rPr lang="en-US" sz="1400" dirty="0">
                <a:solidFill>
                  <a:schemeClr val="bg1"/>
                </a:solidFill>
              </a:rPr>
            </a:br>
            <a:r>
              <a:rPr lang="en-US" sz="1400" dirty="0">
                <a:solidFill>
                  <a:schemeClr val="bg1"/>
                </a:solidFill>
              </a:rPr>
              <a:t>Discharge</a:t>
            </a:r>
          </a:p>
          <a:p>
            <a:pPr lvl="3"/>
            <a:r>
              <a:rPr lang="en-US" sz="1400" b="1" dirty="0">
                <a:solidFill>
                  <a:srgbClr val="FF0000"/>
                </a:solidFill>
              </a:rPr>
              <a:t>If any apply, points will be added.</a:t>
            </a:r>
          </a:p>
          <a:p>
            <a:pPr lvl="3"/>
            <a:r>
              <a:rPr lang="en-US" sz="1400" b="1" dirty="0">
                <a:solidFill>
                  <a:srgbClr val="FF0000"/>
                </a:solidFill>
              </a:rPr>
              <a:t>If not applicable, points will be 0, </a:t>
            </a:r>
            <a:r>
              <a:rPr lang="en-US" sz="1400" b="1" dirty="0" err="1">
                <a:solidFill>
                  <a:srgbClr val="FF0000"/>
                </a:solidFill>
              </a:rPr>
              <a:t>cont</a:t>
            </a:r>
            <a:br>
              <a:rPr lang="en-US" sz="1400" b="1" dirty="0">
                <a:solidFill>
                  <a:srgbClr val="FF0000"/>
                </a:solidFill>
              </a:rPr>
            </a:br>
            <a:r>
              <a:rPr lang="en-US" sz="1400" b="1" dirty="0">
                <a:solidFill>
                  <a:srgbClr val="FF0000"/>
                </a:solidFill>
              </a:rPr>
              <a:t>to next question.</a:t>
            </a:r>
          </a:p>
          <a:p>
            <a:pPr lvl="3"/>
            <a:r>
              <a:rPr lang="en-US" sz="1400" b="1" dirty="0">
                <a:solidFill>
                  <a:srgbClr val="FF0000"/>
                </a:solidFill>
              </a:rPr>
              <a:t>This example, Not Applicable.</a:t>
            </a:r>
            <a:br>
              <a:rPr lang="en-US" sz="1400" b="1" dirty="0">
                <a:solidFill>
                  <a:srgbClr val="FF0000"/>
                </a:solidFill>
              </a:rPr>
            </a:br>
            <a:endParaRPr lang="en-US" sz="1400" dirty="0">
              <a:solidFill>
                <a:schemeClr val="bg1"/>
              </a:solidFill>
            </a:endParaRPr>
          </a:p>
        </p:txBody>
      </p:sp>
      <p:sp>
        <p:nvSpPr>
          <p:cNvPr id="5" name="Date Placeholder 4">
            <a:extLst>
              <a:ext uri="{FF2B5EF4-FFF2-40B4-BE49-F238E27FC236}">
                <a16:creationId xmlns:a16="http://schemas.microsoft.com/office/drawing/2014/main" id="{0854950E-8DB3-987C-6713-1A750BCE0E4A}"/>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00F1B644-C0A1-50EF-E0FC-7CCD2310F1B6}"/>
              </a:ext>
            </a:extLst>
          </p:cNvPr>
          <p:cNvSpPr>
            <a:spLocks noGrp="1"/>
          </p:cNvSpPr>
          <p:nvPr>
            <p:ph type="sldNum" sz="quarter" idx="4"/>
          </p:nvPr>
        </p:nvSpPr>
        <p:spPr/>
        <p:txBody>
          <a:bodyPr/>
          <a:lstStyle/>
          <a:p>
            <a:fld id="{8A7A6979-0714-4377-B894-6BE4C2D6E202}" type="slidenum">
              <a:rPr lang="en-US" smtClean="0"/>
              <a:pPr/>
              <a:t>57</a:t>
            </a:fld>
            <a:endParaRPr lang="en-US" dirty="0"/>
          </a:p>
        </p:txBody>
      </p:sp>
      <p:pic>
        <p:nvPicPr>
          <p:cNvPr id="8" name="Picture 7">
            <a:extLst>
              <a:ext uri="{FF2B5EF4-FFF2-40B4-BE49-F238E27FC236}">
                <a16:creationId xmlns:a16="http://schemas.microsoft.com/office/drawing/2014/main" id="{5AA3013E-4565-2D70-E425-42774D475A3C}"/>
              </a:ext>
            </a:extLst>
          </p:cNvPr>
          <p:cNvPicPr>
            <a:picLocks noChangeAspect="1"/>
          </p:cNvPicPr>
          <p:nvPr/>
        </p:nvPicPr>
        <p:blipFill>
          <a:blip r:embed="rId3"/>
          <a:stretch>
            <a:fillRect/>
          </a:stretch>
        </p:blipFill>
        <p:spPr>
          <a:xfrm>
            <a:off x="4905411" y="1606140"/>
            <a:ext cx="6900552" cy="4292209"/>
          </a:xfrm>
          <a:prstGeom prst="rect">
            <a:avLst/>
          </a:prstGeom>
        </p:spPr>
      </p:pic>
    </p:spTree>
    <p:extLst>
      <p:ext uri="{BB962C8B-B14F-4D97-AF65-F5344CB8AC3E}">
        <p14:creationId xmlns:p14="http://schemas.microsoft.com/office/powerpoint/2010/main" val="967827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12B6-1AB5-731E-722A-623E23A2E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F317A-3226-6148-7BDD-218B2E0CC009}"/>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FDCFCA03-6397-2064-26CD-5B65FB150A8A}"/>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Mitigation Relief Based on Pesticide Runoff</a:t>
            </a:r>
            <a:br>
              <a:rPr lang="en-US" sz="1400" dirty="0">
                <a:solidFill>
                  <a:schemeClr val="bg1"/>
                </a:solidFill>
              </a:rPr>
            </a:br>
            <a:r>
              <a:rPr lang="en-US" sz="1400" dirty="0">
                <a:solidFill>
                  <a:schemeClr val="bg1"/>
                </a:solidFill>
              </a:rPr>
              <a:t>Vulnerability</a:t>
            </a:r>
          </a:p>
          <a:p>
            <a:pPr lvl="4"/>
            <a:r>
              <a:rPr lang="en-US" sz="1400" b="1" dirty="0">
                <a:solidFill>
                  <a:srgbClr val="FF0000"/>
                </a:solidFill>
              </a:rPr>
              <a:t>Most important to select State and</a:t>
            </a:r>
            <a:br>
              <a:rPr lang="en-US" sz="1400" b="1" dirty="0">
                <a:solidFill>
                  <a:srgbClr val="FF0000"/>
                </a:solidFill>
              </a:rPr>
            </a:br>
            <a:r>
              <a:rPr lang="en-US" sz="1400" b="1" dirty="0">
                <a:solidFill>
                  <a:srgbClr val="FF0000"/>
                </a:solidFill>
              </a:rPr>
              <a:t>County of application. </a:t>
            </a:r>
          </a:p>
          <a:p>
            <a:pPr lvl="4"/>
            <a:r>
              <a:rPr lang="en-US" sz="1400" b="1" dirty="0">
                <a:solidFill>
                  <a:srgbClr val="FF0000"/>
                </a:solidFill>
              </a:rPr>
              <a:t>Each county is awarded Points just by</a:t>
            </a:r>
            <a:br>
              <a:rPr lang="en-US" sz="1400" b="1" dirty="0">
                <a:solidFill>
                  <a:srgbClr val="FF0000"/>
                </a:solidFill>
              </a:rPr>
            </a:br>
            <a:r>
              <a:rPr lang="en-US" sz="1400" b="1" dirty="0">
                <a:solidFill>
                  <a:srgbClr val="FF0000"/>
                </a:solidFill>
              </a:rPr>
              <a:t>location on how likely runoff will occur</a:t>
            </a:r>
            <a:br>
              <a:rPr lang="en-US" sz="1400" b="1" dirty="0">
                <a:solidFill>
                  <a:srgbClr val="FF0000"/>
                </a:solidFill>
              </a:rPr>
            </a:br>
            <a:r>
              <a:rPr lang="en-US" sz="1400" b="1" dirty="0">
                <a:solidFill>
                  <a:srgbClr val="FF0000"/>
                </a:solidFill>
              </a:rPr>
              <a:t>in that county and how waterways are</a:t>
            </a:r>
            <a:br>
              <a:rPr lang="en-US" sz="1400" b="1" dirty="0">
                <a:solidFill>
                  <a:srgbClr val="FF0000"/>
                </a:solidFill>
              </a:rPr>
            </a:br>
            <a:r>
              <a:rPr lang="en-US" sz="1400" b="1" dirty="0">
                <a:solidFill>
                  <a:srgbClr val="FF0000"/>
                </a:solidFill>
              </a:rPr>
              <a:t>in that County. </a:t>
            </a:r>
          </a:p>
          <a:p>
            <a:pPr lvl="4"/>
            <a:r>
              <a:rPr lang="en-US" sz="1400" b="1" dirty="0">
                <a:solidFill>
                  <a:srgbClr val="FF0000"/>
                </a:solidFill>
              </a:rPr>
              <a:t>There are some counties that have 0</a:t>
            </a:r>
            <a:br>
              <a:rPr lang="en-US" sz="1400" b="1" dirty="0">
                <a:solidFill>
                  <a:srgbClr val="FF0000"/>
                </a:solidFill>
              </a:rPr>
            </a:br>
            <a:r>
              <a:rPr lang="en-US" sz="1400" b="1" dirty="0">
                <a:solidFill>
                  <a:srgbClr val="FF0000"/>
                </a:solidFill>
              </a:rPr>
              <a:t>points.</a:t>
            </a:r>
            <a:br>
              <a:rPr lang="en-US" sz="1400" b="1" dirty="0">
                <a:solidFill>
                  <a:srgbClr val="FF0000"/>
                </a:solidFill>
              </a:rPr>
            </a:br>
            <a:endParaRPr lang="en-US" sz="1400" dirty="0">
              <a:solidFill>
                <a:schemeClr val="bg1"/>
              </a:solidFill>
            </a:endParaRPr>
          </a:p>
        </p:txBody>
      </p:sp>
      <p:sp>
        <p:nvSpPr>
          <p:cNvPr id="5" name="Date Placeholder 4">
            <a:extLst>
              <a:ext uri="{FF2B5EF4-FFF2-40B4-BE49-F238E27FC236}">
                <a16:creationId xmlns:a16="http://schemas.microsoft.com/office/drawing/2014/main" id="{F10BE0E0-19F8-9627-7DBA-289AAEA107C8}"/>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531122A9-D258-AB4E-3E6C-382F6F887463}"/>
              </a:ext>
            </a:extLst>
          </p:cNvPr>
          <p:cNvSpPr>
            <a:spLocks noGrp="1"/>
          </p:cNvSpPr>
          <p:nvPr>
            <p:ph type="sldNum" sz="quarter" idx="4"/>
          </p:nvPr>
        </p:nvSpPr>
        <p:spPr/>
        <p:txBody>
          <a:bodyPr/>
          <a:lstStyle/>
          <a:p>
            <a:fld id="{8A7A6979-0714-4377-B894-6BE4C2D6E202}" type="slidenum">
              <a:rPr lang="en-US" smtClean="0"/>
              <a:pPr/>
              <a:t>58</a:t>
            </a:fld>
            <a:endParaRPr lang="en-US" dirty="0"/>
          </a:p>
        </p:txBody>
      </p:sp>
      <p:pic>
        <p:nvPicPr>
          <p:cNvPr id="10" name="Picture 9">
            <a:extLst>
              <a:ext uri="{FF2B5EF4-FFF2-40B4-BE49-F238E27FC236}">
                <a16:creationId xmlns:a16="http://schemas.microsoft.com/office/drawing/2014/main" id="{81037682-C526-F2ED-9635-0B0E39FA9F0A}"/>
              </a:ext>
            </a:extLst>
          </p:cNvPr>
          <p:cNvPicPr>
            <a:picLocks noChangeAspect="1"/>
          </p:cNvPicPr>
          <p:nvPr/>
        </p:nvPicPr>
        <p:blipFill>
          <a:blip r:embed="rId3"/>
          <a:stretch>
            <a:fillRect/>
          </a:stretch>
        </p:blipFill>
        <p:spPr>
          <a:xfrm>
            <a:off x="5138755" y="1232248"/>
            <a:ext cx="6555049" cy="4331973"/>
          </a:xfrm>
          <a:prstGeom prst="rect">
            <a:avLst/>
          </a:prstGeom>
        </p:spPr>
      </p:pic>
    </p:spTree>
    <p:extLst>
      <p:ext uri="{BB962C8B-B14F-4D97-AF65-F5344CB8AC3E}">
        <p14:creationId xmlns:p14="http://schemas.microsoft.com/office/powerpoint/2010/main" val="1112731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5DAF-4A07-9666-C787-A76E1926A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5B355-4D01-823E-F19E-A909EC46A772}"/>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523A7B91-762C-724F-C1E1-BE10F66FBB2A}"/>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Conservation Program, Runoff/Erosion</a:t>
            </a:r>
            <a:br>
              <a:rPr lang="en-US" sz="1400" dirty="0">
                <a:solidFill>
                  <a:schemeClr val="bg1"/>
                </a:solidFill>
              </a:rPr>
            </a:br>
            <a:r>
              <a:rPr lang="en-US" sz="1400" dirty="0">
                <a:solidFill>
                  <a:schemeClr val="bg1"/>
                </a:solidFill>
              </a:rPr>
              <a:t>Specialist, and Mitigation Tracking</a:t>
            </a:r>
          </a:p>
          <a:p>
            <a:pPr lvl="4"/>
            <a:r>
              <a:rPr lang="en-US" sz="1400" dirty="0">
                <a:solidFill>
                  <a:schemeClr val="bg1"/>
                </a:solidFill>
              </a:rPr>
              <a:t>Select YES for Mitigation Tracking. That is</a:t>
            </a:r>
            <a:br>
              <a:rPr lang="en-US" sz="1400" dirty="0">
                <a:solidFill>
                  <a:schemeClr val="bg1"/>
                </a:solidFill>
              </a:rPr>
            </a:br>
            <a:r>
              <a:rPr lang="en-US" sz="1400" dirty="0">
                <a:solidFill>
                  <a:schemeClr val="bg1"/>
                </a:solidFill>
              </a:rPr>
              <a:t>what we are doing right now.</a:t>
            </a:r>
          </a:p>
          <a:p>
            <a:pPr lvl="5"/>
            <a:r>
              <a:rPr lang="en-US" sz="1400" dirty="0">
                <a:solidFill>
                  <a:schemeClr val="bg1"/>
                </a:solidFill>
              </a:rPr>
              <a:t>Will give points for tracking.</a:t>
            </a:r>
          </a:p>
          <a:p>
            <a:pPr lvl="5"/>
            <a:r>
              <a:rPr lang="en-US" sz="1400" b="1" dirty="0">
                <a:solidFill>
                  <a:srgbClr val="FF0000"/>
                </a:solidFill>
              </a:rPr>
              <a:t>Would give a total of 3 points for LIBERTY</a:t>
            </a:r>
            <a:br>
              <a:rPr lang="en-US" sz="1400" b="1" dirty="0">
                <a:solidFill>
                  <a:srgbClr val="FF0000"/>
                </a:solidFill>
              </a:rPr>
            </a:br>
            <a:r>
              <a:rPr lang="en-US" sz="1400" b="1" dirty="0">
                <a:solidFill>
                  <a:srgbClr val="FF0000"/>
                </a:solidFill>
              </a:rPr>
              <a:t>ULTA example and we would be done.</a:t>
            </a:r>
          </a:p>
        </p:txBody>
      </p:sp>
      <p:sp>
        <p:nvSpPr>
          <p:cNvPr id="5" name="Date Placeholder 4">
            <a:extLst>
              <a:ext uri="{FF2B5EF4-FFF2-40B4-BE49-F238E27FC236}">
                <a16:creationId xmlns:a16="http://schemas.microsoft.com/office/drawing/2014/main" id="{C3ED8344-3E0B-229C-10CE-B2F0059116ED}"/>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58615C69-EB33-7B6B-3BA2-10CFBE3D7A1E}"/>
              </a:ext>
            </a:extLst>
          </p:cNvPr>
          <p:cNvSpPr>
            <a:spLocks noGrp="1"/>
          </p:cNvSpPr>
          <p:nvPr>
            <p:ph type="sldNum" sz="quarter" idx="4"/>
          </p:nvPr>
        </p:nvSpPr>
        <p:spPr/>
        <p:txBody>
          <a:bodyPr/>
          <a:lstStyle/>
          <a:p>
            <a:fld id="{8A7A6979-0714-4377-B894-6BE4C2D6E202}" type="slidenum">
              <a:rPr lang="en-US" smtClean="0"/>
              <a:pPr/>
              <a:t>59</a:t>
            </a:fld>
            <a:endParaRPr lang="en-US" dirty="0"/>
          </a:p>
        </p:txBody>
      </p:sp>
      <p:pic>
        <p:nvPicPr>
          <p:cNvPr id="12" name="Picture 11">
            <a:extLst>
              <a:ext uri="{FF2B5EF4-FFF2-40B4-BE49-F238E27FC236}">
                <a16:creationId xmlns:a16="http://schemas.microsoft.com/office/drawing/2014/main" id="{85244086-D5AC-03AB-39F4-9F5D9BCB438B}"/>
              </a:ext>
            </a:extLst>
          </p:cNvPr>
          <p:cNvPicPr>
            <a:picLocks noChangeAspect="1"/>
          </p:cNvPicPr>
          <p:nvPr/>
        </p:nvPicPr>
        <p:blipFill>
          <a:blip r:embed="rId3"/>
          <a:stretch>
            <a:fillRect/>
          </a:stretch>
        </p:blipFill>
        <p:spPr>
          <a:xfrm>
            <a:off x="5437373" y="1303506"/>
            <a:ext cx="6588869" cy="4474724"/>
          </a:xfrm>
          <a:prstGeom prst="rect">
            <a:avLst/>
          </a:prstGeom>
        </p:spPr>
      </p:pic>
    </p:spTree>
    <p:extLst>
      <p:ext uri="{BB962C8B-B14F-4D97-AF65-F5344CB8AC3E}">
        <p14:creationId xmlns:p14="http://schemas.microsoft.com/office/powerpoint/2010/main" val="956548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51F32-4265-8065-E31D-2D5941438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3AA63-2F79-5BB9-19C5-F2EE733265AF}"/>
              </a:ext>
            </a:extLst>
          </p:cNvPr>
          <p:cNvSpPr>
            <a:spLocks noGrp="1"/>
          </p:cNvSpPr>
          <p:nvPr>
            <p:ph type="ctrTitle"/>
          </p:nvPr>
        </p:nvSpPr>
        <p:spPr/>
        <p:txBody>
          <a:bodyPr/>
          <a:lstStyle/>
          <a:p>
            <a:r>
              <a:rPr lang="en-US" dirty="0"/>
              <a:t>Label Example- Mandatory Spray Drift Buffers</a:t>
            </a:r>
          </a:p>
        </p:txBody>
      </p:sp>
      <p:sp>
        <p:nvSpPr>
          <p:cNvPr id="4" name="Text Placeholder 3">
            <a:extLst>
              <a:ext uri="{FF2B5EF4-FFF2-40B4-BE49-F238E27FC236}">
                <a16:creationId xmlns:a16="http://schemas.microsoft.com/office/drawing/2014/main" id="{C41499A8-71AA-3A1B-BDC5-8E86F463DCFA}"/>
              </a:ext>
            </a:extLst>
          </p:cNvPr>
          <p:cNvSpPr>
            <a:spLocks noGrp="1"/>
          </p:cNvSpPr>
          <p:nvPr>
            <p:ph type="body" sz="quarter" idx="14"/>
          </p:nvPr>
        </p:nvSpPr>
        <p:spPr>
          <a:xfrm>
            <a:off x="8782756" y="1402035"/>
            <a:ext cx="2911048" cy="4631095"/>
          </a:xfrm>
        </p:spPr>
        <p:txBody>
          <a:bodyPr>
            <a:normAutofit/>
          </a:bodyPr>
          <a:lstStyle/>
          <a:p>
            <a:pPr marL="0" indent="0">
              <a:buNone/>
            </a:pPr>
            <a:r>
              <a:rPr lang="en-US" b="1" dirty="0"/>
              <a:t>Mandatory Spray Drift Buffers</a:t>
            </a:r>
          </a:p>
          <a:p>
            <a:r>
              <a:rPr lang="en-US" dirty="0"/>
              <a:t>Section 9</a:t>
            </a:r>
          </a:p>
          <a:p>
            <a:endParaRPr lang="en-US" dirty="0"/>
          </a:p>
          <a:p>
            <a:r>
              <a:rPr lang="en-US" dirty="0"/>
              <a:t>Not a new section to the label, but it has changed.</a:t>
            </a:r>
          </a:p>
          <a:p>
            <a:endParaRPr lang="en-US" dirty="0"/>
          </a:p>
          <a:p>
            <a:r>
              <a:rPr lang="en-US" dirty="0"/>
              <a:t>Biggest change:</a:t>
            </a:r>
          </a:p>
          <a:p>
            <a:pPr lvl="1"/>
            <a:r>
              <a:rPr lang="en-US" dirty="0"/>
              <a:t>Downwind buffer will be on every label.</a:t>
            </a:r>
          </a:p>
          <a:p>
            <a:pPr lvl="1"/>
            <a:r>
              <a:rPr lang="en-US" dirty="0"/>
              <a:t>Have the option to mitigate (reduce) the buffer.</a:t>
            </a:r>
          </a:p>
          <a:p>
            <a:endParaRPr lang="en-US" dirty="0"/>
          </a:p>
          <a:p>
            <a:endParaRPr lang="en-US" dirty="0"/>
          </a:p>
          <a:p>
            <a:pPr marL="0" indent="0">
              <a:buNone/>
            </a:pPr>
            <a:endParaRPr lang="en-US" dirty="0"/>
          </a:p>
        </p:txBody>
      </p:sp>
      <p:sp>
        <p:nvSpPr>
          <p:cNvPr id="5" name="Date Placeholder 4">
            <a:extLst>
              <a:ext uri="{FF2B5EF4-FFF2-40B4-BE49-F238E27FC236}">
                <a16:creationId xmlns:a16="http://schemas.microsoft.com/office/drawing/2014/main" id="{1B9109DE-DC36-F5FC-64E8-ACF0F70C0710}"/>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05390E9D-0FDA-F8BD-110A-8E83DB6EED29}"/>
              </a:ext>
            </a:extLst>
          </p:cNvPr>
          <p:cNvSpPr>
            <a:spLocks noGrp="1"/>
          </p:cNvSpPr>
          <p:nvPr>
            <p:ph type="sldNum" sz="quarter" idx="4"/>
          </p:nvPr>
        </p:nvSpPr>
        <p:spPr/>
        <p:txBody>
          <a:bodyPr/>
          <a:lstStyle/>
          <a:p>
            <a:fld id="{8A7A6979-0714-4377-B894-6BE4C2D6E202}" type="slidenum">
              <a:rPr lang="en-US" smtClean="0"/>
              <a:pPr/>
              <a:t>6</a:t>
            </a:fld>
            <a:endParaRPr lang="en-US" dirty="0"/>
          </a:p>
        </p:txBody>
      </p:sp>
      <p:pic>
        <p:nvPicPr>
          <p:cNvPr id="10" name="Picture 9">
            <a:extLst>
              <a:ext uri="{FF2B5EF4-FFF2-40B4-BE49-F238E27FC236}">
                <a16:creationId xmlns:a16="http://schemas.microsoft.com/office/drawing/2014/main" id="{500E5F7F-F6D1-99DD-3726-45173C7AF148}"/>
              </a:ext>
            </a:extLst>
          </p:cNvPr>
          <p:cNvPicPr>
            <a:picLocks noChangeAspect="1"/>
          </p:cNvPicPr>
          <p:nvPr/>
        </p:nvPicPr>
        <p:blipFill>
          <a:blip r:embed="rId3"/>
          <a:stretch>
            <a:fillRect/>
          </a:stretch>
        </p:blipFill>
        <p:spPr>
          <a:xfrm>
            <a:off x="404523" y="955122"/>
            <a:ext cx="8245051" cy="5664734"/>
          </a:xfrm>
          <a:prstGeom prst="rect">
            <a:avLst/>
          </a:prstGeom>
        </p:spPr>
      </p:pic>
      <p:sp>
        <p:nvSpPr>
          <p:cNvPr id="11" name="Arrow: Right 10">
            <a:extLst>
              <a:ext uri="{FF2B5EF4-FFF2-40B4-BE49-F238E27FC236}">
                <a16:creationId xmlns:a16="http://schemas.microsoft.com/office/drawing/2014/main" id="{C13C97DD-F1B9-B1D2-708D-BCF32BACC4DD}"/>
              </a:ext>
            </a:extLst>
          </p:cNvPr>
          <p:cNvSpPr/>
          <p:nvPr/>
        </p:nvSpPr>
        <p:spPr>
          <a:xfrm>
            <a:off x="2427315" y="2607733"/>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12E70FB-3FFA-FC55-7376-4E23597430E7}"/>
              </a:ext>
            </a:extLst>
          </p:cNvPr>
          <p:cNvSpPr/>
          <p:nvPr/>
        </p:nvSpPr>
        <p:spPr>
          <a:xfrm rot="16200000">
            <a:off x="7080991" y="4936098"/>
            <a:ext cx="1128821" cy="24271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28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42F6E-FF25-721F-101E-F92B95E57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27B88-DCA4-EB34-5083-D05618457D0C}"/>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1AC4F46F-8ECA-FD40-7DA2-639A9D84EF01}"/>
              </a:ext>
            </a:extLst>
          </p:cNvPr>
          <p:cNvSpPr>
            <a:spLocks noGrp="1"/>
          </p:cNvSpPr>
          <p:nvPr>
            <p:ph type="body" sz="quarter" idx="14"/>
          </p:nvPr>
        </p:nvSpPr>
        <p:spPr>
          <a:xfrm>
            <a:off x="498196" y="1079770"/>
            <a:ext cx="11307767" cy="5344950"/>
          </a:xfrm>
        </p:spPr>
        <p:txBody>
          <a:bodyPr>
            <a:normAutofit/>
          </a:bodyPr>
          <a:lstStyle/>
          <a:p>
            <a:endParaRPr lang="en-US"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Conservation Program, Runoff/Erosion</a:t>
            </a:r>
            <a:br>
              <a:rPr lang="en-US" sz="1400" dirty="0">
                <a:solidFill>
                  <a:schemeClr val="bg1"/>
                </a:solidFill>
              </a:rPr>
            </a:br>
            <a:r>
              <a:rPr lang="en-US" sz="1400" dirty="0">
                <a:solidFill>
                  <a:schemeClr val="bg1"/>
                </a:solidFill>
              </a:rPr>
              <a:t>Specialist, and Mitigation Tracking</a:t>
            </a:r>
          </a:p>
          <a:p>
            <a:pPr lvl="4"/>
            <a:r>
              <a:rPr lang="en-US" sz="1400" dirty="0">
                <a:solidFill>
                  <a:schemeClr val="bg1"/>
                </a:solidFill>
              </a:rPr>
              <a:t>Select YES for Mitigation Tracking. </a:t>
            </a:r>
            <a:r>
              <a:rPr lang="en-US" sz="1400" b="1" dirty="0">
                <a:solidFill>
                  <a:schemeClr val="bg1"/>
                </a:solidFill>
              </a:rPr>
              <a:t>That is</a:t>
            </a:r>
            <a:br>
              <a:rPr lang="en-US" sz="1400" b="1" dirty="0">
                <a:solidFill>
                  <a:schemeClr val="bg1"/>
                </a:solidFill>
              </a:rPr>
            </a:br>
            <a:r>
              <a:rPr lang="en-US" sz="1400" b="1" dirty="0">
                <a:solidFill>
                  <a:schemeClr val="bg1"/>
                </a:solidFill>
              </a:rPr>
              <a:t>what we are doing right now by filling out </a:t>
            </a:r>
            <a:br>
              <a:rPr lang="en-US" sz="1400" b="1" dirty="0">
                <a:solidFill>
                  <a:schemeClr val="bg1"/>
                </a:solidFill>
              </a:rPr>
            </a:br>
            <a:r>
              <a:rPr lang="en-US" sz="1400" b="1" dirty="0">
                <a:solidFill>
                  <a:schemeClr val="bg1"/>
                </a:solidFill>
              </a:rPr>
              <a:t>this calculator tool.</a:t>
            </a:r>
          </a:p>
          <a:p>
            <a:pPr lvl="5"/>
            <a:r>
              <a:rPr lang="en-US" sz="1400" dirty="0">
                <a:solidFill>
                  <a:schemeClr val="bg1"/>
                </a:solidFill>
              </a:rPr>
              <a:t>Will give points for tracking.</a:t>
            </a:r>
          </a:p>
          <a:p>
            <a:pPr lvl="5"/>
            <a:r>
              <a:rPr lang="en-US" sz="1400" b="1" dirty="0">
                <a:solidFill>
                  <a:srgbClr val="FF0000"/>
                </a:solidFill>
              </a:rPr>
              <a:t>Would give a total of 3 points for LIBERTY</a:t>
            </a:r>
            <a:br>
              <a:rPr lang="en-US" sz="1400" b="1" dirty="0">
                <a:solidFill>
                  <a:srgbClr val="FF0000"/>
                </a:solidFill>
              </a:rPr>
            </a:br>
            <a:r>
              <a:rPr lang="en-US" sz="1400" b="1" dirty="0">
                <a:solidFill>
                  <a:srgbClr val="FF0000"/>
                </a:solidFill>
              </a:rPr>
              <a:t>ULTA example and we would be done.</a:t>
            </a:r>
          </a:p>
          <a:p>
            <a:pPr lvl="5"/>
            <a:endParaRPr lang="en-US" sz="1400" b="1" dirty="0">
              <a:solidFill>
                <a:srgbClr val="FF0000"/>
              </a:solidFill>
            </a:endParaRPr>
          </a:p>
          <a:p>
            <a:pPr lvl="5"/>
            <a:endParaRPr lang="en-US" sz="1400" b="1" dirty="0">
              <a:solidFill>
                <a:srgbClr val="FF0000"/>
              </a:solidFill>
            </a:endParaRPr>
          </a:p>
          <a:p>
            <a:pPr marL="515938" lvl="5" indent="0">
              <a:buNone/>
            </a:pPr>
            <a:r>
              <a:rPr lang="en-US" sz="1800" b="1" dirty="0">
                <a:solidFill>
                  <a:srgbClr val="FF0000"/>
                </a:solidFill>
              </a:rPr>
              <a:t>(We will select no to continue on this</a:t>
            </a:r>
            <a:br>
              <a:rPr lang="en-US" sz="1800" b="1" dirty="0">
                <a:solidFill>
                  <a:srgbClr val="FF0000"/>
                </a:solidFill>
              </a:rPr>
            </a:br>
            <a:r>
              <a:rPr lang="en-US" sz="1800" b="1" dirty="0">
                <a:solidFill>
                  <a:srgbClr val="FF0000"/>
                </a:solidFill>
              </a:rPr>
              <a:t>Tutorial)</a:t>
            </a:r>
          </a:p>
        </p:txBody>
      </p:sp>
      <p:sp>
        <p:nvSpPr>
          <p:cNvPr id="5" name="Date Placeholder 4">
            <a:extLst>
              <a:ext uri="{FF2B5EF4-FFF2-40B4-BE49-F238E27FC236}">
                <a16:creationId xmlns:a16="http://schemas.microsoft.com/office/drawing/2014/main" id="{9235F5B3-60FC-1F22-1F1A-D7ED7FE35854}"/>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77148BB9-167B-7FA5-510A-DF9D238A925E}"/>
              </a:ext>
            </a:extLst>
          </p:cNvPr>
          <p:cNvSpPr>
            <a:spLocks noGrp="1"/>
          </p:cNvSpPr>
          <p:nvPr>
            <p:ph type="sldNum" sz="quarter" idx="4"/>
          </p:nvPr>
        </p:nvSpPr>
        <p:spPr/>
        <p:txBody>
          <a:bodyPr/>
          <a:lstStyle/>
          <a:p>
            <a:fld id="{8A7A6979-0714-4377-B894-6BE4C2D6E202}" type="slidenum">
              <a:rPr lang="en-US" smtClean="0"/>
              <a:pPr/>
              <a:t>60</a:t>
            </a:fld>
            <a:endParaRPr lang="en-US" dirty="0"/>
          </a:p>
        </p:txBody>
      </p:sp>
      <p:pic>
        <p:nvPicPr>
          <p:cNvPr id="7" name="Picture 6">
            <a:extLst>
              <a:ext uri="{FF2B5EF4-FFF2-40B4-BE49-F238E27FC236}">
                <a16:creationId xmlns:a16="http://schemas.microsoft.com/office/drawing/2014/main" id="{806E8A94-629D-C3A3-50E0-A62B9132BC71}"/>
              </a:ext>
            </a:extLst>
          </p:cNvPr>
          <p:cNvPicPr>
            <a:picLocks noChangeAspect="1"/>
          </p:cNvPicPr>
          <p:nvPr/>
        </p:nvPicPr>
        <p:blipFill>
          <a:blip r:embed="rId3"/>
          <a:stretch>
            <a:fillRect/>
          </a:stretch>
        </p:blipFill>
        <p:spPr>
          <a:xfrm>
            <a:off x="5436768" y="1387655"/>
            <a:ext cx="6485830" cy="4215477"/>
          </a:xfrm>
          <a:prstGeom prst="rect">
            <a:avLst/>
          </a:prstGeom>
        </p:spPr>
      </p:pic>
    </p:spTree>
    <p:extLst>
      <p:ext uri="{BB962C8B-B14F-4D97-AF65-F5344CB8AC3E}">
        <p14:creationId xmlns:p14="http://schemas.microsoft.com/office/powerpoint/2010/main" val="1347337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8C81-DF31-D98F-AAA1-5732B72A7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2F8D06-C469-E898-BCE0-62AAF199DE8B}"/>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EF55ADB3-D934-BB25-EE86-9A76A089ADCD}"/>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Next Question:</a:t>
            </a:r>
          </a:p>
          <a:p>
            <a:pPr lvl="3"/>
            <a:r>
              <a:rPr lang="en-US" dirty="0">
                <a:solidFill>
                  <a:schemeClr val="bg1"/>
                </a:solidFill>
              </a:rPr>
              <a:t>Field Characteristics</a:t>
            </a:r>
          </a:p>
          <a:p>
            <a:pPr lvl="4"/>
            <a:r>
              <a:rPr lang="en-US" dirty="0">
                <a:solidFill>
                  <a:schemeClr val="bg1"/>
                </a:solidFill>
              </a:rPr>
              <a:t>Add specific characteristics</a:t>
            </a:r>
            <a:br>
              <a:rPr lang="en-US" dirty="0">
                <a:solidFill>
                  <a:schemeClr val="bg1"/>
                </a:solidFill>
              </a:rPr>
            </a:br>
            <a:r>
              <a:rPr lang="en-US" dirty="0">
                <a:solidFill>
                  <a:schemeClr val="bg1"/>
                </a:solidFill>
              </a:rPr>
              <a:t>per field</a:t>
            </a:r>
          </a:p>
          <a:p>
            <a:pPr lvl="4"/>
            <a:r>
              <a:rPr lang="en-US" dirty="0">
                <a:solidFill>
                  <a:schemeClr val="bg1"/>
                </a:solidFill>
              </a:rPr>
              <a:t>Slope and soil types</a:t>
            </a:r>
          </a:p>
          <a:p>
            <a:pPr lvl="5"/>
            <a:r>
              <a:rPr lang="en-US" dirty="0">
                <a:solidFill>
                  <a:srgbClr val="FF0000"/>
                </a:solidFill>
              </a:rPr>
              <a:t>Flatter fields get awarded more</a:t>
            </a:r>
            <a:br>
              <a:rPr lang="en-US" dirty="0">
                <a:solidFill>
                  <a:srgbClr val="FF0000"/>
                </a:solidFill>
              </a:rPr>
            </a:br>
            <a:r>
              <a:rPr lang="en-US" dirty="0">
                <a:solidFill>
                  <a:srgbClr val="FF0000"/>
                </a:solidFill>
              </a:rPr>
              <a:t>points</a:t>
            </a:r>
          </a:p>
          <a:p>
            <a:pPr lvl="5"/>
            <a:r>
              <a:rPr lang="en-US" dirty="0">
                <a:solidFill>
                  <a:srgbClr val="FF0000"/>
                </a:solidFill>
              </a:rPr>
              <a:t>More sandy soils get awarded</a:t>
            </a:r>
            <a:br>
              <a:rPr lang="en-US" dirty="0">
                <a:solidFill>
                  <a:srgbClr val="FF0000"/>
                </a:solidFill>
              </a:rPr>
            </a:br>
            <a:r>
              <a:rPr lang="en-US" dirty="0">
                <a:solidFill>
                  <a:srgbClr val="FF0000"/>
                </a:solidFill>
              </a:rPr>
              <a:t>more points</a:t>
            </a:r>
          </a:p>
          <a:p>
            <a:pPr marL="58738" lvl="4" indent="0">
              <a:buNone/>
            </a:pPr>
            <a:r>
              <a:rPr lang="en-US" b="1" dirty="0">
                <a:solidFill>
                  <a:srgbClr val="0070C0"/>
                </a:solidFill>
              </a:rPr>
              <a:t>Good resource for finding soil types by exact </a:t>
            </a:r>
            <a:br>
              <a:rPr lang="en-US" b="1" dirty="0">
                <a:solidFill>
                  <a:srgbClr val="0070C0"/>
                </a:solidFill>
              </a:rPr>
            </a:br>
            <a:r>
              <a:rPr lang="en-US" b="1" dirty="0">
                <a:solidFill>
                  <a:srgbClr val="0070C0"/>
                </a:solidFill>
              </a:rPr>
              <a:t>locations: Web Soil Survey</a:t>
            </a:r>
            <a:br>
              <a:rPr lang="en-US" b="1" dirty="0">
                <a:solidFill>
                  <a:srgbClr val="0070C0"/>
                </a:solidFill>
              </a:rPr>
            </a:br>
            <a:r>
              <a:rPr lang="en-US" b="1" dirty="0">
                <a:solidFill>
                  <a:srgbClr val="0070C0"/>
                </a:solidFill>
              </a:rPr>
              <a:t>https://websoilsurvey.nrcs.usda.gov/app/</a:t>
            </a:r>
          </a:p>
        </p:txBody>
      </p:sp>
      <p:sp>
        <p:nvSpPr>
          <p:cNvPr id="5" name="Date Placeholder 4">
            <a:extLst>
              <a:ext uri="{FF2B5EF4-FFF2-40B4-BE49-F238E27FC236}">
                <a16:creationId xmlns:a16="http://schemas.microsoft.com/office/drawing/2014/main" id="{73E10CB0-DFCA-5D17-54DA-B99A2B622D71}"/>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3CF4EB37-45E5-F740-68D5-51319C48B883}"/>
              </a:ext>
            </a:extLst>
          </p:cNvPr>
          <p:cNvSpPr>
            <a:spLocks noGrp="1"/>
          </p:cNvSpPr>
          <p:nvPr>
            <p:ph type="sldNum" sz="quarter" idx="4"/>
          </p:nvPr>
        </p:nvSpPr>
        <p:spPr/>
        <p:txBody>
          <a:bodyPr/>
          <a:lstStyle/>
          <a:p>
            <a:fld id="{8A7A6979-0714-4377-B894-6BE4C2D6E202}" type="slidenum">
              <a:rPr lang="en-US" smtClean="0"/>
              <a:pPr/>
              <a:t>61</a:t>
            </a:fld>
            <a:endParaRPr lang="en-US" dirty="0"/>
          </a:p>
        </p:txBody>
      </p:sp>
      <p:pic>
        <p:nvPicPr>
          <p:cNvPr id="8" name="Picture 7">
            <a:extLst>
              <a:ext uri="{FF2B5EF4-FFF2-40B4-BE49-F238E27FC236}">
                <a16:creationId xmlns:a16="http://schemas.microsoft.com/office/drawing/2014/main" id="{F6501192-A8B2-D0D9-6C5E-3975AC331148}"/>
              </a:ext>
            </a:extLst>
          </p:cNvPr>
          <p:cNvPicPr>
            <a:picLocks noChangeAspect="1"/>
          </p:cNvPicPr>
          <p:nvPr/>
        </p:nvPicPr>
        <p:blipFill>
          <a:blip r:embed="rId3"/>
          <a:stretch>
            <a:fillRect/>
          </a:stretch>
        </p:blipFill>
        <p:spPr>
          <a:xfrm>
            <a:off x="5097294" y="1702220"/>
            <a:ext cx="6459675" cy="4191062"/>
          </a:xfrm>
          <a:prstGeom prst="rect">
            <a:avLst/>
          </a:prstGeom>
        </p:spPr>
      </p:pic>
    </p:spTree>
    <p:extLst>
      <p:ext uri="{BB962C8B-B14F-4D97-AF65-F5344CB8AC3E}">
        <p14:creationId xmlns:p14="http://schemas.microsoft.com/office/powerpoint/2010/main" val="3482355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96CE3-7510-A88E-98A0-5A41819C1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C3F43-AC00-9878-241A-7AA7C577D1C3}"/>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572AC2DE-1785-36B9-2E06-15E7664B538B}"/>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Next Question:</a:t>
            </a:r>
          </a:p>
          <a:p>
            <a:pPr lvl="3"/>
            <a:r>
              <a:rPr lang="en-US" dirty="0">
                <a:solidFill>
                  <a:schemeClr val="bg1"/>
                </a:solidFill>
              </a:rPr>
              <a:t>In Field Mitigation Measures</a:t>
            </a:r>
          </a:p>
          <a:p>
            <a:pPr lvl="4"/>
            <a:r>
              <a:rPr lang="en-US" dirty="0">
                <a:solidFill>
                  <a:schemeClr val="bg1"/>
                </a:solidFill>
              </a:rPr>
              <a:t>Gives MANY more options</a:t>
            </a:r>
            <a:br>
              <a:rPr lang="en-US" dirty="0">
                <a:solidFill>
                  <a:schemeClr val="bg1"/>
                </a:solidFill>
              </a:rPr>
            </a:br>
            <a:r>
              <a:rPr lang="en-US" dirty="0">
                <a:solidFill>
                  <a:schemeClr val="bg1"/>
                </a:solidFill>
              </a:rPr>
              <a:t>to get points awarded.</a:t>
            </a:r>
            <a:endParaRPr lang="en-US" dirty="0">
              <a:solidFill>
                <a:srgbClr val="FF0000"/>
              </a:solidFill>
            </a:endParaRPr>
          </a:p>
        </p:txBody>
      </p:sp>
      <p:sp>
        <p:nvSpPr>
          <p:cNvPr id="5" name="Date Placeholder 4">
            <a:extLst>
              <a:ext uri="{FF2B5EF4-FFF2-40B4-BE49-F238E27FC236}">
                <a16:creationId xmlns:a16="http://schemas.microsoft.com/office/drawing/2014/main" id="{8FAF719B-2F24-578E-12A5-191A7F9F7453}"/>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8000C6B6-3304-27FE-02AB-DD7E16494BA6}"/>
              </a:ext>
            </a:extLst>
          </p:cNvPr>
          <p:cNvSpPr>
            <a:spLocks noGrp="1"/>
          </p:cNvSpPr>
          <p:nvPr>
            <p:ph type="sldNum" sz="quarter" idx="4"/>
          </p:nvPr>
        </p:nvSpPr>
        <p:spPr/>
        <p:txBody>
          <a:bodyPr/>
          <a:lstStyle/>
          <a:p>
            <a:fld id="{8A7A6979-0714-4377-B894-6BE4C2D6E202}" type="slidenum">
              <a:rPr lang="en-US" smtClean="0"/>
              <a:pPr/>
              <a:t>62</a:t>
            </a:fld>
            <a:endParaRPr lang="en-US" dirty="0"/>
          </a:p>
        </p:txBody>
      </p:sp>
      <p:pic>
        <p:nvPicPr>
          <p:cNvPr id="7" name="Picture 6">
            <a:extLst>
              <a:ext uri="{FF2B5EF4-FFF2-40B4-BE49-F238E27FC236}">
                <a16:creationId xmlns:a16="http://schemas.microsoft.com/office/drawing/2014/main" id="{FE85E540-0B90-9949-D98B-8F1B84046219}"/>
              </a:ext>
            </a:extLst>
          </p:cNvPr>
          <p:cNvPicPr>
            <a:picLocks noChangeAspect="1"/>
          </p:cNvPicPr>
          <p:nvPr/>
        </p:nvPicPr>
        <p:blipFill>
          <a:blip r:embed="rId3"/>
          <a:stretch>
            <a:fillRect/>
          </a:stretch>
        </p:blipFill>
        <p:spPr>
          <a:xfrm>
            <a:off x="5233480" y="1876540"/>
            <a:ext cx="6645149" cy="4301343"/>
          </a:xfrm>
          <a:prstGeom prst="rect">
            <a:avLst/>
          </a:prstGeom>
        </p:spPr>
      </p:pic>
    </p:spTree>
    <p:extLst>
      <p:ext uri="{BB962C8B-B14F-4D97-AF65-F5344CB8AC3E}">
        <p14:creationId xmlns:p14="http://schemas.microsoft.com/office/powerpoint/2010/main" val="1793862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E2B4-138F-460D-1944-FF95D2BE9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3F0C5-4727-E89D-9FF1-ED12CF93C7BB}"/>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23CDA67D-39BD-87F3-6983-E7F8E89AF90D}"/>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Next Question:</a:t>
            </a:r>
          </a:p>
          <a:p>
            <a:pPr lvl="3"/>
            <a:r>
              <a:rPr lang="en-US" dirty="0">
                <a:solidFill>
                  <a:schemeClr val="bg1"/>
                </a:solidFill>
              </a:rPr>
              <a:t>Field –Adjacent Mitigation Measures</a:t>
            </a:r>
          </a:p>
          <a:p>
            <a:pPr lvl="4"/>
            <a:r>
              <a:rPr lang="en-US" dirty="0">
                <a:solidFill>
                  <a:schemeClr val="bg1"/>
                </a:solidFill>
              </a:rPr>
              <a:t>Gives MANY more options</a:t>
            </a:r>
            <a:br>
              <a:rPr lang="en-US" dirty="0">
                <a:solidFill>
                  <a:schemeClr val="bg1"/>
                </a:solidFill>
              </a:rPr>
            </a:br>
            <a:r>
              <a:rPr lang="en-US" dirty="0">
                <a:solidFill>
                  <a:schemeClr val="bg1"/>
                </a:solidFill>
              </a:rPr>
              <a:t>to get points awarded.</a:t>
            </a:r>
            <a:endParaRPr lang="en-US" dirty="0">
              <a:solidFill>
                <a:srgbClr val="FF0000"/>
              </a:solidFill>
            </a:endParaRPr>
          </a:p>
        </p:txBody>
      </p:sp>
      <p:sp>
        <p:nvSpPr>
          <p:cNvPr id="5" name="Date Placeholder 4">
            <a:extLst>
              <a:ext uri="{FF2B5EF4-FFF2-40B4-BE49-F238E27FC236}">
                <a16:creationId xmlns:a16="http://schemas.microsoft.com/office/drawing/2014/main" id="{F12922BE-C3EF-7340-C172-5F30425C847C}"/>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96C6A7A9-C320-27E2-15E8-3EFA88766576}"/>
              </a:ext>
            </a:extLst>
          </p:cNvPr>
          <p:cNvSpPr>
            <a:spLocks noGrp="1"/>
          </p:cNvSpPr>
          <p:nvPr>
            <p:ph type="sldNum" sz="quarter" idx="4"/>
          </p:nvPr>
        </p:nvSpPr>
        <p:spPr/>
        <p:txBody>
          <a:bodyPr/>
          <a:lstStyle/>
          <a:p>
            <a:fld id="{8A7A6979-0714-4377-B894-6BE4C2D6E202}" type="slidenum">
              <a:rPr lang="en-US" smtClean="0"/>
              <a:pPr/>
              <a:t>63</a:t>
            </a:fld>
            <a:endParaRPr lang="en-US" dirty="0"/>
          </a:p>
        </p:txBody>
      </p:sp>
      <p:pic>
        <p:nvPicPr>
          <p:cNvPr id="8" name="Picture 7">
            <a:extLst>
              <a:ext uri="{FF2B5EF4-FFF2-40B4-BE49-F238E27FC236}">
                <a16:creationId xmlns:a16="http://schemas.microsoft.com/office/drawing/2014/main" id="{14DB7D34-A33C-2D22-A4AA-1CEEB594C7AD}"/>
              </a:ext>
            </a:extLst>
          </p:cNvPr>
          <p:cNvPicPr>
            <a:picLocks noChangeAspect="1"/>
          </p:cNvPicPr>
          <p:nvPr/>
        </p:nvPicPr>
        <p:blipFill>
          <a:blip r:embed="rId3"/>
          <a:stretch>
            <a:fillRect/>
          </a:stretch>
        </p:blipFill>
        <p:spPr>
          <a:xfrm>
            <a:off x="5112176" y="1830242"/>
            <a:ext cx="6693787" cy="4302686"/>
          </a:xfrm>
          <a:prstGeom prst="rect">
            <a:avLst/>
          </a:prstGeom>
        </p:spPr>
      </p:pic>
    </p:spTree>
    <p:extLst>
      <p:ext uri="{BB962C8B-B14F-4D97-AF65-F5344CB8AC3E}">
        <p14:creationId xmlns:p14="http://schemas.microsoft.com/office/powerpoint/2010/main" val="3611013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66E4D-463A-8EF8-C09E-8FEF00CB7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3A167-55BA-31D0-F20E-03ABF8107CCC}"/>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D196FB7A-B010-BFF4-3CB7-634D31531722}"/>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Next Question:</a:t>
            </a:r>
          </a:p>
          <a:p>
            <a:pPr lvl="3"/>
            <a:r>
              <a:rPr lang="en-US" dirty="0">
                <a:solidFill>
                  <a:schemeClr val="bg1"/>
                </a:solidFill>
              </a:rPr>
              <a:t>Other Mitigation Measures</a:t>
            </a:r>
          </a:p>
          <a:p>
            <a:pPr lvl="4"/>
            <a:r>
              <a:rPr lang="en-US" dirty="0">
                <a:solidFill>
                  <a:schemeClr val="bg1"/>
                </a:solidFill>
              </a:rPr>
              <a:t>Gives MANY more options</a:t>
            </a:r>
            <a:br>
              <a:rPr lang="en-US" dirty="0">
                <a:solidFill>
                  <a:schemeClr val="bg1"/>
                </a:solidFill>
              </a:rPr>
            </a:br>
            <a:r>
              <a:rPr lang="en-US" dirty="0">
                <a:solidFill>
                  <a:schemeClr val="bg1"/>
                </a:solidFill>
              </a:rPr>
              <a:t>to get points awarded.</a:t>
            </a:r>
            <a:endParaRPr lang="en-US" dirty="0">
              <a:solidFill>
                <a:srgbClr val="FF0000"/>
              </a:solidFill>
            </a:endParaRPr>
          </a:p>
        </p:txBody>
      </p:sp>
      <p:sp>
        <p:nvSpPr>
          <p:cNvPr id="5" name="Date Placeholder 4">
            <a:extLst>
              <a:ext uri="{FF2B5EF4-FFF2-40B4-BE49-F238E27FC236}">
                <a16:creationId xmlns:a16="http://schemas.microsoft.com/office/drawing/2014/main" id="{76283224-5812-FC40-3E9F-1414822D90F4}"/>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C0D839ED-4179-2477-B82E-FAD6155925DC}"/>
              </a:ext>
            </a:extLst>
          </p:cNvPr>
          <p:cNvSpPr>
            <a:spLocks noGrp="1"/>
          </p:cNvSpPr>
          <p:nvPr>
            <p:ph type="sldNum" sz="quarter" idx="4"/>
          </p:nvPr>
        </p:nvSpPr>
        <p:spPr/>
        <p:txBody>
          <a:bodyPr/>
          <a:lstStyle/>
          <a:p>
            <a:fld id="{8A7A6979-0714-4377-B894-6BE4C2D6E202}" type="slidenum">
              <a:rPr lang="en-US" smtClean="0"/>
              <a:pPr/>
              <a:t>64</a:t>
            </a:fld>
            <a:endParaRPr lang="en-US" dirty="0"/>
          </a:p>
        </p:txBody>
      </p:sp>
      <p:pic>
        <p:nvPicPr>
          <p:cNvPr id="7" name="Picture 6">
            <a:extLst>
              <a:ext uri="{FF2B5EF4-FFF2-40B4-BE49-F238E27FC236}">
                <a16:creationId xmlns:a16="http://schemas.microsoft.com/office/drawing/2014/main" id="{8C070B56-FCD3-6207-F14B-B8B78133F824}"/>
              </a:ext>
            </a:extLst>
          </p:cNvPr>
          <p:cNvPicPr>
            <a:picLocks noChangeAspect="1"/>
          </p:cNvPicPr>
          <p:nvPr/>
        </p:nvPicPr>
        <p:blipFill>
          <a:blip r:embed="rId3"/>
          <a:stretch>
            <a:fillRect/>
          </a:stretch>
        </p:blipFill>
        <p:spPr>
          <a:xfrm>
            <a:off x="6061865" y="1623508"/>
            <a:ext cx="5744098" cy="4257473"/>
          </a:xfrm>
          <a:prstGeom prst="rect">
            <a:avLst/>
          </a:prstGeom>
        </p:spPr>
      </p:pic>
    </p:spTree>
    <p:extLst>
      <p:ext uri="{BB962C8B-B14F-4D97-AF65-F5344CB8AC3E}">
        <p14:creationId xmlns:p14="http://schemas.microsoft.com/office/powerpoint/2010/main" val="4049093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25D0-A867-BB53-49AC-00465B91B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5E7FC-2F6F-E0B5-F71D-48A9703B1428}"/>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A79C3621-918C-F69F-0A69-72E294311C42}"/>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dirty="0"/>
              <a:t>EPA provides THREE ways to do this calculation</a:t>
            </a:r>
          </a:p>
          <a:p>
            <a:pPr lvl="1"/>
            <a:r>
              <a:rPr lang="en-US" b="1" dirty="0">
                <a:solidFill>
                  <a:schemeClr val="bg1"/>
                </a:solidFill>
              </a:rPr>
              <a:t>Use EPA PALM</a:t>
            </a:r>
          </a:p>
          <a:p>
            <a:pPr lvl="2"/>
            <a:r>
              <a:rPr lang="en-US" dirty="0">
                <a:solidFill>
                  <a:schemeClr val="bg1"/>
                </a:solidFill>
              </a:rPr>
              <a:t>Next Question:</a:t>
            </a:r>
          </a:p>
          <a:p>
            <a:pPr lvl="3"/>
            <a:r>
              <a:rPr lang="en-US" dirty="0">
                <a:solidFill>
                  <a:schemeClr val="bg1"/>
                </a:solidFill>
              </a:rPr>
              <a:t>Application Parameters (optional)</a:t>
            </a:r>
          </a:p>
          <a:p>
            <a:pPr lvl="4"/>
            <a:r>
              <a:rPr lang="en-US" dirty="0">
                <a:solidFill>
                  <a:schemeClr val="bg1"/>
                </a:solidFill>
              </a:rPr>
              <a:t>If you STILL needed points at the </a:t>
            </a:r>
            <a:br>
              <a:rPr lang="en-US" dirty="0">
                <a:solidFill>
                  <a:schemeClr val="bg1"/>
                </a:solidFill>
              </a:rPr>
            </a:br>
            <a:r>
              <a:rPr lang="en-US" dirty="0">
                <a:solidFill>
                  <a:schemeClr val="bg1"/>
                </a:solidFill>
              </a:rPr>
              <a:t>very end.</a:t>
            </a:r>
          </a:p>
          <a:p>
            <a:pPr lvl="4"/>
            <a:r>
              <a:rPr lang="en-US" dirty="0">
                <a:solidFill>
                  <a:schemeClr val="bg1"/>
                </a:solidFill>
              </a:rPr>
              <a:t>Allows you to add the Maximum</a:t>
            </a:r>
            <a:br>
              <a:rPr lang="en-US" dirty="0">
                <a:solidFill>
                  <a:schemeClr val="bg1"/>
                </a:solidFill>
              </a:rPr>
            </a:br>
            <a:r>
              <a:rPr lang="en-US" dirty="0">
                <a:solidFill>
                  <a:srgbClr val="FF0000"/>
                </a:solidFill>
              </a:rPr>
              <a:t>Labeled Annual Application Rate found</a:t>
            </a:r>
            <a:br>
              <a:rPr lang="en-US" dirty="0">
                <a:solidFill>
                  <a:srgbClr val="FF0000"/>
                </a:solidFill>
              </a:rPr>
            </a:br>
            <a:r>
              <a:rPr lang="en-US" dirty="0">
                <a:solidFill>
                  <a:srgbClr val="FF0000"/>
                </a:solidFill>
              </a:rPr>
              <a:t>on the Label.</a:t>
            </a:r>
            <a:br>
              <a:rPr lang="en-US" dirty="0">
                <a:solidFill>
                  <a:srgbClr val="FF0000"/>
                </a:solidFill>
              </a:rPr>
            </a:br>
            <a:r>
              <a:rPr lang="en-US" dirty="0">
                <a:solidFill>
                  <a:srgbClr val="FF0000"/>
                </a:solidFill>
              </a:rPr>
              <a:t>AND</a:t>
            </a:r>
            <a:br>
              <a:rPr lang="en-US" dirty="0">
                <a:solidFill>
                  <a:srgbClr val="FF0000"/>
                </a:solidFill>
              </a:rPr>
            </a:br>
            <a:r>
              <a:rPr lang="en-US" dirty="0">
                <a:solidFill>
                  <a:srgbClr val="FF0000"/>
                </a:solidFill>
              </a:rPr>
              <a:t>The Planned Annual Application Rate</a:t>
            </a:r>
            <a:br>
              <a:rPr lang="en-US" dirty="0">
                <a:solidFill>
                  <a:srgbClr val="FF0000"/>
                </a:solidFill>
              </a:rPr>
            </a:br>
            <a:endParaRPr lang="en-US" dirty="0">
              <a:solidFill>
                <a:srgbClr val="FF0000"/>
              </a:solidFill>
            </a:endParaRPr>
          </a:p>
          <a:p>
            <a:pPr lvl="4"/>
            <a:r>
              <a:rPr lang="en-US" dirty="0">
                <a:solidFill>
                  <a:schemeClr val="bg1"/>
                </a:solidFill>
              </a:rPr>
              <a:t>Lower rates (not lower than label </a:t>
            </a:r>
            <a:br>
              <a:rPr lang="en-US" dirty="0">
                <a:solidFill>
                  <a:schemeClr val="bg1"/>
                </a:solidFill>
              </a:rPr>
            </a:br>
            <a:r>
              <a:rPr lang="en-US" dirty="0">
                <a:solidFill>
                  <a:schemeClr val="bg1"/>
                </a:solidFill>
              </a:rPr>
              <a:t>minimum) will award points.</a:t>
            </a:r>
          </a:p>
        </p:txBody>
      </p:sp>
      <p:sp>
        <p:nvSpPr>
          <p:cNvPr id="5" name="Date Placeholder 4">
            <a:extLst>
              <a:ext uri="{FF2B5EF4-FFF2-40B4-BE49-F238E27FC236}">
                <a16:creationId xmlns:a16="http://schemas.microsoft.com/office/drawing/2014/main" id="{C23E9713-1668-52DF-5AA0-289EB6528B48}"/>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F1ECB90C-10E8-3E1D-939D-BB5253B7D69F}"/>
              </a:ext>
            </a:extLst>
          </p:cNvPr>
          <p:cNvSpPr>
            <a:spLocks noGrp="1"/>
          </p:cNvSpPr>
          <p:nvPr>
            <p:ph type="sldNum" sz="quarter" idx="4"/>
          </p:nvPr>
        </p:nvSpPr>
        <p:spPr/>
        <p:txBody>
          <a:bodyPr/>
          <a:lstStyle/>
          <a:p>
            <a:fld id="{8A7A6979-0714-4377-B894-6BE4C2D6E202}" type="slidenum">
              <a:rPr lang="en-US" smtClean="0"/>
              <a:pPr/>
              <a:t>65</a:t>
            </a:fld>
            <a:endParaRPr lang="en-US" dirty="0"/>
          </a:p>
        </p:txBody>
      </p:sp>
      <p:pic>
        <p:nvPicPr>
          <p:cNvPr id="8" name="Picture 7">
            <a:extLst>
              <a:ext uri="{FF2B5EF4-FFF2-40B4-BE49-F238E27FC236}">
                <a16:creationId xmlns:a16="http://schemas.microsoft.com/office/drawing/2014/main" id="{DB41809C-C0B6-AACD-FC2F-9818F3712AF6}"/>
              </a:ext>
            </a:extLst>
          </p:cNvPr>
          <p:cNvPicPr>
            <a:picLocks noChangeAspect="1"/>
          </p:cNvPicPr>
          <p:nvPr/>
        </p:nvPicPr>
        <p:blipFill>
          <a:blip r:embed="rId3"/>
          <a:stretch>
            <a:fillRect/>
          </a:stretch>
        </p:blipFill>
        <p:spPr>
          <a:xfrm>
            <a:off x="5177119" y="1789008"/>
            <a:ext cx="6516685" cy="4290848"/>
          </a:xfrm>
          <a:prstGeom prst="rect">
            <a:avLst/>
          </a:prstGeom>
        </p:spPr>
      </p:pic>
    </p:spTree>
    <p:extLst>
      <p:ext uri="{BB962C8B-B14F-4D97-AF65-F5344CB8AC3E}">
        <p14:creationId xmlns:p14="http://schemas.microsoft.com/office/powerpoint/2010/main" val="2282819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D9260-0598-8404-FDE0-EE030E263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DB107-CD0B-E8EC-DDD2-E6615DB06F2F}"/>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14DF2DD4-285B-B164-EA84-43D1CC65A1D8}"/>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Application Parameters (optional)</a:t>
            </a:r>
          </a:p>
          <a:p>
            <a:pPr lvl="4"/>
            <a:r>
              <a:rPr lang="en-US" sz="1400" dirty="0">
                <a:solidFill>
                  <a:schemeClr val="bg1"/>
                </a:solidFill>
              </a:rPr>
              <a:t>If you STILL needed points at the </a:t>
            </a:r>
            <a:br>
              <a:rPr lang="en-US" sz="1400" dirty="0">
                <a:solidFill>
                  <a:schemeClr val="bg1"/>
                </a:solidFill>
              </a:rPr>
            </a:br>
            <a:r>
              <a:rPr lang="en-US" sz="1400" dirty="0">
                <a:solidFill>
                  <a:schemeClr val="bg1"/>
                </a:solidFill>
              </a:rPr>
              <a:t>very end.</a:t>
            </a:r>
          </a:p>
          <a:p>
            <a:pPr lvl="4"/>
            <a:r>
              <a:rPr lang="en-US" sz="1400" dirty="0">
                <a:solidFill>
                  <a:schemeClr val="bg1"/>
                </a:solidFill>
              </a:rPr>
              <a:t>Allows you to add the Maximum</a:t>
            </a:r>
            <a:br>
              <a:rPr lang="en-US" sz="1400" dirty="0">
                <a:solidFill>
                  <a:schemeClr val="bg1"/>
                </a:solidFill>
              </a:rPr>
            </a:br>
            <a:r>
              <a:rPr lang="en-US" sz="1400" dirty="0">
                <a:solidFill>
                  <a:srgbClr val="FF0000"/>
                </a:solidFill>
              </a:rPr>
              <a:t>Labeled Annual Application Rate found</a:t>
            </a:r>
            <a:br>
              <a:rPr lang="en-US" sz="1400" dirty="0">
                <a:solidFill>
                  <a:srgbClr val="FF0000"/>
                </a:solidFill>
              </a:rPr>
            </a:br>
            <a:r>
              <a:rPr lang="en-US" sz="1400" dirty="0">
                <a:solidFill>
                  <a:srgbClr val="FF0000"/>
                </a:solidFill>
              </a:rPr>
              <a:t>on the Label.</a:t>
            </a:r>
            <a:br>
              <a:rPr lang="en-US" sz="1400" dirty="0">
                <a:solidFill>
                  <a:srgbClr val="FF0000"/>
                </a:solidFill>
              </a:rPr>
            </a:br>
            <a:r>
              <a:rPr lang="en-US" sz="1400" dirty="0">
                <a:solidFill>
                  <a:srgbClr val="FF0000"/>
                </a:solidFill>
              </a:rPr>
              <a:t>AND</a:t>
            </a:r>
            <a:br>
              <a:rPr lang="en-US" sz="1400" dirty="0">
                <a:solidFill>
                  <a:srgbClr val="FF0000"/>
                </a:solidFill>
              </a:rPr>
            </a:br>
            <a:r>
              <a:rPr lang="en-US" sz="1400" dirty="0">
                <a:solidFill>
                  <a:srgbClr val="FF0000"/>
                </a:solidFill>
              </a:rPr>
              <a:t>The Planned Annual Application Rate</a:t>
            </a:r>
          </a:p>
          <a:p>
            <a:pPr lvl="4"/>
            <a:r>
              <a:rPr lang="en-US" sz="1400" dirty="0">
                <a:solidFill>
                  <a:schemeClr val="bg1"/>
                </a:solidFill>
              </a:rPr>
              <a:t>Lower rates (not lower than label </a:t>
            </a:r>
            <a:br>
              <a:rPr lang="en-US" sz="1400" dirty="0">
                <a:solidFill>
                  <a:schemeClr val="bg1"/>
                </a:solidFill>
              </a:rPr>
            </a:br>
            <a:r>
              <a:rPr lang="en-US" sz="1400" dirty="0">
                <a:solidFill>
                  <a:schemeClr val="bg1"/>
                </a:solidFill>
              </a:rPr>
              <a:t>minimum) will award points</a:t>
            </a:r>
          </a:p>
          <a:p>
            <a:pPr lvl="5"/>
            <a:r>
              <a:rPr lang="en-US" sz="1400" dirty="0">
                <a:solidFill>
                  <a:schemeClr val="bg1"/>
                </a:solidFill>
              </a:rPr>
              <a:t>Max is 29, actual planned application is 19</a:t>
            </a:r>
          </a:p>
          <a:p>
            <a:pPr lvl="5"/>
            <a:r>
              <a:rPr lang="en-US" sz="1400" dirty="0">
                <a:solidFill>
                  <a:schemeClr val="bg1"/>
                </a:solidFill>
              </a:rPr>
              <a:t>This example, awarded 2 Points</a:t>
            </a:r>
          </a:p>
        </p:txBody>
      </p:sp>
      <p:sp>
        <p:nvSpPr>
          <p:cNvPr id="5" name="Date Placeholder 4">
            <a:extLst>
              <a:ext uri="{FF2B5EF4-FFF2-40B4-BE49-F238E27FC236}">
                <a16:creationId xmlns:a16="http://schemas.microsoft.com/office/drawing/2014/main" id="{DF87B7A5-42B6-9F95-9E26-3CD4F57894C4}"/>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EB19052F-4E3D-1E5F-0620-2A53334BB285}"/>
              </a:ext>
            </a:extLst>
          </p:cNvPr>
          <p:cNvSpPr>
            <a:spLocks noGrp="1"/>
          </p:cNvSpPr>
          <p:nvPr>
            <p:ph type="sldNum" sz="quarter" idx="4"/>
          </p:nvPr>
        </p:nvSpPr>
        <p:spPr/>
        <p:txBody>
          <a:bodyPr/>
          <a:lstStyle/>
          <a:p>
            <a:fld id="{8A7A6979-0714-4377-B894-6BE4C2D6E202}" type="slidenum">
              <a:rPr lang="en-US" smtClean="0"/>
              <a:pPr/>
              <a:t>66</a:t>
            </a:fld>
            <a:endParaRPr lang="en-US" dirty="0"/>
          </a:p>
        </p:txBody>
      </p:sp>
      <p:pic>
        <p:nvPicPr>
          <p:cNvPr id="7" name="Picture 6">
            <a:extLst>
              <a:ext uri="{FF2B5EF4-FFF2-40B4-BE49-F238E27FC236}">
                <a16:creationId xmlns:a16="http://schemas.microsoft.com/office/drawing/2014/main" id="{0D9E60EE-E7D7-9699-6B58-442B20FD34E2}"/>
              </a:ext>
            </a:extLst>
          </p:cNvPr>
          <p:cNvPicPr>
            <a:picLocks noChangeAspect="1"/>
          </p:cNvPicPr>
          <p:nvPr/>
        </p:nvPicPr>
        <p:blipFill>
          <a:blip r:embed="rId3"/>
          <a:stretch>
            <a:fillRect/>
          </a:stretch>
        </p:blipFill>
        <p:spPr>
          <a:xfrm>
            <a:off x="5612860" y="1555499"/>
            <a:ext cx="6347272" cy="4075552"/>
          </a:xfrm>
          <a:prstGeom prst="rect">
            <a:avLst/>
          </a:prstGeom>
        </p:spPr>
      </p:pic>
    </p:spTree>
    <p:extLst>
      <p:ext uri="{BB962C8B-B14F-4D97-AF65-F5344CB8AC3E}">
        <p14:creationId xmlns:p14="http://schemas.microsoft.com/office/powerpoint/2010/main" val="22330339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CAA6E-8F28-59E0-733A-8A0FBD0AA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B224A-4800-1297-E2C3-32EF3B2E3F85}"/>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3C009F3C-2DDC-5C07-F530-DF19D6ED8A0F}"/>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Resulting Mitigation Points</a:t>
            </a:r>
          </a:p>
          <a:p>
            <a:pPr lvl="3"/>
            <a:r>
              <a:rPr lang="en-US" sz="1400" dirty="0">
                <a:solidFill>
                  <a:schemeClr val="bg1"/>
                </a:solidFill>
              </a:rPr>
              <a:t>Final Results</a:t>
            </a:r>
          </a:p>
        </p:txBody>
      </p:sp>
      <p:sp>
        <p:nvSpPr>
          <p:cNvPr id="5" name="Date Placeholder 4">
            <a:extLst>
              <a:ext uri="{FF2B5EF4-FFF2-40B4-BE49-F238E27FC236}">
                <a16:creationId xmlns:a16="http://schemas.microsoft.com/office/drawing/2014/main" id="{45BFE674-1EDF-663F-D879-775BA6246B67}"/>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30AD96ED-E008-BB9D-E380-7C494971A36C}"/>
              </a:ext>
            </a:extLst>
          </p:cNvPr>
          <p:cNvSpPr>
            <a:spLocks noGrp="1"/>
          </p:cNvSpPr>
          <p:nvPr>
            <p:ph type="sldNum" sz="quarter" idx="4"/>
          </p:nvPr>
        </p:nvSpPr>
        <p:spPr/>
        <p:txBody>
          <a:bodyPr/>
          <a:lstStyle/>
          <a:p>
            <a:fld id="{8A7A6979-0714-4377-B894-6BE4C2D6E202}" type="slidenum">
              <a:rPr lang="en-US" smtClean="0"/>
              <a:pPr/>
              <a:t>67</a:t>
            </a:fld>
            <a:endParaRPr lang="en-US" dirty="0"/>
          </a:p>
        </p:txBody>
      </p:sp>
      <p:pic>
        <p:nvPicPr>
          <p:cNvPr id="8" name="Picture 7">
            <a:extLst>
              <a:ext uri="{FF2B5EF4-FFF2-40B4-BE49-F238E27FC236}">
                <a16:creationId xmlns:a16="http://schemas.microsoft.com/office/drawing/2014/main" id="{BB9AB225-2E5B-13E5-BD85-1A39D7CE1B53}"/>
              </a:ext>
            </a:extLst>
          </p:cNvPr>
          <p:cNvPicPr>
            <a:picLocks noChangeAspect="1"/>
          </p:cNvPicPr>
          <p:nvPr/>
        </p:nvPicPr>
        <p:blipFill>
          <a:blip r:embed="rId3"/>
          <a:stretch>
            <a:fillRect/>
          </a:stretch>
        </p:blipFill>
        <p:spPr>
          <a:xfrm>
            <a:off x="4581687" y="1826529"/>
            <a:ext cx="6868277" cy="4375648"/>
          </a:xfrm>
          <a:prstGeom prst="rect">
            <a:avLst/>
          </a:prstGeom>
        </p:spPr>
      </p:pic>
    </p:spTree>
    <p:extLst>
      <p:ext uri="{BB962C8B-B14F-4D97-AF65-F5344CB8AC3E}">
        <p14:creationId xmlns:p14="http://schemas.microsoft.com/office/powerpoint/2010/main" val="1894862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A5BBE-9433-8735-1DC6-A9061A814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30550-ED29-8D52-F345-10DEB0CCAEB6}"/>
              </a:ext>
            </a:extLst>
          </p:cNvPr>
          <p:cNvSpPr>
            <a:spLocks noGrp="1"/>
          </p:cNvSpPr>
          <p:nvPr>
            <p:ph type="ctrTitle"/>
          </p:nvPr>
        </p:nvSpPr>
        <p:spPr>
          <a:xfrm>
            <a:off x="386036" y="442674"/>
            <a:ext cx="10699653" cy="498598"/>
          </a:xfrm>
        </p:spPr>
        <p:txBody>
          <a:bodyPr/>
          <a:lstStyle/>
          <a:p>
            <a:r>
              <a:rPr lang="en-US" dirty="0"/>
              <a:t>Runoff/Erosion Mitigation “Points” Calculation Tools</a:t>
            </a:r>
          </a:p>
        </p:txBody>
      </p:sp>
      <p:sp>
        <p:nvSpPr>
          <p:cNvPr id="4" name="Text Placeholder 3">
            <a:extLst>
              <a:ext uri="{FF2B5EF4-FFF2-40B4-BE49-F238E27FC236}">
                <a16:creationId xmlns:a16="http://schemas.microsoft.com/office/drawing/2014/main" id="{F0332675-C251-0AC8-7C1A-8D1C331316EA}"/>
              </a:ext>
            </a:extLst>
          </p:cNvPr>
          <p:cNvSpPr>
            <a:spLocks noGrp="1"/>
          </p:cNvSpPr>
          <p:nvPr>
            <p:ph type="body" sz="quarter" idx="14"/>
          </p:nvPr>
        </p:nvSpPr>
        <p:spPr>
          <a:xfrm>
            <a:off x="498196" y="1079770"/>
            <a:ext cx="11307767" cy="5344950"/>
          </a:xfrm>
        </p:spPr>
        <p:txBody>
          <a:bodyPr>
            <a:normAutofit/>
          </a:bodyPr>
          <a:lstStyle/>
          <a:p>
            <a:endParaRPr lang="en-US" sz="2000" dirty="0"/>
          </a:p>
          <a:p>
            <a:r>
              <a:rPr lang="en-US" sz="1600" dirty="0"/>
              <a:t>EPA provides THREE ways to do this calculation</a:t>
            </a:r>
          </a:p>
          <a:p>
            <a:pPr lvl="1"/>
            <a:r>
              <a:rPr lang="en-US" sz="1400" b="1" dirty="0">
                <a:solidFill>
                  <a:schemeClr val="bg1"/>
                </a:solidFill>
              </a:rPr>
              <a:t>Use EPA PALM</a:t>
            </a:r>
          </a:p>
          <a:p>
            <a:pPr lvl="2"/>
            <a:r>
              <a:rPr lang="en-US" sz="1400" dirty="0">
                <a:solidFill>
                  <a:schemeClr val="bg1"/>
                </a:solidFill>
              </a:rPr>
              <a:t>Next Question:</a:t>
            </a:r>
          </a:p>
          <a:p>
            <a:pPr lvl="3"/>
            <a:r>
              <a:rPr lang="en-US" sz="1400" dirty="0">
                <a:solidFill>
                  <a:schemeClr val="bg1"/>
                </a:solidFill>
              </a:rPr>
              <a:t>Resulting Mitigation Points</a:t>
            </a:r>
          </a:p>
          <a:p>
            <a:pPr lvl="3"/>
            <a:r>
              <a:rPr lang="en-US" sz="1400" dirty="0">
                <a:solidFill>
                  <a:schemeClr val="bg1"/>
                </a:solidFill>
              </a:rPr>
              <a:t>Final Results</a:t>
            </a:r>
          </a:p>
          <a:p>
            <a:pPr lvl="3"/>
            <a:r>
              <a:rPr lang="en-US" sz="1400" dirty="0">
                <a:solidFill>
                  <a:schemeClr val="bg1"/>
                </a:solidFill>
              </a:rPr>
              <a:t>Print/download</a:t>
            </a:r>
          </a:p>
        </p:txBody>
      </p:sp>
      <p:sp>
        <p:nvSpPr>
          <p:cNvPr id="5" name="Date Placeholder 4">
            <a:extLst>
              <a:ext uri="{FF2B5EF4-FFF2-40B4-BE49-F238E27FC236}">
                <a16:creationId xmlns:a16="http://schemas.microsoft.com/office/drawing/2014/main" id="{20F90305-049D-A23A-FC14-376BCE136D74}"/>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83940F06-54EE-A518-28EC-316815976B01}"/>
              </a:ext>
            </a:extLst>
          </p:cNvPr>
          <p:cNvSpPr>
            <a:spLocks noGrp="1"/>
          </p:cNvSpPr>
          <p:nvPr>
            <p:ph type="sldNum" sz="quarter" idx="4"/>
          </p:nvPr>
        </p:nvSpPr>
        <p:spPr/>
        <p:txBody>
          <a:bodyPr/>
          <a:lstStyle/>
          <a:p>
            <a:fld id="{8A7A6979-0714-4377-B894-6BE4C2D6E202}" type="slidenum">
              <a:rPr lang="en-US" smtClean="0"/>
              <a:pPr/>
              <a:t>68</a:t>
            </a:fld>
            <a:endParaRPr lang="en-US" dirty="0"/>
          </a:p>
        </p:txBody>
      </p:sp>
      <p:pic>
        <p:nvPicPr>
          <p:cNvPr id="7" name="Picture 6">
            <a:extLst>
              <a:ext uri="{FF2B5EF4-FFF2-40B4-BE49-F238E27FC236}">
                <a16:creationId xmlns:a16="http://schemas.microsoft.com/office/drawing/2014/main" id="{56ED1270-31F2-C2D1-238F-2E5B4F1429CB}"/>
              </a:ext>
            </a:extLst>
          </p:cNvPr>
          <p:cNvPicPr>
            <a:picLocks noChangeAspect="1"/>
          </p:cNvPicPr>
          <p:nvPr/>
        </p:nvPicPr>
        <p:blipFill>
          <a:blip r:embed="rId3"/>
          <a:stretch>
            <a:fillRect/>
          </a:stretch>
        </p:blipFill>
        <p:spPr>
          <a:xfrm>
            <a:off x="4882444" y="1734197"/>
            <a:ext cx="6811360" cy="4206449"/>
          </a:xfrm>
          <a:prstGeom prst="rect">
            <a:avLst/>
          </a:prstGeom>
        </p:spPr>
      </p:pic>
    </p:spTree>
    <p:extLst>
      <p:ext uri="{BB962C8B-B14F-4D97-AF65-F5344CB8AC3E}">
        <p14:creationId xmlns:p14="http://schemas.microsoft.com/office/powerpoint/2010/main" val="84223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1FDD7C-0D75-CAF2-2192-60D9B0DFC455}"/>
              </a:ext>
            </a:extLst>
          </p:cNvPr>
          <p:cNvSpPr>
            <a:spLocks noGrp="1"/>
          </p:cNvSpPr>
          <p:nvPr>
            <p:ph type="ctrTitle"/>
          </p:nvPr>
        </p:nvSpPr>
        <p:spPr/>
        <p:txBody>
          <a:bodyPr/>
          <a:lstStyle/>
          <a:p>
            <a:r>
              <a:rPr lang="en-US" dirty="0"/>
              <a:t>Summary of New Label Section Requirements to Look For</a:t>
            </a:r>
          </a:p>
        </p:txBody>
      </p:sp>
      <p:sp>
        <p:nvSpPr>
          <p:cNvPr id="8" name="Subtitle 7">
            <a:extLst>
              <a:ext uri="{FF2B5EF4-FFF2-40B4-BE49-F238E27FC236}">
                <a16:creationId xmlns:a16="http://schemas.microsoft.com/office/drawing/2014/main" id="{534A5210-E5D5-38F0-304A-F374D9656521}"/>
              </a:ext>
            </a:extLst>
          </p:cNvPr>
          <p:cNvSpPr>
            <a:spLocks noGrp="1"/>
          </p:cNvSpPr>
          <p:nvPr>
            <p:ph type="subTitle" idx="1"/>
          </p:nvPr>
        </p:nvSpPr>
        <p:spPr/>
        <p:txBody>
          <a:bodyPr/>
          <a:lstStyle/>
          <a:p>
            <a:endParaRPr lang="en-US"/>
          </a:p>
        </p:txBody>
      </p:sp>
      <p:sp>
        <p:nvSpPr>
          <p:cNvPr id="9" name="Text Placeholder 8">
            <a:extLst>
              <a:ext uri="{FF2B5EF4-FFF2-40B4-BE49-F238E27FC236}">
                <a16:creationId xmlns:a16="http://schemas.microsoft.com/office/drawing/2014/main" id="{5FA8221A-8F64-BCE3-7BCB-0C94B2FEEF65}"/>
              </a:ext>
            </a:extLst>
          </p:cNvPr>
          <p:cNvSpPr>
            <a:spLocks noGrp="1"/>
          </p:cNvSpPr>
          <p:nvPr>
            <p:ph type="body" sz="quarter" idx="14"/>
          </p:nvPr>
        </p:nvSpPr>
        <p:spPr/>
        <p:txBody>
          <a:bodyPr/>
          <a:lstStyle/>
          <a:p>
            <a:endParaRPr lang="en-US" dirty="0"/>
          </a:p>
        </p:txBody>
      </p:sp>
      <p:sp>
        <p:nvSpPr>
          <p:cNvPr id="5" name="Date Placeholder 4">
            <a:extLst>
              <a:ext uri="{FF2B5EF4-FFF2-40B4-BE49-F238E27FC236}">
                <a16:creationId xmlns:a16="http://schemas.microsoft.com/office/drawing/2014/main" id="{F1FBAA30-3371-E938-7598-EE5F898D6C9A}"/>
              </a:ext>
            </a:extLst>
          </p:cNvPr>
          <p:cNvSpPr>
            <a:spLocks noGrp="1"/>
          </p:cNvSpPr>
          <p:nvPr>
            <p:ph type="dt" sz="half" idx="2"/>
          </p:nvPr>
        </p:nvSpPr>
        <p:spPr/>
        <p:txBody>
          <a:bodyPr/>
          <a:lstStyle/>
          <a:p>
            <a:fld id="{049DC8E1-D369-0F48-9062-BB068AFD07CE}" type="datetime1">
              <a:rPr lang="en-US" smtClean="0"/>
              <a:pPr/>
              <a:t>1/12/2026</a:t>
            </a:fld>
            <a:endParaRPr lang="en-US" dirty="0"/>
          </a:p>
        </p:txBody>
      </p:sp>
      <p:sp>
        <p:nvSpPr>
          <p:cNvPr id="6" name="Slide Number Placeholder 5">
            <a:extLst>
              <a:ext uri="{FF2B5EF4-FFF2-40B4-BE49-F238E27FC236}">
                <a16:creationId xmlns:a16="http://schemas.microsoft.com/office/drawing/2014/main" id="{585AFE7F-E632-3541-7B5A-4655906F0F79}"/>
              </a:ext>
            </a:extLst>
          </p:cNvPr>
          <p:cNvSpPr>
            <a:spLocks noGrp="1"/>
          </p:cNvSpPr>
          <p:nvPr>
            <p:ph type="sldNum" sz="quarter" idx="4"/>
          </p:nvPr>
        </p:nvSpPr>
        <p:spPr/>
        <p:txBody>
          <a:bodyPr/>
          <a:lstStyle/>
          <a:p>
            <a:fld id="{8A7A6979-0714-4377-B894-6BE4C2D6E202}" type="slidenum">
              <a:rPr lang="en-US" smtClean="0"/>
              <a:pPr/>
              <a:t>69</a:t>
            </a:fld>
            <a:endParaRPr lang="en-US" dirty="0"/>
          </a:p>
        </p:txBody>
      </p:sp>
      <p:pic>
        <p:nvPicPr>
          <p:cNvPr id="11" name="Picture 10">
            <a:extLst>
              <a:ext uri="{FF2B5EF4-FFF2-40B4-BE49-F238E27FC236}">
                <a16:creationId xmlns:a16="http://schemas.microsoft.com/office/drawing/2014/main" id="{31E5F078-DA89-967F-598D-3C8A6F60B94F}"/>
              </a:ext>
            </a:extLst>
          </p:cNvPr>
          <p:cNvPicPr>
            <a:picLocks noChangeAspect="1"/>
          </p:cNvPicPr>
          <p:nvPr/>
        </p:nvPicPr>
        <p:blipFill>
          <a:blip r:embed="rId3"/>
          <a:stretch>
            <a:fillRect/>
          </a:stretch>
        </p:blipFill>
        <p:spPr>
          <a:xfrm>
            <a:off x="874502" y="1080908"/>
            <a:ext cx="9518693" cy="5445237"/>
          </a:xfrm>
          <a:prstGeom prst="rect">
            <a:avLst/>
          </a:prstGeom>
        </p:spPr>
      </p:pic>
    </p:spTree>
    <p:extLst>
      <p:ext uri="{BB962C8B-B14F-4D97-AF65-F5344CB8AC3E}">
        <p14:creationId xmlns:p14="http://schemas.microsoft.com/office/powerpoint/2010/main" val="82563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4FE5-4D08-A3F4-76EE-1BA90655C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77EE2-2915-43F1-9065-A96A2E59C29D}"/>
              </a:ext>
            </a:extLst>
          </p:cNvPr>
          <p:cNvSpPr>
            <a:spLocks noGrp="1"/>
          </p:cNvSpPr>
          <p:nvPr>
            <p:ph type="ctrTitle"/>
          </p:nvPr>
        </p:nvSpPr>
        <p:spPr/>
        <p:txBody>
          <a:bodyPr/>
          <a:lstStyle/>
          <a:p>
            <a:r>
              <a:rPr lang="en-US" dirty="0"/>
              <a:t>Label Example- Mandatory Runoff Mitigation</a:t>
            </a:r>
          </a:p>
        </p:txBody>
      </p:sp>
      <p:sp>
        <p:nvSpPr>
          <p:cNvPr id="4" name="Text Placeholder 3">
            <a:extLst>
              <a:ext uri="{FF2B5EF4-FFF2-40B4-BE49-F238E27FC236}">
                <a16:creationId xmlns:a16="http://schemas.microsoft.com/office/drawing/2014/main" id="{B76DE1FD-83BC-E796-FA78-31B03A0B8E12}"/>
              </a:ext>
            </a:extLst>
          </p:cNvPr>
          <p:cNvSpPr>
            <a:spLocks noGrp="1"/>
          </p:cNvSpPr>
          <p:nvPr>
            <p:ph type="body" sz="quarter" idx="14"/>
          </p:nvPr>
        </p:nvSpPr>
        <p:spPr>
          <a:xfrm>
            <a:off x="8782756" y="1402035"/>
            <a:ext cx="2911048" cy="4800142"/>
          </a:xfrm>
        </p:spPr>
        <p:txBody>
          <a:bodyPr>
            <a:normAutofit/>
          </a:bodyPr>
          <a:lstStyle/>
          <a:p>
            <a:pPr marL="0" indent="0">
              <a:buNone/>
            </a:pPr>
            <a:r>
              <a:rPr lang="en-US" b="1" dirty="0"/>
              <a:t>Mandatory  Runoff Mitigation</a:t>
            </a:r>
          </a:p>
          <a:p>
            <a:pPr marL="0" indent="0">
              <a:buNone/>
            </a:pPr>
            <a:endParaRPr lang="en-US" b="1" dirty="0"/>
          </a:p>
          <a:p>
            <a:r>
              <a:rPr lang="en-US" dirty="0"/>
              <a:t>Section 11</a:t>
            </a:r>
          </a:p>
          <a:p>
            <a:endParaRPr lang="en-US" dirty="0"/>
          </a:p>
          <a:p>
            <a:r>
              <a:rPr lang="en-US" dirty="0"/>
              <a:t>Not a new section to the label, but it has changed.</a:t>
            </a:r>
          </a:p>
          <a:p>
            <a:endParaRPr lang="en-US" dirty="0"/>
          </a:p>
        </p:txBody>
      </p:sp>
      <p:sp>
        <p:nvSpPr>
          <p:cNvPr id="5" name="Date Placeholder 4">
            <a:extLst>
              <a:ext uri="{FF2B5EF4-FFF2-40B4-BE49-F238E27FC236}">
                <a16:creationId xmlns:a16="http://schemas.microsoft.com/office/drawing/2014/main" id="{610E84F1-30C6-DF7C-6B47-E7CBCE2884D0}"/>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99384BAE-0E22-E7C8-5C16-C653105F2862}"/>
              </a:ext>
            </a:extLst>
          </p:cNvPr>
          <p:cNvSpPr>
            <a:spLocks noGrp="1"/>
          </p:cNvSpPr>
          <p:nvPr>
            <p:ph type="sldNum" sz="quarter" idx="4"/>
          </p:nvPr>
        </p:nvSpPr>
        <p:spPr/>
        <p:txBody>
          <a:bodyPr/>
          <a:lstStyle/>
          <a:p>
            <a:fld id="{8A7A6979-0714-4377-B894-6BE4C2D6E202}" type="slidenum">
              <a:rPr lang="en-US" smtClean="0"/>
              <a:pPr/>
              <a:t>7</a:t>
            </a:fld>
            <a:endParaRPr lang="en-US" dirty="0"/>
          </a:p>
        </p:txBody>
      </p:sp>
      <p:pic>
        <p:nvPicPr>
          <p:cNvPr id="7" name="Picture 6">
            <a:extLst>
              <a:ext uri="{FF2B5EF4-FFF2-40B4-BE49-F238E27FC236}">
                <a16:creationId xmlns:a16="http://schemas.microsoft.com/office/drawing/2014/main" id="{B11364B4-BA37-3780-8FE7-CCEE39B3C18A}"/>
              </a:ext>
            </a:extLst>
          </p:cNvPr>
          <p:cNvPicPr>
            <a:picLocks noChangeAspect="1"/>
          </p:cNvPicPr>
          <p:nvPr/>
        </p:nvPicPr>
        <p:blipFill>
          <a:blip r:embed="rId3"/>
          <a:srcRect r="2823"/>
          <a:stretch>
            <a:fillRect/>
          </a:stretch>
        </p:blipFill>
        <p:spPr>
          <a:xfrm>
            <a:off x="386036" y="1323790"/>
            <a:ext cx="8159653" cy="5091536"/>
          </a:xfrm>
          <a:prstGeom prst="rect">
            <a:avLst/>
          </a:prstGeom>
        </p:spPr>
      </p:pic>
      <p:sp>
        <p:nvSpPr>
          <p:cNvPr id="11" name="Arrow: Right 10">
            <a:extLst>
              <a:ext uri="{FF2B5EF4-FFF2-40B4-BE49-F238E27FC236}">
                <a16:creationId xmlns:a16="http://schemas.microsoft.com/office/drawing/2014/main" id="{BB79661F-75A3-D9C3-D29E-754138451331}"/>
              </a:ext>
            </a:extLst>
          </p:cNvPr>
          <p:cNvSpPr/>
          <p:nvPr/>
        </p:nvSpPr>
        <p:spPr>
          <a:xfrm>
            <a:off x="2167670" y="2358462"/>
            <a:ext cx="2099733" cy="32737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4F6BD1C-8DCF-A83B-FA20-5A7EA8612FB0}"/>
              </a:ext>
            </a:extLst>
          </p:cNvPr>
          <p:cNvSpPr/>
          <p:nvPr/>
        </p:nvSpPr>
        <p:spPr>
          <a:xfrm>
            <a:off x="3337041" y="3175864"/>
            <a:ext cx="1128821" cy="24271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267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C8003-705E-760A-0828-2CB5D837E32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3016D6-9CC1-C4C4-0882-133E0655428D}"/>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81FB00DF-6A73-7EE9-11A9-F147BFEB6D4B}"/>
              </a:ext>
            </a:extLst>
          </p:cNvPr>
          <p:cNvSpPr>
            <a:spLocks noGrp="1"/>
          </p:cNvSpPr>
          <p:nvPr>
            <p:ph type="subTitle" idx="1"/>
          </p:nvPr>
        </p:nvSpPr>
        <p:spPr/>
        <p:txBody>
          <a:bodyPr/>
          <a:lstStyle/>
          <a:p>
            <a:r>
              <a:rPr lang="en-US" dirty="0"/>
              <a:t>Resources</a:t>
            </a:r>
          </a:p>
        </p:txBody>
      </p:sp>
      <p:sp>
        <p:nvSpPr>
          <p:cNvPr id="9" name="Text Placeholder 8">
            <a:extLst>
              <a:ext uri="{FF2B5EF4-FFF2-40B4-BE49-F238E27FC236}">
                <a16:creationId xmlns:a16="http://schemas.microsoft.com/office/drawing/2014/main" id="{3D31EA43-BC6B-DDA7-C279-F7F786DC14C2}"/>
              </a:ext>
            </a:extLst>
          </p:cNvPr>
          <p:cNvSpPr>
            <a:spLocks noGrp="1"/>
          </p:cNvSpPr>
          <p:nvPr>
            <p:ph type="body" sz="quarter" idx="14"/>
          </p:nvPr>
        </p:nvSpPr>
        <p:spPr/>
        <p:txBody>
          <a:bodyPr/>
          <a:lstStyle/>
          <a:p>
            <a:endParaRPr lang="en-US"/>
          </a:p>
        </p:txBody>
      </p:sp>
      <p:sp>
        <p:nvSpPr>
          <p:cNvPr id="5" name="Date Placeholder 4">
            <a:extLst>
              <a:ext uri="{FF2B5EF4-FFF2-40B4-BE49-F238E27FC236}">
                <a16:creationId xmlns:a16="http://schemas.microsoft.com/office/drawing/2014/main" id="{3C9007AA-19E7-368D-E59E-10A6F82D4A45}"/>
              </a:ext>
            </a:extLst>
          </p:cNvPr>
          <p:cNvSpPr>
            <a:spLocks noGrp="1"/>
          </p:cNvSpPr>
          <p:nvPr>
            <p:ph type="dt" sz="half" idx="10"/>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6F728A34-2CF7-458D-BDE2-87CD514B189A}"/>
              </a:ext>
            </a:extLst>
          </p:cNvPr>
          <p:cNvSpPr>
            <a:spLocks noGrp="1"/>
          </p:cNvSpPr>
          <p:nvPr>
            <p:ph type="sldNum" sz="quarter" idx="12"/>
          </p:nvPr>
        </p:nvSpPr>
        <p:spPr/>
        <p:txBody>
          <a:bodyPr/>
          <a:lstStyle/>
          <a:p>
            <a:fld id="{8A7A6979-0714-4377-B894-6BE4C2D6E202}" type="slidenum">
              <a:rPr lang="en-US" smtClean="0"/>
              <a:pPr/>
              <a:t>70</a:t>
            </a:fld>
            <a:endParaRPr lang="en-US" dirty="0"/>
          </a:p>
        </p:txBody>
      </p:sp>
    </p:spTree>
    <p:extLst>
      <p:ext uri="{BB962C8B-B14F-4D97-AF65-F5344CB8AC3E}">
        <p14:creationId xmlns:p14="http://schemas.microsoft.com/office/powerpoint/2010/main" val="34409499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EBFC2-840D-A228-7BDF-8739D0FCA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AD2FD-F888-3368-5712-CB0A8AB9C4EB}"/>
              </a:ext>
            </a:extLst>
          </p:cNvPr>
          <p:cNvSpPr>
            <a:spLocks noGrp="1"/>
          </p:cNvSpPr>
          <p:nvPr>
            <p:ph type="ctrTitle"/>
          </p:nvPr>
        </p:nvSpPr>
        <p:spPr>
          <a:xfrm>
            <a:off x="386036" y="442674"/>
            <a:ext cx="10699653" cy="498598"/>
          </a:xfrm>
        </p:spPr>
        <p:txBody>
          <a:bodyPr/>
          <a:lstStyle/>
          <a:p>
            <a:r>
              <a:rPr lang="en-US" dirty="0"/>
              <a:t>Resources</a:t>
            </a:r>
          </a:p>
        </p:txBody>
      </p:sp>
      <p:sp>
        <p:nvSpPr>
          <p:cNvPr id="4" name="Text Placeholder 3">
            <a:extLst>
              <a:ext uri="{FF2B5EF4-FFF2-40B4-BE49-F238E27FC236}">
                <a16:creationId xmlns:a16="http://schemas.microsoft.com/office/drawing/2014/main" id="{7AACC691-201E-F796-EB44-5DF40F94F2DE}"/>
              </a:ext>
            </a:extLst>
          </p:cNvPr>
          <p:cNvSpPr>
            <a:spLocks noGrp="1"/>
          </p:cNvSpPr>
          <p:nvPr>
            <p:ph type="body" sz="quarter" idx="14"/>
          </p:nvPr>
        </p:nvSpPr>
        <p:spPr>
          <a:xfrm>
            <a:off x="498196" y="807396"/>
            <a:ext cx="11307767" cy="5617324"/>
          </a:xfrm>
        </p:spPr>
        <p:txBody>
          <a:bodyPr>
            <a:normAutofit/>
          </a:bodyPr>
          <a:lstStyle/>
          <a:p>
            <a:endParaRPr lang="en-US" sz="2000" dirty="0"/>
          </a:p>
          <a:p>
            <a:r>
              <a:rPr lang="en-US" sz="1600" b="1" dirty="0"/>
              <a:t>EPA Mitigation Menu- Has definitions and additional Information</a:t>
            </a:r>
          </a:p>
          <a:p>
            <a:pPr lvl="1"/>
            <a:r>
              <a:rPr lang="en-US" sz="1400" dirty="0">
                <a:solidFill>
                  <a:schemeClr val="bg1"/>
                </a:solidFill>
                <a:hlinkClick r:id="rId3"/>
              </a:rPr>
              <a:t>www.epa.gov/pesicides/mitigation-menu</a:t>
            </a:r>
            <a:endParaRPr lang="en-US" sz="1400" dirty="0">
              <a:solidFill>
                <a:schemeClr val="bg1"/>
              </a:solidFill>
            </a:endParaRPr>
          </a:p>
          <a:p>
            <a:pPr lvl="1"/>
            <a:r>
              <a:rPr lang="en-US" sz="1400" dirty="0">
                <a:solidFill>
                  <a:schemeClr val="bg1"/>
                </a:solidFill>
              </a:rPr>
              <a:t>Also has step by step what you would need to do.</a:t>
            </a:r>
          </a:p>
          <a:p>
            <a:pPr lvl="1"/>
            <a:endParaRPr lang="en-US" sz="1400" b="1" dirty="0">
              <a:solidFill>
                <a:schemeClr val="bg1"/>
              </a:solidFill>
            </a:endParaRPr>
          </a:p>
          <a:p>
            <a:r>
              <a:rPr lang="en-US" sz="1600" b="1" dirty="0"/>
              <a:t>EPA Pesticide and Endangered Species Educational Resources Toolbox</a:t>
            </a:r>
            <a:endParaRPr lang="en-US" sz="1600" b="1" dirty="0">
              <a:solidFill>
                <a:schemeClr val="bg1"/>
              </a:solidFill>
            </a:endParaRPr>
          </a:p>
          <a:p>
            <a:pPr lvl="1"/>
            <a:r>
              <a:rPr lang="en-US" sz="1400" dirty="0">
                <a:solidFill>
                  <a:schemeClr val="bg1"/>
                </a:solidFill>
                <a:hlinkClick r:id="rId4"/>
              </a:rPr>
              <a:t>www.epa.gov/endangered-species/pesticides-and-endangered-species-educational-resources-toolbox</a:t>
            </a:r>
            <a:endParaRPr lang="en-US" sz="1400" dirty="0">
              <a:solidFill>
                <a:schemeClr val="bg1"/>
              </a:solidFill>
            </a:endParaRPr>
          </a:p>
          <a:p>
            <a:pPr lvl="1"/>
            <a:r>
              <a:rPr lang="en-US" sz="1400" dirty="0">
                <a:solidFill>
                  <a:schemeClr val="bg1"/>
                </a:solidFill>
              </a:rPr>
              <a:t>Guidance documents, handouts, presentations, webinars, and other resources</a:t>
            </a:r>
          </a:p>
          <a:p>
            <a:pPr lvl="1"/>
            <a:r>
              <a:rPr lang="en-US" sz="1400" dirty="0">
                <a:solidFill>
                  <a:schemeClr val="bg1"/>
                </a:solidFill>
              </a:rPr>
              <a:t>Download the Spray Drift and Runoff Mitigation Calculator Spreadsheet here</a:t>
            </a:r>
          </a:p>
          <a:p>
            <a:pPr lvl="1"/>
            <a:r>
              <a:rPr lang="en-US" sz="1400" dirty="0">
                <a:solidFill>
                  <a:schemeClr val="bg1"/>
                </a:solidFill>
              </a:rPr>
              <a:t>Download the Spray Drift and Runoff Mitigation Calculator paper worksheet here</a:t>
            </a:r>
            <a:br>
              <a:rPr lang="en-US" sz="1400" dirty="0">
                <a:solidFill>
                  <a:schemeClr val="bg1"/>
                </a:solidFill>
              </a:rPr>
            </a:br>
            <a:endParaRPr lang="en-US" sz="1400" dirty="0">
              <a:solidFill>
                <a:schemeClr val="bg1"/>
              </a:solidFill>
            </a:endParaRPr>
          </a:p>
          <a:p>
            <a:r>
              <a:rPr lang="en-US" sz="1600" b="1" dirty="0"/>
              <a:t>Crop Life America</a:t>
            </a:r>
          </a:p>
          <a:p>
            <a:pPr lvl="1"/>
            <a:r>
              <a:rPr lang="en-US" sz="1400" dirty="0">
                <a:solidFill>
                  <a:schemeClr val="bg1"/>
                </a:solidFill>
                <a:hlinkClick r:id="rId5"/>
              </a:rPr>
              <a:t>www.croplifeamerica.org</a:t>
            </a:r>
            <a:r>
              <a:rPr lang="en-US" sz="1400" dirty="0">
                <a:solidFill>
                  <a:schemeClr val="bg1"/>
                </a:solidFill>
              </a:rPr>
              <a:t> </a:t>
            </a:r>
          </a:p>
          <a:p>
            <a:pPr lvl="1"/>
            <a:r>
              <a:rPr lang="en-US" sz="1400" dirty="0">
                <a:solidFill>
                  <a:schemeClr val="bg1"/>
                </a:solidFill>
                <a:hlinkClick r:id="rId6"/>
              </a:rPr>
              <a:t>www.croplifeamerica.org/esa</a:t>
            </a:r>
            <a:r>
              <a:rPr lang="en-US" sz="1400" dirty="0">
                <a:solidFill>
                  <a:schemeClr val="bg1"/>
                </a:solidFill>
              </a:rPr>
              <a:t>  </a:t>
            </a:r>
          </a:p>
          <a:p>
            <a:pPr lvl="1"/>
            <a:r>
              <a:rPr lang="en-US" sz="1400" dirty="0">
                <a:solidFill>
                  <a:schemeClr val="bg1"/>
                </a:solidFill>
              </a:rPr>
              <a:t>3</a:t>
            </a:r>
            <a:r>
              <a:rPr lang="en-US" sz="1400" baseline="30000" dirty="0">
                <a:solidFill>
                  <a:schemeClr val="bg1"/>
                </a:solidFill>
              </a:rPr>
              <a:t>rd</a:t>
            </a:r>
            <a:r>
              <a:rPr lang="en-US" sz="1400" dirty="0">
                <a:solidFill>
                  <a:schemeClr val="bg1"/>
                </a:solidFill>
              </a:rPr>
              <a:t> party organizations with great information</a:t>
            </a:r>
          </a:p>
          <a:p>
            <a:pPr lvl="1"/>
            <a:r>
              <a:rPr lang="en-US" sz="1400" dirty="0">
                <a:solidFill>
                  <a:schemeClr val="bg1"/>
                </a:solidFill>
              </a:rPr>
              <a:t>Has YouTube videos and other helpful resources</a:t>
            </a:r>
          </a:p>
          <a:p>
            <a:pPr lvl="1"/>
            <a:endParaRPr lang="en-US" sz="1400" dirty="0">
              <a:solidFill>
                <a:schemeClr val="bg1"/>
              </a:solidFill>
            </a:endParaRPr>
          </a:p>
        </p:txBody>
      </p:sp>
      <p:sp>
        <p:nvSpPr>
          <p:cNvPr id="5" name="Date Placeholder 4">
            <a:extLst>
              <a:ext uri="{FF2B5EF4-FFF2-40B4-BE49-F238E27FC236}">
                <a16:creationId xmlns:a16="http://schemas.microsoft.com/office/drawing/2014/main" id="{252C332B-7676-34A7-3250-F09B238C40ED}"/>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F7019E0A-0E73-01C5-87C8-4014D032F3E0}"/>
              </a:ext>
            </a:extLst>
          </p:cNvPr>
          <p:cNvSpPr>
            <a:spLocks noGrp="1"/>
          </p:cNvSpPr>
          <p:nvPr>
            <p:ph type="sldNum" sz="quarter" idx="4"/>
          </p:nvPr>
        </p:nvSpPr>
        <p:spPr/>
        <p:txBody>
          <a:bodyPr/>
          <a:lstStyle/>
          <a:p>
            <a:fld id="{8A7A6979-0714-4377-B894-6BE4C2D6E202}" type="slidenum">
              <a:rPr lang="en-US" smtClean="0"/>
              <a:pPr/>
              <a:t>71</a:t>
            </a:fld>
            <a:endParaRPr lang="en-US" dirty="0"/>
          </a:p>
        </p:txBody>
      </p:sp>
    </p:spTree>
    <p:extLst>
      <p:ext uri="{BB962C8B-B14F-4D97-AF65-F5344CB8AC3E}">
        <p14:creationId xmlns:p14="http://schemas.microsoft.com/office/powerpoint/2010/main" val="2533611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DD5FD-8FE7-A492-A25D-5FE1429849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A6A03A-8699-564A-4CAA-8A3513A94320}"/>
              </a:ext>
            </a:extLst>
          </p:cNvPr>
          <p:cNvSpPr>
            <a:spLocks noGrp="1"/>
          </p:cNvSpPr>
          <p:nvPr>
            <p:ph type="ctrTitle"/>
          </p:nvPr>
        </p:nvSpPr>
        <p:spPr/>
        <p:txBody>
          <a:bodyPr/>
          <a:lstStyle/>
          <a:p>
            <a:r>
              <a:rPr lang="en-US" dirty="0"/>
              <a:t>Resources</a:t>
            </a:r>
          </a:p>
        </p:txBody>
      </p:sp>
      <p:sp>
        <p:nvSpPr>
          <p:cNvPr id="8" name="Subtitle 7">
            <a:extLst>
              <a:ext uri="{FF2B5EF4-FFF2-40B4-BE49-F238E27FC236}">
                <a16:creationId xmlns:a16="http://schemas.microsoft.com/office/drawing/2014/main" id="{A2589321-C832-F742-0E0F-E049F415D1F7}"/>
              </a:ext>
            </a:extLst>
          </p:cNvPr>
          <p:cNvSpPr>
            <a:spLocks noGrp="1"/>
          </p:cNvSpPr>
          <p:nvPr>
            <p:ph type="subTitle" idx="1"/>
          </p:nvPr>
        </p:nvSpPr>
        <p:spPr/>
        <p:txBody>
          <a:bodyPr/>
          <a:lstStyle/>
          <a:p>
            <a:endParaRPr lang="en-US"/>
          </a:p>
        </p:txBody>
      </p:sp>
      <p:sp>
        <p:nvSpPr>
          <p:cNvPr id="9" name="Text Placeholder 8">
            <a:extLst>
              <a:ext uri="{FF2B5EF4-FFF2-40B4-BE49-F238E27FC236}">
                <a16:creationId xmlns:a16="http://schemas.microsoft.com/office/drawing/2014/main" id="{44126494-39E6-4D40-21E5-C6EF56C5A78A}"/>
              </a:ext>
            </a:extLst>
          </p:cNvPr>
          <p:cNvSpPr>
            <a:spLocks noGrp="1"/>
          </p:cNvSpPr>
          <p:nvPr>
            <p:ph type="body" sz="quarter" idx="14"/>
          </p:nvPr>
        </p:nvSpPr>
        <p:spPr>
          <a:xfrm>
            <a:off x="1043553" y="1962540"/>
            <a:ext cx="8273296" cy="3411537"/>
          </a:xfrm>
        </p:spPr>
        <p:txBody>
          <a:bodyPr/>
          <a:lstStyle/>
          <a:p>
            <a:r>
              <a:rPr lang="en-US" dirty="0"/>
              <a:t>YouTube Video- That follows this handout</a:t>
            </a:r>
          </a:p>
          <a:p>
            <a:pPr lvl="1"/>
            <a:r>
              <a:rPr lang="en-US" dirty="0"/>
              <a:t>How to Comply with the Endangered Species Act</a:t>
            </a:r>
          </a:p>
          <a:p>
            <a:pPr lvl="1"/>
            <a:r>
              <a:rPr lang="en-US" dirty="0"/>
              <a:t>https://www.youtube.com/watch?v=sZex6gYGhT0</a:t>
            </a:r>
          </a:p>
        </p:txBody>
      </p:sp>
      <p:sp>
        <p:nvSpPr>
          <p:cNvPr id="5" name="Date Placeholder 4">
            <a:extLst>
              <a:ext uri="{FF2B5EF4-FFF2-40B4-BE49-F238E27FC236}">
                <a16:creationId xmlns:a16="http://schemas.microsoft.com/office/drawing/2014/main" id="{3E79A503-DF8E-6DA3-75DB-86F3231ED1D9}"/>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847B6254-D22D-3D4E-2BEC-F4EE1F0D3DEB}"/>
              </a:ext>
            </a:extLst>
          </p:cNvPr>
          <p:cNvSpPr>
            <a:spLocks noGrp="1"/>
          </p:cNvSpPr>
          <p:nvPr>
            <p:ph type="sldNum" sz="quarter" idx="4"/>
          </p:nvPr>
        </p:nvSpPr>
        <p:spPr/>
        <p:txBody>
          <a:bodyPr/>
          <a:lstStyle/>
          <a:p>
            <a:fld id="{8A7A6979-0714-4377-B894-6BE4C2D6E202}" type="slidenum">
              <a:rPr lang="en-US" smtClean="0"/>
              <a:pPr/>
              <a:t>72</a:t>
            </a:fld>
            <a:endParaRPr lang="en-US" dirty="0"/>
          </a:p>
        </p:txBody>
      </p:sp>
      <p:pic>
        <p:nvPicPr>
          <p:cNvPr id="7" name="Picture 6">
            <a:extLst>
              <a:ext uri="{FF2B5EF4-FFF2-40B4-BE49-F238E27FC236}">
                <a16:creationId xmlns:a16="http://schemas.microsoft.com/office/drawing/2014/main" id="{BF73E4DA-982A-36D5-82C0-7830568A36BD}"/>
              </a:ext>
            </a:extLst>
          </p:cNvPr>
          <p:cNvPicPr>
            <a:picLocks noChangeAspect="1"/>
          </p:cNvPicPr>
          <p:nvPr/>
        </p:nvPicPr>
        <p:blipFill>
          <a:blip r:embed="rId3"/>
          <a:stretch>
            <a:fillRect/>
          </a:stretch>
        </p:blipFill>
        <p:spPr>
          <a:xfrm>
            <a:off x="4374968" y="3114608"/>
            <a:ext cx="6161235" cy="3411537"/>
          </a:xfrm>
          <a:prstGeom prst="rect">
            <a:avLst/>
          </a:prstGeom>
        </p:spPr>
      </p:pic>
    </p:spTree>
    <p:extLst>
      <p:ext uri="{BB962C8B-B14F-4D97-AF65-F5344CB8AC3E}">
        <p14:creationId xmlns:p14="http://schemas.microsoft.com/office/powerpoint/2010/main" val="3751545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12493-BB9E-4A53-C42A-73EFE17C2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9C0EE-90A3-222A-57EC-BBC21F067C54}"/>
              </a:ext>
            </a:extLst>
          </p:cNvPr>
          <p:cNvSpPr>
            <a:spLocks noGrp="1"/>
          </p:cNvSpPr>
          <p:nvPr>
            <p:ph type="ctrTitle"/>
          </p:nvPr>
        </p:nvSpPr>
        <p:spPr/>
        <p:txBody>
          <a:bodyPr/>
          <a:lstStyle/>
          <a:p>
            <a:r>
              <a:rPr lang="en-US" dirty="0"/>
              <a:t>Resources</a:t>
            </a:r>
          </a:p>
        </p:txBody>
      </p:sp>
      <p:sp>
        <p:nvSpPr>
          <p:cNvPr id="8" name="Subtitle 7">
            <a:extLst>
              <a:ext uri="{FF2B5EF4-FFF2-40B4-BE49-F238E27FC236}">
                <a16:creationId xmlns:a16="http://schemas.microsoft.com/office/drawing/2014/main" id="{301B814B-9E17-7EE8-AA49-BC762681F588}"/>
              </a:ext>
            </a:extLst>
          </p:cNvPr>
          <p:cNvSpPr>
            <a:spLocks noGrp="1"/>
          </p:cNvSpPr>
          <p:nvPr>
            <p:ph type="subTitle" idx="1"/>
          </p:nvPr>
        </p:nvSpPr>
        <p:spPr/>
        <p:txBody>
          <a:bodyPr/>
          <a:lstStyle/>
          <a:p>
            <a:r>
              <a:rPr lang="en-US" dirty="0"/>
              <a:t>Crop Life America- Very short YouTube Videos</a:t>
            </a:r>
          </a:p>
        </p:txBody>
      </p:sp>
      <p:sp>
        <p:nvSpPr>
          <p:cNvPr id="9" name="Text Placeholder 8">
            <a:extLst>
              <a:ext uri="{FF2B5EF4-FFF2-40B4-BE49-F238E27FC236}">
                <a16:creationId xmlns:a16="http://schemas.microsoft.com/office/drawing/2014/main" id="{DB10A511-42BF-0BD2-2E6F-F1DAFFFE9F43}"/>
              </a:ext>
            </a:extLst>
          </p:cNvPr>
          <p:cNvSpPr>
            <a:spLocks noGrp="1"/>
          </p:cNvSpPr>
          <p:nvPr>
            <p:ph type="body" sz="quarter" idx="14"/>
          </p:nvPr>
        </p:nvSpPr>
        <p:spPr>
          <a:xfrm>
            <a:off x="1043552" y="1962540"/>
            <a:ext cx="9234309" cy="3805962"/>
          </a:xfrm>
        </p:spPr>
        <p:txBody>
          <a:bodyPr/>
          <a:lstStyle/>
          <a:p>
            <a:r>
              <a:rPr lang="en-US" dirty="0"/>
              <a:t>Adapting to ESA: Mitigating Overview</a:t>
            </a:r>
            <a:br>
              <a:rPr lang="en-US" dirty="0"/>
            </a:br>
            <a:r>
              <a:rPr lang="en-US" dirty="0">
                <a:hlinkClick r:id="rId3"/>
              </a:rPr>
              <a:t>https://youtu.be/BWlgBhgephY?si=NJhyPifvpQrfOSkk</a:t>
            </a:r>
            <a:endParaRPr lang="en-US" dirty="0"/>
          </a:p>
          <a:p>
            <a:r>
              <a:rPr lang="en-US" dirty="0"/>
              <a:t>Adapting to ESA: Bulletin Live! Two</a:t>
            </a:r>
          </a:p>
          <a:p>
            <a:pPr marL="0" indent="0">
              <a:buNone/>
            </a:pPr>
            <a:r>
              <a:rPr lang="en-US" dirty="0"/>
              <a:t>     </a:t>
            </a:r>
            <a:r>
              <a:rPr lang="en-US" dirty="0">
                <a:hlinkClick r:id="rId4"/>
              </a:rPr>
              <a:t>https://youtu.be/_ayFOsYQCLs?si=C7lvI59ero-l64JG</a:t>
            </a:r>
            <a:r>
              <a:rPr lang="en-US" dirty="0"/>
              <a:t> </a:t>
            </a:r>
          </a:p>
          <a:p>
            <a:r>
              <a:rPr lang="en-US" dirty="0"/>
              <a:t>Adapting to ESA: Spray Drift</a:t>
            </a:r>
          </a:p>
          <a:p>
            <a:pPr marL="0" indent="0">
              <a:buNone/>
            </a:pPr>
            <a:r>
              <a:rPr lang="en-US" dirty="0"/>
              <a:t>     </a:t>
            </a:r>
            <a:r>
              <a:rPr lang="en-US" dirty="0">
                <a:hlinkClick r:id="rId5"/>
              </a:rPr>
              <a:t>https://youtu.be/V_sM0Q9s2Ho?si=cCjkCdL4lqsA3vmm</a:t>
            </a:r>
            <a:r>
              <a:rPr lang="en-US" dirty="0"/>
              <a:t> </a:t>
            </a:r>
          </a:p>
          <a:p>
            <a:r>
              <a:rPr lang="en-US" dirty="0"/>
              <a:t>Adapting to ESA: Runoff</a:t>
            </a:r>
            <a:br>
              <a:rPr lang="en-US" dirty="0"/>
            </a:br>
            <a:r>
              <a:rPr lang="en-US" dirty="0">
                <a:hlinkClick r:id="rId6"/>
              </a:rPr>
              <a:t>https://youtu.be/2CpXDR23PHw?si=T0WTmW2009BRIEyK</a:t>
            </a:r>
            <a:r>
              <a:rPr lang="en-US" dirty="0"/>
              <a:t> </a:t>
            </a:r>
          </a:p>
          <a:p>
            <a:pPr marL="0" indent="0">
              <a:buNone/>
            </a:pPr>
            <a:endParaRPr lang="en-US" dirty="0"/>
          </a:p>
          <a:p>
            <a:pPr marL="0" indent="0">
              <a:buNone/>
            </a:pPr>
            <a:endParaRPr lang="en-US" dirty="0"/>
          </a:p>
          <a:p>
            <a:pPr marL="0" indent="0">
              <a:buNone/>
            </a:pPr>
            <a:r>
              <a:rPr lang="en-US" dirty="0"/>
              <a:t>Find all of these on the CropLife America YouTube Channel @croplifeamerica</a:t>
            </a:r>
          </a:p>
        </p:txBody>
      </p:sp>
      <p:sp>
        <p:nvSpPr>
          <p:cNvPr id="5" name="Date Placeholder 4">
            <a:extLst>
              <a:ext uri="{FF2B5EF4-FFF2-40B4-BE49-F238E27FC236}">
                <a16:creationId xmlns:a16="http://schemas.microsoft.com/office/drawing/2014/main" id="{80533A55-747A-0A64-982A-CC44553D7C37}"/>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8D0069B6-A2E4-A526-6524-CCB655EFCAB4}"/>
              </a:ext>
            </a:extLst>
          </p:cNvPr>
          <p:cNvSpPr>
            <a:spLocks noGrp="1"/>
          </p:cNvSpPr>
          <p:nvPr>
            <p:ph type="sldNum" sz="quarter" idx="4"/>
          </p:nvPr>
        </p:nvSpPr>
        <p:spPr/>
        <p:txBody>
          <a:bodyPr/>
          <a:lstStyle/>
          <a:p>
            <a:fld id="{8A7A6979-0714-4377-B894-6BE4C2D6E202}" type="slidenum">
              <a:rPr lang="en-US" smtClean="0"/>
              <a:pPr/>
              <a:t>73</a:t>
            </a:fld>
            <a:endParaRPr lang="en-US" dirty="0"/>
          </a:p>
        </p:txBody>
      </p:sp>
    </p:spTree>
    <p:extLst>
      <p:ext uri="{BB962C8B-B14F-4D97-AF65-F5344CB8AC3E}">
        <p14:creationId xmlns:p14="http://schemas.microsoft.com/office/powerpoint/2010/main" val="1563785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C99A-CF53-E685-BDC2-063B4869CE9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D2ADF3E-FFD6-6E35-236E-3C7E4B9F5F11}"/>
              </a:ext>
            </a:extLst>
          </p:cNvPr>
          <p:cNvSpPr>
            <a:spLocks noGrp="1"/>
          </p:cNvSpPr>
          <p:nvPr>
            <p:ph type="ctrTitle"/>
          </p:nvPr>
        </p:nvSpPr>
        <p:spPr>
          <a:xfrm>
            <a:off x="1043553" y="442674"/>
            <a:ext cx="9234309" cy="512448"/>
          </a:xfrm>
        </p:spPr>
        <p:txBody>
          <a:bodyPr/>
          <a:lstStyle/>
          <a:p>
            <a:r>
              <a:rPr lang="en-US" dirty="0"/>
              <a:t>Questions? Contact the Officed of the Indiana State Chemist</a:t>
            </a:r>
          </a:p>
        </p:txBody>
      </p:sp>
      <p:sp>
        <p:nvSpPr>
          <p:cNvPr id="15" name="Subtitle 2">
            <a:extLst>
              <a:ext uri="{FF2B5EF4-FFF2-40B4-BE49-F238E27FC236}">
                <a16:creationId xmlns:a16="http://schemas.microsoft.com/office/drawing/2014/main" id="{9626A6DB-296B-1CB2-5B69-EB602BDFDCE1}"/>
              </a:ext>
            </a:extLst>
          </p:cNvPr>
          <p:cNvSpPr>
            <a:spLocks noGrp="1"/>
          </p:cNvSpPr>
          <p:nvPr>
            <p:ph type="subTitle" idx="1"/>
          </p:nvPr>
        </p:nvSpPr>
        <p:spPr>
          <a:xfrm>
            <a:off x="564204" y="1060316"/>
            <a:ext cx="4888330" cy="5965736"/>
          </a:xfrm>
        </p:spPr>
        <p:txBody>
          <a:bodyPr/>
          <a:lstStyle/>
          <a:p>
            <a:r>
              <a:rPr lang="en-US" sz="1800" dirty="0"/>
              <a:t>Mitch Trimble</a:t>
            </a:r>
          </a:p>
          <a:p>
            <a:r>
              <a:rPr lang="en-US" sz="1800" dirty="0">
                <a:hlinkClick r:id="rId3"/>
              </a:rPr>
              <a:t>jmtrimbl@purdue.edu</a:t>
            </a:r>
            <a:br>
              <a:rPr lang="en-US" sz="1800" dirty="0"/>
            </a:br>
            <a:r>
              <a:rPr lang="en-US" sz="1800" dirty="0"/>
              <a:t>765-494-1492</a:t>
            </a:r>
          </a:p>
          <a:p>
            <a:br>
              <a:rPr lang="en-US" sz="1800" dirty="0"/>
            </a:br>
            <a:r>
              <a:rPr lang="en-US" sz="1800" dirty="0"/>
              <a:t>Nate Davis</a:t>
            </a:r>
            <a:br>
              <a:rPr lang="en-US" sz="1800" dirty="0"/>
            </a:br>
            <a:r>
              <a:rPr lang="en-US" sz="1800" dirty="0"/>
              <a:t>Manager of Certification and Licensing</a:t>
            </a:r>
            <a:br>
              <a:rPr lang="en-US" sz="1800" dirty="0"/>
            </a:br>
            <a:r>
              <a:rPr lang="en-US" sz="1800" dirty="0">
                <a:hlinkClick r:id="rId4"/>
              </a:rPr>
              <a:t>davi1280@purdue.edu</a:t>
            </a:r>
            <a:endParaRPr lang="en-US" sz="1800" dirty="0"/>
          </a:p>
          <a:p>
            <a:r>
              <a:rPr lang="en-US" sz="1800" dirty="0"/>
              <a:t>765-494-7108</a:t>
            </a:r>
          </a:p>
          <a:p>
            <a:endParaRPr lang="en-US" sz="1800" dirty="0"/>
          </a:p>
          <a:p>
            <a:r>
              <a:rPr lang="en-US" sz="1800" dirty="0"/>
              <a:t>Located at Purdue University</a:t>
            </a:r>
          </a:p>
          <a:p>
            <a:r>
              <a:rPr lang="en-US" sz="1800" dirty="0"/>
              <a:t>175 S University St. </a:t>
            </a:r>
          </a:p>
          <a:p>
            <a:r>
              <a:rPr lang="en-US" sz="1800" dirty="0"/>
              <a:t>W. Lafayette, IN 47907</a:t>
            </a:r>
          </a:p>
          <a:p>
            <a:r>
              <a:rPr lang="en-US" sz="1800" dirty="0">
                <a:hlinkClick r:id="rId5"/>
              </a:rPr>
              <a:t>www.oisc.purdue.edu</a:t>
            </a:r>
            <a:endParaRPr lang="en-US" sz="1800" dirty="0"/>
          </a:p>
          <a:p>
            <a:endParaRPr lang="en-US" sz="1800" dirty="0"/>
          </a:p>
          <a:p>
            <a:endParaRPr lang="en-US" dirty="0"/>
          </a:p>
          <a:p>
            <a:endParaRPr lang="en-US" dirty="0"/>
          </a:p>
        </p:txBody>
      </p:sp>
      <p:sp>
        <p:nvSpPr>
          <p:cNvPr id="4" name="Date Placeholder 3">
            <a:extLst>
              <a:ext uri="{FF2B5EF4-FFF2-40B4-BE49-F238E27FC236}">
                <a16:creationId xmlns:a16="http://schemas.microsoft.com/office/drawing/2014/main" id="{6823A9ED-7A54-7615-C8D6-F1BED66AF4E9}"/>
              </a:ext>
            </a:extLst>
          </p:cNvPr>
          <p:cNvSpPr>
            <a:spLocks noGrp="1"/>
          </p:cNvSpPr>
          <p:nvPr>
            <p:ph type="dt" sz="half" idx="2"/>
          </p:nvPr>
        </p:nvSpPr>
        <p:spPr>
          <a:xfrm>
            <a:off x="10049694" y="6202177"/>
            <a:ext cx="1124849" cy="323968"/>
          </a:xfrm>
        </p:spPr>
        <p:txBody>
          <a:bodyPr anchor="ctr">
            <a:normAutofit/>
          </a:bodyPr>
          <a:lstStyle/>
          <a:p>
            <a:pPr>
              <a:spcAft>
                <a:spcPts val="600"/>
              </a:spcAft>
            </a:pPr>
            <a:fld id="{049DC8E1-D369-0F48-9062-BB068AFD07CE}" type="datetime1">
              <a:rPr lang="en-US" smtClean="0"/>
              <a:pPr>
                <a:spcAft>
                  <a:spcPts val="600"/>
                </a:spcAft>
              </a:pPr>
              <a:t>1/12/2026</a:t>
            </a:fld>
            <a:endParaRPr lang="en-US"/>
          </a:p>
        </p:txBody>
      </p:sp>
      <p:sp>
        <p:nvSpPr>
          <p:cNvPr id="5" name="Slide Number Placeholder 4">
            <a:extLst>
              <a:ext uri="{FF2B5EF4-FFF2-40B4-BE49-F238E27FC236}">
                <a16:creationId xmlns:a16="http://schemas.microsoft.com/office/drawing/2014/main" id="{3583AD6E-CA1D-BDD9-9E1D-B2CD63196772}"/>
              </a:ext>
            </a:extLst>
          </p:cNvPr>
          <p:cNvSpPr>
            <a:spLocks noGrp="1"/>
          </p:cNvSpPr>
          <p:nvPr>
            <p:ph type="sldNum" sz="quarter" idx="4"/>
          </p:nvPr>
        </p:nvSpPr>
        <p:spPr>
          <a:xfrm>
            <a:off x="11213873" y="6181281"/>
            <a:ext cx="487680" cy="365760"/>
          </a:xfrm>
        </p:spPr>
        <p:txBody>
          <a:bodyPr anchor="ctr">
            <a:normAutofit/>
          </a:bodyPr>
          <a:lstStyle/>
          <a:p>
            <a:pPr>
              <a:spcAft>
                <a:spcPts val="600"/>
              </a:spcAft>
            </a:pPr>
            <a:fld id="{8A7A6979-0714-4377-B894-6BE4C2D6E202}" type="slidenum">
              <a:rPr lang="en-US" smtClean="0"/>
              <a:pPr>
                <a:spcAft>
                  <a:spcPts val="600"/>
                </a:spcAft>
              </a:pPr>
              <a:t>74</a:t>
            </a:fld>
            <a:endParaRPr lang="en-US"/>
          </a:p>
        </p:txBody>
      </p:sp>
      <p:pic>
        <p:nvPicPr>
          <p:cNvPr id="7" name="Picture 6">
            <a:extLst>
              <a:ext uri="{FF2B5EF4-FFF2-40B4-BE49-F238E27FC236}">
                <a16:creationId xmlns:a16="http://schemas.microsoft.com/office/drawing/2014/main" id="{72B186E6-E7E6-C037-9EE5-924D5FA9463E}"/>
              </a:ext>
            </a:extLst>
          </p:cNvPr>
          <p:cNvPicPr>
            <a:picLocks noChangeAspect="1"/>
          </p:cNvPicPr>
          <p:nvPr/>
        </p:nvPicPr>
        <p:blipFill>
          <a:blip r:embed="rId6"/>
          <a:stretch>
            <a:fillRect/>
          </a:stretch>
        </p:blipFill>
        <p:spPr>
          <a:xfrm>
            <a:off x="9276833" y="0"/>
            <a:ext cx="2424720" cy="2019276"/>
          </a:xfrm>
          <a:prstGeom prst="rect">
            <a:avLst/>
          </a:prstGeom>
        </p:spPr>
      </p:pic>
    </p:spTree>
    <p:extLst>
      <p:ext uri="{BB962C8B-B14F-4D97-AF65-F5344CB8AC3E}">
        <p14:creationId xmlns:p14="http://schemas.microsoft.com/office/powerpoint/2010/main" val="364013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6F95-2A07-504C-9BEC-2149B2AF7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7B830-8897-C656-77EF-6200632FDB16}"/>
              </a:ext>
            </a:extLst>
          </p:cNvPr>
          <p:cNvSpPr>
            <a:spLocks noGrp="1"/>
          </p:cNvSpPr>
          <p:nvPr>
            <p:ph type="ctrTitle"/>
          </p:nvPr>
        </p:nvSpPr>
        <p:spPr/>
        <p:txBody>
          <a:bodyPr/>
          <a:lstStyle/>
          <a:p>
            <a:r>
              <a:rPr lang="en-US" dirty="0"/>
              <a:t>Label Example- Mandatory Runoff Mitigation Cont.</a:t>
            </a:r>
          </a:p>
        </p:txBody>
      </p:sp>
      <p:sp>
        <p:nvSpPr>
          <p:cNvPr id="5" name="Date Placeholder 4">
            <a:extLst>
              <a:ext uri="{FF2B5EF4-FFF2-40B4-BE49-F238E27FC236}">
                <a16:creationId xmlns:a16="http://schemas.microsoft.com/office/drawing/2014/main" id="{0C809C78-361A-AAF4-23BD-8998A7256DB6}"/>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6F616CFE-67FC-B20C-B290-2F1E94033D89}"/>
              </a:ext>
            </a:extLst>
          </p:cNvPr>
          <p:cNvSpPr>
            <a:spLocks noGrp="1"/>
          </p:cNvSpPr>
          <p:nvPr>
            <p:ph type="sldNum" sz="quarter" idx="4"/>
          </p:nvPr>
        </p:nvSpPr>
        <p:spPr/>
        <p:txBody>
          <a:bodyPr/>
          <a:lstStyle/>
          <a:p>
            <a:fld id="{8A7A6979-0714-4377-B894-6BE4C2D6E202}" type="slidenum">
              <a:rPr lang="en-US" smtClean="0"/>
              <a:pPr/>
              <a:t>8</a:t>
            </a:fld>
            <a:endParaRPr lang="en-US" dirty="0"/>
          </a:p>
        </p:txBody>
      </p:sp>
      <p:sp>
        <p:nvSpPr>
          <p:cNvPr id="10" name="Text Placeholder 9">
            <a:extLst>
              <a:ext uri="{FF2B5EF4-FFF2-40B4-BE49-F238E27FC236}">
                <a16:creationId xmlns:a16="http://schemas.microsoft.com/office/drawing/2014/main" id="{D8CDA9FA-6BA4-1217-1B88-59B0E221C805}"/>
              </a:ext>
            </a:extLst>
          </p:cNvPr>
          <p:cNvSpPr>
            <a:spLocks noGrp="1"/>
          </p:cNvSpPr>
          <p:nvPr>
            <p:ph type="body" sz="quarter" idx="14"/>
          </p:nvPr>
        </p:nvSpPr>
        <p:spPr>
          <a:xfrm>
            <a:off x="1043554" y="1273917"/>
            <a:ext cx="9624446" cy="4754349"/>
          </a:xfrm>
        </p:spPr>
        <p:txBody>
          <a:bodyPr>
            <a:normAutofit/>
          </a:bodyPr>
          <a:lstStyle/>
          <a:p>
            <a:r>
              <a:rPr lang="en-US" b="1" dirty="0"/>
              <a:t>Biggest change:</a:t>
            </a:r>
          </a:p>
          <a:p>
            <a:pPr lvl="1"/>
            <a:r>
              <a:rPr lang="en-US" dirty="0"/>
              <a:t>“You must achieve a minimum _____ points for crop listed on this label unless otherwise stipulated below.”</a:t>
            </a:r>
          </a:p>
          <a:p>
            <a:pPr lvl="1"/>
            <a:r>
              <a:rPr lang="en-US" dirty="0"/>
              <a:t>Each pesticide will have a value of 0-9 points</a:t>
            </a:r>
          </a:p>
          <a:p>
            <a:pPr lvl="1"/>
            <a:r>
              <a:rPr lang="en-US" dirty="0"/>
              <a:t>Generally easy to achieve</a:t>
            </a:r>
          </a:p>
          <a:p>
            <a:pPr lvl="1"/>
            <a:r>
              <a:rPr lang="en-US" dirty="0"/>
              <a:t>3 points most common</a:t>
            </a:r>
          </a:p>
          <a:p>
            <a:pPr lvl="1"/>
            <a:endParaRPr lang="en-US" dirty="0"/>
          </a:p>
          <a:p>
            <a:r>
              <a:rPr lang="en-US" dirty="0"/>
              <a:t>Must check PULA (Pesticide Use Limitation Area) </a:t>
            </a:r>
            <a:r>
              <a:rPr lang="en-US" b="1" dirty="0"/>
              <a:t>within 6 months of application</a:t>
            </a:r>
          </a:p>
          <a:p>
            <a:pPr lvl="1"/>
            <a:r>
              <a:rPr lang="en-US" dirty="0"/>
              <a:t>Check if target field is in a PULA. It could make stricter regulations on your specific pesticide.</a:t>
            </a:r>
          </a:p>
          <a:p>
            <a:pPr lvl="1"/>
            <a:r>
              <a:rPr lang="en-US" dirty="0"/>
              <a:t>If your target area and application pesticide fall within a PULA, you will need to read the Bulletin in the BLT (Bulletins Live! Two) website. More information on how to do that!</a:t>
            </a:r>
          </a:p>
          <a:p>
            <a:pPr lvl="2"/>
            <a:r>
              <a:rPr lang="en-US" dirty="0">
                <a:hlinkClick r:id="rId3"/>
              </a:rPr>
              <a:t>https://www.epa.gov/pesicides/bulletins</a:t>
            </a:r>
            <a:endParaRPr lang="en-US" dirty="0"/>
          </a:p>
          <a:p>
            <a:pPr lvl="2"/>
            <a:r>
              <a:rPr lang="en-US" dirty="0"/>
              <a:t>EPA mitigation Menu Website: </a:t>
            </a:r>
            <a:r>
              <a:rPr lang="en-US" dirty="0">
                <a:hlinkClick r:id="rId4"/>
              </a:rPr>
              <a:t>https://www.epa.gov/pesticides/mitigation-menu</a:t>
            </a:r>
            <a:r>
              <a:rPr lang="en-US" dirty="0"/>
              <a:t>  </a:t>
            </a:r>
          </a:p>
          <a:p>
            <a:pPr marL="228600" lvl="1" indent="0">
              <a:buNone/>
            </a:pPr>
            <a:endParaRPr lang="en-US" dirty="0"/>
          </a:p>
          <a:p>
            <a:endParaRPr lang="en-US" dirty="0"/>
          </a:p>
          <a:p>
            <a:endParaRPr lang="en-US" dirty="0"/>
          </a:p>
        </p:txBody>
      </p:sp>
    </p:spTree>
    <p:extLst>
      <p:ext uri="{BB962C8B-B14F-4D97-AF65-F5344CB8AC3E}">
        <p14:creationId xmlns:p14="http://schemas.microsoft.com/office/powerpoint/2010/main" val="1104754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353C6-EC50-E192-2A1B-B9C76CBA0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2F6D1-B83A-64D0-0E99-2E48FB018356}"/>
              </a:ext>
            </a:extLst>
          </p:cNvPr>
          <p:cNvSpPr>
            <a:spLocks noGrp="1"/>
          </p:cNvSpPr>
          <p:nvPr>
            <p:ph type="ctrTitle"/>
          </p:nvPr>
        </p:nvSpPr>
        <p:spPr/>
        <p:txBody>
          <a:bodyPr/>
          <a:lstStyle/>
          <a:p>
            <a:r>
              <a:rPr lang="en-US" dirty="0"/>
              <a:t>Label Example- Mandatory Runoff Mitigation Cont.</a:t>
            </a:r>
          </a:p>
        </p:txBody>
      </p:sp>
      <p:sp>
        <p:nvSpPr>
          <p:cNvPr id="5" name="Date Placeholder 4">
            <a:extLst>
              <a:ext uri="{FF2B5EF4-FFF2-40B4-BE49-F238E27FC236}">
                <a16:creationId xmlns:a16="http://schemas.microsoft.com/office/drawing/2014/main" id="{9C25447C-2368-1DC8-488A-513C27C434A5}"/>
              </a:ext>
            </a:extLst>
          </p:cNvPr>
          <p:cNvSpPr>
            <a:spLocks noGrp="1"/>
          </p:cNvSpPr>
          <p:nvPr>
            <p:ph type="dt" sz="half" idx="2"/>
          </p:nvPr>
        </p:nvSpPr>
        <p:spPr/>
        <p:txBody>
          <a:bodyPr/>
          <a:lstStyle/>
          <a:p>
            <a:fld id="{E0C8DACD-4E35-4E4C-AC75-C3DE50F04E7E}" type="datetime1">
              <a:rPr lang="en-US" smtClean="0"/>
              <a:pPr/>
              <a:t>1/12/2026</a:t>
            </a:fld>
            <a:endParaRPr lang="en-US" dirty="0"/>
          </a:p>
        </p:txBody>
      </p:sp>
      <p:sp>
        <p:nvSpPr>
          <p:cNvPr id="6" name="Slide Number Placeholder 5">
            <a:extLst>
              <a:ext uri="{FF2B5EF4-FFF2-40B4-BE49-F238E27FC236}">
                <a16:creationId xmlns:a16="http://schemas.microsoft.com/office/drawing/2014/main" id="{2EDB3197-F400-7A88-62E9-3E3F4A5C2DAC}"/>
              </a:ext>
            </a:extLst>
          </p:cNvPr>
          <p:cNvSpPr>
            <a:spLocks noGrp="1"/>
          </p:cNvSpPr>
          <p:nvPr>
            <p:ph type="sldNum" sz="quarter" idx="4"/>
          </p:nvPr>
        </p:nvSpPr>
        <p:spPr/>
        <p:txBody>
          <a:bodyPr/>
          <a:lstStyle/>
          <a:p>
            <a:fld id="{8A7A6979-0714-4377-B894-6BE4C2D6E202}" type="slidenum">
              <a:rPr lang="en-US" smtClean="0"/>
              <a:pPr/>
              <a:t>9</a:t>
            </a:fld>
            <a:endParaRPr lang="en-US" dirty="0"/>
          </a:p>
        </p:txBody>
      </p:sp>
      <p:sp>
        <p:nvSpPr>
          <p:cNvPr id="10" name="Text Placeholder 9">
            <a:extLst>
              <a:ext uri="{FF2B5EF4-FFF2-40B4-BE49-F238E27FC236}">
                <a16:creationId xmlns:a16="http://schemas.microsoft.com/office/drawing/2014/main" id="{F0F6FA35-7227-E186-740A-270A51088BC2}"/>
              </a:ext>
            </a:extLst>
          </p:cNvPr>
          <p:cNvSpPr>
            <a:spLocks noGrp="1"/>
          </p:cNvSpPr>
          <p:nvPr>
            <p:ph type="body" sz="quarter" idx="14"/>
          </p:nvPr>
        </p:nvSpPr>
        <p:spPr>
          <a:xfrm>
            <a:off x="1043554" y="1273917"/>
            <a:ext cx="9624446" cy="4754349"/>
          </a:xfrm>
        </p:spPr>
        <p:txBody>
          <a:bodyPr>
            <a:normAutofit/>
          </a:bodyPr>
          <a:lstStyle/>
          <a:p>
            <a:pPr marL="457200" lvl="2" indent="0">
              <a:buNone/>
            </a:pPr>
            <a:endParaRPr lang="en-US" dirty="0"/>
          </a:p>
          <a:p>
            <a:r>
              <a:rPr lang="en-US" sz="3600" b="1" dirty="0">
                <a:solidFill>
                  <a:srgbClr val="FF0000"/>
                </a:solidFill>
              </a:rPr>
              <a:t>This web based content is an extension of the label and YOU MUST FOLLOW THEM. This will be the new format of the label.</a:t>
            </a:r>
          </a:p>
          <a:p>
            <a:pPr lvl="1"/>
            <a:endParaRPr lang="en-US" dirty="0"/>
          </a:p>
          <a:p>
            <a:endParaRPr lang="en-US" dirty="0"/>
          </a:p>
          <a:p>
            <a:endParaRPr lang="en-US" dirty="0"/>
          </a:p>
        </p:txBody>
      </p:sp>
    </p:spTree>
    <p:extLst>
      <p:ext uri="{BB962C8B-B14F-4D97-AF65-F5344CB8AC3E}">
        <p14:creationId xmlns:p14="http://schemas.microsoft.com/office/powerpoint/2010/main" val="734383654"/>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rdue_Ext_Wide_12-20 (1).pptx" id="{B9B4022F-5363-4C95-B60E-012D56D786F2}" vid="{8278C18E-F901-4929-988D-7F0BEB0055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Purdue_Ext_Wide_12-20 (1)</Template>
  <TotalTime>9421</TotalTime>
  <Words>4699</Words>
  <Application>Microsoft Office PowerPoint</Application>
  <PresentationFormat>Widescreen</PresentationFormat>
  <Paragraphs>797</Paragraphs>
  <Slides>74</Slides>
  <Notes>74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Arial</vt:lpstr>
      <vt:lpstr>Acumin Pro ExtraCondensed Smbd</vt:lpstr>
      <vt:lpstr>Wingdings</vt:lpstr>
      <vt:lpstr>United Sans Cd Md</vt:lpstr>
      <vt:lpstr>Acumin Pro Semibold</vt:lpstr>
      <vt:lpstr>Acumin Pro Medium</vt:lpstr>
      <vt:lpstr>Acumin Pro ExtraCondensed</vt:lpstr>
      <vt:lpstr>Acumin Pro SemiCondensed</vt:lpstr>
      <vt:lpstr>Acumin Pro</vt:lpstr>
      <vt:lpstr>United Sans Rg Md</vt:lpstr>
      <vt:lpstr>Calibri</vt:lpstr>
      <vt:lpstr>Purdue1</vt:lpstr>
      <vt:lpstr>The endangered Species Act: Navigating the New Pesticide Labels</vt:lpstr>
      <vt:lpstr>Office of the Indiana State Chemist</vt:lpstr>
      <vt:lpstr>Questions? Can also call or text here!</vt:lpstr>
      <vt:lpstr>Labels will be transitioning </vt:lpstr>
      <vt:lpstr>Label Example- Looking into the new changes</vt:lpstr>
      <vt:lpstr>Label Example- Mandatory Spray Drift Buffers</vt:lpstr>
      <vt:lpstr>Label Example- Mandatory Runoff Mitigation</vt:lpstr>
      <vt:lpstr>Label Example- Mandatory Runoff Mitigation Cont.</vt:lpstr>
      <vt:lpstr>Label Example- Mandatory Runoff Mitigation Cont.</vt:lpstr>
      <vt:lpstr>Label Example- Endangered and Threatened Species Protection Requirements</vt:lpstr>
      <vt:lpstr>Summary of New Label Section Requirements to Look For</vt:lpstr>
      <vt:lpstr>PowerPoint Presentation</vt:lpstr>
      <vt:lpstr>Bulletin Live! Two Website</vt:lpstr>
      <vt:lpstr>Bulletin Live! Two Website</vt:lpstr>
      <vt:lpstr>Bulletin Live! Two Website</vt:lpstr>
      <vt:lpstr>Bulletin Live! Two Website</vt:lpstr>
      <vt:lpstr>Bulletin Live! Two Website</vt:lpstr>
      <vt:lpstr>Bulletin Live! Two Website</vt:lpstr>
      <vt:lpstr>Bulletin Live! Two Website</vt:lpstr>
      <vt:lpstr>Bulletin Live! Two Website</vt:lpstr>
      <vt:lpstr>Bulletin Live! Two Website- Bulletins</vt:lpstr>
      <vt:lpstr>Bulletin Live! Two Website- Tank Mixes</vt:lpstr>
      <vt:lpstr>Bulletin Live! Two Website- PULA with a Bulletin as a Tank Mix</vt:lpstr>
      <vt:lpstr>Bulletin Live! Two Website- PULA with a Bulletin as a Tank Mix</vt:lpstr>
      <vt:lpstr>Bulletin Live! Two Website- PULA with a Bulletin as a Tank Mix</vt:lpstr>
      <vt:lpstr>Bulletin Live! Two Website- PULA with a Bulletin as a Tank Mix</vt:lpstr>
      <vt:lpstr>Bulletin Live! Two Website- After checking for PULA</vt:lpstr>
      <vt:lpstr>PowerPoint Presentation</vt:lpstr>
      <vt:lpstr>Spray Drift Buffer Calculator Tools</vt:lpstr>
      <vt:lpstr>Spray Drift Buffer Calculator Tools</vt:lpstr>
      <vt:lpstr>Spray Drift Buffer Calculator Tools</vt:lpstr>
      <vt:lpstr>PowerPoint Presentation</vt:lpstr>
      <vt:lpstr>EPA PALM-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Bulletin Live! Two Website-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EPA PALM- Calculating “Ecological Spray Drift Buffer Reduction”</vt:lpstr>
      <vt:lpstr>PowerPoint Presentation</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Runoff/Erosion Mitigation “Points” Calculation Tools</vt:lpstr>
      <vt:lpstr>Summary of New Label Section Requirements to Look For</vt:lpstr>
      <vt:lpstr>PowerPoint Presentation</vt:lpstr>
      <vt:lpstr>Resources</vt:lpstr>
      <vt:lpstr>Resources</vt:lpstr>
      <vt:lpstr>Resources</vt:lpstr>
      <vt:lpstr>Questions? Contact the Officed of the Indiana State Chemist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Cancer by the Plateful</dc:title>
  <dc:creator>Hyrczyk, Krystyna</dc:creator>
  <cp:lastModifiedBy>Nathan J Davis</cp:lastModifiedBy>
  <cp:revision>56</cp:revision>
  <cp:lastPrinted>2026-01-09T17:25:05Z</cp:lastPrinted>
  <dcterms:created xsi:type="dcterms:W3CDTF">2024-08-28T12:46:46Z</dcterms:created>
  <dcterms:modified xsi:type="dcterms:W3CDTF">2026-01-12T23:15:06Z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2024-12-16T15:47:53Z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4918c431-78a0-4632-9f5d-55a65d407c46</vt:lpwstr>
  </property>
  <property fmtid="{D5CDD505-2E9C-101B-9397-08002B2CF9AE}" pid="8" name="MSIP_Label_4044bd30-2ed7-4c9d-9d12-46200872a97b_ContentBits">
    <vt:lpwstr>0</vt:lpwstr>
  </property>
</Properties>
</file>