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20"/>
  </p:notesMasterIdLst>
  <p:sldIdLst>
    <p:sldId id="257" r:id="rId3"/>
    <p:sldId id="299" r:id="rId4"/>
    <p:sldId id="278" r:id="rId5"/>
    <p:sldId id="298" r:id="rId6"/>
    <p:sldId id="274" r:id="rId7"/>
    <p:sldId id="281" r:id="rId8"/>
    <p:sldId id="282" r:id="rId9"/>
    <p:sldId id="301" r:id="rId10"/>
    <p:sldId id="302" r:id="rId11"/>
    <p:sldId id="292" r:id="rId12"/>
    <p:sldId id="293" r:id="rId13"/>
    <p:sldId id="280" r:id="rId14"/>
    <p:sldId id="342" r:id="rId15"/>
    <p:sldId id="304" r:id="rId16"/>
    <p:sldId id="284" r:id="rId17"/>
    <p:sldId id="286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9"/>
    <a:srgbClr val="FFD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9224" autoAdjust="0"/>
  </p:normalViewPr>
  <p:slideViewPr>
    <p:cSldViewPr snapToGrid="0">
      <p:cViewPr varScale="1">
        <p:scale>
          <a:sx n="45" d="100"/>
          <a:sy n="45" d="100"/>
        </p:scale>
        <p:origin x="200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4F0E-99E2-4F8E-B0CD-C015C9442980}" type="datetimeFigureOut">
              <a:rPr lang="en-US" smtClean="0"/>
              <a:t>09-Jan-25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470FC-A27B-4691-B2A0-65264D5E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70FC-A27B-4691-B2A0-65264D5E65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If more than 50 % of an LLC or other corporation type is owned by immediate family members, they are eligible for the exemption.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i="1">
              <a:solidFill>
                <a:srgbClr val="000000"/>
              </a:solidFill>
              <a:effectLst/>
              <a:latin typeface="Aptos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The </a:t>
            </a:r>
            <a:r>
              <a:rPr lang="en-US" sz="1800" i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exemption allowed in the WPS applies only to the owners and their immediate family members on any agricultural establishment where a majority of the establishment is owned by one or more members of the same immediate family. A “majority of the establishment” means that more than 50% of the equity in the establishment is owned by one or more members of the same immediate family as defined above.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70FC-A27B-4691-B2A0-65264D5E6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Required to get a medical evaluation prior to use of respirator.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70FC-A27B-4691-B2A0-65264D5E6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70FC-A27B-4691-B2A0-65264D5E6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2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70FC-A27B-4691-B2A0-65264D5E6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8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70FC-A27B-4691-B2A0-65264D5E6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70FC-A27B-4691-B2A0-65264D5E65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70FC-A27B-4691-B2A0-65264D5E65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4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>
            <a:extLst>
              <a:ext uri="{FF2B5EF4-FFF2-40B4-BE49-F238E27FC236}">
                <a16:creationId xmlns:a16="http://schemas.microsoft.com/office/drawing/2014/main" id="{AB0460C3-A0A0-C9BF-A9CC-CECA20134A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28003" name="Freeform 3">
              <a:extLst>
                <a:ext uri="{FF2B5EF4-FFF2-40B4-BE49-F238E27FC236}">
                  <a16:creationId xmlns:a16="http://schemas.microsoft.com/office/drawing/2014/main" id="{F6B1A62C-0438-F9D3-EF97-418B84B2C2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4" name="Freeform 4">
              <a:extLst>
                <a:ext uri="{FF2B5EF4-FFF2-40B4-BE49-F238E27FC236}">
                  <a16:creationId xmlns:a16="http://schemas.microsoft.com/office/drawing/2014/main" id="{BC7319AA-9761-6F9C-14B1-0FE5262A9E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5" name="Freeform 5">
              <a:extLst>
                <a:ext uri="{FF2B5EF4-FFF2-40B4-BE49-F238E27FC236}">
                  <a16:creationId xmlns:a16="http://schemas.microsoft.com/office/drawing/2014/main" id="{12D48109-1BC6-ED47-7449-4592C194CD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6" name="Freeform 6">
              <a:extLst>
                <a:ext uri="{FF2B5EF4-FFF2-40B4-BE49-F238E27FC236}">
                  <a16:creationId xmlns:a16="http://schemas.microsoft.com/office/drawing/2014/main" id="{4049652D-7A3B-923F-409C-841EE67D3F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7" name="Freeform 7">
              <a:extLst>
                <a:ext uri="{FF2B5EF4-FFF2-40B4-BE49-F238E27FC236}">
                  <a16:creationId xmlns:a16="http://schemas.microsoft.com/office/drawing/2014/main" id="{D62119EC-3B94-B926-84C1-C260AA58A6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8" name="Freeform 8">
              <a:extLst>
                <a:ext uri="{FF2B5EF4-FFF2-40B4-BE49-F238E27FC236}">
                  <a16:creationId xmlns:a16="http://schemas.microsoft.com/office/drawing/2014/main" id="{5A8FA3A4-50EE-A79E-82B5-AB85C1A4F7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9" name="Freeform 9">
              <a:extLst>
                <a:ext uri="{FF2B5EF4-FFF2-40B4-BE49-F238E27FC236}">
                  <a16:creationId xmlns:a16="http://schemas.microsoft.com/office/drawing/2014/main" id="{951DEF93-60FD-4132-CEF7-A2E29E40DD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0" name="Freeform 10">
              <a:extLst>
                <a:ext uri="{FF2B5EF4-FFF2-40B4-BE49-F238E27FC236}">
                  <a16:creationId xmlns:a16="http://schemas.microsoft.com/office/drawing/2014/main" id="{E0BFA3F5-ED18-5F09-B786-48BB8E9A07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1" name="Freeform 11">
              <a:extLst>
                <a:ext uri="{FF2B5EF4-FFF2-40B4-BE49-F238E27FC236}">
                  <a16:creationId xmlns:a16="http://schemas.microsoft.com/office/drawing/2014/main" id="{05AC6F84-ACAF-535E-F38D-BACD43C7D5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2" name="Rectangle 12">
              <a:extLst>
                <a:ext uri="{FF2B5EF4-FFF2-40B4-BE49-F238E27FC236}">
                  <a16:creationId xmlns:a16="http://schemas.microsoft.com/office/drawing/2014/main" id="{35E6C5AF-7796-0BCA-E8BE-2DCBF9572C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3" name="Rectangle 13">
              <a:extLst>
                <a:ext uri="{FF2B5EF4-FFF2-40B4-BE49-F238E27FC236}">
                  <a16:creationId xmlns:a16="http://schemas.microsoft.com/office/drawing/2014/main" id="{5B9A58A6-ABDE-4FCB-3772-741CAE4AF5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4" name="Freeform 14">
              <a:extLst>
                <a:ext uri="{FF2B5EF4-FFF2-40B4-BE49-F238E27FC236}">
                  <a16:creationId xmlns:a16="http://schemas.microsoft.com/office/drawing/2014/main" id="{E56E9941-4063-E1B4-BB88-0BD294D6CD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5" name="Freeform 15">
              <a:extLst>
                <a:ext uri="{FF2B5EF4-FFF2-40B4-BE49-F238E27FC236}">
                  <a16:creationId xmlns:a16="http://schemas.microsoft.com/office/drawing/2014/main" id="{8409AF74-0534-ACCC-FE34-615E4EBB7F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6" name="Freeform 16">
              <a:extLst>
                <a:ext uri="{FF2B5EF4-FFF2-40B4-BE49-F238E27FC236}">
                  <a16:creationId xmlns:a16="http://schemas.microsoft.com/office/drawing/2014/main" id="{C353F5A7-B6B2-4811-1000-574A2BF2E8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7" name="Freeform 17">
              <a:extLst>
                <a:ext uri="{FF2B5EF4-FFF2-40B4-BE49-F238E27FC236}">
                  <a16:creationId xmlns:a16="http://schemas.microsoft.com/office/drawing/2014/main" id="{7E8C91AB-6EA1-84C1-C824-951272604A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8" name="Freeform 18">
              <a:extLst>
                <a:ext uri="{FF2B5EF4-FFF2-40B4-BE49-F238E27FC236}">
                  <a16:creationId xmlns:a16="http://schemas.microsoft.com/office/drawing/2014/main" id="{DA354C76-771D-B982-2D10-95F07F22DD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9" name="Freeform 19">
              <a:extLst>
                <a:ext uri="{FF2B5EF4-FFF2-40B4-BE49-F238E27FC236}">
                  <a16:creationId xmlns:a16="http://schemas.microsoft.com/office/drawing/2014/main" id="{D8C2D916-091D-1339-92A7-5FAC63F2BF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20" name="Freeform 20">
              <a:extLst>
                <a:ext uri="{FF2B5EF4-FFF2-40B4-BE49-F238E27FC236}">
                  <a16:creationId xmlns:a16="http://schemas.microsoft.com/office/drawing/2014/main" id="{5B724FB4-E4BA-E5CC-F4F8-9EACCA0C2B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8021" name="Rectangle 21">
            <a:extLst>
              <a:ext uri="{FF2B5EF4-FFF2-40B4-BE49-F238E27FC236}">
                <a16:creationId xmlns:a16="http://schemas.microsoft.com/office/drawing/2014/main" id="{19D22F69-7D2D-9D32-3B68-7A1CCFFF2C7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8022" name="Rectangle 22">
            <a:extLst>
              <a:ext uri="{FF2B5EF4-FFF2-40B4-BE49-F238E27FC236}">
                <a16:creationId xmlns:a16="http://schemas.microsoft.com/office/drawing/2014/main" id="{478DCDE3-3A7B-030C-035E-5D6754314E9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8023" name="Rectangle 23">
            <a:extLst>
              <a:ext uri="{FF2B5EF4-FFF2-40B4-BE49-F238E27FC236}">
                <a16:creationId xmlns:a16="http://schemas.microsoft.com/office/drawing/2014/main" id="{114D9633-FE50-0371-01FB-75CDD503403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8024" name="Rectangle 24">
            <a:extLst>
              <a:ext uri="{FF2B5EF4-FFF2-40B4-BE49-F238E27FC236}">
                <a16:creationId xmlns:a16="http://schemas.microsoft.com/office/drawing/2014/main" id="{7FEEAF48-4B71-D473-4B10-641C62ACBE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8025" name="Rectangle 25">
            <a:extLst>
              <a:ext uri="{FF2B5EF4-FFF2-40B4-BE49-F238E27FC236}">
                <a16:creationId xmlns:a16="http://schemas.microsoft.com/office/drawing/2014/main" id="{C94B99B1-E282-2620-0DC0-A29ACBF9B5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2F32DE-7B82-45F2-9156-361CAA829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8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53DE-4C8C-1A8C-1495-3AF681C4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CD905-0FBA-7BBA-6A84-FA5FEB0A8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AE70A-4697-57AA-28D0-8BE1C34C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AC28-5601-4B06-E514-B33DD224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A1CFB-230B-EFA0-0DFA-6966EAB0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FF72C-7853-41A2-A3B5-E15D13090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74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03C2D-2B06-A45F-DFA7-3CCE5936E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2C7D8-D67E-4B18-8313-5984E61F7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A009A-9A3B-1859-382A-2A91017D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19737-C07D-1CD2-EAAF-008D4764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733DE-4279-1D78-22AB-54777E48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B3BDD-2E91-4B38-A07B-67B925A0B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29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>
            <a:extLst>
              <a:ext uri="{FF2B5EF4-FFF2-40B4-BE49-F238E27FC236}">
                <a16:creationId xmlns:a16="http://schemas.microsoft.com/office/drawing/2014/main" id="{9FD0AAC3-7353-5893-F4A2-B4350DD4A6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28003" name="Freeform 3">
              <a:extLst>
                <a:ext uri="{FF2B5EF4-FFF2-40B4-BE49-F238E27FC236}">
                  <a16:creationId xmlns:a16="http://schemas.microsoft.com/office/drawing/2014/main" id="{59AC809A-BD16-3468-3C6D-82C32FCC3A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4" name="Freeform 4">
              <a:extLst>
                <a:ext uri="{FF2B5EF4-FFF2-40B4-BE49-F238E27FC236}">
                  <a16:creationId xmlns:a16="http://schemas.microsoft.com/office/drawing/2014/main" id="{B65B54D7-CA7C-8BA6-6187-55460A6A66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5" name="Freeform 5">
              <a:extLst>
                <a:ext uri="{FF2B5EF4-FFF2-40B4-BE49-F238E27FC236}">
                  <a16:creationId xmlns:a16="http://schemas.microsoft.com/office/drawing/2014/main" id="{85263087-CB9D-3050-CCD9-062DA1AF7D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6" name="Freeform 6">
              <a:extLst>
                <a:ext uri="{FF2B5EF4-FFF2-40B4-BE49-F238E27FC236}">
                  <a16:creationId xmlns:a16="http://schemas.microsoft.com/office/drawing/2014/main" id="{9797A9AB-D693-D5D1-912F-9E2E24D981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7" name="Freeform 7">
              <a:extLst>
                <a:ext uri="{FF2B5EF4-FFF2-40B4-BE49-F238E27FC236}">
                  <a16:creationId xmlns:a16="http://schemas.microsoft.com/office/drawing/2014/main" id="{3B8F4753-50F2-249B-C98A-A6CD5D5E91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8" name="Freeform 8">
              <a:extLst>
                <a:ext uri="{FF2B5EF4-FFF2-40B4-BE49-F238E27FC236}">
                  <a16:creationId xmlns:a16="http://schemas.microsoft.com/office/drawing/2014/main" id="{19AB4006-B3D4-0CD3-1EB0-2BC01B67CC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09" name="Freeform 9">
              <a:extLst>
                <a:ext uri="{FF2B5EF4-FFF2-40B4-BE49-F238E27FC236}">
                  <a16:creationId xmlns:a16="http://schemas.microsoft.com/office/drawing/2014/main" id="{FEB9046B-940C-446B-74F9-449789D5AD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0" name="Freeform 10">
              <a:extLst>
                <a:ext uri="{FF2B5EF4-FFF2-40B4-BE49-F238E27FC236}">
                  <a16:creationId xmlns:a16="http://schemas.microsoft.com/office/drawing/2014/main" id="{2D70AE8C-1755-8622-51E4-40F217004F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1" name="Freeform 11">
              <a:extLst>
                <a:ext uri="{FF2B5EF4-FFF2-40B4-BE49-F238E27FC236}">
                  <a16:creationId xmlns:a16="http://schemas.microsoft.com/office/drawing/2014/main" id="{B248445E-3EEE-6B74-0A15-619CBFF8E2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2" name="Rectangle 12">
              <a:extLst>
                <a:ext uri="{FF2B5EF4-FFF2-40B4-BE49-F238E27FC236}">
                  <a16:creationId xmlns:a16="http://schemas.microsoft.com/office/drawing/2014/main" id="{7A722533-820C-7834-84E6-D16EF92B65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3" name="Rectangle 13">
              <a:extLst>
                <a:ext uri="{FF2B5EF4-FFF2-40B4-BE49-F238E27FC236}">
                  <a16:creationId xmlns:a16="http://schemas.microsoft.com/office/drawing/2014/main" id="{800C028F-75A3-7DF3-0FD7-1AE2345CA7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4" name="Freeform 14">
              <a:extLst>
                <a:ext uri="{FF2B5EF4-FFF2-40B4-BE49-F238E27FC236}">
                  <a16:creationId xmlns:a16="http://schemas.microsoft.com/office/drawing/2014/main" id="{7269C2C1-51C1-3FCA-1BA6-20ED17B44C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5" name="Freeform 15">
              <a:extLst>
                <a:ext uri="{FF2B5EF4-FFF2-40B4-BE49-F238E27FC236}">
                  <a16:creationId xmlns:a16="http://schemas.microsoft.com/office/drawing/2014/main" id="{0FFBEFEB-53E9-9F91-3322-8A829C74E7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6" name="Freeform 16">
              <a:extLst>
                <a:ext uri="{FF2B5EF4-FFF2-40B4-BE49-F238E27FC236}">
                  <a16:creationId xmlns:a16="http://schemas.microsoft.com/office/drawing/2014/main" id="{2728EE29-527B-1C37-65BE-3E2600F4B5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7" name="Freeform 17">
              <a:extLst>
                <a:ext uri="{FF2B5EF4-FFF2-40B4-BE49-F238E27FC236}">
                  <a16:creationId xmlns:a16="http://schemas.microsoft.com/office/drawing/2014/main" id="{056BF7B9-2B7A-EE02-96BE-C82EB31BE5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8" name="Freeform 18">
              <a:extLst>
                <a:ext uri="{FF2B5EF4-FFF2-40B4-BE49-F238E27FC236}">
                  <a16:creationId xmlns:a16="http://schemas.microsoft.com/office/drawing/2014/main" id="{2B713B21-C333-A11A-48E1-D39BB981D7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19" name="Freeform 19">
              <a:extLst>
                <a:ext uri="{FF2B5EF4-FFF2-40B4-BE49-F238E27FC236}">
                  <a16:creationId xmlns:a16="http://schemas.microsoft.com/office/drawing/2014/main" id="{B581E538-3C8A-A6BF-642B-924B8FBF26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8020" name="Freeform 20">
              <a:extLst>
                <a:ext uri="{FF2B5EF4-FFF2-40B4-BE49-F238E27FC236}">
                  <a16:creationId xmlns:a16="http://schemas.microsoft.com/office/drawing/2014/main" id="{16F28815-E074-DF76-46D2-C2764C605D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8021" name="Rectangle 21">
            <a:extLst>
              <a:ext uri="{FF2B5EF4-FFF2-40B4-BE49-F238E27FC236}">
                <a16:creationId xmlns:a16="http://schemas.microsoft.com/office/drawing/2014/main" id="{6F5965A2-A06A-C9C1-355E-24024994110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8022" name="Rectangle 22">
            <a:extLst>
              <a:ext uri="{FF2B5EF4-FFF2-40B4-BE49-F238E27FC236}">
                <a16:creationId xmlns:a16="http://schemas.microsoft.com/office/drawing/2014/main" id="{7705DD1C-8EAA-F5E5-01D4-DB77A0A442E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8023" name="Rectangle 23">
            <a:extLst>
              <a:ext uri="{FF2B5EF4-FFF2-40B4-BE49-F238E27FC236}">
                <a16:creationId xmlns:a16="http://schemas.microsoft.com/office/drawing/2014/main" id="{19DB963F-2476-39B9-B056-C748AD41EF7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8024" name="Rectangle 24">
            <a:extLst>
              <a:ext uri="{FF2B5EF4-FFF2-40B4-BE49-F238E27FC236}">
                <a16:creationId xmlns:a16="http://schemas.microsoft.com/office/drawing/2014/main" id="{2C099384-113E-5950-C701-6F3C003023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8025" name="Rectangle 25">
            <a:extLst>
              <a:ext uri="{FF2B5EF4-FFF2-40B4-BE49-F238E27FC236}">
                <a16:creationId xmlns:a16="http://schemas.microsoft.com/office/drawing/2014/main" id="{E12F0086-6CF5-658F-3D88-C6C8E86C7F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AC5D30-C97D-4FD2-9953-48FAF2B8B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906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ADC0-5AD2-7044-2C6A-66632B40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38BF-CBA3-2B64-CC0D-584B7760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A4E8A-88B9-C165-59EA-506E2C2F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F2E71-CDD7-88F1-BF11-981CBDC5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3AC4-F709-2ACC-A38A-09075A56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00E7C-DC49-4203-8FE7-EECE98C19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8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0589-112D-6882-44EF-27F93965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D9246-1B86-A226-F2B0-B020EFD7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AC278-5F7B-A61C-9654-3A98AC97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C6186-79E0-FFB7-A2A9-2344F953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004BE-AD74-4D1D-AF2E-084051C6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9257A-C8C1-4781-A692-514B24F21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536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8399-F704-F675-1927-9FAF6292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B0076-F505-8D15-4DFA-DC2151103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A1B1B-9E77-4E39-1263-1235D6FFF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5B83E-60C8-944C-EE94-CEA5E6F2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D6BDF-B9EE-07E4-8901-46871338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C20E2-729A-E542-C0D2-88EFBA84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BC669-7B78-4D4F-B0BE-EF47A2411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1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6456-27A5-1C09-C99B-82DCBFA3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FC722-7C72-09A5-F7A7-051E917E6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E9D0-1956-35D2-2F61-77B56FE0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61BF5-03CC-379C-FEC2-8E08BA25C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70B20-0A9A-468C-197D-C9BC46DE9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AB344-736B-A86D-913D-22335D45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32474-DA6B-B677-A216-E4250A38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90487-69F9-31AC-A11F-0D0AD4FC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AD420-5697-4302-AC73-C70B0682B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47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F5EA-8F69-E786-0F41-8398C1C7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994DC-B709-93E5-2DA8-B3E913EA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4B295-72A3-6EAB-B743-0CCC6698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91E0D-47D2-D860-5A96-25A437AB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1013-4C52-433D-BC28-93ECE7A31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58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6EE4F-4529-60D0-3D75-E94A996B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11B41-46C2-21A6-31C1-81807B89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C7F69-F196-D57C-2E1E-B12D6FFE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34896-B29A-463F-8AEB-E45B95531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956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C165-FA54-B2AC-0158-E054AE36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F12B-6549-3DCB-FC16-2F17D57DD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F3FBA-1EE5-1A9F-17B5-6B859289B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2AF68-ED7D-3790-3126-B05F4A61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3AAA1-7117-08CF-58BA-06FE741D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83068-1D92-B6D7-FFAD-92DD0C7C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DAC58-E072-458B-A0B1-301C6B229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55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0CEE-54CA-81D5-A5F5-78D97953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E88E-9D7F-2D85-B9DB-88176805C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A0577-84DF-B14C-9666-F0AFB0E6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0E28-0D39-F3BC-E01D-3204A9D4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8243E-6163-1B7F-3C50-93E595CE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D72C-400F-4662-A1D7-9A8EDB99C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417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5954-CD98-E289-0C54-2242DCDB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6FF2A-CA91-0246-6BFE-C0150BB0A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D12D7-92D2-42E0-8837-95CEE216E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859F6-411E-477E-4840-9B65626B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9F53C-B9E0-F2BD-134B-010E41A2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D617-28EA-1A39-24E9-B5C333D9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72F55-4772-4F11-9395-93B29A8C2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25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0DF7-E20A-C074-D291-8A31D7FD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23E4C-E3B6-D8E0-1123-2918E3083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814E8-E112-A481-A9AA-BBB5DDA1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6DB16-A869-FB18-6873-371EE820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6A1E2-6003-2226-9EE1-32EEF82B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AAC37-026B-4D74-B1CD-05DDEC193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476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28885-57FE-FA28-28F0-21D1602BE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A43B0-FE7B-C352-822A-863E5445F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C2E6E-595A-8027-F6C1-13C833ABE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77C8A-55AF-FEAF-7846-C1FBEAE4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9A38-593F-A808-831F-E51FB508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360A5-47A0-4B7D-AFB0-DB386BD84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82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E4A2-5229-AF80-2456-94356EC8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84168-A2B1-F864-E8F5-8E90C6547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85664-7CC3-7B90-5EDD-5BFAA5E8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86BD9-014C-ADDE-7E0E-8E3FD142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728B6-7113-4836-0D88-83B0B4B4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5454-A53D-477C-9A3F-E018C7C25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79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1CC2-EDF0-5A96-3773-5AC9EB35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14A9A-FA34-F1C1-6917-33820F35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FB286-58A7-6EF6-4DF8-58D66C17B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2B75B-842E-E95B-0776-16D4BB16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22A85-B214-E4B4-0595-098E0ED3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5521D-E830-ADB3-C79F-5C1C36F2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82EB-31D5-46A7-BB31-BF70373BD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93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5AAD-609C-C3E5-3D03-72E76DB3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D92C8-9270-AAF6-4E2C-9883C2A4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84CCE-5CE2-C3FB-C97E-5C7F52279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E432B-CA92-FC36-0793-FE59AE4F9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4B884-B787-74E8-EB70-8E0EAF7BF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DEF2A-04BC-110B-E5EC-60A702A2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96D84-2136-3B91-7B91-40913480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AEC09-40CD-7D47-6452-8121BBB9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125E9-F2BB-45CC-9B69-8B99900EC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48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51FD-3F6E-C444-FC3C-E7896D02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AEDC7-C98A-522D-932C-7F74A0EF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2A5DA-660F-6891-E651-E307F0D7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4EF22-6DC8-493E-E1E0-264FDF45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12A24-1FE1-4C6B-B39D-0DD5B9951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2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F144F-69E6-1A81-1F25-D62B68E1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70890-D4FF-298D-3357-24AC02AA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53BB2-9E16-FC9B-2C20-4718EFD6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050BE-5882-48B3-BF3B-ED30BFB06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36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B4C7-2476-97A1-EA49-A6BBD4F8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E5A2-294E-20B5-952D-8F5CAE5F7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EB037-8B6D-A011-B3A1-2C975927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5BEEC-F5D1-61BC-2C87-36EAAC9E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588DA-6038-69FE-AE71-09E2DB4B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D6948-CCD4-C712-7FE9-26335BCC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5A5D1-CBD8-4BB9-A104-734E9F2C0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24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60AF-9052-2D10-A446-038FA144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6F054-81A3-3763-3849-C79D84AF5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E8D0F-D991-44AC-8631-EE716DAA3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C6C6E-9B3B-BF08-2592-11B7231A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6CA2A-5881-4B76-5C5B-8D07ABC2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4630-405D-F756-FD34-1FA2C10C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D5D86-6799-4662-8E75-CD5B94A71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86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>
            <a:extLst>
              <a:ext uri="{FF2B5EF4-FFF2-40B4-BE49-F238E27FC236}">
                <a16:creationId xmlns:a16="http://schemas.microsoft.com/office/drawing/2014/main" id="{6DED89E0-A674-6C3D-4E8D-5C6AA80161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26979" name="Freeform 3">
              <a:extLst>
                <a:ext uri="{FF2B5EF4-FFF2-40B4-BE49-F238E27FC236}">
                  <a16:creationId xmlns:a16="http://schemas.microsoft.com/office/drawing/2014/main" id="{37810179-8834-E829-AA2D-0A554A4C00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0" name="Freeform 4">
              <a:extLst>
                <a:ext uri="{FF2B5EF4-FFF2-40B4-BE49-F238E27FC236}">
                  <a16:creationId xmlns:a16="http://schemas.microsoft.com/office/drawing/2014/main" id="{1B1033AC-98BF-F3AD-E421-39F1C8A136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1" name="Freeform 5">
              <a:extLst>
                <a:ext uri="{FF2B5EF4-FFF2-40B4-BE49-F238E27FC236}">
                  <a16:creationId xmlns:a16="http://schemas.microsoft.com/office/drawing/2014/main" id="{76F9B32D-B7CC-6EC5-BADC-5E65C8FBEE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2" name="Freeform 6">
              <a:extLst>
                <a:ext uri="{FF2B5EF4-FFF2-40B4-BE49-F238E27FC236}">
                  <a16:creationId xmlns:a16="http://schemas.microsoft.com/office/drawing/2014/main" id="{FC0C0468-C986-9F1C-5817-5DB3D7F350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3" name="Freeform 7">
              <a:extLst>
                <a:ext uri="{FF2B5EF4-FFF2-40B4-BE49-F238E27FC236}">
                  <a16:creationId xmlns:a16="http://schemas.microsoft.com/office/drawing/2014/main" id="{C6B18DBC-1EDA-1403-6886-1BF66C41A5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4" name="Freeform 8">
              <a:extLst>
                <a:ext uri="{FF2B5EF4-FFF2-40B4-BE49-F238E27FC236}">
                  <a16:creationId xmlns:a16="http://schemas.microsoft.com/office/drawing/2014/main" id="{22506302-C0DD-678F-6B36-A96EC685A0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5" name="Freeform 9">
              <a:extLst>
                <a:ext uri="{FF2B5EF4-FFF2-40B4-BE49-F238E27FC236}">
                  <a16:creationId xmlns:a16="http://schemas.microsoft.com/office/drawing/2014/main" id="{59D6B31A-DFAB-12F5-4078-B1352589A7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6" name="Freeform 10">
              <a:extLst>
                <a:ext uri="{FF2B5EF4-FFF2-40B4-BE49-F238E27FC236}">
                  <a16:creationId xmlns:a16="http://schemas.microsoft.com/office/drawing/2014/main" id="{997D7C19-B422-CF34-9347-8E8370AF9B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7" name="Freeform 11">
              <a:extLst>
                <a:ext uri="{FF2B5EF4-FFF2-40B4-BE49-F238E27FC236}">
                  <a16:creationId xmlns:a16="http://schemas.microsoft.com/office/drawing/2014/main" id="{7B8BB90B-CDDA-3144-5185-6BC9094ADF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8" name="Rectangle 12">
              <a:extLst>
                <a:ext uri="{FF2B5EF4-FFF2-40B4-BE49-F238E27FC236}">
                  <a16:creationId xmlns:a16="http://schemas.microsoft.com/office/drawing/2014/main" id="{8AB6E248-CC1A-4853-FB61-015C2D40CD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9" name="Rectangle 13">
              <a:extLst>
                <a:ext uri="{FF2B5EF4-FFF2-40B4-BE49-F238E27FC236}">
                  <a16:creationId xmlns:a16="http://schemas.microsoft.com/office/drawing/2014/main" id="{1BAB4F49-1785-6A69-7D24-07C7BBB3A7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0" name="Freeform 14">
              <a:extLst>
                <a:ext uri="{FF2B5EF4-FFF2-40B4-BE49-F238E27FC236}">
                  <a16:creationId xmlns:a16="http://schemas.microsoft.com/office/drawing/2014/main" id="{D9641240-964C-D7F9-989A-A9F6414C76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1" name="Freeform 15">
              <a:extLst>
                <a:ext uri="{FF2B5EF4-FFF2-40B4-BE49-F238E27FC236}">
                  <a16:creationId xmlns:a16="http://schemas.microsoft.com/office/drawing/2014/main" id="{72F0391E-4FCF-976A-B7AF-3A67668A2C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2" name="Freeform 16">
              <a:extLst>
                <a:ext uri="{FF2B5EF4-FFF2-40B4-BE49-F238E27FC236}">
                  <a16:creationId xmlns:a16="http://schemas.microsoft.com/office/drawing/2014/main" id="{3988464A-FA29-FEB7-02C4-66C152F8C7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3" name="Freeform 17">
              <a:extLst>
                <a:ext uri="{FF2B5EF4-FFF2-40B4-BE49-F238E27FC236}">
                  <a16:creationId xmlns:a16="http://schemas.microsoft.com/office/drawing/2014/main" id="{F30A93ED-09A2-02B4-4478-CD715BC0A2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4" name="Freeform 18">
              <a:extLst>
                <a:ext uri="{FF2B5EF4-FFF2-40B4-BE49-F238E27FC236}">
                  <a16:creationId xmlns:a16="http://schemas.microsoft.com/office/drawing/2014/main" id="{D17E13FB-82F9-5ABA-4D84-C77DADC619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5" name="Freeform 19">
              <a:extLst>
                <a:ext uri="{FF2B5EF4-FFF2-40B4-BE49-F238E27FC236}">
                  <a16:creationId xmlns:a16="http://schemas.microsoft.com/office/drawing/2014/main" id="{844DCD3B-0A1C-EE8E-ED74-D5B670A870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6" name="Freeform 20">
              <a:extLst>
                <a:ext uri="{FF2B5EF4-FFF2-40B4-BE49-F238E27FC236}">
                  <a16:creationId xmlns:a16="http://schemas.microsoft.com/office/drawing/2014/main" id="{8CCE5A99-EE68-3929-8E83-DA404B9C8A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6997" name="Rectangle 21">
            <a:extLst>
              <a:ext uri="{FF2B5EF4-FFF2-40B4-BE49-F238E27FC236}">
                <a16:creationId xmlns:a16="http://schemas.microsoft.com/office/drawing/2014/main" id="{7FBCABA6-EF6C-7840-7F7E-05D9121C6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6998" name="Rectangle 22">
            <a:extLst>
              <a:ext uri="{FF2B5EF4-FFF2-40B4-BE49-F238E27FC236}">
                <a16:creationId xmlns:a16="http://schemas.microsoft.com/office/drawing/2014/main" id="{C49004B4-8FD3-F167-994B-75C3D60D4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99" name="Rectangle 23">
            <a:extLst>
              <a:ext uri="{FF2B5EF4-FFF2-40B4-BE49-F238E27FC236}">
                <a16:creationId xmlns:a16="http://schemas.microsoft.com/office/drawing/2014/main" id="{1F1201E8-E37B-5F0F-3EAD-6AEA03BC72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7000" name="Rectangle 24">
            <a:extLst>
              <a:ext uri="{FF2B5EF4-FFF2-40B4-BE49-F238E27FC236}">
                <a16:creationId xmlns:a16="http://schemas.microsoft.com/office/drawing/2014/main" id="{9CE61C28-071C-746C-0553-2B447A4111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7001" name="Rectangle 25">
            <a:extLst>
              <a:ext uri="{FF2B5EF4-FFF2-40B4-BE49-F238E27FC236}">
                <a16:creationId xmlns:a16="http://schemas.microsoft.com/office/drawing/2014/main" id="{3B5B1A6A-38FD-2550-BA05-E2C61CA99D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D7E59ECF-2EAD-4B2B-AB82-FAA597D92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3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>
            <a:extLst>
              <a:ext uri="{FF2B5EF4-FFF2-40B4-BE49-F238E27FC236}">
                <a16:creationId xmlns:a16="http://schemas.microsoft.com/office/drawing/2014/main" id="{D64E39DF-416D-E6C4-5BE5-92E16B87FD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26979" name="Freeform 3">
              <a:extLst>
                <a:ext uri="{FF2B5EF4-FFF2-40B4-BE49-F238E27FC236}">
                  <a16:creationId xmlns:a16="http://schemas.microsoft.com/office/drawing/2014/main" id="{F6FDF7FE-745F-8BDF-8BE4-8D8A4CF861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0" name="Freeform 4">
              <a:extLst>
                <a:ext uri="{FF2B5EF4-FFF2-40B4-BE49-F238E27FC236}">
                  <a16:creationId xmlns:a16="http://schemas.microsoft.com/office/drawing/2014/main" id="{A681253B-3F28-EDA8-2E89-6277A3D607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1" name="Freeform 5">
              <a:extLst>
                <a:ext uri="{FF2B5EF4-FFF2-40B4-BE49-F238E27FC236}">
                  <a16:creationId xmlns:a16="http://schemas.microsoft.com/office/drawing/2014/main" id="{2A7D3B17-3264-A6C2-E340-EAC11AC059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2" name="Freeform 6">
              <a:extLst>
                <a:ext uri="{FF2B5EF4-FFF2-40B4-BE49-F238E27FC236}">
                  <a16:creationId xmlns:a16="http://schemas.microsoft.com/office/drawing/2014/main" id="{49C17074-3B66-C6F4-5518-6929AC6F91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3" name="Freeform 7">
              <a:extLst>
                <a:ext uri="{FF2B5EF4-FFF2-40B4-BE49-F238E27FC236}">
                  <a16:creationId xmlns:a16="http://schemas.microsoft.com/office/drawing/2014/main" id="{3B706C78-9F60-7CEC-52AD-2580E2E842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4" name="Freeform 8">
              <a:extLst>
                <a:ext uri="{FF2B5EF4-FFF2-40B4-BE49-F238E27FC236}">
                  <a16:creationId xmlns:a16="http://schemas.microsoft.com/office/drawing/2014/main" id="{8B2F3E73-2626-EF65-22B5-A7D2CFE225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5" name="Freeform 9">
              <a:extLst>
                <a:ext uri="{FF2B5EF4-FFF2-40B4-BE49-F238E27FC236}">
                  <a16:creationId xmlns:a16="http://schemas.microsoft.com/office/drawing/2014/main" id="{38A668C5-4899-0760-0DBA-818DDB2BC3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6" name="Freeform 10">
              <a:extLst>
                <a:ext uri="{FF2B5EF4-FFF2-40B4-BE49-F238E27FC236}">
                  <a16:creationId xmlns:a16="http://schemas.microsoft.com/office/drawing/2014/main" id="{3445F5B5-C22D-A3F2-DE47-280355A47E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7" name="Freeform 11">
              <a:extLst>
                <a:ext uri="{FF2B5EF4-FFF2-40B4-BE49-F238E27FC236}">
                  <a16:creationId xmlns:a16="http://schemas.microsoft.com/office/drawing/2014/main" id="{AFE931C4-5DA0-8737-FE5E-F1BB6F771D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8" name="Rectangle 12">
              <a:extLst>
                <a:ext uri="{FF2B5EF4-FFF2-40B4-BE49-F238E27FC236}">
                  <a16:creationId xmlns:a16="http://schemas.microsoft.com/office/drawing/2014/main" id="{30129B2B-83FC-B371-BE14-A8B1C9F898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89" name="Rectangle 13">
              <a:extLst>
                <a:ext uri="{FF2B5EF4-FFF2-40B4-BE49-F238E27FC236}">
                  <a16:creationId xmlns:a16="http://schemas.microsoft.com/office/drawing/2014/main" id="{7F6CBA1A-1ED2-51F9-DE3B-11604E8CBB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0" name="Freeform 14">
              <a:extLst>
                <a:ext uri="{FF2B5EF4-FFF2-40B4-BE49-F238E27FC236}">
                  <a16:creationId xmlns:a16="http://schemas.microsoft.com/office/drawing/2014/main" id="{59C5B390-AC05-0A5C-7E46-DA3308DF9D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1" name="Freeform 15">
              <a:extLst>
                <a:ext uri="{FF2B5EF4-FFF2-40B4-BE49-F238E27FC236}">
                  <a16:creationId xmlns:a16="http://schemas.microsoft.com/office/drawing/2014/main" id="{12EF4A57-95B1-309A-0B4D-471F41EDFC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2" name="Freeform 16">
              <a:extLst>
                <a:ext uri="{FF2B5EF4-FFF2-40B4-BE49-F238E27FC236}">
                  <a16:creationId xmlns:a16="http://schemas.microsoft.com/office/drawing/2014/main" id="{3A8693E7-1D2B-892C-8800-51542EF8EA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3" name="Freeform 17">
              <a:extLst>
                <a:ext uri="{FF2B5EF4-FFF2-40B4-BE49-F238E27FC236}">
                  <a16:creationId xmlns:a16="http://schemas.microsoft.com/office/drawing/2014/main" id="{AC5B02A6-496A-0C33-EF42-0DB6A513B3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4" name="Freeform 18">
              <a:extLst>
                <a:ext uri="{FF2B5EF4-FFF2-40B4-BE49-F238E27FC236}">
                  <a16:creationId xmlns:a16="http://schemas.microsoft.com/office/drawing/2014/main" id="{58D83ECA-6C29-8FC6-DE00-D3FDA7454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5" name="Freeform 19">
              <a:extLst>
                <a:ext uri="{FF2B5EF4-FFF2-40B4-BE49-F238E27FC236}">
                  <a16:creationId xmlns:a16="http://schemas.microsoft.com/office/drawing/2014/main" id="{B22BA2AB-03A6-BFF0-07FF-6F2E38DCA0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6996" name="Freeform 20">
              <a:extLst>
                <a:ext uri="{FF2B5EF4-FFF2-40B4-BE49-F238E27FC236}">
                  <a16:creationId xmlns:a16="http://schemas.microsoft.com/office/drawing/2014/main" id="{6C15FCE2-44D5-7C80-B7E5-63F30C8B38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6997" name="Rectangle 21">
            <a:extLst>
              <a:ext uri="{FF2B5EF4-FFF2-40B4-BE49-F238E27FC236}">
                <a16:creationId xmlns:a16="http://schemas.microsoft.com/office/drawing/2014/main" id="{3B01FBE5-DDF7-ECBE-A474-43EF36EF4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6998" name="Rectangle 22">
            <a:extLst>
              <a:ext uri="{FF2B5EF4-FFF2-40B4-BE49-F238E27FC236}">
                <a16:creationId xmlns:a16="http://schemas.microsoft.com/office/drawing/2014/main" id="{F22C00B7-D571-9526-EB37-4E6731530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99" name="Rectangle 23">
            <a:extLst>
              <a:ext uri="{FF2B5EF4-FFF2-40B4-BE49-F238E27FC236}">
                <a16:creationId xmlns:a16="http://schemas.microsoft.com/office/drawing/2014/main" id="{A06706AD-565D-B5CD-7612-6FB86DCCD2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7000" name="Rectangle 24">
            <a:extLst>
              <a:ext uri="{FF2B5EF4-FFF2-40B4-BE49-F238E27FC236}">
                <a16:creationId xmlns:a16="http://schemas.microsoft.com/office/drawing/2014/main" id="{CFCDF070-E192-646D-19DA-E69F02DAB7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7001" name="Rectangle 25">
            <a:extLst>
              <a:ext uri="{FF2B5EF4-FFF2-40B4-BE49-F238E27FC236}">
                <a16:creationId xmlns:a16="http://schemas.microsoft.com/office/drawing/2014/main" id="{1F8B3868-3FB2-CBC9-FA00-2839BA4BE4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050E8DF5-5575-4A19-BBC3-7F167D309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2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sticideresource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214033" y="1266958"/>
            <a:ext cx="6248624" cy="45284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6100" b="1"/>
              <a:t>Understanding the Revised Worker Protection Standard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49867" y="1266957"/>
            <a:ext cx="4519766" cy="4528457"/>
          </a:xfrm>
        </p:spPr>
        <p:txBody>
          <a:bodyPr anchor="ctr">
            <a:normAutofit/>
          </a:bodyPr>
          <a:lstStyle/>
          <a:p>
            <a:pPr algn="r">
              <a:defRPr/>
            </a:pPr>
            <a:endParaRPr lang="en-US" sz="4000" b="1" dirty="0"/>
          </a:p>
          <a:p>
            <a:pPr algn="r">
              <a:defRPr/>
            </a:pPr>
            <a:r>
              <a:rPr lang="en-US" sz="4000" b="1" dirty="0"/>
              <a:t>What Ag employers and others need to know</a:t>
            </a:r>
          </a:p>
        </p:txBody>
      </p:sp>
    </p:spTree>
    <p:extLst>
      <p:ext uri="{BB962C8B-B14F-4D97-AF65-F5344CB8AC3E}">
        <p14:creationId xmlns:p14="http://schemas.microsoft.com/office/powerpoint/2010/main" val="295315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86606A26-5A74-3B7F-2EBB-628CE2710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8AC6A6A-945C-B8F0-FA2F-250621F36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1860" name="Picture 4">
            <a:extLst>
              <a:ext uri="{FF2B5EF4-FFF2-40B4-BE49-F238E27FC236}">
                <a16:creationId xmlns:a16="http://schemas.microsoft.com/office/drawing/2014/main" id="{E867801D-C1EA-69E8-2C5B-7A53372F7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6667" l="7969" r="90000">
                        <a14:foregroundMark x1="30781" y1="12708" x2="30781" y2="12708"/>
                        <a14:foregroundMark x1="30000" y1="22500" x2="30000" y2="22500"/>
                        <a14:foregroundMark x1="30625" y1="28958" x2="31875" y2="43958"/>
                        <a14:foregroundMark x1="12969" y1="41250" x2="21250" y2="40625"/>
                        <a14:foregroundMark x1="21250" y1="40625" x2="28438" y2="42292"/>
                        <a14:foregroundMark x1="12188" y1="7917" x2="34844" y2="5000"/>
                        <a14:foregroundMark x1="34844" y1="5000" x2="53594" y2="8542"/>
                        <a14:foregroundMark x1="53594" y1="8542" x2="61250" y2="7083"/>
                        <a14:foregroundMark x1="61250" y1="7083" x2="73594" y2="10000"/>
                        <a14:foregroundMark x1="73594" y1="10000" x2="82344" y2="6667"/>
                        <a14:foregroundMark x1="10625" y1="38750" x2="11250" y2="56250"/>
                        <a14:foregroundMark x1="11250" y1="56250" x2="8906" y2="64583"/>
                        <a14:foregroundMark x1="8906" y1="64583" x2="18281" y2="59167"/>
                        <a14:foregroundMark x1="18281" y1="59167" x2="26406" y2="48333"/>
                        <a14:foregroundMark x1="26406" y1="48333" x2="29688" y2="46250"/>
                        <a14:foregroundMark x1="20625" y1="64375" x2="10000" y2="83125"/>
                        <a14:foregroundMark x1="10000" y1="83125" x2="7969" y2="91667"/>
                        <a14:foregroundMark x1="7969" y1="96667" x2="43125" y2="93333"/>
                        <a14:backgroundMark x1="5469" y1="4167" x2="5469" y2="4167"/>
                        <a14:backgroundMark x1="5781" y1="5000" x2="6094" y2="5833"/>
                        <a14:backgroundMark x1="36719" y1="4375" x2="36719" y2="437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" y="-292100"/>
            <a:ext cx="9584267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0C1BCB6A-F41B-BD4C-F0EA-AF3C36500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C64E832A-E571-7C7F-5994-7DB43D278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884" name="Picture 4">
            <a:extLst>
              <a:ext uri="{FF2B5EF4-FFF2-40B4-BE49-F238E27FC236}">
                <a16:creationId xmlns:a16="http://schemas.microsoft.com/office/drawing/2014/main" id="{8EE074C6-BE72-68DA-15F4-8B578D39A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677"/>
          <a:stretch/>
        </p:blipFill>
        <p:spPr bwMode="auto">
          <a:xfrm>
            <a:off x="379593" y="277813"/>
            <a:ext cx="11432814" cy="637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172681B-7C01-BDC8-2F71-5C5D31527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 info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408D470-FDFF-D4E9-83FC-B7612FB50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Location and description of treated area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Product name, EPA Reg.#, active ingredient(s)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Restricted Entry Interval (REI)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Description of treated area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Time and date of application</a:t>
            </a:r>
          </a:p>
          <a:p>
            <a:pPr lvl="1">
              <a:buClr>
                <a:schemeClr val="accent5">
                  <a:lumMod val="25000"/>
                </a:schemeClr>
              </a:buClr>
            </a:pPr>
            <a:r>
              <a:rPr lang="en-US" altLang="en-US" sz="3200" b="1" dirty="0"/>
              <a:t>Start and end times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Keep records for two years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D3C7E94C-E809-E14F-D237-F68E3DB25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Notice about applications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68903ADF-5511-90E0-BF7F-2069E7D27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Verbally warn workers and post warning signs if required by the label </a:t>
            </a:r>
          </a:p>
          <a:p>
            <a:pPr lvl="1">
              <a:buClr>
                <a:schemeClr val="accent5">
                  <a:lumMod val="25000"/>
                </a:schemeClr>
              </a:buClr>
            </a:pPr>
            <a:r>
              <a:rPr lang="en-US" altLang="en-US" sz="3200" dirty="0"/>
              <a:t>All danger poison products 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Otherwise post warning signs if the REI is &gt;</a:t>
            </a:r>
          </a:p>
          <a:p>
            <a:pPr lvl="1"/>
            <a:r>
              <a:rPr lang="en-US" altLang="en-US" sz="3200" b="1" dirty="0"/>
              <a:t>4 hours for enclosed space (greenhouse)</a:t>
            </a:r>
          </a:p>
          <a:p>
            <a:pPr lvl="1"/>
            <a:r>
              <a:rPr lang="en-US" altLang="en-US" sz="3200" b="1" dirty="0"/>
              <a:t>48 hours for outdoor production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D989DBEF-209F-A0E2-6809-77020C679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Respirator requirements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D40CF1E3-2AB8-02BD-FC49-1BBB5E051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When a respirator is required by the label employers must provide prior to use</a:t>
            </a:r>
          </a:p>
          <a:p>
            <a:pPr lvl="1"/>
            <a:r>
              <a:rPr lang="en-US" altLang="en-US" sz="3200" b="1" dirty="0"/>
              <a:t>Medical evaluation</a:t>
            </a:r>
          </a:p>
          <a:p>
            <a:pPr lvl="1"/>
            <a:r>
              <a:rPr lang="en-US" altLang="en-US" sz="3200" b="1" dirty="0"/>
              <a:t>Respirator training</a:t>
            </a:r>
          </a:p>
          <a:p>
            <a:pPr lvl="1"/>
            <a:r>
              <a:rPr lang="en-US" altLang="en-US" sz="3200" b="1" dirty="0"/>
              <a:t>Fit testing</a:t>
            </a:r>
          </a:p>
          <a:p>
            <a:pPr lvl="1"/>
            <a:r>
              <a:rPr lang="en-US" altLang="en-US" sz="3200" b="1" dirty="0"/>
              <a:t>Keep records of above for two years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11A0B1A-C09B-F347-2470-77BB124D2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Decontamination supplies</a:t>
            </a:r>
            <a:endParaRPr lang="en-US" altLang="en-US" b="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CDDF8E-8489-3B8D-1587-9ABB727EC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Within ¼ mile of worksite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Water – 1 gallon per worker, </a:t>
            </a:r>
            <a:r>
              <a:rPr lang="en-US" altLang="en-US" sz="3600" b="1" dirty="0"/>
              <a:t>3 per handler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If protective eyewear required for handlers</a:t>
            </a:r>
          </a:p>
          <a:p>
            <a:pPr lvl="1">
              <a:buClr>
                <a:schemeClr val="accent5">
                  <a:lumMod val="25000"/>
                </a:schemeClr>
              </a:buClr>
            </a:pPr>
            <a:r>
              <a:rPr lang="en-US" altLang="en-US" sz="3200" dirty="0"/>
              <a:t>1 pint immediately available</a:t>
            </a:r>
          </a:p>
          <a:p>
            <a:pPr lvl="1">
              <a:buClr>
                <a:schemeClr val="accent5">
                  <a:lumMod val="25000"/>
                </a:schemeClr>
              </a:buClr>
            </a:pPr>
            <a:r>
              <a:rPr lang="en-US" altLang="en-US" sz="3200" b="1" dirty="0"/>
              <a:t>Extra 3 gallons for eye flush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Plenty of soap and single use paper towels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Change of clothes for handlers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01A9FC62-FC03-016E-6176-BCBAC4FCF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Emergency assistance 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CC62D601-44D5-40A5-5330-F89AB116F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Transport </a:t>
            </a:r>
            <a:r>
              <a:rPr lang="en-US" altLang="en-US" sz="3600" b="1" dirty="0"/>
              <a:t>promptly</a:t>
            </a:r>
            <a:r>
              <a:rPr lang="en-US" altLang="en-US" sz="3600" dirty="0"/>
              <a:t> to medical facility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Promptly</a:t>
            </a:r>
            <a:r>
              <a:rPr lang="en-US" altLang="en-US" sz="3600" dirty="0"/>
              <a:t> provide to medical personnel</a:t>
            </a:r>
          </a:p>
          <a:p>
            <a:pPr lvl="1"/>
            <a:r>
              <a:rPr lang="en-US" altLang="en-US" sz="3200" dirty="0"/>
              <a:t>Product name, EPA Reg.#, active ingredients</a:t>
            </a:r>
          </a:p>
          <a:p>
            <a:pPr lvl="1"/>
            <a:r>
              <a:rPr lang="en-US" altLang="en-US" sz="3200" dirty="0"/>
              <a:t>How pesticide was being used</a:t>
            </a:r>
          </a:p>
          <a:p>
            <a:pPr lvl="1"/>
            <a:r>
              <a:rPr lang="en-US" altLang="en-US" sz="3200" dirty="0"/>
              <a:t>Circumstances of exposure</a:t>
            </a:r>
          </a:p>
          <a:p>
            <a:pPr lvl="1"/>
            <a:r>
              <a:rPr lang="en-US" altLang="en-US" sz="3200" b="1" dirty="0"/>
              <a:t>SDS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20820FF5-7DCB-7B7E-A9D9-678DC53CF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Help is available 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4C1848DB-B8B6-AB0F-D56B-E68B295DC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Joe Becovitz – (765)494-1589—regulator</a:t>
            </a:r>
          </a:p>
          <a:p>
            <a:pPr marL="457200" lvl="1" indent="0">
              <a:buNone/>
            </a:pPr>
            <a:r>
              <a:rPr lang="en-US" altLang="en-US" dirty="0"/>
              <a:t>becovitz@purdue.edu</a:t>
            </a:r>
          </a:p>
          <a:p>
            <a:pPr marL="0" indent="0">
              <a:buNone/>
            </a:pPr>
            <a:r>
              <a:rPr lang="en-US" altLang="en-US" dirty="0"/>
              <a:t>Fred Whitford – (765)494-1284—extension</a:t>
            </a:r>
          </a:p>
          <a:p>
            <a:pPr marL="457200" lvl="1" indent="0">
              <a:buNone/>
            </a:pPr>
            <a:r>
              <a:rPr lang="en-US" altLang="en-US" dirty="0"/>
              <a:t>fwhitford@purdue.edu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Resources:</a:t>
            </a:r>
          </a:p>
          <a:p>
            <a:pPr marL="0" indent="0">
              <a:buNone/>
            </a:pPr>
            <a:r>
              <a:rPr lang="en-US" altLang="en-US" dirty="0"/>
              <a:t>         </a:t>
            </a:r>
            <a:r>
              <a:rPr lang="en-US" alt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https://pesticideresources.org/</a:t>
            </a:r>
            <a:endParaRPr lang="en-US" alt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BEED7999-F004-9B6D-6046-6E75B825A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Who is responsible for compliance?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4B607365-B7EA-F886-AF07-7F6AC0DC3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400" dirty="0"/>
              <a:t>The agricultural employer</a:t>
            </a:r>
          </a:p>
          <a:p>
            <a:pPr marL="0" indent="0">
              <a:buNone/>
            </a:pPr>
            <a:endParaRPr lang="en-US" altLang="en-US" sz="4400" dirty="0"/>
          </a:p>
          <a:p>
            <a:pPr marL="457200" lvl="1" indent="0">
              <a:buNone/>
            </a:pPr>
            <a:r>
              <a:rPr lang="en-US" altLang="en-US" sz="4400" b="1" u="sng" dirty="0"/>
              <a:t>Not</a:t>
            </a:r>
            <a:r>
              <a:rPr lang="en-US" altLang="en-US" sz="4400" b="1" dirty="0"/>
              <a:t> the certified applicator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C52E77D-50E3-57A1-B941-3B0831DFA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Exempt from some portions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5D7A6DB-9C74-90E0-1F6F-931A13398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Owners and members of immediate family</a:t>
            </a:r>
          </a:p>
          <a:p>
            <a:pPr lvl="1"/>
            <a:r>
              <a:rPr lang="en-US" altLang="en-US" dirty="0"/>
              <a:t>Spouse</a:t>
            </a:r>
          </a:p>
          <a:p>
            <a:pPr lvl="1"/>
            <a:r>
              <a:rPr lang="en-US" altLang="en-US" dirty="0"/>
              <a:t>Children </a:t>
            </a:r>
          </a:p>
          <a:p>
            <a:pPr lvl="1"/>
            <a:r>
              <a:rPr lang="en-US" altLang="en-US" dirty="0"/>
              <a:t>Stepchildren</a:t>
            </a:r>
          </a:p>
          <a:p>
            <a:pPr lvl="1"/>
            <a:r>
              <a:rPr lang="en-US" altLang="en-US" dirty="0"/>
              <a:t>Foster children</a:t>
            </a:r>
          </a:p>
          <a:p>
            <a:pPr lvl="1"/>
            <a:r>
              <a:rPr lang="en-US" altLang="en-US" dirty="0"/>
              <a:t>Grandparents</a:t>
            </a:r>
          </a:p>
          <a:p>
            <a:pPr lvl="1"/>
            <a:r>
              <a:rPr lang="en-US" altLang="en-US" dirty="0"/>
              <a:t>Grandchildren</a:t>
            </a:r>
          </a:p>
          <a:p>
            <a:pPr lvl="1"/>
            <a:r>
              <a:rPr lang="en-US" altLang="en-US" dirty="0"/>
              <a:t>In-laws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341B7355-73ED-B07C-EFD3-136565B21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Exempt from which portions?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9F42A5BD-DB23-6300-1142-FDC41DBF8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dirty="0"/>
              <a:t>Pesticide safety training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dirty="0"/>
              <a:t>Notice of applications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dirty="0"/>
              <a:t>Posting and SDS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dirty="0"/>
              <a:t>Emergency assistance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dirty="0"/>
              <a:t>Minimum age</a:t>
            </a:r>
            <a:r>
              <a:rPr lang="en-US" altLang="en-US" b="1" dirty="0">
                <a:solidFill>
                  <a:srgbClr val="FF0000"/>
                </a:solidFill>
              </a:rPr>
              <a:t>* (must be 18, a Private Applicator or Fully Certified to use Restricted Use Pesticides)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endParaRPr lang="en-US" altLang="en-US" dirty="0"/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dirty="0"/>
              <a:t>Still must follow ALL label requirements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F07641AC-F707-1711-2F87-F8A604934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WPS in a nutshell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8AE7284-842C-3026-ED4B-AC86D7BAD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Pesticide safety training for employees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Pesticide safety, application, hazard info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Notice about applications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Respirator fit testing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Decontamination supplies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Emergency assistance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F7B3CDA-FFE7-D91E-95F8-B400AAF58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Pesticide safety training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44DC25E-90C9-BEFB-9FC1-A31F72A40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Workers must be trained before entering treated area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Handlers must be trained before performing any handling task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Trained yearly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Employer must keep record of training</a:t>
            </a:r>
          </a:p>
          <a:p>
            <a:pPr lvl="1"/>
            <a:r>
              <a:rPr lang="en-US" altLang="en-US" sz="3200" b="1" dirty="0"/>
              <a:t>Two years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03D8DBA7-88FC-A628-873D-90D02B664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can conduct training?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44DB6B24-257E-12A0-049A-1DB5A34F0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4000" dirty="0"/>
              <a:t>Certified pesticide applicators</a:t>
            </a:r>
          </a:p>
          <a:p>
            <a:pPr lvl="1"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Commercial or private applicators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4000" dirty="0"/>
              <a:t>Graduates of Train the Trainer courses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4000" dirty="0"/>
              <a:t>Designated trainers </a:t>
            </a:r>
            <a:r>
              <a:rPr lang="en-US" altLang="en-US" dirty="0"/>
              <a:t>(extension educators)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8B278F34-055B-5BB1-4B12-BBCFD9FD2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altLang="en-US"/>
              <a:t>What does training involve?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2A5E96E4-B21B-FF02-0BAD-4AA452308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Present with EPA approved materials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Trainer present entire time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No distractions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New content (2018)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ED73E439-570D-7351-94AC-60ED6741D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Safety, application &amp; hazard info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CCAC3A4-03E2-D4E4-5A63-859609E7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Must be displayed if app within 30 days and workers or handlers are present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Information about applications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Emergency information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b="1" dirty="0"/>
              <a:t>SDS (was MSDS)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en-US" altLang="en-US" sz="3600" dirty="0"/>
              <a:t>Pesticide safety poster</a:t>
            </a:r>
          </a:p>
          <a:p>
            <a:pPr lvl="1">
              <a:buClr>
                <a:schemeClr val="accent5">
                  <a:lumMod val="25000"/>
                </a:schemeClr>
              </a:buClr>
            </a:pPr>
            <a:r>
              <a:rPr lang="en-US" altLang="en-US" sz="3200" b="1" dirty="0"/>
              <a:t>New content required 2018</a:t>
            </a:r>
            <a:endParaRPr lang="en-US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571</Words>
  <Application>Microsoft Office PowerPoint</Application>
  <PresentationFormat>Widescreen</PresentationFormat>
  <Paragraphs>111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Times New Roman</vt:lpstr>
      <vt:lpstr>Wingdings</vt:lpstr>
      <vt:lpstr>Maple</vt:lpstr>
      <vt:lpstr>2_Maple</vt:lpstr>
      <vt:lpstr>Understanding the Revised Worker Protection Standard</vt:lpstr>
      <vt:lpstr>Who is responsible for compliance?</vt:lpstr>
      <vt:lpstr>Exempt from some portions</vt:lpstr>
      <vt:lpstr>Exempt from which portions?</vt:lpstr>
      <vt:lpstr>WPS in a nutshell</vt:lpstr>
      <vt:lpstr>Pesticide safety training</vt:lpstr>
      <vt:lpstr>Who can conduct training?</vt:lpstr>
      <vt:lpstr>What does training involve?</vt:lpstr>
      <vt:lpstr>Safety, application &amp; hazard info</vt:lpstr>
      <vt:lpstr>PowerPoint Presentation</vt:lpstr>
      <vt:lpstr>PowerPoint Presentation</vt:lpstr>
      <vt:lpstr>Application info</vt:lpstr>
      <vt:lpstr>Notice about applications</vt:lpstr>
      <vt:lpstr>Respirator requirements</vt:lpstr>
      <vt:lpstr>Decontamination supplies</vt:lpstr>
      <vt:lpstr>Emergency assistance </vt:lpstr>
      <vt:lpstr>Help is available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Leo A</dc:creator>
  <cp:lastModifiedBy>keerty yenuganti</cp:lastModifiedBy>
  <cp:revision>15</cp:revision>
  <dcterms:created xsi:type="dcterms:W3CDTF">2023-06-27T13:29:41Z</dcterms:created>
  <dcterms:modified xsi:type="dcterms:W3CDTF">2025-01-09T16:41:08Z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2023-06-27T13:29:41Z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0060ca1e-9c3d-4c9f-ad61-6727af72efbd</vt:lpwstr>
  </property>
  <property fmtid="{D5CDD505-2E9C-101B-9397-08002B2CF9AE}" pid="8" name="MSIP_Label_4044bd30-2ed7-4c9d-9d12-46200872a97b_ContentBits">
    <vt:lpwstr>0</vt:lpwstr>
  </property>
</Properties>
</file>