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912" r:id="rId3"/>
    <p:sldId id="911" r:id="rId4"/>
    <p:sldId id="913" r:id="rId5"/>
    <p:sldId id="914" r:id="rId6"/>
    <p:sldId id="936" r:id="rId7"/>
    <p:sldId id="915" r:id="rId8"/>
    <p:sldId id="937" r:id="rId9"/>
    <p:sldId id="916" r:id="rId10"/>
    <p:sldId id="909" r:id="rId11"/>
    <p:sldId id="919" r:id="rId12"/>
    <p:sldId id="924" r:id="rId13"/>
    <p:sldId id="921" r:id="rId14"/>
    <p:sldId id="932" r:id="rId15"/>
    <p:sldId id="922" r:id="rId16"/>
    <p:sldId id="939" r:id="rId17"/>
    <p:sldId id="938" r:id="rId18"/>
    <p:sldId id="933" r:id="rId19"/>
    <p:sldId id="923" r:id="rId20"/>
    <p:sldId id="925" r:id="rId21"/>
    <p:sldId id="928" r:id="rId22"/>
    <p:sldId id="929" r:id="rId23"/>
    <p:sldId id="935" r:id="rId24"/>
    <p:sldId id="934" r:id="rId25"/>
    <p:sldId id="930" r:id="rId26"/>
    <p:sldId id="931" r:id="rId27"/>
    <p:sldId id="262" r:id="rId28"/>
    <p:sldId id="261" r:id="rId29"/>
    <p:sldId id="927" r:id="rId30"/>
    <p:sldId id="92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65983" autoAdjust="0"/>
  </p:normalViewPr>
  <p:slideViewPr>
    <p:cSldViewPr snapToGrid="0">
      <p:cViewPr varScale="1">
        <p:scale>
          <a:sx n="73" d="100"/>
          <a:sy n="73" d="100"/>
        </p:scale>
        <p:origin x="17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ssen, Cheri L." userId="88f6354e-2969-4198-a13c-bf67d8359eb7" providerId="ADAL" clId="{ED272CF2-8A6F-47D6-A0CA-25E8E61C2E36}"/>
    <pc:docChg chg="modSld">
      <pc:chgData name="Janssen, Cheri L." userId="88f6354e-2969-4198-a13c-bf67d8359eb7" providerId="ADAL" clId="{ED272CF2-8A6F-47D6-A0CA-25E8E61C2E36}" dt="2024-12-19T18:21:47.158" v="21" actId="20577"/>
      <pc:docMkLst>
        <pc:docMk/>
      </pc:docMkLst>
      <pc:sldChg chg="modNotesTx">
        <pc:chgData name="Janssen, Cheri L." userId="88f6354e-2969-4198-a13c-bf67d8359eb7" providerId="ADAL" clId="{ED272CF2-8A6F-47D6-A0CA-25E8E61C2E36}" dt="2024-12-19T18:21:47.158" v="21" actId="20577"/>
        <pc:sldMkLst>
          <pc:docMk/>
          <pc:sldMk cId="3452978009" sldId="930"/>
        </pc:sldMkLst>
      </pc:sldChg>
      <pc:sldChg chg="modSp mod">
        <pc:chgData name="Janssen, Cheri L." userId="88f6354e-2969-4198-a13c-bf67d8359eb7" providerId="ADAL" clId="{ED272CF2-8A6F-47D6-A0CA-25E8E61C2E36}" dt="2024-12-13T17:48:54.200" v="0" actId="20577"/>
        <pc:sldMkLst>
          <pc:docMk/>
          <pc:sldMk cId="3943172277" sldId="933"/>
        </pc:sldMkLst>
        <pc:spChg chg="mod">
          <ac:chgData name="Janssen, Cheri L." userId="88f6354e-2969-4198-a13c-bf67d8359eb7" providerId="ADAL" clId="{ED272CF2-8A6F-47D6-A0CA-25E8E61C2E36}" dt="2024-12-13T17:48:54.200" v="0" actId="20577"/>
          <ac:spMkLst>
            <pc:docMk/>
            <pc:sldMk cId="3943172277" sldId="933"/>
            <ac:spMk id="3" creationId="{9A218765-3F5B-F41F-FB7E-BEC67152B060}"/>
          </ac:spMkLst>
        </pc:spChg>
      </pc:sldChg>
    </pc:docChg>
  </pc:docChgLst>
  <pc:docChgLst>
    <pc:chgData name="Janssen, Cheri L." userId="88f6354e-2969-4198-a13c-bf67d8359eb7" providerId="ADAL" clId="{67A41893-2F97-4A46-B5A8-2B73ED9BD23C}"/>
    <pc:docChg chg="modSld">
      <pc:chgData name="Janssen, Cheri L." userId="88f6354e-2969-4198-a13c-bf67d8359eb7" providerId="ADAL" clId="{67A41893-2F97-4A46-B5A8-2B73ED9BD23C}" dt="2025-02-24T18:41:54.892" v="7" actId="20577"/>
      <pc:docMkLst>
        <pc:docMk/>
      </pc:docMkLst>
      <pc:sldChg chg="modSp mod">
        <pc:chgData name="Janssen, Cheri L." userId="88f6354e-2969-4198-a13c-bf67d8359eb7" providerId="ADAL" clId="{67A41893-2F97-4A46-B5A8-2B73ED9BD23C}" dt="2025-02-24T18:41:54.892" v="7" actId="20577"/>
        <pc:sldMkLst>
          <pc:docMk/>
          <pc:sldMk cId="3348353496" sldId="929"/>
        </pc:sldMkLst>
        <pc:spChg chg="mod">
          <ac:chgData name="Janssen, Cheri L." userId="88f6354e-2969-4198-a13c-bf67d8359eb7" providerId="ADAL" clId="{67A41893-2F97-4A46-B5A8-2B73ED9BD23C}" dt="2025-02-24T18:41:54.892" v="7" actId="20577"/>
          <ac:spMkLst>
            <pc:docMk/>
            <pc:sldMk cId="3348353496" sldId="929"/>
            <ac:spMk id="21" creationId="{0B82EB15-69EF-8ED2-471C-5D51E136F2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819FF-144F-4BD4-8F1D-6FD5F84B1B3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91660-48A9-49FF-9069-EBBAE878D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sticideresources.org/wps-resources/worker-protection-standard-wps-for-pesticide-handler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isc.purdue.edu/pesticide/training_nca_rups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0/chapter-I/subchapter-E/part-171/subpart-C/section-171.20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Requirements that were moved from rules now into law were passed by the General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49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Recap: </a:t>
            </a:r>
          </a:p>
          <a:p>
            <a:r>
              <a:rPr lang="en-US" dirty="0"/>
              <a:t> Employer’s responsibilities, whether commercial or farmer, is to provide annual training, labels, PPE, site-specific instructions, immediate voice contact to non-certified employee applying RUP</a:t>
            </a:r>
          </a:p>
          <a:p>
            <a:endParaRPr lang="en-US" dirty="0"/>
          </a:p>
          <a:p>
            <a:r>
              <a:rPr lang="en-US" dirty="0"/>
              <a:t>Use includes: mixing, loading, transporting, disposal</a:t>
            </a:r>
          </a:p>
          <a:p>
            <a:endParaRPr lang="en-US" dirty="0"/>
          </a:p>
          <a:p>
            <a:r>
              <a:rPr lang="en-US" dirty="0"/>
              <a:t>Recommend - Farm or commercial employees using RUPs, be certified.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hlinkClick r:id="rId3"/>
              </a:rPr>
              <a:t>https://www.pesticideresources.org/wps-resources/worker-protection-standard-wps-for-pesticide-handlers/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79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Slides 12, 13  applies to Commercial Pesticide Businesses.</a:t>
            </a:r>
          </a:p>
          <a:p>
            <a:endParaRPr lang="en-US" dirty="0"/>
          </a:p>
          <a:p>
            <a:r>
              <a:rPr lang="en-US" dirty="0"/>
              <a:t>Farm employees applying GUP do not need to be Registered Technician, a  RT=  is a For-Hire pesticide applicator</a:t>
            </a:r>
          </a:p>
          <a:p>
            <a:r>
              <a:rPr lang="en-US" dirty="0"/>
              <a:t>General Use pesticides applied on the farm do no require ANY certification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1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Slides 12, 13 to Commercial Pesticide Businesses.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4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20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Complete list of RUP record items.</a:t>
            </a:r>
            <a:br>
              <a:rPr lang="en-US" sz="1200" b="0" dirty="0"/>
            </a:br>
            <a:r>
              <a:rPr lang="en-US" sz="1200" b="0" dirty="0"/>
              <a:t>Record keeping details available at https://www.oisc.purdue.edu/pesticide/pdf/pesticide_recordkeeping_031224.pdf 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PPP-152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91660-48A9-49FF-9069-EBBAE878D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95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91660-48A9-49FF-9069-EBBAE878D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081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Commercial Business NOT Private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2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SALES of RUPs for every sale, regardless of purchaser.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9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4 bullets for both Private Applicators and Commercial</a:t>
            </a:r>
          </a:p>
          <a:p>
            <a:r>
              <a:rPr lang="en-US" dirty="0"/>
              <a:t>Last 3 bullets for Commercial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3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Category 11 Required to fly a drone when making a pesticide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7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affected?</a:t>
            </a:r>
          </a:p>
          <a:p>
            <a:endParaRPr lang="en-US" dirty="0"/>
          </a:p>
          <a:p>
            <a:r>
              <a:rPr lang="en-US" dirty="0"/>
              <a:t>RUP = Restricted Use Pesticide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9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Category 11 added to private applicator permit. Recertification requirement the same = 3 PARPs/5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Even if a farmer is using nothing but GUP’s, if they are using a drone or traditional aerial application, a category 11 is required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Observer that Does Not Touch Pesticides </a:t>
            </a:r>
            <a:r>
              <a:rPr lang="en-US" dirty="0"/>
              <a:t>= no certification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7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Mixer/Loader RUP applications = Must be Private Applicator OR Mandatory Annual Training </a:t>
            </a:r>
            <a:r>
              <a:rPr lang="en-US" dirty="0" err="1"/>
              <a:t>ie</a:t>
            </a:r>
            <a:r>
              <a:rPr lang="en-US" dirty="0"/>
              <a:t> Slides 8-11. 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https://oisc.purdue.edu/pesticide/training_nca_rups.html</a:t>
            </a:r>
            <a:r>
              <a:rPr 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70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Commercial for-hire applications</a:t>
            </a:r>
          </a:p>
          <a:p>
            <a:r>
              <a:rPr lang="en-US" dirty="0"/>
              <a:t>Observer that Does Not touch pesticides = no certification required</a:t>
            </a:r>
          </a:p>
          <a:p>
            <a:r>
              <a:rPr lang="en-US" dirty="0"/>
              <a:t>Mixer/Loader of General Use Pesticides =  Commercial Applicator OR Registered Technician</a:t>
            </a:r>
          </a:p>
          <a:p>
            <a:r>
              <a:rPr lang="en-US" dirty="0"/>
              <a:t>Mixer/Loader of Restricted Use Pesticides = Commercial Applicator OR Mandatory Annual Training Options for Non-Certified Applicators Applying Restricted Use Pesticides</a:t>
            </a:r>
          </a:p>
          <a:p>
            <a:r>
              <a:rPr lang="en-US" dirty="0"/>
              <a:t>https://oisc.purdue.edu/pesticide/training_nca_rups.html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b="0" strike="noStrik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Commercial category is not needed if ONLY making aerial/drone pesticide applications. </a:t>
            </a:r>
            <a:r>
              <a:rPr lang="en-US" strike="noStrike" dirty="0"/>
              <a:t>For example, flying on a weed or algae treatment to a pond does not require Category 5. Fence rows and ditch banks, category 6 is not required.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32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The FAA part 137 is the document that shows that the company has </a:t>
            </a:r>
            <a:r>
              <a:rPr lang="en-US" sz="180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FAA approval to </a:t>
            </a:r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fly under minimums and apply “economic poisons” (pesticides).  There is no exam associated with the 137.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/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/>
            <a:r>
              <a:rPr lang="en-US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OISC does require that a licensee send a copy of their 137 with their application.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32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ground equipment </a:t>
            </a:r>
            <a:r>
              <a:rPr 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also used</a:t>
            </a:r>
            <a:r>
              <a:rPr lang="en-US" dirty="0"/>
              <a:t> to apply pesticides -- you must be certified in the appropriate category.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 Category 1 agriculture pest management. Category 6 Right of Way.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begin applications when Category 11 seen online record.</a:t>
            </a:r>
          </a:p>
          <a:p>
            <a:pPr marL="0" indent="0">
              <a:buNone/>
            </a:pPr>
            <a:r>
              <a:rPr lang="en-US" dirty="0"/>
              <a:t>https://inplants.oisc.purdue.edu/USAPlantsIN/ApplicatorLogin.aspx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37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 250 pounds no charge</a:t>
            </a:r>
          </a:p>
          <a:p>
            <a:r>
              <a:rPr lang="en-US" dirty="0"/>
              <a:t>Anything over 250 pounds will be invoiced at $3.00 per pound.  Increase from $2.50/</a:t>
            </a:r>
            <a:r>
              <a:rPr lang="en-US" dirty="0" err="1"/>
              <a:t>lb</a:t>
            </a:r>
            <a:endParaRPr lang="en-US" dirty="0"/>
          </a:p>
          <a:p>
            <a:endParaRPr lang="en-US" dirty="0"/>
          </a:p>
          <a:p>
            <a:r>
              <a:rPr lang="en-US" dirty="0"/>
              <a:t>Clean Sweep is pesticide disposal --- not pesticide CONTAINER disposal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3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circle animated. 2,4,5-T AKA “Agent Orange”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some exceptions the revised Bulk Pesticide Requirements no longer apply to farmers</a:t>
            </a:r>
          </a:p>
          <a:p>
            <a:endParaRPr lang="en-US" dirty="0"/>
          </a:p>
          <a:p>
            <a:r>
              <a:rPr lang="en-US" dirty="0"/>
              <a:t>Changes to bulk PESTICIDES – Only.   Bulk Fertilizer Containment requirements still apply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6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Farmers who sell pesticides and are a business must follow containment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691660-48A9-49FF-9069-EBBAE878D1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9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https://www.ecfr.gov/current/title-40/chapter-I/subchapter-E/part-171/subpart-C/section-171.201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Noncertified applicator of RUP, must be 18 years old.</a:t>
            </a:r>
          </a:p>
          <a:p>
            <a:r>
              <a:rPr lang="en-US" dirty="0"/>
              <a:t>GUP == General Use Pesticides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2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i="0" dirty="0">
                <a:effectLst/>
                <a:latin typeface="Times New Roman" panose="02020603050405020304" pitchFamily="18" charset="0"/>
              </a:rPr>
              <a:t>The term </a:t>
            </a:r>
            <a:r>
              <a:rPr lang="en-US" sz="1200" b="1" i="0" dirty="0">
                <a:effectLst/>
                <a:latin typeface="Times New Roman" panose="02020603050405020304" pitchFamily="18" charset="0"/>
              </a:rPr>
              <a:t>“use” </a:t>
            </a:r>
            <a:r>
              <a:rPr lang="en-US" sz="1200" b="0" i="0" dirty="0">
                <a:effectLst/>
                <a:latin typeface="Times New Roman" panose="02020603050405020304" pitchFamily="18" charset="0"/>
              </a:rPr>
              <a:t>means more than just applying pesticides.</a:t>
            </a:r>
          </a:p>
          <a:p>
            <a:pPr marL="0" indent="0">
              <a:buNone/>
            </a:pPr>
            <a:endParaRPr lang="en-US" sz="1200" b="0" i="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0" i="0" dirty="0">
                <a:effectLst/>
                <a:latin typeface="Times New Roman" panose="02020603050405020304" pitchFamily="18" charset="0"/>
              </a:rPr>
              <a:t>                 IC 15-16-5-36"Use“  Sec. 36. </a:t>
            </a:r>
            <a:r>
              <a:rPr lang="en-US" sz="1200" b="1" i="0" dirty="0">
                <a:effectLst/>
                <a:latin typeface="Times New Roman" panose="02020603050405020304" pitchFamily="18" charset="0"/>
              </a:rPr>
              <a:t>As used in this chapter, “use” means an act of handling, releasing, or exposing individuals or the environment to a pesticide. </a:t>
            </a:r>
            <a:r>
              <a:rPr lang="en-US" sz="1200" b="0" i="0" dirty="0">
                <a:effectLst/>
                <a:latin typeface="Times New Roman" panose="02020603050405020304" pitchFamily="18" charset="0"/>
              </a:rPr>
              <a:t>The term includes the following:</a:t>
            </a:r>
          </a:p>
          <a:p>
            <a:pPr marL="0" indent="0">
              <a:buNone/>
            </a:pPr>
            <a:endParaRPr lang="en-US" sz="1200" b="0" i="0" dirty="0">
              <a:effectLst/>
              <a:latin typeface="Times New Roman" panose="02020603050405020304" pitchFamily="18" charset="0"/>
            </a:endParaRPr>
          </a:p>
          <a:p>
            <a:pPr marL="54864" indent="0">
              <a:buNone/>
            </a:pPr>
            <a:r>
              <a:rPr lang="en-US" sz="1200" b="0" i="0" dirty="0">
                <a:effectLst/>
                <a:latin typeface="Times New Roman" panose="02020603050405020304" pitchFamily="18" charset="0"/>
              </a:rPr>
              <a:t>	(1) Application or supervision of an application of a pesticide, including mixing or loading the pesticide.</a:t>
            </a:r>
          </a:p>
          <a:p>
            <a:pPr marL="54864" indent="0">
              <a:buNone/>
            </a:pPr>
            <a:r>
              <a:rPr lang="en-US" sz="1200" b="0" i="0" dirty="0">
                <a:effectLst/>
                <a:latin typeface="Times New Roman" panose="02020603050405020304" pitchFamily="18" charset="0"/>
              </a:rPr>
              <a:t>	(2) Storage of pesticides and pesticide containers by the intended applicator of the pesticides.</a:t>
            </a:r>
          </a:p>
          <a:p>
            <a:pPr marL="54864" indent="0">
              <a:buNone/>
            </a:pPr>
            <a:r>
              <a:rPr lang="en-US" sz="1200" b="0" i="0" dirty="0">
                <a:effectLst/>
                <a:latin typeface="Times New Roman" panose="02020603050405020304" pitchFamily="18" charset="0"/>
              </a:rPr>
              <a:t>	(3) Transportation of pesticides and pesticide containers by the intended applicator of the pesticides.</a:t>
            </a:r>
          </a:p>
          <a:p>
            <a:pPr marL="54864" indent="0">
              <a:buNone/>
            </a:pPr>
            <a:r>
              <a:rPr lang="en-US" sz="1200" b="0" i="0" dirty="0">
                <a:effectLst/>
                <a:latin typeface="Times New Roman" panose="02020603050405020304" pitchFamily="18" charset="0"/>
              </a:rPr>
              <a:t>	(4) Disposal of pesticides and pesticide containers by the intended applicator of the pesticides.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applies to both Commercial and Private Applicator certified Supervisor, if the employee applying a restricted-use pesticide is not certified. Includes private applicator’s family members if apply RUP and not certified.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Recommend anyone on farm applying RUP, be a private applicator. If the farm employee is not, required WPS training must be done annually and record kept of the training.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19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 Specific Direction must be done for </a:t>
            </a:r>
            <a:r>
              <a:rPr lang="en-US" b="1" u="sng" dirty="0"/>
              <a:t>EACH</a:t>
            </a:r>
            <a:r>
              <a:rPr lang="en-US" dirty="0"/>
              <a:t> application site.</a:t>
            </a:r>
          </a:p>
          <a:p>
            <a:endParaRPr lang="en-US" dirty="0"/>
          </a:p>
          <a:p>
            <a:r>
              <a:rPr lang="en-US" dirty="0"/>
              <a:t>Endangered Species Live! Two site: https://www.epa.gov/endangered-species/bulletins-live-two-view-bulletins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91660-48A9-49FF-9069-EBBAE878D1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0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7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7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6926-BC34-33F7-FE3F-C2B110951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59401-9275-267F-8492-C23E76C53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D08C2-90E9-22F4-575B-2E4DEE6B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7DCF0-A594-6FF3-E7EC-853C0F99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3290E-63A5-06EC-3653-05495478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69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4EAE-E520-32C8-CE1B-4ECAF707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3CCB7-CAC8-B2FF-E209-123D501DE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DFDF7-F514-4B6F-D8C8-23B0C01F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4233B-64EC-D653-1F10-1AAC17D4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D7D1E-4F57-1294-DD1D-222D9793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47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3AE0-69FD-CC02-83B1-A8E42D60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8B55A-6EF9-F601-2887-C06B015CB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1FCBB-5A33-CA9B-2D40-37511794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E7A5E-7C66-2692-CBD1-DB9A3420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51FBA-D162-DB9B-3110-19EB96EF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86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A0A3-4DA9-1AB9-6038-74DD6869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5352-1F4D-12A2-B8B5-E8309E506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65303-D407-A6DE-F512-3D11B410A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F04AE-581D-F408-C18E-ADA04138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8183E-AFE1-99D3-E938-3DE1C51F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E7C0A-F41F-6411-D949-96D1E372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505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9360-F870-05E5-455F-C2672685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2A94D-90DC-E868-EDBE-201E2FC2D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EC16C-1F6D-630B-BBC4-517B198D4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D3373-C0C4-4512-8ABE-C91B0963C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AEC3-DCF8-7496-A9E1-C2466F6CD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72AE7-1800-DE31-C5C9-68733EB2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EF34B-2BF9-A6D5-0665-D607FF53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CF423-09B0-3A9E-BDE0-45817A38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41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9C56-180A-BF00-6995-C12A5FCF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5007F-BD04-3950-A820-5A251F30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6AA0D-78FB-5339-DBB6-96B80A19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5B775-D994-0883-D5E5-4388C47B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9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F8B30-7E62-9865-81BF-763E925D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A0BBA-E65D-68AE-E8E1-42881519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68AC3-66A8-D39C-0433-11B4C458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4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6316-EEC8-323B-3240-2E37C12C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A3FB5-CC19-7126-FB63-F82FA0DB6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69CC6-C0D0-EFB8-25DA-1098F31E9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19FA1-7F36-1E00-D259-EFAA218C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45047-CAD0-D070-DF9C-15044E65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F0686-0C87-2ADC-614A-A649A0DE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21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68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D2E7-5F3B-F558-C385-677CE8C9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8F9C6E-3B3F-7FE7-46DF-A5CFE1DAC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41E0B-BCF7-9FF7-8C80-E888C4CB5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1CCE6-869E-BBCB-E593-CE1E5D3B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1BB87-CEC0-238B-D7AB-7685D987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3B796-489A-1B46-78BA-843D639D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9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11326-18BB-F1CB-2E4D-A481A54D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8DE07-7B8F-7A38-67C7-E441D17EF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81194-BF5B-F1A5-0A91-6B4C68AA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D77AF-082C-5B22-2EA0-3F995129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D9C43-BBC3-9C95-E5CA-D2BEFB7F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3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EDECF-4769-BBA3-C661-B5C6D67E7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9714F-0EFE-B56E-8A16-FCA4321E6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7913B-48C2-64A5-1A66-4B69D7E8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16A42-2E61-D2D1-63EA-E77BF3FB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081D0-469E-3FED-99B6-0151E46B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3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5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2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3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4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4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DD8B-E0DB-44BA-B35E-E587B0E65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8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F50FB-8C72-7A79-2BBB-0854FA51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3A793-2C38-691B-D4BD-6AAABEFDC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5F89-3142-CCBA-0498-38A2CB230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80F5E-03E8-593D-4125-F3C63BFF8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DAA9D-DC75-6D8D-DCDA-22E5EE67C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78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isc.purdue.edu/pesticide/training_rt_gup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.purdue.edu/department/extension/ppp/resources/elearning.html" TargetMode="External"/><Relationship Id="rId5" Type="http://schemas.openxmlformats.org/officeDocument/2006/relationships/hyperlink" Target="https://ag.purdue.edu/department/extension/ppp/commercial-applicators/certification/training-programs.html" TargetMode="External"/><Relationship Id="rId4" Type="http://schemas.openxmlformats.org/officeDocument/2006/relationships/hyperlink" Target="https://oisc.purdue.edu/pesticide/exam_dates_and_sign_up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estlicense@groups.purdue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cleansweep@groups.purdue.edu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default/files/2015-05/documents/regulations-glance-table-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6A92E-7258-8099-976A-B5AFBAE5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Overview of Today’s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EEB4-FA0E-ED5E-BB6B-B0E1B77E6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385" y="128016"/>
            <a:ext cx="7150222" cy="6163056"/>
          </a:xfrm>
        </p:spPr>
        <p:txBody>
          <a:bodyPr anchor="ctr">
            <a:normAutofit/>
          </a:bodyPr>
          <a:lstStyle/>
          <a:p>
            <a:r>
              <a:rPr lang="en-US" b="1" dirty="0"/>
              <a:t>2023-2024 Legislative Changes</a:t>
            </a:r>
          </a:p>
          <a:p>
            <a:r>
              <a:rPr lang="en-US" b="1" dirty="0"/>
              <a:t>Storage &amp; Containment of Bulk Pesticides</a:t>
            </a:r>
          </a:p>
          <a:p>
            <a:r>
              <a:rPr lang="en-US" b="1" dirty="0"/>
              <a:t>Direct Supervision of Noncertified Applicators Using RUPs</a:t>
            </a:r>
          </a:p>
          <a:p>
            <a:r>
              <a:rPr lang="en-US" b="1" dirty="0"/>
              <a:t>Use of General Use Pesticides (GUPs) For Hire</a:t>
            </a:r>
          </a:p>
          <a:p>
            <a:r>
              <a:rPr lang="en-US" b="1" dirty="0"/>
              <a:t>Application Record Keeping</a:t>
            </a:r>
          </a:p>
          <a:p>
            <a:r>
              <a:rPr lang="en-US" b="1" dirty="0"/>
              <a:t>Restricted Use Pesticide(RUP) Dealer Record Keeping</a:t>
            </a:r>
          </a:p>
          <a:p>
            <a:r>
              <a:rPr lang="en-US" b="1" dirty="0"/>
              <a:t>Drones</a:t>
            </a:r>
          </a:p>
          <a:p>
            <a:r>
              <a:rPr lang="en-US" b="1" dirty="0"/>
              <a:t>Clean Sweep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DE11C-2F28-FE6C-0EFB-BC7865D4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1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D75D9-29A4-ACE7-0F54-293A91D4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Site-Specific Use Directions Could Include: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99F5-C2A3-6E5E-E7A6-261DC98C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204282"/>
            <a:ext cx="6861058" cy="5991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Search results for nearby sensitive fields or sites:</a:t>
            </a:r>
          </a:p>
          <a:p>
            <a:pPr lvl="1"/>
            <a:r>
              <a:rPr lang="en-US" b="1" dirty="0"/>
              <a:t>Field Watch</a:t>
            </a:r>
          </a:p>
          <a:p>
            <a:pPr lvl="1"/>
            <a:r>
              <a:rPr lang="en-US" b="1" dirty="0"/>
              <a:t>Drift Watch</a:t>
            </a:r>
          </a:p>
          <a:p>
            <a:pPr lvl="1"/>
            <a:r>
              <a:rPr lang="en-US" b="1" dirty="0"/>
              <a:t>Bee Check </a:t>
            </a:r>
          </a:p>
          <a:p>
            <a:r>
              <a:rPr lang="en-US" sz="2400" b="1" dirty="0"/>
              <a:t>Search results for Endangered Species Act restrictions </a:t>
            </a:r>
            <a:r>
              <a:rPr lang="en-US" sz="2400" b="1" i="1" dirty="0"/>
              <a:t>(Bulletins Live Two)</a:t>
            </a:r>
          </a:p>
          <a:p>
            <a:pPr lvl="1"/>
            <a:r>
              <a:rPr lang="en-US" b="1" dirty="0"/>
              <a:t>Pesticide Use Limitation Areas (PULAs)</a:t>
            </a:r>
          </a:p>
          <a:p>
            <a:pPr lvl="1"/>
            <a:r>
              <a:rPr lang="en-US" b="1" dirty="0"/>
              <a:t>No spray restrictions</a:t>
            </a:r>
          </a:p>
          <a:p>
            <a:pPr lvl="1"/>
            <a:r>
              <a:rPr lang="en-US" b="1" dirty="0"/>
              <a:t>Mandatory buffers</a:t>
            </a:r>
          </a:p>
          <a:p>
            <a:pPr lvl="1"/>
            <a:r>
              <a:rPr lang="en-US" b="1" dirty="0"/>
              <a:t>Mandatory conservation practices</a:t>
            </a:r>
          </a:p>
          <a:p>
            <a:r>
              <a:rPr lang="en-US" sz="2400" b="1" dirty="0"/>
              <a:t>Waterbody or well location restrictions</a:t>
            </a:r>
          </a:p>
          <a:p>
            <a:r>
              <a:rPr lang="en-US" sz="2400" b="1" dirty="0"/>
              <a:t>Sensitive neighbor agreements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D8542-8B37-2C53-25A2-78D0FC34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7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F89DB-7654-D973-656F-CFFB379A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Annual Training for Noncertified RUP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0DCD-F0C7-E071-6191-797A8171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117231"/>
            <a:ext cx="6997911" cy="6703557"/>
          </a:xfrm>
        </p:spPr>
        <p:txBody>
          <a:bodyPr anchor="ctr">
            <a:normAutofit fontScale="92500" lnSpcReduction="10000"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Annual noncertified applicator training:</a:t>
            </a:r>
          </a:p>
          <a:p>
            <a:pPr lvl="1"/>
            <a:r>
              <a:rPr lang="en-US" b="1" dirty="0"/>
              <a:t>Federal Worker Protection Standard (WPS) ag handler training</a:t>
            </a:r>
          </a:p>
          <a:p>
            <a:pPr lvl="1"/>
            <a:endParaRPr lang="en-US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Annual training records must include:</a:t>
            </a:r>
          </a:p>
          <a:p>
            <a:pPr lvl="1"/>
            <a:r>
              <a:rPr lang="en-US" b="1" dirty="0"/>
              <a:t>Trainee’s printed name &amp; signature</a:t>
            </a:r>
          </a:p>
          <a:p>
            <a:pPr lvl="1"/>
            <a:r>
              <a:rPr lang="en-US" b="1" dirty="0"/>
              <a:t>Date training provided</a:t>
            </a:r>
          </a:p>
          <a:p>
            <a:pPr lvl="1"/>
            <a:r>
              <a:rPr lang="en-US" b="1" dirty="0"/>
              <a:t>Name of the trainer </a:t>
            </a:r>
            <a:r>
              <a:rPr lang="en-US" b="1" i="1" dirty="0"/>
              <a:t>(certified applicator or trained trainer)</a:t>
            </a:r>
            <a:endParaRPr lang="en-US" b="1" dirty="0"/>
          </a:p>
          <a:p>
            <a:pPr lvl="1"/>
            <a:r>
              <a:rPr lang="en-US" b="1" dirty="0"/>
              <a:t>Title or description of training </a:t>
            </a:r>
            <a:r>
              <a:rPr lang="en-US" b="1" i="1" dirty="0"/>
              <a:t>(see above)</a:t>
            </a:r>
            <a:endParaRPr lang="en-US" b="1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7E3BC-05B8-1A03-2973-0DC15BA5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37075-AA6B-194C-F389-9060ADC3D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042609"/>
            <a:ext cx="3553076" cy="193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8E0B9-8908-C38C-B4B6-B1C76A84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Use of General Use Pesticides (GUPs)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For 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B2E3-DE34-2AE1-8758-8CA219F5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82880"/>
            <a:ext cx="6555347" cy="6563360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Must be at least 18 years of age</a:t>
            </a:r>
          </a:p>
          <a:p>
            <a:r>
              <a:rPr lang="en-US" sz="2000" b="1" dirty="0"/>
              <a:t>Must be a certified applicator or a registered technician (RT)</a:t>
            </a:r>
          </a:p>
          <a:p>
            <a:r>
              <a:rPr lang="en-US" sz="2000" b="1" dirty="0"/>
              <a:t>Certified applicator must pass core + cat. (usually 1, 4, or 11)</a:t>
            </a:r>
          </a:p>
          <a:p>
            <a:r>
              <a:rPr lang="en-US" sz="2000" b="1" dirty="0"/>
              <a:t>RT must complete at least one  </a:t>
            </a:r>
            <a:r>
              <a:rPr lang="en-US" sz="2000" b="1" dirty="0">
                <a:hlinkClick r:id="rId3"/>
              </a:rPr>
              <a:t>https://oisc.purdue.edu/pesticide/training_rt_gups.html</a:t>
            </a:r>
            <a:r>
              <a:rPr lang="en-US" sz="2000" b="1" dirty="0"/>
              <a:t> :</a:t>
            </a:r>
          </a:p>
          <a:p>
            <a:pPr lvl="1" fontAlgn="base"/>
            <a:r>
              <a:rPr lang="en-US" sz="2000" b="1" i="0" dirty="0">
                <a:effectLst/>
                <a:latin typeface="Arial" panose="020B0604020202020204" pitchFamily="34" charset="0"/>
                <a:hlinkClick r:id="rId4"/>
              </a:rPr>
              <a:t>Core Exam</a:t>
            </a:r>
            <a:endParaRPr lang="en-US" sz="2000" b="1" i="0" dirty="0"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sz="2000" b="1" i="0" dirty="0">
                <a:effectLst/>
                <a:latin typeface="Arial" panose="020B0604020202020204" pitchFamily="34" charset="0"/>
              </a:rPr>
              <a:t>In Person </a:t>
            </a:r>
            <a:r>
              <a:rPr lang="en-US" sz="2000" b="1" i="0" dirty="0">
                <a:effectLst/>
                <a:latin typeface="Arial" panose="020B0604020202020204" pitchFamily="34" charset="0"/>
                <a:hlinkClick r:id="rId5"/>
              </a:rPr>
              <a:t>Core Exam Training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 (source: Purdue Pesticide Programs)</a:t>
            </a:r>
          </a:p>
          <a:p>
            <a:pPr lvl="1" fontAlgn="base"/>
            <a:r>
              <a:rPr lang="en-US" sz="2000" b="1" i="0" dirty="0">
                <a:effectLst/>
                <a:latin typeface="Arial" panose="020B0604020202020204" pitchFamily="34" charset="0"/>
              </a:rPr>
              <a:t>In Person </a:t>
            </a:r>
            <a:r>
              <a:rPr lang="en-US" sz="2000" b="1" i="0" dirty="0">
                <a:effectLst/>
                <a:latin typeface="Arial" panose="020B0604020202020204" pitchFamily="34" charset="0"/>
                <a:hlinkClick r:id="rId5"/>
              </a:rPr>
              <a:t>Registered Technician Training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 (source: Purdue Pesticide Programs)</a:t>
            </a:r>
          </a:p>
          <a:p>
            <a:pPr lvl="1" fontAlgn="base"/>
            <a:r>
              <a:rPr lang="en-US" sz="2000" b="1" i="0" dirty="0">
                <a:effectLst/>
                <a:latin typeface="Arial" panose="020B0604020202020204" pitchFamily="34" charset="0"/>
                <a:hlinkClick r:id="rId6"/>
              </a:rPr>
              <a:t>E-Learning Core Training</a:t>
            </a:r>
            <a:r>
              <a:rPr lang="en-US" sz="2000" b="1" i="0" dirty="0">
                <a:effectLst/>
                <a:latin typeface="Arial" panose="020B0604020202020204" pitchFamily="34" charset="0"/>
              </a:rPr>
              <a:t> (source: Purdue Pesticide Programs)</a:t>
            </a:r>
          </a:p>
          <a:p>
            <a:pPr lvl="1" fontAlgn="base"/>
            <a:r>
              <a:rPr lang="en-US" sz="2000" b="1" i="0" dirty="0">
                <a:effectLst/>
                <a:latin typeface="Arial" panose="020B0604020202020204" pitchFamily="34" charset="0"/>
              </a:rPr>
              <a:t>Worker Protection Standard (WPS) for Pesticide Handlers (English video) </a:t>
            </a:r>
          </a:p>
          <a:p>
            <a:pPr lvl="1" fontAlgn="base"/>
            <a:r>
              <a:rPr lang="en-US" sz="2000" b="1" i="0" dirty="0">
                <a:effectLst/>
                <a:latin typeface="Arial" panose="020B0604020202020204" pitchFamily="34" charset="0"/>
              </a:rPr>
              <a:t>Worker Protection Standard (WPS) for Pesticide Handlers (Spanish video)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D0439-9D56-C239-9E8B-6C76819B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0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8E0B9-8908-C38C-B4B6-B1C76A84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Use of General Use Pesticides (GUPs) </a:t>
            </a:r>
            <a:r>
              <a:rPr lang="en-US" sz="4000" b="1" dirty="0">
                <a:solidFill>
                  <a:srgbClr val="FF0000"/>
                </a:solidFill>
              </a:rPr>
              <a:t>For 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B2E3-DE34-2AE1-8758-8CA219F5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RT can start work immediately after training if:</a:t>
            </a:r>
          </a:p>
          <a:p>
            <a:pPr lvl="1"/>
            <a:r>
              <a:rPr lang="en-US" b="1" dirty="0"/>
              <a:t>Send email to OISC stating intent  </a:t>
            </a:r>
            <a:r>
              <a:rPr lang="en-US" b="1" dirty="0">
                <a:hlinkClick r:id="rId3"/>
              </a:rPr>
              <a:t>pestlicense@groups.purdue.edu</a:t>
            </a:r>
            <a:r>
              <a:rPr lang="en-US" b="1" dirty="0"/>
              <a:t>  </a:t>
            </a:r>
          </a:p>
          <a:p>
            <a:pPr lvl="1"/>
            <a:r>
              <a:rPr lang="en-US" b="1" dirty="0"/>
              <a:t>Submit application form &amp; fee within 5 days</a:t>
            </a:r>
          </a:p>
          <a:p>
            <a:r>
              <a:rPr lang="en-US" sz="2400" b="1" dirty="0"/>
              <a:t>No longer any supervision requirements for GUP use by RTs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All enforcement goes to the applicator</a:t>
            </a:r>
          </a:p>
          <a:p>
            <a:pPr lvl="1"/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D0439-9D56-C239-9E8B-6C76819B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1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D363E-FA4A-FF22-CEFD-A4E2D34B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RUP Application Record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D97F0-3749-1B36-04E5-086DB087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29" y="143692"/>
            <a:ext cx="7458891" cy="6051836"/>
          </a:xfrm>
        </p:spPr>
        <p:txBody>
          <a:bodyPr anchor="ctr">
            <a:noAutofit/>
          </a:bodyPr>
          <a:lstStyle/>
          <a:p>
            <a:r>
              <a:rPr lang="en-US" sz="3200" b="1" dirty="0"/>
              <a:t>Application record keeping required for RUP applications. </a:t>
            </a:r>
          </a:p>
          <a:p>
            <a:r>
              <a:rPr lang="en-US" sz="3200" b="1" dirty="0"/>
              <a:t>No specific form or format required, paper or electronic are OK.</a:t>
            </a:r>
          </a:p>
          <a:p>
            <a:r>
              <a:rPr lang="en-US" sz="3200" b="1" dirty="0"/>
              <a:t> Kept for 2 years from date of application</a:t>
            </a:r>
          </a:p>
          <a:p>
            <a:r>
              <a:rPr lang="en-US" sz="3200" b="1" dirty="0"/>
              <a:t>Records now require application </a:t>
            </a:r>
            <a:r>
              <a:rPr lang="en-US" sz="3200" b="1" u="sng" dirty="0"/>
              <a:t>start and stop times</a:t>
            </a:r>
          </a:p>
          <a:p>
            <a:endParaRPr lang="en-US" sz="2400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0CF2D-FE46-23E7-214F-6177292D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3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D363E-FA4A-FF22-CEFD-A4E2D34B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RUP Application Record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D97F0-3749-1B36-04E5-086DB087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7" y="222068"/>
            <a:ext cx="8114550" cy="597345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1.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Name of the customer, property owner, or custodian of the site of application.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2.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Address, geographic coordinates, or general location description of site.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3.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Name of the person making the application.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4.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Name of the commercial applicator or private applicator responsible for the application, if different from #3.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5.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License number of the commercial applicator or private applicator responsible for the application.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6.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Date of application.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7.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Start and stop times of the application.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8.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Description of plants, crop, animals, commodities, stored products, or sites treated.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9.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Principal pests to be controlled.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10.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Specific acreage, area, parts of the structure, parts of the property, or number of plants or animals treated, or other appropriate description.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11.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Each brand name of each pesticide product applied.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12.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EPA registration number of each pesticide product applied.</a:t>
            </a: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</a:rPr>
              <a:t>13.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Amount of each pesticide product used, expressed as either total quantity or volume of the:</a:t>
            </a:r>
          </a:p>
          <a:p>
            <a:pPr marL="457200" lvl="1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A)packaged product; or</a:t>
            </a:r>
          </a:p>
          <a:p>
            <a:pPr marL="457200" lvl="1" indent="0"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B)diluted mixture and active ingredient concentration (percentage). </a:t>
            </a:r>
            <a:endParaRPr lang="en-US" sz="2000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0CF2D-FE46-23E7-214F-6177292D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04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D363E-FA4A-FF22-CEFD-A4E2D34B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GUP Application Record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D97F0-3749-1B36-04E5-086DB087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No record keeping required for GUP applications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0CF2D-FE46-23E7-214F-6177292D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294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B3A60-38A0-4784-C0EB-4AF558D2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Restricted Use Pesticide(RUP) </a:t>
            </a:r>
            <a:r>
              <a:rPr lang="en-US" sz="4000" b="1" dirty="0">
                <a:solidFill>
                  <a:srgbClr val="FF0000"/>
                </a:solidFill>
              </a:rPr>
              <a:t>Dealer</a:t>
            </a:r>
            <a:r>
              <a:rPr lang="en-US" sz="4000" b="1" dirty="0">
                <a:solidFill>
                  <a:srgbClr val="FFFFFF"/>
                </a:solidFill>
              </a:rPr>
              <a:t> Record Keeping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18765-3F5B-F41F-FB7E-BEC67152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314960"/>
            <a:ext cx="7168381" cy="6319520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Annual RUP dealer registration still required for each location</a:t>
            </a:r>
          </a:p>
          <a:p>
            <a:r>
              <a:rPr lang="en-US" sz="2400" b="1" dirty="0"/>
              <a:t>Records must still be kept for 2 years from date of sale</a:t>
            </a:r>
          </a:p>
          <a:p>
            <a:r>
              <a:rPr lang="en-US" sz="2400" b="1" dirty="0"/>
              <a:t>Record keeping elements modified to comply with </a:t>
            </a:r>
            <a:r>
              <a:rPr lang="en-US" sz="2400" b="1"/>
              <a:t>federal rule</a:t>
            </a:r>
            <a:endParaRPr lang="en-US" sz="2400" b="1" dirty="0"/>
          </a:p>
          <a:p>
            <a:endParaRPr lang="en-US" sz="2400" b="1" dirty="0"/>
          </a:p>
          <a:p>
            <a:pPr lvl="1"/>
            <a:endParaRPr lang="en-US" sz="1800" dirty="0"/>
          </a:p>
          <a:p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4A8CA-96BC-46CB-6DA9-2C4915AC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17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B3A60-38A0-4784-C0EB-4AF558D2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Restricted Use Pesticide(RUP) </a:t>
            </a:r>
            <a:r>
              <a:rPr lang="en-US" sz="4000" b="1" dirty="0">
                <a:solidFill>
                  <a:srgbClr val="FF0000"/>
                </a:solidFill>
              </a:rPr>
              <a:t>Dealer </a:t>
            </a:r>
            <a:r>
              <a:rPr lang="en-US" sz="4000" b="1" dirty="0">
                <a:solidFill>
                  <a:srgbClr val="FFFFFF"/>
                </a:solidFill>
              </a:rPr>
              <a:t>Record Keeping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18765-3F5B-F41F-FB7E-BEC67152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314960"/>
            <a:ext cx="7610945" cy="6319520"/>
          </a:xfrm>
        </p:spPr>
        <p:txBody>
          <a:bodyPr anchor="ctr">
            <a:normAutofit lnSpcReduction="10000"/>
          </a:bodyPr>
          <a:lstStyle/>
          <a:p>
            <a:endParaRPr lang="en-US" sz="1800" dirty="0"/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Name of the certified applicator for whom the purchase or distribution is being made.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Certification, license, or permit number of the certified applicator.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Except for a certification from the state chemist, the state, tribe, or federal agency that issued the certification.</a:t>
            </a:r>
            <a:endParaRPr lang="en-US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Certification, license, or permit expiration date of the certified applicator.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Certification, license, or permit categories of the certified applicator</a:t>
            </a: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 Address of the certified applicator or application business that employs the certified applicator.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(7) Date of distribution.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(8) Brand name of the pesticide product.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(9) Environmental Protection Agency registration number of the pesticide product.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(10) Amount of pesticide product distributed.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(11) </a:t>
            </a:r>
            <a:r>
              <a:rPr lang="en-US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applicable emergency exemption or state special local need registration number.</a:t>
            </a:r>
            <a:endParaRPr lang="en-US" sz="2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indent="0">
              <a:spcBef>
                <a:spcPts val="0"/>
              </a:spcBef>
              <a:spcAft>
                <a:spcPts val="75"/>
              </a:spcAft>
              <a:buNone/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(12) Signature or verifiable confirmation of the person presenting the certification credentials, ordering, or taking delivery of the product.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dirty="0"/>
          </a:p>
          <a:p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4A8CA-96BC-46CB-6DA9-2C4915AC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43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F8096-0EF6-ED2C-F929-9C84D3D5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6F0C-CE27-9C49-AB73-973168E52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372140"/>
            <a:ext cx="6997911" cy="5823387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3000" b="1" dirty="0"/>
              <a:t>RUP use now allows for direct supervision of noncertified applicators.</a:t>
            </a:r>
          </a:p>
          <a:p>
            <a:r>
              <a:rPr lang="en-US" sz="3000" b="1" dirty="0"/>
              <a:t>Direct supervision for RUPs is now more detailed.</a:t>
            </a:r>
          </a:p>
          <a:p>
            <a:r>
              <a:rPr lang="en-US" sz="3000" b="1" dirty="0"/>
              <a:t>Annual WPS ag handler &amp; direct supervision training can be the same.</a:t>
            </a:r>
          </a:p>
          <a:p>
            <a:r>
              <a:rPr lang="en-US" sz="3000" b="1" dirty="0"/>
              <a:t>Bulk containment required for &gt; 500 gal. ag </a:t>
            </a:r>
            <a:r>
              <a:rPr lang="en-US" sz="3000" b="1" dirty="0" err="1"/>
              <a:t>refillers</a:t>
            </a:r>
            <a:r>
              <a:rPr lang="en-US" sz="3000" b="1" dirty="0"/>
              <a:t>/applicators only.</a:t>
            </a:r>
          </a:p>
          <a:p>
            <a:pPr marL="0" indent="0">
              <a:buNone/>
            </a:pPr>
            <a:endParaRPr lang="en-US" sz="3000" b="1" dirty="0"/>
          </a:p>
          <a:p>
            <a:r>
              <a:rPr lang="en-US" sz="3000" b="1" dirty="0"/>
              <a:t>RT training for GUP use has multiple options, but can be WPS training.</a:t>
            </a:r>
          </a:p>
          <a:p>
            <a:r>
              <a:rPr lang="en-US" sz="3000" b="1" dirty="0"/>
              <a:t>No more required record keeping for GUP applications, RUP only.</a:t>
            </a:r>
          </a:p>
          <a:p>
            <a:r>
              <a:rPr lang="en-US" sz="3000" b="1" dirty="0"/>
              <a:t>RUP sales require a few extra record keeping elements. 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2B476-EC71-0EDD-89D0-7F9C66CE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0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3F45E-2D08-0A40-8FBD-1105C8D1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2023-2024 Legislative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16CF-71BA-45C2-A216-9C9873D0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395" y="163097"/>
            <a:ext cx="7293805" cy="62925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Effective July 1, 2024</a:t>
            </a:r>
          </a:p>
          <a:p>
            <a:pPr lvl="1"/>
            <a:endParaRPr lang="en-US" sz="3600" b="1" dirty="0"/>
          </a:p>
          <a:p>
            <a:pPr lvl="1"/>
            <a:r>
              <a:rPr lang="en-US" sz="3600" b="1" dirty="0"/>
              <a:t>Moved most requirements from rule into law</a:t>
            </a:r>
          </a:p>
          <a:p>
            <a:pPr lvl="1"/>
            <a:endParaRPr lang="en-US" sz="3600" b="1" dirty="0"/>
          </a:p>
          <a:p>
            <a:pPr lvl="1"/>
            <a:r>
              <a:rPr lang="en-US" sz="3600" b="1" dirty="0"/>
              <a:t>As result some state rules were replaced with less stringent federal rules</a:t>
            </a:r>
          </a:p>
          <a:p>
            <a:endParaRPr lang="en-US" sz="1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EE45C-510C-8933-B669-47655ED6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D4AAD-34A6-5EA4-F6B5-72F66AEE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Drones/UAV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0B82EB15-69EF-8ED2-471C-5D51E136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Indiana Regulatory Requirements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It’s more than buying and flying</a:t>
            </a:r>
          </a:p>
        </p:txBody>
      </p:sp>
      <p:pic>
        <p:nvPicPr>
          <p:cNvPr id="7" name="Content Placeholder 6" descr="A drone on a gravel road&#10;&#10;Description automatically generated">
            <a:extLst>
              <a:ext uri="{FF2B5EF4-FFF2-40B4-BE49-F238E27FC236}">
                <a16:creationId xmlns:a16="http://schemas.microsoft.com/office/drawing/2014/main" id="{4CF27D19-9AA6-4F73-458A-D69562F0C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043"/>
          <a:stretch/>
        </p:blipFill>
        <p:spPr>
          <a:xfrm>
            <a:off x="6522277" y="-24641"/>
            <a:ext cx="5666547" cy="339802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rone in a field&#10;&#10;Description automatically generated">
            <a:extLst>
              <a:ext uri="{FF2B5EF4-FFF2-40B4-BE49-F238E27FC236}">
                <a16:creationId xmlns:a16="http://schemas.microsoft.com/office/drawing/2014/main" id="{5D871A7B-5B44-5E7A-CF4A-48908067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417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854C6-791F-33A1-0797-C83C0AEC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D4AAD-34A6-5EA4-F6B5-72F66AEE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Drones/UAV</a:t>
            </a:r>
            <a:br>
              <a:rPr lang="en-US" sz="3800" b="1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chemeClr val="bg1"/>
                </a:solidFill>
              </a:rPr>
              <a:t>	Private Applicator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0B82EB15-69EF-8ED2-471C-5D51E136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0" y="1556403"/>
            <a:ext cx="6284499" cy="38071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Indiana Regulatory Requirements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Exams: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Core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Category 11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FAA 107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FAA 137</a:t>
            </a:r>
          </a:p>
        </p:txBody>
      </p:sp>
      <p:pic>
        <p:nvPicPr>
          <p:cNvPr id="7" name="Content Placeholder 6" descr="A drone on a gravel road&#10;&#10;Description automatically generated">
            <a:extLst>
              <a:ext uri="{FF2B5EF4-FFF2-40B4-BE49-F238E27FC236}">
                <a16:creationId xmlns:a16="http://schemas.microsoft.com/office/drawing/2014/main" id="{4CF27D19-9AA6-4F73-458A-D69562F0C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043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rone in a field&#10;&#10;Description automatically generated">
            <a:extLst>
              <a:ext uri="{FF2B5EF4-FFF2-40B4-BE49-F238E27FC236}">
                <a16:creationId xmlns:a16="http://schemas.microsoft.com/office/drawing/2014/main" id="{5D871A7B-5B44-5E7A-CF4A-48908067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417"/>
          <a:stretch/>
        </p:blipFill>
        <p:spPr>
          <a:xfrm>
            <a:off x="6522277" y="3403498"/>
            <a:ext cx="5669723" cy="34690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854C6-791F-33A1-0797-C83C0AEC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353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C0004F-E97A-2003-BF71-D00C5DB58D74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D4AAD-34A6-5EA4-F6B5-72F66AEE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17" y="341145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Drones/UAV</a:t>
            </a:r>
            <a:br>
              <a:rPr lang="en-US" sz="3800" b="1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chemeClr val="bg1"/>
                </a:solidFill>
              </a:rPr>
              <a:t>	Private Applicator</a:t>
            </a: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0B82EB15-69EF-8ED2-471C-5D51E136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5" y="2279526"/>
            <a:ext cx="9388222" cy="39402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Restricted Use Pesticide Applications</a:t>
            </a:r>
          </a:p>
          <a:p>
            <a:pPr marL="0" indent="0">
              <a:buNone/>
            </a:pP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Mixer/Loader must be Private Applicator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One of the Mandatory 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Annual Training Options for 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Non-Certified Applicators has been met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854C6-791F-33A1-0797-C83C0AEC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erson working on a drone&#10;&#10;Description automatically generated">
            <a:extLst>
              <a:ext uri="{FF2B5EF4-FFF2-40B4-BE49-F238E27FC236}">
                <a16:creationId xmlns:a16="http://schemas.microsoft.com/office/drawing/2014/main" id="{DEA6EC65-7BBA-6C0D-5664-832815731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88" y="2764715"/>
            <a:ext cx="5457712" cy="40932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0D2F66-BDED-4148-A9BC-35A6E1BBCF35}"/>
              </a:ext>
            </a:extLst>
          </p:cNvPr>
          <p:cNvCxnSpPr/>
          <p:nvPr/>
        </p:nvCxnSpPr>
        <p:spPr>
          <a:xfrm>
            <a:off x="580017" y="1550367"/>
            <a:ext cx="547653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791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8F7B7D-6785-F91F-D234-4D9F81F01E9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D4AAD-34A6-5EA4-F6B5-72F66AEE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6014421" cy="1460470"/>
          </a:xfrm>
        </p:spPr>
        <p:txBody>
          <a:bodyPr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Drones/UAV</a:t>
            </a:r>
            <a:br>
              <a:rPr lang="en-US" sz="3800" b="1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chemeClr val="bg1"/>
                </a:solidFill>
              </a:rPr>
              <a:t>	Commercial Applicator</a:t>
            </a: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0B82EB15-69EF-8ED2-471C-5D51E136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5" y="1909192"/>
            <a:ext cx="5841341" cy="36477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Indiana Regulatory Requirements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Exams: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Core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Category 11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FAA 107</a:t>
            </a:r>
          </a:p>
        </p:txBody>
      </p:sp>
      <p:pic>
        <p:nvPicPr>
          <p:cNvPr id="7" name="Content Placeholder 6" descr="A drone on a gravel road&#10;&#10;Description automatically generated">
            <a:extLst>
              <a:ext uri="{FF2B5EF4-FFF2-40B4-BE49-F238E27FC236}">
                <a16:creationId xmlns:a16="http://schemas.microsoft.com/office/drawing/2014/main" id="{4CF27D19-9AA6-4F73-458A-D69562F0C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043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pic>
        <p:nvPicPr>
          <p:cNvPr id="9" name="Picture 8" descr="A drone in a field&#10;&#10;Description automatically generated">
            <a:extLst>
              <a:ext uri="{FF2B5EF4-FFF2-40B4-BE49-F238E27FC236}">
                <a16:creationId xmlns:a16="http://schemas.microsoft.com/office/drawing/2014/main" id="{5D871A7B-5B44-5E7A-CF4A-48908067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417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854C6-791F-33A1-0797-C83C0AEC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17B4A0-2F6D-A571-E546-6363426F0D36}"/>
              </a:ext>
            </a:extLst>
          </p:cNvPr>
          <p:cNvCxnSpPr/>
          <p:nvPr/>
        </p:nvCxnSpPr>
        <p:spPr>
          <a:xfrm>
            <a:off x="838200" y="1909191"/>
            <a:ext cx="547653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0779B8-1475-5EAF-6463-CFC7E05E6B3A}"/>
              </a:ext>
            </a:extLst>
          </p:cNvPr>
          <p:cNvCxnSpPr/>
          <p:nvPr/>
        </p:nvCxnSpPr>
        <p:spPr>
          <a:xfrm>
            <a:off x="838200" y="6149497"/>
            <a:ext cx="547653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867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D4AAD-34A6-5EA4-F6B5-72F66AEE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73" y="787302"/>
            <a:ext cx="4373287" cy="641637"/>
          </a:xfrm>
        </p:spPr>
        <p:txBody>
          <a:bodyPr anchor="b">
            <a:normAutofit fontScale="90000"/>
          </a:bodyPr>
          <a:lstStyle/>
          <a:p>
            <a:r>
              <a:rPr lang="en-US" sz="3800" b="1" dirty="0">
                <a:solidFill>
                  <a:schemeClr val="bg1"/>
                </a:solidFill>
              </a:rPr>
              <a:t>Drones/UAV</a:t>
            </a:r>
            <a:br>
              <a:rPr lang="en-US" sz="3800" b="1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chemeClr val="bg1"/>
                </a:solidFill>
              </a:rPr>
              <a:t>	Business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drone on a gravel road&#10;&#10;Description automatically generated">
            <a:extLst>
              <a:ext uri="{FF2B5EF4-FFF2-40B4-BE49-F238E27FC236}">
                <a16:creationId xmlns:a16="http://schemas.microsoft.com/office/drawing/2014/main" id="{4CF27D19-9AA6-4F73-458A-D69562F0C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0043"/>
          <a:stretch/>
        </p:blipFill>
        <p:spPr>
          <a:xfrm>
            <a:off x="6981716" y="344254"/>
            <a:ext cx="5222699" cy="313186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rone in a field&#10;&#10;Description automatically generated">
            <a:extLst>
              <a:ext uri="{FF2B5EF4-FFF2-40B4-BE49-F238E27FC236}">
                <a16:creationId xmlns:a16="http://schemas.microsoft.com/office/drawing/2014/main" id="{5D871A7B-5B44-5E7A-CF4A-48908067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417"/>
          <a:stretch/>
        </p:blipFill>
        <p:spPr>
          <a:xfrm>
            <a:off x="6981713" y="3478448"/>
            <a:ext cx="5210287" cy="31879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854C6-791F-33A1-0797-C83C0AEC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0B82EB15-69EF-8ED2-471C-5D51E136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87" y="1760828"/>
            <a:ext cx="6563726" cy="5097172"/>
          </a:xfrm>
          <a:solidFill>
            <a:schemeClr val="tx1"/>
          </a:solidFill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Indiana Regulatory Requirements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chemeClr val="bg1"/>
                </a:solidFill>
              </a:rPr>
              <a:t>$300,000 commercial liability insurance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FAA Part 137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Apply for Indiana Pesticide Business License and For Hire Applicators License</a:t>
            </a:r>
          </a:p>
          <a:p>
            <a:pPr algn="ctr"/>
            <a:r>
              <a:rPr lang="en-US" sz="2900" b="1" dirty="0">
                <a:solidFill>
                  <a:srgbClr val="FF0000"/>
                </a:solidFill>
              </a:rPr>
              <a:t>(submit Certificate of Insurance and a copy of FAA 137)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7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463C9-FFEE-A4B2-4278-3D161BA5C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78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5D0BA9-A184-0631-145E-4109105E00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47" r="3853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D4AAD-34A6-5EA4-F6B5-72F66AEE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758" y="3949157"/>
            <a:ext cx="4324351" cy="539496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Drones/UAV</a:t>
            </a: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0B82EB15-69EF-8ED2-471C-5D51E136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138" y="4697298"/>
            <a:ext cx="5040034" cy="143560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n-US" sz="2400" b="1" dirty="0"/>
              <a:t>Indiana Regulatory Requirements</a:t>
            </a:r>
          </a:p>
          <a:p>
            <a:pPr marL="0" indent="0" algn="ctr">
              <a:buNone/>
            </a:pPr>
            <a:r>
              <a:rPr lang="en-US" sz="2400" b="1" dirty="0"/>
              <a:t>A category 11 applicator can apply </a:t>
            </a:r>
            <a:r>
              <a:rPr lang="en-US" sz="2400" b="1" dirty="0">
                <a:solidFill>
                  <a:srgbClr val="FF0000"/>
                </a:solidFill>
              </a:rPr>
              <a:t>aerially</a:t>
            </a:r>
            <a:r>
              <a:rPr lang="en-US" sz="2400" b="1" dirty="0"/>
              <a:t> without additional categories (right of way, aquatics, ag)</a:t>
            </a:r>
          </a:p>
          <a:p>
            <a:pPr marL="0" indent="0" algn="ctr">
              <a:buNone/>
            </a:pPr>
            <a:endParaRPr lang="en-US" sz="17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F3D73-433D-4E07-DE3E-25AA5A7A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356350"/>
            <a:ext cx="109728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3/27/2018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854C6-791F-33A1-0797-C83C0AEC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4583" y="6355080"/>
            <a:ext cx="109728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03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B334-F139-4DA9-B3C2-FE481ECD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609" y="22469"/>
            <a:ext cx="4085665" cy="115710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b="1" dirty="0"/>
              <a:t>Clean Sweep Pesticide Disposal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653A3-448A-43C5-9471-FB909297D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92" y="1179575"/>
            <a:ext cx="5257800" cy="55778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/>
              <a:t>Pesticide Disposal</a:t>
            </a:r>
          </a:p>
          <a:p>
            <a:r>
              <a:rPr lang="en-US" b="1" dirty="0"/>
              <a:t>Open to anyone </a:t>
            </a:r>
          </a:p>
          <a:p>
            <a:pPr lvl="1"/>
            <a:r>
              <a:rPr lang="en-US" sz="2800" b="1" dirty="0"/>
              <a:t>Most participants are Farmers and Pesticide Businesses</a:t>
            </a:r>
          </a:p>
          <a:p>
            <a:r>
              <a:rPr lang="en-US" b="1" dirty="0"/>
              <a:t>Allows for “</a:t>
            </a:r>
            <a:r>
              <a:rPr lang="en-US" b="1" i="1" dirty="0"/>
              <a:t>no questions asked</a:t>
            </a:r>
            <a:r>
              <a:rPr lang="en-US" b="1" dirty="0"/>
              <a:t>” disposal  of suspended, canceled, banned, unusable, opened, unopened or just unwanted pesticides. </a:t>
            </a:r>
          </a:p>
          <a:p>
            <a:r>
              <a:rPr lang="en-US" b="1" dirty="0">
                <a:solidFill>
                  <a:srgbClr val="FF0000"/>
                </a:solidFill>
              </a:rPr>
              <a:t>If it is a pesticide, we will accept it for disposal. </a:t>
            </a:r>
          </a:p>
          <a:p>
            <a:r>
              <a:rPr lang="en-US" b="1" dirty="0"/>
              <a:t>Locations change each year.</a:t>
            </a:r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and 3</a:t>
            </a:r>
            <a:r>
              <a:rPr lang="en-US" b="1" baseline="30000" dirty="0"/>
              <a:t>rd</a:t>
            </a:r>
            <a:r>
              <a:rPr lang="en-US" b="1" dirty="0"/>
              <a:t> week of August  </a:t>
            </a:r>
          </a:p>
          <a:p>
            <a:pPr lvl="1"/>
            <a:endParaRPr lang="en-US" sz="1700" dirty="0"/>
          </a:p>
        </p:txBody>
      </p:sp>
      <p:pic>
        <p:nvPicPr>
          <p:cNvPr id="7" name="Content Placeholder 6" descr="A yellow and green barrel&#10;&#10;Description automatically generated">
            <a:extLst>
              <a:ext uri="{FF2B5EF4-FFF2-40B4-BE49-F238E27FC236}">
                <a16:creationId xmlns:a16="http://schemas.microsoft.com/office/drawing/2014/main" id="{BB97D076-7C53-06B9-D41F-5ED174B11E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64" b="-2"/>
          <a:stretch/>
        </p:blipFill>
        <p:spPr>
          <a:xfrm rot="5400000">
            <a:off x="5492496" y="158496"/>
            <a:ext cx="6858000" cy="65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29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B624C4-5A7A-484F-B19B-F042CB1C2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33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Located by Pest Management Professional while making an application to non-working farm. </a:t>
            </a:r>
          </a:p>
          <a:p>
            <a:r>
              <a:rPr lang="en-US" sz="3200" dirty="0"/>
              <a:t>Contacted OISC </a:t>
            </a:r>
          </a:p>
          <a:p>
            <a:pPr lvl="1"/>
            <a:r>
              <a:rPr lang="en-US" sz="3200" dirty="0"/>
              <a:t>Disposed of via Clean Sweep</a:t>
            </a:r>
          </a:p>
          <a:p>
            <a:r>
              <a:rPr lang="en-US" sz="3200" dirty="0"/>
              <a:t>If you are unsure, contact OISC. </a:t>
            </a:r>
          </a:p>
          <a:p>
            <a:endParaRPr lang="en-US" dirty="0"/>
          </a:p>
        </p:txBody>
      </p:sp>
      <p:pic>
        <p:nvPicPr>
          <p:cNvPr id="10" name="Content Placeholder 9" descr="A picture containing cluttered, dirty, trash, stack&#10;&#10;Description automatically generated">
            <a:extLst>
              <a:ext uri="{FF2B5EF4-FFF2-40B4-BE49-F238E27FC236}">
                <a16:creationId xmlns:a16="http://schemas.microsoft.com/office/drawing/2014/main" id="{82E9AF83-F8DE-4068-84FA-0B75DBD79C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74" b="16832"/>
          <a:stretch/>
        </p:blipFill>
        <p:spPr>
          <a:xfrm rot="5400000">
            <a:off x="5828869" y="294875"/>
            <a:ext cx="6269521" cy="612648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622B7AF-3702-7ADE-8EB0-6E85B38084FB}"/>
              </a:ext>
            </a:extLst>
          </p:cNvPr>
          <p:cNvSpPr/>
          <p:nvPr/>
        </p:nvSpPr>
        <p:spPr>
          <a:xfrm>
            <a:off x="5900389" y="2931022"/>
            <a:ext cx="3187050" cy="2442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2AA839-43F7-96EC-685A-3E3F14CA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you spot it?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7902F-5E02-4E14-00B9-FCABEC18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2025 Clean Sweep Disposal Dates / Locations 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6C910-CFB2-E924-D185-CB5B9ACE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65" y="1119031"/>
            <a:ext cx="6609346" cy="5517439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added to the email list to receive information and participant form please contact: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300" dirty="0">
                <a:latin typeface="Calibri" panose="020F0502020204030204"/>
              </a:rPr>
              <a:t>Mitch Trimble 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cleansweep@groups.purdue.edu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765-494-7142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***FORMS WILL NOT BE SENT OUT OR BE AVAILABLE VIA THE OISC WEBSITE UNTIL MAY 1, 2025***</a:t>
            </a:r>
          </a:p>
          <a:p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F34B-9066-C997-A251-717A0C5B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6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F9E3B-8687-0D70-933E-96347778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Questions?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F2543-FF22-2A98-5ABF-9F3666BD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b="1" dirty="0"/>
              <a:t>Nate Davis</a:t>
            </a:r>
          </a:p>
          <a:p>
            <a:r>
              <a:rPr lang="en-US" b="1" dirty="0"/>
              <a:t>Manager, Certification and Licensing</a:t>
            </a:r>
          </a:p>
          <a:p>
            <a:r>
              <a:rPr lang="en-US" b="1" dirty="0"/>
              <a:t>Office of Indiana State Chemist</a:t>
            </a:r>
          </a:p>
          <a:p>
            <a:r>
              <a:rPr lang="en-US" sz="2000" dirty="0"/>
              <a:t>davi1280@purdue.edu</a:t>
            </a:r>
          </a:p>
          <a:p>
            <a:r>
              <a:rPr lang="en-US" sz="2000" dirty="0"/>
              <a:t>765-494-7108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3978D-A5E2-2478-F614-83CAFEA9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t>3/27/2018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C4720-A5F9-5C2A-7282-AEBCDBE2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2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9B67A-C8DD-5F3B-0D39-01A30CB1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7"/>
            <a:ext cx="3314495" cy="2393392"/>
          </a:xfrm>
        </p:spPr>
        <p:txBody>
          <a:bodyPr anchor="b">
            <a:normAutofit/>
          </a:bodyPr>
          <a:lstStyle/>
          <a:p>
            <a:pPr algn="r"/>
            <a:r>
              <a:rPr lang="en-US" sz="3100" b="1" dirty="0">
                <a:solidFill>
                  <a:srgbClr val="FFFFFF"/>
                </a:solidFill>
              </a:rPr>
              <a:t>State Requirements Replaced by Federal Rules in Law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FEC6F-3B38-637C-6489-3C7AB8CD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911FD-B921-02FD-334C-B267399B42A6}"/>
              </a:ext>
            </a:extLst>
          </p:cNvPr>
          <p:cNvSpPr txBox="1"/>
          <p:nvPr/>
        </p:nvSpPr>
        <p:spPr>
          <a:xfrm>
            <a:off x="4487451" y="613186"/>
            <a:ext cx="7118071" cy="563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38141-CBDC-9F5E-5E65-B1D7BEF2B304}"/>
              </a:ext>
            </a:extLst>
          </p:cNvPr>
          <p:cNvSpPr txBox="1"/>
          <p:nvPr/>
        </p:nvSpPr>
        <p:spPr>
          <a:xfrm>
            <a:off x="4346089" y="511388"/>
            <a:ext cx="73186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Storage and Containment of Bulk Pesticides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Direct Supervision of Noncertified Applicators Using RUPs</a:t>
            </a:r>
          </a:p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Agricultural Pesticide Worker Protection Standards (WPS)</a:t>
            </a:r>
          </a:p>
        </p:txBody>
      </p:sp>
    </p:spTree>
    <p:extLst>
      <p:ext uri="{BB962C8B-B14F-4D97-AF65-F5344CB8AC3E}">
        <p14:creationId xmlns:p14="http://schemas.microsoft.com/office/powerpoint/2010/main" val="206794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AA814-BC8F-E049-560C-1EA248F7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Storage &amp; Containment of Bulk Pesticides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B7994-63F6-AE78-8E14-FFB5449D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86" y="807480"/>
            <a:ext cx="7848689" cy="63337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Previously in Indiana Rule </a:t>
            </a:r>
          </a:p>
          <a:p>
            <a:pPr marL="0" indent="0">
              <a:buNone/>
            </a:pPr>
            <a:r>
              <a:rPr lang="en-US" b="1" dirty="0"/>
              <a:t>Bulk was defined as greater than 55 gal. capacity container</a:t>
            </a:r>
          </a:p>
          <a:p>
            <a:r>
              <a:rPr lang="en-US" b="1" dirty="0"/>
              <a:t>Previously applied to </a:t>
            </a:r>
            <a:r>
              <a:rPr lang="en-US" b="1" u="sng" dirty="0"/>
              <a:t>all</a:t>
            </a:r>
            <a:r>
              <a:rPr lang="en-US" b="1" dirty="0"/>
              <a:t> bulk pesticides</a:t>
            </a:r>
          </a:p>
          <a:p>
            <a:r>
              <a:rPr lang="en-US" b="1" dirty="0"/>
              <a:t>Previously both stationary bulk &amp; portable </a:t>
            </a:r>
            <a:r>
              <a:rPr lang="en-US" b="1" dirty="0" err="1"/>
              <a:t>minibulk</a:t>
            </a:r>
            <a:r>
              <a:rPr lang="en-US" b="1" dirty="0"/>
              <a:t> required:</a:t>
            </a:r>
          </a:p>
          <a:p>
            <a:pPr lvl="1"/>
            <a:r>
              <a:rPr lang="en-US" sz="2800" b="1" dirty="0"/>
              <a:t>Secondary containment (dikes)</a:t>
            </a:r>
          </a:p>
          <a:p>
            <a:pPr lvl="1"/>
            <a:r>
              <a:rPr lang="en-US" sz="2800" b="1" dirty="0"/>
              <a:t>Operational pads (mix/load)</a:t>
            </a:r>
          </a:p>
          <a:p>
            <a:r>
              <a:rPr lang="en-US" b="1" dirty="0">
                <a:solidFill>
                  <a:srgbClr val="FF0000"/>
                </a:solidFill>
              </a:rPr>
              <a:t>Replaced by less stringent federal rule </a:t>
            </a:r>
            <a:r>
              <a:rPr lang="en-US" b="1" dirty="0">
                <a:hlinkClick r:id="rId3"/>
              </a:rPr>
              <a:t>https://www.epa.gov/sites/default/files/2015-05/documents/regulations-glance-table-7.pdf</a:t>
            </a:r>
            <a:r>
              <a:rPr lang="en-US" b="1" dirty="0"/>
              <a:t> 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--Most farmers are excluded--</a:t>
            </a:r>
          </a:p>
          <a:p>
            <a:endParaRPr lang="en-US" b="1" dirty="0"/>
          </a:p>
          <a:p>
            <a:pPr lvl="1"/>
            <a:endParaRPr lang="en-US" b="1" dirty="0"/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BD656-14AF-C86B-A225-E6B15A20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40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DEABE-1CE7-B619-4EAA-01302092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Storage &amp; Containment of Bulk Pesticides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7146E-6308-DBD9-6EE1-21E5B54F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37211"/>
            <a:ext cx="7569510" cy="66988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All previous requirements basically remain, EXCEPT…</a:t>
            </a:r>
            <a:endParaRPr lang="en-US" sz="2000" b="1" dirty="0"/>
          </a:p>
          <a:p>
            <a:r>
              <a:rPr lang="en-US" b="1" dirty="0"/>
              <a:t>New dike &amp; mix/load pad requirements apply to </a:t>
            </a:r>
            <a:r>
              <a:rPr lang="en-US" sz="3600" b="1" u="sng" dirty="0"/>
              <a:t>only</a:t>
            </a:r>
            <a:r>
              <a:rPr lang="en-US" sz="3600" b="1" dirty="0"/>
              <a:t>: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Tanks capable of storing 500 gal. or greater </a:t>
            </a:r>
            <a:r>
              <a:rPr lang="en-US" sz="2800" b="1" i="1" dirty="0">
                <a:solidFill>
                  <a:srgbClr val="FF0000"/>
                </a:solidFill>
              </a:rPr>
              <a:t>(refillable </a:t>
            </a:r>
            <a:r>
              <a:rPr lang="en-US" sz="2800" b="1" i="1" dirty="0" err="1">
                <a:solidFill>
                  <a:srgbClr val="FF0000"/>
                </a:solidFill>
              </a:rPr>
              <a:t>minibulks</a:t>
            </a:r>
            <a:r>
              <a:rPr lang="en-US" sz="2800" b="1" i="1" dirty="0">
                <a:solidFill>
                  <a:srgbClr val="FF0000"/>
                </a:solidFill>
              </a:rPr>
              <a:t> no longer included)</a:t>
            </a:r>
          </a:p>
          <a:p>
            <a:pPr lvl="1"/>
            <a:r>
              <a:rPr lang="en-US" sz="2800" b="1" dirty="0"/>
              <a:t>4,000 pounds or greater of dry storage</a:t>
            </a:r>
          </a:p>
          <a:p>
            <a:pPr lvl="1"/>
            <a:r>
              <a:rPr lang="en-US" sz="2800" b="1" dirty="0"/>
              <a:t>Agricultural pesticides </a:t>
            </a:r>
            <a:r>
              <a:rPr lang="en-US" sz="2800" b="1" i="1" dirty="0"/>
              <a:t>(non-agricultural pesticides no longer included)</a:t>
            </a:r>
            <a:endParaRPr lang="en-US" sz="2800" b="1" dirty="0"/>
          </a:p>
          <a:p>
            <a:pPr lvl="2"/>
            <a:r>
              <a:rPr lang="en-US" sz="2800" b="1" dirty="0"/>
              <a:t>Refilling establishments </a:t>
            </a:r>
            <a:r>
              <a:rPr lang="en-US" sz="2800" b="1" i="1" dirty="0"/>
              <a:t>(refill </a:t>
            </a:r>
            <a:r>
              <a:rPr lang="en-US" sz="2800" b="1" i="1" dirty="0" err="1"/>
              <a:t>minibulks</a:t>
            </a:r>
            <a:r>
              <a:rPr lang="en-US" sz="2800" b="1" i="1" dirty="0"/>
              <a:t> &amp; portable containers)</a:t>
            </a:r>
          </a:p>
          <a:p>
            <a:pPr lvl="2"/>
            <a:r>
              <a:rPr lang="en-US" sz="2800" b="1" dirty="0"/>
              <a:t>Commercial applicator locations</a:t>
            </a:r>
          </a:p>
          <a:p>
            <a:pPr lvl="2"/>
            <a:r>
              <a:rPr lang="en-US" sz="2800" b="1" dirty="0"/>
              <a:t>Custom blender locations </a:t>
            </a:r>
          </a:p>
          <a:p>
            <a:endParaRPr lang="en-US" sz="1600" b="1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0CD5-46A3-83CA-0C00-D035F752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FC8DD8B-E0DB-44BA-B35E-E587B0E651D5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86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DEABE-1CE7-B619-4EAA-01302092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Storage &amp; Containment of Bulk Pesticides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7146E-6308-DBD9-6EE1-21E5B54F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473" y="37211"/>
            <a:ext cx="7342117" cy="66988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New requirements also include:</a:t>
            </a:r>
          </a:p>
          <a:p>
            <a:pPr lvl="1"/>
            <a:r>
              <a:rPr lang="en-US" sz="2800" b="1" dirty="0"/>
              <a:t>At least monthly inspection of dikes &amp; pads </a:t>
            </a:r>
          </a:p>
          <a:p>
            <a:pPr lvl="1"/>
            <a:r>
              <a:rPr lang="en-US" sz="2800" b="1" dirty="0"/>
              <a:t>Initiate same day repairs of cracks, leaks, etc.</a:t>
            </a:r>
          </a:p>
          <a:p>
            <a:pPr lvl="1"/>
            <a:r>
              <a:rPr lang="en-US" sz="2800" b="1" dirty="0"/>
              <a:t>Keep records of inspections &amp; repairs for </a:t>
            </a:r>
            <a:br>
              <a:rPr lang="en-US" sz="2800" b="1" dirty="0"/>
            </a:br>
            <a:r>
              <a:rPr lang="en-US" sz="2800" b="1" dirty="0"/>
              <a:t>3 years</a:t>
            </a:r>
          </a:p>
          <a:p>
            <a:endParaRPr lang="en-US" sz="1600" b="1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0CD5-46A3-83CA-0C00-D035F752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7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F89DB-7654-D973-656F-CFFB379A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Direct Supervision of Noncertified Applicators Using </a:t>
            </a:r>
            <a:r>
              <a:rPr lang="en-US" sz="4000" b="1" u="sng">
                <a:solidFill>
                  <a:srgbClr val="FFFFFF"/>
                </a:solidFill>
              </a:rPr>
              <a:t>RUPs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0DCD-F0C7-E071-6191-797A8171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915019" cy="554604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/>
              <a:t>Direct Supervision Applies to</a:t>
            </a:r>
            <a:br>
              <a:rPr lang="en-US" sz="3600" b="1" dirty="0"/>
            </a:br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RUP use only</a:t>
            </a:r>
            <a:r>
              <a:rPr lang="en-US" sz="3600" b="1" dirty="0"/>
              <a:t>, not use of GUPs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200" dirty="0"/>
              <a:t>Applies to both Private Applicators &amp; Commercial Applicators.</a:t>
            </a:r>
          </a:p>
          <a:p>
            <a:r>
              <a:rPr lang="en-US" sz="3200" dirty="0"/>
              <a:t>Applicator must be at least </a:t>
            </a:r>
            <a:r>
              <a:rPr lang="en-US" sz="3200" u="sng" dirty="0"/>
              <a:t>18 years old</a:t>
            </a:r>
            <a:r>
              <a:rPr lang="en-US" sz="3200" dirty="0"/>
              <a:t>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Supervisor’s responsibility to ensure compliance by noncertified applicator.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7E3BC-05B8-1A03-2973-0DC15BA5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01D6D-C029-4B63-F6E1-F8FCA9F0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“Use” of RUPs includes: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F6D5-D1F4-2B01-40A8-9AA0C6AE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666114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Application</a:t>
            </a:r>
          </a:p>
          <a:p>
            <a:r>
              <a:rPr lang="en-US" sz="3200" dirty="0"/>
              <a:t>Mixing and/or Loading</a:t>
            </a:r>
          </a:p>
          <a:p>
            <a:r>
              <a:rPr lang="en-US" sz="3200" dirty="0"/>
              <a:t>Storage</a:t>
            </a:r>
          </a:p>
          <a:p>
            <a:r>
              <a:rPr lang="en-US" sz="3200" dirty="0"/>
              <a:t>Transportation</a:t>
            </a:r>
          </a:p>
          <a:p>
            <a:r>
              <a:rPr lang="en-US" sz="3200" dirty="0"/>
              <a:t>Disposal of pesticides and pesticide containers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754D0-9F59-2E4E-46D0-93C9582E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9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F89DB-7654-D973-656F-CFFB379A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Direct Supervision of Noncertified Applicators Using RUPs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0DCD-F0C7-E071-6191-797A8171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443" y="240552"/>
            <a:ext cx="7454835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Supervisor </a:t>
            </a:r>
            <a:r>
              <a:rPr lang="en-US" b="1" u="sng" dirty="0"/>
              <a:t>must ensure </a:t>
            </a:r>
            <a:r>
              <a:rPr lang="en-US" b="1" dirty="0"/>
              <a:t>noncertified applicator:</a:t>
            </a:r>
          </a:p>
          <a:p>
            <a:pPr lvl="1"/>
            <a:r>
              <a:rPr lang="en-US" b="1" dirty="0"/>
              <a:t>Has been trained within last 12 months on WPS agricultural handler training</a:t>
            </a:r>
          </a:p>
          <a:p>
            <a:pPr lvl="1"/>
            <a:r>
              <a:rPr lang="en-US" b="1" dirty="0"/>
              <a:t>Has been trained within last 12 months on specific equipment use</a:t>
            </a:r>
          </a:p>
          <a:p>
            <a:pPr lvl="1"/>
            <a:r>
              <a:rPr lang="en-US" b="1" dirty="0"/>
              <a:t>Has continuous access to the label(s)</a:t>
            </a:r>
          </a:p>
          <a:p>
            <a:pPr lvl="1"/>
            <a:r>
              <a:rPr lang="en-US" b="1" dirty="0"/>
              <a:t>Has label required PPE &amp; is wearing it correctly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Has product-specific &amp; site-specific use directions for </a:t>
            </a:r>
            <a:r>
              <a:rPr lang="en-US" b="1" u="sng" dirty="0">
                <a:solidFill>
                  <a:srgbClr val="FF0000"/>
                </a:solidFill>
              </a:rPr>
              <a:t>each</a:t>
            </a:r>
            <a:r>
              <a:rPr lang="en-US" b="1" dirty="0">
                <a:solidFill>
                  <a:srgbClr val="FF0000"/>
                </a:solidFill>
              </a:rPr>
              <a:t> application site*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Has equipment that has been determined to be properly operating, </a:t>
            </a:r>
            <a:r>
              <a:rPr lang="en-US" b="1" u="sng" dirty="0">
                <a:solidFill>
                  <a:srgbClr val="FF0000"/>
                </a:solidFill>
              </a:rPr>
              <a:t>daily</a:t>
            </a:r>
          </a:p>
          <a:p>
            <a:pPr lvl="1"/>
            <a:r>
              <a:rPr lang="en-US" b="1" dirty="0"/>
              <a:t>Has means for immediate communication with supervisor</a:t>
            </a:r>
          </a:p>
          <a:p>
            <a:pPr lvl="1"/>
            <a:r>
              <a:rPr lang="en-US" b="1" dirty="0"/>
              <a:t>Supervisor is physically present, if label requires it</a:t>
            </a:r>
          </a:p>
          <a:p>
            <a:pPr lvl="1"/>
            <a:r>
              <a:rPr lang="en-US" b="1" dirty="0"/>
              <a:t>Is aware of noncertified applicator training records</a:t>
            </a:r>
          </a:p>
          <a:p>
            <a:pPr lvl="1"/>
            <a:endParaRPr lang="en-US" b="1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7E3BC-05B8-1A03-2973-0DC15BA5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C8DD8B-E0DB-44BA-B35E-E587B0E651D5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17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2606</Words>
  <Application>Microsoft Office PowerPoint</Application>
  <PresentationFormat>Widescreen</PresentationFormat>
  <Paragraphs>382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Times New Roman</vt:lpstr>
      <vt:lpstr>1_Office Theme</vt:lpstr>
      <vt:lpstr>Office Theme</vt:lpstr>
      <vt:lpstr>Overview of Today’s Discussion</vt:lpstr>
      <vt:lpstr>2023-2024 Legislative Changes</vt:lpstr>
      <vt:lpstr>State Requirements Replaced by Federal Rules in Law</vt:lpstr>
      <vt:lpstr>Storage &amp; Containment of Bulk Pesticides</vt:lpstr>
      <vt:lpstr>Storage &amp; Containment of Bulk Pesticides</vt:lpstr>
      <vt:lpstr>Storage &amp; Containment of Bulk Pesticides</vt:lpstr>
      <vt:lpstr>Direct Supervision of Noncertified Applicators Using RUPs</vt:lpstr>
      <vt:lpstr>“Use” of RUPs includes:</vt:lpstr>
      <vt:lpstr>Direct Supervision of Noncertified Applicators Using RUPs</vt:lpstr>
      <vt:lpstr>Site-Specific Use Directions Could Include: </vt:lpstr>
      <vt:lpstr>Annual Training for Noncertified RUP Users</vt:lpstr>
      <vt:lpstr>Use of General Use Pesticides (GUPs)  For Hire</vt:lpstr>
      <vt:lpstr>Use of General Use Pesticides (GUPs) For Hire</vt:lpstr>
      <vt:lpstr>RUP Application Record Keeping</vt:lpstr>
      <vt:lpstr>RUP Application Record Keeping</vt:lpstr>
      <vt:lpstr>GUP Application Record Keeping</vt:lpstr>
      <vt:lpstr>Restricted Use Pesticide(RUP) Dealer Record Keeping </vt:lpstr>
      <vt:lpstr>Restricted Use Pesticide(RUP) Dealer Record Keeping </vt:lpstr>
      <vt:lpstr>Summary</vt:lpstr>
      <vt:lpstr>Drones/UAV</vt:lpstr>
      <vt:lpstr>Drones/UAV  Private Applicator</vt:lpstr>
      <vt:lpstr>Drones/UAV  Private Applicator</vt:lpstr>
      <vt:lpstr>Drones/UAV  Commercial Applicator</vt:lpstr>
      <vt:lpstr>Drones/UAV  Business</vt:lpstr>
      <vt:lpstr>Drones/UAV</vt:lpstr>
      <vt:lpstr>Clean Sweep Pesticide Disposal  </vt:lpstr>
      <vt:lpstr>Can you spot it? </vt:lpstr>
      <vt:lpstr>2025 Clean Sweep Disposal Dates / Locations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Reed</dc:creator>
  <cp:lastModifiedBy>Janssen, Cheri L.</cp:lastModifiedBy>
  <cp:revision>14</cp:revision>
  <dcterms:created xsi:type="dcterms:W3CDTF">2024-05-07T13:00:09Z</dcterms:created>
  <dcterms:modified xsi:type="dcterms:W3CDTF">2025-02-24T18:42:08Z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2024-12-09T14:43:16Z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2339ddbc-263e-4c94-a912-caa90444b2d0</vt:lpwstr>
  </property>
  <property fmtid="{D5CDD505-2E9C-101B-9397-08002B2CF9AE}" pid="8" name="MSIP_Label_4044bd30-2ed7-4c9d-9d12-46200872a97b_ContentBits">
    <vt:lpwstr>0</vt:lpwstr>
  </property>
</Properties>
</file>