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g+5mI2KGBZjM7ulriXZZl9fnLC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DF621-F070-4606-A3D1-943D928ED1CD}" v="1" dt="2026-02-11T19:57:23.072"/>
  </p1510:revLst>
</p1510:revInfo>
</file>

<file path=ppt/tableStyles.xml><?xml version="1.0" encoding="utf-8"?>
<a:tblStyleLst xmlns:a="http://schemas.openxmlformats.org/drawingml/2006/main" def="{E45A2242-D85A-408C-B663-FD27EBFAEB5F}">
  <a:tblStyle styleId="{E45A2242-D85A-408C-B663-FD27EBFAEB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ACD5C47-97FA-4742-A8B3-BDAF62E5F70A}"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52" y="114"/>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estf.starchapter.com/Mitigation_Track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estf.org/FESTF_Ma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estf.org/"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cos.fws.gov/ecp/report/species-listings-by-state-totals?statusCategory=Listed"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acreblitz.com/resource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creblitz.com/pula-chec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acreblitz.com/pula-chec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0:notes"/>
          <p:cNvSpPr>
            <a:spLocks noGrp="1" noRot="1" noChangeAspect="1"/>
          </p:cNvSpPr>
          <p:nvPr>
            <p:ph type="sldImg" idx="2"/>
          </p:nvPr>
        </p:nvSpPr>
        <p:spPr>
          <a:xfrm>
            <a:off x="2535238" y="869950"/>
            <a:ext cx="4170362" cy="2346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40:notes"/>
          <p:cNvSpPr txBox="1">
            <a:spLocks noGrp="1"/>
          </p:cNvSpPr>
          <p:nvPr>
            <p:ph type="body" idx="1"/>
          </p:nvPr>
        </p:nvSpPr>
        <p:spPr>
          <a:xfrm>
            <a:off x="924084" y="3347015"/>
            <a:ext cx="7392670" cy="2738468"/>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SzPts val="1400"/>
              <a:buNone/>
            </a:pPr>
            <a:r>
              <a:rPr lang="en-US"/>
              <a:t>The Endangered Species Act requires all federal agencies to consider threatened and endangered species and their critical habitat in any action. Pesticide labels are starting to be released that assess those impacts. This presentation will discuss the label changes and impact on management practices. Recent surveys suggest most farms will see little impacts.</a:t>
            </a:r>
            <a:endParaRPr/>
          </a:p>
        </p:txBody>
      </p:sp>
      <p:sp>
        <p:nvSpPr>
          <p:cNvPr id="82" name="Google Shape;82;p40:notes"/>
          <p:cNvSpPr txBox="1">
            <a:spLocks noGrp="1"/>
          </p:cNvSpPr>
          <p:nvPr>
            <p:ph type="sldNum" idx="12"/>
          </p:nvPr>
        </p:nvSpPr>
        <p:spPr>
          <a:xfrm>
            <a:off x="5234337" y="6605889"/>
            <a:ext cx="4004363" cy="348949"/>
          </a:xfrm>
          <a:prstGeom prst="rect">
            <a:avLst/>
          </a:prstGeom>
          <a:noFill/>
          <a:ln>
            <a:noFill/>
          </a:ln>
        </p:spPr>
        <p:txBody>
          <a:bodyPr spcFirstLastPara="1" wrap="square" lIns="92525" tIns="46250" rIns="92525" bIns="462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99.8% of listed species have survived</a:t>
            </a:r>
            <a:endParaRPr/>
          </a:p>
        </p:txBody>
      </p:sp>
      <p:sp>
        <p:nvSpPr>
          <p:cNvPr id="187" name="Google Shape;1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are the options that the courts and EPA had at the beginning of the process. Now that the process has been started the options may look different.</a:t>
            </a:r>
            <a:endParaRPr/>
          </a:p>
          <a:p>
            <a:pPr marL="0" lvl="0" indent="0" algn="l" rtl="0">
              <a:lnSpc>
                <a:spcPct val="100000"/>
              </a:lnSpc>
              <a:spcBef>
                <a:spcPts val="0"/>
              </a:spcBef>
              <a:spcAft>
                <a:spcPts val="0"/>
              </a:spcAft>
              <a:buSzPts val="1400"/>
              <a:buNone/>
            </a:pPr>
            <a:r>
              <a:rPr lang="en-US"/>
              <a:t>Map is from New York Times 2022, darker colors means more species.</a:t>
            </a:r>
            <a:endParaRPr/>
          </a:p>
        </p:txBody>
      </p:sp>
      <p:sp>
        <p:nvSpPr>
          <p:cNvPr id="202" name="Google Shape;20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82550" algn="l" rtl="0">
              <a:lnSpc>
                <a:spcPct val="100000"/>
              </a:lnSpc>
              <a:spcBef>
                <a:spcPts val="0"/>
              </a:spcBef>
              <a:spcAft>
                <a:spcPts val="0"/>
              </a:spcAft>
              <a:buSzPts val="1400"/>
              <a:buFont typeface="Arial"/>
              <a:buNone/>
            </a:pPr>
            <a:endParaRPr/>
          </a:p>
        </p:txBody>
      </p:sp>
      <p:sp>
        <p:nvSpPr>
          <p:cNvPr id="218" name="Google Shape;2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Information from </a:t>
            </a:r>
            <a:r>
              <a:rPr lang="en-US" u="sng" cap="none" dirty="0">
                <a:solidFill>
                  <a:schemeClr val="hlink"/>
                </a:solidFill>
                <a:hlinkClick r:id="rId3"/>
              </a:rPr>
              <a:t>https://festf.starchapter.com/Mitigation_Tracker</a:t>
            </a:r>
            <a:r>
              <a:rPr lang="en-US" cap="none" dirty="0"/>
              <a:t>  </a:t>
            </a:r>
            <a:endParaRPr dirty="0"/>
          </a:p>
        </p:txBody>
      </p:sp>
      <p:sp>
        <p:nvSpPr>
          <p:cNvPr id="226" name="Google Shape;22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Map thanks to Compliance Services International (CSI) For individual state maps see</a:t>
            </a:r>
            <a:r>
              <a:rPr lang="en-US" cap="none"/>
              <a:t> </a:t>
            </a:r>
            <a:r>
              <a:rPr lang="en-US" u="sng" cap="none">
                <a:solidFill>
                  <a:schemeClr val="hlink"/>
                </a:solidFill>
                <a:hlinkClick r:id="rId3"/>
              </a:rPr>
              <a:t>https://festf.org/FESTF_Maps</a:t>
            </a:r>
            <a:endParaRPr/>
          </a:p>
        </p:txBody>
      </p:sp>
      <p:sp>
        <p:nvSpPr>
          <p:cNvPr id="234" name="Google Shape;2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Maps are provided courtesy of Compliance Services International (CSI) and the FIFRA Endangered Species Act Task Force (FESTF). Every state map is available under the Resources section of the FESTF website at </a:t>
            </a:r>
            <a:r>
              <a:rPr lang="en-US" u="sng">
                <a:solidFill>
                  <a:srgbClr val="0563C1"/>
                </a:solidFill>
                <a:hlinkClick r:id="rId3">
                  <a:extLst>
                    <a:ext uri="{A12FA001-AC4F-418D-AE19-62706E023703}">
                      <ahyp:hlinkClr xmlns:ahyp="http://schemas.microsoft.com/office/drawing/2018/hyperlinkcolor" val="tx"/>
                    </a:ext>
                  </a:extLst>
                </a:hlinkClick>
              </a:rPr>
              <a:t>www.festf.</a:t>
            </a:r>
            <a:r>
              <a:rPr lang="en-US" u="sng">
                <a:solidFill>
                  <a:srgbClr val="0000FF"/>
                </a:solidFill>
                <a:hlinkClick r:id="rId3">
                  <a:extLst>
                    <a:ext uri="{A12FA001-AC4F-418D-AE19-62706E023703}">
                      <ahyp:hlinkClr xmlns:ahyp="http://schemas.microsoft.com/office/drawing/2018/hyperlinkcolor" val="tx"/>
                    </a:ext>
                  </a:extLst>
                </a:hlinkClick>
              </a:rPr>
              <a:t>org</a:t>
            </a:r>
            <a:r>
              <a:rPr lang="en-US" u="sng">
                <a:solidFill>
                  <a:srgbClr val="0000FF"/>
                </a:solidFill>
              </a:rPr>
              <a:t>/FESTF_MAPS </a:t>
            </a:r>
            <a:r>
              <a:rPr lang="en-US"/>
              <a:t>.  And the FWS list of species for each state is at </a:t>
            </a:r>
            <a:r>
              <a:rPr lang="en-US" sz="1100" u="sng">
                <a:solidFill>
                  <a:schemeClr val="hlink"/>
                </a:solidFill>
                <a:latin typeface="Arial"/>
                <a:ea typeface="Arial"/>
                <a:cs typeface="Arial"/>
                <a:sym typeface="Arial"/>
                <a:hlinkClick r:id="rId4"/>
              </a:rPr>
              <a:t>Listed species with spatial current range believed to or known to occur in each State</a:t>
            </a:r>
            <a:endParaRPr/>
          </a:p>
          <a:p>
            <a:pPr marL="457200" marR="0" lvl="0" indent="-228600" algn="l" rtl="0">
              <a:lnSpc>
                <a:spcPct val="100000"/>
              </a:lnSpc>
              <a:spcBef>
                <a:spcPts val="0"/>
              </a:spcBef>
              <a:spcAft>
                <a:spcPts val="0"/>
              </a:spcAft>
              <a:buSzPts val="1400"/>
              <a:buNone/>
            </a:pPr>
            <a:endParaRPr/>
          </a:p>
        </p:txBody>
      </p:sp>
      <p:sp>
        <p:nvSpPr>
          <p:cNvPr id="246" name="Google Shape;24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The types of mitigation include off-field (spray drift, runoff/erosion) and on-field mitigation (example: timing restriction)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These types of mitigation may be nationwide (i.e., on the general label), or geographically-specific (i.e., in PULAs).</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ANY of the types of mitigation could be nation-wide or geographically specific, depending on the pesticide.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The geographically-specific mitigation for PULAs may be located on the label or in a bulletin. </a:t>
            </a:r>
            <a:endParaRPr/>
          </a:p>
          <a:p>
            <a:pPr marL="0" lvl="0" indent="0" algn="l" rtl="0">
              <a:lnSpc>
                <a:spcPct val="100000"/>
              </a:lnSpc>
              <a:spcBef>
                <a:spcPts val="0"/>
              </a:spcBef>
              <a:spcAft>
                <a:spcPts val="0"/>
              </a:spcAft>
              <a:buSzPts val="1400"/>
              <a:buNone/>
            </a:pPr>
            <a:endParaRPr/>
          </a:p>
        </p:txBody>
      </p:sp>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61" name="Google Shape;26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7" name="Google Shape;27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all products that have restrictions in the counties selected in TN.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You can update this for your own state if you would like. </a:t>
            </a:r>
            <a:endParaRPr/>
          </a:p>
        </p:txBody>
      </p:sp>
      <p:sp>
        <p:nvSpPr>
          <p:cNvPr id="285" name="Google Shape;28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11. Runoff/Erosion Managed Areas</a:t>
            </a:r>
            <a:endParaRPr/>
          </a:p>
          <a:p>
            <a:pPr marL="0" lvl="0" indent="0" algn="l" rtl="0">
              <a:lnSpc>
                <a:spcPct val="100000"/>
              </a:lnSpc>
              <a:spcBef>
                <a:spcPts val="0"/>
              </a:spcBef>
              <a:spcAft>
                <a:spcPts val="0"/>
              </a:spcAft>
              <a:buSzPts val="1400"/>
              <a:buNone/>
            </a:pPr>
            <a:r>
              <a:rPr lang="en-US" b="1"/>
              <a:t>Insecticide Strategy Table 16</a:t>
            </a:r>
            <a:r>
              <a:rPr lang="en-US"/>
              <a:t>. Spray Drift Managed Ares</a:t>
            </a:r>
            <a:endParaRPr/>
          </a:p>
          <a:p>
            <a:pPr marL="0" lvl="0" indent="0" algn="l" rtl="0">
              <a:lnSpc>
                <a:spcPct val="100000"/>
              </a:lnSpc>
              <a:spcBef>
                <a:spcPts val="0"/>
              </a:spcBef>
              <a:spcAft>
                <a:spcPts val="0"/>
              </a:spcAft>
              <a:buSzPts val="1400"/>
              <a:buNone/>
            </a:pPr>
            <a:r>
              <a:rPr lang="en-US">
                <a:solidFill>
                  <a:srgbClr val="0000FF"/>
                </a:solidFill>
              </a:rPr>
              <a:t>Definition Slide at end</a:t>
            </a:r>
            <a:endParaRPr>
              <a:solidFill>
                <a:srgbClr val="0000FF"/>
              </a:solidFill>
            </a:endParaRPr>
          </a:p>
        </p:txBody>
      </p:sp>
      <p:sp>
        <p:nvSpPr>
          <p:cNvPr id="293" name="Google Shape;29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11. Runoff/Erosion Managed Areas</a:t>
            </a:r>
            <a:endParaRPr/>
          </a:p>
          <a:p>
            <a:pPr marL="0" lvl="0" indent="0" algn="l" rtl="0">
              <a:lnSpc>
                <a:spcPct val="100000"/>
              </a:lnSpc>
              <a:spcBef>
                <a:spcPts val="0"/>
              </a:spcBef>
              <a:spcAft>
                <a:spcPts val="0"/>
              </a:spcAft>
              <a:buSzPts val="1400"/>
              <a:buNone/>
            </a:pPr>
            <a:r>
              <a:rPr lang="en-US" b="1"/>
              <a:t>Insecticide Strategy Table 16</a:t>
            </a:r>
            <a:r>
              <a:rPr lang="en-US"/>
              <a:t>. Spray Drift Managed Ares</a:t>
            </a:r>
            <a:endParaRPr/>
          </a:p>
        </p:txBody>
      </p:sp>
      <p:sp>
        <p:nvSpPr>
          <p:cNvPr id="300" name="Google Shape;3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Include Vertento label language, page 22-23.  Spray drift mgt. page 21.  Includes specific mitigation options. </a:t>
            </a:r>
            <a:endParaRPr dirty="0"/>
          </a:p>
          <a:p>
            <a:pPr marL="457200" marR="0" lvl="0" indent="-228600" algn="l" rtl="0">
              <a:lnSpc>
                <a:spcPct val="100000"/>
              </a:lnSpc>
              <a:spcBef>
                <a:spcPts val="0"/>
              </a:spcBef>
              <a:spcAft>
                <a:spcPts val="0"/>
              </a:spcAft>
              <a:buSzPts val="1400"/>
              <a:buNone/>
            </a:pPr>
            <a:r>
              <a:rPr lang="en-US" dirty="0"/>
              <a:t>Add a note: some spray drift buffers cannot be mitigated.</a:t>
            </a:r>
            <a:endParaRPr dirty="0"/>
          </a:p>
          <a:p>
            <a:pPr marL="457200" marR="0" lvl="0" indent="-228600" algn="l" rtl="0">
              <a:lnSpc>
                <a:spcPct val="100000"/>
              </a:lnSpc>
              <a:spcBef>
                <a:spcPts val="0"/>
              </a:spcBef>
              <a:spcAft>
                <a:spcPts val="0"/>
              </a:spcAft>
              <a:buSzPts val="1400"/>
              <a:buNone/>
            </a:pPr>
            <a:r>
              <a:rPr lang="en-US" dirty="0"/>
              <a:t>Liberty Ultra medium or coarser droplet size, wind between 3 to 15 mph. The label only lists 4 ways to reduce drift not the total of 15 ways from mitigation list </a:t>
            </a:r>
            <a:endParaRPr dirty="0"/>
          </a:p>
        </p:txBody>
      </p:sp>
      <p:sp>
        <p:nvSpPr>
          <p:cNvPr id="316" name="Google Shape;31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a3739ac7b6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3a3739ac7b6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3a3739ac7b6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a3739ac7b6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3a3739ac7b6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shows that you can spray almost the entire field. The green zone (new buffer) is not in your application area. </a:t>
            </a:r>
            <a:endParaRPr/>
          </a:p>
        </p:txBody>
      </p:sp>
      <p:sp>
        <p:nvSpPr>
          <p:cNvPr id="337" name="Google Shape;337;g3a3739ac7b6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7. </a:t>
            </a:r>
            <a:r>
              <a:rPr lang="en-US"/>
              <a:t>Buffer Distances: Aerial 300 ft max, ground 100 ft max, airblast 85 ft max</a:t>
            </a:r>
            <a:endParaRPr/>
          </a:p>
          <a:p>
            <a:pPr marL="0" lvl="0" indent="0" algn="l" rtl="0">
              <a:lnSpc>
                <a:spcPct val="100000"/>
              </a:lnSpc>
              <a:spcBef>
                <a:spcPts val="0"/>
              </a:spcBef>
              <a:spcAft>
                <a:spcPts val="0"/>
              </a:spcAft>
              <a:buSzPts val="1400"/>
              <a:buNone/>
            </a:pPr>
            <a:r>
              <a:rPr lang="en-US" b="1"/>
              <a:t>Insecticide Strategy Table 9</a:t>
            </a:r>
            <a:r>
              <a:rPr lang="en-US"/>
              <a:t>. Spray Drift Mitigations</a:t>
            </a:r>
            <a:endParaRPr/>
          </a:p>
        </p:txBody>
      </p:sp>
      <p:sp>
        <p:nvSpPr>
          <p:cNvPr id="344" name="Google Shape;34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b2f61bea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3b2f61bead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b="1"/>
          </a:p>
        </p:txBody>
      </p:sp>
      <p:sp>
        <p:nvSpPr>
          <p:cNvPr id="354" name="Google Shape;354;g3b2f61bead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7. </a:t>
            </a:r>
            <a:r>
              <a:rPr lang="en-US"/>
              <a:t>Buffer Distances: Aerial 300 ft max, ground 100 ft max, airblast 85 ft max</a:t>
            </a:r>
            <a:endParaRPr/>
          </a:p>
          <a:p>
            <a:pPr marL="0" lvl="0" indent="0" algn="l" rtl="0">
              <a:lnSpc>
                <a:spcPct val="100000"/>
              </a:lnSpc>
              <a:spcBef>
                <a:spcPts val="0"/>
              </a:spcBef>
              <a:spcAft>
                <a:spcPts val="0"/>
              </a:spcAft>
              <a:buSzPts val="1400"/>
              <a:buNone/>
            </a:pPr>
            <a:r>
              <a:rPr lang="en-US" b="1"/>
              <a:t>Insecticide Strategy Table 9</a:t>
            </a:r>
            <a:r>
              <a:rPr lang="en-US"/>
              <a:t>. Ground Spray Drift Mitigations</a:t>
            </a:r>
            <a:endParaRPr/>
          </a:p>
          <a:p>
            <a:pPr marL="0" lvl="0" indent="0" algn="l" rtl="0">
              <a:lnSpc>
                <a:spcPct val="100000"/>
              </a:lnSpc>
              <a:spcBef>
                <a:spcPts val="0"/>
              </a:spcBef>
              <a:spcAft>
                <a:spcPts val="0"/>
              </a:spcAft>
              <a:buSzPts val="1400"/>
              <a:buNone/>
            </a:pPr>
            <a:r>
              <a:rPr lang="en-US"/>
              <a:t>Increasing droplet size from Fine to Medium = 75% + DRA = 30% so effectively 100%</a:t>
            </a:r>
            <a:endParaRPr/>
          </a:p>
          <a:p>
            <a:pPr marL="0" lvl="0" indent="0" algn="l" rtl="0">
              <a:lnSpc>
                <a:spcPct val="100000"/>
              </a:lnSpc>
              <a:spcBef>
                <a:spcPts val="0"/>
              </a:spcBef>
              <a:spcAft>
                <a:spcPts val="0"/>
              </a:spcAft>
              <a:buSzPts val="1400"/>
              <a:buNone/>
            </a:pPr>
            <a:r>
              <a:rPr lang="en-US"/>
              <a:t>Spray Drift Adjuvant from Herbicide Strategy </a:t>
            </a:r>
            <a:endParaRPr/>
          </a:p>
        </p:txBody>
      </p:sp>
      <p:sp>
        <p:nvSpPr>
          <p:cNvPr id="363" name="Google Shape;363;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Insecticide Strategy Table 9</a:t>
            </a:r>
            <a:r>
              <a:rPr lang="en-US"/>
              <a:t>. Ground Spray Drift Mitigations</a:t>
            </a:r>
            <a:endParaRPr/>
          </a:p>
          <a:p>
            <a:pPr marL="0" lvl="0" indent="0" algn="l" rtl="0">
              <a:lnSpc>
                <a:spcPct val="100000"/>
              </a:lnSpc>
              <a:spcBef>
                <a:spcPts val="0"/>
              </a:spcBef>
              <a:spcAft>
                <a:spcPts val="0"/>
              </a:spcAft>
              <a:buSzPts val="1400"/>
              <a:buNone/>
            </a:pPr>
            <a:r>
              <a:rPr lang="en-US"/>
              <a:t>Look at Mitigation menu for more examples  </a:t>
            </a:r>
            <a:endParaRPr/>
          </a:p>
          <a:p>
            <a:pPr marL="0" lvl="0" indent="0" algn="l" rtl="0">
              <a:lnSpc>
                <a:spcPct val="100000"/>
              </a:lnSpc>
              <a:spcBef>
                <a:spcPts val="0"/>
              </a:spcBef>
              <a:spcAft>
                <a:spcPts val="0"/>
              </a:spcAft>
              <a:buSzPts val="1400"/>
              <a:buNone/>
            </a:pPr>
            <a:r>
              <a:rPr lang="en-US"/>
              <a:t>Airblast, 1 row treated = 70% reduction, 2 - 4 rows treated = 30% reduction, 5 - 10 rows treated = 15% reduction</a:t>
            </a:r>
            <a:endParaRPr/>
          </a:p>
        </p:txBody>
      </p:sp>
      <p:sp>
        <p:nvSpPr>
          <p:cNvPr id="371" name="Google Shape;371;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a0f092b52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a0f092b52a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Insecticide Strategy Table 8 (page 51) and Figure 5 (page 48)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intent of this mitigation is to give growers/applicators an option to do an application along the edge of a field where a pest (typically an insect) is moving into that field. </a:t>
            </a:r>
            <a:endParaRPr/>
          </a:p>
        </p:txBody>
      </p:sp>
      <p:sp>
        <p:nvSpPr>
          <p:cNvPr id="379" name="Google Shape;379;g3a0f092b52a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Round to the nearest 5 foot increment</a:t>
            </a:r>
            <a:endParaRPr/>
          </a:p>
          <a:p>
            <a:pPr marL="457200" marR="0" lvl="0" indent="-228600" algn="l" rtl="0">
              <a:lnSpc>
                <a:spcPct val="100000"/>
              </a:lnSpc>
              <a:spcBef>
                <a:spcPts val="0"/>
              </a:spcBef>
              <a:spcAft>
                <a:spcPts val="0"/>
              </a:spcAft>
              <a:buSzPts val="1400"/>
              <a:buNone/>
            </a:pPr>
            <a:r>
              <a:rPr lang="en-US"/>
              <a:t>No ecological drift buffer is required if: </a:t>
            </a:r>
            <a:endParaRPr/>
          </a:p>
          <a:p>
            <a:pPr marL="457200" marR="0" lvl="0" indent="-228600" algn="l" rtl="0">
              <a:lnSpc>
                <a:spcPct val="100000"/>
              </a:lnSpc>
              <a:spcBef>
                <a:spcPts val="0"/>
              </a:spcBef>
              <a:spcAft>
                <a:spcPts val="0"/>
              </a:spcAft>
              <a:buSzPts val="1400"/>
              <a:buNone/>
            </a:pPr>
            <a:r>
              <a:rPr lang="en-US"/>
              <a:t>• use of the buffer reduction options results in a buffer reduction ≥100%. </a:t>
            </a:r>
            <a:endParaRPr/>
          </a:p>
          <a:p>
            <a:pPr marL="457200" marR="0" lvl="0" indent="-228600" algn="l" rtl="0">
              <a:lnSpc>
                <a:spcPct val="100000"/>
              </a:lnSpc>
              <a:spcBef>
                <a:spcPts val="0"/>
              </a:spcBef>
              <a:spcAft>
                <a:spcPts val="0"/>
              </a:spcAft>
              <a:buSzPts val="1400"/>
              <a:buNone/>
            </a:pPr>
            <a:r>
              <a:rPr lang="en-US"/>
              <a:t>• use of the buffer reduction options results in a buffer &lt;10 feet no mitigation is needed, from Mitigation Menu Step 6</a:t>
            </a:r>
            <a:endParaRPr/>
          </a:p>
        </p:txBody>
      </p:sp>
      <p:sp>
        <p:nvSpPr>
          <p:cNvPr id="399" name="Google Shape;39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a0f092b52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3a0f092b52a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Round to the nearest 5 foot increment</a:t>
            </a:r>
            <a:endParaRPr/>
          </a:p>
          <a:p>
            <a:pPr marL="457200" marR="0" lvl="0" indent="-228600" algn="l" rtl="0">
              <a:lnSpc>
                <a:spcPct val="100000"/>
              </a:lnSpc>
              <a:spcBef>
                <a:spcPts val="0"/>
              </a:spcBef>
              <a:spcAft>
                <a:spcPts val="0"/>
              </a:spcAft>
              <a:buSzPts val="1400"/>
              <a:buNone/>
            </a:pPr>
            <a:r>
              <a:rPr lang="en-US"/>
              <a:t>No ecological drift buffer is required if: </a:t>
            </a:r>
            <a:endParaRPr/>
          </a:p>
          <a:p>
            <a:pPr marL="457200" marR="0" lvl="0" indent="-228600" algn="l" rtl="0">
              <a:lnSpc>
                <a:spcPct val="100000"/>
              </a:lnSpc>
              <a:spcBef>
                <a:spcPts val="0"/>
              </a:spcBef>
              <a:spcAft>
                <a:spcPts val="0"/>
              </a:spcAft>
              <a:buSzPts val="1400"/>
              <a:buNone/>
            </a:pPr>
            <a:r>
              <a:rPr lang="en-US"/>
              <a:t>• use of the buffer reduction options results in a buffer reduction ≥100%. </a:t>
            </a:r>
            <a:endParaRPr/>
          </a:p>
          <a:p>
            <a:pPr marL="457200" marR="0" lvl="0" indent="-228600" algn="l" rtl="0">
              <a:lnSpc>
                <a:spcPct val="100000"/>
              </a:lnSpc>
              <a:spcBef>
                <a:spcPts val="0"/>
              </a:spcBef>
              <a:spcAft>
                <a:spcPts val="0"/>
              </a:spcAft>
              <a:buSzPts val="1400"/>
              <a:buNone/>
            </a:pPr>
            <a:r>
              <a:rPr lang="en-US"/>
              <a:t>• use of the buffer reduction options results in a buffer &lt;10 feet no mitigation is needed, from Mitigation Menu Step 6</a:t>
            </a:r>
            <a:endParaRPr/>
          </a:p>
        </p:txBody>
      </p:sp>
      <p:sp>
        <p:nvSpPr>
          <p:cNvPr id="407" name="Google Shape;407;g3a0f092b52a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a3739ac7b6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3a3739ac7b6_1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From C. Hassinger, D. Campana, and M. Ranville 2025. ACS Presentation</a:t>
            </a:r>
            <a:endParaRPr b="1"/>
          </a:p>
          <a:p>
            <a:pPr marL="0" lvl="0" indent="0" algn="l" rtl="0">
              <a:lnSpc>
                <a:spcPct val="115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b="1"/>
              <a:t>This slide can help the presenter put the audience more at ease by stating that a couple of surveys have been completed and many growers can get 6 mitigation points fairly easily. Both surveys show similar/the same data. </a:t>
            </a:r>
            <a:endParaRPr b="1"/>
          </a:p>
        </p:txBody>
      </p:sp>
      <p:sp>
        <p:nvSpPr>
          <p:cNvPr id="424" name="Google Shape;424;g3a3739ac7b6_1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1,000 feet is not always specified on EPA documents</a:t>
            </a:r>
            <a:endParaRPr/>
          </a:p>
        </p:txBody>
      </p:sp>
      <p:sp>
        <p:nvSpPr>
          <p:cNvPr id="432" name="Google Shape;4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91616e761f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91616e761f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g391616e761f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a3739ac7b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3a3739ac7b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a:t>From C. Hassinger, D. Campana, J. Brausch, and M. Ranville 2025. Spacial Mitigation of EPA’s Runoff Mitigation Point System ACS Presentation</a:t>
            </a:r>
            <a:endParaRPr b="1"/>
          </a:p>
          <a:p>
            <a:pPr marL="0" lvl="0" indent="0" algn="l" rtl="0">
              <a:lnSpc>
                <a:spcPct val="115000"/>
              </a:lnSpc>
              <a:spcBef>
                <a:spcPts val="0"/>
              </a:spcBef>
              <a:spcAft>
                <a:spcPts val="0"/>
              </a:spcAft>
              <a:buSzPts val="1400"/>
              <a:buNone/>
            </a:pPr>
            <a:endParaRPr b="1"/>
          </a:p>
          <a:p>
            <a:pPr marL="0" lvl="0" indent="0" algn="l" rtl="0">
              <a:lnSpc>
                <a:spcPct val="115000"/>
              </a:lnSpc>
              <a:spcBef>
                <a:spcPts val="0"/>
              </a:spcBef>
              <a:spcAft>
                <a:spcPts val="0"/>
              </a:spcAft>
              <a:buSzPts val="1400"/>
              <a:buNone/>
            </a:pPr>
            <a:r>
              <a:rPr lang="en-US" b="1"/>
              <a:t>*Items 1-4 do not change. This will help growers/applicators be able to potentially meet mitigation points prior to going to a website. </a:t>
            </a:r>
            <a:endParaRPr b="1"/>
          </a:p>
          <a:p>
            <a:pPr marL="0" lvl="0" indent="0" algn="l" rtl="0">
              <a:lnSpc>
                <a:spcPct val="115000"/>
              </a:lnSpc>
              <a:spcBef>
                <a:spcPts val="0"/>
              </a:spcBef>
              <a:spcAft>
                <a:spcPts val="0"/>
              </a:spcAft>
              <a:buSzPts val="1400"/>
              <a:buNone/>
            </a:pPr>
            <a:r>
              <a:rPr lang="en-US" b="1"/>
              <a:t>There are some areas with groundwater concerns where some pesticides cannot be used.</a:t>
            </a:r>
            <a:endParaRPr b="1"/>
          </a:p>
        </p:txBody>
      </p:sp>
      <p:sp>
        <p:nvSpPr>
          <p:cNvPr id="441" name="Google Shape;441;g3a3739ac7b6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One thing to note is that some products like Vertento have restrictions outside of the PULA for all applications. This is an example of label language outside and inside the PULA and how that changes the need for runoff mitigation points needed. </a:t>
            </a:r>
            <a:endParaRPr/>
          </a:p>
        </p:txBody>
      </p:sp>
      <p:sp>
        <p:nvSpPr>
          <p:cNvPr id="451" name="Google Shape;45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Pesticide users will want to analyze the fields in advance for runoff/erosion points.</a:t>
            </a:r>
            <a:endParaRPr/>
          </a:p>
          <a:p>
            <a:pPr marL="0" lvl="0" indent="0" algn="l" rtl="0">
              <a:lnSpc>
                <a:spcPct val="115000"/>
              </a:lnSpc>
              <a:spcBef>
                <a:spcPts val="0"/>
              </a:spcBef>
              <a:spcAft>
                <a:spcPts val="0"/>
              </a:spcAft>
              <a:buClr>
                <a:schemeClr val="dk1"/>
              </a:buClr>
              <a:buSzPts val="1100"/>
              <a:buFont typeface="Arial"/>
              <a:buNone/>
            </a:pPr>
            <a:r>
              <a:rPr lang="en-US"/>
              <a:t>If they plan on using a pesticide during the season it would be wise to consult Bulletins Live! Two (BLT) to confirm the points needed.</a:t>
            </a:r>
            <a:endParaRPr/>
          </a:p>
          <a:p>
            <a:pPr marL="0" lvl="0" indent="0" algn="l" rtl="0">
              <a:lnSpc>
                <a:spcPct val="115000"/>
              </a:lnSpc>
              <a:spcBef>
                <a:spcPts val="0"/>
              </a:spcBef>
              <a:spcAft>
                <a:spcPts val="0"/>
              </a:spcAft>
              <a:buSzPts val="1100"/>
              <a:buNone/>
            </a:pPr>
            <a:r>
              <a:rPr lang="en-US"/>
              <a:t>Checking BLT can help determine whether they are subject to runoff/erosion mitigation.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a14f54afa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3a14f54afa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a2073460a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3a2073460a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the link to download any state under the County Maps tab. </a:t>
            </a:r>
            <a:endParaRPr/>
          </a:p>
          <a:p>
            <a:pPr marL="0" lvl="0" indent="0" algn="l" rtl="0">
              <a:lnSpc>
                <a:spcPct val="100000"/>
              </a:lnSpc>
              <a:spcBef>
                <a:spcPts val="0"/>
              </a:spcBef>
              <a:spcAft>
                <a:spcPts val="0"/>
              </a:spcAft>
              <a:buSzPts val="1400"/>
              <a:buNone/>
            </a:pPr>
            <a:r>
              <a:rPr lang="en-US" u="sng">
                <a:solidFill>
                  <a:schemeClr val="hlink"/>
                </a:solidFill>
                <a:hlinkClick r:id="rId3"/>
              </a:rPr>
              <a:t>https://acreblitz.com/resources</a:t>
            </a:r>
            <a:r>
              <a:rPr lang="en-US"/>
              <a:t> </a:t>
            </a:r>
            <a:endParaRPr/>
          </a:p>
          <a:p>
            <a:pPr marL="0" lvl="0" indent="0" algn="l" rtl="0">
              <a:lnSpc>
                <a:spcPct val="100000"/>
              </a:lnSpc>
              <a:spcBef>
                <a:spcPts val="0"/>
              </a:spcBef>
              <a:spcAft>
                <a:spcPts val="0"/>
              </a:spcAft>
              <a:buSzPts val="1400"/>
              <a:buNone/>
            </a:pPr>
            <a:endParaRPr/>
          </a:p>
        </p:txBody>
      </p:sp>
      <p:sp>
        <p:nvSpPr>
          <p:cNvPr id="482" name="Google Shape;482;g3a2073460a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b="1">
                <a:solidFill>
                  <a:srgbClr val="1B1B1B"/>
                </a:solidFill>
                <a:latin typeface="Arial"/>
                <a:ea typeface="Arial"/>
                <a:cs typeface="Arial"/>
                <a:sym typeface="Arial"/>
              </a:rPr>
              <a:t>T</a:t>
            </a:r>
            <a:r>
              <a:rPr lang="en-US" b="1" i="0">
                <a:solidFill>
                  <a:srgbClr val="1B1B1B"/>
                </a:solidFill>
                <a:latin typeface="Arial"/>
                <a:ea typeface="Arial"/>
                <a:cs typeface="Arial"/>
                <a:sym typeface="Arial"/>
              </a:rPr>
              <a:t>he technical specialist must meet the following characteristics:</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Have technical training, education and/or experience in an agricultural discipline, water or soil conservation, or other relevant discipline that provides training and practice in the area of runoff or erosion mitigation technologies/measures;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Participate in continued education or training in the area of expertise which should include runoff and erosion control;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Have experience advising on conservation measures designed to develop site specific runoff and erosion plans that include mitigation measures described in EPA’s Mitigation Website.</a:t>
            </a:r>
            <a:endParaRPr/>
          </a:p>
          <a:p>
            <a:pPr marL="457200" lvl="0" indent="-228600" algn="l" rtl="0">
              <a:lnSpc>
                <a:spcPct val="100000"/>
              </a:lnSpc>
              <a:spcBef>
                <a:spcPts val="0"/>
              </a:spcBef>
              <a:spcAft>
                <a:spcPts val="0"/>
              </a:spcAft>
              <a:buSzPts val="1400"/>
              <a:buNone/>
            </a:pPr>
            <a:r>
              <a:rPr lang="en-US" b="0" i="0">
                <a:solidFill>
                  <a:srgbClr val="1B1B1B"/>
                </a:solidFill>
                <a:latin typeface="Arial"/>
                <a:ea typeface="Arial"/>
                <a:cs typeface="Arial"/>
                <a:sym typeface="Arial"/>
              </a:rPr>
              <a:t>EPA has identified the following examples of technical experts: NRCS and similar state or regional level program staff, Certified Crop Advisor, Pesticide Control Advisor, Certified Professional Agronomist, National Alliance of Independent Crop Consultants (NAICC), EnviroCert International, Inc., Certified Professionals in Erosion and Sediment Control, Technical Service Providers, and extension agents. </a:t>
            </a:r>
            <a:r>
              <a:rPr lang="en-US" b="1" i="0">
                <a:solidFill>
                  <a:srgbClr val="1B1B1B"/>
                </a:solidFill>
                <a:latin typeface="Arial"/>
                <a:ea typeface="Arial"/>
                <a:cs typeface="Arial"/>
                <a:sym typeface="Arial"/>
              </a:rPr>
              <a:t>EPA acknowledges that this list is not exhaustive, and the inclusion of an organization should not be construed as an endorsement of any particular group by EPA.</a:t>
            </a:r>
            <a:endParaRPr/>
          </a:p>
          <a:p>
            <a:pPr marL="457200" lvl="0" indent="-228600" algn="l" rtl="0">
              <a:lnSpc>
                <a:spcPct val="100000"/>
              </a:lnSpc>
              <a:spcBef>
                <a:spcPts val="0"/>
              </a:spcBef>
              <a:spcAft>
                <a:spcPts val="0"/>
              </a:spcAft>
              <a:buSzPts val="1400"/>
              <a:buNone/>
            </a:pPr>
            <a:endParaRPr b="1"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b="1" i="0">
                <a:solidFill>
                  <a:srgbClr val="1B1B1B"/>
                </a:solidFill>
                <a:latin typeface="Arial"/>
                <a:ea typeface="Arial"/>
                <a:cs typeface="Arial"/>
                <a:sym typeface="Arial"/>
              </a:rPr>
              <a:t>EPA has developed the following minimum characteristics for a conservation program to receive the two points. Only programs that include all of these characteristics are eligible for the points:</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advice from individuals who meet the same characteristics provided above for technical experts;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site-specific guidance tailored to the grower/applicator’s crop and/or location;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focuses on reducing or managing runoff and/or erosion (including for example, soil loss, soil conservation, water quality protection) from agricultural fields or other pesticide use sites;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provides documentation of program enrollment. This documentation does not need to be provided to EPA; </a:t>
            </a:r>
            <a:r>
              <a:rPr lang="en-US" b="1" i="0">
                <a:solidFill>
                  <a:srgbClr val="1B1B1B"/>
                </a:solidFill>
                <a:latin typeface="Arial"/>
                <a:ea typeface="Arial"/>
                <a:cs typeface="Arial"/>
                <a:sym typeface="Arial"/>
              </a:rPr>
              <a:t>and</a:t>
            </a:r>
            <a:endParaRPr b="0"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Font typeface="Arial"/>
              <a:buChar char="•"/>
            </a:pPr>
            <a:r>
              <a:rPr lang="en-US" b="0" i="0">
                <a:solidFill>
                  <a:srgbClr val="1B1B1B"/>
                </a:solidFill>
                <a:latin typeface="Arial"/>
                <a:ea typeface="Arial"/>
                <a:cs typeface="Arial"/>
                <a:sym typeface="Arial"/>
              </a:rPr>
              <a:t>The program includes verification of implementation of the recommended measures or activities (measures were established and maintained). Verification can be done through the conservation program and provided to the program enrollee. Verification is </a:t>
            </a:r>
            <a:r>
              <a:rPr lang="en-US" b="1" i="0">
                <a:solidFill>
                  <a:srgbClr val="1B1B1B"/>
                </a:solidFill>
                <a:latin typeface="Arial"/>
                <a:ea typeface="Arial"/>
                <a:cs typeface="Arial"/>
                <a:sym typeface="Arial"/>
              </a:rPr>
              <a:t>not </a:t>
            </a:r>
            <a:r>
              <a:rPr lang="en-US" b="0" i="0">
                <a:solidFill>
                  <a:srgbClr val="1B1B1B"/>
                </a:solidFill>
                <a:latin typeface="Arial"/>
                <a:ea typeface="Arial"/>
                <a:cs typeface="Arial"/>
                <a:sym typeface="Arial"/>
              </a:rPr>
              <a:t>required to be submitted to EPA.</a:t>
            </a:r>
            <a:endParaRPr/>
          </a:p>
          <a:p>
            <a:pPr marL="457200" lvl="0" indent="-228600" algn="l" rtl="0">
              <a:lnSpc>
                <a:spcPct val="100000"/>
              </a:lnSpc>
              <a:spcBef>
                <a:spcPts val="0"/>
              </a:spcBef>
              <a:spcAft>
                <a:spcPts val="0"/>
              </a:spcAft>
              <a:buSzPts val="1400"/>
              <a:buNone/>
            </a:pPr>
            <a:endParaRPr b="1" i="0">
              <a:solidFill>
                <a:srgbClr val="1B1B1B"/>
              </a:solidFill>
              <a:latin typeface="Arial"/>
              <a:ea typeface="Arial"/>
              <a:cs typeface="Arial"/>
              <a:sym typeface="Arial"/>
            </a:endParaRPr>
          </a:p>
          <a:p>
            <a:pPr marL="457200" lvl="0" indent="-228600" algn="l" rtl="0">
              <a:lnSpc>
                <a:spcPct val="100000"/>
              </a:lnSpc>
              <a:spcBef>
                <a:spcPts val="0"/>
              </a:spcBef>
              <a:spcAft>
                <a:spcPts val="0"/>
              </a:spcAft>
              <a:buSzPts val="1400"/>
              <a:buNone/>
            </a:pPr>
            <a:endParaRPr b="0" i="0">
              <a:solidFill>
                <a:srgbClr val="1B1B1B"/>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p>
        </p:txBody>
      </p:sp>
      <p:sp>
        <p:nvSpPr>
          <p:cNvPr id="489" name="Google Shape;489;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91616e76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91616e761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example this field is in a PULA requiring additional mitigation points than the minimum 2 points listed on the label. Listed are a few examples of runoff mitigation points.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This map is sourced from AcreBlitz ESA Check Tool at </a:t>
            </a:r>
            <a:r>
              <a:rPr lang="en-US" u="sng">
                <a:solidFill>
                  <a:schemeClr val="hlink"/>
                </a:solidFill>
                <a:hlinkClick r:id="rId3"/>
              </a:rPr>
              <a:t>https://acreblitz.com/pula-check</a:t>
            </a:r>
            <a:r>
              <a:rPr lang="en-US"/>
              <a:t> </a:t>
            </a:r>
            <a:endParaRPr/>
          </a:p>
          <a:p>
            <a:pPr marL="0" lvl="0" indent="0" algn="l" rtl="0">
              <a:lnSpc>
                <a:spcPct val="100000"/>
              </a:lnSpc>
              <a:spcBef>
                <a:spcPts val="0"/>
              </a:spcBef>
              <a:spcAft>
                <a:spcPts val="0"/>
              </a:spcAft>
              <a:buClr>
                <a:schemeClr val="dk1"/>
              </a:buClr>
              <a:buSzPts val="1100"/>
              <a:buFont typeface="Arial"/>
              <a:buNone/>
            </a:pPr>
            <a:r>
              <a:rPr lang="en-US"/>
              <a:t>EPA is has not verified apps or websites accessed outside the EPA.</a:t>
            </a:r>
            <a:endParaRPr/>
          </a:p>
        </p:txBody>
      </p:sp>
      <p:sp>
        <p:nvSpPr>
          <p:cNvPr id="503" name="Google Shape;503;g391616e761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91616e761f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391616e761f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 example of field with the soil types highlighted in the selected field. The yellow lines are the contours in the field to show slope changes within the field. This county has 0 runoff mitigation relief points. One way of meeting the necessary points in mitigation tracking for 1 point and if the producer is practicing reduced tillage for 2 points. With the slope of this field there is a high likelihood that reduced tillage is taking place.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This map is sourced from AcreBlitz ESA Check Tool at </a:t>
            </a:r>
            <a:r>
              <a:rPr lang="en-US" u="sng">
                <a:solidFill>
                  <a:schemeClr val="hlink"/>
                </a:solidFill>
                <a:hlinkClick r:id="rId3"/>
              </a:rPr>
              <a:t>https://acreblitz.com/pula-check</a:t>
            </a:r>
            <a:r>
              <a:rPr lang="en-US"/>
              <a:t> </a:t>
            </a:r>
            <a:endParaRPr/>
          </a:p>
        </p:txBody>
      </p:sp>
      <p:sp>
        <p:nvSpPr>
          <p:cNvPr id="512" name="Google Shape;512;g391616e761f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We have listed the most common options and not everything.</a:t>
            </a:r>
            <a:endParaRPr/>
          </a:p>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a:p>
            <a:pPr marL="457200" marR="0" lvl="0" indent="-228600" algn="l" rtl="0">
              <a:lnSpc>
                <a:spcPct val="100000"/>
              </a:lnSpc>
              <a:spcBef>
                <a:spcPts val="0"/>
              </a:spcBef>
              <a:spcAft>
                <a:spcPts val="0"/>
              </a:spcAft>
              <a:buSzPts val="1400"/>
              <a:buNone/>
            </a:pPr>
            <a:endParaRPr/>
          </a:p>
        </p:txBody>
      </p:sp>
      <p:sp>
        <p:nvSpPr>
          <p:cNvPr id="522" name="Google Shape;522;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p:txBody>
      </p:sp>
      <p:sp>
        <p:nvSpPr>
          <p:cNvPr id="530" name="Google Shape;530;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a3739ac7b6_1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3a3739ac7b6_1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3a3739ac7b6_1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Mulching with Natural and Artificial Materials would give 1 or 3 points</a:t>
            </a:r>
            <a:endParaRPr/>
          </a:p>
          <a:p>
            <a:pPr marL="0" lvl="0" indent="0" algn="l" rtl="0">
              <a:lnSpc>
                <a:spcPct val="100000"/>
              </a:lnSpc>
              <a:spcBef>
                <a:spcPts val="0"/>
              </a:spcBef>
              <a:spcAft>
                <a:spcPts val="0"/>
              </a:spcAft>
              <a:buSzPts val="1400"/>
              <a:buNone/>
            </a:pPr>
            <a:r>
              <a:rPr lang="en-US"/>
              <a:t>Erosion Barriers (not listed) would give 2 points</a:t>
            </a:r>
            <a:endParaRPr/>
          </a:p>
        </p:txBody>
      </p:sp>
      <p:sp>
        <p:nvSpPr>
          <p:cNvPr id="538" name="Google Shape;53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Insecticide Strategy Table 14. Runoff/erosion mitigation measures</a:t>
            </a:r>
            <a:endParaRPr/>
          </a:p>
          <a:p>
            <a:pPr marL="457200" marR="0" lvl="0" indent="-228600" algn="l" rtl="0">
              <a:lnSpc>
                <a:spcPct val="100000"/>
              </a:lnSpc>
              <a:spcBef>
                <a:spcPts val="0"/>
              </a:spcBef>
              <a:spcAft>
                <a:spcPts val="0"/>
              </a:spcAft>
              <a:buSzPts val="1400"/>
              <a:buNone/>
            </a:pPr>
            <a:r>
              <a:rPr lang="en-US"/>
              <a:t>Filtering Devices with Activated Carbon or Compost Amendments not included = 3 or 1 pts</a:t>
            </a:r>
            <a:endParaRPr/>
          </a:p>
        </p:txBody>
      </p:sp>
      <p:sp>
        <p:nvSpPr>
          <p:cNvPr id="546" name="Google Shape;54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a04de2691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3a04de2691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Table 14. Runoff/erosion mitigation measures</a:t>
            </a:r>
            <a:endParaRPr/>
          </a:p>
        </p:txBody>
      </p:sp>
      <p:sp>
        <p:nvSpPr>
          <p:cNvPr id="554" name="Google Shape;554;g3a04de2691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Insecticide Strategy Page 71 -73</a:t>
            </a:r>
            <a:endParaRPr/>
          </a:p>
        </p:txBody>
      </p:sp>
      <p:sp>
        <p:nvSpPr>
          <p:cNvPr id="562" name="Google Shape;562;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a:t>glufosinate-P (herbicide) 	3 pts, </a:t>
            </a:r>
            <a:endParaRPr/>
          </a:p>
          <a:p>
            <a:pPr marL="457200" marR="0" lvl="0" indent="-228600" algn="l" rtl="0">
              <a:lnSpc>
                <a:spcPct val="100000"/>
              </a:lnSpc>
              <a:spcBef>
                <a:spcPts val="0"/>
              </a:spcBef>
              <a:spcAft>
                <a:spcPts val="0"/>
              </a:spcAft>
              <a:buSzPts val="1400"/>
              <a:buNone/>
            </a:pPr>
            <a:r>
              <a:rPr lang="en-US" sz="1200" b="1"/>
              <a:t>Isocycloseram (Insecticide) 	2 pts, 4 pts or 6 pts depending on site </a:t>
            </a:r>
            <a:endParaRPr/>
          </a:p>
          <a:p>
            <a:pPr marL="457200" marR="0" lvl="0" indent="-228600" algn="l" rtl="0">
              <a:lnSpc>
                <a:spcPct val="100000"/>
              </a:lnSpc>
              <a:spcBef>
                <a:spcPts val="0"/>
              </a:spcBef>
              <a:spcAft>
                <a:spcPts val="0"/>
              </a:spcAft>
              <a:buSzPts val="1400"/>
              <a:buNone/>
            </a:pPr>
            <a:r>
              <a:rPr lang="en-US" sz="1200" b="1"/>
              <a:t>simazine (Herbicide) 	   	3 pts, </a:t>
            </a:r>
            <a:endParaRPr/>
          </a:p>
          <a:p>
            <a:pPr marL="457200" marR="0" lvl="0" indent="-228600" algn="l" rtl="0">
              <a:lnSpc>
                <a:spcPct val="100000"/>
              </a:lnSpc>
              <a:spcBef>
                <a:spcPts val="0"/>
              </a:spcBef>
              <a:spcAft>
                <a:spcPts val="0"/>
              </a:spcAft>
              <a:buSzPts val="1400"/>
              <a:buNone/>
            </a:pPr>
            <a:r>
              <a:rPr lang="en-US" sz="1200" b="1"/>
              <a:t>trifludioxazin (herbicide) 	6 pts </a:t>
            </a:r>
            <a:endParaRPr/>
          </a:p>
        </p:txBody>
      </p:sp>
      <p:sp>
        <p:nvSpPr>
          <p:cNvPr id="570" name="Google Shape;570;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a0f092b52a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3a0f092b52a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1"/>
              <a:t>glufosinate-P (herbicide) 	3 pts, </a:t>
            </a:r>
            <a:endParaRPr/>
          </a:p>
          <a:p>
            <a:pPr marL="457200" marR="0" lvl="0" indent="-228600" algn="l" rtl="0">
              <a:lnSpc>
                <a:spcPct val="100000"/>
              </a:lnSpc>
              <a:spcBef>
                <a:spcPts val="0"/>
              </a:spcBef>
              <a:spcAft>
                <a:spcPts val="0"/>
              </a:spcAft>
              <a:buSzPts val="1400"/>
              <a:buNone/>
            </a:pPr>
            <a:r>
              <a:rPr lang="en-US" sz="1200" b="1"/>
              <a:t>Isocycloseram (Insecticide</a:t>
            </a:r>
            <a:r>
              <a:rPr lang="en-US" b="1"/>
              <a:t>) </a:t>
            </a:r>
            <a:r>
              <a:rPr lang="en-US" sz="1200" b="1"/>
              <a:t>2 pts, 4 pts or 6 pts depending on site </a:t>
            </a:r>
            <a:endParaRPr/>
          </a:p>
          <a:p>
            <a:pPr marL="457200" marR="0" lvl="0" indent="-228600" algn="l" rtl="0">
              <a:lnSpc>
                <a:spcPct val="100000"/>
              </a:lnSpc>
              <a:spcBef>
                <a:spcPts val="0"/>
              </a:spcBef>
              <a:spcAft>
                <a:spcPts val="0"/>
              </a:spcAft>
              <a:buSzPts val="1400"/>
              <a:buNone/>
            </a:pPr>
            <a:r>
              <a:rPr lang="en-US" sz="1200" b="1"/>
              <a:t>simazine (Herbicide)</a:t>
            </a:r>
            <a:r>
              <a:rPr lang="en-US" b="1"/>
              <a:t> </a:t>
            </a:r>
            <a:r>
              <a:rPr lang="en-US" sz="1200" b="1"/>
              <a:t>3 pts</a:t>
            </a:r>
            <a:endParaRPr/>
          </a:p>
          <a:p>
            <a:pPr marL="457200" marR="0" lvl="0" indent="-228600" algn="l" rtl="0">
              <a:lnSpc>
                <a:spcPct val="100000"/>
              </a:lnSpc>
              <a:spcBef>
                <a:spcPts val="0"/>
              </a:spcBef>
              <a:spcAft>
                <a:spcPts val="0"/>
              </a:spcAft>
              <a:buSzPts val="1400"/>
              <a:buNone/>
            </a:pPr>
            <a:r>
              <a:rPr lang="en-US" sz="1200" b="1"/>
              <a:t>trifludioxazin (herbicide) 	6 pts </a:t>
            </a:r>
            <a:endParaRPr/>
          </a:p>
        </p:txBody>
      </p:sp>
      <p:sp>
        <p:nvSpPr>
          <p:cNvPr id="578" name="Google Shape;578;g3a0f092b52a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We will have more in depth information as we move forward.  </a:t>
            </a:r>
            <a:endParaRPr/>
          </a:p>
        </p:txBody>
      </p:sp>
      <p:sp>
        <p:nvSpPr>
          <p:cNvPr id="587" name="Google Shape;58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also webinar recordings that could be helpful for the presenter and the applicators. </a:t>
            </a:r>
            <a:endParaRPr/>
          </a:p>
          <a:p>
            <a:pPr marL="171450" lvl="0" indent="-171450" algn="l" rtl="0">
              <a:lnSpc>
                <a:spcPct val="100000"/>
              </a:lnSpc>
              <a:spcBef>
                <a:spcPts val="0"/>
              </a:spcBef>
              <a:spcAft>
                <a:spcPts val="0"/>
              </a:spcAft>
              <a:buClr>
                <a:schemeClr val="dk1"/>
              </a:buClr>
              <a:buSzPts val="1200"/>
              <a:buFont typeface="Calibri"/>
              <a:buChar char="-"/>
            </a:pPr>
            <a:r>
              <a:rPr lang="en-US"/>
              <a:t>EPA does have a detailed webinar on Bulletin Live! Two (BLT) listed in the Toolbox</a:t>
            </a:r>
            <a:endParaRPr/>
          </a:p>
          <a:p>
            <a:pPr marL="171450" lvl="0" indent="-171450" algn="l" rtl="0">
              <a:lnSpc>
                <a:spcPct val="100000"/>
              </a:lnSpc>
              <a:spcBef>
                <a:spcPts val="0"/>
              </a:spcBef>
              <a:spcAft>
                <a:spcPts val="0"/>
              </a:spcAft>
              <a:buClr>
                <a:schemeClr val="dk1"/>
              </a:buClr>
              <a:buSzPts val="1200"/>
              <a:buFont typeface="Calibri"/>
              <a:buChar char="-"/>
            </a:pPr>
            <a:r>
              <a:rPr lang="en-US"/>
              <a:t>Located on The Pesticide and Endangered Species Educational Resources Toolbox</a:t>
            </a:r>
            <a:endParaRPr/>
          </a:p>
          <a:p>
            <a:pPr marL="171450" lvl="0" indent="-95250" algn="l" rtl="0">
              <a:lnSpc>
                <a:spcPct val="100000"/>
              </a:lnSpc>
              <a:spcBef>
                <a:spcPts val="0"/>
              </a:spcBef>
              <a:spcAft>
                <a:spcPts val="0"/>
              </a:spcAft>
              <a:buClr>
                <a:schemeClr val="dk1"/>
              </a:buClr>
              <a:buSzPts val="1200"/>
              <a:buFont typeface="Calibri"/>
              <a:buNone/>
            </a:pPr>
            <a:endParaRPr/>
          </a:p>
        </p:txBody>
      </p:sp>
      <p:sp>
        <p:nvSpPr>
          <p:cNvPr id="597" name="Google Shape;59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QR code to get all EPA ESA resources</a:t>
            </a:r>
            <a:endParaRPr/>
          </a:p>
        </p:txBody>
      </p:sp>
      <p:sp>
        <p:nvSpPr>
          <p:cNvPr id="607" name="Google Shape;60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+Placeholder insecticide strategy.</a:t>
            </a:r>
            <a:endParaRPr/>
          </a:p>
          <a:p>
            <a:pPr marL="228600" lvl="0" indent="-228600" algn="l" rtl="0">
              <a:lnSpc>
                <a:spcPct val="100000"/>
              </a:lnSpc>
              <a:spcBef>
                <a:spcPts val="600"/>
              </a:spcBef>
              <a:spcAft>
                <a:spcPts val="0"/>
              </a:spcAft>
              <a:buClr>
                <a:srgbClr val="000000"/>
              </a:buClr>
              <a:buSzPts val="2800"/>
              <a:buChar char="•"/>
            </a:pPr>
            <a:r>
              <a:rPr lang="en-US">
                <a:solidFill>
                  <a:srgbClr val="000000"/>
                </a:solidFill>
                <a:latin typeface="Arial"/>
                <a:ea typeface="Arial"/>
                <a:cs typeface="Arial"/>
                <a:sym typeface="Arial"/>
              </a:rPr>
              <a:t>As listed in the statute the</a:t>
            </a:r>
            <a:r>
              <a:rPr lang="en-US" b="0" i="0" u="none" strike="noStrike">
                <a:solidFill>
                  <a:srgbClr val="000000"/>
                </a:solidFill>
                <a:latin typeface="Arial"/>
                <a:ea typeface="Arial"/>
                <a:cs typeface="Arial"/>
                <a:sym typeface="Arial"/>
              </a:rPr>
              <a:t> agencies that enforce the ESA are the </a:t>
            </a:r>
            <a:r>
              <a:rPr lang="en-US" b="0" i="0" strike="noStrike">
                <a:solidFill>
                  <a:srgbClr val="1155CC"/>
                </a:solidFill>
                <a:latin typeface="Arial"/>
                <a:ea typeface="Arial"/>
                <a:cs typeface="Arial"/>
                <a:sym typeface="Arial"/>
              </a:rPr>
              <a:t>U.S. Fish and Wildlife Services</a:t>
            </a:r>
            <a:r>
              <a:rPr lang="en-US" b="0" i="0" strike="noStrike">
                <a:solidFill>
                  <a:srgbClr val="000000"/>
                </a:solidFill>
                <a:latin typeface="Arial"/>
                <a:ea typeface="Arial"/>
                <a:cs typeface="Arial"/>
                <a:sym typeface="Arial"/>
              </a:rPr>
              <a:t> </a:t>
            </a:r>
            <a:r>
              <a:rPr lang="en-US">
                <a:solidFill>
                  <a:srgbClr val="000000"/>
                </a:solidFill>
                <a:latin typeface="Arial"/>
                <a:ea typeface="Arial"/>
                <a:cs typeface="Arial"/>
                <a:sym typeface="Arial"/>
              </a:rPr>
              <a:t>and/or the</a:t>
            </a:r>
            <a:r>
              <a:rPr lang="en-US" b="0" i="0" strike="noStrike">
                <a:solidFill>
                  <a:srgbClr val="000000"/>
                </a:solidFill>
                <a:latin typeface="Arial"/>
                <a:ea typeface="Arial"/>
                <a:cs typeface="Arial"/>
                <a:sym typeface="Arial"/>
              </a:rPr>
              <a:t> </a:t>
            </a:r>
            <a:r>
              <a:rPr lang="en-US" b="0" i="0" strike="noStrike">
                <a:solidFill>
                  <a:srgbClr val="1155CC"/>
                </a:solidFill>
                <a:latin typeface="Arial"/>
                <a:ea typeface="Arial"/>
                <a:cs typeface="Arial"/>
                <a:sym typeface="Arial"/>
              </a:rPr>
              <a:t>U.S. National Marine Fisheries</a:t>
            </a:r>
            <a:endParaRPr b="0" i="0" u="none" strike="noStrike">
              <a:solidFill>
                <a:srgbClr val="1155CC"/>
              </a:solidFill>
              <a:latin typeface="Arial"/>
              <a:ea typeface="Arial"/>
              <a:cs typeface="Arial"/>
              <a:sym typeface="Arial"/>
            </a:endParaRPr>
          </a:p>
          <a:p>
            <a:pPr marL="228600" lvl="0" indent="-228600" algn="l" rtl="0">
              <a:lnSpc>
                <a:spcPct val="100000"/>
              </a:lnSpc>
              <a:spcBef>
                <a:spcPts val="0"/>
              </a:spcBef>
              <a:spcAft>
                <a:spcPts val="0"/>
              </a:spcAft>
              <a:buClr>
                <a:schemeClr val="dk1"/>
              </a:buClr>
              <a:buSzPts val="2800"/>
              <a:buChar char="•"/>
            </a:pPr>
            <a:r>
              <a:rPr lang="en-US">
                <a:latin typeface="Arial"/>
                <a:ea typeface="Arial"/>
                <a:cs typeface="Arial"/>
                <a:sym typeface="Arial"/>
              </a:rPr>
              <a:t>EPA assesses the risk and consults with "the Services" as needed. </a:t>
            </a:r>
            <a:endParaRPr/>
          </a:p>
          <a:p>
            <a:pPr marL="228600" lvl="0" indent="-228600" algn="l" rtl="0">
              <a:lnSpc>
                <a:spcPct val="100000"/>
              </a:lnSpc>
              <a:spcBef>
                <a:spcPts val="0"/>
              </a:spcBef>
              <a:spcAft>
                <a:spcPts val="0"/>
              </a:spcAft>
              <a:buClr>
                <a:srgbClr val="000000"/>
              </a:buClr>
              <a:buSzPts val="2800"/>
              <a:buChar char="•"/>
            </a:pPr>
            <a:r>
              <a:rPr lang="en-US">
                <a:solidFill>
                  <a:srgbClr val="000000"/>
                </a:solidFill>
                <a:latin typeface="Arial"/>
                <a:ea typeface="Arial"/>
                <a:cs typeface="Arial"/>
                <a:sym typeface="Arial"/>
              </a:rPr>
              <a:t>If there is potential harm, the agency will modify the labels as needed to mitigate risk. </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Though ESA was passed in 1973, EPA undertook ESA assessments for pesticide registrations/re-registrations fewer than 5% of time. This resulted in multiple lawsuits, with a megasuit settlement in September 2023. </a:t>
            </a:r>
            <a:endParaRPr/>
          </a:p>
        </p:txBody>
      </p:sp>
      <p:sp>
        <p:nvSpPr>
          <p:cNvPr id="146" name="Google Shape;14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Graphics from Ryan DeWitt, NMFS, NOAA</a:t>
            </a:r>
            <a:endParaRPr/>
          </a:p>
          <a:p>
            <a:pPr marL="0" lvl="0" indent="0" algn="l" rtl="0">
              <a:lnSpc>
                <a:spcPct val="100000"/>
              </a:lnSpc>
              <a:spcBef>
                <a:spcPts val="0"/>
              </a:spcBef>
              <a:spcAft>
                <a:spcPts val="0"/>
              </a:spcAft>
              <a:buSzPts val="1400"/>
              <a:buNone/>
            </a:pPr>
            <a:endParaRPr/>
          </a:p>
          <a:p>
            <a:pPr marL="342900" lvl="0" indent="-342900" algn="l" rtl="0">
              <a:lnSpc>
                <a:spcPct val="100000"/>
              </a:lnSpc>
              <a:spcBef>
                <a:spcPts val="0"/>
              </a:spcBef>
              <a:spcAft>
                <a:spcPts val="0"/>
              </a:spcAft>
              <a:buClr>
                <a:schemeClr val="dk1"/>
              </a:buClr>
              <a:buSzPts val="1200"/>
              <a:buFont typeface="Arial"/>
              <a:buChar char="•"/>
            </a:pPr>
            <a:r>
              <a:rPr lang="en-US"/>
              <a:t>450 listed species are plants</a:t>
            </a:r>
            <a:endParaRPr/>
          </a:p>
          <a:p>
            <a:pPr marL="342900" lvl="0" indent="-342900" algn="l" rtl="0">
              <a:lnSpc>
                <a:spcPct val="100000"/>
              </a:lnSpc>
              <a:spcBef>
                <a:spcPts val="0"/>
              </a:spcBef>
              <a:spcAft>
                <a:spcPts val="0"/>
              </a:spcAft>
              <a:buClr>
                <a:schemeClr val="dk1"/>
              </a:buClr>
              <a:buSzPts val="1200"/>
              <a:buFont typeface="Arial"/>
              <a:buChar char="•"/>
            </a:pPr>
            <a:r>
              <a:rPr lang="en-US"/>
              <a:t>580 listed species that depend on plants for food and shelter</a:t>
            </a:r>
            <a:endParaRPr/>
          </a:p>
        </p:txBody>
      </p:sp>
      <p:sp>
        <p:nvSpPr>
          <p:cNvPr id="154" name="Google Shape;15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
        <p:cNvGrpSpPr/>
        <p:nvPr/>
      </p:nvGrpSpPr>
      <p:grpSpPr>
        <a:xfrm>
          <a:off x="0" y="0"/>
          <a:ext cx="0" cy="0"/>
          <a:chOff x="0" y="0"/>
          <a:chExt cx="0" cy="0"/>
        </a:xfrm>
      </p:grpSpPr>
      <p:sp>
        <p:nvSpPr>
          <p:cNvPr id="14" name="Google Shape;14;g3a3739ac7b6_1_75"/>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3a3739ac7b6_1_75"/>
          <p:cNvSpPr txBox="1">
            <a:spLocks noGrp="1"/>
          </p:cNvSpPr>
          <p:nvPr>
            <p:ph type="body" idx="1"/>
          </p:nvPr>
        </p:nvSpPr>
        <p:spPr>
          <a:xfrm>
            <a:off x="913775" y="2367093"/>
            <a:ext cx="10364400" cy="34242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1600"/>
              </a:spcBef>
              <a:spcAft>
                <a:spcPts val="0"/>
              </a:spcAft>
              <a:buSzPts val="1800"/>
              <a:buChar char="○"/>
              <a:defRPr/>
            </a:lvl2pPr>
            <a:lvl3pPr marL="1371600" lvl="2" indent="-342900" algn="l">
              <a:lnSpc>
                <a:spcPct val="120000"/>
              </a:lnSpc>
              <a:spcBef>
                <a:spcPts val="1600"/>
              </a:spcBef>
              <a:spcAft>
                <a:spcPts val="0"/>
              </a:spcAft>
              <a:buSzPts val="1800"/>
              <a:buChar char="■"/>
              <a:defRPr/>
            </a:lvl3pPr>
            <a:lvl4pPr marL="1828800" lvl="3" indent="-342900" algn="l">
              <a:lnSpc>
                <a:spcPct val="120000"/>
              </a:lnSpc>
              <a:spcBef>
                <a:spcPts val="1600"/>
              </a:spcBef>
              <a:spcAft>
                <a:spcPts val="0"/>
              </a:spcAft>
              <a:buSzPts val="1800"/>
              <a:buChar char="●"/>
              <a:defRPr/>
            </a:lvl4pPr>
            <a:lvl5pPr marL="2286000" lvl="4" indent="-342900" algn="l">
              <a:lnSpc>
                <a:spcPct val="120000"/>
              </a:lnSpc>
              <a:spcBef>
                <a:spcPts val="1600"/>
              </a:spcBef>
              <a:spcAft>
                <a:spcPts val="0"/>
              </a:spcAft>
              <a:buSzPts val="1800"/>
              <a:buChar char="○"/>
              <a:defRPr/>
            </a:lvl5pPr>
            <a:lvl6pPr marL="2743200" lvl="5" indent="-342900" algn="l">
              <a:lnSpc>
                <a:spcPct val="120000"/>
              </a:lnSpc>
              <a:spcBef>
                <a:spcPts val="1600"/>
              </a:spcBef>
              <a:spcAft>
                <a:spcPts val="0"/>
              </a:spcAft>
              <a:buSzPts val="1800"/>
              <a:buChar char="■"/>
              <a:defRPr/>
            </a:lvl6pPr>
            <a:lvl7pPr marL="3200400" lvl="6" indent="-342900" algn="l">
              <a:lnSpc>
                <a:spcPct val="120000"/>
              </a:lnSpc>
              <a:spcBef>
                <a:spcPts val="1600"/>
              </a:spcBef>
              <a:spcAft>
                <a:spcPts val="0"/>
              </a:spcAft>
              <a:buSzPts val="1800"/>
              <a:buChar char="●"/>
              <a:defRPr/>
            </a:lvl7pPr>
            <a:lvl8pPr marL="3657600" lvl="7" indent="-342900" algn="l">
              <a:lnSpc>
                <a:spcPct val="120000"/>
              </a:lnSpc>
              <a:spcBef>
                <a:spcPts val="1600"/>
              </a:spcBef>
              <a:spcAft>
                <a:spcPts val="0"/>
              </a:spcAft>
              <a:buSzPts val="1800"/>
              <a:buChar char="○"/>
              <a:defRPr/>
            </a:lvl8pPr>
            <a:lvl9pPr marL="4114800" lvl="8" indent="-342900" algn="l">
              <a:lnSpc>
                <a:spcPct val="120000"/>
              </a:lnSpc>
              <a:spcBef>
                <a:spcPts val="1600"/>
              </a:spcBef>
              <a:spcAft>
                <a:spcPts val="1600"/>
              </a:spcAft>
              <a:buSzPts val="1800"/>
              <a:buChar char="■"/>
              <a:defRPr/>
            </a:lvl9pPr>
          </a:lstStyle>
          <a:p>
            <a:endParaRPr/>
          </a:p>
        </p:txBody>
      </p:sp>
      <p:sp>
        <p:nvSpPr>
          <p:cNvPr id="16" name="Google Shape;16;g3a3739ac7b6_1_75"/>
          <p:cNvSpPr txBox="1">
            <a:spLocks noGrp="1"/>
          </p:cNvSpPr>
          <p:nvPr>
            <p:ph type="dt" idx="10"/>
          </p:nvPr>
        </p:nvSpPr>
        <p:spPr>
          <a:xfrm>
            <a:off x="7678737" y="5883275"/>
            <a:ext cx="27432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3a3739ac7b6_1_75"/>
          <p:cNvSpPr txBox="1">
            <a:spLocks noGrp="1"/>
          </p:cNvSpPr>
          <p:nvPr>
            <p:ph type="ftr" idx="11"/>
          </p:nvPr>
        </p:nvSpPr>
        <p:spPr>
          <a:xfrm>
            <a:off x="913774" y="5883275"/>
            <a:ext cx="667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3a3739ac7b6_1_75"/>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600"/>
              <a:buFont typeface="Calibri"/>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g3a3739ac7b6_1_4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6" name="Google Shape;56;g3a3739ac7b6_1_45"/>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7" name="Google Shape;57;g3a3739ac7b6_1_45"/>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58" name="Google Shape;58;g3a3739ac7b6_1_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g3a3739ac7b6_1_53"/>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61" name="Google Shape;61;g3a3739ac7b6_1_53"/>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2" name="Google Shape;62;g3a3739ac7b6_1_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g3a3739ac7b6_1_57"/>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65" name="Google Shape;65;g3a3739ac7b6_1_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
        <p:cNvGrpSpPr/>
        <p:nvPr/>
      </p:nvGrpSpPr>
      <p:grpSpPr>
        <a:xfrm>
          <a:off x="0" y="0"/>
          <a:ext cx="0" cy="0"/>
          <a:chOff x="0" y="0"/>
          <a:chExt cx="0" cy="0"/>
        </a:xfrm>
      </p:grpSpPr>
      <p:sp>
        <p:nvSpPr>
          <p:cNvPr id="67" name="Google Shape;67;g3a3739ac7b6_1_6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g3a3739ac7b6_1_6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69" name="Google Shape;69;g3a3739ac7b6_1_6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0" name="Google Shape;70;g3a3739ac7b6_1_6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71" name="Google Shape;71;g3a3739ac7b6_1_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g3a3739ac7b6_1_66"/>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74" name="Google Shape;74;g3a3739ac7b6_1_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g3a3739ac7b6_1_69"/>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7" name="Google Shape;77;g3a3739ac7b6_1_69"/>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78" name="Google Shape;78;g3a3739ac7b6_1_6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
        <p:cNvGrpSpPr/>
        <p:nvPr/>
      </p:nvGrpSpPr>
      <p:grpSpPr>
        <a:xfrm>
          <a:off x="0" y="0"/>
          <a:ext cx="0" cy="0"/>
          <a:chOff x="0" y="0"/>
          <a:chExt cx="0" cy="0"/>
        </a:xfrm>
      </p:grpSpPr>
      <p:sp>
        <p:nvSpPr>
          <p:cNvPr id="20" name="Google Shape;20;g3a3739ac7b6_1_7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9788" y="365125"/>
            <a:ext cx="10515600" cy="1325563"/>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3" name="Google Shape;23;p3"/>
          <p:cNvSpPr txBox="1">
            <a:spLocks noGrp="1"/>
          </p:cNvSpPr>
          <p:nvPr>
            <p:ph type="body" idx="1"/>
          </p:nvPr>
        </p:nvSpPr>
        <p:spPr>
          <a:xfrm>
            <a:off x="839788" y="1681163"/>
            <a:ext cx="5157787" cy="823912"/>
          </a:xfrm>
          <a:prstGeom prst="rect">
            <a:avLst/>
          </a:prstGeom>
          <a:noFill/>
          <a:ln>
            <a:noFill/>
          </a:ln>
        </p:spPr>
        <p:txBody>
          <a:bodyPr spcFirstLastPara="1" wrap="square" lIns="121900" tIns="121900" rIns="121900" bIns="121900" anchor="b" anchorCtr="0">
            <a:normAutofit/>
          </a:bodyPr>
          <a:lstStyle>
            <a:lvl1pPr marL="457200" lvl="0" indent="-228600" algn="l">
              <a:lnSpc>
                <a:spcPct val="115000"/>
              </a:lnSpc>
              <a:spcBef>
                <a:spcPts val="0"/>
              </a:spcBef>
              <a:spcAft>
                <a:spcPts val="0"/>
              </a:spcAft>
              <a:buSzPts val="2400"/>
              <a:buNone/>
              <a:defRPr sz="2400" b="1"/>
            </a:lvl1pPr>
            <a:lvl2pPr marL="914400" lvl="1" indent="-228600" algn="l">
              <a:lnSpc>
                <a:spcPct val="115000"/>
              </a:lnSpc>
              <a:spcBef>
                <a:spcPts val="0"/>
              </a:spcBef>
              <a:spcAft>
                <a:spcPts val="0"/>
              </a:spcAft>
              <a:buSzPts val="1900"/>
              <a:buNone/>
              <a:defRPr sz="2000" b="1"/>
            </a:lvl2pPr>
            <a:lvl3pPr marL="1371600" lvl="2" indent="-228600" algn="l">
              <a:lnSpc>
                <a:spcPct val="115000"/>
              </a:lnSpc>
              <a:spcBef>
                <a:spcPts val="0"/>
              </a:spcBef>
              <a:spcAft>
                <a:spcPts val="0"/>
              </a:spcAft>
              <a:buSzPts val="1900"/>
              <a:buNone/>
              <a:defRPr sz="1800" b="1"/>
            </a:lvl3pPr>
            <a:lvl4pPr marL="1828800" lvl="3" indent="-228600" algn="l">
              <a:lnSpc>
                <a:spcPct val="115000"/>
              </a:lnSpc>
              <a:spcBef>
                <a:spcPts val="0"/>
              </a:spcBef>
              <a:spcAft>
                <a:spcPts val="0"/>
              </a:spcAft>
              <a:buSzPts val="1900"/>
              <a:buNone/>
              <a:defRPr sz="1600" b="1"/>
            </a:lvl4pPr>
            <a:lvl5pPr marL="2286000" lvl="4" indent="-228600" algn="l">
              <a:lnSpc>
                <a:spcPct val="115000"/>
              </a:lnSpc>
              <a:spcBef>
                <a:spcPts val="0"/>
              </a:spcBef>
              <a:spcAft>
                <a:spcPts val="0"/>
              </a:spcAft>
              <a:buSzPts val="1900"/>
              <a:buNone/>
              <a:defRPr sz="1600" b="1"/>
            </a:lvl5pPr>
            <a:lvl6pPr marL="2743200" lvl="5" indent="-228600" algn="l">
              <a:lnSpc>
                <a:spcPct val="115000"/>
              </a:lnSpc>
              <a:spcBef>
                <a:spcPts val="0"/>
              </a:spcBef>
              <a:spcAft>
                <a:spcPts val="0"/>
              </a:spcAft>
              <a:buSzPts val="1900"/>
              <a:buNone/>
              <a:defRPr sz="1600" b="1"/>
            </a:lvl6pPr>
            <a:lvl7pPr marL="3200400" lvl="6" indent="-228600" algn="l">
              <a:lnSpc>
                <a:spcPct val="115000"/>
              </a:lnSpc>
              <a:spcBef>
                <a:spcPts val="0"/>
              </a:spcBef>
              <a:spcAft>
                <a:spcPts val="0"/>
              </a:spcAft>
              <a:buSzPts val="1900"/>
              <a:buNone/>
              <a:defRPr sz="1600" b="1"/>
            </a:lvl7pPr>
            <a:lvl8pPr marL="3657600" lvl="7" indent="-228600" algn="l">
              <a:lnSpc>
                <a:spcPct val="115000"/>
              </a:lnSpc>
              <a:spcBef>
                <a:spcPts val="0"/>
              </a:spcBef>
              <a:spcAft>
                <a:spcPts val="0"/>
              </a:spcAft>
              <a:buSzPts val="1900"/>
              <a:buNone/>
              <a:defRPr sz="1600" b="1"/>
            </a:lvl8pPr>
            <a:lvl9pPr marL="4114800" lvl="8" indent="-228600" algn="l">
              <a:lnSpc>
                <a:spcPct val="115000"/>
              </a:lnSpc>
              <a:spcBef>
                <a:spcPts val="0"/>
              </a:spcBef>
              <a:spcAft>
                <a:spcPts val="0"/>
              </a:spcAft>
              <a:buSzPts val="1900"/>
              <a:buNone/>
              <a:defRPr sz="1600" b="1"/>
            </a:lvl9pPr>
          </a:lstStyle>
          <a:p>
            <a:endParaRPr/>
          </a:p>
        </p:txBody>
      </p:sp>
      <p:sp>
        <p:nvSpPr>
          <p:cNvPr id="24" name="Google Shape;24;p3"/>
          <p:cNvSpPr txBox="1">
            <a:spLocks noGrp="1"/>
          </p:cNvSpPr>
          <p:nvPr>
            <p:ph type="body" idx="2"/>
          </p:nvPr>
        </p:nvSpPr>
        <p:spPr>
          <a:xfrm>
            <a:off x="839788" y="2505075"/>
            <a:ext cx="5157787" cy="3684588"/>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5" name="Google Shape;25;p3"/>
          <p:cNvSpPr txBox="1">
            <a:spLocks noGrp="1"/>
          </p:cNvSpPr>
          <p:nvPr>
            <p:ph type="body" idx="3"/>
          </p:nvPr>
        </p:nvSpPr>
        <p:spPr>
          <a:xfrm>
            <a:off x="6172200" y="1681163"/>
            <a:ext cx="5183188" cy="823912"/>
          </a:xfrm>
          <a:prstGeom prst="rect">
            <a:avLst/>
          </a:prstGeom>
          <a:noFill/>
          <a:ln>
            <a:noFill/>
          </a:ln>
        </p:spPr>
        <p:txBody>
          <a:bodyPr spcFirstLastPara="1" wrap="square" lIns="121900" tIns="121900" rIns="121900" bIns="121900" anchor="b" anchorCtr="0">
            <a:normAutofit/>
          </a:bodyPr>
          <a:lstStyle>
            <a:lvl1pPr marL="457200" lvl="0" indent="-228600" algn="l">
              <a:lnSpc>
                <a:spcPct val="115000"/>
              </a:lnSpc>
              <a:spcBef>
                <a:spcPts val="0"/>
              </a:spcBef>
              <a:spcAft>
                <a:spcPts val="0"/>
              </a:spcAft>
              <a:buSzPts val="2400"/>
              <a:buNone/>
              <a:defRPr sz="2400" b="1"/>
            </a:lvl1pPr>
            <a:lvl2pPr marL="914400" lvl="1" indent="-228600" algn="l">
              <a:lnSpc>
                <a:spcPct val="115000"/>
              </a:lnSpc>
              <a:spcBef>
                <a:spcPts val="0"/>
              </a:spcBef>
              <a:spcAft>
                <a:spcPts val="0"/>
              </a:spcAft>
              <a:buSzPts val="1900"/>
              <a:buNone/>
              <a:defRPr sz="2000" b="1"/>
            </a:lvl2pPr>
            <a:lvl3pPr marL="1371600" lvl="2" indent="-228600" algn="l">
              <a:lnSpc>
                <a:spcPct val="115000"/>
              </a:lnSpc>
              <a:spcBef>
                <a:spcPts val="0"/>
              </a:spcBef>
              <a:spcAft>
                <a:spcPts val="0"/>
              </a:spcAft>
              <a:buSzPts val="1900"/>
              <a:buNone/>
              <a:defRPr sz="1800" b="1"/>
            </a:lvl3pPr>
            <a:lvl4pPr marL="1828800" lvl="3" indent="-228600" algn="l">
              <a:lnSpc>
                <a:spcPct val="115000"/>
              </a:lnSpc>
              <a:spcBef>
                <a:spcPts val="0"/>
              </a:spcBef>
              <a:spcAft>
                <a:spcPts val="0"/>
              </a:spcAft>
              <a:buSzPts val="1900"/>
              <a:buNone/>
              <a:defRPr sz="1600" b="1"/>
            </a:lvl4pPr>
            <a:lvl5pPr marL="2286000" lvl="4" indent="-228600" algn="l">
              <a:lnSpc>
                <a:spcPct val="115000"/>
              </a:lnSpc>
              <a:spcBef>
                <a:spcPts val="0"/>
              </a:spcBef>
              <a:spcAft>
                <a:spcPts val="0"/>
              </a:spcAft>
              <a:buSzPts val="1900"/>
              <a:buNone/>
              <a:defRPr sz="1600" b="1"/>
            </a:lvl5pPr>
            <a:lvl6pPr marL="2743200" lvl="5" indent="-228600" algn="l">
              <a:lnSpc>
                <a:spcPct val="115000"/>
              </a:lnSpc>
              <a:spcBef>
                <a:spcPts val="0"/>
              </a:spcBef>
              <a:spcAft>
                <a:spcPts val="0"/>
              </a:spcAft>
              <a:buSzPts val="1900"/>
              <a:buNone/>
              <a:defRPr sz="1600" b="1"/>
            </a:lvl6pPr>
            <a:lvl7pPr marL="3200400" lvl="6" indent="-228600" algn="l">
              <a:lnSpc>
                <a:spcPct val="115000"/>
              </a:lnSpc>
              <a:spcBef>
                <a:spcPts val="0"/>
              </a:spcBef>
              <a:spcAft>
                <a:spcPts val="0"/>
              </a:spcAft>
              <a:buSzPts val="1900"/>
              <a:buNone/>
              <a:defRPr sz="1600" b="1"/>
            </a:lvl7pPr>
            <a:lvl8pPr marL="3657600" lvl="7" indent="-228600" algn="l">
              <a:lnSpc>
                <a:spcPct val="115000"/>
              </a:lnSpc>
              <a:spcBef>
                <a:spcPts val="0"/>
              </a:spcBef>
              <a:spcAft>
                <a:spcPts val="0"/>
              </a:spcAft>
              <a:buSzPts val="1900"/>
              <a:buNone/>
              <a:defRPr sz="1600" b="1"/>
            </a:lvl8pPr>
            <a:lvl9pPr marL="4114800" lvl="8" indent="-228600" algn="l">
              <a:lnSpc>
                <a:spcPct val="115000"/>
              </a:lnSpc>
              <a:spcBef>
                <a:spcPts val="0"/>
              </a:spcBef>
              <a:spcAft>
                <a:spcPts val="0"/>
              </a:spcAft>
              <a:buSzPts val="1900"/>
              <a:buNone/>
              <a:defRPr sz="1600" b="1"/>
            </a:lvl9pPr>
          </a:lstStyle>
          <a:p>
            <a:endParaRPr/>
          </a:p>
        </p:txBody>
      </p:sp>
      <p:sp>
        <p:nvSpPr>
          <p:cNvPr id="26" name="Google Shape;26;p3"/>
          <p:cNvSpPr txBox="1">
            <a:spLocks noGrp="1"/>
          </p:cNvSpPr>
          <p:nvPr>
            <p:ph type="body" idx="4"/>
          </p:nvPr>
        </p:nvSpPr>
        <p:spPr>
          <a:xfrm>
            <a:off x="6172200" y="2505075"/>
            <a:ext cx="5183188" cy="3684588"/>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7" name="Google Shape;27;p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 name="Google Shape;28;p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 name="Google Shape;29;p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lvl="0" indent="0" algn="r">
              <a:lnSpc>
                <a:spcPct val="100000"/>
              </a:lnSpc>
              <a:spcBef>
                <a:spcPts val="0"/>
              </a:spcBef>
              <a:spcAft>
                <a:spcPts val="0"/>
              </a:spcAft>
              <a:buSzPts val="1300"/>
              <a:buNone/>
              <a:defRPr/>
            </a:lvl1pPr>
            <a:lvl2pPr marL="0" lvl="1" indent="0" algn="r">
              <a:lnSpc>
                <a:spcPct val="100000"/>
              </a:lnSpc>
              <a:spcBef>
                <a:spcPts val="0"/>
              </a:spcBef>
              <a:spcAft>
                <a:spcPts val="0"/>
              </a:spcAft>
              <a:buSzPts val="1300"/>
              <a:buNone/>
              <a:defRPr/>
            </a:lvl2pPr>
            <a:lvl3pPr marL="0" lvl="2" indent="0" algn="r">
              <a:lnSpc>
                <a:spcPct val="100000"/>
              </a:lnSpc>
              <a:spcBef>
                <a:spcPts val="0"/>
              </a:spcBef>
              <a:spcAft>
                <a:spcPts val="0"/>
              </a:spcAft>
              <a:buSzPts val="1300"/>
              <a:buNone/>
              <a:defRPr/>
            </a:lvl3pPr>
            <a:lvl4pPr marL="0" lvl="3" indent="0" algn="r">
              <a:lnSpc>
                <a:spcPct val="100000"/>
              </a:lnSpc>
              <a:spcBef>
                <a:spcPts val="0"/>
              </a:spcBef>
              <a:spcAft>
                <a:spcPts val="0"/>
              </a:spcAft>
              <a:buSzPts val="1300"/>
              <a:buNone/>
              <a:defRPr/>
            </a:lvl4pPr>
            <a:lvl5pPr marL="0" lvl="4" indent="0" algn="r">
              <a:lnSpc>
                <a:spcPct val="100000"/>
              </a:lnSpc>
              <a:spcBef>
                <a:spcPts val="0"/>
              </a:spcBef>
              <a:spcAft>
                <a:spcPts val="0"/>
              </a:spcAft>
              <a:buSzPts val="1300"/>
              <a:buNone/>
              <a:defRPr/>
            </a:lvl5pPr>
            <a:lvl6pPr marL="0" lvl="5" indent="0" algn="r">
              <a:lnSpc>
                <a:spcPct val="100000"/>
              </a:lnSpc>
              <a:spcBef>
                <a:spcPts val="0"/>
              </a:spcBef>
              <a:spcAft>
                <a:spcPts val="0"/>
              </a:spcAft>
              <a:buSzPts val="1300"/>
              <a:buNone/>
              <a:defRPr/>
            </a:lvl6pPr>
            <a:lvl7pPr marL="0" lvl="6" indent="0" algn="r">
              <a:lnSpc>
                <a:spcPct val="100000"/>
              </a:lnSpc>
              <a:spcBef>
                <a:spcPts val="0"/>
              </a:spcBef>
              <a:spcAft>
                <a:spcPts val="0"/>
              </a:spcAft>
              <a:buSzPts val="1300"/>
              <a:buNone/>
              <a:defRPr/>
            </a:lvl7pPr>
            <a:lvl8pPr marL="0" lvl="7" indent="0" algn="r">
              <a:lnSpc>
                <a:spcPct val="100000"/>
              </a:lnSpc>
              <a:spcBef>
                <a:spcPts val="0"/>
              </a:spcBef>
              <a:spcAft>
                <a:spcPts val="0"/>
              </a:spcAft>
              <a:buSzPts val="1300"/>
              <a:buNone/>
              <a:defRPr/>
            </a:lvl8pPr>
            <a:lvl9pPr marL="0" lvl="8" indent="0" algn="r">
              <a:lnSpc>
                <a:spcPct val="100000"/>
              </a:lnSpc>
              <a:spcBef>
                <a:spcPts val="0"/>
              </a:spcBef>
              <a:spcAft>
                <a:spcPts val="0"/>
              </a:spcAft>
              <a:buSzPts val="13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p:cSld name="1_Blank">
    <p:spTree>
      <p:nvGrpSpPr>
        <p:cNvPr id="1" name="Shape 30"/>
        <p:cNvGrpSpPr/>
        <p:nvPr/>
      </p:nvGrpSpPr>
      <p:grpSpPr>
        <a:xfrm>
          <a:off x="0" y="0"/>
          <a:ext cx="0" cy="0"/>
          <a:chOff x="0" y="0"/>
          <a:chExt cx="0" cy="0"/>
        </a:xfrm>
      </p:grpSpPr>
      <p:sp>
        <p:nvSpPr>
          <p:cNvPr id="31" name="Google Shape;31;g3a3739ac7b6_1_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2" name="Google Shape;32;g3a3739ac7b6_1_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1400"/>
              <a:buFont typeface="Calibri"/>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Twentieth Century"/>
              <a:buNone/>
              <a:defRPr sz="1400" b="0" i="0" u="none" strike="noStrike" cap="none">
                <a:solidFill>
                  <a:srgbClr val="000000"/>
                </a:solidFill>
                <a:latin typeface="Arial"/>
                <a:ea typeface="Arial"/>
                <a:cs typeface="Arial"/>
                <a:sym typeface="Arial"/>
              </a:defRPr>
            </a:lvl9pPr>
          </a:lstStyle>
          <a:p>
            <a:endParaRPr/>
          </a:p>
        </p:txBody>
      </p:sp>
      <p:sp>
        <p:nvSpPr>
          <p:cNvPr id="33" name="Google Shape;33;g3a3739ac7b6_1_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g3a3739ac7b6_1_81"/>
          <p:cNvSpPr txBox="1">
            <a:spLocks noGrp="1"/>
          </p:cNvSpPr>
          <p:nvPr>
            <p:ph type="title"/>
          </p:nvPr>
        </p:nvSpPr>
        <p:spPr>
          <a:xfrm>
            <a:off x="913775" y="618517"/>
            <a:ext cx="10364400" cy="15963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g3a3739ac7b6_1_86"/>
          <p:cNvSpPr txBox="1">
            <a:spLocks noGrp="1"/>
          </p:cNvSpPr>
          <p:nvPr>
            <p:ph type="title"/>
          </p:nvPr>
        </p:nvSpPr>
        <p:spPr>
          <a:xfrm>
            <a:off x="808300" y="513367"/>
            <a:ext cx="11175900" cy="834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3600"/>
              <a:buFont typeface="Calibri"/>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g3a3739ac7b6_1_86"/>
          <p:cNvSpPr txBox="1">
            <a:spLocks noGrp="1"/>
          </p:cNvSpPr>
          <p:nvPr>
            <p:ph type="body" idx="1"/>
          </p:nvPr>
        </p:nvSpPr>
        <p:spPr>
          <a:xfrm>
            <a:off x="851567" y="1452333"/>
            <a:ext cx="7721100" cy="41532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2133"/>
              </a:spcBef>
              <a:spcAft>
                <a:spcPts val="0"/>
              </a:spcAft>
              <a:buSzPts val="1800"/>
              <a:buChar char="○"/>
              <a:defRPr/>
            </a:lvl2pPr>
            <a:lvl3pPr marL="1371600" lvl="2" indent="-330200" algn="l">
              <a:lnSpc>
                <a:spcPct val="115000"/>
              </a:lnSpc>
              <a:spcBef>
                <a:spcPts val="2133"/>
              </a:spcBef>
              <a:spcAft>
                <a:spcPts val="0"/>
              </a:spcAft>
              <a:buSzPts val="1600"/>
              <a:buChar char="■"/>
              <a:defRPr/>
            </a:lvl3pPr>
            <a:lvl4pPr marL="1828800" lvl="3" indent="-311150" algn="l">
              <a:lnSpc>
                <a:spcPct val="115000"/>
              </a:lnSpc>
              <a:spcBef>
                <a:spcPts val="2133"/>
              </a:spcBef>
              <a:spcAft>
                <a:spcPts val="0"/>
              </a:spcAft>
              <a:buSzPts val="1300"/>
              <a:buChar char="●"/>
              <a:defRPr/>
            </a:lvl4pPr>
            <a:lvl5pPr marL="2286000" lvl="4" indent="-292100" algn="l">
              <a:lnSpc>
                <a:spcPct val="115000"/>
              </a:lnSpc>
              <a:spcBef>
                <a:spcPts val="2133"/>
              </a:spcBef>
              <a:spcAft>
                <a:spcPts val="0"/>
              </a:spcAft>
              <a:buSzPts val="1000"/>
              <a:buChar char="○"/>
              <a:defRPr/>
            </a:lvl5pPr>
            <a:lvl6pPr marL="2743200" lvl="5" indent="-279400" algn="l">
              <a:lnSpc>
                <a:spcPct val="115000"/>
              </a:lnSpc>
              <a:spcBef>
                <a:spcPts val="2133"/>
              </a:spcBef>
              <a:spcAft>
                <a:spcPts val="0"/>
              </a:spcAft>
              <a:buSzPts val="800"/>
              <a:buChar char="■"/>
              <a:defRPr/>
            </a:lvl6pPr>
            <a:lvl7pPr marL="3200400" lvl="6" indent="-279400" algn="l">
              <a:lnSpc>
                <a:spcPct val="115000"/>
              </a:lnSpc>
              <a:spcBef>
                <a:spcPts val="2133"/>
              </a:spcBef>
              <a:spcAft>
                <a:spcPts val="0"/>
              </a:spcAft>
              <a:buSzPts val="800"/>
              <a:buChar char="●"/>
              <a:defRPr/>
            </a:lvl7pPr>
            <a:lvl8pPr marL="3657600" lvl="7" indent="-279400" algn="l">
              <a:lnSpc>
                <a:spcPct val="115000"/>
              </a:lnSpc>
              <a:spcBef>
                <a:spcPts val="2133"/>
              </a:spcBef>
              <a:spcAft>
                <a:spcPts val="0"/>
              </a:spcAft>
              <a:buSzPts val="800"/>
              <a:buChar char="○"/>
              <a:defRPr/>
            </a:lvl8pPr>
            <a:lvl9pPr marL="4114800" lvl="8" indent="-279400" algn="l">
              <a:lnSpc>
                <a:spcPct val="115000"/>
              </a:lnSpc>
              <a:spcBef>
                <a:spcPts val="2133"/>
              </a:spcBef>
              <a:spcAft>
                <a:spcPts val="2133"/>
              </a:spcAft>
              <a:buSzPts val="800"/>
              <a:buChar char="■"/>
              <a:defRPr/>
            </a:lvl9pPr>
          </a:lstStyle>
          <a:p>
            <a:endParaRPr/>
          </a:p>
        </p:txBody>
      </p:sp>
      <p:sp>
        <p:nvSpPr>
          <p:cNvPr id="38" name="Google Shape;38;g3a3739ac7b6_1_86"/>
          <p:cNvSpPr txBox="1">
            <a:spLocks noGrp="1"/>
          </p:cNvSpPr>
          <p:nvPr>
            <p:ph type="sldNum" idx="12"/>
          </p:nvPr>
        </p:nvSpPr>
        <p:spPr>
          <a:xfrm>
            <a:off x="10407512" y="5971935"/>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6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a:p>
            <a:pPr marL="0" lvl="0" indent="0" algn="r" rtl="0">
              <a:spcBef>
                <a:spcPts val="0"/>
              </a:spcBef>
              <a:spcAft>
                <a:spcPts val="0"/>
              </a:spcAft>
              <a:buSzPts val="1300"/>
              <a:buNone/>
            </a:pPr>
            <a:endParaRPr sz="1733" b="0"/>
          </a:p>
        </p:txBody>
      </p:sp>
      <p:sp>
        <p:nvSpPr>
          <p:cNvPr id="39" name="Google Shape;39;g3a3739ac7b6_1_86"/>
          <p:cNvSpPr txBox="1">
            <a:spLocks noGrp="1"/>
          </p:cNvSpPr>
          <p:nvPr>
            <p:ph type="subTitle" idx="2"/>
          </p:nvPr>
        </p:nvSpPr>
        <p:spPr>
          <a:xfrm>
            <a:off x="5452533" y="6173900"/>
            <a:ext cx="4707600" cy="257700"/>
          </a:xfrm>
          <a:prstGeom prst="rect">
            <a:avLst/>
          </a:prstGeom>
          <a:noFill/>
          <a:ln>
            <a:noFill/>
          </a:ln>
        </p:spPr>
        <p:txBody>
          <a:bodyPr spcFirstLastPara="1" wrap="square" lIns="0" tIns="0" rIns="0" bIns="0" anchor="ctr" anchorCtr="0">
            <a:noAutofit/>
          </a:bodyPr>
          <a:lstStyle>
            <a:lvl1pPr lvl="0" algn="l">
              <a:lnSpc>
                <a:spcPct val="115000"/>
              </a:lnSpc>
              <a:spcBef>
                <a:spcPts val="0"/>
              </a:spcBef>
              <a:spcAft>
                <a:spcPts val="0"/>
              </a:spcAft>
              <a:buClr>
                <a:schemeClr val="dk1"/>
              </a:buClr>
              <a:buSzPts val="1200"/>
              <a:buNone/>
              <a:defRPr sz="1600">
                <a:solidFill>
                  <a:schemeClr val="dk1"/>
                </a:solidFill>
              </a:defRPr>
            </a:lvl1pPr>
            <a:lvl2pPr lvl="1" algn="l">
              <a:lnSpc>
                <a:spcPct val="115000"/>
              </a:lnSpc>
              <a:spcBef>
                <a:spcPts val="2133"/>
              </a:spcBef>
              <a:spcAft>
                <a:spcPts val="0"/>
              </a:spcAft>
              <a:buSzPts val="1800"/>
              <a:buNone/>
              <a:defRPr/>
            </a:lvl2pPr>
            <a:lvl3pPr lvl="2" algn="l">
              <a:lnSpc>
                <a:spcPct val="115000"/>
              </a:lnSpc>
              <a:spcBef>
                <a:spcPts val="2133"/>
              </a:spcBef>
              <a:spcAft>
                <a:spcPts val="0"/>
              </a:spcAft>
              <a:buSzPts val="1600"/>
              <a:buNone/>
              <a:defRPr/>
            </a:lvl3pPr>
            <a:lvl4pPr lvl="3" algn="l">
              <a:lnSpc>
                <a:spcPct val="115000"/>
              </a:lnSpc>
              <a:spcBef>
                <a:spcPts val="2133"/>
              </a:spcBef>
              <a:spcAft>
                <a:spcPts val="0"/>
              </a:spcAft>
              <a:buSzPts val="1300"/>
              <a:buNone/>
              <a:defRPr/>
            </a:lvl4pPr>
            <a:lvl5pPr lvl="4" algn="l">
              <a:lnSpc>
                <a:spcPct val="115000"/>
              </a:lnSpc>
              <a:spcBef>
                <a:spcPts val="2133"/>
              </a:spcBef>
              <a:spcAft>
                <a:spcPts val="0"/>
              </a:spcAft>
              <a:buSzPts val="1000"/>
              <a:buNone/>
              <a:defRPr/>
            </a:lvl5pPr>
            <a:lvl6pPr lvl="5" algn="l">
              <a:lnSpc>
                <a:spcPct val="115000"/>
              </a:lnSpc>
              <a:spcBef>
                <a:spcPts val="2133"/>
              </a:spcBef>
              <a:spcAft>
                <a:spcPts val="0"/>
              </a:spcAft>
              <a:buSzPts val="800"/>
              <a:buNone/>
              <a:defRPr/>
            </a:lvl6pPr>
            <a:lvl7pPr lvl="6" algn="l">
              <a:lnSpc>
                <a:spcPct val="115000"/>
              </a:lnSpc>
              <a:spcBef>
                <a:spcPts val="2133"/>
              </a:spcBef>
              <a:spcAft>
                <a:spcPts val="0"/>
              </a:spcAft>
              <a:buSzPts val="800"/>
              <a:buNone/>
              <a:defRPr/>
            </a:lvl7pPr>
            <a:lvl8pPr lvl="7" algn="l">
              <a:lnSpc>
                <a:spcPct val="115000"/>
              </a:lnSpc>
              <a:spcBef>
                <a:spcPts val="2133"/>
              </a:spcBef>
              <a:spcAft>
                <a:spcPts val="0"/>
              </a:spcAft>
              <a:buSzPts val="800"/>
              <a:buNone/>
              <a:defRPr/>
            </a:lvl8pPr>
            <a:lvl9pPr lvl="8" algn="l">
              <a:lnSpc>
                <a:spcPct val="115000"/>
              </a:lnSpc>
              <a:spcBef>
                <a:spcPts val="2133"/>
              </a:spcBef>
              <a:spcAft>
                <a:spcPts val="2133"/>
              </a:spcAft>
              <a:buSzPts val="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3a3739ac7b6_1_5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2" name="Google Shape;42;g3a3739ac7b6_1_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g3a3739ac7b6_1_3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45" name="Google Shape;45;g3a3739ac7b6_1_3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46" name="Google Shape;46;g3a3739ac7b6_1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g3a3739ac7b6_1_38"/>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49" name="Google Shape;49;g3a3739ac7b6_1_3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
        <p:cNvGrpSpPr/>
        <p:nvPr/>
      </p:nvGrpSpPr>
      <p:grpSpPr>
        <a:xfrm>
          <a:off x="0" y="0"/>
          <a:ext cx="0" cy="0"/>
          <a:chOff x="0" y="0"/>
          <a:chExt cx="0" cy="0"/>
        </a:xfrm>
      </p:grpSpPr>
      <p:sp>
        <p:nvSpPr>
          <p:cNvPr id="51" name="Google Shape;51;g3a3739ac7b6_1_4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2" name="Google Shape;52;g3a3739ac7b6_1_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3" name="Google Shape;53;g3a3739ac7b6_1_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3a3739ac7b6_1_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3a3739ac7b6_1_3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3a3739ac7b6_1_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gulations.gov/docket/EPA-HQ-OPP-2023-0365"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regulations.gov/docket/EPA-HQ-OPP-2023-0567" TargetMode="External"/><Relationship Id="rId5" Type="http://schemas.openxmlformats.org/officeDocument/2006/relationships/hyperlink" Target="https://www.regulations.gov/docket/EPA-HQ-OPP-2023-0327" TargetMode="External"/><Relationship Id="rId4" Type="http://schemas.openxmlformats.org/officeDocument/2006/relationships/hyperlink" Target="https://www.regulations.gov/docket/EPA-HQ-OPP-2024-029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www.epa.gov/pesticides/mitigation-men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ssa.net/endangered-specie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pesticidestewardship.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festf.org/FESTF_Map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acreblitz.com/resources" TargetMode="External"/><Relationship Id="rId5" Type="http://schemas.openxmlformats.org/officeDocument/2006/relationships/hyperlink" Target="https://ecos.fws.gov/ecp/report/species-listings-by-state-totals?statusCategory=Listed" TargetMode="External"/><Relationship Id="rId4" Type="http://schemas.openxmlformats.org/officeDocument/2006/relationships/hyperlink" Target="https://festf.org/Maps_and_Material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s://www.epa.gov/endangered-species/bulletins-live-two-view-bulletins" TargetMode="Externa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epa.gov/system/files/documents/2025-09/runoff-mitigation-worksheet-september-2025_1.pdf"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hyperlink" Target="https://wssa.net/endangered-species/" TargetMode="External"/><Relationship Id="rId3" Type="http://schemas.openxmlformats.org/officeDocument/2006/relationships/image" Target="../media/image46.png"/><Relationship Id="rId7" Type="http://schemas.openxmlformats.org/officeDocument/2006/relationships/hyperlink" Target="https://www.epa.gov/pesticides/mitigation-menu" TargetMode="External"/><Relationship Id="rId12" Type="http://schemas.openxmlformats.org/officeDocument/2006/relationships/hyperlink" Target="http://acreblitz.com"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www.epa.gov/endangered-species/pesticides-and-endangered-species-educational-resources-toolbox" TargetMode="External"/><Relationship Id="rId11" Type="http://schemas.openxmlformats.org/officeDocument/2006/relationships/hyperlink" Target="https://pesticidestewardship.org/" TargetMode="External"/><Relationship Id="rId5" Type="http://schemas.openxmlformats.org/officeDocument/2006/relationships/hyperlink" Target="https://www.epa.gov/endangered-species/bulletins-live-two-view-bulletins" TargetMode="External"/><Relationship Id="rId10" Type="http://schemas.openxmlformats.org/officeDocument/2006/relationships/hyperlink" Target="https://festf.org/" TargetMode="External"/><Relationship Id="rId4" Type="http://schemas.openxmlformats.org/officeDocument/2006/relationships/hyperlink" Target="https://www.epa.gov/endangered-species" TargetMode="External"/><Relationship Id="rId9" Type="http://schemas.openxmlformats.org/officeDocument/2006/relationships/hyperlink" Target="https://ammpspecies.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40"/>
          <p:cNvSpPr txBox="1">
            <a:spLocks noGrp="1"/>
          </p:cNvSpPr>
          <p:nvPr>
            <p:ph type="title"/>
          </p:nvPr>
        </p:nvSpPr>
        <p:spPr>
          <a:xfrm>
            <a:off x="872836" y="196456"/>
            <a:ext cx="10480964" cy="97738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950"/>
              <a:buFont typeface="Calibri"/>
              <a:buNone/>
            </a:pPr>
            <a:r>
              <a:rPr lang="en-US" sz="3600" b="1" dirty="0">
                <a:solidFill>
                  <a:srgbClr val="0000FF"/>
                </a:solidFill>
              </a:rPr>
              <a:t>ENDANGERED SPECIES ACT: </a:t>
            </a:r>
            <a:br>
              <a:rPr lang="en-US" sz="3600" b="1" dirty="0">
                <a:solidFill>
                  <a:srgbClr val="0000FF"/>
                </a:solidFill>
              </a:rPr>
            </a:br>
            <a:r>
              <a:rPr lang="en-US" sz="3600" b="1" dirty="0">
                <a:solidFill>
                  <a:srgbClr val="0000FF"/>
                </a:solidFill>
              </a:rPr>
              <a:t>WINTER 2026 TRAINING</a:t>
            </a:r>
            <a:endParaRPr sz="3600" dirty="0"/>
          </a:p>
        </p:txBody>
      </p:sp>
      <p:sp>
        <p:nvSpPr>
          <p:cNvPr id="85" name="Google Shape;85;p40">
            <a:extLst>
              <a:ext uri="{C183D7F6-B498-43B3-948B-1728B52AA6E4}">
                <adec:decorative xmlns:adec="http://schemas.microsoft.com/office/drawing/2017/decorative" val="1"/>
              </a:ext>
            </a:extLst>
          </p:cNvPr>
          <p:cNvSpPr txBox="1">
            <a:spLocks noGrp="1"/>
          </p:cNvSpPr>
          <p:nvPr>
            <p:ph type="sldNum" idx="12"/>
          </p:nvPr>
        </p:nvSpPr>
        <p:spPr>
          <a:xfrm>
            <a:off x="10863967" y="5947457"/>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1</a:t>
            </a:fld>
            <a:endParaRPr/>
          </a:p>
        </p:txBody>
      </p:sp>
      <p:sp>
        <p:nvSpPr>
          <p:cNvPr id="86" name="Google Shape;86;p40">
            <a:extLst>
              <a:ext uri="{C183D7F6-B498-43B3-948B-1728B52AA6E4}">
                <adec:decorative xmlns:adec="http://schemas.microsoft.com/office/drawing/2017/decorative" val="1"/>
              </a:ext>
            </a:extLst>
          </p:cNvPr>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87" name="Google Shape;87;p40"/>
          <p:cNvSpPr txBox="1"/>
          <p:nvPr/>
        </p:nvSpPr>
        <p:spPr>
          <a:xfrm>
            <a:off x="6096000" y="2482605"/>
            <a:ext cx="600594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Bill Chism,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Kim Brown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Niranjana Krishnan</a:t>
            </a:r>
            <a:endParaRPr sz="2400" b="0" i="0" u="none" strike="noStrike" cap="none" dirty="0">
              <a:solidFill>
                <a:schemeClr val="dk1"/>
              </a:solidFill>
              <a:latin typeface="Calibri"/>
              <a:ea typeface="Calibri"/>
              <a:cs typeface="Calibri"/>
              <a:sym typeface="Calibri"/>
            </a:endParaRPr>
          </a:p>
        </p:txBody>
      </p:sp>
      <p:pic>
        <p:nvPicPr>
          <p:cNvPr id="88" name="Google Shape;88;p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7558" y="1173843"/>
            <a:ext cx="5373364" cy="5208738"/>
          </a:xfrm>
          <a:prstGeom prst="rect">
            <a:avLst/>
          </a:prstGeom>
          <a:noFill/>
          <a:ln>
            <a:noFill/>
          </a:ln>
        </p:spPr>
      </p:pic>
      <p:sp>
        <p:nvSpPr>
          <p:cNvPr id="89" name="Google Shape;89;p40"/>
          <p:cNvSpPr txBox="1"/>
          <p:nvPr/>
        </p:nvSpPr>
        <p:spPr>
          <a:xfrm>
            <a:off x="7599150" y="5917013"/>
            <a:ext cx="277290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2"/>
                </a:solidFill>
                <a:latin typeface="Arial"/>
                <a:ea typeface="Arial"/>
                <a:cs typeface="Arial"/>
                <a:sym typeface="Arial"/>
              </a:rPr>
              <a:t>Developed December 2025</a:t>
            </a:r>
            <a:endParaRPr sz="15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9"/>
          <p:cNvSpPr txBox="1">
            <a:spLocks noGrp="1"/>
          </p:cNvSpPr>
          <p:nvPr>
            <p:ph type="title"/>
          </p:nvPr>
        </p:nvSpPr>
        <p:spPr>
          <a:xfrm>
            <a:off x="249375" y="183300"/>
            <a:ext cx="9639300" cy="1107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3300" b="1">
                <a:solidFill>
                  <a:srgbClr val="0000FF"/>
                </a:solidFill>
              </a:rPr>
              <a:t>ESA: COMPLIANCE AND WILL IT GO AWAY</a:t>
            </a:r>
            <a:endParaRPr sz="3300"/>
          </a:p>
        </p:txBody>
      </p:sp>
      <p:sp>
        <p:nvSpPr>
          <p:cNvPr id="180" name="Google Shape;180;p9"/>
          <p:cNvSpPr txBox="1">
            <a:spLocks noGrp="1"/>
          </p:cNvSpPr>
          <p:nvPr>
            <p:ph type="body" idx="1"/>
          </p:nvPr>
        </p:nvSpPr>
        <p:spPr>
          <a:xfrm>
            <a:off x="364680" y="1633269"/>
            <a:ext cx="10665900" cy="4563300"/>
          </a:xfrm>
          <a:prstGeom prst="rect">
            <a:avLst/>
          </a:prstGeom>
          <a:noFill/>
          <a:ln>
            <a:noFill/>
          </a:ln>
        </p:spPr>
        <p:txBody>
          <a:bodyPr spcFirstLastPara="1" wrap="square" lIns="91425" tIns="45700" rIns="91425" bIns="45700" anchor="t" anchorCtr="0">
            <a:normAutofit/>
          </a:bodyPr>
          <a:lstStyle/>
          <a:p>
            <a:pPr marL="228600" lvl="0" indent="-222250" algn="l" rtl="0">
              <a:lnSpc>
                <a:spcPct val="90000"/>
              </a:lnSpc>
              <a:spcBef>
                <a:spcPts val="0"/>
              </a:spcBef>
              <a:spcAft>
                <a:spcPts val="0"/>
              </a:spcAft>
              <a:buClr>
                <a:schemeClr val="dk1"/>
              </a:buClr>
              <a:buSzPts val="3100"/>
              <a:buChar char="•"/>
            </a:pPr>
            <a:r>
              <a:rPr lang="en-US" sz="3100">
                <a:solidFill>
                  <a:schemeClr val="dk1"/>
                </a:solidFill>
              </a:rPr>
              <a:t>Compliance with label mitigations </a:t>
            </a:r>
            <a:endParaRPr sz="23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State lead agencies will enforce labels</a:t>
            </a:r>
            <a:endParaRPr sz="18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Each state will decide the best way to do that</a:t>
            </a:r>
            <a:endParaRPr sz="2700">
              <a:solidFill>
                <a:schemeClr val="dk1"/>
              </a:solidFill>
            </a:endParaRPr>
          </a:p>
          <a:p>
            <a:pPr marL="228600" lvl="0" indent="-25400" algn="l" rtl="0">
              <a:lnSpc>
                <a:spcPct val="90000"/>
              </a:lnSpc>
              <a:spcBef>
                <a:spcPts val="1000"/>
              </a:spcBef>
              <a:spcAft>
                <a:spcPts val="0"/>
              </a:spcAft>
              <a:buClr>
                <a:schemeClr val="dk1"/>
              </a:buClr>
              <a:buSzPts val="3200"/>
              <a:buNone/>
            </a:pPr>
            <a:endParaRPr sz="3100">
              <a:solidFill>
                <a:schemeClr val="dk1"/>
              </a:solidFill>
            </a:endParaRPr>
          </a:p>
          <a:p>
            <a:pPr marL="228600" lvl="0" indent="-222250" algn="l" rtl="0">
              <a:lnSpc>
                <a:spcPct val="90000"/>
              </a:lnSpc>
              <a:spcBef>
                <a:spcPts val="1000"/>
              </a:spcBef>
              <a:spcAft>
                <a:spcPts val="0"/>
              </a:spcAft>
              <a:buClr>
                <a:schemeClr val="dk1"/>
              </a:buClr>
              <a:buSzPts val="3100"/>
              <a:buChar char="•"/>
            </a:pPr>
            <a:r>
              <a:rPr lang="en-US" sz="3100">
                <a:solidFill>
                  <a:schemeClr val="dk1"/>
                </a:solidFill>
              </a:rPr>
              <a:t>Will it go away? </a:t>
            </a:r>
            <a:endParaRPr sz="23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Any modifications would require bipartisan support (e.g., some years congress can’t even pass the budget)</a:t>
            </a:r>
            <a:endParaRPr sz="1800">
              <a:solidFill>
                <a:schemeClr val="dk1"/>
              </a:solidFill>
            </a:endParaRPr>
          </a:p>
          <a:p>
            <a:pPr marL="685800" lvl="1" indent="-222250" algn="l" rtl="0">
              <a:lnSpc>
                <a:spcPct val="90000"/>
              </a:lnSpc>
              <a:spcBef>
                <a:spcPts val="500"/>
              </a:spcBef>
              <a:spcAft>
                <a:spcPts val="0"/>
              </a:spcAft>
              <a:buClr>
                <a:schemeClr val="dk1"/>
              </a:buClr>
              <a:buSzPts val="2700"/>
              <a:buChar char="•"/>
            </a:pPr>
            <a:r>
              <a:rPr lang="en-US" sz="2700">
                <a:solidFill>
                  <a:schemeClr val="dk1"/>
                </a:solidFill>
              </a:rPr>
              <a:t>The ESA has been successfully functioning for 50 years, and people want to protect Bald eagles, Florida manatees, etc.</a:t>
            </a:r>
            <a:endParaRPr sz="2700">
              <a:solidFill>
                <a:schemeClr val="dk1"/>
              </a:solidFill>
            </a:endParaRPr>
          </a:p>
        </p:txBody>
      </p:sp>
      <p:pic>
        <p:nvPicPr>
          <p:cNvPr id="181" name="Google Shape;181;p9" descr="Mead's Milkwe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45037" y="227554"/>
            <a:ext cx="2569163" cy="3243706"/>
          </a:xfrm>
          <a:prstGeom prst="rect">
            <a:avLst/>
          </a:prstGeom>
          <a:noFill/>
          <a:ln>
            <a:noFill/>
          </a:ln>
        </p:spPr>
      </p:pic>
      <p:sp>
        <p:nvSpPr>
          <p:cNvPr id="182" name="Google Shape;182;p9"/>
          <p:cNvSpPr txBox="1"/>
          <p:nvPr/>
        </p:nvSpPr>
        <p:spPr>
          <a:xfrm>
            <a:off x="9242790" y="3469101"/>
            <a:ext cx="2569163"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Mead’s Milkweed</a:t>
            </a:r>
            <a:endParaRPr sz="1800" b="0" i="0" u="none" strike="noStrike" cap="none">
              <a:solidFill>
                <a:schemeClr val="dk1"/>
              </a:solidFill>
              <a:latin typeface="Calibri"/>
              <a:ea typeface="Calibri"/>
              <a:cs typeface="Calibri"/>
              <a:sym typeface="Calibri"/>
            </a:endParaRPr>
          </a:p>
        </p:txBody>
      </p:sp>
      <p:sp>
        <p:nvSpPr>
          <p:cNvPr id="183" name="Google Shape;183;p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10</a:t>
            </a:fld>
            <a:endParaRPr sz="1300">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txBox="1">
            <a:spLocks noGrp="1"/>
          </p:cNvSpPr>
          <p:nvPr>
            <p:ph type="title"/>
          </p:nvPr>
        </p:nvSpPr>
        <p:spPr>
          <a:xfrm>
            <a:off x="378753" y="77453"/>
            <a:ext cx="11489159" cy="8327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2800"/>
              <a:buFont typeface="Calibri"/>
              <a:buNone/>
            </a:pPr>
            <a:r>
              <a:rPr lang="en-US" sz="2800" b="1">
                <a:solidFill>
                  <a:srgbClr val="0000FF"/>
                </a:solidFill>
              </a:rPr>
              <a:t>ESA IS SUCCESSFUL:</a:t>
            </a:r>
            <a:endParaRPr sz="2800"/>
          </a:p>
        </p:txBody>
      </p:sp>
      <p:graphicFrame>
        <p:nvGraphicFramePr>
          <p:cNvPr id="190" name="Google Shape;190;p7"/>
          <p:cNvGraphicFramePr/>
          <p:nvPr/>
        </p:nvGraphicFramePr>
        <p:xfrm>
          <a:off x="567507" y="1006551"/>
          <a:ext cx="5376075" cy="5755600"/>
        </p:xfrm>
        <a:graphic>
          <a:graphicData uri="http://schemas.openxmlformats.org/drawingml/2006/table">
            <a:tbl>
              <a:tblPr firstRow="1" firstCol="1" bandRow="1">
                <a:noFill/>
                <a:tableStyleId>{E45A2242-D85A-408C-B663-FD27EBFAEB5F}</a:tableStyleId>
              </a:tblPr>
              <a:tblGrid>
                <a:gridCol w="1874300">
                  <a:extLst>
                    <a:ext uri="{9D8B030D-6E8A-4147-A177-3AD203B41FA5}">
                      <a16:colId xmlns:a16="http://schemas.microsoft.com/office/drawing/2014/main" val="20000"/>
                    </a:ext>
                  </a:extLst>
                </a:gridCol>
                <a:gridCol w="3501775">
                  <a:extLst>
                    <a:ext uri="{9D8B030D-6E8A-4147-A177-3AD203B41FA5}">
                      <a16:colId xmlns:a16="http://schemas.microsoft.com/office/drawing/2014/main" val="20001"/>
                    </a:ext>
                  </a:extLst>
                </a:gridCol>
              </a:tblGrid>
              <a:tr h="359725">
                <a:tc>
                  <a:txBody>
                    <a:bodyPr/>
                    <a:lstStyle/>
                    <a:p>
                      <a:pPr marL="0" marR="0" lvl="0" indent="0" algn="ctr"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Animals</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ctr"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Plants</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Bald eagles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Eggert’s sunflower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Peregrine falcons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Maguire daisy</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Manatees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Mountain golden heather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Sea turtles</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Robbins’ cinquefoil</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Southern sea otter </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bush mallow</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5"/>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Maguire primrose</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lotus</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6"/>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Black-footed ferret</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 Clemente Island paintbrush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7"/>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b="0" u="none" strike="noStrike" cap="none">
                          <a:solidFill>
                            <a:schemeClr val="dk1"/>
                          </a:solidFill>
                        </a:rPr>
                        <a:t>Gray wolf</a:t>
                      </a:r>
                      <a:endParaRPr sz="17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sandplain gerardia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8"/>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seabeach amaranth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9"/>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small whorled pogonia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0"/>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Tennessee coneflower</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1"/>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Texas wild rice</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2"/>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Virginia round-leaf birch</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3"/>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Santa Cruz Island Dudleya</a:t>
                      </a:r>
                      <a:endParaRPr sz="170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4"/>
                  </a:ext>
                </a:extLst>
              </a:tr>
              <a:tr h="359725">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a:solidFill>
                            <a:schemeClr val="dk1"/>
                          </a:solidFill>
                        </a:rPr>
                        <a:t> </a:t>
                      </a:r>
                      <a:endParaRPr sz="170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Clr>
                          <a:schemeClr val="dk1"/>
                        </a:buClr>
                        <a:buSzPts val="1600"/>
                        <a:buFont typeface="Twentieth Century"/>
                        <a:buNone/>
                      </a:pPr>
                      <a:r>
                        <a:rPr lang="en-US" sz="1700" u="none" strike="noStrike" cap="none" dirty="0">
                          <a:solidFill>
                            <a:schemeClr val="dk1"/>
                          </a:solidFill>
                        </a:rPr>
                        <a:t>Santa Cruz Island bedstraw</a:t>
                      </a:r>
                      <a:endParaRPr sz="1700" u="none" strike="noStrike" cap="none" dirty="0">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15"/>
                  </a:ext>
                </a:extLst>
              </a:tr>
            </a:tbl>
          </a:graphicData>
        </a:graphic>
      </p:graphicFrame>
      <p:sp>
        <p:nvSpPr>
          <p:cNvPr id="192" name="Google Shape;192;p7">
            <a:extLst>
              <a:ext uri="{C183D7F6-B498-43B3-948B-1728B52AA6E4}">
                <adec:decorative xmlns:adec="http://schemas.microsoft.com/office/drawing/2017/decorative" val="1"/>
              </a:ext>
            </a:extLst>
          </p:cNvPr>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pic>
        <p:nvPicPr>
          <p:cNvPr id="194" name="Google Shape;194;p7" descr="Maguire Daisy"/>
          <p:cNvPicPr preferRelativeResize="0"/>
          <p:nvPr/>
        </p:nvPicPr>
        <p:blipFill rotWithShape="1">
          <a:blip r:embed="rId3">
            <a:alphaModFix/>
          </a:blip>
          <a:srcRect/>
          <a:stretch/>
        </p:blipFill>
        <p:spPr>
          <a:xfrm>
            <a:off x="7357853" y="391004"/>
            <a:ext cx="3995947" cy="2816320"/>
          </a:xfrm>
          <a:prstGeom prst="rect">
            <a:avLst/>
          </a:prstGeom>
          <a:noFill/>
          <a:ln>
            <a:noFill/>
          </a:ln>
        </p:spPr>
      </p:pic>
      <p:sp>
        <p:nvSpPr>
          <p:cNvPr id="191" name="Google Shape;191;p7"/>
          <p:cNvSpPr txBox="1"/>
          <p:nvPr/>
        </p:nvSpPr>
        <p:spPr>
          <a:xfrm>
            <a:off x="7490691" y="3207324"/>
            <a:ext cx="359294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Maguire Daisy, US FWS</a:t>
            </a:r>
            <a:endParaRPr sz="1100" b="0" i="0" u="none" strike="noStrike" cap="none">
              <a:solidFill>
                <a:schemeClr val="dk1"/>
              </a:solidFill>
              <a:latin typeface="Calibri"/>
              <a:ea typeface="Calibri"/>
              <a:cs typeface="Calibri"/>
              <a:sym typeface="Calibri"/>
            </a:endParaRPr>
          </a:p>
        </p:txBody>
      </p:sp>
      <p:sp>
        <p:nvSpPr>
          <p:cNvPr id="193" name="Google Shape;193;p7">
            <a:extLst>
              <a:ext uri="{C183D7F6-B498-43B3-948B-1728B52AA6E4}">
                <adec:decorative xmlns:adec="http://schemas.microsoft.com/office/drawing/2017/decorative" val="1"/>
              </a:ext>
            </a:extLst>
          </p:cNvPr>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pic>
        <p:nvPicPr>
          <p:cNvPr id="195" name="Google Shape;195;p7" descr="Eggert's Sunflower"/>
          <p:cNvPicPr preferRelativeResize="0"/>
          <p:nvPr/>
        </p:nvPicPr>
        <p:blipFill rotWithShape="1">
          <a:blip r:embed="rId4">
            <a:alphaModFix/>
          </a:blip>
          <a:srcRect/>
          <a:stretch/>
        </p:blipFill>
        <p:spPr>
          <a:xfrm>
            <a:off x="6435229" y="3897514"/>
            <a:ext cx="2110923" cy="2110923"/>
          </a:xfrm>
          <a:prstGeom prst="rect">
            <a:avLst/>
          </a:prstGeom>
          <a:noFill/>
          <a:ln>
            <a:noFill/>
          </a:ln>
        </p:spPr>
      </p:pic>
      <p:sp>
        <p:nvSpPr>
          <p:cNvPr id="196" name="Google Shape;196;p7"/>
          <p:cNvSpPr txBox="1"/>
          <p:nvPr/>
        </p:nvSpPr>
        <p:spPr>
          <a:xfrm>
            <a:off x="6196044" y="6030917"/>
            <a:ext cx="274319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Eggert’s Sunflower, CBD</a:t>
            </a:r>
            <a:endParaRPr sz="1100" b="0" i="0" u="none" strike="noStrike" cap="none">
              <a:solidFill>
                <a:schemeClr val="dk1"/>
              </a:solidFill>
              <a:latin typeface="Calibri"/>
              <a:ea typeface="Calibri"/>
              <a:cs typeface="Calibri"/>
              <a:sym typeface="Calibri"/>
            </a:endParaRPr>
          </a:p>
        </p:txBody>
      </p:sp>
      <p:sp>
        <p:nvSpPr>
          <p:cNvPr id="197" name="Google Shape;197;p7"/>
          <p:cNvSpPr txBox="1"/>
          <p:nvPr/>
        </p:nvSpPr>
        <p:spPr>
          <a:xfrm>
            <a:off x="8546152" y="3789340"/>
            <a:ext cx="3592944" cy="26776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Center for Biological Diversity (2023) said 99% of listed species are Still alive and 291 species have been saved or on the road to recovery (some examples)</a:t>
            </a:r>
            <a:endParaRPr sz="1400" b="0" i="0" u="none" strike="noStrike" cap="none">
              <a:solidFill>
                <a:srgbClr val="000000"/>
              </a:solidFill>
              <a:latin typeface="Arial"/>
              <a:ea typeface="Arial"/>
              <a:cs typeface="Arial"/>
              <a:sym typeface="Arial"/>
            </a:endParaRPr>
          </a:p>
        </p:txBody>
      </p:sp>
      <p:sp>
        <p:nvSpPr>
          <p:cNvPr id="198" name="Google Shape;198;p7"/>
          <p:cNvSpPr txBox="1">
            <a:spLocks noGrp="1"/>
          </p:cNvSpPr>
          <p:nvPr>
            <p:ph type="sldNum" idx="12"/>
          </p:nvPr>
        </p:nvSpPr>
        <p:spPr>
          <a:xfrm>
            <a:off x="11083636" y="6400200"/>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11</a:t>
            </a:fld>
            <a:endParaRPr sz="1300">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5" name="Google Shape;205;p8"/>
          <p:cNvSpPr txBox="1">
            <a:spLocks noGrp="1"/>
          </p:cNvSpPr>
          <p:nvPr>
            <p:ph type="title"/>
          </p:nvPr>
        </p:nvSpPr>
        <p:spPr>
          <a:xfrm>
            <a:off x="598714" y="206829"/>
            <a:ext cx="11145883" cy="900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3600"/>
              <a:buFont typeface="Calibri"/>
              <a:buNone/>
            </a:pPr>
            <a:r>
              <a:rPr lang="en-US" sz="3100" b="1">
                <a:solidFill>
                  <a:srgbClr val="0000FF"/>
                </a:solidFill>
              </a:rPr>
              <a:t>ESA PROTECTION: PEOPLE SAY THIS IS TOO COMPLICATED. BUT THE EPA OR COURTS HAD THREE MAIN REGISTRATION CHOICES</a:t>
            </a:r>
            <a:endParaRPr sz="3100"/>
          </a:p>
        </p:txBody>
      </p:sp>
      <p:sp>
        <p:nvSpPr>
          <p:cNvPr id="206" name="Google Shape;206;p8"/>
          <p:cNvSpPr txBox="1">
            <a:spLocks noGrp="1"/>
          </p:cNvSpPr>
          <p:nvPr>
            <p:ph type="body" idx="1"/>
          </p:nvPr>
        </p:nvSpPr>
        <p:spPr>
          <a:xfrm>
            <a:off x="231105" y="1371262"/>
            <a:ext cx="10622280" cy="514084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3200"/>
              <a:buNone/>
            </a:pPr>
            <a:r>
              <a:rPr lang="en-US" sz="2800" b="1">
                <a:solidFill>
                  <a:schemeClr val="dk1"/>
                </a:solidFill>
              </a:rPr>
              <a:t>Option 1: Remove pesticide from the U.S. marketplace</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Any pesticide that could impact listed species or critical habitat could have its registration removed</a:t>
            </a:r>
            <a:endParaRPr sz="2600">
              <a:solidFill>
                <a:schemeClr val="dk1"/>
              </a:solidFill>
            </a:endParaRPr>
          </a:p>
          <a:p>
            <a:pPr marL="0" lvl="0" indent="0" algn="l" rtl="0">
              <a:lnSpc>
                <a:spcPct val="90000"/>
              </a:lnSpc>
              <a:spcBef>
                <a:spcPts val="1200"/>
              </a:spcBef>
              <a:spcAft>
                <a:spcPts val="0"/>
              </a:spcAft>
              <a:buClr>
                <a:schemeClr val="dk1"/>
              </a:buClr>
              <a:buSzPts val="3200"/>
              <a:buNone/>
            </a:pPr>
            <a:r>
              <a:rPr lang="en-US" sz="2800" b="1">
                <a:solidFill>
                  <a:schemeClr val="dk1"/>
                </a:solidFill>
              </a:rPr>
              <a:t>Option 2: Restrict its use to only crops/sites in counties or states without listed species or critical habitat</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Map of listed species, more red shows larger 						populations (NY times 2022 map)</a:t>
            </a:r>
            <a:endParaRPr sz="3200">
              <a:solidFill>
                <a:schemeClr val="dk1"/>
              </a:solidFill>
            </a:endParaRPr>
          </a:p>
          <a:p>
            <a:pPr marL="0" lvl="0" indent="0" algn="l" rtl="0">
              <a:lnSpc>
                <a:spcPct val="90000"/>
              </a:lnSpc>
              <a:spcBef>
                <a:spcPts val="1200"/>
              </a:spcBef>
              <a:spcAft>
                <a:spcPts val="0"/>
              </a:spcAft>
              <a:buClr>
                <a:schemeClr val="dk1"/>
              </a:buClr>
              <a:buSzPts val="3200"/>
              <a:buNone/>
            </a:pPr>
            <a:r>
              <a:rPr lang="en-US" sz="2800" b="1">
                <a:solidFill>
                  <a:schemeClr val="dk1"/>
                </a:solidFill>
              </a:rPr>
              <a:t>Option 3: Add mitigations to protect species</a:t>
            </a:r>
            <a:endParaRPr sz="2800" b="1">
              <a:solidFill>
                <a:schemeClr val="dk1"/>
              </a:solidFill>
            </a:endParaRPr>
          </a:p>
          <a:p>
            <a:pPr marL="685800" lvl="1" indent="-228600" algn="l" rtl="0">
              <a:lnSpc>
                <a:spcPct val="90000"/>
              </a:lnSpc>
              <a:spcBef>
                <a:spcPts val="500"/>
              </a:spcBef>
              <a:spcAft>
                <a:spcPts val="0"/>
              </a:spcAft>
              <a:buClr>
                <a:schemeClr val="dk1"/>
              </a:buClr>
              <a:buSzPts val="2600"/>
              <a:buChar char="•"/>
            </a:pPr>
            <a:r>
              <a:rPr lang="en-US" sz="2600">
                <a:solidFill>
                  <a:schemeClr val="dk1"/>
                </a:solidFill>
              </a:rPr>
              <a:t>Minimizes the number of impacted users, allows	     			 use in many crops/sites and areas </a:t>
            </a:r>
            <a:r>
              <a:rPr lang="en-US" sz="2600"/>
              <a:t>	</a:t>
            </a:r>
            <a:endParaRPr sz="2600"/>
          </a:p>
          <a:p>
            <a:pPr marL="0" lvl="0" indent="0" algn="l" rtl="0">
              <a:lnSpc>
                <a:spcPct val="90000"/>
              </a:lnSpc>
              <a:spcBef>
                <a:spcPts val="2000"/>
              </a:spcBef>
              <a:spcAft>
                <a:spcPts val="0"/>
              </a:spcAft>
              <a:buClr>
                <a:srgbClr val="0000FF"/>
              </a:buClr>
              <a:buSzPts val="3000"/>
              <a:buNone/>
            </a:pPr>
            <a:r>
              <a:rPr lang="en-US" sz="2800" b="1">
                <a:solidFill>
                  <a:srgbClr val="0000FF"/>
                </a:solidFill>
              </a:rPr>
              <a:t>Outlook: Would you prefer to not have access to	the product or have access to it with mitigations?</a:t>
            </a:r>
            <a:r>
              <a:rPr lang="en-US" sz="2800" b="1"/>
              <a:t>	</a:t>
            </a:r>
            <a:endParaRPr sz="2800" b="1"/>
          </a:p>
        </p:txBody>
      </p:sp>
      <p:pic>
        <p:nvPicPr>
          <p:cNvPr id="204" name="Google Shape;204;p8">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60950" y="2968275"/>
            <a:ext cx="4031049" cy="2427800"/>
          </a:xfrm>
          <a:prstGeom prst="rect">
            <a:avLst/>
          </a:prstGeom>
          <a:noFill/>
          <a:ln>
            <a:noFill/>
          </a:ln>
        </p:spPr>
      </p:pic>
      <p:sp>
        <p:nvSpPr>
          <p:cNvPr id="207" name="Google Shape;207;p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12</a:t>
            </a:fld>
            <a:endParaRPr sz="1300">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
          <p:cNvSpPr txBox="1">
            <a:spLocks noGrp="1"/>
          </p:cNvSpPr>
          <p:nvPr>
            <p:ph type="title"/>
          </p:nvPr>
        </p:nvSpPr>
        <p:spPr>
          <a:xfrm>
            <a:off x="838200" y="365125"/>
            <a:ext cx="5040086" cy="591349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FF"/>
              </a:buClr>
              <a:buSzPts val="4400"/>
              <a:buFont typeface="Calibri"/>
              <a:buNone/>
            </a:pPr>
            <a:r>
              <a:rPr lang="en-US" sz="3200" b="1">
                <a:solidFill>
                  <a:srgbClr val="0000FF"/>
                </a:solidFill>
              </a:rPr>
              <a:t>PESTICIDE LABELS WILL BE CHANGING TO PROTECT THREATENED AND ENDANGERED (LISTED) SPECIES AND THEIR HABITAT</a:t>
            </a:r>
            <a:br>
              <a:rPr lang="en-US" sz="3200" b="1">
                <a:solidFill>
                  <a:srgbClr val="0000FF"/>
                </a:solidFill>
              </a:rPr>
            </a:br>
            <a:r>
              <a:rPr lang="en-US" sz="3200" b="1">
                <a:solidFill>
                  <a:srgbClr val="0000FF"/>
                </a:solidFill>
              </a:rPr>
              <a:t>ONLY A FEW LABELS WILL BE CHANGING THIS YEAR!</a:t>
            </a:r>
            <a:br>
              <a:rPr lang="en-US" sz="3200" b="1">
                <a:solidFill>
                  <a:srgbClr val="0000FF"/>
                </a:solidFill>
              </a:rPr>
            </a:br>
            <a:br>
              <a:rPr lang="en-US" sz="2100" b="1">
                <a:solidFill>
                  <a:srgbClr val="0000FF"/>
                </a:solidFill>
              </a:rPr>
            </a:br>
            <a:r>
              <a:rPr lang="en-US" sz="2800" b="1" i="1">
                <a:solidFill>
                  <a:srgbClr val="0000FF"/>
                </a:solidFill>
              </a:rPr>
              <a:t>IT MAY TAKE SEVERAL YEARS FOR THE PROCESS TO CATCH UP FOR ALL PESTICIDES</a:t>
            </a:r>
            <a:endParaRPr sz="2800" b="1" i="1">
              <a:solidFill>
                <a:srgbClr val="0000FF"/>
              </a:solidFill>
            </a:endParaRPr>
          </a:p>
        </p:txBody>
      </p:sp>
      <p:pic>
        <p:nvPicPr>
          <p:cNvPr id="213" name="Google Shape;213;p2" descr="Pesticide jug with label"/>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6948588" y="579378"/>
            <a:ext cx="4405212" cy="5699243"/>
          </a:xfrm>
          <a:prstGeom prst="rect">
            <a:avLst/>
          </a:prstGeom>
          <a:noFill/>
          <a:ln>
            <a:noFill/>
          </a:ln>
        </p:spPr>
      </p:pic>
      <p:sp>
        <p:nvSpPr>
          <p:cNvPr id="214" name="Google Shape;214;p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13</a:t>
            </a:fld>
            <a:endParaRPr sz="1300">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
          <p:cNvSpPr txBox="1">
            <a:spLocks noGrp="1"/>
          </p:cNvSpPr>
          <p:nvPr>
            <p:ph type="title"/>
          </p:nvPr>
        </p:nvSpPr>
        <p:spPr>
          <a:xfrm>
            <a:off x="375925" y="1"/>
            <a:ext cx="11014500" cy="1166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700"/>
              <a:buNone/>
            </a:pPr>
            <a:r>
              <a:rPr lang="en-US" i="0" u="none" strike="noStrike" cap="none">
                <a:solidFill>
                  <a:srgbClr val="0000FF"/>
                </a:solidFill>
              </a:rPr>
              <a:t>FWS </a:t>
            </a:r>
            <a:r>
              <a:rPr lang="en-US">
                <a:solidFill>
                  <a:srgbClr val="0000FF"/>
                </a:solidFill>
              </a:rPr>
              <a:t>Listed Species Protection </a:t>
            </a:r>
            <a:br>
              <a:rPr lang="en-US">
                <a:solidFill>
                  <a:srgbClr val="0000FF"/>
                </a:solidFill>
              </a:rPr>
            </a:br>
            <a:r>
              <a:rPr lang="en-US" u="none" strike="noStrike" cap="none">
                <a:solidFill>
                  <a:srgbClr val="0000FF"/>
                </a:solidFill>
              </a:rPr>
              <a:t>for Conventional Pesticides </a:t>
            </a:r>
            <a:endParaRPr>
              <a:solidFill>
                <a:srgbClr val="0000FF"/>
              </a:solidFill>
            </a:endParaRPr>
          </a:p>
        </p:txBody>
      </p:sp>
      <p:sp>
        <p:nvSpPr>
          <p:cNvPr id="221" name="Google Shape;221;p1"/>
          <p:cNvSpPr txBox="1">
            <a:spLocks noGrp="1"/>
          </p:cNvSpPr>
          <p:nvPr>
            <p:ph type="body" idx="2"/>
          </p:nvPr>
        </p:nvSpPr>
        <p:spPr>
          <a:xfrm>
            <a:off x="375925" y="1265100"/>
            <a:ext cx="6268800" cy="52602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3">
                  <a:extLst>
                    <a:ext uri="{A12FA001-AC4F-418D-AE19-62706E023703}">
                      <ahyp:hlinkClr xmlns:ahyp="http://schemas.microsoft.com/office/drawing/2018/hyperlinkcolor" val="tx"/>
                    </a:ext>
                  </a:extLst>
                </a:hlinkClick>
              </a:rPr>
              <a:t>Herbicide Strategy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For </a:t>
            </a:r>
            <a:r>
              <a:rPr lang="en-US" sz="1800" b="1">
                <a:solidFill>
                  <a:schemeClr val="dk1"/>
                </a:solidFill>
              </a:rPr>
              <a:t>agricultural uses </a:t>
            </a:r>
            <a:r>
              <a:rPr lang="en-US" sz="1800">
                <a:solidFill>
                  <a:schemeClr val="dk1"/>
                </a:solidFill>
              </a:rPr>
              <a:t>in the lower 48 states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Minimize spray drift and runoff/erosion exposure to reduce potential population level effects to </a:t>
            </a:r>
            <a:r>
              <a:rPr lang="en-US" sz="1800" b="1">
                <a:solidFill>
                  <a:schemeClr val="dk1"/>
                </a:solidFill>
              </a:rPr>
              <a:t>listed plants </a:t>
            </a:r>
            <a:r>
              <a:rPr lang="en-US" sz="1800">
                <a:solidFill>
                  <a:schemeClr val="dk1"/>
                </a:solidFill>
              </a:rPr>
              <a:t>and </a:t>
            </a:r>
            <a:r>
              <a:rPr lang="en-US" sz="1800" b="1">
                <a:solidFill>
                  <a:schemeClr val="dk1"/>
                </a:solidFill>
              </a:rPr>
              <a:t>listed species that depend on plants</a:t>
            </a:r>
            <a:endParaRPr sz="1800">
              <a:solidFill>
                <a:schemeClr val="dk1"/>
              </a:solidFill>
            </a:endParaRPr>
          </a:p>
          <a:p>
            <a:pPr marL="914400" lvl="1" indent="-228600" algn="l" rtl="0">
              <a:lnSpc>
                <a:spcPct val="115000"/>
              </a:lnSpc>
              <a:spcBef>
                <a:spcPts val="0"/>
              </a:spcBef>
              <a:spcAft>
                <a:spcPts val="0"/>
              </a:spcAft>
              <a:buSzPts val="2054"/>
              <a:buNone/>
            </a:pPr>
            <a:endParaRPr sz="1800"/>
          </a:p>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4">
                  <a:extLst>
                    <a:ext uri="{A12FA001-AC4F-418D-AE19-62706E023703}">
                      <ahyp:hlinkClr xmlns:ahyp="http://schemas.microsoft.com/office/drawing/2018/hyperlinkcolor" val="tx"/>
                    </a:ext>
                  </a:extLst>
                </a:hlinkClick>
              </a:rPr>
              <a:t>Insecticide Strategy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For </a:t>
            </a:r>
            <a:r>
              <a:rPr lang="en-US" sz="1800" b="1">
                <a:solidFill>
                  <a:schemeClr val="dk1"/>
                </a:solidFill>
              </a:rPr>
              <a:t>agricultural uses </a:t>
            </a:r>
            <a:r>
              <a:rPr lang="en-US" sz="1800">
                <a:solidFill>
                  <a:schemeClr val="dk1"/>
                </a:solidFill>
              </a:rPr>
              <a:t>in the lower 48 states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Minimize spray drift, runoff/erosion and </a:t>
            </a:r>
            <a:r>
              <a:rPr lang="en-US" sz="1800" b="1">
                <a:solidFill>
                  <a:schemeClr val="dk1"/>
                </a:solidFill>
              </a:rPr>
              <a:t>on-field exposure</a:t>
            </a:r>
            <a:r>
              <a:rPr lang="en-US" sz="1800">
                <a:solidFill>
                  <a:schemeClr val="dk1"/>
                </a:solidFill>
              </a:rPr>
              <a:t> to reduce potential population level effects to </a:t>
            </a:r>
            <a:r>
              <a:rPr lang="en-US" sz="1800" b="1">
                <a:solidFill>
                  <a:schemeClr val="dk1"/>
                </a:solidFill>
              </a:rPr>
              <a:t>listed invertebrates and listed species that depend on invertebrates</a:t>
            </a:r>
            <a:endParaRPr sz="1800">
              <a:solidFill>
                <a:schemeClr val="dk1"/>
              </a:solidFill>
            </a:endParaRPr>
          </a:p>
          <a:p>
            <a:pPr marL="914400" lvl="1" indent="-228600" algn="l" rtl="0">
              <a:lnSpc>
                <a:spcPct val="115000"/>
              </a:lnSpc>
              <a:spcBef>
                <a:spcPts val="0"/>
              </a:spcBef>
              <a:spcAft>
                <a:spcPts val="0"/>
              </a:spcAft>
              <a:buSzPts val="2054"/>
              <a:buNone/>
            </a:pPr>
            <a:endParaRPr sz="1800"/>
          </a:p>
          <a:p>
            <a:pPr marL="457200" lvl="0" indent="-342900" algn="l" rtl="0">
              <a:lnSpc>
                <a:spcPct val="115000"/>
              </a:lnSpc>
              <a:spcBef>
                <a:spcPts val="0"/>
              </a:spcBef>
              <a:spcAft>
                <a:spcPts val="0"/>
              </a:spcAft>
              <a:buClr>
                <a:schemeClr val="dk1"/>
              </a:buClr>
              <a:buSzPts val="1800"/>
              <a:buChar char="●"/>
            </a:pPr>
            <a:r>
              <a:rPr lang="en-US" sz="1800" b="1">
                <a:solidFill>
                  <a:schemeClr val="dk1"/>
                </a:solidFill>
              </a:rPr>
              <a:t>Fungicide Strategy</a:t>
            </a:r>
            <a:r>
              <a:rPr lang="en-US" sz="1800">
                <a:solidFill>
                  <a:schemeClr val="dk1"/>
                </a:solidFill>
              </a:rPr>
              <a:t> – Under Development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Draft April 2026</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Final November 2026</a:t>
            </a:r>
            <a:endParaRPr sz="1800">
              <a:solidFill>
                <a:schemeClr val="dk1"/>
              </a:solidFill>
            </a:endParaRPr>
          </a:p>
          <a:p>
            <a:pPr marL="914400" lvl="1" indent="-228600" algn="l" rtl="0">
              <a:lnSpc>
                <a:spcPct val="115000"/>
              </a:lnSpc>
              <a:spcBef>
                <a:spcPts val="0"/>
              </a:spcBef>
              <a:spcAft>
                <a:spcPts val="0"/>
              </a:spcAft>
              <a:buSzPts val="2054"/>
              <a:buNone/>
            </a:pPr>
            <a:endParaRPr sz="1800"/>
          </a:p>
        </p:txBody>
      </p:sp>
      <p:sp>
        <p:nvSpPr>
          <p:cNvPr id="222" name="Google Shape;222;p1"/>
          <p:cNvSpPr txBox="1">
            <a:spLocks noGrp="1"/>
          </p:cNvSpPr>
          <p:nvPr>
            <p:ph type="body" idx="4"/>
          </p:nvPr>
        </p:nvSpPr>
        <p:spPr>
          <a:xfrm>
            <a:off x="6881150" y="1265225"/>
            <a:ext cx="5166300" cy="52602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Clr>
                <a:schemeClr val="dk1"/>
              </a:buClr>
              <a:buSzPts val="1800"/>
              <a:buChar char="●"/>
            </a:pPr>
            <a:r>
              <a:rPr lang="en-US" sz="1800" b="0" i="0" u="sng" strike="noStrike" cap="none">
                <a:solidFill>
                  <a:schemeClr val="dk1"/>
                </a:solidFill>
                <a:hlinkClick r:id="rId5">
                  <a:extLst>
                    <a:ext uri="{A12FA001-AC4F-418D-AE19-62706E023703}">
                      <ahyp:hlinkClr xmlns:ahyp="http://schemas.microsoft.com/office/drawing/2018/hyperlinkcolor" val="tx"/>
                    </a:ext>
                  </a:extLst>
                </a:hlinkClick>
              </a:rPr>
              <a:t>Vulnerable Species Action Plan </a:t>
            </a:r>
            <a:endParaRPr sz="1800" b="0" i="0" u="sng" strike="noStrike" cap="none">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Mitigation for </a:t>
            </a:r>
            <a:r>
              <a:rPr lang="en-US" sz="1800" b="1">
                <a:solidFill>
                  <a:schemeClr val="dk1"/>
                </a:solidFill>
              </a:rPr>
              <a:t>listed species for which pesticides have been identified as a stressor</a:t>
            </a:r>
            <a:r>
              <a:rPr lang="en-US" sz="1800">
                <a:solidFill>
                  <a:schemeClr val="dk1"/>
                </a:solidFill>
              </a:rPr>
              <a:t> </a:t>
            </a:r>
            <a:endParaRPr sz="1800">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Includes </a:t>
            </a:r>
            <a:r>
              <a:rPr lang="en-US" sz="1800" b="1">
                <a:solidFill>
                  <a:schemeClr val="dk1"/>
                </a:solidFill>
              </a:rPr>
              <a:t>on- and off-field exposures</a:t>
            </a:r>
            <a:endParaRPr sz="1800">
              <a:solidFill>
                <a:schemeClr val="dk1"/>
              </a:solidFill>
            </a:endParaRPr>
          </a:p>
          <a:p>
            <a:pPr marL="640080" lvl="0" indent="-342900" algn="l" rtl="0">
              <a:lnSpc>
                <a:spcPct val="100000"/>
              </a:lnSpc>
              <a:spcBef>
                <a:spcPts val="0"/>
              </a:spcBef>
              <a:spcAft>
                <a:spcPts val="0"/>
              </a:spcAft>
              <a:buClr>
                <a:schemeClr val="dk1"/>
              </a:buClr>
              <a:buSzPts val="1800"/>
              <a:buChar char="●"/>
            </a:pPr>
            <a:r>
              <a:rPr lang="en-US" sz="1800">
                <a:solidFill>
                  <a:schemeClr val="dk1"/>
                </a:solidFill>
              </a:rPr>
              <a:t>Applicable to </a:t>
            </a:r>
            <a:r>
              <a:rPr lang="en-US" sz="1800" b="1">
                <a:solidFill>
                  <a:schemeClr val="dk1"/>
                </a:solidFill>
              </a:rPr>
              <a:t>agricultural </a:t>
            </a:r>
            <a:r>
              <a:rPr lang="en-US" sz="1800">
                <a:solidFill>
                  <a:schemeClr val="dk1"/>
                </a:solidFill>
              </a:rPr>
              <a:t>and </a:t>
            </a:r>
            <a:r>
              <a:rPr lang="en-US" sz="1800" b="1">
                <a:solidFill>
                  <a:schemeClr val="dk1"/>
                </a:solidFill>
              </a:rPr>
              <a:t>non-agricultural uses</a:t>
            </a:r>
            <a:endParaRPr sz="1800" b="1">
              <a:solidFill>
                <a:schemeClr val="dk1"/>
              </a:solidFill>
            </a:endParaRPr>
          </a:p>
          <a:p>
            <a:pPr marL="0" marR="0" lvl="0" indent="0" algn="l" rtl="0">
              <a:lnSpc>
                <a:spcPct val="100000"/>
              </a:lnSpc>
              <a:spcBef>
                <a:spcPts val="0"/>
              </a:spcBef>
              <a:spcAft>
                <a:spcPts val="0"/>
              </a:spcAft>
              <a:buClr>
                <a:schemeClr val="dk2"/>
              </a:buClr>
              <a:buSzPts val="1900"/>
              <a:buNone/>
            </a:pPr>
            <a:endParaRPr sz="1800">
              <a:highlight>
                <a:srgbClr val="FFFF00"/>
              </a:highlight>
            </a:endParaRPr>
          </a:p>
          <a:p>
            <a:pPr marL="457200" lvl="0" indent="-342900" algn="l" rtl="0">
              <a:lnSpc>
                <a:spcPct val="115000"/>
              </a:lnSpc>
              <a:spcBef>
                <a:spcPts val="0"/>
              </a:spcBef>
              <a:spcAft>
                <a:spcPts val="0"/>
              </a:spcAft>
              <a:buClr>
                <a:schemeClr val="dk1"/>
              </a:buClr>
              <a:buSzPts val="1800"/>
              <a:buChar char="●"/>
            </a:pPr>
            <a:r>
              <a:rPr lang="en-US" sz="1800" u="sng">
                <a:solidFill>
                  <a:schemeClr val="dk1"/>
                </a:solidFill>
                <a:hlinkClick r:id="rId6">
                  <a:extLst>
                    <a:ext uri="{A12FA001-AC4F-418D-AE19-62706E023703}">
                      <ahyp:hlinkClr xmlns:ahyp="http://schemas.microsoft.com/office/drawing/2018/hyperlinkcolor" val="tx"/>
                    </a:ext>
                  </a:extLst>
                </a:hlinkClick>
              </a:rPr>
              <a:t>Rodenticide Strategy</a:t>
            </a:r>
            <a:r>
              <a:rPr lang="en-US" sz="1800">
                <a:solidFill>
                  <a:schemeClr val="dk1"/>
                </a:solidFill>
              </a:rPr>
              <a:t> </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Published Biological Evaluation with mitigation for </a:t>
            </a:r>
            <a:r>
              <a:rPr lang="en-US" sz="1800" b="1">
                <a:solidFill>
                  <a:schemeClr val="dk1"/>
                </a:solidFill>
              </a:rPr>
              <a:t>all listed species </a:t>
            </a:r>
            <a:r>
              <a:rPr lang="en-US" sz="1800">
                <a:solidFill>
                  <a:schemeClr val="dk1"/>
                </a:solidFill>
              </a:rPr>
              <a:t>and </a:t>
            </a:r>
            <a:r>
              <a:rPr lang="en-US" sz="1800" b="1">
                <a:solidFill>
                  <a:schemeClr val="dk1"/>
                </a:solidFill>
              </a:rPr>
              <a:t>designated critical habitats</a:t>
            </a:r>
            <a:r>
              <a:rPr lang="en-US" sz="1800">
                <a:solidFill>
                  <a:schemeClr val="dk1"/>
                </a:solidFill>
              </a:rPr>
              <a:t> on all </a:t>
            </a:r>
            <a:r>
              <a:rPr lang="en-US" sz="1800" b="1">
                <a:solidFill>
                  <a:schemeClr val="dk1"/>
                </a:solidFill>
              </a:rPr>
              <a:t>11 rodenticides </a:t>
            </a:r>
            <a:r>
              <a:rPr lang="en-US" sz="1800">
                <a:solidFill>
                  <a:schemeClr val="dk1"/>
                </a:solidFill>
              </a:rPr>
              <a:t>as a group</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Includes </a:t>
            </a:r>
            <a:r>
              <a:rPr lang="en-US" sz="1800" b="1">
                <a:solidFill>
                  <a:schemeClr val="dk1"/>
                </a:solidFill>
              </a:rPr>
              <a:t>on- and off-field exposures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US" sz="1800">
                <a:solidFill>
                  <a:schemeClr val="dk1"/>
                </a:solidFill>
              </a:rPr>
              <a:t>Applicable to </a:t>
            </a:r>
            <a:r>
              <a:rPr lang="en-US" sz="1800" b="1">
                <a:solidFill>
                  <a:schemeClr val="dk1"/>
                </a:solidFill>
              </a:rPr>
              <a:t>agricultural </a:t>
            </a:r>
            <a:r>
              <a:rPr lang="en-US" sz="1800">
                <a:solidFill>
                  <a:schemeClr val="dk1"/>
                </a:solidFill>
              </a:rPr>
              <a:t>and </a:t>
            </a:r>
            <a:r>
              <a:rPr lang="en-US" sz="1800" b="1">
                <a:solidFill>
                  <a:schemeClr val="dk1"/>
                </a:solidFill>
              </a:rPr>
              <a:t>non-agricultural uses</a:t>
            </a:r>
            <a:endParaRPr sz="1800">
              <a:solidFill>
                <a:schemeClr val="dk1"/>
              </a:solidFill>
            </a:endParaRPr>
          </a:p>
          <a:p>
            <a:pPr marL="457200" lvl="1" indent="0" algn="l" rtl="0">
              <a:lnSpc>
                <a:spcPct val="115000"/>
              </a:lnSpc>
              <a:spcBef>
                <a:spcPts val="0"/>
              </a:spcBef>
              <a:spcAft>
                <a:spcPts val="0"/>
              </a:spcAft>
              <a:buSzPts val="2054"/>
              <a:buNone/>
            </a:pPr>
            <a:endParaRPr sz="1800"/>
          </a:p>
          <a:p>
            <a:pPr marL="342900" marR="0" lvl="0" indent="-34563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rPr>
              <a:t>Hawaii Strategy</a:t>
            </a:r>
            <a:r>
              <a:rPr lang="en-US" sz="1800" b="0" i="0" u="none" strike="noStrike" cap="none">
                <a:solidFill>
                  <a:schemeClr val="dk1"/>
                </a:solidFill>
              </a:rPr>
              <a:t> – Under Development</a:t>
            </a:r>
            <a:endParaRPr sz="1800" b="0" i="0" u="none" strike="noStrike" cap="none">
              <a:solidFill>
                <a:schemeClr val="dk1"/>
              </a:solidFill>
            </a:endParaRPr>
          </a:p>
          <a:p>
            <a:pPr marL="285750" marR="0" lvl="0" indent="-174180" algn="l" rtl="0">
              <a:lnSpc>
                <a:spcPct val="100000"/>
              </a:lnSpc>
              <a:spcBef>
                <a:spcPts val="0"/>
              </a:spcBef>
              <a:spcAft>
                <a:spcPts val="0"/>
              </a:spcAft>
              <a:buClr>
                <a:schemeClr val="dk2"/>
              </a:buClr>
              <a:buSzPts val="1900"/>
              <a:buFont typeface="Arial"/>
              <a:buNone/>
            </a:pPr>
            <a:endParaRPr sz="1800" i="0" u="none" strike="noStrike" cap="none">
              <a:highlight>
                <a:srgbClr val="FFFF00"/>
              </a:highlight>
            </a:endParaRPr>
          </a:p>
          <a:p>
            <a:pPr marL="914400" lvl="1" indent="-228600" algn="l" rtl="0">
              <a:lnSpc>
                <a:spcPct val="115000"/>
              </a:lnSpc>
              <a:spcBef>
                <a:spcPts val="0"/>
              </a:spcBef>
              <a:spcAft>
                <a:spcPts val="0"/>
              </a:spcAft>
              <a:buSzPts val="2054"/>
              <a:buNone/>
            </a:pP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979714" y="89463"/>
            <a:ext cx="10374086" cy="9672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400"/>
              <a:buFont typeface="Calibri"/>
              <a:buNone/>
            </a:pPr>
            <a:r>
              <a:rPr lang="en-US" b="1">
                <a:solidFill>
                  <a:srgbClr val="0000FF"/>
                </a:solidFill>
              </a:rPr>
              <a:t>EXAMPLE LABELS WITH ESA MITIGATIONS</a:t>
            </a:r>
            <a:endParaRPr/>
          </a:p>
        </p:txBody>
      </p:sp>
      <p:sp>
        <p:nvSpPr>
          <p:cNvPr id="229" name="Google Shape;229;p44"/>
          <p:cNvSpPr txBox="1">
            <a:spLocks noGrp="1"/>
          </p:cNvSpPr>
          <p:nvPr>
            <p:ph type="body" idx="1"/>
          </p:nvPr>
        </p:nvSpPr>
        <p:spPr>
          <a:xfrm>
            <a:off x="587829" y="859971"/>
            <a:ext cx="11273972" cy="5777938"/>
          </a:xfrm>
          <a:prstGeom prst="rect">
            <a:avLst/>
          </a:prstGeom>
          <a:noFill/>
          <a:ln>
            <a:noFill/>
          </a:ln>
        </p:spPr>
        <p:txBody>
          <a:bodyPr spcFirstLastPara="1" wrap="square" lIns="91425" tIns="45700" rIns="91425" bIns="45700" anchor="t" anchorCtr="0">
            <a:normAutofit fontScale="92500" lnSpcReduction="10000"/>
          </a:bodyPr>
          <a:lstStyle/>
          <a:p>
            <a:pPr marL="228600" lvl="0" indent="-218515" algn="l" rtl="0">
              <a:lnSpc>
                <a:spcPct val="100000"/>
              </a:lnSpc>
              <a:spcBef>
                <a:spcPts val="0"/>
              </a:spcBef>
              <a:spcAft>
                <a:spcPts val="0"/>
              </a:spcAft>
              <a:buClr>
                <a:schemeClr val="dk1"/>
              </a:buClr>
              <a:buSzPct val="107787"/>
              <a:buChar char="●"/>
            </a:pPr>
            <a:r>
              <a:rPr lang="en-US" sz="3316" u="sng" cap="none" dirty="0">
                <a:solidFill>
                  <a:schemeClr val="dk1"/>
                </a:solidFill>
              </a:rPr>
              <a:t>Isocycloseram</a:t>
            </a:r>
            <a:r>
              <a:rPr lang="en-US" sz="3316" cap="none" dirty="0">
                <a:solidFill>
                  <a:schemeClr val="dk1"/>
                </a:solidFill>
              </a:rPr>
              <a:t> (Insecticide) Vertento ™, Incipio ™, and Zivalgo ™ for cotton, vegetables, tree fruit. </a:t>
            </a:r>
            <a:r>
              <a:rPr lang="en-US" sz="3316" dirty="0">
                <a:solidFill>
                  <a:schemeClr val="dk1"/>
                </a:solidFill>
              </a:rPr>
              <a:t>Final label 2025</a:t>
            </a:r>
            <a:endParaRPr sz="2117" strike="sngStrike" dirty="0">
              <a:solidFill>
                <a:srgbClr val="FF0000"/>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Check Bulletins Live! Two</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Spray Drift Buffers: aerial 300 ft, ground 30 ft, airblast 85 ft, chemigation 25 ft</a:t>
            </a:r>
            <a:endParaRPr sz="1917" dirty="0">
              <a:solidFill>
                <a:schemeClr val="dk1"/>
              </a:solidFill>
            </a:endParaRPr>
          </a:p>
          <a:p>
            <a:pPr marL="685800" lvl="1" indent="-218507" algn="l" rtl="0">
              <a:lnSpc>
                <a:spcPct val="100000"/>
              </a:lnSpc>
              <a:spcBef>
                <a:spcPts val="0"/>
              </a:spcBef>
              <a:spcAft>
                <a:spcPts val="0"/>
              </a:spcAft>
              <a:buClr>
                <a:srgbClr val="FF0000"/>
              </a:buClr>
              <a:buSzPct val="114736"/>
              <a:buChar char="○"/>
            </a:pPr>
            <a:r>
              <a:rPr lang="en-US" sz="3117" dirty="0">
                <a:solidFill>
                  <a:srgbClr val="FF0000"/>
                </a:solidFill>
              </a:rPr>
              <a:t>Buffers to bystanders and habited structures cannot be reduced</a:t>
            </a:r>
            <a:endParaRPr sz="3250" dirty="0"/>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Runoff/Erosion: 2 , 4, or 6 points depe</a:t>
            </a:r>
            <a:r>
              <a:rPr lang="en-US" sz="3117" dirty="0">
                <a:solidFill>
                  <a:schemeClr val="dk1"/>
                </a:solidFill>
              </a:rPr>
              <a:t>nding on crop</a:t>
            </a:r>
            <a:endParaRPr sz="1917" dirty="0">
              <a:solidFill>
                <a:schemeClr val="dk1"/>
              </a:solidFill>
            </a:endParaRPr>
          </a:p>
          <a:p>
            <a:pPr marL="685800" lvl="1" indent="-25400" algn="l" rtl="0">
              <a:lnSpc>
                <a:spcPct val="100000"/>
              </a:lnSpc>
              <a:spcBef>
                <a:spcPts val="0"/>
              </a:spcBef>
              <a:spcAft>
                <a:spcPts val="0"/>
              </a:spcAft>
              <a:buClr>
                <a:schemeClr val="dk1"/>
              </a:buClr>
              <a:buSzPct val="110963"/>
              <a:buNone/>
            </a:pPr>
            <a:endParaRPr sz="3117" cap="none" dirty="0">
              <a:solidFill>
                <a:schemeClr val="dk1"/>
              </a:solidFill>
            </a:endParaRPr>
          </a:p>
          <a:p>
            <a:pPr marL="228600" lvl="0" indent="-218515" algn="l" rtl="0">
              <a:lnSpc>
                <a:spcPct val="100000"/>
              </a:lnSpc>
              <a:spcBef>
                <a:spcPts val="0"/>
              </a:spcBef>
              <a:spcAft>
                <a:spcPts val="0"/>
              </a:spcAft>
              <a:buClr>
                <a:schemeClr val="dk1"/>
              </a:buClr>
              <a:buSzPct val="107787"/>
              <a:buChar char="●"/>
            </a:pPr>
            <a:r>
              <a:rPr lang="en-US" sz="3316" u="sng" cap="none" dirty="0">
                <a:solidFill>
                  <a:schemeClr val="dk1"/>
                </a:solidFill>
              </a:rPr>
              <a:t>Glufosinate-p</a:t>
            </a:r>
            <a:r>
              <a:rPr lang="en-US" sz="3316" cap="none" dirty="0">
                <a:solidFill>
                  <a:schemeClr val="dk1"/>
                </a:solidFill>
              </a:rPr>
              <a:t> (Herbicide) Liberty Ultra™ for canola, corn, cotton, soybean trait crops. </a:t>
            </a:r>
            <a:r>
              <a:rPr lang="en-US" sz="3316" dirty="0">
                <a:solidFill>
                  <a:schemeClr val="dk1"/>
                </a:solidFill>
              </a:rPr>
              <a:t>Final label</a:t>
            </a:r>
            <a:r>
              <a:rPr lang="en-US" sz="3316" cap="none" dirty="0">
                <a:solidFill>
                  <a:schemeClr val="dk1"/>
                </a:solidFill>
              </a:rPr>
              <a:t> 2024</a:t>
            </a:r>
            <a:endParaRPr sz="21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Check Bulletins Live! Two</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Spray Drift Buffer: aerial 50 ft, ground 10 ft</a:t>
            </a:r>
            <a:endParaRPr sz="1917" dirty="0">
              <a:solidFill>
                <a:schemeClr val="dk1"/>
              </a:solidFill>
            </a:endParaRPr>
          </a:p>
          <a:p>
            <a:pPr marL="685800" lvl="1" indent="-218506" algn="l" rtl="0">
              <a:lnSpc>
                <a:spcPct val="100000"/>
              </a:lnSpc>
              <a:spcBef>
                <a:spcPts val="0"/>
              </a:spcBef>
              <a:spcAft>
                <a:spcPts val="0"/>
              </a:spcAft>
              <a:buClr>
                <a:schemeClr val="dk1"/>
              </a:buClr>
              <a:buSzPct val="114737"/>
              <a:buChar char="○"/>
            </a:pPr>
            <a:r>
              <a:rPr lang="en-US" sz="3117" cap="none" dirty="0">
                <a:solidFill>
                  <a:schemeClr val="dk1"/>
                </a:solidFill>
              </a:rPr>
              <a:t>ESA Runoff/Erosion: 3 points</a:t>
            </a:r>
            <a:endParaRPr sz="1917" dirty="0">
              <a:solidFill>
                <a:schemeClr val="dk1"/>
              </a:solidFill>
            </a:endParaRPr>
          </a:p>
          <a:p>
            <a:pPr marL="685800" lvl="1" indent="-25400" algn="l" rtl="0">
              <a:lnSpc>
                <a:spcPct val="100000"/>
              </a:lnSpc>
              <a:spcBef>
                <a:spcPts val="0"/>
              </a:spcBef>
              <a:spcAft>
                <a:spcPts val="0"/>
              </a:spcAft>
              <a:buClr>
                <a:schemeClr val="dk1"/>
              </a:buClr>
              <a:buSzPct val="115315"/>
              <a:buNone/>
            </a:pPr>
            <a:endParaRPr sz="3000" cap="none" dirty="0"/>
          </a:p>
          <a:p>
            <a:pPr marL="228600" lvl="0" indent="-25400" algn="l" rtl="0">
              <a:lnSpc>
                <a:spcPct val="100000"/>
              </a:lnSpc>
              <a:spcBef>
                <a:spcPts val="0"/>
              </a:spcBef>
              <a:spcAft>
                <a:spcPts val="0"/>
              </a:spcAft>
              <a:buClr>
                <a:schemeClr val="dk1"/>
              </a:buClr>
              <a:buSzPct val="108107"/>
              <a:buNone/>
            </a:pPr>
            <a:endParaRPr sz="3200" dirty="0">
              <a:solidFill>
                <a:srgbClr val="000000"/>
              </a:solidFill>
            </a:endParaRPr>
          </a:p>
        </p:txBody>
      </p:sp>
      <p:sp>
        <p:nvSpPr>
          <p:cNvPr id="230" name="Google Shape;230;p4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15</a:t>
            </a:fld>
            <a:endParaRPr sz="1300">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a:extLst>
              <a:ext uri="{C183D7F6-B498-43B3-948B-1728B52AA6E4}">
                <adec:decorative xmlns:adec="http://schemas.microsoft.com/office/drawing/2017/decorative" val="1"/>
              </a:ext>
            </a:extLst>
          </p:cNvPr>
          <p:cNvSpPr/>
          <p:nvPr/>
        </p:nvSpPr>
        <p:spPr>
          <a:xfrm>
            <a:off x="111271" y="786721"/>
            <a:ext cx="3230798" cy="5355771"/>
          </a:xfrm>
          <a:prstGeom prst="rect">
            <a:avLst/>
          </a:prstGeom>
          <a:solidFill>
            <a:srgbClr val="0070C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lt1"/>
              </a:solidFill>
              <a:latin typeface="Calibri"/>
              <a:ea typeface="Calibri"/>
              <a:cs typeface="Calibri"/>
              <a:sym typeface="Calibri"/>
            </a:endParaRPr>
          </a:p>
        </p:txBody>
      </p:sp>
      <p:sp>
        <p:nvSpPr>
          <p:cNvPr id="237" name="Google Shape;237;p10"/>
          <p:cNvSpPr txBox="1">
            <a:spLocks noGrp="1"/>
          </p:cNvSpPr>
          <p:nvPr>
            <p:ph type="title"/>
          </p:nvPr>
        </p:nvSpPr>
        <p:spPr>
          <a:xfrm>
            <a:off x="154054" y="1123722"/>
            <a:ext cx="3230700" cy="1038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2400"/>
              <a:buFont typeface="Calibri"/>
              <a:buNone/>
            </a:pPr>
            <a:r>
              <a:rPr lang="en-US" sz="2400" b="1">
                <a:solidFill>
                  <a:schemeClr val="lt1"/>
                </a:solidFill>
              </a:rPr>
              <a:t>A NATIONAL SITUATION WITH LOCAL IMPLICATIONS</a:t>
            </a:r>
            <a:endParaRPr/>
          </a:p>
        </p:txBody>
      </p:sp>
      <p:sp>
        <p:nvSpPr>
          <p:cNvPr id="238" name="Google Shape;238;p10"/>
          <p:cNvSpPr txBox="1">
            <a:spLocks noGrp="1"/>
          </p:cNvSpPr>
          <p:nvPr>
            <p:ph type="body" idx="1"/>
          </p:nvPr>
        </p:nvSpPr>
        <p:spPr>
          <a:xfrm>
            <a:off x="252920" y="2312327"/>
            <a:ext cx="2947500" cy="3744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ct val="83333"/>
              <a:buNone/>
            </a:pPr>
            <a:r>
              <a:rPr lang="en-US">
                <a:solidFill>
                  <a:srgbClr val="FFFFFF"/>
                </a:solidFill>
              </a:rPr>
              <a:t>EVERY COUNTY IN THE US HAS AT LEAST ONE ESA-LISTED SPECIES AND </a:t>
            </a:r>
            <a:r>
              <a:rPr lang="en-US">
                <a:solidFill>
                  <a:schemeClr val="lt1"/>
                </a:solidFill>
              </a:rPr>
              <a:t>IMPACTS ARE LOCAL. THESE NEED TO BE ADDRESSED LOCALLY BY THE END USER.</a:t>
            </a:r>
            <a:endParaRPr/>
          </a:p>
          <a:p>
            <a:pPr marL="0" lvl="0" indent="0" algn="l" rtl="0">
              <a:lnSpc>
                <a:spcPct val="90000"/>
              </a:lnSpc>
              <a:spcBef>
                <a:spcPts val="1000"/>
              </a:spcBef>
              <a:spcAft>
                <a:spcPts val="0"/>
              </a:spcAft>
              <a:buClr>
                <a:schemeClr val="lt1"/>
              </a:buClr>
              <a:buSzPct val="83333"/>
              <a:buNone/>
            </a:pPr>
            <a:endParaRPr>
              <a:solidFill>
                <a:schemeClr val="lt1"/>
              </a:solidFill>
            </a:endParaRPr>
          </a:p>
          <a:p>
            <a:pPr marL="0" lvl="0" indent="0" algn="l" rtl="0">
              <a:lnSpc>
                <a:spcPct val="90000"/>
              </a:lnSpc>
              <a:spcBef>
                <a:spcPts val="1000"/>
              </a:spcBef>
              <a:spcAft>
                <a:spcPts val="0"/>
              </a:spcAft>
              <a:buClr>
                <a:schemeClr val="lt1"/>
              </a:buClr>
              <a:buSzPct val="83333"/>
              <a:buNone/>
            </a:pPr>
            <a:r>
              <a:rPr lang="en-US">
                <a:solidFill>
                  <a:schemeClr val="lt1"/>
                </a:solidFill>
              </a:rPr>
              <a:t>DARKER THE COLOR THE GREATER DENSITY OF SPECIES</a:t>
            </a:r>
            <a:endParaRPr/>
          </a:p>
          <a:p>
            <a:pPr marL="228600" lvl="0" indent="-134620" algn="l" rtl="0">
              <a:lnSpc>
                <a:spcPct val="90000"/>
              </a:lnSpc>
              <a:spcBef>
                <a:spcPts val="1000"/>
              </a:spcBef>
              <a:spcAft>
                <a:spcPts val="0"/>
              </a:spcAft>
              <a:buClr>
                <a:schemeClr val="lt1"/>
              </a:buClr>
              <a:buSzPct val="100000"/>
              <a:buNone/>
            </a:pPr>
            <a:endParaRPr sz="1600">
              <a:solidFill>
                <a:srgbClr val="FFFFFF"/>
              </a:solidFill>
            </a:endParaRPr>
          </a:p>
        </p:txBody>
      </p:sp>
      <p:pic>
        <p:nvPicPr>
          <p:cNvPr id="239" name="Google Shape;239;p10" descr="Logo"/>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45638" y="6206888"/>
            <a:ext cx="839621" cy="651112"/>
          </a:xfrm>
          <a:prstGeom prst="rect">
            <a:avLst/>
          </a:prstGeom>
          <a:noFill/>
          <a:ln>
            <a:noFill/>
          </a:ln>
        </p:spPr>
      </p:pic>
      <p:pic>
        <p:nvPicPr>
          <p:cNvPr id="240" name="Google Shape;240;p10" descr="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0567" y="6228358"/>
            <a:ext cx="640080" cy="621107"/>
          </a:xfrm>
          <a:prstGeom prst="rect">
            <a:avLst/>
          </a:prstGeom>
          <a:noFill/>
          <a:ln>
            <a:noFill/>
          </a:ln>
        </p:spPr>
      </p:pic>
      <p:pic>
        <p:nvPicPr>
          <p:cNvPr id="241" name="Google Shape;241;p10" descr="A map of the united states&#10;Showing range of endangered species in each county of each stat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12110" y="122373"/>
            <a:ext cx="8303754" cy="6416538"/>
          </a:xfrm>
          <a:prstGeom prst="rect">
            <a:avLst/>
          </a:prstGeom>
          <a:noFill/>
          <a:ln>
            <a:noFill/>
          </a:ln>
        </p:spPr>
      </p:pic>
      <p:sp>
        <p:nvSpPr>
          <p:cNvPr id="242" name="Google Shape;242;p10"/>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16</a:t>
            </a:fld>
            <a:endParaRPr sz="1300">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5" descr="Map of Iowa counties with number of endangered species in each count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0" y="0"/>
            <a:ext cx="9143999" cy="6858000"/>
          </a:xfrm>
          <a:prstGeom prst="rect">
            <a:avLst/>
          </a:prstGeom>
          <a:noFill/>
          <a:ln>
            <a:noFill/>
          </a:ln>
        </p:spPr>
      </p:pic>
      <p:sp>
        <p:nvSpPr>
          <p:cNvPr id="249" name="Google Shape;249;p45"/>
          <p:cNvSpPr txBox="1"/>
          <p:nvPr/>
        </p:nvSpPr>
        <p:spPr>
          <a:xfrm>
            <a:off x="166255" y="2608117"/>
            <a:ext cx="1226127" cy="16927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0" i="0" u="none" strike="noStrike" cap="none">
                <a:solidFill>
                  <a:srgbClr val="0000FF"/>
                </a:solidFill>
                <a:latin typeface="Calibri"/>
                <a:ea typeface="Calibri"/>
                <a:cs typeface="Calibri"/>
                <a:sym typeface="Calibri"/>
              </a:rPr>
              <a:t>Iowa has 18 listed species</a:t>
            </a:r>
            <a:endParaRPr sz="1400" b="0" i="0" u="none" strike="noStrike" cap="none">
              <a:solidFill>
                <a:srgbClr val="000000"/>
              </a:solidFill>
              <a:latin typeface="Arial"/>
              <a:ea typeface="Arial"/>
              <a:cs typeface="Arial"/>
              <a:sym typeface="Arial"/>
            </a:endParaRPr>
          </a:p>
        </p:txBody>
      </p:sp>
      <p:sp>
        <p:nvSpPr>
          <p:cNvPr id="250" name="Google Shape;250;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17</a:t>
            </a:fld>
            <a:endParaRPr sz="1300">
              <a:solidFill>
                <a:schemeClr val="dk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2"/>
          <p:cNvSpPr txBox="1">
            <a:spLocks noGrp="1"/>
          </p:cNvSpPr>
          <p:nvPr>
            <p:ph type="title"/>
          </p:nvPr>
        </p:nvSpPr>
        <p:spPr>
          <a:xfrm>
            <a:off x="838200" y="209323"/>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400" b="1" i="0" u="none" strike="noStrike">
                <a:solidFill>
                  <a:srgbClr val="0000FF"/>
                </a:solidFill>
              </a:rPr>
              <a:t>LABEL CHANGES TO PROTECT LISTED SPECIES AND THEIR CRITICAL HABITAT</a:t>
            </a:r>
            <a:endParaRPr/>
          </a:p>
        </p:txBody>
      </p:sp>
      <p:sp>
        <p:nvSpPr>
          <p:cNvPr id="256" name="Google Shape;256;p12"/>
          <p:cNvSpPr txBox="1">
            <a:spLocks noGrp="1"/>
          </p:cNvSpPr>
          <p:nvPr>
            <p:ph type="body" idx="1"/>
          </p:nvPr>
        </p:nvSpPr>
        <p:spPr>
          <a:xfrm>
            <a:off x="696686" y="1534886"/>
            <a:ext cx="10657114" cy="4642077"/>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120000"/>
              </a:lnSpc>
              <a:spcBef>
                <a:spcPts val="1000"/>
              </a:spcBef>
              <a:spcAft>
                <a:spcPts val="0"/>
              </a:spcAft>
              <a:buClr>
                <a:schemeClr val="dk1"/>
              </a:buClr>
              <a:buSzPts val="3600"/>
              <a:buNone/>
            </a:pPr>
            <a:r>
              <a:rPr lang="en-US" sz="3200">
                <a:solidFill>
                  <a:schemeClr val="dk1"/>
                </a:solidFill>
              </a:rPr>
              <a:t>Mitigations may be nationwide (i.e., on the general label) or geographically specific (e.g., Bulletins Live! Two) or Pesticide Use Limitations Area</a:t>
            </a:r>
            <a:endParaRPr>
              <a:solidFill>
                <a:schemeClr val="dk1"/>
              </a:solidFill>
            </a:endParaRPr>
          </a:p>
          <a:p>
            <a:pPr marL="0" lvl="0" indent="0" algn="l" rtl="0">
              <a:lnSpc>
                <a:spcPct val="90000"/>
              </a:lnSpc>
              <a:spcBef>
                <a:spcPts val="1000"/>
              </a:spcBef>
              <a:spcAft>
                <a:spcPts val="0"/>
              </a:spcAft>
              <a:buClr>
                <a:schemeClr val="dk1"/>
              </a:buClr>
              <a:buSzPts val="3600"/>
              <a:buNone/>
            </a:pPr>
            <a:r>
              <a:rPr lang="en-US" sz="3200">
                <a:solidFill>
                  <a:schemeClr val="dk1"/>
                </a:solidFill>
              </a:rPr>
              <a:t>1</a:t>
            </a:r>
            <a:r>
              <a:rPr lang="en-US" sz="3200" cap="none">
                <a:solidFill>
                  <a:schemeClr val="dk1"/>
                </a:solidFill>
              </a:rPr>
              <a:t>. Mitigations to reduce Off-Field Risks</a:t>
            </a:r>
            <a:endParaRPr/>
          </a:p>
          <a:p>
            <a:pPr marL="457200" lvl="1" indent="0" algn="l" rtl="0">
              <a:lnSpc>
                <a:spcPct val="90000"/>
              </a:lnSpc>
              <a:spcBef>
                <a:spcPts val="1000"/>
              </a:spcBef>
              <a:spcAft>
                <a:spcPts val="0"/>
              </a:spcAft>
              <a:buClr>
                <a:schemeClr val="dk1"/>
              </a:buClr>
              <a:buSzPts val="3600"/>
              <a:buNone/>
            </a:pPr>
            <a:r>
              <a:rPr lang="en-US" sz="2700" cap="none">
                <a:solidFill>
                  <a:schemeClr val="dk1"/>
                </a:solidFill>
              </a:rPr>
              <a:t>a. Spray drift</a:t>
            </a:r>
            <a:endParaRPr sz="2700" cap="none">
              <a:solidFill>
                <a:schemeClr val="dk1"/>
              </a:solidFill>
            </a:endParaRPr>
          </a:p>
          <a:p>
            <a:pPr marL="457200" lvl="1" indent="0" algn="l" rtl="0">
              <a:lnSpc>
                <a:spcPct val="90000"/>
              </a:lnSpc>
              <a:spcBef>
                <a:spcPts val="1000"/>
              </a:spcBef>
              <a:spcAft>
                <a:spcPts val="0"/>
              </a:spcAft>
              <a:buClr>
                <a:schemeClr val="dk1"/>
              </a:buClr>
              <a:buSzPts val="3600"/>
              <a:buNone/>
            </a:pPr>
            <a:r>
              <a:rPr lang="en-US" sz="2700" cap="none">
                <a:solidFill>
                  <a:schemeClr val="dk1"/>
                </a:solidFill>
              </a:rPr>
              <a:t>b. Runoff/Erosion</a:t>
            </a:r>
            <a:endParaRPr/>
          </a:p>
          <a:p>
            <a:pPr marL="0" lvl="0" indent="0" algn="l" rtl="0">
              <a:lnSpc>
                <a:spcPct val="90000"/>
              </a:lnSpc>
              <a:spcBef>
                <a:spcPts val="1000"/>
              </a:spcBef>
              <a:spcAft>
                <a:spcPts val="0"/>
              </a:spcAft>
              <a:buClr>
                <a:schemeClr val="dk1"/>
              </a:buClr>
              <a:buSzPts val="3600"/>
              <a:buNone/>
            </a:pPr>
            <a:r>
              <a:rPr lang="en-US" sz="3200">
                <a:solidFill>
                  <a:schemeClr val="dk1"/>
                </a:solidFill>
              </a:rPr>
              <a:t>2. Mitigations to reduce On-Field Risks</a:t>
            </a:r>
            <a:endParaRPr/>
          </a:p>
          <a:p>
            <a:pPr marL="457200" lvl="1" indent="0" algn="l" rtl="0">
              <a:lnSpc>
                <a:spcPct val="90000"/>
              </a:lnSpc>
              <a:spcBef>
                <a:spcPts val="1600"/>
              </a:spcBef>
              <a:spcAft>
                <a:spcPts val="0"/>
              </a:spcAft>
              <a:buClr>
                <a:schemeClr val="dk1"/>
              </a:buClr>
              <a:buSzPts val="3600"/>
              <a:buNone/>
            </a:pPr>
            <a:r>
              <a:rPr lang="en-US" sz="2700" cap="none">
                <a:solidFill>
                  <a:schemeClr val="dk1"/>
                </a:solidFill>
              </a:rPr>
              <a:t>a. Timing restrictions, reducing percent of field treated, etc.</a:t>
            </a:r>
            <a:endParaRPr sz="2700" cap="none">
              <a:solidFill>
                <a:schemeClr val="dk1"/>
              </a:solidFill>
            </a:endParaRPr>
          </a:p>
          <a:p>
            <a:pPr marL="228600" lvl="0" indent="-50800" algn="l" rtl="0">
              <a:lnSpc>
                <a:spcPct val="90000"/>
              </a:lnSpc>
              <a:spcBef>
                <a:spcPts val="1000"/>
              </a:spcBef>
              <a:spcAft>
                <a:spcPts val="0"/>
              </a:spcAft>
              <a:buClr>
                <a:schemeClr val="dk1"/>
              </a:buClr>
              <a:buSzPts val="2800"/>
              <a:buNone/>
            </a:pPr>
            <a:endParaRPr/>
          </a:p>
        </p:txBody>
      </p:sp>
      <p:sp>
        <p:nvSpPr>
          <p:cNvPr id="257" name="Google Shape;257;p1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18</a:t>
            </a:fld>
            <a:endParaRPr sz="1300">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838200" y="136525"/>
            <a:ext cx="10903500" cy="713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000" b="1">
                <a:solidFill>
                  <a:srgbClr val="0000FF"/>
                </a:solidFill>
              </a:rPr>
              <a:t>WHERE WE CAN FIND REQUIRED MITIGATIONS</a:t>
            </a:r>
            <a:r>
              <a:rPr lang="en-US" sz="4000" b="1" i="0" u="none" strike="noStrike">
                <a:solidFill>
                  <a:srgbClr val="0000FF"/>
                </a:solidFill>
              </a:rPr>
              <a:t> </a:t>
            </a:r>
            <a:endParaRPr sz="4000" b="1">
              <a:solidFill>
                <a:srgbClr val="0000FF"/>
              </a:solidFill>
            </a:endParaRPr>
          </a:p>
        </p:txBody>
      </p:sp>
      <p:sp>
        <p:nvSpPr>
          <p:cNvPr id="264" name="Google Shape;264;p13"/>
          <p:cNvSpPr txBox="1">
            <a:spLocks noGrp="1"/>
          </p:cNvSpPr>
          <p:nvPr>
            <p:ph type="body" idx="1"/>
          </p:nvPr>
        </p:nvSpPr>
        <p:spPr>
          <a:xfrm>
            <a:off x="424475" y="906825"/>
            <a:ext cx="11362500" cy="5618700"/>
          </a:xfrm>
          <a:prstGeom prst="rect">
            <a:avLst/>
          </a:prstGeom>
          <a:noFill/>
          <a:ln>
            <a:noFill/>
          </a:ln>
        </p:spPr>
        <p:txBody>
          <a:bodyPr spcFirstLastPara="1" wrap="square" lIns="91425" tIns="45700" rIns="91425" bIns="45700" anchor="t" anchorCtr="0">
            <a:normAutofit fontScale="77500" lnSpcReduction="20000"/>
          </a:bodyPr>
          <a:lstStyle/>
          <a:p>
            <a:pPr marL="457200" lvl="0" indent="-401320" algn="l" rtl="0">
              <a:lnSpc>
                <a:spcPct val="100000"/>
              </a:lnSpc>
              <a:spcBef>
                <a:spcPts val="1000"/>
              </a:spcBef>
              <a:spcAft>
                <a:spcPts val="0"/>
              </a:spcAft>
              <a:buClr>
                <a:schemeClr val="dk1"/>
              </a:buClr>
              <a:buSzPct val="100000"/>
              <a:buChar char="●"/>
            </a:pPr>
            <a:r>
              <a:rPr lang="en-US" sz="3200" cap="none">
                <a:solidFill>
                  <a:schemeClr val="dk1"/>
                </a:solidFill>
              </a:rPr>
              <a:t>For </a:t>
            </a:r>
            <a:r>
              <a:rPr lang="en-US" sz="3200" u="sng" cap="none">
                <a:solidFill>
                  <a:schemeClr val="dk1"/>
                </a:solidFill>
              </a:rPr>
              <a:t>agricultural uses</a:t>
            </a:r>
            <a:r>
              <a:rPr lang="en-US" sz="3200" cap="none">
                <a:solidFill>
                  <a:schemeClr val="dk1"/>
                </a:solidFill>
              </a:rPr>
              <a:t>, mitigations have to be determined for </a:t>
            </a:r>
            <a:r>
              <a:rPr lang="en-US" sz="3200" u="sng" cap="none">
                <a:solidFill>
                  <a:schemeClr val="dk1"/>
                </a:solidFill>
              </a:rPr>
              <a:t>each field/farm</a:t>
            </a:r>
            <a:r>
              <a:rPr lang="en-US" sz="3200">
                <a:solidFill>
                  <a:schemeClr val="dk1"/>
                </a:solidFill>
              </a:rPr>
              <a:t> </a:t>
            </a:r>
            <a:r>
              <a:rPr lang="en-US" sz="3200" cap="none">
                <a:solidFill>
                  <a:schemeClr val="dk1"/>
                </a:solidFill>
              </a:rPr>
              <a:t> </a:t>
            </a:r>
            <a:endParaRPr sz="3200" cap="none">
              <a:solidFill>
                <a:schemeClr val="dk1"/>
              </a:solidFill>
            </a:endParaRPr>
          </a:p>
          <a:p>
            <a:pPr marL="457200" lvl="0" indent="-401320" algn="l" rtl="0">
              <a:lnSpc>
                <a:spcPct val="100000"/>
              </a:lnSpc>
              <a:spcBef>
                <a:spcPts val="0"/>
              </a:spcBef>
              <a:spcAft>
                <a:spcPts val="0"/>
              </a:spcAft>
              <a:buClr>
                <a:schemeClr val="dk1"/>
              </a:buClr>
              <a:buSzPct val="100000"/>
              <a:buChar char="●"/>
            </a:pPr>
            <a:r>
              <a:rPr lang="en-US" sz="3200" cap="none">
                <a:solidFill>
                  <a:schemeClr val="dk1"/>
                </a:solidFill>
              </a:rPr>
              <a:t>Required spray buffer and runoff/erosion mitigation can be different for each pesticide and crop combination  </a:t>
            </a:r>
            <a:endParaRPr sz="3200" cap="none">
              <a:solidFill>
                <a:schemeClr val="dk1"/>
              </a:solidFill>
            </a:endParaRPr>
          </a:p>
          <a:p>
            <a:pPr marL="457200" lvl="0" indent="-401320" algn="l" rtl="0">
              <a:lnSpc>
                <a:spcPct val="100000"/>
              </a:lnSpc>
              <a:spcBef>
                <a:spcPts val="0"/>
              </a:spcBef>
              <a:spcAft>
                <a:spcPts val="0"/>
              </a:spcAft>
              <a:buClr>
                <a:srgbClr val="CC0000"/>
              </a:buClr>
              <a:buSzPct val="100000"/>
              <a:buChar char="●"/>
            </a:pPr>
            <a:r>
              <a:rPr lang="en-US" sz="3200" cap="none">
                <a:solidFill>
                  <a:srgbClr val="CC0000"/>
                </a:solidFill>
              </a:rPr>
              <a:t>Label reductions may not be possible in all cases</a:t>
            </a:r>
            <a:r>
              <a:rPr lang="en-US" sz="3200">
                <a:solidFill>
                  <a:srgbClr val="CC0000"/>
                </a:solidFill>
              </a:rPr>
              <a:t> </a:t>
            </a:r>
            <a:r>
              <a:rPr lang="en-US" sz="3200" cap="none">
                <a:solidFill>
                  <a:srgbClr val="CC0000"/>
                </a:solidFill>
              </a:rPr>
              <a:t>(e.g., buffers to bystanders, habited structures, sink holes, water bodies, wells, etc. may still be needed)</a:t>
            </a:r>
            <a:endParaRPr sz="3200" cap="none">
              <a:solidFill>
                <a:srgbClr val="CC0000"/>
              </a:solidFill>
            </a:endParaRPr>
          </a:p>
          <a:p>
            <a:pPr marL="0" lvl="0" indent="0" algn="l" rtl="0">
              <a:lnSpc>
                <a:spcPct val="100000"/>
              </a:lnSpc>
              <a:spcBef>
                <a:spcPts val="1000"/>
              </a:spcBef>
              <a:spcAft>
                <a:spcPts val="0"/>
              </a:spcAft>
              <a:buClr>
                <a:schemeClr val="dk1"/>
              </a:buClr>
              <a:buSzPct val="100000"/>
              <a:buNone/>
            </a:pPr>
            <a:r>
              <a:rPr lang="en-US" sz="3200" cap="none">
                <a:solidFill>
                  <a:schemeClr val="dk1"/>
                </a:solidFill>
              </a:rPr>
              <a:t>Mitigations may appear on up to 3 places:</a:t>
            </a:r>
            <a:endParaRPr sz="3200" cap="none">
              <a:solidFill>
                <a:schemeClr val="dk1"/>
              </a:solidFill>
            </a:endParaRPr>
          </a:p>
          <a:p>
            <a:pPr marL="228600" lvl="0" indent="-213359" algn="l" rtl="0">
              <a:lnSpc>
                <a:spcPct val="100000"/>
              </a:lnSpc>
              <a:spcBef>
                <a:spcPts val="1000"/>
              </a:spcBef>
              <a:spcAft>
                <a:spcPts val="0"/>
              </a:spcAft>
              <a:buClr>
                <a:schemeClr val="dk1"/>
              </a:buClr>
              <a:buSzPct val="100000"/>
              <a:buChar char="●"/>
            </a:pPr>
            <a:r>
              <a:rPr lang="en-US" sz="3200" cap="none">
                <a:solidFill>
                  <a:schemeClr val="dk1"/>
                </a:solidFill>
              </a:rPr>
              <a:t>On the product label (in the future</a:t>
            </a:r>
            <a:r>
              <a:rPr lang="en-US" sz="3200">
                <a:solidFill>
                  <a:schemeClr val="dk1"/>
                </a:solidFill>
              </a:rPr>
              <a:t> it may be on</a:t>
            </a:r>
            <a:r>
              <a:rPr lang="en-US" sz="3200" cap="none">
                <a:solidFill>
                  <a:schemeClr val="dk1"/>
                </a:solidFill>
              </a:rPr>
              <a:t> seed bag tag </a:t>
            </a:r>
            <a:r>
              <a:rPr lang="en-US" sz="3200">
                <a:solidFill>
                  <a:schemeClr val="dk1"/>
                </a:solidFill>
              </a:rPr>
              <a:t>of </a:t>
            </a:r>
            <a:r>
              <a:rPr lang="en-US" sz="3200" cap="none">
                <a:solidFill>
                  <a:schemeClr val="dk1"/>
                </a:solidFill>
              </a:rPr>
              <a:t>treated seed)</a:t>
            </a:r>
            <a:endParaRPr sz="3200" cap="none">
              <a:solidFill>
                <a:schemeClr val="dk1"/>
              </a:solidFill>
            </a:endParaRPr>
          </a:p>
          <a:p>
            <a:pPr marL="228600" lvl="0" indent="-213359" algn="l" rtl="0">
              <a:lnSpc>
                <a:spcPct val="100000"/>
              </a:lnSpc>
              <a:spcBef>
                <a:spcPts val="1000"/>
              </a:spcBef>
              <a:spcAft>
                <a:spcPts val="0"/>
              </a:spcAft>
              <a:buClr>
                <a:schemeClr val="dk1"/>
              </a:buClr>
              <a:buSzPct val="100000"/>
              <a:buChar char="●"/>
            </a:pPr>
            <a:r>
              <a:rPr lang="en-US" sz="3200" cap="none">
                <a:solidFill>
                  <a:schemeClr val="dk1"/>
                </a:solidFill>
              </a:rPr>
              <a:t>Label may direct user to Bulletins Live! Two (BLT) webpage </a:t>
            </a:r>
            <a:r>
              <a:rPr lang="en-US" sz="3200" u="sng" cap="none">
                <a:solidFill>
                  <a:schemeClr val="dk1"/>
                </a:solidFill>
                <a:hlinkClick r:id="rId3">
                  <a:extLst>
                    <a:ext uri="{A12FA001-AC4F-418D-AE19-62706E023703}">
                      <ahyp:hlinkClr xmlns:ahyp="http://schemas.microsoft.com/office/drawing/2018/hyperlinkcolor" val="tx"/>
                    </a:ext>
                  </a:extLst>
                </a:hlinkClick>
              </a:rPr>
              <a:t>https://www.epa.gov/endangered-species/bulletins-live-two-view-bulletins</a:t>
            </a:r>
            <a:r>
              <a:rPr lang="en-US" sz="3200" cap="none">
                <a:solidFill>
                  <a:schemeClr val="dk1"/>
                </a:solidFill>
              </a:rPr>
              <a:t> </a:t>
            </a:r>
            <a:endParaRPr sz="3200" cap="none">
              <a:solidFill>
                <a:schemeClr val="dk1"/>
              </a:solidFill>
            </a:endParaRPr>
          </a:p>
          <a:p>
            <a:pPr marL="228600" lvl="0" indent="-213359" algn="l" rtl="0">
              <a:lnSpc>
                <a:spcPct val="100000"/>
              </a:lnSpc>
              <a:spcBef>
                <a:spcPts val="1000"/>
              </a:spcBef>
              <a:spcAft>
                <a:spcPts val="1000"/>
              </a:spcAft>
              <a:buClr>
                <a:schemeClr val="dk1"/>
              </a:buClr>
              <a:buSzPct val="100000"/>
              <a:buChar char="●"/>
            </a:pPr>
            <a:r>
              <a:rPr lang="en-US" sz="3200" cap="none">
                <a:solidFill>
                  <a:schemeClr val="dk1"/>
                </a:solidFill>
              </a:rPr>
              <a:t>Label may direct user to Mitigation Menu webpage </a:t>
            </a:r>
            <a:r>
              <a:rPr lang="en-US" sz="3200" u="sng" cap="none">
                <a:solidFill>
                  <a:schemeClr val="dk1"/>
                </a:solidFill>
                <a:hlinkClick r:id="rId4">
                  <a:extLst>
                    <a:ext uri="{A12FA001-AC4F-418D-AE19-62706E023703}">
                      <ahyp:hlinkClr xmlns:ahyp="http://schemas.microsoft.com/office/drawing/2018/hyperlinkcolor" val="tx"/>
                    </a:ext>
                  </a:extLst>
                </a:hlinkClick>
              </a:rPr>
              <a:t>https://www.epa.gov/pesticides/mitigation-menu</a:t>
            </a:r>
            <a:r>
              <a:rPr lang="en-US" sz="3200" cap="none">
                <a:solidFill>
                  <a:schemeClr val="dk1"/>
                </a:solidFill>
              </a:rPr>
              <a:t> </a:t>
            </a:r>
            <a:endParaRPr>
              <a:solidFill>
                <a:schemeClr val="dk1"/>
              </a:solidFill>
            </a:endParaRPr>
          </a:p>
        </p:txBody>
      </p:sp>
      <p:sp>
        <p:nvSpPr>
          <p:cNvPr id="265" name="Google Shape;265;p1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19</a:t>
            </a:fld>
            <a:endParaRPr sz="1300">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41"/>
          <p:cNvSpPr txBox="1">
            <a:spLocks noGrp="1"/>
          </p:cNvSpPr>
          <p:nvPr>
            <p:ph type="title"/>
          </p:nvPr>
        </p:nvSpPr>
        <p:spPr>
          <a:xfrm>
            <a:off x="342900" y="289560"/>
            <a:ext cx="11506200" cy="64008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100000"/>
              <a:buFont typeface="Calibri"/>
              <a:buNone/>
            </a:pPr>
            <a:r>
              <a:rPr lang="en-US" sz="2800">
                <a:solidFill>
                  <a:srgbClr val="0000FF"/>
                </a:solidFill>
              </a:rPr>
              <a:t>OUTLINE OF SPRAY DRIFT AND RUNOFF EROSION PRESENTATIONS</a:t>
            </a:r>
            <a:endParaRPr/>
          </a:p>
        </p:txBody>
      </p:sp>
      <p:sp>
        <p:nvSpPr>
          <p:cNvPr id="95" name="Google Shape;95;p41"/>
          <p:cNvSpPr txBox="1">
            <a:spLocks noGrp="1"/>
          </p:cNvSpPr>
          <p:nvPr>
            <p:ph type="body" idx="1"/>
          </p:nvPr>
        </p:nvSpPr>
        <p:spPr>
          <a:xfrm>
            <a:off x="689125" y="929653"/>
            <a:ext cx="10890000" cy="56079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Short introduction to ESA (both presentations)</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This covers Fish and Wildlife Services species, the National Marine Fisheries Services only has ~ 100 species and will be in a separate presentation and may require additional mitigations</a:t>
            </a:r>
            <a:endParaRPr sz="18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Where to find information: pesticide labels, Bulletins Live! Two (BLT), Pesticide Use Limitation Area (PULA), Mitigation Menu</a:t>
            </a:r>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Types of Mitigation Options: </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Mitigations to reduce Off-Field Risks (i.e., </a:t>
            </a:r>
            <a:r>
              <a:rPr lang="en-US" sz="1800" cap="none">
                <a:solidFill>
                  <a:schemeClr val="dk1"/>
                </a:solidFill>
              </a:rPr>
              <a:t>runoff/erosion, spray drift)</a:t>
            </a:r>
            <a:endParaRPr/>
          </a:p>
          <a:p>
            <a:pPr marL="685800" lvl="1" indent="-228600" algn="l" rtl="0">
              <a:lnSpc>
                <a:spcPct val="120000"/>
              </a:lnSpc>
              <a:spcBef>
                <a:spcPts val="0"/>
              </a:spcBef>
              <a:spcAft>
                <a:spcPts val="0"/>
              </a:spcAft>
              <a:buClr>
                <a:schemeClr val="dk1"/>
              </a:buClr>
              <a:buSzPts val="2000"/>
              <a:buChar char="●"/>
            </a:pPr>
            <a:r>
              <a:rPr lang="en-US" sz="1800">
                <a:solidFill>
                  <a:schemeClr val="dk1"/>
                </a:solidFill>
              </a:rPr>
              <a:t>Mitigations to reduce On-Field Risks (e.g.., timing restrictions, reducing % or field treated, etc.)</a:t>
            </a:r>
            <a:endParaRPr sz="18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Where are mitigations not needed: application methods, sites, and within managed areas, example maps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Example language from labels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Spray Drift Presentation: mitigation options and calculations (only one presentation)</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Runoff/Erosion: mitigation options and calculations (only one presentation)</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Conclusion: species have recovered, working with a team of people, etc. (both)</a:t>
            </a:r>
            <a:endParaRPr sz="2000">
              <a:solidFill>
                <a:schemeClr val="dk1"/>
              </a:solidFill>
            </a:endParaRPr>
          </a:p>
          <a:p>
            <a:pPr marL="228600" lvl="0" indent="-228600" algn="l" rtl="0">
              <a:lnSpc>
                <a:spcPct val="120000"/>
              </a:lnSpc>
              <a:spcBef>
                <a:spcPts val="0"/>
              </a:spcBef>
              <a:spcAft>
                <a:spcPts val="0"/>
              </a:spcAft>
              <a:buClr>
                <a:schemeClr val="dk1"/>
              </a:buClr>
              <a:buSzPts val="2000"/>
              <a:buChar char="●"/>
            </a:pPr>
            <a:r>
              <a:rPr lang="en-US" sz="2000" cap="none">
                <a:solidFill>
                  <a:schemeClr val="dk1"/>
                </a:solidFill>
              </a:rPr>
              <a:t>Websites (both)</a:t>
            </a:r>
            <a:endParaRPr>
              <a:solidFill>
                <a:schemeClr val="dk1"/>
              </a:solidFill>
            </a:endParaRPr>
          </a:p>
        </p:txBody>
      </p:sp>
      <p:sp>
        <p:nvSpPr>
          <p:cNvPr id="96" name="Google Shape;96;p41">
            <a:extLst>
              <a:ext uri="{C183D7F6-B498-43B3-948B-1728B52AA6E4}">
                <adec:decorative xmlns:adec="http://schemas.microsoft.com/office/drawing/2017/decorative" val="0"/>
              </a:ext>
            </a:extLst>
          </p:cNvPr>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a:t>
            </a:fld>
            <a:endParaRPr sz="1300">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p:cNvSpPr txBox="1">
            <a:spLocks noGrp="1"/>
          </p:cNvSpPr>
          <p:nvPr>
            <p:ph type="title"/>
          </p:nvPr>
        </p:nvSpPr>
        <p:spPr>
          <a:xfrm>
            <a:off x="742950" y="365126"/>
            <a:ext cx="10610850" cy="6159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3200"/>
              <a:buFont typeface="Calibri"/>
              <a:buNone/>
            </a:pPr>
            <a:r>
              <a:rPr lang="en-US" sz="3200" b="1">
                <a:solidFill>
                  <a:srgbClr val="0000FF"/>
                </a:solidFill>
              </a:rPr>
              <a:t>PESTICIDE USE LIMITATION AREAS (PULAS)</a:t>
            </a:r>
            <a:endParaRPr/>
          </a:p>
        </p:txBody>
      </p:sp>
      <p:sp>
        <p:nvSpPr>
          <p:cNvPr id="272" name="Google Shape;272;p19"/>
          <p:cNvSpPr txBox="1">
            <a:spLocks noGrp="1"/>
          </p:cNvSpPr>
          <p:nvPr>
            <p:ph type="body" idx="1"/>
          </p:nvPr>
        </p:nvSpPr>
        <p:spPr>
          <a:xfrm>
            <a:off x="742950" y="1104900"/>
            <a:ext cx="10611000" cy="5463000"/>
          </a:xfrm>
          <a:prstGeom prst="rect">
            <a:avLst/>
          </a:prstGeom>
          <a:noFill/>
          <a:ln>
            <a:noFill/>
          </a:ln>
        </p:spPr>
        <p:txBody>
          <a:bodyPr spcFirstLastPara="1" wrap="square" lIns="91425" tIns="45700" rIns="91425" bIns="45700" anchor="t" anchorCtr="0">
            <a:normAutofit fontScale="85000" lnSpcReduction="20000"/>
          </a:bodyPr>
          <a:lstStyle/>
          <a:p>
            <a:pPr marL="228600" lvl="0" indent="-77470" algn="l" rtl="0">
              <a:lnSpc>
                <a:spcPct val="107000"/>
              </a:lnSpc>
              <a:spcBef>
                <a:spcPts val="0"/>
              </a:spcBef>
              <a:spcAft>
                <a:spcPts val="0"/>
              </a:spcAft>
              <a:buClr>
                <a:schemeClr val="dk1"/>
              </a:buClr>
              <a:buSzPct val="100000"/>
              <a:buNone/>
            </a:pPr>
            <a:endParaRPr sz="2400">
              <a:solidFill>
                <a:schemeClr val="dk1"/>
              </a:solidFill>
            </a:endParaRPr>
          </a:p>
          <a:p>
            <a:pPr marL="228600" lvl="0" indent="-212903" algn="l" rtl="0">
              <a:lnSpc>
                <a:spcPct val="107000"/>
              </a:lnSpc>
              <a:spcBef>
                <a:spcPts val="0"/>
              </a:spcBef>
              <a:spcAft>
                <a:spcPts val="0"/>
              </a:spcAft>
              <a:buClr>
                <a:schemeClr val="dk1"/>
              </a:buClr>
              <a:buSzPct val="100000"/>
              <a:buChar char="•"/>
            </a:pPr>
            <a:r>
              <a:rPr lang="en-US" sz="3046" cap="none">
                <a:solidFill>
                  <a:schemeClr val="dk1"/>
                </a:solidFill>
              </a:rPr>
              <a:t>EPA identifies geographic areas most critical to conserve a listed species and then adds buffers (1,000 feet or less) to account for potential offsite transport from a treated field.</a:t>
            </a:r>
            <a:endParaRPr sz="2246">
              <a:solidFill>
                <a:schemeClr val="dk1"/>
              </a:solidFill>
            </a:endParaRPr>
          </a:p>
          <a:p>
            <a:pPr marL="228600" lvl="0" indent="-77470" algn="l" rtl="0">
              <a:lnSpc>
                <a:spcPct val="107000"/>
              </a:lnSpc>
              <a:spcBef>
                <a:spcPts val="0"/>
              </a:spcBef>
              <a:spcAft>
                <a:spcPts val="0"/>
              </a:spcAft>
              <a:buClr>
                <a:schemeClr val="dk1"/>
              </a:buClr>
              <a:buSzPct val="91902"/>
              <a:buNone/>
            </a:pPr>
            <a:endParaRPr sz="3046" cap="none">
              <a:solidFill>
                <a:schemeClr val="dk1"/>
              </a:solidFill>
            </a:endParaRPr>
          </a:p>
          <a:p>
            <a:pPr marL="228600" lvl="0" indent="-212903" algn="l" rtl="0">
              <a:lnSpc>
                <a:spcPct val="107000"/>
              </a:lnSpc>
              <a:spcBef>
                <a:spcPts val="0"/>
              </a:spcBef>
              <a:spcAft>
                <a:spcPts val="0"/>
              </a:spcAft>
              <a:buClr>
                <a:schemeClr val="dk1"/>
              </a:buClr>
              <a:buSzPct val="100000"/>
              <a:buChar char="•"/>
            </a:pPr>
            <a:r>
              <a:rPr lang="en-US" sz="3046" cap="none">
                <a:solidFill>
                  <a:schemeClr val="dk1"/>
                </a:solidFill>
              </a:rPr>
              <a:t>If a field is in a PULA use of certain pesticides may be restricted </a:t>
            </a:r>
            <a:endParaRPr sz="2246">
              <a:solidFill>
                <a:schemeClr val="dk1"/>
              </a:solidFill>
            </a:endParaRPr>
          </a:p>
          <a:p>
            <a:pPr marL="0" lvl="0" indent="0" algn="l" rtl="0">
              <a:lnSpc>
                <a:spcPct val="107000"/>
              </a:lnSpc>
              <a:spcBef>
                <a:spcPts val="0"/>
              </a:spcBef>
              <a:spcAft>
                <a:spcPts val="0"/>
              </a:spcAft>
              <a:buClr>
                <a:schemeClr val="dk1"/>
              </a:buClr>
              <a:buSzPct val="91902"/>
              <a:buNone/>
            </a:pPr>
            <a:r>
              <a:rPr lang="en-US" sz="3046" cap="none">
                <a:solidFill>
                  <a:schemeClr val="dk1"/>
                </a:solidFill>
              </a:rPr>
              <a:t>			OR </a:t>
            </a:r>
            <a:endParaRPr sz="2246">
              <a:solidFill>
                <a:schemeClr val="dk1"/>
              </a:solidFill>
            </a:endParaRPr>
          </a:p>
          <a:p>
            <a:pPr marL="0" lvl="0" indent="0" algn="l" rtl="0">
              <a:lnSpc>
                <a:spcPct val="107000"/>
              </a:lnSpc>
              <a:spcBef>
                <a:spcPts val="0"/>
              </a:spcBef>
              <a:spcAft>
                <a:spcPts val="0"/>
              </a:spcAft>
              <a:buClr>
                <a:schemeClr val="dk1"/>
              </a:buClr>
              <a:buSzPct val="91902"/>
              <a:buNone/>
            </a:pPr>
            <a:r>
              <a:rPr lang="en-US" sz="3046" cap="none">
                <a:solidFill>
                  <a:schemeClr val="dk1"/>
                </a:solidFill>
              </a:rPr>
              <a:t>   additional mitigations may be required </a:t>
            </a:r>
            <a:endParaRPr sz="3046" cap="none">
              <a:solidFill>
                <a:schemeClr val="dk1"/>
              </a:solidFill>
            </a:endParaRPr>
          </a:p>
          <a:p>
            <a:pPr marL="228600" lvl="0" indent="-77470" algn="l" rtl="0">
              <a:lnSpc>
                <a:spcPct val="107000"/>
              </a:lnSpc>
              <a:spcBef>
                <a:spcPts val="0"/>
              </a:spcBef>
              <a:spcAft>
                <a:spcPts val="0"/>
              </a:spcAft>
              <a:buClr>
                <a:schemeClr val="dk1"/>
              </a:buClr>
              <a:buSzPct val="91902"/>
              <a:buNone/>
            </a:pPr>
            <a:endParaRPr sz="3046" cap="none">
              <a:solidFill>
                <a:srgbClr val="262626"/>
              </a:solidFill>
            </a:endParaRPr>
          </a:p>
          <a:p>
            <a:pPr marL="228600" lvl="0" indent="-212903" algn="l" rtl="0">
              <a:lnSpc>
                <a:spcPct val="90000"/>
              </a:lnSpc>
              <a:spcBef>
                <a:spcPts val="1000"/>
              </a:spcBef>
              <a:spcAft>
                <a:spcPts val="0"/>
              </a:spcAft>
              <a:buClr>
                <a:srgbClr val="262626"/>
              </a:buClr>
              <a:buSzPct val="100000"/>
              <a:buChar char="•"/>
            </a:pPr>
            <a:r>
              <a:rPr lang="en-US" sz="3046" b="0" i="0" cap="none">
                <a:solidFill>
                  <a:srgbClr val="262626"/>
                </a:solidFill>
              </a:rPr>
              <a:t>If Bulletins Live! Two </a:t>
            </a:r>
            <a:r>
              <a:rPr lang="en-US" sz="3046" cap="none">
                <a:solidFill>
                  <a:srgbClr val="262626"/>
                </a:solidFill>
              </a:rPr>
              <a:t>shows your</a:t>
            </a:r>
            <a:r>
              <a:rPr lang="en-US" sz="3046" b="0" i="0" cap="none">
                <a:solidFill>
                  <a:srgbClr val="262626"/>
                </a:solidFill>
              </a:rPr>
              <a:t> </a:t>
            </a:r>
            <a:r>
              <a:rPr lang="en-US" sz="3046" cap="none">
                <a:solidFill>
                  <a:srgbClr val="262626"/>
                </a:solidFill>
              </a:rPr>
              <a:t>field is</a:t>
            </a:r>
            <a:r>
              <a:rPr lang="en-US" sz="3046" b="0" i="0" cap="none">
                <a:solidFill>
                  <a:srgbClr val="262626"/>
                </a:solidFill>
              </a:rPr>
              <a:t> outside of a PULA, </a:t>
            </a:r>
            <a:r>
              <a:rPr lang="en-US" sz="3046" cap="none">
                <a:solidFill>
                  <a:srgbClr val="262626"/>
                </a:solidFill>
              </a:rPr>
              <a:t> it is in your best interest</a:t>
            </a:r>
            <a:r>
              <a:rPr lang="en-US" sz="3046" b="0" i="0" cap="none">
                <a:solidFill>
                  <a:srgbClr val="262626"/>
                </a:solidFill>
              </a:rPr>
              <a:t> to document that there are no limitations </a:t>
            </a:r>
            <a:r>
              <a:rPr lang="en-US" sz="3046" cap="none">
                <a:solidFill>
                  <a:srgbClr val="262626"/>
                </a:solidFill>
              </a:rPr>
              <a:t>within the month of your pesticide application.</a:t>
            </a:r>
            <a:endParaRPr sz="3046" cap="none">
              <a:solidFill>
                <a:srgbClr val="000000"/>
              </a:solidFill>
            </a:endParaRPr>
          </a:p>
          <a:p>
            <a:pPr marL="800100" lvl="1" indent="-212903" algn="l" rtl="0">
              <a:lnSpc>
                <a:spcPct val="90000"/>
              </a:lnSpc>
              <a:spcBef>
                <a:spcPts val="500"/>
              </a:spcBef>
              <a:spcAft>
                <a:spcPts val="0"/>
              </a:spcAft>
              <a:buClr>
                <a:srgbClr val="262626"/>
              </a:buClr>
              <a:buSzPct val="100000"/>
              <a:buFont typeface="Courier New"/>
              <a:buChar char="o"/>
            </a:pPr>
            <a:r>
              <a:rPr lang="en-US" sz="3046" cap="none">
                <a:solidFill>
                  <a:srgbClr val="262626"/>
                </a:solidFill>
              </a:rPr>
              <a:t>You </a:t>
            </a:r>
            <a:r>
              <a:rPr lang="en-US" sz="3046">
                <a:solidFill>
                  <a:srgbClr val="262626"/>
                </a:solidFill>
              </a:rPr>
              <a:t>must</a:t>
            </a:r>
            <a:r>
              <a:rPr lang="en-US" sz="3046" cap="none">
                <a:solidFill>
                  <a:srgbClr val="262626"/>
                </a:solidFill>
              </a:rPr>
              <a:t> check Bulletins Live! Two </a:t>
            </a:r>
            <a:r>
              <a:rPr lang="en-US" sz="3046">
                <a:solidFill>
                  <a:srgbClr val="262626"/>
                </a:solidFill>
              </a:rPr>
              <a:t>within</a:t>
            </a:r>
            <a:r>
              <a:rPr lang="en-US" sz="3046" cap="none">
                <a:solidFill>
                  <a:srgbClr val="262626"/>
                </a:solidFill>
              </a:rPr>
              <a:t> 6 months before the application</a:t>
            </a:r>
            <a:r>
              <a:rPr lang="en-US" sz="3046" b="0" i="0" cap="none">
                <a:solidFill>
                  <a:srgbClr val="262626"/>
                </a:solidFill>
              </a:rPr>
              <a:t> </a:t>
            </a:r>
            <a:endParaRPr sz="2045"/>
          </a:p>
          <a:p>
            <a:pPr marL="114300" lvl="0" indent="0" algn="l" rtl="0">
              <a:lnSpc>
                <a:spcPct val="90000"/>
              </a:lnSpc>
              <a:spcBef>
                <a:spcPts val="1200"/>
              </a:spcBef>
              <a:spcAft>
                <a:spcPts val="0"/>
              </a:spcAft>
              <a:buClr>
                <a:srgbClr val="262626"/>
              </a:buClr>
              <a:buSzPct val="100000"/>
              <a:buNone/>
            </a:pPr>
            <a:r>
              <a:rPr lang="en-US" sz="3000" cap="none">
                <a:solidFill>
                  <a:srgbClr val="C00000"/>
                </a:solidFill>
              </a:rPr>
              <a:t>Disclaimer: You should have a record of the date you obtained your bulletin</a:t>
            </a:r>
            <a:endParaRPr sz="3000" cap="none">
              <a:solidFill>
                <a:srgbClr val="C00000"/>
              </a:solidFill>
            </a:endParaRPr>
          </a:p>
          <a:p>
            <a:pPr marL="228600" lvl="0" indent="-77470" algn="l" rtl="0">
              <a:lnSpc>
                <a:spcPct val="107000"/>
              </a:lnSpc>
              <a:spcBef>
                <a:spcPts val="0"/>
              </a:spcBef>
              <a:spcAft>
                <a:spcPts val="0"/>
              </a:spcAft>
              <a:buClr>
                <a:schemeClr val="dk1"/>
              </a:buClr>
              <a:buSzPct val="83333"/>
              <a:buNone/>
            </a:pPr>
            <a:endParaRPr/>
          </a:p>
          <a:p>
            <a:pPr marL="228600" lvl="0" indent="-77470" algn="l" rtl="0">
              <a:lnSpc>
                <a:spcPct val="90000"/>
              </a:lnSpc>
              <a:spcBef>
                <a:spcPts val="1000"/>
              </a:spcBef>
              <a:spcAft>
                <a:spcPts val="0"/>
              </a:spcAft>
              <a:buClr>
                <a:schemeClr val="dk1"/>
              </a:buClr>
              <a:buSzPct val="83333"/>
              <a:buNone/>
            </a:pPr>
            <a:endParaRPr/>
          </a:p>
        </p:txBody>
      </p:sp>
      <p:sp>
        <p:nvSpPr>
          <p:cNvPr id="273" name="Google Shape;273;p1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20</a:t>
            </a:fld>
            <a:endParaRPr sz="130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0" name="Google Shape;280;p46"/>
          <p:cNvSpPr txBox="1">
            <a:spLocks noGrp="1"/>
          </p:cNvSpPr>
          <p:nvPr>
            <p:ph type="title" idx="4294967295"/>
          </p:nvPr>
        </p:nvSpPr>
        <p:spPr>
          <a:xfrm>
            <a:off x="836341" y="399095"/>
            <a:ext cx="11103300" cy="908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2900" b="1" i="0" u="none" strike="noStrike" kern="0" cap="none" spc="0" normalizeH="0" baseline="0" noProof="0" dirty="0">
                <a:ln>
                  <a:noFill/>
                </a:ln>
                <a:solidFill>
                  <a:srgbClr val="0000FF"/>
                </a:solidFill>
                <a:effectLst/>
                <a:uLnTx/>
                <a:uFillTx/>
                <a:latin typeface="Calibri"/>
                <a:ea typeface="Calibri"/>
                <a:cs typeface="Calibri"/>
                <a:sym typeface="Calibri"/>
              </a:rPr>
              <a:t>Bulletins Live! Two – Tennessee, </a:t>
            </a:r>
            <a:endParaRPr kumimoji="0" lang="en-US" sz="15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0000FF"/>
                </a:solidFill>
                <a:effectLst/>
                <a:uLnTx/>
                <a:uFillTx/>
                <a:latin typeface="Calibri"/>
                <a:ea typeface="Calibri"/>
                <a:cs typeface="Calibri"/>
                <a:sym typeface="Calibri"/>
              </a:rPr>
              <a:t>Shaded Areas are PULA’s for Dicamba applied to Dicamba Tolerant Crops</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79" name="Google Shape;279;p4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4349" y="1456265"/>
            <a:ext cx="11103302" cy="4900085"/>
          </a:xfrm>
          <a:prstGeom prst="rect">
            <a:avLst/>
          </a:prstGeom>
          <a:noFill/>
          <a:ln>
            <a:noFill/>
          </a:ln>
        </p:spPr>
      </p:pic>
      <p:sp>
        <p:nvSpPr>
          <p:cNvPr id="281" name="Google Shape;28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1" descr="A close-up of a map"/>
          <p:cNvPicPr preferRelativeResize="0"/>
          <p:nvPr/>
        </p:nvPicPr>
        <p:blipFill rotWithShape="1">
          <a:blip r:embed="rId3">
            <a:alphaModFix/>
          </a:blip>
          <a:srcRect/>
          <a:stretch/>
        </p:blipFill>
        <p:spPr>
          <a:xfrm>
            <a:off x="-4762" y="-2381"/>
            <a:ext cx="4676775" cy="6076950"/>
          </a:xfrm>
          <a:prstGeom prst="rect">
            <a:avLst/>
          </a:prstGeom>
          <a:noFill/>
          <a:ln>
            <a:noFill/>
          </a:ln>
        </p:spPr>
      </p:pic>
      <p:pic>
        <p:nvPicPr>
          <p:cNvPr id="288" name="Google Shape;288;p21" descr="Table of pesticides with Active Ingredient, Use, Application method"/>
          <p:cNvPicPr preferRelativeResize="0"/>
          <p:nvPr/>
        </p:nvPicPr>
        <p:blipFill rotWithShape="1">
          <a:blip r:embed="rId4">
            <a:alphaModFix/>
          </a:blip>
          <a:srcRect/>
          <a:stretch/>
        </p:blipFill>
        <p:spPr>
          <a:xfrm>
            <a:off x="3274218" y="216694"/>
            <a:ext cx="5191125" cy="6686550"/>
          </a:xfrm>
          <a:prstGeom prst="rect">
            <a:avLst/>
          </a:prstGeom>
          <a:noFill/>
          <a:ln>
            <a:noFill/>
          </a:ln>
        </p:spPr>
      </p:pic>
      <p:pic>
        <p:nvPicPr>
          <p:cNvPr id="289" name="Google Shape;289;p21" descr="A close-up of a endangered species bulletin document&#10;&#10;"/>
          <p:cNvPicPr preferRelativeResize="0"/>
          <p:nvPr/>
        </p:nvPicPr>
        <p:blipFill rotWithShape="1">
          <a:blip r:embed="rId5">
            <a:alphaModFix/>
          </a:blip>
          <a:srcRect/>
          <a:stretch/>
        </p:blipFill>
        <p:spPr>
          <a:xfrm>
            <a:off x="7080878" y="-71438"/>
            <a:ext cx="5010150" cy="6429375"/>
          </a:xfrm>
          <a:prstGeom prst="rect">
            <a:avLst/>
          </a:prstGeom>
          <a:noFill/>
          <a:ln>
            <a:noFill/>
          </a:ln>
        </p:spPr>
      </p:pic>
      <p:sp>
        <p:nvSpPr>
          <p:cNvPr id="290" name="Google Shape;290;p2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22</a:t>
            </a:fld>
            <a:endParaRPr sz="1300">
              <a:solidFill>
                <a:schemeClr val="dk2"/>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273750" y="0"/>
            <a:ext cx="11796900" cy="1179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600" b="1">
                <a:solidFill>
                  <a:srgbClr val="0000FF"/>
                </a:solidFill>
              </a:rPr>
              <a:t>NO MITIGATIONS IF APPLICATION SITE IS NEXT TO A MANAGED AREAS </a:t>
            </a:r>
            <a:br>
              <a:rPr lang="en-US" sz="2600" b="1">
                <a:solidFill>
                  <a:srgbClr val="0000FF"/>
                </a:solidFill>
              </a:rPr>
            </a:br>
            <a:r>
              <a:rPr lang="en-US" sz="2200" b="1">
                <a:solidFill>
                  <a:srgbClr val="0000FF"/>
                </a:solidFill>
              </a:rPr>
              <a:t>FOR BOTH SPRAY DRIFT (DISTANCE SPECIFIED) AND RUNOFF/EROSION (1,000 feet)</a:t>
            </a:r>
            <a:endParaRPr sz="2200" u="sng"/>
          </a:p>
        </p:txBody>
      </p:sp>
      <p:sp>
        <p:nvSpPr>
          <p:cNvPr id="297" name="Google Shape;297;p47"/>
          <p:cNvSpPr txBox="1">
            <a:spLocks noGrp="1"/>
          </p:cNvSpPr>
          <p:nvPr>
            <p:ph type="body" idx="1"/>
          </p:nvPr>
        </p:nvSpPr>
        <p:spPr>
          <a:xfrm>
            <a:off x="273750" y="1056400"/>
            <a:ext cx="11644500" cy="55926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400"/>
              </a:spcBef>
              <a:spcAft>
                <a:spcPts val="0"/>
              </a:spcAft>
              <a:buSzPts val="1946"/>
              <a:buNone/>
            </a:pPr>
            <a:r>
              <a:rPr lang="en-US" sz="2400" dirty="0">
                <a:solidFill>
                  <a:schemeClr val="dk1"/>
                </a:solidFill>
              </a:rPr>
              <a:t>Managed Area “What is not a protected area” from Insecticide Strategy page 5</a:t>
            </a:r>
          </a:p>
          <a:p>
            <a:pPr marL="0" lvl="0" indent="0" algn="l" rtl="0">
              <a:lnSpc>
                <a:spcPct val="120000"/>
              </a:lnSpc>
              <a:spcBef>
                <a:spcPts val="400"/>
              </a:spcBef>
              <a:spcAft>
                <a:spcPts val="0"/>
              </a:spcAft>
              <a:buSzPts val="1946"/>
              <a:buNone/>
            </a:pPr>
            <a:r>
              <a:rPr lang="en-US" sz="2400" dirty="0">
                <a:solidFill>
                  <a:schemeClr val="dk1"/>
                </a:solidFill>
              </a:rPr>
              <a:t>Managed area needs to be a contiguous area to count for drift or runoff/erosion</a:t>
            </a:r>
            <a:endParaRPr sz="2400" dirty="0">
              <a:solidFill>
                <a:schemeClr val="dk1"/>
              </a:solidFill>
            </a:endParaRPr>
          </a:p>
          <a:p>
            <a:pPr marL="0" lvl="0" indent="0" algn="l" rtl="0">
              <a:lnSpc>
                <a:spcPct val="120000"/>
              </a:lnSpc>
              <a:spcBef>
                <a:spcPts val="0"/>
              </a:spcBef>
              <a:spcAft>
                <a:spcPts val="0"/>
              </a:spcAft>
              <a:buSzPts val="1946"/>
              <a:buNone/>
            </a:pPr>
            <a:endParaRPr sz="1900" dirty="0">
              <a:solidFill>
                <a:schemeClr val="dk1"/>
              </a:solidFill>
            </a:endParaRPr>
          </a:p>
          <a:p>
            <a:pPr marL="457200" lvl="0" indent="-457198" algn="l" rtl="0">
              <a:lnSpc>
                <a:spcPct val="120000"/>
              </a:lnSpc>
              <a:spcBef>
                <a:spcPts val="0"/>
              </a:spcBef>
              <a:spcAft>
                <a:spcPts val="0"/>
              </a:spcAft>
              <a:buClr>
                <a:schemeClr val="dk1"/>
              </a:buClr>
              <a:buSzPts val="2400"/>
              <a:buFont typeface="Twentieth Century"/>
              <a:buAutoNum type="alphaUcPeriod"/>
            </a:pPr>
            <a:r>
              <a:rPr lang="en-US" sz="2400" cap="none" dirty="0">
                <a:solidFill>
                  <a:schemeClr val="dk1"/>
                </a:solidFill>
              </a:rPr>
              <a:t>Agricultural fields, pastures, forage fields, and private rangelands, including untreated portions of the treated field;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Roads, paved or gravel surfaces, mowed grassy/fallowed areas adjacent to field, and areas of bare ground from recent plowing or grading that are contiguous with the treated area;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Buildings and their perimeters, silos, or other man-made structures with walls and/or roof; </a:t>
            </a:r>
            <a:endParaRPr dirty="0">
              <a:solidFill>
                <a:schemeClr val="dk1"/>
              </a:solidFill>
            </a:endParaRPr>
          </a:p>
          <a:p>
            <a:pPr marL="457200" lvl="0" indent="-457198" algn="l" rtl="0">
              <a:lnSpc>
                <a:spcPct val="120000"/>
              </a:lnSpc>
              <a:spcBef>
                <a:spcPts val="1000"/>
              </a:spcBef>
              <a:spcAft>
                <a:spcPts val="0"/>
              </a:spcAft>
              <a:buClr>
                <a:schemeClr val="dk1"/>
              </a:buClr>
              <a:buSzPts val="2400"/>
              <a:buFont typeface="Twentieth Century"/>
              <a:buAutoNum type="alphaUcPeriod"/>
            </a:pPr>
            <a:r>
              <a:rPr lang="en-US" sz="2400" cap="none" dirty="0">
                <a:solidFill>
                  <a:schemeClr val="dk1"/>
                </a:solidFill>
              </a:rPr>
              <a:t>Areas present and/or maintained as a runoff/erosion measure as listed on EPA’s Mitigation Menu website. Examples include vegetative filter strips (VFS), field borders, grassed waterways, vegetated ditches, riparian areas, managed/constructed wetlands, or other areas of intentional habitat improvement; </a:t>
            </a:r>
            <a:endParaRPr dirty="0">
              <a:solidFill>
                <a:schemeClr val="dk1"/>
              </a:solidFill>
            </a:endParaRPr>
          </a:p>
        </p:txBody>
      </p:sp>
      <p:sp>
        <p:nvSpPr>
          <p:cNvPr id="296" name="Google Shape;296;p47"/>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23</a:t>
            </a:fld>
            <a:endParaRPr sz="1300">
              <a:solidFill>
                <a:schemeClr val="dk2"/>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395111" y="197039"/>
            <a:ext cx="11796889" cy="5593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600" b="1">
                <a:solidFill>
                  <a:srgbClr val="0000FF"/>
                </a:solidFill>
              </a:rPr>
              <a:t>NO MITIGATIONS IF APPLICATION SITE IS NEXT TO A MANAGED AREAS </a:t>
            </a:r>
            <a:br>
              <a:rPr lang="en-US" sz="2600" b="1">
                <a:solidFill>
                  <a:srgbClr val="0000FF"/>
                </a:solidFill>
              </a:rPr>
            </a:br>
            <a:r>
              <a:rPr lang="en-US" sz="2400" b="1">
                <a:solidFill>
                  <a:srgbClr val="0000FF"/>
                </a:solidFill>
              </a:rPr>
              <a:t>FOR BOTH SPRAY DRIFT AND RUNOFF/EROSION</a:t>
            </a:r>
            <a:endParaRPr sz="2400"/>
          </a:p>
        </p:txBody>
      </p:sp>
      <p:sp>
        <p:nvSpPr>
          <p:cNvPr id="304" name="Google Shape;304;p48"/>
          <p:cNvSpPr txBox="1">
            <a:spLocks noGrp="1"/>
          </p:cNvSpPr>
          <p:nvPr>
            <p:ph type="body" idx="1"/>
          </p:nvPr>
        </p:nvSpPr>
        <p:spPr>
          <a:xfrm>
            <a:off x="395111" y="953396"/>
            <a:ext cx="11644489" cy="5904604"/>
          </a:xfrm>
          <a:prstGeom prst="rect">
            <a:avLst/>
          </a:prstGeom>
          <a:noFill/>
          <a:ln>
            <a:noFill/>
          </a:ln>
        </p:spPr>
        <p:txBody>
          <a:bodyPr spcFirstLastPara="1" wrap="square" lIns="91425" tIns="45700" rIns="91425" bIns="45700" anchor="t" anchorCtr="0">
            <a:normAutofit fontScale="92500" lnSpcReduction="20000"/>
          </a:bodyPr>
          <a:lstStyle/>
          <a:p>
            <a:pPr marL="457200" lvl="0" indent="-466723" algn="l" rtl="0">
              <a:lnSpc>
                <a:spcPct val="120000"/>
              </a:lnSpc>
              <a:spcBef>
                <a:spcPts val="0"/>
              </a:spcBef>
              <a:spcAft>
                <a:spcPts val="0"/>
              </a:spcAft>
              <a:buClr>
                <a:schemeClr val="dk1"/>
              </a:buClr>
              <a:buSzPts val="2550"/>
              <a:buFont typeface="Twentieth Century"/>
              <a:buAutoNum type="alphaUcPeriod" startAt="5"/>
            </a:pPr>
            <a:r>
              <a:rPr lang="en-US" sz="2550" cap="none">
                <a:solidFill>
                  <a:schemeClr val="dk1"/>
                </a:solidFill>
              </a:rPr>
              <a:t>Areas present and/or maintained as a drift buffer reduction measure as listed on EPA’s Mitigation Menu website. Examples include vegetative windbreaks, hedgerows, shelterbelts, riparian areas, private forests, woodlots, and shrublands; </a:t>
            </a:r>
            <a:endParaRPr sz="2550">
              <a:solidFill>
                <a:schemeClr val="dk1"/>
              </a:solidFill>
            </a:endParaRPr>
          </a:p>
          <a:p>
            <a:pPr marL="457200" lvl="0" indent="-466723" algn="l" rtl="0">
              <a:lnSpc>
                <a:spcPct val="120000"/>
              </a:lnSpc>
              <a:spcBef>
                <a:spcPts val="1000"/>
              </a:spcBef>
              <a:spcAft>
                <a:spcPts val="0"/>
              </a:spcAft>
              <a:buClr>
                <a:schemeClr val="dk1"/>
              </a:buClr>
              <a:buSzPts val="2550"/>
              <a:buFont typeface="Twentieth Century"/>
              <a:buAutoNum type="alphaUcPeriod" startAt="5"/>
            </a:pPr>
            <a:r>
              <a:rPr lang="en-US" sz="2550" cap="none">
                <a:solidFill>
                  <a:schemeClr val="dk1"/>
                </a:solidFill>
              </a:rPr>
              <a:t>Conservation Reserve Program (CRP) and Agricultural Conservation Easement Program (ACEP) lands; </a:t>
            </a:r>
            <a:endParaRPr sz="2550">
              <a:solidFill>
                <a:schemeClr val="dk1"/>
              </a:solidFill>
            </a:endParaRPr>
          </a:p>
          <a:p>
            <a:pPr marL="457200" lvl="0" indent="-466723" algn="l" rtl="0">
              <a:lnSpc>
                <a:spcPct val="120000"/>
              </a:lnSpc>
              <a:spcBef>
                <a:spcPts val="1000"/>
              </a:spcBef>
              <a:spcAft>
                <a:spcPts val="0"/>
              </a:spcAft>
              <a:buClr>
                <a:schemeClr val="dk1"/>
              </a:buClr>
              <a:buSzPts val="2550"/>
              <a:buFont typeface="Twentieth Century"/>
              <a:buAutoNum type="alphaUcPeriod" startAt="5"/>
            </a:pPr>
            <a:r>
              <a:rPr lang="en-US" sz="2550" cap="none">
                <a:solidFill>
                  <a:schemeClr val="dk1"/>
                </a:solidFill>
              </a:rPr>
              <a:t>On-farm contained irrigation water resources that are not connected to adjacent water bodies, including on-farm irrigation canals and ditches, water conveyances, managed irrigation/runoff retention basins, farm ponds, and tailwater collection ponds. </a:t>
            </a:r>
            <a:endParaRPr sz="2550">
              <a:solidFill>
                <a:schemeClr val="dk1"/>
              </a:solidFill>
            </a:endParaRPr>
          </a:p>
          <a:p>
            <a:pPr marL="457200" lvl="0" indent="-304800" algn="l" rtl="0">
              <a:lnSpc>
                <a:spcPct val="120000"/>
              </a:lnSpc>
              <a:spcBef>
                <a:spcPts val="0"/>
              </a:spcBef>
              <a:spcAft>
                <a:spcPts val="0"/>
              </a:spcAft>
              <a:buSzPts val="2400"/>
              <a:buFont typeface="Twentieth Century"/>
              <a:buNone/>
            </a:pPr>
            <a:endParaRPr sz="2400" cap="none"/>
          </a:p>
          <a:p>
            <a:pPr marL="0" lvl="0" indent="0" algn="l" rtl="0">
              <a:lnSpc>
                <a:spcPct val="120000"/>
              </a:lnSpc>
              <a:spcBef>
                <a:spcPts val="1000"/>
              </a:spcBef>
              <a:spcAft>
                <a:spcPts val="0"/>
              </a:spcAft>
              <a:buSzPts val="2400"/>
              <a:buNone/>
            </a:pPr>
            <a:r>
              <a:rPr lang="en-US" sz="2400" cap="none">
                <a:solidFill>
                  <a:srgbClr val="C00000"/>
                </a:solidFill>
              </a:rPr>
              <a:t>The label will explain if a buffer cannot be reduced through mitigations (e.g., pollinator protect</a:t>
            </a:r>
            <a:r>
              <a:rPr lang="en-US">
                <a:solidFill>
                  <a:srgbClr val="C00000"/>
                </a:solidFill>
              </a:rPr>
              <a:t>ion, protection of </a:t>
            </a:r>
            <a:r>
              <a:rPr lang="en-US" sz="2400" cap="none">
                <a:solidFill>
                  <a:srgbClr val="C00000"/>
                </a:solidFill>
              </a:rPr>
              <a:t>aquatic areas, wells, sinkholes, habited structures, hospitals, day care centers, etc.)</a:t>
            </a:r>
            <a:endParaRPr/>
          </a:p>
        </p:txBody>
      </p:sp>
      <p:sp>
        <p:nvSpPr>
          <p:cNvPr id="303" name="Google Shape;303;p48"/>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24</a:t>
            </a:fld>
            <a:endParaRPr sz="1300">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9"/>
          <p:cNvSpPr txBox="1">
            <a:spLocks noGrp="1"/>
          </p:cNvSpPr>
          <p:nvPr>
            <p:ph type="title"/>
          </p:nvPr>
        </p:nvSpPr>
        <p:spPr>
          <a:xfrm>
            <a:off x="823550" y="345672"/>
            <a:ext cx="10169400" cy="1010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000FF"/>
                </a:solidFill>
              </a:rPr>
              <a:t>SPRAY DRIFT SECTION</a:t>
            </a:r>
            <a:endParaRPr>
              <a:solidFill>
                <a:srgbClr val="0000FF"/>
              </a:solidFill>
            </a:endParaRPr>
          </a:p>
        </p:txBody>
      </p:sp>
      <p:sp>
        <p:nvSpPr>
          <p:cNvPr id="310" name="Google Shape;310;p49"/>
          <p:cNvSpPr txBox="1">
            <a:spLocks noGrp="1"/>
          </p:cNvSpPr>
          <p:nvPr>
            <p:ph type="body" idx="1"/>
          </p:nvPr>
        </p:nvSpPr>
        <p:spPr>
          <a:xfrm>
            <a:off x="459750" y="1683500"/>
            <a:ext cx="7167300" cy="40713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ct val="90090"/>
              <a:buChar char="●"/>
            </a:pPr>
            <a:r>
              <a:rPr lang="en-US" dirty="0">
                <a:solidFill>
                  <a:srgbClr val="0000FF"/>
                </a:solidFill>
              </a:rPr>
              <a:t>REMINDER: SOME SPRAY DRIFT BUFFERS ARE NOT FOR ESA AND CANNOT BE REDUCED BY MITIGATION OPTIONS</a:t>
            </a:r>
            <a:endParaRPr dirty="0"/>
          </a:p>
          <a:p>
            <a:pPr marL="685800" lvl="1" indent="-228600" algn="l" rtl="0">
              <a:lnSpc>
                <a:spcPct val="120000"/>
              </a:lnSpc>
              <a:spcBef>
                <a:spcPts val="500"/>
              </a:spcBef>
              <a:spcAft>
                <a:spcPts val="0"/>
              </a:spcAft>
              <a:buSzPct val="102418"/>
              <a:buChar char="○"/>
            </a:pPr>
            <a:r>
              <a:rPr lang="en-US" dirty="0">
                <a:solidFill>
                  <a:srgbClr val="0000FF"/>
                </a:solidFill>
              </a:rPr>
              <a:t>E.G. BUFFERS TO WELLS, SINKHOLES, HOSPITALS, DAY CARE CENTERS, WATER BODIES, ETC.</a:t>
            </a:r>
            <a:endParaRPr dirty="0">
              <a:solidFill>
                <a:srgbClr val="0000FF"/>
              </a:solidFill>
            </a:endParaRPr>
          </a:p>
          <a:p>
            <a:pPr marL="228600" lvl="0" indent="-228600" algn="l" rtl="0">
              <a:lnSpc>
                <a:spcPct val="120000"/>
              </a:lnSpc>
              <a:spcBef>
                <a:spcPts val="1600"/>
              </a:spcBef>
              <a:spcAft>
                <a:spcPts val="1600"/>
              </a:spcAft>
              <a:buClr>
                <a:schemeClr val="dk1"/>
              </a:buClr>
              <a:buSzPct val="81081"/>
              <a:buChar char="●"/>
            </a:pPr>
            <a:r>
              <a:rPr lang="en-US" dirty="0">
                <a:solidFill>
                  <a:schemeClr val="dk1"/>
                </a:solidFill>
              </a:rPr>
              <a:t>Some of the examples that follow are hypothetical and just used as examples for applicators to better understand the mitigations.</a:t>
            </a:r>
            <a:endParaRPr dirty="0">
              <a:solidFill>
                <a:schemeClr val="dk1"/>
              </a:solidFill>
            </a:endParaRPr>
          </a:p>
        </p:txBody>
      </p:sp>
      <p:sp>
        <p:nvSpPr>
          <p:cNvPr id="311" name="Google Shape;311;p49"/>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25</a:t>
            </a:fld>
            <a:endParaRPr sz="1300">
              <a:solidFill>
                <a:schemeClr val="dk2"/>
              </a:solidFill>
              <a:latin typeface="Arial"/>
              <a:ea typeface="Arial"/>
              <a:cs typeface="Arial"/>
              <a:sym typeface="Arial"/>
            </a:endParaRPr>
          </a:p>
        </p:txBody>
      </p:sp>
      <p:pic>
        <p:nvPicPr>
          <p:cNvPr id="312" name="Google Shape;312;p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848275" y="1683500"/>
            <a:ext cx="4162625" cy="3201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p:nvPr/>
        </p:nvSpPr>
        <p:spPr>
          <a:xfrm>
            <a:off x="759139" y="207857"/>
            <a:ext cx="11176000" cy="83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563C1"/>
                </a:solidFill>
                <a:latin typeface="Calibri"/>
                <a:ea typeface="Calibri"/>
                <a:cs typeface="Calibri"/>
                <a:sym typeface="Calibri"/>
              </a:rPr>
              <a:t>Spray Drift  buffers, </a:t>
            </a:r>
            <a:r>
              <a:rPr lang="en-US" sz="4000" b="1">
                <a:solidFill>
                  <a:srgbClr val="0563C1"/>
                </a:solidFill>
                <a:latin typeface="Calibri"/>
                <a:ea typeface="Calibri"/>
                <a:cs typeface="Calibri"/>
                <a:sym typeface="Calibri"/>
              </a:rPr>
              <a:t>for ESA,</a:t>
            </a:r>
            <a:r>
              <a:rPr lang="en-US" sz="4000" b="1" i="0" u="none" strike="noStrike" cap="none">
                <a:solidFill>
                  <a:srgbClr val="0563C1"/>
                </a:solidFill>
                <a:latin typeface="Calibri"/>
                <a:ea typeface="Calibri"/>
                <a:cs typeface="Calibri"/>
                <a:sym typeface="Calibri"/>
              </a:rPr>
              <a:t> are downwind only</a:t>
            </a:r>
            <a:endParaRPr sz="1400" b="0" i="0" u="none" strike="noStrike" cap="none">
              <a:solidFill>
                <a:srgbClr val="0563C1"/>
              </a:solidFill>
              <a:latin typeface="Calibri"/>
              <a:ea typeface="Calibri"/>
              <a:cs typeface="Calibri"/>
              <a:sym typeface="Calibri"/>
            </a:endParaRPr>
          </a:p>
        </p:txBody>
      </p:sp>
      <p:pic>
        <p:nvPicPr>
          <p:cNvPr id="319" name="Google Shape;319;p50" descr="Liberty Ultra logo"/>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637703" y="986698"/>
            <a:ext cx="4189567" cy="825100"/>
          </a:xfrm>
          <a:prstGeom prst="rect">
            <a:avLst/>
          </a:prstGeom>
          <a:noFill/>
          <a:ln>
            <a:noFill/>
          </a:ln>
        </p:spPr>
      </p:pic>
      <p:sp>
        <p:nvSpPr>
          <p:cNvPr id="325" name="Google Shape;325;p50"/>
          <p:cNvSpPr txBox="1"/>
          <p:nvPr/>
        </p:nvSpPr>
        <p:spPr>
          <a:xfrm>
            <a:off x="4566161" y="884075"/>
            <a:ext cx="6866700" cy="68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Glufosinate-p Herbicide</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Supplemental Label Drift Reducing Adjuvant: aerial 2.5% and ground 0.3%</a:t>
            </a:r>
            <a:r>
              <a:rPr lang="en-US" sz="2000" dirty="0">
                <a:solidFill>
                  <a:schemeClr val="dk1"/>
                </a:solidFill>
                <a:latin typeface="Calibri"/>
                <a:ea typeface="Calibri"/>
                <a:cs typeface="Calibri"/>
                <a:sym typeface="Calibri"/>
              </a:rPr>
              <a:t> volume of finished spray at low boom height</a:t>
            </a:r>
            <a:r>
              <a:rPr lang="en-US"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p:txBody>
      </p:sp>
      <p:sp>
        <p:nvSpPr>
          <p:cNvPr id="320" name="Google Shape;320;p50"/>
          <p:cNvSpPr txBox="1"/>
          <p:nvPr/>
        </p:nvSpPr>
        <p:spPr>
          <a:xfrm>
            <a:off x="441253" y="1859100"/>
            <a:ext cx="10630500" cy="1569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Mandatory aerial buffer = 50 feet, with medium droplets, maximum wind 15 mph, maximum height 10 ft.  Label only allows 3 ways to reduce distance</a:t>
            </a:r>
            <a:endParaRPr sz="24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Mandatory ground buffer 10 feet, with medium to coarser droplets with winds between 3 to 15 mph.  Label only allows 4 ways to reduce distance </a:t>
            </a:r>
            <a:endParaRPr sz="2400" b="0" i="0" u="none" strike="noStrike" cap="none" dirty="0">
              <a:solidFill>
                <a:schemeClr val="dk1"/>
              </a:solidFill>
              <a:latin typeface="Calibri"/>
              <a:ea typeface="Calibri"/>
              <a:cs typeface="Calibri"/>
              <a:sym typeface="Calibri"/>
            </a:endParaRPr>
          </a:p>
        </p:txBody>
      </p:sp>
      <p:pic>
        <p:nvPicPr>
          <p:cNvPr id="322" name="Google Shape;322;p50" descr="Vertento logo"/>
          <p:cNvPicPr preferRelativeResize="0"/>
          <p:nvPr/>
        </p:nvPicPr>
        <p:blipFill rotWithShape="1">
          <a:blip r:embed="rId4">
            <a:alphaModFix/>
          </a:blip>
          <a:srcRect/>
          <a:stretch/>
        </p:blipFill>
        <p:spPr>
          <a:xfrm>
            <a:off x="342900" y="3629920"/>
            <a:ext cx="1691420" cy="518537"/>
          </a:xfrm>
          <a:prstGeom prst="rect">
            <a:avLst/>
          </a:prstGeom>
          <a:noFill/>
          <a:ln>
            <a:noFill/>
          </a:ln>
        </p:spPr>
      </p:pic>
      <p:sp>
        <p:nvSpPr>
          <p:cNvPr id="323" name="Google Shape;323;p50"/>
          <p:cNvSpPr txBox="1"/>
          <p:nvPr/>
        </p:nvSpPr>
        <p:spPr>
          <a:xfrm>
            <a:off x="2213213" y="3663140"/>
            <a:ext cx="34614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Isocycloseram Insecticide</a:t>
            </a:r>
            <a:endParaRPr sz="2000" b="0" i="0" u="none" strike="noStrike" cap="none" dirty="0">
              <a:solidFill>
                <a:schemeClr val="dk1"/>
              </a:solidFill>
              <a:latin typeface="Calibri"/>
              <a:ea typeface="Calibri"/>
              <a:cs typeface="Calibri"/>
              <a:sym typeface="Calibri"/>
            </a:endParaRPr>
          </a:p>
        </p:txBody>
      </p:sp>
      <p:sp>
        <p:nvSpPr>
          <p:cNvPr id="324" name="Google Shape;324;p50"/>
          <p:cNvSpPr txBox="1"/>
          <p:nvPr/>
        </p:nvSpPr>
        <p:spPr>
          <a:xfrm>
            <a:off x="342900" y="4268675"/>
            <a:ext cx="11506200" cy="2452800"/>
          </a:xfrm>
          <a:prstGeom prst="rect">
            <a:avLst/>
          </a:prstGeom>
          <a:noFill/>
          <a:ln>
            <a:noFill/>
          </a:ln>
        </p:spPr>
        <p:txBody>
          <a:bodyPr spcFirstLastPara="1" wrap="square" lIns="91425" tIns="91425" rIns="91425" bIns="91425" anchor="t" anchorCtr="0">
            <a:noAutofit/>
          </a:bodyPr>
          <a:lstStyle/>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Spray drift buffers  aerial = 300 ft, ground = 25 ft, overhead chemigation = 25 ft, airblast = 85 ft  </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rgbClr val="CC0000"/>
              </a:buClr>
              <a:buSzPts val="2200"/>
              <a:buFont typeface="Calibri"/>
              <a:buChar char="●"/>
            </a:pPr>
            <a:r>
              <a:rPr lang="en-US" sz="2200" b="0" i="0" u="none" strike="noStrike" cap="none" dirty="0">
                <a:solidFill>
                  <a:srgbClr val="CC0000"/>
                </a:solidFill>
                <a:latin typeface="Calibri"/>
                <a:ea typeface="Calibri"/>
                <a:cs typeface="Calibri"/>
                <a:sym typeface="Calibri"/>
              </a:rPr>
              <a:t>Buffers to areas occupied by humans for residential or commercial purposes cannot be </a:t>
            </a:r>
            <a:r>
              <a:rPr lang="en-US" sz="2200" dirty="0">
                <a:solidFill>
                  <a:srgbClr val="CC0000"/>
                </a:solidFill>
                <a:latin typeface="Calibri"/>
                <a:ea typeface="Calibri"/>
                <a:cs typeface="Calibri"/>
                <a:sym typeface="Calibri"/>
              </a:rPr>
              <a:t>reduced</a:t>
            </a:r>
            <a:endParaRPr sz="2200" b="0" i="0" u="none" strike="noStrike" cap="none" dirty="0">
              <a:solidFill>
                <a:srgbClr val="CC0000"/>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Droplet size aerial and ground require medium </a:t>
            </a:r>
            <a:r>
              <a:rPr lang="en-US" sz="2200" dirty="0">
                <a:solidFill>
                  <a:schemeClr val="dk1"/>
                </a:solidFill>
                <a:latin typeface="Calibri"/>
                <a:ea typeface="Calibri"/>
                <a:cs typeface="Calibri"/>
                <a:sym typeface="Calibri"/>
              </a:rPr>
              <a:t>or</a:t>
            </a:r>
            <a:r>
              <a:rPr lang="en-US" sz="2200" b="0" i="0" u="none" strike="noStrike" cap="none" dirty="0">
                <a:solidFill>
                  <a:schemeClr val="dk1"/>
                </a:solidFill>
                <a:latin typeface="Calibri"/>
                <a:ea typeface="Calibri"/>
                <a:cs typeface="Calibri"/>
                <a:sym typeface="Calibri"/>
              </a:rPr>
              <a:t> coarser droplet size</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Winds speed 3 to 15 mph</a:t>
            </a:r>
            <a:endParaRPr sz="2200" b="0" i="0" u="none" strike="noStrike" cap="none"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dirty="0">
                <a:solidFill>
                  <a:schemeClr val="dk1"/>
                </a:solidFill>
                <a:latin typeface="Calibri"/>
                <a:ea typeface="Calibri"/>
                <a:cs typeface="Calibri"/>
                <a:sym typeface="Calibri"/>
              </a:rPr>
              <a:t>Reductions in spray drift buffer, label says to use buffer reduction options listed in mitigation menu</a:t>
            </a:r>
            <a:endParaRPr sz="2200" b="0" i="0" u="none" strike="noStrike" cap="none" dirty="0">
              <a:solidFill>
                <a:schemeClr val="dk1"/>
              </a:solidFill>
              <a:latin typeface="Calibri"/>
              <a:ea typeface="Calibri"/>
              <a:cs typeface="Calibri"/>
              <a:sym typeface="Calibri"/>
            </a:endParaRPr>
          </a:p>
        </p:txBody>
      </p:sp>
      <p:sp>
        <p:nvSpPr>
          <p:cNvPr id="321" name="Google Shape;32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g3a3739ac7b6_1_2"/>
          <p:cNvSpPr txBox="1">
            <a:spLocks noGrp="1"/>
          </p:cNvSpPr>
          <p:nvPr>
            <p:ph type="title"/>
          </p:nvPr>
        </p:nvSpPr>
        <p:spPr>
          <a:xfrm>
            <a:off x="88774" y="301775"/>
            <a:ext cx="3708785" cy="5873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1800" b="1" u="sng" dirty="0"/>
              <a:t>Spray Drift Scenario</a:t>
            </a:r>
            <a:endParaRPr sz="1800" b="1" u="sng" dirty="0"/>
          </a:p>
          <a:p>
            <a:pPr marL="0" lvl="0" indent="0" algn="ctr" rtl="0">
              <a:lnSpc>
                <a:spcPct val="90000"/>
              </a:lnSpc>
              <a:spcBef>
                <a:spcPts val="0"/>
              </a:spcBef>
              <a:spcAft>
                <a:spcPts val="0"/>
              </a:spcAft>
              <a:buSzPts val="1800"/>
              <a:buNone/>
            </a:pPr>
            <a:r>
              <a:rPr lang="en-US" sz="1800" dirty="0"/>
              <a:t>Applying Liberty Ultra</a:t>
            </a:r>
            <a:endParaRPr sz="1800" dirty="0"/>
          </a:p>
          <a:p>
            <a:pPr marL="0" lvl="0" indent="0" algn="ctr" rtl="0">
              <a:lnSpc>
                <a:spcPct val="90000"/>
              </a:lnSpc>
              <a:spcBef>
                <a:spcPts val="0"/>
              </a:spcBef>
              <a:spcAft>
                <a:spcPts val="0"/>
              </a:spcAft>
              <a:buSzPts val="1800"/>
              <a:buNone/>
            </a:pPr>
            <a:r>
              <a:rPr lang="en-US" sz="1800" dirty="0"/>
              <a:t>Aerially Applied</a:t>
            </a:r>
            <a:endParaRPr sz="1800" dirty="0"/>
          </a:p>
          <a:p>
            <a:pPr marL="0" lvl="0" indent="0" algn="ctr" rtl="0">
              <a:lnSpc>
                <a:spcPct val="90000"/>
              </a:lnSpc>
              <a:spcBef>
                <a:spcPts val="0"/>
              </a:spcBef>
              <a:spcAft>
                <a:spcPts val="0"/>
              </a:spcAft>
              <a:buSzPts val="1800"/>
              <a:buNone/>
            </a:pPr>
            <a:r>
              <a:rPr lang="en-US" sz="1800" dirty="0"/>
              <a:t>Winds 8 mph W</a:t>
            </a:r>
            <a:endParaRPr sz="1800" dirty="0"/>
          </a:p>
          <a:p>
            <a:pPr lvl="0"/>
            <a:r>
              <a:rPr lang="en-US" sz="1800" dirty="0"/>
              <a:t>Red = creek</a:t>
            </a:r>
            <a:br>
              <a:rPr lang="en-US" sz="1800" dirty="0"/>
            </a:br>
            <a:br>
              <a:rPr lang="en-US" sz="1800" dirty="0"/>
            </a:br>
            <a:r>
              <a:rPr lang="en-US" sz="1800" b="1" u="sng" dirty="0"/>
              <a:t>Label Requirements</a:t>
            </a:r>
            <a:br>
              <a:rPr lang="en-US" sz="1800" dirty="0"/>
            </a:br>
            <a:r>
              <a:rPr lang="en-US" sz="1800" dirty="0"/>
              <a:t>Requires </a:t>
            </a:r>
            <a:r>
              <a:rPr lang="en-US" sz="1800" dirty="0">
                <a:solidFill>
                  <a:srgbClr val="FF0000"/>
                </a:solidFill>
              </a:rPr>
              <a:t>50 ft buffer</a:t>
            </a:r>
            <a:br>
              <a:rPr lang="en-US" sz="1800" dirty="0">
                <a:solidFill>
                  <a:srgbClr val="FF0000"/>
                </a:solidFill>
              </a:rPr>
            </a:br>
            <a:r>
              <a:rPr lang="en-US" sz="1800" dirty="0"/>
              <a:t>Medium or coarser droplet size</a:t>
            </a:r>
            <a:br>
              <a:rPr lang="en-US" sz="1800" dirty="0"/>
            </a:br>
            <a:r>
              <a:rPr lang="en-US" sz="1800" dirty="0"/>
              <a:t>Max rate for planned use of 19 </a:t>
            </a:r>
            <a:r>
              <a:rPr lang="en-US" sz="1800" dirty="0" err="1"/>
              <a:t>fl</a:t>
            </a:r>
            <a:r>
              <a:rPr lang="en-US" sz="1800" dirty="0"/>
              <a:t> oz/A</a:t>
            </a:r>
            <a:br>
              <a:rPr lang="en-US" sz="1800" dirty="0"/>
            </a:br>
            <a:br>
              <a:rPr lang="en-US" sz="1800" dirty="0"/>
            </a:br>
            <a:r>
              <a:rPr lang="en-US" sz="1800" b="1" u="sng" dirty="0"/>
              <a:t>Options to Reduce Buffer</a:t>
            </a:r>
            <a:br>
              <a:rPr lang="en-US" sz="1800" b="1" u="sng" dirty="0"/>
            </a:br>
            <a:r>
              <a:rPr lang="en-US" sz="1800" dirty="0"/>
              <a:t>DRA &amp; coarse droplets =  </a:t>
            </a:r>
            <a:r>
              <a:rPr lang="en-US" sz="1800" b="1" dirty="0"/>
              <a:t>35%</a:t>
            </a:r>
            <a:br>
              <a:rPr lang="en-US" sz="1800" b="1" dirty="0"/>
            </a:br>
            <a:r>
              <a:rPr lang="en-US" sz="1800" dirty="0"/>
              <a:t>Use rate is reduced 25% = </a:t>
            </a:r>
            <a:r>
              <a:rPr lang="en-US" sz="1800" b="1" dirty="0"/>
              <a:t>25%</a:t>
            </a:r>
            <a:br>
              <a:rPr lang="en-US" sz="1800" b="1" dirty="0"/>
            </a:br>
            <a:r>
              <a:rPr lang="en-US" sz="1800" dirty="0"/>
              <a:t>Relative humidity &gt; 60% = </a:t>
            </a:r>
            <a:r>
              <a:rPr lang="en-US" sz="1800" b="1" dirty="0"/>
              <a:t>10%</a:t>
            </a:r>
            <a:br>
              <a:rPr lang="en-US" sz="1800" b="1" dirty="0"/>
            </a:br>
            <a:br>
              <a:rPr lang="en-US" sz="1800" b="1" dirty="0"/>
            </a:br>
            <a:r>
              <a:rPr lang="en-US" sz="1800" b="1" dirty="0"/>
              <a:t>Total Reduction = 65%</a:t>
            </a:r>
            <a:endParaRPr sz="1800" dirty="0"/>
          </a:p>
          <a:p>
            <a:pPr marL="0" lvl="0" indent="0" algn="l" rtl="0">
              <a:lnSpc>
                <a:spcPct val="90000"/>
              </a:lnSpc>
              <a:spcBef>
                <a:spcPts val="0"/>
              </a:spcBef>
              <a:spcAft>
                <a:spcPts val="0"/>
              </a:spcAft>
              <a:buSzPts val="1800"/>
              <a:buNone/>
            </a:pPr>
            <a:endParaRPr sz="2400" dirty="0"/>
          </a:p>
        </p:txBody>
      </p:sp>
      <p:pic>
        <p:nvPicPr>
          <p:cNvPr id="333" name="Google Shape;333;g3a3739ac7b6_1_2" descr="arial field map"/>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76260" y="190551"/>
            <a:ext cx="8515737" cy="6238242"/>
          </a:xfrm>
          <a:prstGeom prst="rect">
            <a:avLst/>
          </a:prstGeom>
          <a:noFill/>
          <a:ln>
            <a:noFill/>
          </a:ln>
        </p:spPr>
      </p:pic>
      <p:sp>
        <p:nvSpPr>
          <p:cNvPr id="331" name="Google Shape;331;g3a3739ac7b6_1_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40" name="Google Shape;340;g3a3739ac7b6_1_10"/>
          <p:cNvSpPr txBox="1">
            <a:spLocks noGrp="1"/>
          </p:cNvSpPr>
          <p:nvPr>
            <p:ph type="title"/>
          </p:nvPr>
        </p:nvSpPr>
        <p:spPr>
          <a:xfrm>
            <a:off x="169125" y="119375"/>
            <a:ext cx="3793800" cy="6237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1800" b="1" u="sng" dirty="0"/>
              <a:t>SPRAY DRIFT SCENARIO</a:t>
            </a:r>
            <a:endParaRPr sz="1800" b="1" u="sng" dirty="0"/>
          </a:p>
          <a:p>
            <a:pPr marL="0" lvl="0" indent="0" algn="l" rtl="0">
              <a:lnSpc>
                <a:spcPct val="90000"/>
              </a:lnSpc>
              <a:spcBef>
                <a:spcPts val="0"/>
              </a:spcBef>
              <a:spcAft>
                <a:spcPts val="0"/>
              </a:spcAft>
              <a:buSzPts val="1800"/>
              <a:buNone/>
            </a:pPr>
            <a:endParaRPr sz="1800" dirty="0"/>
          </a:p>
          <a:p>
            <a:pPr marL="0" lvl="0" indent="0" algn="l" rtl="0">
              <a:lnSpc>
                <a:spcPct val="90000"/>
              </a:lnSpc>
              <a:spcBef>
                <a:spcPts val="0"/>
              </a:spcBef>
              <a:spcAft>
                <a:spcPts val="0"/>
              </a:spcAft>
              <a:buSzPts val="1800"/>
              <a:buNone/>
            </a:pPr>
            <a:r>
              <a:rPr lang="en-US" sz="1800" dirty="0"/>
              <a:t>Applying Vertento @ 1.5 </a:t>
            </a:r>
            <a:r>
              <a:rPr lang="en-US" sz="1800" dirty="0" err="1"/>
              <a:t>fl</a:t>
            </a:r>
            <a:r>
              <a:rPr lang="en-US" sz="1800" dirty="0"/>
              <a:t> oz/A</a:t>
            </a:r>
            <a:endParaRPr sz="1800" dirty="0"/>
          </a:p>
          <a:p>
            <a:pPr marL="0" lvl="0" indent="0" algn="l" rtl="0">
              <a:lnSpc>
                <a:spcPct val="90000"/>
              </a:lnSpc>
              <a:spcBef>
                <a:spcPts val="0"/>
              </a:spcBef>
              <a:spcAft>
                <a:spcPts val="0"/>
              </a:spcAft>
              <a:buSzPts val="1800"/>
              <a:buNone/>
            </a:pPr>
            <a:r>
              <a:rPr lang="en-US" sz="1800" dirty="0"/>
              <a:t>Aerially Applied</a:t>
            </a:r>
            <a:endParaRPr sz="1800" dirty="0"/>
          </a:p>
          <a:p>
            <a:pPr marL="0" lvl="0" indent="0" algn="l" rtl="0">
              <a:lnSpc>
                <a:spcPct val="90000"/>
              </a:lnSpc>
              <a:spcBef>
                <a:spcPts val="0"/>
              </a:spcBef>
              <a:spcAft>
                <a:spcPts val="0"/>
              </a:spcAft>
              <a:buSzPts val="1800"/>
              <a:buNone/>
            </a:pPr>
            <a:r>
              <a:rPr lang="en-US" sz="1800" dirty="0"/>
              <a:t>Winds 8 mph SE</a:t>
            </a:r>
            <a:endParaRPr sz="1800" dirty="0"/>
          </a:p>
          <a:p>
            <a:pPr marL="0" lvl="0" indent="0" algn="l" rtl="0">
              <a:lnSpc>
                <a:spcPct val="90000"/>
              </a:lnSpc>
              <a:spcBef>
                <a:spcPts val="0"/>
              </a:spcBef>
              <a:spcAft>
                <a:spcPts val="0"/>
              </a:spcAft>
              <a:buSzPts val="1800"/>
              <a:buNone/>
            </a:pPr>
            <a:endParaRPr sz="1800" dirty="0"/>
          </a:p>
          <a:p>
            <a:pPr marL="0" lvl="0" indent="0" algn="ctr" rtl="0">
              <a:lnSpc>
                <a:spcPct val="90000"/>
              </a:lnSpc>
              <a:spcBef>
                <a:spcPts val="0"/>
              </a:spcBef>
              <a:spcAft>
                <a:spcPts val="0"/>
              </a:spcAft>
              <a:buSzPts val="1800"/>
              <a:buNone/>
            </a:pPr>
            <a:r>
              <a:rPr lang="en-US" sz="1800" b="1" u="sng" dirty="0"/>
              <a:t>Label Requirements</a:t>
            </a:r>
            <a:endParaRPr sz="1800" dirty="0"/>
          </a:p>
          <a:p>
            <a:pPr marL="0" lvl="0" indent="0" algn="l" rtl="0">
              <a:lnSpc>
                <a:spcPct val="90000"/>
              </a:lnSpc>
              <a:spcBef>
                <a:spcPts val="0"/>
              </a:spcBef>
              <a:spcAft>
                <a:spcPts val="0"/>
              </a:spcAft>
              <a:buSzPts val="1800"/>
              <a:buNone/>
            </a:pPr>
            <a:r>
              <a:rPr lang="en-US" sz="1800" dirty="0"/>
              <a:t>Requires </a:t>
            </a:r>
            <a:r>
              <a:rPr lang="en-US" sz="1800" dirty="0">
                <a:solidFill>
                  <a:srgbClr val="FF0000"/>
                </a:solidFill>
              </a:rPr>
              <a:t>300 ft buffer</a:t>
            </a:r>
            <a:endParaRPr sz="1800" dirty="0">
              <a:solidFill>
                <a:srgbClr val="FF0000"/>
              </a:solidFill>
            </a:endParaRPr>
          </a:p>
          <a:p>
            <a:pPr marL="0" lvl="0" indent="0" algn="l" rtl="0">
              <a:lnSpc>
                <a:spcPct val="90000"/>
              </a:lnSpc>
              <a:spcBef>
                <a:spcPts val="0"/>
              </a:spcBef>
              <a:spcAft>
                <a:spcPts val="0"/>
              </a:spcAft>
              <a:buSzPts val="1800"/>
              <a:buNone/>
            </a:pPr>
            <a:r>
              <a:rPr lang="en-US" sz="1800" dirty="0"/>
              <a:t>Medium droplet size</a:t>
            </a:r>
            <a:endParaRPr sz="1800" dirty="0"/>
          </a:p>
          <a:p>
            <a:pPr marL="0" lvl="0" indent="0" algn="l" rtl="0">
              <a:lnSpc>
                <a:spcPct val="90000"/>
              </a:lnSpc>
              <a:spcBef>
                <a:spcPts val="0"/>
              </a:spcBef>
              <a:spcAft>
                <a:spcPts val="0"/>
              </a:spcAft>
              <a:buSzPts val="1800"/>
              <a:buNone/>
            </a:pPr>
            <a:r>
              <a:rPr lang="en-US" sz="1800" dirty="0"/>
              <a:t>Max rate for planned use of 2 </a:t>
            </a:r>
            <a:r>
              <a:rPr lang="en-US" sz="1800" dirty="0" err="1"/>
              <a:t>fl</a:t>
            </a:r>
            <a:r>
              <a:rPr lang="en-US" sz="1800" dirty="0"/>
              <a:t> oz/A</a:t>
            </a:r>
            <a:endParaRPr sz="1800" dirty="0"/>
          </a:p>
          <a:p>
            <a:pPr marL="0" lvl="0" indent="0" algn="l" rtl="0">
              <a:lnSpc>
                <a:spcPct val="90000"/>
              </a:lnSpc>
              <a:spcBef>
                <a:spcPts val="0"/>
              </a:spcBef>
              <a:spcAft>
                <a:spcPts val="0"/>
              </a:spcAft>
              <a:buSzPts val="1800"/>
              <a:buNone/>
            </a:pPr>
            <a:endParaRPr sz="1800" dirty="0"/>
          </a:p>
          <a:p>
            <a:pPr marL="0" lvl="0" indent="0" algn="ctr" rtl="0">
              <a:lnSpc>
                <a:spcPct val="90000"/>
              </a:lnSpc>
              <a:spcBef>
                <a:spcPts val="0"/>
              </a:spcBef>
              <a:spcAft>
                <a:spcPts val="0"/>
              </a:spcAft>
              <a:buSzPts val="1800"/>
              <a:buNone/>
            </a:pPr>
            <a:r>
              <a:rPr lang="en-US" sz="1800" b="1" u="sng" dirty="0"/>
              <a:t>Options to Reduce Buffer</a:t>
            </a:r>
            <a:endParaRPr sz="1800" b="1" u="sng" dirty="0"/>
          </a:p>
          <a:p>
            <a:pPr marL="0" lvl="0" indent="0" algn="l" rtl="0">
              <a:lnSpc>
                <a:spcPct val="90000"/>
              </a:lnSpc>
              <a:spcBef>
                <a:spcPts val="0"/>
              </a:spcBef>
              <a:spcAft>
                <a:spcPts val="0"/>
              </a:spcAft>
              <a:buSzPts val="1800"/>
              <a:buNone/>
            </a:pPr>
            <a:r>
              <a:rPr lang="en-US" sz="1800" dirty="0"/>
              <a:t>Use coarse droplet size =  </a:t>
            </a:r>
            <a:r>
              <a:rPr lang="en-US" sz="1800" b="1" dirty="0"/>
              <a:t>40%</a:t>
            </a:r>
            <a:endParaRPr sz="1800" b="1" dirty="0"/>
          </a:p>
          <a:p>
            <a:pPr marL="0" lvl="0" indent="0" algn="l" rtl="0">
              <a:lnSpc>
                <a:spcPct val="90000"/>
              </a:lnSpc>
              <a:spcBef>
                <a:spcPts val="0"/>
              </a:spcBef>
              <a:spcAft>
                <a:spcPts val="0"/>
              </a:spcAft>
              <a:buSzPts val="1800"/>
              <a:buNone/>
            </a:pPr>
            <a:r>
              <a:rPr lang="en-US" sz="1800" dirty="0"/>
              <a:t>Use rate is reduced 25% = </a:t>
            </a:r>
            <a:r>
              <a:rPr lang="en-US" sz="1800" b="1" dirty="0"/>
              <a:t>25%</a:t>
            </a:r>
            <a:endParaRPr sz="1800" b="1" dirty="0"/>
          </a:p>
          <a:p>
            <a:pPr marL="0" lvl="0" indent="0" algn="l" rtl="0">
              <a:lnSpc>
                <a:spcPct val="90000"/>
              </a:lnSpc>
              <a:spcBef>
                <a:spcPts val="0"/>
              </a:spcBef>
              <a:spcAft>
                <a:spcPts val="0"/>
              </a:spcAft>
              <a:buSzPts val="1800"/>
              <a:buNone/>
            </a:pPr>
            <a:r>
              <a:rPr lang="en-US" sz="1800" dirty="0"/>
              <a:t>Relative humidity &gt; 60% = </a:t>
            </a:r>
            <a:r>
              <a:rPr lang="en-US" sz="1800" b="1" dirty="0"/>
              <a:t>10%</a:t>
            </a:r>
            <a:endParaRPr sz="1800" b="1" dirty="0"/>
          </a:p>
          <a:p>
            <a:pPr marL="0" lvl="0" indent="0" algn="l" rtl="0">
              <a:lnSpc>
                <a:spcPct val="90000"/>
              </a:lnSpc>
              <a:spcBef>
                <a:spcPts val="0"/>
              </a:spcBef>
              <a:spcAft>
                <a:spcPts val="0"/>
              </a:spcAft>
              <a:buSzPts val="1800"/>
              <a:buNone/>
            </a:pPr>
            <a:endParaRPr sz="1800" b="1" dirty="0"/>
          </a:p>
          <a:p>
            <a:pPr marL="0" lvl="0" indent="0" algn="l" rtl="0">
              <a:lnSpc>
                <a:spcPct val="90000"/>
              </a:lnSpc>
              <a:spcBef>
                <a:spcPts val="0"/>
              </a:spcBef>
              <a:spcAft>
                <a:spcPts val="0"/>
              </a:spcAft>
              <a:buSzPts val="1800"/>
              <a:buNone/>
            </a:pPr>
            <a:r>
              <a:rPr lang="en-US" sz="1800" b="1" dirty="0"/>
              <a:t>Total Reduction = 75%</a:t>
            </a:r>
            <a:endParaRPr sz="1800" b="1" dirty="0"/>
          </a:p>
          <a:p>
            <a:pPr marL="0" lvl="0" indent="0" algn="l" rtl="0">
              <a:lnSpc>
                <a:spcPct val="90000"/>
              </a:lnSpc>
              <a:spcBef>
                <a:spcPts val="0"/>
              </a:spcBef>
              <a:spcAft>
                <a:spcPts val="0"/>
              </a:spcAft>
              <a:buSzPts val="1800"/>
              <a:buNone/>
            </a:pPr>
            <a:endParaRPr sz="1800" b="1" dirty="0"/>
          </a:p>
          <a:p>
            <a:pPr marL="0" lvl="0" indent="0" rtl="0">
              <a:lnSpc>
                <a:spcPct val="90000"/>
              </a:lnSpc>
              <a:spcBef>
                <a:spcPts val="0"/>
              </a:spcBef>
              <a:spcAft>
                <a:spcPts val="0"/>
              </a:spcAft>
              <a:buSzPts val="1800"/>
              <a:buNone/>
            </a:pPr>
            <a:r>
              <a:rPr lang="en-US" sz="1800" b="1" dirty="0">
                <a:solidFill>
                  <a:srgbClr val="6AA84F"/>
                </a:solidFill>
              </a:rPr>
              <a:t>New Buffer = 75 feet</a:t>
            </a:r>
            <a:br>
              <a:rPr lang="en-US" sz="1800" b="1" dirty="0">
                <a:solidFill>
                  <a:srgbClr val="6AA84F"/>
                </a:solidFill>
              </a:rPr>
            </a:br>
            <a:r>
              <a:rPr lang="en-US" sz="1800" b="1" dirty="0">
                <a:solidFill>
                  <a:srgbClr val="0000FF"/>
                </a:solidFill>
              </a:rPr>
              <a:t>If using managed area to reduce buffer it must be a contiguous area to count</a:t>
            </a:r>
            <a:endParaRPr sz="1800" b="1" dirty="0">
              <a:solidFill>
                <a:srgbClr val="6AA84F"/>
              </a:solidFill>
            </a:endParaRPr>
          </a:p>
          <a:p>
            <a:pPr marL="0" lvl="0" indent="0" algn="ctr" rtl="0">
              <a:lnSpc>
                <a:spcPct val="90000"/>
              </a:lnSpc>
              <a:spcBef>
                <a:spcPts val="0"/>
              </a:spcBef>
              <a:spcAft>
                <a:spcPts val="0"/>
              </a:spcAft>
              <a:buSzPts val="1800"/>
              <a:buNone/>
            </a:pPr>
            <a:endParaRPr sz="2400" dirty="0"/>
          </a:p>
        </p:txBody>
      </p:sp>
      <p:pic>
        <p:nvPicPr>
          <p:cNvPr id="341" name="Google Shape;341;g3a3739ac7b6_1_10" descr="arial map of field with buffer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03800" y="45425"/>
            <a:ext cx="8377224" cy="6812575"/>
          </a:xfrm>
          <a:prstGeom prst="rect">
            <a:avLst/>
          </a:prstGeom>
          <a:noFill/>
          <a:ln>
            <a:noFill/>
          </a:ln>
        </p:spPr>
      </p:pic>
      <p:sp>
        <p:nvSpPr>
          <p:cNvPr id="339" name="Google Shape;339;g3a3739ac7b6_1_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338200" y="197050"/>
            <a:ext cx="8804700" cy="97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800" b="1">
                <a:solidFill>
                  <a:srgbClr val="0000FF"/>
                </a:solidFill>
              </a:rPr>
              <a:t>ESA SPRAY DRIFT BUFFERS: PERCENT SCALE</a:t>
            </a:r>
            <a:endParaRPr sz="2440"/>
          </a:p>
        </p:txBody>
      </p:sp>
      <p:sp>
        <p:nvSpPr>
          <p:cNvPr id="347" name="Google Shape;347;p53"/>
          <p:cNvSpPr txBox="1">
            <a:spLocks noGrp="1"/>
          </p:cNvSpPr>
          <p:nvPr>
            <p:ph type="body" idx="1"/>
          </p:nvPr>
        </p:nvSpPr>
        <p:spPr>
          <a:xfrm>
            <a:off x="380475" y="1168975"/>
            <a:ext cx="10474800" cy="5595600"/>
          </a:xfrm>
          <a:prstGeom prst="rect">
            <a:avLst/>
          </a:prstGeom>
          <a:noFill/>
          <a:ln>
            <a:noFill/>
          </a:ln>
        </p:spPr>
        <p:txBody>
          <a:bodyPr spcFirstLastPara="1" wrap="square" lIns="91425" tIns="45700" rIns="91425" bIns="45700" anchor="t" anchorCtr="0">
            <a:normAutofit fontScale="77500" lnSpcReduction="20000"/>
          </a:bodyPr>
          <a:lstStyle/>
          <a:p>
            <a:pPr marL="228600" lvl="0" indent="-195647" algn="l" rtl="0">
              <a:lnSpc>
                <a:spcPct val="90000"/>
              </a:lnSpc>
              <a:spcBef>
                <a:spcPts val="0"/>
              </a:spcBef>
              <a:spcAft>
                <a:spcPts val="0"/>
              </a:spcAft>
              <a:buClr>
                <a:schemeClr val="dk1"/>
              </a:buClr>
              <a:buSzPct val="108107"/>
              <a:buChar char="•"/>
            </a:pPr>
            <a:r>
              <a:rPr lang="en-US" sz="3200" cap="none">
                <a:solidFill>
                  <a:schemeClr val="dk1"/>
                </a:solidFill>
              </a:rPr>
              <a:t>Buffers are downwind only</a:t>
            </a:r>
            <a:r>
              <a:rPr lang="en-US" sz="3200">
                <a:solidFill>
                  <a:schemeClr val="dk1"/>
                </a:solidFill>
              </a:rPr>
              <a:t>, downwind only applies to ESA</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Aerial 300 ft max</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Ground 100 ft maximum</a:t>
            </a:r>
            <a:endParaRPr>
              <a:solidFill>
                <a:schemeClr val="dk1"/>
              </a:solidFill>
            </a:endParaRPr>
          </a:p>
          <a:p>
            <a:pPr marL="685800" lvl="1" indent="-203834" algn="l" rtl="0">
              <a:lnSpc>
                <a:spcPct val="90000"/>
              </a:lnSpc>
              <a:spcBef>
                <a:spcPts val="0"/>
              </a:spcBef>
              <a:spcAft>
                <a:spcPts val="0"/>
              </a:spcAft>
              <a:buClr>
                <a:schemeClr val="dk1"/>
              </a:buClr>
              <a:buSzPct val="100000"/>
              <a:buChar char="○"/>
            </a:pPr>
            <a:r>
              <a:rPr lang="en-US" sz="2600" cap="none">
                <a:solidFill>
                  <a:schemeClr val="dk1"/>
                </a:solidFill>
              </a:rPr>
              <a:t>Airblast, orchard 85 ft max</a:t>
            </a:r>
            <a:endParaRPr sz="2600" cap="none">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Buffers are to protect “unmanaged areas”</a:t>
            </a:r>
            <a:endParaRPr cap="none">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There are over 15 ways to reduce buffer distances for ground applications</a:t>
            </a:r>
            <a:endParaRPr>
              <a:solidFill>
                <a:schemeClr val="dk1"/>
              </a:solidFill>
            </a:endParaRPr>
          </a:p>
          <a:p>
            <a:pPr marL="228600" lvl="0" indent="-195647" algn="l" rtl="0">
              <a:lnSpc>
                <a:spcPct val="90000"/>
              </a:lnSpc>
              <a:spcBef>
                <a:spcPts val="1000"/>
              </a:spcBef>
              <a:spcAft>
                <a:spcPts val="0"/>
              </a:spcAft>
              <a:buClr>
                <a:schemeClr val="dk1"/>
              </a:buClr>
              <a:buSzPct val="108107"/>
              <a:buChar char="•"/>
            </a:pPr>
            <a:r>
              <a:rPr lang="en-US" sz="3200" cap="none">
                <a:solidFill>
                  <a:schemeClr val="dk1"/>
                </a:solidFill>
              </a:rPr>
              <a:t>Application methods with low potential for drift do </a:t>
            </a:r>
            <a:r>
              <a:rPr lang="en-US" sz="3200" u="sng" cap="none">
                <a:solidFill>
                  <a:schemeClr val="dk1"/>
                </a:solidFill>
              </a:rPr>
              <a:t>not</a:t>
            </a:r>
            <a:r>
              <a:rPr lang="en-US" sz="3200" cap="none">
                <a:solidFill>
                  <a:schemeClr val="dk1"/>
                </a:solidFill>
              </a:rPr>
              <a:t> need a buffer </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Non-overhead chemigation methods</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In furrow sprays with nozzle ≤ 8 inches above soil</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Tree trunk drench, tree trunk paint, tree injection</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 Soil Injection</a:t>
            </a:r>
            <a:endParaRPr>
              <a:solidFill>
                <a:schemeClr val="dk1"/>
              </a:solidFill>
            </a:endParaRPr>
          </a:p>
          <a:p>
            <a:pPr marL="685800" lvl="1" indent="-195647" algn="l" rtl="0">
              <a:lnSpc>
                <a:spcPct val="90000"/>
              </a:lnSpc>
              <a:spcBef>
                <a:spcPts val="1000"/>
              </a:spcBef>
              <a:spcAft>
                <a:spcPts val="0"/>
              </a:spcAft>
              <a:buClr>
                <a:schemeClr val="dk1"/>
              </a:buClr>
              <a:buSzPct val="108107"/>
              <a:buChar char="○"/>
            </a:pPr>
            <a:r>
              <a:rPr lang="en-US" sz="3200" cap="none">
                <a:solidFill>
                  <a:schemeClr val="dk1"/>
                </a:solidFill>
              </a:rPr>
              <a:t>Solid formulations used as a solid</a:t>
            </a:r>
            <a:endParaRPr>
              <a:solidFill>
                <a:schemeClr val="dk1"/>
              </a:solidFill>
            </a:endParaRPr>
          </a:p>
          <a:p>
            <a:pPr marL="685800" lvl="1" indent="-195647" algn="l" rtl="0">
              <a:lnSpc>
                <a:spcPct val="90000"/>
              </a:lnSpc>
              <a:spcBef>
                <a:spcPts val="1000"/>
              </a:spcBef>
              <a:spcAft>
                <a:spcPts val="1600"/>
              </a:spcAft>
              <a:buClr>
                <a:schemeClr val="dk1"/>
              </a:buClr>
              <a:buSzPct val="108107"/>
              <a:buChar char="○"/>
            </a:pPr>
            <a:r>
              <a:rPr lang="en-US" sz="3200" cap="none">
                <a:solidFill>
                  <a:schemeClr val="dk1"/>
                </a:solidFill>
              </a:rPr>
              <a:t>Less than 1/10 acre treated and spot treatment &lt;1,000 sq ft</a:t>
            </a:r>
            <a:endParaRPr>
              <a:solidFill>
                <a:schemeClr val="dk1"/>
              </a:solidFill>
            </a:endParaRPr>
          </a:p>
        </p:txBody>
      </p:sp>
      <p:sp>
        <p:nvSpPr>
          <p:cNvPr id="349" name="Google Shape;349;p53"/>
          <p:cNvSpPr txBox="1"/>
          <p:nvPr/>
        </p:nvSpPr>
        <p:spPr>
          <a:xfrm>
            <a:off x="9976075" y="2627931"/>
            <a:ext cx="2140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USDA NIFA</a:t>
            </a:r>
            <a:endParaRPr sz="1800" b="0" i="0" u="none" strike="noStrike" cap="none">
              <a:solidFill>
                <a:schemeClr val="dk1"/>
              </a:solidFill>
              <a:latin typeface="Calibri"/>
              <a:ea typeface="Calibri"/>
              <a:cs typeface="Calibri"/>
              <a:sym typeface="Calibri"/>
            </a:endParaRPr>
          </a:p>
        </p:txBody>
      </p:sp>
      <p:sp>
        <p:nvSpPr>
          <p:cNvPr id="350" name="Google Shape;350;p5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29</a:t>
            </a:fld>
            <a:endParaRPr sz="1300">
              <a:solidFill>
                <a:schemeClr val="dk2"/>
              </a:solidFill>
              <a:latin typeface="Arial"/>
              <a:ea typeface="Arial"/>
              <a:cs typeface="Arial"/>
              <a:sym typeface="Arial"/>
            </a:endParaRPr>
          </a:p>
        </p:txBody>
      </p:sp>
      <p:pic>
        <p:nvPicPr>
          <p:cNvPr id="348" name="Google Shape;348;p53">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54200" y="307075"/>
            <a:ext cx="3262374" cy="2219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2"/>
          <p:cNvSpPr txBox="1">
            <a:spLocks noGrp="1"/>
          </p:cNvSpPr>
          <p:nvPr>
            <p:ph type="title"/>
          </p:nvPr>
        </p:nvSpPr>
        <p:spPr>
          <a:xfrm>
            <a:off x="935175" y="283550"/>
            <a:ext cx="10343100" cy="8595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100000"/>
              <a:buFont typeface="Calibri"/>
              <a:buNone/>
            </a:pPr>
            <a:r>
              <a:rPr lang="en-US">
                <a:solidFill>
                  <a:srgbClr val="FF0000"/>
                </a:solidFill>
              </a:rPr>
              <a:t>INSTRUCTIONS TO PRESENTERS</a:t>
            </a:r>
            <a:br>
              <a:rPr lang="en-US">
                <a:solidFill>
                  <a:srgbClr val="FF0000"/>
                </a:solidFill>
              </a:rPr>
            </a:br>
            <a:r>
              <a:rPr lang="en-US">
                <a:solidFill>
                  <a:srgbClr val="FF0000"/>
                </a:solidFill>
              </a:rPr>
              <a:t>SLIDE TO BE DELETED BY PRESENTER</a:t>
            </a:r>
            <a:endParaRPr>
              <a:solidFill>
                <a:srgbClr val="FF0000"/>
              </a:solidFill>
            </a:endParaRPr>
          </a:p>
        </p:txBody>
      </p:sp>
      <p:sp>
        <p:nvSpPr>
          <p:cNvPr id="102" name="Google Shape;102;p42"/>
          <p:cNvSpPr txBox="1">
            <a:spLocks noGrp="1"/>
          </p:cNvSpPr>
          <p:nvPr>
            <p:ph type="body" idx="1"/>
          </p:nvPr>
        </p:nvSpPr>
        <p:spPr>
          <a:xfrm>
            <a:off x="837888" y="1470025"/>
            <a:ext cx="10516200" cy="40863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1900"/>
              <a:buChar char="●"/>
            </a:pPr>
            <a:r>
              <a:rPr lang="en-US" sz="1900" cap="none">
                <a:solidFill>
                  <a:schemeClr val="dk1"/>
                </a:solidFill>
              </a:rPr>
              <a:t>This is designed so that it can be  two presentations on ESA.  Slides 1 to 21 (Introduction) and 56 to 59 (Conclusion) will be the same for both presentations.</a:t>
            </a:r>
            <a:endParaRPr sz="1900" cap="none">
              <a:solidFill>
                <a:schemeClr val="dk1"/>
              </a:solidFill>
            </a:endParaRPr>
          </a:p>
          <a:p>
            <a:pPr marL="685800" lvl="1" indent="-234950" algn="l" rtl="0">
              <a:lnSpc>
                <a:spcPct val="120000"/>
              </a:lnSpc>
              <a:spcBef>
                <a:spcPts val="0"/>
              </a:spcBef>
              <a:spcAft>
                <a:spcPts val="0"/>
              </a:spcAft>
              <a:buClr>
                <a:schemeClr val="dk1"/>
              </a:buClr>
              <a:buSzPts val="1900"/>
              <a:buChar char="○"/>
            </a:pPr>
            <a:r>
              <a:rPr lang="en-US" sz="1900" cap="none">
                <a:solidFill>
                  <a:schemeClr val="dk1"/>
                </a:solidFill>
              </a:rPr>
              <a:t>If you want to create a </a:t>
            </a:r>
            <a:r>
              <a:rPr lang="en-US">
                <a:solidFill>
                  <a:schemeClr val="dk1"/>
                </a:solidFill>
              </a:rPr>
              <a:t>spray drift presentation, e.e.,  runoff is not a problem in your state</a:t>
            </a:r>
            <a:endParaRPr>
              <a:solidFill>
                <a:schemeClr val="dk1"/>
              </a:solidFill>
            </a:endParaRPr>
          </a:p>
          <a:p>
            <a:pPr marL="1371600" lvl="2" indent="-349250" algn="l" rtl="0">
              <a:lnSpc>
                <a:spcPct val="120000"/>
              </a:lnSpc>
              <a:spcBef>
                <a:spcPts val="0"/>
              </a:spcBef>
              <a:spcAft>
                <a:spcPts val="0"/>
              </a:spcAft>
              <a:buClr>
                <a:schemeClr val="dk1"/>
              </a:buClr>
              <a:buSzPts val="1900"/>
              <a:buChar char="■"/>
            </a:pPr>
            <a:r>
              <a:rPr lang="en-US">
                <a:solidFill>
                  <a:schemeClr val="dk1"/>
                </a:solidFill>
              </a:rPr>
              <a:t>Use slides 1 to 36 and 56 to 59</a:t>
            </a:r>
            <a:endParaRPr>
              <a:solidFill>
                <a:schemeClr val="dk1"/>
              </a:solidFill>
            </a:endParaRPr>
          </a:p>
          <a:p>
            <a:pPr marL="914400" lvl="1" indent="-342900" algn="l" rtl="0">
              <a:lnSpc>
                <a:spcPct val="120000"/>
              </a:lnSpc>
              <a:spcBef>
                <a:spcPts val="0"/>
              </a:spcBef>
              <a:spcAft>
                <a:spcPts val="0"/>
              </a:spcAft>
              <a:buClr>
                <a:schemeClr val="dk1"/>
              </a:buClr>
              <a:buSzPts val="1800"/>
              <a:buChar char="○"/>
            </a:pPr>
            <a:r>
              <a:rPr lang="en-US">
                <a:solidFill>
                  <a:schemeClr val="dk1"/>
                </a:solidFill>
              </a:rPr>
              <a:t>If you want to create a runoff/erosion presentation, i.e., spray drift is not a problem in your state</a:t>
            </a:r>
            <a:endParaRPr>
              <a:solidFill>
                <a:schemeClr val="dk1"/>
              </a:solidFill>
            </a:endParaRPr>
          </a:p>
          <a:p>
            <a:pPr marL="1371600" lvl="2" indent="-342900" algn="l" rtl="0">
              <a:lnSpc>
                <a:spcPct val="120000"/>
              </a:lnSpc>
              <a:spcBef>
                <a:spcPts val="0"/>
              </a:spcBef>
              <a:spcAft>
                <a:spcPts val="0"/>
              </a:spcAft>
              <a:buClr>
                <a:schemeClr val="dk1"/>
              </a:buClr>
              <a:buSzPts val="1800"/>
              <a:buChar char="■"/>
            </a:pPr>
            <a:r>
              <a:rPr lang="en-US">
                <a:solidFill>
                  <a:schemeClr val="dk1"/>
                </a:solidFill>
              </a:rPr>
              <a:t>Use slides 1 to 24, 37 to 59</a:t>
            </a:r>
            <a:endParaRPr>
              <a:solidFill>
                <a:schemeClr val="dk1"/>
              </a:solidFill>
            </a:endParaRPr>
          </a:p>
          <a:p>
            <a:pPr marL="228600" lvl="0" indent="-228600" algn="l" rtl="0">
              <a:lnSpc>
                <a:spcPct val="120000"/>
              </a:lnSpc>
              <a:spcBef>
                <a:spcPts val="1000"/>
              </a:spcBef>
              <a:spcAft>
                <a:spcPts val="0"/>
              </a:spcAft>
              <a:buClr>
                <a:schemeClr val="dk1"/>
              </a:buClr>
              <a:buSzPts val="1900"/>
              <a:buChar char="●"/>
            </a:pPr>
            <a:r>
              <a:rPr lang="en-US" sz="1900">
                <a:solidFill>
                  <a:schemeClr val="dk1"/>
                </a:solidFill>
              </a:rPr>
              <a:t>S</a:t>
            </a:r>
            <a:r>
              <a:rPr lang="en-US" sz="1900" cap="none">
                <a:solidFill>
                  <a:schemeClr val="dk1"/>
                </a:solidFill>
              </a:rPr>
              <a:t>ome states are impacted by National Marine Fisheries Service mitigations. A list of pesticides, map of states, list of counties, and a short presentation will be available later at </a:t>
            </a:r>
            <a:r>
              <a:rPr lang="en-US" sz="1900" u="sng" cap="none">
                <a:solidFill>
                  <a:schemeClr val="hlink"/>
                </a:solidFill>
                <a:hlinkClick r:id="rId3"/>
              </a:rPr>
              <a:t>WSSA.net/endangered-species</a:t>
            </a:r>
            <a:r>
              <a:rPr lang="en-US" sz="1900" cap="none">
                <a:solidFill>
                  <a:schemeClr val="dk1"/>
                </a:solidFill>
              </a:rPr>
              <a:t> and </a:t>
            </a:r>
            <a:r>
              <a:rPr lang="en-US" sz="1900" u="sng" cap="none">
                <a:solidFill>
                  <a:schemeClr val="hlink"/>
                </a:solidFill>
                <a:hlinkClick r:id="rId4"/>
              </a:rPr>
              <a:t>https://pesticidestewardship.org/</a:t>
            </a:r>
            <a:r>
              <a:rPr lang="en-US"/>
              <a:t> </a:t>
            </a:r>
            <a:r>
              <a:rPr lang="en-US" sz="1900" cap="none">
                <a:solidFill>
                  <a:schemeClr val="dk1"/>
                </a:solidFill>
              </a:rPr>
              <a:t> </a:t>
            </a:r>
            <a:endParaRPr sz="1900" cap="none">
              <a:solidFill>
                <a:schemeClr val="dk1"/>
              </a:solidFill>
            </a:endParaRPr>
          </a:p>
          <a:p>
            <a:pPr marL="914400" lvl="1" indent="-349250" algn="l" rtl="0">
              <a:lnSpc>
                <a:spcPct val="120000"/>
              </a:lnSpc>
              <a:spcBef>
                <a:spcPts val="1000"/>
              </a:spcBef>
              <a:spcAft>
                <a:spcPts val="0"/>
              </a:spcAft>
              <a:buClr>
                <a:schemeClr val="dk1"/>
              </a:buClr>
              <a:buSzPts val="1900"/>
              <a:buChar char="○"/>
            </a:pPr>
            <a:r>
              <a:rPr lang="en-US">
                <a:solidFill>
                  <a:schemeClr val="dk1"/>
                </a:solidFill>
              </a:rPr>
              <a:t>There is a short presentation on ESA already at these two websites.</a:t>
            </a:r>
            <a:endParaRPr sz="1900">
              <a:solidFill>
                <a:schemeClr val="dk1"/>
              </a:solidFill>
            </a:endParaRPr>
          </a:p>
          <a:p>
            <a:pPr marL="228600" lvl="0" indent="-228600" algn="l" rtl="0">
              <a:lnSpc>
                <a:spcPct val="120000"/>
              </a:lnSpc>
              <a:spcBef>
                <a:spcPts val="1000"/>
              </a:spcBef>
              <a:spcAft>
                <a:spcPts val="0"/>
              </a:spcAft>
              <a:buClr>
                <a:schemeClr val="dk1"/>
              </a:buClr>
              <a:buSzPts val="1900"/>
              <a:buChar char="●"/>
            </a:pPr>
            <a:r>
              <a:rPr lang="en-US" sz="1900" cap="none">
                <a:solidFill>
                  <a:schemeClr val="dk1"/>
                </a:solidFill>
              </a:rPr>
              <a:t>State level information …</a:t>
            </a:r>
            <a:endParaRPr sz="1900" cap="none">
              <a:solidFill>
                <a:schemeClr val="dk1"/>
              </a:solidFill>
            </a:endParaRPr>
          </a:p>
        </p:txBody>
      </p:sp>
      <p:sp>
        <p:nvSpPr>
          <p:cNvPr id="103" name="Google Shape;103;p42">
            <a:extLst>
              <a:ext uri="{C183D7F6-B498-43B3-948B-1728B52AA6E4}">
                <adec:decorative xmlns:adec="http://schemas.microsoft.com/office/drawing/2017/decorative" val="0"/>
              </a:ext>
            </a:extLst>
          </p:cNvPr>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a:t>
            </a:fld>
            <a:endParaRPr sz="1300">
              <a:solidFill>
                <a:schemeClr val="dk2"/>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g3b2f61bead1_0_0"/>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64285"/>
              <a:buNone/>
            </a:pPr>
            <a:r>
              <a:rPr lang="en-US" sz="2800" b="1">
                <a:solidFill>
                  <a:srgbClr val="0000FF"/>
                </a:solidFill>
                <a:latin typeface="Arial"/>
                <a:ea typeface="Arial"/>
                <a:cs typeface="Arial"/>
                <a:sym typeface="Arial"/>
              </a:rPr>
              <a:t>GE</a:t>
            </a:r>
            <a:r>
              <a:rPr lang="en-US" sz="2800" b="1">
                <a:solidFill>
                  <a:srgbClr val="0000FF"/>
                </a:solidFill>
              </a:rPr>
              <a:t>NERAL STRATEGY FOR ACHIEVING DRIFT </a:t>
            </a:r>
            <a:r>
              <a:rPr lang="en-US" sz="2600" b="1">
                <a:solidFill>
                  <a:srgbClr val="0000FF"/>
                </a:solidFill>
              </a:rPr>
              <a:t>BUFFER REDUCTION</a:t>
            </a:r>
            <a:endParaRPr/>
          </a:p>
        </p:txBody>
      </p:sp>
      <p:sp>
        <p:nvSpPr>
          <p:cNvPr id="358" name="Google Shape;358;g3b2f61bead1_0_0"/>
          <p:cNvSpPr txBox="1"/>
          <p:nvPr/>
        </p:nvSpPr>
        <p:spPr>
          <a:xfrm>
            <a:off x="0" y="757925"/>
            <a:ext cx="9142800" cy="57258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exemptions to mitigation</a:t>
            </a:r>
            <a:endParaRPr sz="2400" b="0" i="0" u="none" strike="noStrike" cap="none">
              <a:solidFill>
                <a:schemeClr val="dk1"/>
              </a:solidFill>
              <a:latin typeface="Calibri"/>
              <a:ea typeface="Calibri"/>
              <a:cs typeface="Calibri"/>
              <a:sym typeface="Calibri"/>
            </a:endParaRPr>
          </a:p>
          <a:p>
            <a:pPr marL="914400" lvl="1" indent="-381000" algn="l" rtl="0">
              <a:spcBef>
                <a:spcPts val="0"/>
              </a:spcBef>
              <a:spcAft>
                <a:spcPts val="0"/>
              </a:spcAft>
              <a:buClr>
                <a:schemeClr val="dk1"/>
              </a:buClr>
              <a:buSzPts val="2400"/>
              <a:buFont typeface="Calibri"/>
              <a:buAutoNum type="alphaLcPeriod"/>
            </a:pPr>
            <a:r>
              <a:rPr lang="en-US" sz="2400">
                <a:solidFill>
                  <a:schemeClr val="dk1"/>
                </a:solidFill>
                <a:latin typeface="Calibri"/>
                <a:ea typeface="Calibri"/>
                <a:cs typeface="Calibri"/>
                <a:sym typeface="Calibri"/>
              </a:rPr>
              <a:t>Application Method</a:t>
            </a:r>
            <a:endParaRPr sz="240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AutoNum type="romanLcPeriod"/>
            </a:pPr>
            <a:r>
              <a:rPr lang="en-US" sz="2400">
                <a:solidFill>
                  <a:schemeClr val="dk1"/>
                </a:solidFill>
                <a:latin typeface="Calibri"/>
                <a:ea typeface="Calibri"/>
                <a:cs typeface="Calibri"/>
                <a:sym typeface="Calibri"/>
              </a:rPr>
              <a:t>Subsurface chemigation, tree or soil injection, solid formulations, spot and small area treatments</a:t>
            </a:r>
            <a:endParaRPr sz="2400">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Site Characteristics</a:t>
            </a:r>
            <a:endParaRPr sz="2400" b="0" i="0" u="none" strike="noStrike" cap="none">
              <a:solidFill>
                <a:schemeClr val="dk1"/>
              </a:solidFill>
              <a:latin typeface="Calibri"/>
              <a:ea typeface="Calibri"/>
              <a:cs typeface="Calibri"/>
              <a:sym typeface="Calibri"/>
            </a:endParaRPr>
          </a:p>
          <a:p>
            <a:pPr marL="1371600" marR="0" lvl="2" indent="-381000" algn="l" rtl="0">
              <a:lnSpc>
                <a:spcPct val="100000"/>
              </a:lnSpc>
              <a:spcBef>
                <a:spcPts val="0"/>
              </a:spcBef>
              <a:spcAft>
                <a:spcPts val="0"/>
              </a:spcAft>
              <a:buClr>
                <a:schemeClr val="dk1"/>
              </a:buClr>
              <a:buSzPts val="2400"/>
              <a:buFont typeface="Calibri"/>
              <a:buAutoNum type="romanLcPeriod"/>
            </a:pPr>
            <a:r>
              <a:rPr lang="en-US" sz="2400" b="0" i="0" u="none" strike="noStrike" cap="none">
                <a:solidFill>
                  <a:schemeClr val="dk1"/>
                </a:solidFill>
                <a:latin typeface="Calibri"/>
                <a:ea typeface="Calibri"/>
                <a:cs typeface="Calibri"/>
                <a:sym typeface="Calibri"/>
              </a:rPr>
              <a:t>Distance downwind to unmanaged area ≥ ESA Spray Buffers: aerial 300 ft, airblast 85 ft, ground </a:t>
            </a:r>
            <a:r>
              <a:rPr lang="en-US" sz="2400">
                <a:solidFill>
                  <a:schemeClr val="dk1"/>
                </a:solidFill>
                <a:latin typeface="Calibri"/>
                <a:ea typeface="Calibri"/>
                <a:cs typeface="Calibri"/>
                <a:sym typeface="Calibri"/>
              </a:rPr>
              <a:t>10</a:t>
            </a:r>
            <a:r>
              <a:rPr lang="en-US" sz="2400" b="0" i="0" u="none" strike="noStrike" cap="none">
                <a:solidFill>
                  <a:schemeClr val="dk1"/>
                </a:solidFill>
                <a:latin typeface="Calibri"/>
                <a:ea typeface="Calibri"/>
                <a:cs typeface="Calibri"/>
                <a:sym typeface="Calibri"/>
              </a:rPr>
              <a:t>0 ft, chemigation 25 ft</a:t>
            </a:r>
            <a:endParaRPr sz="2400" b="0" i="0" u="none" strike="noStrike" cap="none">
              <a:solidFill>
                <a:schemeClr val="dk1"/>
              </a:solidFill>
              <a:latin typeface="Calibri"/>
              <a:ea typeface="Calibri"/>
              <a:cs typeface="Calibri"/>
              <a:sym typeface="Calibri"/>
            </a:endParaRPr>
          </a:p>
          <a:p>
            <a:pPr marL="1371600" marR="0" lvl="2" indent="-381000" algn="l" rtl="0">
              <a:lnSpc>
                <a:spcPct val="100000"/>
              </a:lnSpc>
              <a:spcBef>
                <a:spcPts val="0"/>
              </a:spcBef>
              <a:spcAft>
                <a:spcPts val="0"/>
              </a:spcAft>
              <a:buClr>
                <a:srgbClr val="FF0000"/>
              </a:buClr>
              <a:buSzPts val="2400"/>
              <a:buFont typeface="Calibri"/>
              <a:buAutoNum type="romanLcPeriod"/>
            </a:pPr>
            <a:r>
              <a:rPr lang="en-US" sz="2400" b="0" i="0" u="none" strike="noStrike" cap="none">
                <a:solidFill>
                  <a:srgbClr val="FF0000"/>
                </a:solidFill>
                <a:latin typeface="Calibri"/>
                <a:ea typeface="Calibri"/>
                <a:cs typeface="Calibri"/>
                <a:sym typeface="Calibri"/>
              </a:rPr>
              <a:t>Wind direction can change so check all sides of site</a:t>
            </a:r>
            <a:endParaRPr sz="2400" b="0" i="0" u="none" strike="noStrike" cap="none">
              <a:solidFill>
                <a:srgbClr val="FF0000"/>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downwind windbreaks, hedgerow, riparian forest, shrubland, woodland</a:t>
            </a:r>
            <a:endParaRPr sz="2400" b="0" i="0" u="none" strike="noStrike" cap="none">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0" i="0" u="none" strike="noStrike" cap="none">
                <a:solidFill>
                  <a:schemeClr val="dk1"/>
                </a:solidFill>
                <a:latin typeface="Calibri"/>
                <a:ea typeface="Calibri"/>
                <a:cs typeface="Calibri"/>
                <a:sym typeface="Calibri"/>
              </a:rPr>
              <a:t>Check for application mitigation options (ground applications)</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Droplet size, </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lower boom height, </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drift reducing adjuvants for herbicides,</a:t>
            </a:r>
            <a:endParaRPr sz="2400" b="0" i="0" u="none" strike="noStrike" cap="none">
              <a:solidFill>
                <a:schemeClr val="dk1"/>
              </a:solidFill>
              <a:latin typeface="Calibri"/>
              <a:ea typeface="Calibri"/>
              <a:cs typeface="Calibri"/>
              <a:sym typeface="Calibri"/>
            </a:endParaRPr>
          </a:p>
          <a:p>
            <a:pPr marL="914400" marR="0" lvl="1" indent="-381000" algn="l" rtl="0">
              <a:lnSpc>
                <a:spcPct val="100000"/>
              </a:lnSpc>
              <a:spcBef>
                <a:spcPts val="0"/>
              </a:spcBef>
              <a:spcAft>
                <a:spcPts val="0"/>
              </a:spcAft>
              <a:buClr>
                <a:schemeClr val="dk1"/>
              </a:buClr>
              <a:buSzPts val="2400"/>
              <a:buFont typeface="Calibri"/>
              <a:buAutoNum type="alphaLcPeriod"/>
            </a:pPr>
            <a:r>
              <a:rPr lang="en-US" sz="2400" b="0" i="0" u="none" strike="noStrike" cap="none">
                <a:solidFill>
                  <a:schemeClr val="dk1"/>
                </a:solidFill>
                <a:latin typeface="Calibri"/>
                <a:ea typeface="Calibri"/>
                <a:cs typeface="Calibri"/>
                <a:sym typeface="Calibri"/>
              </a:rPr>
              <a:t>etc </a:t>
            </a:r>
            <a:endParaRPr sz="2400" b="0" i="0" u="none" strike="noStrike" cap="none">
              <a:solidFill>
                <a:schemeClr val="dk1"/>
              </a:solidFill>
              <a:latin typeface="Calibri"/>
              <a:ea typeface="Calibri"/>
              <a:cs typeface="Calibri"/>
              <a:sym typeface="Calibri"/>
            </a:endParaRPr>
          </a:p>
        </p:txBody>
      </p:sp>
      <p:sp>
        <p:nvSpPr>
          <p:cNvPr id="359" name="Google Shape;359;g3b2f61bead1_0_0"/>
          <p:cNvSpPr txBox="1"/>
          <p:nvPr/>
        </p:nvSpPr>
        <p:spPr>
          <a:xfrm>
            <a:off x="8767725" y="4339363"/>
            <a:ext cx="34059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Start with items 1 and 2 because they don’t change often</a:t>
            </a:r>
            <a:endParaRPr sz="2400" b="0" i="0" u="none" strike="noStrike" cap="none">
              <a:solidFill>
                <a:schemeClr val="dk2"/>
              </a:solidFill>
              <a:latin typeface="Calibri"/>
              <a:ea typeface="Calibri"/>
              <a:cs typeface="Calibri"/>
              <a:sym typeface="Calibri"/>
            </a:endParaRPr>
          </a:p>
        </p:txBody>
      </p:sp>
      <p:pic>
        <p:nvPicPr>
          <p:cNvPr id="360" name="Google Shape;360;g3b2f61bead1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58300" y="977033"/>
            <a:ext cx="2095500" cy="3143250"/>
          </a:xfrm>
          <a:prstGeom prst="rect">
            <a:avLst/>
          </a:prstGeom>
          <a:noFill/>
          <a:ln>
            <a:noFill/>
          </a:ln>
        </p:spPr>
      </p:pic>
      <p:sp>
        <p:nvSpPr>
          <p:cNvPr id="356" name="Google Shape;356;g3b2f61bead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xfrm>
            <a:off x="247900" y="113075"/>
            <a:ext cx="11467800" cy="58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800" b="1">
                <a:solidFill>
                  <a:srgbClr val="0000FF"/>
                </a:solidFill>
              </a:rPr>
              <a:t>SPRAY DRIFT BUFFERS: GROUND MITIGATION OPTIONS</a:t>
            </a:r>
            <a:endParaRPr sz="2800" b="1">
              <a:solidFill>
                <a:srgbClr val="0000FF"/>
              </a:solidFill>
            </a:endParaRPr>
          </a:p>
          <a:p>
            <a:pPr marL="0" lvl="0" indent="0" algn="ctr" rtl="0">
              <a:spcBef>
                <a:spcPts val="0"/>
              </a:spcBef>
              <a:spcAft>
                <a:spcPts val="0"/>
              </a:spcAft>
              <a:buClr>
                <a:schemeClr val="dk1"/>
              </a:buClr>
              <a:buSzPts val="3600"/>
              <a:buFont typeface="Calibri"/>
              <a:buNone/>
            </a:pPr>
            <a:r>
              <a:rPr lang="en-US" sz="2650">
                <a:solidFill>
                  <a:srgbClr val="0563C1"/>
                </a:solidFill>
              </a:rPr>
              <a:t>This and following slides do not include all examples</a:t>
            </a:r>
            <a:endParaRPr sz="2800" b="1">
              <a:solidFill>
                <a:srgbClr val="0000FF"/>
              </a:solidFill>
            </a:endParaRPr>
          </a:p>
        </p:txBody>
      </p:sp>
      <p:graphicFrame>
        <p:nvGraphicFramePr>
          <p:cNvPr id="366" name="Google Shape;366;p55"/>
          <p:cNvGraphicFramePr/>
          <p:nvPr/>
        </p:nvGraphicFramePr>
        <p:xfrm>
          <a:off x="304803" y="794269"/>
          <a:ext cx="11582400" cy="5516950"/>
        </p:xfrm>
        <a:graphic>
          <a:graphicData uri="http://schemas.openxmlformats.org/drawingml/2006/table">
            <a:tbl>
              <a:tblPr firstRow="1" bandRow="1">
                <a:noFill/>
                <a:tableStyleId>{E45A2242-D85A-408C-B663-FD27EBFAEB5F}</a:tableStyleId>
              </a:tblPr>
              <a:tblGrid>
                <a:gridCol w="5442800">
                  <a:extLst>
                    <a:ext uri="{9D8B030D-6E8A-4147-A177-3AD203B41FA5}">
                      <a16:colId xmlns:a16="http://schemas.microsoft.com/office/drawing/2014/main" val="20000"/>
                    </a:ext>
                  </a:extLst>
                </a:gridCol>
                <a:gridCol w="6139600">
                  <a:extLst>
                    <a:ext uri="{9D8B030D-6E8A-4147-A177-3AD203B41FA5}">
                      <a16:colId xmlns:a16="http://schemas.microsoft.com/office/drawing/2014/main" val="20001"/>
                    </a:ext>
                  </a:extLst>
                </a:gridCol>
              </a:tblGrid>
              <a:tr h="38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Measures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in Distance</a:t>
                      </a:r>
                      <a:endParaRPr sz="1400" u="none" strike="noStrike" cap="none"/>
                    </a:p>
                  </a:txBody>
                  <a:tcPr marL="91450" marR="91450" marT="45725" marB="45725"/>
                </a:tc>
                <a:extLst>
                  <a:ext uri="{0D108BD9-81ED-4DB2-BD59-A6C34878D82A}">
                    <a16:rowId xmlns:a16="http://schemas.microsoft.com/office/drawing/2014/main" val="10000"/>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Reduce Single Application Rate (includes banded applications)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corresponds to rate reduction from label maximum</a:t>
                      </a:r>
                      <a:endParaRPr sz="1400" u="none" strike="noStrike" cap="none"/>
                    </a:p>
                  </a:txBody>
                  <a:tcPr marL="91450" marR="91450" marT="45725" marB="45725"/>
                </a:tc>
                <a:extLst>
                  <a:ext uri="{0D108BD9-81ED-4DB2-BD59-A6C34878D82A}">
                    <a16:rowId xmlns:a16="http://schemas.microsoft.com/office/drawing/2014/main" val="10001"/>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High Boom, Droplet fine to medium-coarse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coarse 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85%</a:t>
                      </a:r>
                      <a:endParaRPr sz="1400" u="none" strike="noStrike" cap="none"/>
                    </a:p>
                  </a:txBody>
                  <a:tcPr marL="91450" marR="91450" marT="45725" marB="45725"/>
                </a:tc>
                <a:extLst>
                  <a:ext uri="{0D108BD9-81ED-4DB2-BD59-A6C34878D82A}">
                    <a16:rowId xmlns:a16="http://schemas.microsoft.com/office/drawing/2014/main" val="10002"/>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Low Boom, Droplet very fine to fine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fine to medium-coarse 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coarse 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50%</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85%</a:t>
                      </a:r>
                      <a:endParaRPr sz="1400" u="none" strike="noStrike" cap="none"/>
                    </a:p>
                  </a:txBody>
                  <a:tcPr marL="91450" marR="91450" marT="45725" marB="45725"/>
                </a:tc>
                <a:extLst>
                  <a:ext uri="{0D108BD9-81ED-4DB2-BD59-A6C34878D82A}">
                    <a16:rowId xmlns:a16="http://schemas.microsoft.com/office/drawing/2014/main" val="10003"/>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Hooded Sprayer, 	Over-The-Top</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Row Middle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a:t>50</a:t>
                      </a:r>
                      <a:r>
                        <a:rPr lang="en-US" sz="2200" u="none" strike="noStrike" cap="none"/>
                        <a:t>%</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txBody>
                  <a:tcPr marL="91450" marR="91450" marT="45725" marB="45725"/>
                </a:tc>
                <a:extLst>
                  <a:ext uri="{0D108BD9-81ED-4DB2-BD59-A6C34878D82A}">
                    <a16:rowId xmlns:a16="http://schemas.microsoft.com/office/drawing/2014/main" val="10004"/>
                  </a:ext>
                </a:extLst>
              </a:tr>
              <a:tr h="380850">
                <a:tc>
                  <a:txBody>
                    <a:bodyPr/>
                    <a:lstStyle/>
                    <a:p>
                      <a:pPr marL="0" marR="0" lvl="0" indent="0" algn="l" rtl="0">
                        <a:lnSpc>
                          <a:spcPct val="100000"/>
                        </a:lnSpc>
                        <a:spcBef>
                          <a:spcPts val="0"/>
                        </a:spcBef>
                        <a:spcAft>
                          <a:spcPts val="0"/>
                        </a:spcAft>
                        <a:buClr>
                          <a:schemeClr val="dk1"/>
                        </a:buClr>
                        <a:buSzPts val="2000"/>
                        <a:buFont typeface="Twentieth Century"/>
                        <a:buNone/>
                      </a:pPr>
                      <a:r>
                        <a:rPr lang="en-US" sz="2000" u="none" strike="noStrike" cap="none"/>
                        <a:t>Sprays below top of crop using drop nozzles/layby nozzles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50%</a:t>
                      </a:r>
                      <a:endParaRPr sz="1400" u="none" strike="noStrike" cap="none"/>
                    </a:p>
                  </a:txBody>
                  <a:tcPr marL="91450" marR="91450" marT="45725" marB="45725"/>
                </a:tc>
                <a:extLst>
                  <a:ext uri="{0D108BD9-81ED-4DB2-BD59-A6C34878D82A}">
                    <a16:rowId xmlns:a16="http://schemas.microsoft.com/office/drawing/2014/main" val="10005"/>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a:t>Spray </a:t>
                      </a:r>
                      <a:r>
                        <a:rPr lang="en-US" sz="2000" u="none" strike="noStrike" cap="none"/>
                        <a:t>Drift Reducing Adjuvants (Agents),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a:t>
                      </a:r>
                      <a:r>
                        <a:rPr lang="en-US" sz="2000"/>
                        <a:t>Medium </a:t>
                      </a:r>
                      <a:r>
                        <a:rPr lang="en-US" sz="2000" u="none" strike="noStrike" cap="none"/>
                        <a:t>DSD</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Droplet </a:t>
                      </a:r>
                      <a:r>
                        <a:rPr lang="en-US" sz="2000"/>
                        <a:t>Coarse or Very Coarse </a:t>
                      </a:r>
                      <a:r>
                        <a:rPr lang="en-US" sz="2000" u="none" strike="noStrike" cap="none"/>
                        <a:t>DSD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dirty="0"/>
                        <a:t>Only Herbicides (assumes starting a fine droplets)</a:t>
                      </a:r>
                      <a:endParaRPr sz="1400" u="none" strike="noStrike" cap="none" dirty="0"/>
                    </a:p>
                    <a:p>
                      <a:pPr marL="0" marR="0" lvl="0" indent="0" algn="ctr" rtl="0">
                        <a:lnSpc>
                          <a:spcPct val="100000"/>
                        </a:lnSpc>
                        <a:spcBef>
                          <a:spcPts val="0"/>
                        </a:spcBef>
                        <a:spcAft>
                          <a:spcPts val="0"/>
                        </a:spcAft>
                        <a:buClr>
                          <a:srgbClr val="000000"/>
                        </a:buClr>
                        <a:buSzPts val="2200"/>
                        <a:buFont typeface="Arial"/>
                        <a:buNone/>
                      </a:pPr>
                      <a:r>
                        <a:rPr lang="en-US" sz="2200" u="none" strike="noStrike" cap="none" dirty="0"/>
                        <a:t>30%</a:t>
                      </a:r>
                      <a:endParaRPr sz="1400" u="none" strike="noStrike" cap="none" dirty="0"/>
                    </a:p>
                    <a:p>
                      <a:pPr marL="0" marR="0" lvl="0" indent="0" algn="ctr" rtl="0">
                        <a:lnSpc>
                          <a:spcPct val="100000"/>
                        </a:lnSpc>
                        <a:spcBef>
                          <a:spcPts val="0"/>
                        </a:spcBef>
                        <a:spcAft>
                          <a:spcPts val="0"/>
                        </a:spcAft>
                        <a:buClr>
                          <a:srgbClr val="000000"/>
                        </a:buClr>
                        <a:buSzPts val="2200"/>
                        <a:buFont typeface="Arial"/>
                        <a:buNone/>
                      </a:pPr>
                      <a:r>
                        <a:rPr lang="en-US" sz="2200" u="none" strike="noStrike" cap="none" dirty="0"/>
                        <a:t>15%</a:t>
                      </a:r>
                      <a:endParaRPr sz="1400" u="none" strike="noStrike" cap="none" dirty="0"/>
                    </a:p>
                  </a:txBody>
                  <a:tcPr marL="91450" marR="91450" marT="45725" marB="45725"/>
                </a:tc>
                <a:extLst>
                  <a:ext uri="{0D108BD9-81ED-4DB2-BD59-A6C34878D82A}">
                    <a16:rowId xmlns:a16="http://schemas.microsoft.com/office/drawing/2014/main" val="10006"/>
                  </a:ext>
                </a:extLst>
              </a:tr>
            </a:tbl>
          </a:graphicData>
        </a:graphic>
      </p:graphicFrame>
      <p:sp>
        <p:nvSpPr>
          <p:cNvPr id="367" name="Google Shape;367;p55"/>
          <p:cNvSpPr txBox="1"/>
          <p:nvPr/>
        </p:nvSpPr>
        <p:spPr>
          <a:xfrm>
            <a:off x="414528" y="6403699"/>
            <a:ext cx="3072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wentieth Century"/>
                <a:ea typeface="Twentieth Century"/>
                <a:cs typeface="Twentieth Century"/>
                <a:sym typeface="Twentieth Century"/>
              </a:rPr>
              <a:t>DSD = Droplet Size Distribution</a:t>
            </a:r>
            <a:endParaRPr sz="1400" b="0" i="0" u="none" strike="noStrike" cap="none">
              <a:solidFill>
                <a:srgbClr val="000000"/>
              </a:solidFill>
              <a:latin typeface="Arial"/>
              <a:ea typeface="Arial"/>
              <a:cs typeface="Arial"/>
              <a:sym typeface="Arial"/>
            </a:endParaRPr>
          </a:p>
        </p:txBody>
      </p:sp>
      <p:sp>
        <p:nvSpPr>
          <p:cNvPr id="368" name="Google Shape;368;p5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31</a:t>
            </a:fld>
            <a:endParaRPr sz="1300">
              <a:solidFill>
                <a:schemeClr val="dk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247900" y="113075"/>
            <a:ext cx="11762100" cy="830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2700" b="1">
                <a:solidFill>
                  <a:srgbClr val="0000FF"/>
                </a:solidFill>
              </a:rPr>
              <a:t>SPRAY DRIFT BUFFERS: GROUND MITIGATION MEASURES (CONT.)</a:t>
            </a:r>
            <a:endParaRPr sz="2700"/>
          </a:p>
        </p:txBody>
      </p:sp>
      <p:graphicFrame>
        <p:nvGraphicFramePr>
          <p:cNvPr id="374" name="Google Shape;374;p56"/>
          <p:cNvGraphicFramePr/>
          <p:nvPr/>
        </p:nvGraphicFramePr>
        <p:xfrm>
          <a:off x="445425" y="1174074"/>
          <a:ext cx="11199525" cy="4236770"/>
        </p:xfrm>
        <a:graphic>
          <a:graphicData uri="http://schemas.openxmlformats.org/drawingml/2006/table">
            <a:tbl>
              <a:tblPr firstRow="1" bandRow="1">
                <a:noFill/>
                <a:tableStyleId>{E45A2242-D85A-408C-B663-FD27EBFAEB5F}</a:tableStyleId>
              </a:tblPr>
              <a:tblGrid>
                <a:gridCol w="5142625">
                  <a:extLst>
                    <a:ext uri="{9D8B030D-6E8A-4147-A177-3AD203B41FA5}">
                      <a16:colId xmlns:a16="http://schemas.microsoft.com/office/drawing/2014/main" val="20000"/>
                    </a:ext>
                  </a:extLst>
                </a:gridCol>
                <a:gridCol w="6056900">
                  <a:extLst>
                    <a:ext uri="{9D8B030D-6E8A-4147-A177-3AD203B41FA5}">
                      <a16:colId xmlns:a16="http://schemas.microsoft.com/office/drawing/2014/main" val="20001"/>
                    </a:ext>
                  </a:extLst>
                </a:gridCol>
              </a:tblGrid>
              <a:tr h="38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Measures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 Reduction in Distance</a:t>
                      </a:r>
                      <a:endParaRPr sz="1400" u="none" strike="noStrike" cap="none"/>
                    </a:p>
                  </a:txBody>
                  <a:tcPr marL="91450" marR="91450" marT="45725" marB="45725"/>
                </a:tc>
                <a:extLst>
                  <a:ext uri="{0D108BD9-81ED-4DB2-BD59-A6C34878D82A}">
                    <a16:rowId xmlns:a16="http://schemas.microsoft.com/office/drawing/2014/main" val="10000"/>
                  </a:ext>
                </a:extLst>
              </a:tr>
              <a:tr h="38085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dk1"/>
                          </a:solidFill>
                          <a:latin typeface="Calibri"/>
                          <a:ea typeface="Calibri"/>
                          <a:cs typeface="Calibri"/>
                          <a:sym typeface="Calibri"/>
                        </a:rPr>
                        <a:t>Reduced Proportion of Field Treated </a:t>
                      </a:r>
                      <a:endParaRPr sz="1400" u="none" strike="noStrike" cap="none">
                        <a:solidFill>
                          <a:schemeClr val="dk1"/>
                        </a:solidFill>
                        <a:latin typeface="Calibri"/>
                        <a:ea typeface="Calibri"/>
                        <a:cs typeface="Calibri"/>
                        <a:sym typeface="Calibri"/>
                      </a:endParaRPr>
                    </a:p>
                  </a:txBody>
                  <a:tcPr marL="91450" marR="91450" marT="45725" marB="45725"/>
                </a:tc>
                <a:tc hMerge="1">
                  <a:txBody>
                    <a:bodyPr/>
                    <a:lstStyle/>
                    <a:p>
                      <a:endParaRPr lang="en-US"/>
                    </a:p>
                  </a:txBody>
                  <a:tcPr/>
                </a:tc>
                <a:extLst>
                  <a:ext uri="{0D108BD9-81ED-4DB2-BD59-A6C34878D82A}">
                    <a16:rowId xmlns:a16="http://schemas.microsoft.com/office/drawing/2014/main" val="10001"/>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Field Border Application</a:t>
                      </a:r>
                      <a:endParaRPr sz="20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 1    Pass (field is 1/10 acre to 1 acre)</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2-4 Passes (or field is &gt; 1 acre to 4 acres)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5 – 10 Passes (or field is 4 acres to 10 acres)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75%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35%</a:t>
                      </a:r>
                      <a:endParaRPr sz="1400" u="none" strike="noStrike" cap="none"/>
                    </a:p>
                    <a:p>
                      <a:pPr marL="0" marR="0" lvl="0" indent="0" algn="ctr" rtl="0">
                        <a:lnSpc>
                          <a:spcPct val="100000"/>
                        </a:lnSpc>
                        <a:spcBef>
                          <a:spcPts val="0"/>
                        </a:spcBef>
                        <a:spcAft>
                          <a:spcPts val="0"/>
                        </a:spcAft>
                        <a:buClr>
                          <a:srgbClr val="000000"/>
                        </a:buClr>
                        <a:buSzPts val="2200"/>
                        <a:buFont typeface="Arial"/>
                        <a:buNone/>
                      </a:pPr>
                      <a:r>
                        <a:rPr lang="en-US" sz="2200" u="none" strike="noStrike" cap="none"/>
                        <a:t>15%</a:t>
                      </a:r>
                      <a:endParaRPr sz="2000" u="none" strike="noStrike" cap="none"/>
                    </a:p>
                  </a:txBody>
                  <a:tcPr marL="91450" marR="91450" marT="45725" marB="45725"/>
                </a:tc>
                <a:extLst>
                  <a:ext uri="{0D108BD9-81ED-4DB2-BD59-A6C34878D82A}">
                    <a16:rowId xmlns:a16="http://schemas.microsoft.com/office/drawing/2014/main" val="10002"/>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Downwind windbreak / hedgerow / riparian / forest 	/ shrubland / woodland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50%</a:t>
                      </a:r>
                      <a:r>
                        <a:rPr lang="en-US" sz="2000" u="none" strike="noStrike" cap="none"/>
                        <a:t> for basic windbreak / hedgerows / artificial screen</a:t>
                      </a:r>
                      <a:endParaRPr sz="1400" u="none" strike="noStrike" cap="none"/>
                    </a:p>
                    <a:p>
                      <a:pPr marL="0" marR="0" lvl="0" indent="0" algn="l" rtl="0">
                        <a:lnSpc>
                          <a:spcPct val="100000"/>
                        </a:lnSpc>
                        <a:spcBef>
                          <a:spcPts val="0"/>
                        </a:spcBef>
                        <a:spcAft>
                          <a:spcPts val="0"/>
                        </a:spcAft>
                        <a:buClr>
                          <a:schemeClr val="dk1"/>
                        </a:buClr>
                        <a:buSzPts val="2200"/>
                        <a:buFont typeface="Calibri"/>
                        <a:buNone/>
                      </a:pPr>
                      <a:r>
                        <a:rPr lang="en-US" sz="2200" b="0" i="0" u="none" strike="noStrike" cap="none">
                          <a:solidFill>
                            <a:schemeClr val="dk1"/>
                          </a:solidFill>
                          <a:latin typeface="Calibri"/>
                          <a:ea typeface="Calibri"/>
                          <a:cs typeface="Calibri"/>
                          <a:sym typeface="Calibri"/>
                        </a:rPr>
                        <a:t>75%</a:t>
                      </a:r>
                      <a:r>
                        <a:rPr lang="en-US" sz="2000" b="0" i="0" u="none" strike="noStrike" cap="none">
                          <a:solidFill>
                            <a:schemeClr val="dk1"/>
                          </a:solidFill>
                          <a:latin typeface="Calibri"/>
                          <a:ea typeface="Calibri"/>
                          <a:cs typeface="Calibri"/>
                          <a:sym typeface="Calibri"/>
                        </a:rPr>
                        <a:t> for advanced windbreak/hedgerow/artificial screen </a:t>
                      </a:r>
                      <a:endParaRPr sz="1400" u="none" strike="noStrike" cap="none"/>
                    </a:p>
                    <a:p>
                      <a:pPr marL="0" marR="0" lvl="0" indent="0" algn="l" rtl="0">
                        <a:lnSpc>
                          <a:spcPct val="10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100% for riparian/forests/woodlots/shrubland ≥60ft width 	</a:t>
                      </a:r>
                      <a:endParaRPr sz="2000" u="none" strike="noStrike" cap="none"/>
                    </a:p>
                  </a:txBody>
                  <a:tcPr marL="91450" marR="91450" marT="45725" marB="45725"/>
                </a:tc>
                <a:extLst>
                  <a:ext uri="{0D108BD9-81ED-4DB2-BD59-A6C34878D82A}">
                    <a16:rowId xmlns:a16="http://schemas.microsoft.com/office/drawing/2014/main" val="10003"/>
                  </a:ext>
                </a:extLst>
              </a:tr>
              <a:tr h="3808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Relative Humidity is 60% or more at time of application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dirty="0"/>
                        <a:t>10%</a:t>
                      </a:r>
                      <a:endParaRPr sz="20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375" name="Google Shape;375;p5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32</a:t>
            </a:fld>
            <a:endParaRPr sz="1300">
              <a:solidFill>
                <a:schemeClr val="dk2"/>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a0f092b52a_0_21"/>
          <p:cNvSpPr txBox="1">
            <a:spLocks noGrp="1"/>
          </p:cNvSpPr>
          <p:nvPr>
            <p:ph type="title"/>
          </p:nvPr>
        </p:nvSpPr>
        <p:spPr>
          <a:xfrm>
            <a:off x="721607" y="215398"/>
            <a:ext cx="10364400" cy="112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a:solidFill>
                  <a:srgbClr val="0000FF"/>
                </a:solidFill>
              </a:rPr>
              <a:t>REDUCING PROPORTION OF FIELD TREATED</a:t>
            </a:r>
            <a:endParaRPr>
              <a:solidFill>
                <a:srgbClr val="0000FF"/>
              </a:solidFill>
            </a:endParaRPr>
          </a:p>
          <a:p>
            <a:pPr marL="0" lvl="0" indent="0" algn="ctr" rtl="0">
              <a:lnSpc>
                <a:spcPct val="90000"/>
              </a:lnSpc>
              <a:spcBef>
                <a:spcPts val="0"/>
              </a:spcBef>
              <a:spcAft>
                <a:spcPts val="0"/>
              </a:spcAft>
              <a:buSzPts val="3600"/>
              <a:buNone/>
            </a:pPr>
            <a:r>
              <a:rPr lang="en-US" sz="3200">
                <a:solidFill>
                  <a:srgbClr val="0000FF"/>
                </a:solidFill>
              </a:rPr>
              <a:t>Field Border Application - Ground Application Example</a:t>
            </a:r>
            <a:endParaRPr sz="3200">
              <a:solidFill>
                <a:srgbClr val="0000FF"/>
              </a:solidFill>
            </a:endParaRPr>
          </a:p>
        </p:txBody>
      </p:sp>
      <p:pic>
        <p:nvPicPr>
          <p:cNvPr id="387" name="Google Shape;387;g3a0f092b52a_0_21" descr="diagram of field showing wind direction moving off target"/>
          <p:cNvPicPr preferRelativeResize="0"/>
          <p:nvPr/>
        </p:nvPicPr>
        <p:blipFill rotWithShape="1">
          <a:blip r:embed="rId3">
            <a:alphaModFix/>
          </a:blip>
          <a:srcRect/>
          <a:stretch/>
        </p:blipFill>
        <p:spPr>
          <a:xfrm>
            <a:off x="578600" y="1744127"/>
            <a:ext cx="3546775" cy="4466300"/>
          </a:xfrm>
          <a:prstGeom prst="rect">
            <a:avLst/>
          </a:prstGeom>
          <a:noFill/>
          <a:ln>
            <a:noFill/>
          </a:ln>
        </p:spPr>
      </p:pic>
      <p:sp>
        <p:nvSpPr>
          <p:cNvPr id="384" name="Google Shape;384;g3a0f092b52a_0_21"/>
          <p:cNvSpPr txBox="1"/>
          <p:nvPr/>
        </p:nvSpPr>
        <p:spPr>
          <a:xfrm>
            <a:off x="4277075" y="2610750"/>
            <a:ext cx="1152900" cy="1189200"/>
          </a:xfrm>
          <a:prstGeom prst="rect">
            <a:avLst/>
          </a:prstGeom>
          <a:solidFill>
            <a:srgbClr val="93C47D"/>
          </a:solidFill>
          <a:ln w="9525" cap="flat" cmpd="sng">
            <a:solidFill>
              <a:srgbClr val="38761D"/>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Treat </a:t>
            </a:r>
            <a:r>
              <a:rPr lang="en-US" sz="1400" b="1" i="0" u="none" strike="noStrike" cap="none">
                <a:solidFill>
                  <a:schemeClr val="dk1"/>
                </a:solidFill>
                <a:latin typeface="Calibri"/>
                <a:ea typeface="Calibri"/>
                <a:cs typeface="Calibri"/>
                <a:sym typeface="Calibri"/>
              </a:rPr>
              <a:t>1/10 - 1 </a:t>
            </a:r>
            <a:r>
              <a:rPr lang="en-US" b="1">
                <a:solidFill>
                  <a:schemeClr val="dk1"/>
                </a:solidFill>
                <a:latin typeface="Calibri"/>
                <a:ea typeface="Calibri"/>
                <a:cs typeface="Calibri"/>
                <a:sym typeface="Calibri"/>
              </a:rPr>
              <a:t>A of </a:t>
            </a:r>
            <a:r>
              <a:rPr lang="en-US" sz="1400" b="1" i="0" u="none" strike="noStrike" cap="none">
                <a:solidFill>
                  <a:schemeClr val="dk1"/>
                </a:solidFill>
                <a:latin typeface="Calibri"/>
                <a:ea typeface="Calibri"/>
                <a:cs typeface="Calibri"/>
                <a:sym typeface="Calibri"/>
              </a:rPr>
              <a:t> field</a:t>
            </a:r>
            <a:endParaRPr sz="1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b="1">
                <a:solidFill>
                  <a:schemeClr val="dk1"/>
                </a:solidFill>
                <a:latin typeface="Calibri"/>
                <a:ea typeface="Calibri"/>
                <a:cs typeface="Calibri"/>
                <a:sym typeface="Calibri"/>
              </a:rPr>
              <a:t>or </a:t>
            </a:r>
            <a:r>
              <a:rPr lang="en-US" sz="1400" b="1" i="0" u="none" strike="noStrike" cap="none">
                <a:solidFill>
                  <a:schemeClr val="dk1"/>
                </a:solidFill>
                <a:latin typeface="Calibri"/>
                <a:ea typeface="Calibri"/>
                <a:cs typeface="Calibri"/>
                <a:sym typeface="Calibri"/>
              </a:rPr>
              <a:t>1 pass get 75% reduction</a:t>
            </a:r>
            <a:endParaRPr sz="1400" b="1" i="0" u="none" strike="noStrike" cap="none">
              <a:solidFill>
                <a:schemeClr val="dk1"/>
              </a:solidFill>
              <a:latin typeface="Calibri"/>
              <a:ea typeface="Calibri"/>
              <a:cs typeface="Calibri"/>
              <a:sym typeface="Calibri"/>
            </a:endParaRPr>
          </a:p>
        </p:txBody>
      </p:sp>
      <p:sp>
        <p:nvSpPr>
          <p:cNvPr id="385" name="Google Shape;385;g3a0f092b52a_0_21"/>
          <p:cNvSpPr txBox="1"/>
          <p:nvPr/>
        </p:nvSpPr>
        <p:spPr>
          <a:xfrm>
            <a:off x="5711638" y="2304588"/>
            <a:ext cx="1885800" cy="1801500"/>
          </a:xfrm>
          <a:prstGeom prst="rect">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Treat </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&gt; 1 to 4 </a:t>
            </a:r>
            <a:r>
              <a:rPr lang="en-US" sz="1800" b="1">
                <a:solidFill>
                  <a:schemeClr val="dk1"/>
                </a:solidFill>
                <a:latin typeface="Calibri"/>
                <a:ea typeface="Calibri"/>
                <a:cs typeface="Calibri"/>
                <a:sym typeface="Calibri"/>
              </a:rPr>
              <a:t>A of </a:t>
            </a:r>
            <a:r>
              <a:rPr lang="en-US" sz="1800" b="1" i="0" u="none" strike="noStrike" cap="none">
                <a:solidFill>
                  <a:schemeClr val="dk1"/>
                </a:solidFill>
                <a:latin typeface="Calibri"/>
                <a:ea typeface="Calibri"/>
                <a:cs typeface="Calibri"/>
                <a:sym typeface="Calibri"/>
              </a:rPr>
              <a:t> field</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a:solidFill>
                  <a:schemeClr val="dk1"/>
                </a:solidFill>
                <a:latin typeface="Calibri"/>
                <a:ea typeface="Calibri"/>
                <a:cs typeface="Calibri"/>
                <a:sym typeface="Calibri"/>
              </a:rPr>
              <a:t>or only </a:t>
            </a:r>
            <a:r>
              <a:rPr lang="en-US" sz="1800" b="1" i="0" u="none" strike="noStrike" cap="none">
                <a:solidFill>
                  <a:schemeClr val="dk1"/>
                </a:solidFill>
                <a:latin typeface="Calibri"/>
                <a:ea typeface="Calibri"/>
                <a:cs typeface="Calibri"/>
                <a:sym typeface="Calibri"/>
              </a:rPr>
              <a:t> treat</a:t>
            </a:r>
            <a:r>
              <a:rPr lang="en-US" sz="1800" b="1">
                <a:solidFill>
                  <a:schemeClr val="dk1"/>
                </a:solidFill>
                <a:latin typeface="Calibri"/>
                <a:ea typeface="Calibri"/>
                <a:cs typeface="Calibri"/>
                <a:sym typeface="Calibri"/>
              </a:rPr>
              <a:t> </a:t>
            </a:r>
            <a:endParaRPr sz="18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2 to 4 passes get 35% reduction in spray drift buffer</a:t>
            </a:r>
            <a:endParaRPr sz="1800" b="1" i="0" u="none" strike="noStrike" cap="none">
              <a:solidFill>
                <a:schemeClr val="dk1"/>
              </a:solidFill>
              <a:latin typeface="Calibri"/>
              <a:ea typeface="Calibri"/>
              <a:cs typeface="Calibri"/>
              <a:sym typeface="Calibri"/>
            </a:endParaRPr>
          </a:p>
        </p:txBody>
      </p:sp>
      <p:sp>
        <p:nvSpPr>
          <p:cNvPr id="386" name="Google Shape;386;g3a0f092b52a_0_21"/>
          <p:cNvSpPr txBox="1"/>
          <p:nvPr/>
        </p:nvSpPr>
        <p:spPr>
          <a:xfrm>
            <a:off x="8035300" y="1818150"/>
            <a:ext cx="3050700" cy="2774400"/>
          </a:xfrm>
          <a:prstGeom prst="rect">
            <a:avLst/>
          </a:prstGeom>
          <a:solidFill>
            <a:srgbClr val="93C47D"/>
          </a:solidFill>
          <a:ln w="9525"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Treat </a:t>
            </a:r>
            <a:r>
              <a:rPr lang="en-US" sz="2000" b="1" i="0" u="none" strike="noStrike" cap="none">
                <a:solidFill>
                  <a:schemeClr val="dk1"/>
                </a:solidFill>
                <a:latin typeface="Calibri"/>
                <a:ea typeface="Calibri"/>
                <a:cs typeface="Calibri"/>
                <a:sym typeface="Calibri"/>
              </a:rPr>
              <a:t>4 to 10 </a:t>
            </a:r>
            <a:r>
              <a:rPr lang="en-US" sz="2000" b="1">
                <a:solidFill>
                  <a:schemeClr val="dk1"/>
                </a:solidFill>
                <a:latin typeface="Calibri"/>
                <a:ea typeface="Calibri"/>
                <a:cs typeface="Calibri"/>
                <a:sym typeface="Calibri"/>
              </a:rPr>
              <a:t>A of</a:t>
            </a:r>
            <a:r>
              <a:rPr lang="en-US" sz="2000" b="1" i="0" u="none" strike="noStrike" cap="none">
                <a:solidFill>
                  <a:schemeClr val="dk1"/>
                </a:solidFill>
                <a:latin typeface="Calibri"/>
                <a:ea typeface="Calibri"/>
                <a:cs typeface="Calibri"/>
                <a:sym typeface="Calibri"/>
              </a:rPr>
              <a:t> field</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alibri"/>
                <a:ea typeface="Calibri"/>
                <a:cs typeface="Calibri"/>
                <a:sym typeface="Calibri"/>
              </a:rPr>
              <a:t>or o</a:t>
            </a:r>
            <a:r>
              <a:rPr lang="en-US" sz="2000" b="1" i="0" u="none" strike="noStrike" cap="none">
                <a:solidFill>
                  <a:schemeClr val="dk1"/>
                </a:solidFill>
                <a:latin typeface="Calibri"/>
                <a:ea typeface="Calibri"/>
                <a:cs typeface="Calibri"/>
                <a:sym typeface="Calibri"/>
              </a:rPr>
              <a:t>nly treat</a:t>
            </a:r>
            <a:r>
              <a:rPr lang="en-US"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 5 to 10 passes </a:t>
            </a:r>
            <a:endParaRPr sz="20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get 15% reduction in spray drift buffer</a:t>
            </a:r>
            <a:endParaRPr sz="2000" b="1" i="0" u="none" strike="noStrike" cap="none">
              <a:solidFill>
                <a:schemeClr val="dk1"/>
              </a:solidFill>
              <a:latin typeface="Calibri"/>
              <a:ea typeface="Calibri"/>
              <a:cs typeface="Calibri"/>
              <a:sym typeface="Calibri"/>
            </a:endParaRPr>
          </a:p>
        </p:txBody>
      </p:sp>
      <p:sp>
        <p:nvSpPr>
          <p:cNvPr id="382" name="Google Shape;382;g3a0f092b52a_0_21"/>
          <p:cNvSpPr txBox="1">
            <a:spLocks noGrp="1"/>
          </p:cNvSpPr>
          <p:nvPr>
            <p:ph type="body" idx="1"/>
          </p:nvPr>
        </p:nvSpPr>
        <p:spPr>
          <a:xfrm>
            <a:off x="4277075" y="4762675"/>
            <a:ext cx="7470300" cy="1801500"/>
          </a:xfrm>
          <a:prstGeom prst="rect">
            <a:avLst/>
          </a:prstGeom>
          <a:noFill/>
          <a:ln w="9525" cap="flat" cmpd="sng">
            <a:solidFill>
              <a:srgbClr val="274E13"/>
            </a:solidFill>
            <a:prstDash val="solid"/>
            <a:round/>
            <a:headEnd type="none" w="sm" len="sm"/>
            <a:tailEnd type="none" w="sm" len="sm"/>
          </a:ln>
        </p:spPr>
        <p:txBody>
          <a:bodyPr spcFirstLastPara="1" wrap="square" lIns="91425" tIns="45700" rIns="91425" bIns="45700" anchor="t" anchorCtr="0">
            <a:normAutofit fontScale="77500" lnSpcReduction="20000"/>
          </a:bodyPr>
          <a:lstStyle/>
          <a:p>
            <a:pPr marL="457200" lvl="0" indent="-331181" algn="l" rtl="0">
              <a:lnSpc>
                <a:spcPct val="120000"/>
              </a:lnSpc>
              <a:spcBef>
                <a:spcPts val="1000"/>
              </a:spcBef>
              <a:spcAft>
                <a:spcPts val="0"/>
              </a:spcAft>
              <a:buClr>
                <a:schemeClr val="dk1"/>
              </a:buClr>
              <a:buSzPct val="90476"/>
              <a:buChar char="●"/>
            </a:pPr>
            <a:r>
              <a:rPr lang="en-US" sz="2100">
                <a:solidFill>
                  <a:schemeClr val="dk1"/>
                </a:solidFill>
              </a:rPr>
              <a:t>Application to field borders can reduce the spray drift buffer</a:t>
            </a:r>
            <a:endParaRPr sz="2100">
              <a:solidFill>
                <a:schemeClr val="dk1"/>
              </a:solidFill>
            </a:endParaRPr>
          </a:p>
          <a:p>
            <a:pPr marL="457200" lvl="0" indent="-331181" algn="l" rtl="0">
              <a:lnSpc>
                <a:spcPct val="120000"/>
              </a:lnSpc>
              <a:spcBef>
                <a:spcPts val="0"/>
              </a:spcBef>
              <a:spcAft>
                <a:spcPts val="0"/>
              </a:spcAft>
              <a:buClr>
                <a:schemeClr val="dk1"/>
              </a:buClr>
              <a:buSzPct val="90476"/>
              <a:buChar char="●"/>
            </a:pPr>
            <a:r>
              <a:rPr lang="en-US" sz="2100">
                <a:solidFill>
                  <a:schemeClr val="dk1"/>
                </a:solidFill>
              </a:rPr>
              <a:t>Prevailing wind must be towards non-target area for buffers to be in effect</a:t>
            </a:r>
            <a:endParaRPr sz="2100">
              <a:solidFill>
                <a:schemeClr val="dk1"/>
              </a:solidFill>
            </a:endParaRPr>
          </a:p>
          <a:p>
            <a:pPr marL="457200" lvl="0" indent="-331181" algn="l" rtl="0">
              <a:lnSpc>
                <a:spcPct val="120000"/>
              </a:lnSpc>
              <a:spcBef>
                <a:spcPts val="0"/>
              </a:spcBef>
              <a:spcAft>
                <a:spcPts val="0"/>
              </a:spcAft>
              <a:buClr>
                <a:schemeClr val="dk1"/>
              </a:buClr>
              <a:buSzPct val="90476"/>
              <a:buChar char="●"/>
            </a:pPr>
            <a:r>
              <a:rPr lang="en-US" sz="2100">
                <a:solidFill>
                  <a:schemeClr val="dk1"/>
                </a:solidFill>
              </a:rPr>
              <a:t>Reductions are based on size of area treated</a:t>
            </a:r>
            <a:endParaRPr sz="2100">
              <a:solidFill>
                <a:schemeClr val="dk1"/>
              </a:solidFill>
            </a:endParaRPr>
          </a:p>
          <a:p>
            <a:pPr marL="457200" lvl="0" indent="-341978" algn="l" rtl="0">
              <a:lnSpc>
                <a:spcPct val="120000"/>
              </a:lnSpc>
              <a:spcBef>
                <a:spcPts val="0"/>
              </a:spcBef>
              <a:spcAft>
                <a:spcPts val="0"/>
              </a:spcAft>
              <a:buSzPct val="100000"/>
              <a:buChar char="●"/>
            </a:pPr>
            <a:r>
              <a:rPr lang="en-US" sz="2100">
                <a:solidFill>
                  <a:schemeClr val="dk1"/>
                </a:solidFill>
              </a:rPr>
              <a:t>This is in cases where only the border of the field is being treated for specific pests (insect or plant pathogen).</a:t>
            </a:r>
            <a:r>
              <a:rPr lang="en-US" sz="2100"/>
              <a:t> </a:t>
            </a:r>
            <a:endParaRPr sz="2100"/>
          </a:p>
        </p:txBody>
      </p:sp>
      <p:sp>
        <p:nvSpPr>
          <p:cNvPr id="383" name="Google Shape;383;g3a0f092b52a_0_21"/>
          <p:cNvSpPr txBox="1">
            <a:spLocks noGrp="1"/>
          </p:cNvSpPr>
          <p:nvPr>
            <p:ph type="sldNum" idx="12"/>
          </p:nvPr>
        </p:nvSpPr>
        <p:spPr>
          <a:xfrm>
            <a:off x="10983286" y="621042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33</a:t>
            </a:fld>
            <a:endParaRPr sz="1300">
              <a:solidFill>
                <a:schemeClr val="dk2"/>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5"/>
          <p:cNvSpPr txBox="1">
            <a:spLocks noGrp="1"/>
          </p:cNvSpPr>
          <p:nvPr>
            <p:ph type="title"/>
          </p:nvPr>
        </p:nvSpPr>
        <p:spPr>
          <a:xfrm>
            <a:off x="7119675" y="1718493"/>
            <a:ext cx="4422500" cy="27971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SPRAY DRIFT EXAMPLE: 50 FOOT BUFFER REQUIREMENT</a:t>
            </a:r>
            <a:endParaRPr/>
          </a:p>
        </p:txBody>
      </p:sp>
      <p:pic>
        <p:nvPicPr>
          <p:cNvPr id="394" name="Google Shape;394;p15" descr="A diagram of a field crop spray application"/>
          <p:cNvPicPr preferRelativeResize="0">
            <a:picLocks noGrp="1"/>
          </p:cNvPicPr>
          <p:nvPr>
            <p:ph type="body" idx="1"/>
          </p:nvPr>
        </p:nvPicPr>
        <p:blipFill rotWithShape="1">
          <a:blip r:embed="rId3">
            <a:alphaModFix/>
          </a:blip>
          <a:srcRect/>
          <a:stretch/>
        </p:blipFill>
        <p:spPr>
          <a:xfrm>
            <a:off x="3400" y="-1447"/>
            <a:ext cx="6708906" cy="6861744"/>
          </a:xfrm>
          <a:prstGeom prst="rect">
            <a:avLst/>
          </a:prstGeom>
          <a:noFill/>
          <a:ln>
            <a:noFill/>
          </a:ln>
        </p:spPr>
      </p:pic>
      <p:sp>
        <p:nvSpPr>
          <p:cNvPr id="395" name="Google Shape;395;p1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34</a:t>
            </a:fld>
            <a:endParaRPr sz="1300">
              <a:solidFill>
                <a:schemeClr val="dk2"/>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8"/>
          <p:cNvSpPr txBox="1">
            <a:spLocks noGrp="1"/>
          </p:cNvSpPr>
          <p:nvPr>
            <p:ph type="title" idx="4294967295"/>
          </p:nvPr>
        </p:nvSpPr>
        <p:spPr>
          <a:xfrm>
            <a:off x="759139" y="207857"/>
            <a:ext cx="11176000" cy="8348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FF"/>
                </a:solidFill>
                <a:effectLst/>
                <a:uLnTx/>
                <a:uFillTx/>
                <a:latin typeface="Calibri"/>
                <a:ea typeface="Calibri"/>
                <a:cs typeface="Calibri"/>
                <a:sym typeface="Calibri"/>
              </a:rPr>
              <a:t>Spray Drift Buffer Calculation - ground application</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03" name="Google Shape;403;p58"/>
          <p:cNvSpPr txBox="1"/>
          <p:nvPr/>
        </p:nvSpPr>
        <p:spPr>
          <a:xfrm>
            <a:off x="301325" y="1163775"/>
            <a:ext cx="11559300" cy="5266209"/>
          </a:xfrm>
          <a:prstGeom prst="rect">
            <a:avLst/>
          </a:prstGeom>
          <a:noFill/>
          <a:ln>
            <a:noFill/>
          </a:ln>
        </p:spPr>
        <p:txBody>
          <a:bodyPr spcFirstLastPara="1" wrap="square" lIns="91425" tIns="45700" rIns="91425" bIns="45700" anchor="t" anchorCtr="0">
            <a:spAutoFit/>
          </a:bodyPr>
          <a:lstStyle/>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Isocycloseram Vertento ™ Insecticide (final label) –</a:t>
            </a:r>
            <a:endParaRPr sz="1400" b="0" i="0" u="none" strike="noStrike" cap="none" dirty="0">
              <a:solidFill>
                <a:schemeClr val="dk1"/>
              </a:solidFill>
              <a:latin typeface="Calibri"/>
              <a:ea typeface="Calibri"/>
              <a:cs typeface="Calibri"/>
              <a:sym typeface="Calibri"/>
            </a:endParaRPr>
          </a:p>
          <a:p>
            <a:pPr marL="112713" lvl="1">
              <a:lnSpc>
                <a:spcPct val="107000"/>
              </a:lnSpc>
              <a:spcBef>
                <a:spcPts val="800"/>
              </a:spcBef>
              <a:buClr>
                <a:srgbClr val="0000FF"/>
              </a:buClr>
              <a:buSzPts val="2800"/>
            </a:pPr>
            <a:r>
              <a:rPr lang="en-US" sz="2400" b="0" i="0" u="none" strike="noStrike" cap="none" dirty="0">
                <a:solidFill>
                  <a:schemeClr val="dk1"/>
                </a:solidFill>
                <a:latin typeface="Calibri"/>
                <a:ea typeface="Calibri"/>
                <a:cs typeface="Calibri"/>
                <a:sym typeface="Calibri"/>
              </a:rPr>
              <a:t>Label requires 30 foot buffer for ground application and</a:t>
            </a:r>
            <a:r>
              <a:rPr lang="en-US" sz="2400" dirty="0">
                <a:solidFill>
                  <a:schemeClr val="dk1"/>
                </a:solidFill>
                <a:latin typeface="Calibri"/>
                <a:ea typeface="Calibri"/>
                <a:cs typeface="Calibri"/>
                <a:sym typeface="Calibri"/>
              </a:rPr>
              <a:t> medium or coarser droplet</a:t>
            </a:r>
            <a:endParaRPr sz="2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Remember continuous managed areas can be inside the spray buffer: ag fields, mowed areas, roads, etc. </a:t>
            </a:r>
            <a:endParaRPr sz="1400" b="0" i="0" u="none" strike="noStrike" cap="none" dirty="0">
              <a:solidFill>
                <a:schemeClr val="dk1"/>
              </a:solidFill>
              <a:latin typeface="Calibri"/>
              <a:ea typeface="Calibri"/>
              <a:cs typeface="Calibri"/>
              <a:sym typeface="Calibri"/>
            </a:endParaRPr>
          </a:p>
          <a:p>
            <a:pPr marL="455613" marR="0" lvl="1" indent="-342900" algn="l" rtl="0">
              <a:lnSpc>
                <a:spcPct val="107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20</a:t>
            </a:r>
            <a:r>
              <a:rPr lang="en-US" sz="2400" b="0" i="0" u="none" strike="noStrike" cap="none" dirty="0">
                <a:solidFill>
                  <a:schemeClr val="dk1"/>
                </a:solidFill>
                <a:latin typeface="Calibri"/>
                <a:ea typeface="Calibri"/>
                <a:cs typeface="Calibri"/>
                <a:sym typeface="Calibri"/>
              </a:rPr>
              <a:t>% reduction, 20% rate reduction</a:t>
            </a:r>
            <a:endParaRPr sz="1400" b="0" i="0" u="none" strike="noStrike" cap="none" dirty="0">
              <a:solidFill>
                <a:schemeClr val="dk1"/>
              </a:solidFill>
              <a:latin typeface="Calibri"/>
              <a:ea typeface="Calibri"/>
              <a:cs typeface="Calibri"/>
              <a:sym typeface="Calibri"/>
            </a:endParaRPr>
          </a:p>
          <a:p>
            <a:pPr marL="455613" marR="0" lvl="1" indent="-342900" algn="l" rtl="0">
              <a:lnSpc>
                <a:spcPct val="107000"/>
              </a:lnSpc>
              <a:spcBef>
                <a:spcPts val="0"/>
              </a:spcBef>
              <a:spcAft>
                <a:spcPts val="0"/>
              </a:spcAft>
              <a:buClr>
                <a:schemeClr val="dk1"/>
              </a:buClr>
              <a:buSzPts val="2400"/>
              <a:buFont typeface="Calibri"/>
              <a:buChar char="•"/>
            </a:pPr>
            <a:r>
              <a:rPr lang="en-US" sz="2400" b="0" i="0" u="sng" strike="noStrike" cap="none" dirty="0">
                <a:solidFill>
                  <a:schemeClr val="dk1"/>
                </a:solidFill>
                <a:latin typeface="Calibri"/>
                <a:ea typeface="Calibri"/>
                <a:cs typeface="Calibri"/>
                <a:sym typeface="Calibri"/>
              </a:rPr>
              <a:t>15% reduction reduced proportion of field treated (only 5 passes or 4 to 10 A treated)</a:t>
            </a:r>
            <a:endParaRPr sz="1400" b="0" i="0" u="none" strike="noStrike" cap="none" dirty="0">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	 Buffer would be 3</a:t>
            </a:r>
            <a:r>
              <a:rPr lang="en-US" sz="2800" dirty="0">
                <a:solidFill>
                  <a:schemeClr val="dk1"/>
                </a:solidFill>
                <a:latin typeface="Calibri"/>
                <a:ea typeface="Calibri"/>
                <a:cs typeface="Calibri"/>
                <a:sym typeface="Calibri"/>
              </a:rPr>
              <a:t>5</a:t>
            </a:r>
            <a:r>
              <a:rPr lang="en-US" sz="2800" b="0" i="0" u="none" strike="noStrike" cap="none" dirty="0">
                <a:solidFill>
                  <a:schemeClr val="dk1"/>
                </a:solidFill>
                <a:latin typeface="Calibri"/>
                <a:ea typeface="Calibri"/>
                <a:cs typeface="Calibri"/>
                <a:sym typeface="Calibri"/>
              </a:rPr>
              <a:t>% lower (2</a:t>
            </a:r>
            <a:r>
              <a:rPr lang="en-US" sz="2800" dirty="0">
                <a:solidFill>
                  <a:schemeClr val="dk1"/>
                </a:solidFill>
                <a:latin typeface="Calibri"/>
                <a:ea typeface="Calibri"/>
                <a:cs typeface="Calibri"/>
                <a:sym typeface="Calibri"/>
              </a:rPr>
              <a:t>0</a:t>
            </a:r>
            <a:r>
              <a:rPr lang="en-US" sz="2800" b="0" i="0" u="none" strike="noStrike" cap="none" dirty="0">
                <a:solidFill>
                  <a:schemeClr val="dk1"/>
                </a:solidFill>
                <a:latin typeface="Calibri"/>
                <a:ea typeface="Calibri"/>
                <a:cs typeface="Calibri"/>
                <a:sym typeface="Calibri"/>
              </a:rPr>
              <a:t>% + 15%) or 20ft (round to nearest 5 ft</a:t>
            </a:r>
            <a:r>
              <a:rPr lang="en-US" sz="2800" dirty="0">
                <a:solidFill>
                  <a:schemeClr val="dk1"/>
                </a:solidFill>
                <a:latin typeface="Calibri"/>
                <a:ea typeface="Calibri"/>
                <a:cs typeface="Calibri"/>
                <a:sym typeface="Calibri"/>
              </a:rPr>
              <a:t>)</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457200" marR="0" lvl="0" indent="-406400" algn="l" rtl="0">
              <a:lnSpc>
                <a:spcPct val="107000"/>
              </a:lnSpc>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If buffer is &lt;10 ft no ESA mitigation is needed</a:t>
            </a:r>
            <a:endParaRPr sz="1400" b="0" i="0" u="none" strike="noStrike" cap="none" dirty="0">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chemeClr val="dk1"/>
                </a:solidFill>
                <a:latin typeface="Calibri"/>
                <a:ea typeface="Calibri"/>
                <a:cs typeface="Calibri"/>
                <a:sym typeface="Calibri"/>
              </a:rPr>
              <a:t>If you need a smaller buffer</a:t>
            </a:r>
            <a:endParaRPr sz="1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Reduce the area treated (potentially treating just a strip near the road counts)</a:t>
            </a:r>
            <a:endParaRPr sz="1400" b="0" i="0" u="none" strike="noStrike" cap="none" dirty="0">
              <a:solidFill>
                <a:schemeClr val="dk1"/>
              </a:solidFill>
              <a:latin typeface="Calibri"/>
              <a:ea typeface="Calibri"/>
              <a:cs typeface="Calibri"/>
              <a:sym typeface="Calibri"/>
            </a:endParaRPr>
          </a:p>
          <a:p>
            <a:pPr marL="569913" marR="0" lvl="1" indent="-4572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Wind breaks on downwind side of area = 50 to 100% reduction</a:t>
            </a:r>
            <a:endParaRPr sz="1400" b="0" i="0" u="none" strike="noStrike" cap="none" dirty="0">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00"/>
              </a:buClr>
              <a:buSzPts val="2400"/>
              <a:buFont typeface="Arial"/>
              <a:buNone/>
            </a:pPr>
            <a:r>
              <a:rPr lang="en-US" sz="2400" u="sng" dirty="0">
                <a:solidFill>
                  <a:srgbClr val="C00000"/>
                </a:solidFill>
                <a:latin typeface="Calibri"/>
                <a:ea typeface="Calibri"/>
                <a:cs typeface="Calibri"/>
                <a:sym typeface="Calibri"/>
              </a:rPr>
              <a:t>Some buffers</a:t>
            </a:r>
            <a:r>
              <a:rPr lang="en-US" sz="2400" b="0" i="0" strike="noStrike" cap="none" dirty="0">
                <a:solidFill>
                  <a:srgbClr val="C00000"/>
                </a:solidFill>
                <a:latin typeface="Calibri"/>
                <a:ea typeface="Calibri"/>
                <a:cs typeface="Calibri"/>
                <a:sym typeface="Calibri"/>
              </a:rPr>
              <a:t>  e.g., protecting bystanders </a:t>
            </a:r>
            <a:r>
              <a:rPr lang="en-US" sz="2400" b="0" i="0" u="none" strike="noStrike" cap="none" dirty="0">
                <a:solidFill>
                  <a:srgbClr val="C00000"/>
                </a:solidFill>
                <a:latin typeface="Calibri"/>
                <a:ea typeface="Calibri"/>
                <a:cs typeface="Calibri"/>
                <a:sym typeface="Calibri"/>
              </a:rPr>
              <a:t>cannot be reduced through menu options</a:t>
            </a:r>
            <a:r>
              <a:rPr lang="en-US" sz="2800" b="0" i="0" u="none" strike="noStrike" cap="none" dirty="0">
                <a:solidFill>
                  <a:srgbClr val="0000FF"/>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sp>
        <p:nvSpPr>
          <p:cNvPr id="402" name="Google Shape;40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3a0f092b52a_0_1"/>
          <p:cNvSpPr txBox="1">
            <a:spLocks noGrp="1"/>
          </p:cNvSpPr>
          <p:nvPr>
            <p:ph type="title" idx="4294967295"/>
          </p:nvPr>
        </p:nvSpPr>
        <p:spPr>
          <a:xfrm>
            <a:off x="759139" y="207857"/>
            <a:ext cx="11175900" cy="8349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FF"/>
                </a:solidFill>
                <a:effectLst/>
                <a:uLnTx/>
                <a:uFillTx/>
                <a:latin typeface="Calibri"/>
                <a:ea typeface="Calibri"/>
                <a:cs typeface="Calibri"/>
                <a:sym typeface="Calibri"/>
              </a:rPr>
              <a:t>Spray Drift Buffer Calculation: Tank Mix Example</a:t>
            </a:r>
          </a:p>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FF"/>
                </a:solidFill>
                <a:effectLst/>
                <a:uLnTx/>
                <a:uFillTx/>
                <a:latin typeface="Calibri"/>
                <a:ea typeface="Calibri"/>
                <a:cs typeface="Calibri"/>
                <a:sym typeface="Calibri"/>
              </a:rPr>
              <a:t>ground application</a:t>
            </a:r>
          </a:p>
        </p:txBody>
      </p:sp>
      <p:sp>
        <p:nvSpPr>
          <p:cNvPr id="411" name="Google Shape;411;g3a0f092b52a_0_1"/>
          <p:cNvSpPr txBox="1"/>
          <p:nvPr/>
        </p:nvSpPr>
        <p:spPr>
          <a:xfrm>
            <a:off x="313500" y="1396150"/>
            <a:ext cx="11528700" cy="4759200"/>
          </a:xfrm>
          <a:prstGeom prst="rect">
            <a:avLst/>
          </a:prstGeom>
          <a:noFill/>
          <a:ln>
            <a:noFill/>
          </a:ln>
        </p:spPr>
        <p:txBody>
          <a:bodyPr spcFirstLastPara="1" wrap="square" lIns="91425" tIns="45700" rIns="91425" bIns="45700" anchor="t" anchorCtr="0">
            <a:spAutoFit/>
          </a:bodyPr>
          <a:lstStyle/>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dirty="0">
                <a:solidFill>
                  <a:srgbClr val="0000FF"/>
                </a:solidFill>
                <a:latin typeface="Calibri"/>
                <a:ea typeface="Calibri"/>
                <a:cs typeface="Calibri"/>
                <a:sym typeface="Calibri"/>
              </a:rPr>
              <a:t>Tank mix of three pesticides: two with ESA buffers and one without</a:t>
            </a:r>
            <a:endParaRPr sz="2800" b="0" i="0" u="none" strike="noStrike" cap="none" dirty="0">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dirty="0">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dirty="0">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b="0" i="0" u="none" strike="noStrike" cap="none" dirty="0">
              <a:solidFill>
                <a:srgbClr val="0000FF"/>
              </a:solidFill>
              <a:latin typeface="Calibri"/>
              <a:ea typeface="Calibri"/>
              <a:cs typeface="Calibri"/>
              <a:sym typeface="Calibri"/>
            </a:endParaRPr>
          </a:p>
          <a:p>
            <a:pPr marL="0" marR="0" lvl="0" indent="0" algn="l" rtl="0">
              <a:lnSpc>
                <a:spcPct val="107000"/>
              </a:lnSpc>
              <a:spcBef>
                <a:spcPts val="800"/>
              </a:spcBef>
              <a:spcAft>
                <a:spcPts val="0"/>
              </a:spcAft>
              <a:buClr>
                <a:srgbClr val="000000"/>
              </a:buClr>
              <a:buSzPts val="2800"/>
              <a:buFont typeface="Arial"/>
              <a:buNone/>
            </a:pPr>
            <a:endParaRPr sz="2800" dirty="0">
              <a:solidFill>
                <a:srgbClr val="0000FF"/>
              </a:solidFill>
              <a:latin typeface="Calibri"/>
              <a:ea typeface="Calibri"/>
              <a:cs typeface="Calibri"/>
              <a:sym typeface="Calibri"/>
            </a:endParaRPr>
          </a:p>
          <a:p>
            <a:pPr marL="514350" marR="0" lvl="1" indent="-342900" algn="l" rtl="0">
              <a:lnSpc>
                <a:spcPct val="107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50</a:t>
            </a:r>
            <a:r>
              <a:rPr lang="en-US" sz="2400" b="0" i="0" u="none" strike="noStrike" cap="none" dirty="0">
                <a:solidFill>
                  <a:schemeClr val="dk1"/>
                </a:solidFill>
                <a:latin typeface="Calibri"/>
                <a:ea typeface="Calibri"/>
                <a:cs typeface="Calibri"/>
                <a:sym typeface="Calibri"/>
              </a:rPr>
              <a:t>% reduction over</a:t>
            </a:r>
            <a:r>
              <a:rPr lang="en-US" sz="2400" dirty="0">
                <a:solidFill>
                  <a:schemeClr val="dk1"/>
                </a:solidFill>
                <a:latin typeface="Calibri"/>
                <a:ea typeface="Calibri"/>
                <a:cs typeface="Calibri"/>
                <a:sym typeface="Calibri"/>
              </a:rPr>
              <a:t>-the-top hooded sprayer</a:t>
            </a:r>
            <a:endParaRPr sz="2400" b="0" i="0" u="none" strike="noStrike" cap="none" dirty="0">
              <a:solidFill>
                <a:schemeClr val="dk1"/>
              </a:solidFill>
              <a:latin typeface="Calibri"/>
              <a:ea typeface="Calibri"/>
              <a:cs typeface="Calibri"/>
              <a:sym typeface="Calibri"/>
            </a:endParaRPr>
          </a:p>
          <a:p>
            <a:pPr marL="514350" marR="0" lvl="1" indent="-342900" algn="l" rtl="0">
              <a:lnSpc>
                <a:spcPct val="107000"/>
              </a:lnSpc>
              <a:spcBef>
                <a:spcPts val="0"/>
              </a:spcBef>
              <a:spcAft>
                <a:spcPts val="0"/>
              </a:spcAft>
              <a:buClr>
                <a:schemeClr val="dk1"/>
              </a:buClr>
              <a:buSzPts val="2400"/>
              <a:buFont typeface="Twentieth Century"/>
              <a:buChar char="•"/>
            </a:pPr>
            <a:r>
              <a:rPr lang="en-US" sz="2400" b="0" i="0" u="none" strike="noStrike" cap="none" dirty="0">
                <a:solidFill>
                  <a:schemeClr val="dk1"/>
                </a:solidFill>
                <a:latin typeface="Calibri"/>
                <a:ea typeface="Calibri"/>
                <a:cs typeface="Calibri"/>
                <a:sym typeface="Calibri"/>
              </a:rPr>
              <a:t>10% reduction if relative humidity is ≥ 60% at time of application</a:t>
            </a:r>
            <a:endParaRPr sz="2400" b="0" i="0" u="none" strike="noStrike" cap="none" dirty="0">
              <a:solidFill>
                <a:schemeClr val="dk1"/>
              </a:solidFill>
              <a:latin typeface="Calibri"/>
              <a:ea typeface="Calibri"/>
              <a:cs typeface="Calibri"/>
              <a:sym typeface="Calibri"/>
            </a:endParaRPr>
          </a:p>
          <a:p>
            <a:pPr marL="285750" marR="0" lvl="1" indent="-438150" algn="ctr" rtl="0">
              <a:lnSpc>
                <a:spcPct val="107000"/>
              </a:lnSpc>
              <a:spcBef>
                <a:spcPts val="0"/>
              </a:spcBef>
              <a:spcAft>
                <a:spcPts val="0"/>
              </a:spcAft>
              <a:buClr>
                <a:schemeClr val="dk1"/>
              </a:buClr>
              <a:buSzPts val="2400"/>
              <a:buFont typeface="Calibri"/>
              <a:buChar char="•"/>
            </a:pPr>
            <a:r>
              <a:rPr lang="en-US" sz="2400" b="0" i="0" u="sng" strike="noStrike" cap="none" dirty="0">
                <a:solidFill>
                  <a:schemeClr val="dk1"/>
                </a:solidFill>
                <a:latin typeface="Calibri"/>
                <a:ea typeface="Calibri"/>
                <a:cs typeface="Calibri"/>
                <a:sym typeface="Calibri"/>
              </a:rPr>
              <a:t>15% reduction for reduced proportion of field treated (only 5 passes on 4 acre field)</a:t>
            </a:r>
            <a:endParaRPr sz="2400" b="0" i="0" u="sng" strike="noStrike" cap="none" dirty="0">
              <a:solidFill>
                <a:schemeClr val="dk1"/>
              </a:solidFill>
              <a:latin typeface="Calibri"/>
              <a:ea typeface="Calibri"/>
              <a:cs typeface="Calibri"/>
              <a:sym typeface="Calibri"/>
            </a:endParaRPr>
          </a:p>
          <a:p>
            <a:pPr marL="571500" marR="0" lvl="1" indent="-381000" algn="l" rtl="0">
              <a:lnSpc>
                <a:spcPct val="107000"/>
              </a:lnSpc>
              <a:spcBef>
                <a:spcPts val="0"/>
              </a:spcBef>
              <a:spcAft>
                <a:spcPts val="0"/>
              </a:spcAft>
              <a:buClr>
                <a:schemeClr val="dk1"/>
              </a:buClr>
              <a:buSzPts val="2400"/>
              <a:buFont typeface="Calibri"/>
              <a:buChar char="•"/>
            </a:pPr>
            <a:r>
              <a:rPr lang="en-US" sz="2400" b="0" i="0" u="none" strike="noStrike" cap="none" dirty="0">
                <a:solidFill>
                  <a:schemeClr val="dk1"/>
                </a:solidFill>
                <a:latin typeface="Calibri"/>
                <a:ea typeface="Calibri"/>
                <a:cs typeface="Calibri"/>
                <a:sym typeface="Calibri"/>
              </a:rPr>
              <a:t>Buffer would be </a:t>
            </a:r>
            <a:r>
              <a:rPr lang="en-US" sz="2400" dirty="0">
                <a:solidFill>
                  <a:schemeClr val="dk1"/>
                </a:solidFill>
                <a:latin typeface="Calibri"/>
                <a:ea typeface="Calibri"/>
                <a:cs typeface="Calibri"/>
                <a:sym typeface="Calibri"/>
              </a:rPr>
              <a:t>75</a:t>
            </a:r>
            <a:r>
              <a:rPr lang="en-US" sz="2400" b="0" i="0" u="none" strike="noStrike" cap="none" dirty="0">
                <a:solidFill>
                  <a:schemeClr val="dk1"/>
                </a:solidFill>
                <a:latin typeface="Calibri"/>
                <a:ea typeface="Calibri"/>
                <a:cs typeface="Calibri"/>
                <a:sym typeface="Calibri"/>
              </a:rPr>
              <a:t>% lower (</a:t>
            </a:r>
            <a:r>
              <a:rPr lang="en-US" sz="2400" dirty="0">
                <a:solidFill>
                  <a:schemeClr val="dk1"/>
                </a:solidFill>
                <a:latin typeface="Calibri"/>
                <a:ea typeface="Calibri"/>
                <a:cs typeface="Calibri"/>
                <a:sym typeface="Calibri"/>
              </a:rPr>
              <a:t>50</a:t>
            </a:r>
            <a:r>
              <a:rPr lang="en-US" sz="2400" b="0" i="0" u="none" strike="noStrike" cap="none" dirty="0">
                <a:solidFill>
                  <a:schemeClr val="dk1"/>
                </a:solidFill>
                <a:latin typeface="Calibri"/>
                <a:ea typeface="Calibri"/>
                <a:cs typeface="Calibri"/>
                <a:sym typeface="Calibri"/>
              </a:rPr>
              <a:t>% + 10% + 15%) or </a:t>
            </a:r>
            <a:r>
              <a:rPr lang="en-US" sz="2400" dirty="0">
                <a:solidFill>
                  <a:schemeClr val="dk1"/>
                </a:solidFill>
                <a:latin typeface="Calibri"/>
                <a:ea typeface="Calibri"/>
                <a:cs typeface="Calibri"/>
                <a:sym typeface="Calibri"/>
              </a:rPr>
              <a:t>12</a:t>
            </a:r>
            <a:r>
              <a:rPr lang="en-US" sz="2400" b="0" i="0" u="none" strike="noStrike" cap="none" dirty="0">
                <a:solidFill>
                  <a:schemeClr val="dk1"/>
                </a:solidFill>
                <a:latin typeface="Calibri"/>
                <a:ea typeface="Calibri"/>
                <a:cs typeface="Calibri"/>
                <a:sym typeface="Calibri"/>
              </a:rPr>
              <a:t> feet</a:t>
            </a:r>
            <a:r>
              <a:rPr lang="en-US" sz="2400" dirty="0">
                <a:solidFill>
                  <a:schemeClr val="dk1"/>
                </a:solidFill>
                <a:latin typeface="Calibri"/>
                <a:ea typeface="Calibri"/>
                <a:cs typeface="Calibri"/>
                <a:sym typeface="Calibri"/>
              </a:rPr>
              <a:t> = 10 ft </a:t>
            </a:r>
            <a:r>
              <a:rPr lang="en-US" sz="2400" b="0" i="0" u="none" strike="noStrike" cap="none" dirty="0">
                <a:solidFill>
                  <a:schemeClr val="dk1"/>
                </a:solidFill>
                <a:latin typeface="Calibri"/>
                <a:ea typeface="Calibri"/>
                <a:cs typeface="Calibri"/>
                <a:sym typeface="Calibri"/>
              </a:rPr>
              <a:t>round to nearest </a:t>
            </a:r>
            <a:r>
              <a:rPr lang="en-US" sz="2400" dirty="0">
                <a:solidFill>
                  <a:schemeClr val="dk1"/>
                </a:solidFill>
                <a:latin typeface="Calibri"/>
                <a:ea typeface="Calibri"/>
                <a:cs typeface="Calibri"/>
                <a:sym typeface="Calibri"/>
              </a:rPr>
              <a:t>5 ft</a:t>
            </a:r>
            <a:endParaRPr sz="2400" dirty="0">
              <a:solidFill>
                <a:schemeClr val="dk1"/>
              </a:solidFill>
              <a:latin typeface="Calibri"/>
              <a:ea typeface="Calibri"/>
              <a:cs typeface="Calibri"/>
              <a:sym typeface="Calibri"/>
            </a:endParaRPr>
          </a:p>
          <a:p>
            <a:pPr marL="914400" lvl="1" indent="-381000" algn="l" rtl="0">
              <a:lnSpc>
                <a:spcPct val="107000"/>
              </a:lnSpc>
              <a:spcBef>
                <a:spcPts val="0"/>
              </a:spcBef>
              <a:spcAft>
                <a:spcPts val="0"/>
              </a:spcAft>
              <a:buClr>
                <a:schemeClr val="dk1"/>
              </a:buClr>
              <a:buSzPts val="2400"/>
              <a:buFont typeface="Calibri"/>
              <a:buChar char="•"/>
            </a:pPr>
            <a:r>
              <a:rPr lang="en-US" sz="2400" dirty="0">
                <a:solidFill>
                  <a:schemeClr val="dk1"/>
                </a:solidFill>
                <a:latin typeface="Calibri"/>
                <a:ea typeface="Calibri"/>
                <a:cs typeface="Calibri"/>
                <a:sym typeface="Calibri"/>
              </a:rPr>
              <a:t>If buffer is &lt;10 ft no ESA mitigation is needed</a:t>
            </a:r>
            <a:endParaRPr sz="2400" b="0" i="0" u="none" strike="noStrike" cap="none" dirty="0">
              <a:solidFill>
                <a:srgbClr val="0000FF"/>
              </a:solidFill>
              <a:latin typeface="Calibri"/>
              <a:ea typeface="Calibri"/>
              <a:cs typeface="Calibri"/>
              <a:sym typeface="Calibri"/>
            </a:endParaRPr>
          </a:p>
        </p:txBody>
      </p:sp>
      <p:graphicFrame>
        <p:nvGraphicFramePr>
          <p:cNvPr id="412" name="Google Shape;412;g3a0f092b52a_0_1"/>
          <p:cNvGraphicFramePr/>
          <p:nvPr>
            <p:extLst>
              <p:ext uri="{D42A27DB-BD31-4B8C-83A1-F6EECF244321}">
                <p14:modId xmlns:p14="http://schemas.microsoft.com/office/powerpoint/2010/main" val="1512433936"/>
              </p:ext>
            </p:extLst>
          </p:nvPr>
        </p:nvGraphicFramePr>
        <p:xfrm>
          <a:off x="759150" y="1954500"/>
          <a:ext cx="10287000" cy="1645830"/>
        </p:xfrm>
        <a:graphic>
          <a:graphicData uri="http://schemas.openxmlformats.org/drawingml/2006/table">
            <a:tbl>
              <a:tblPr firstRow="1" firstCol="1">
                <a:noFill/>
                <a:tableStyleId>{2ACD5C47-97FA-4742-A8B3-BDAF62E5F70A}</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Pesticide</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latin typeface="Calibri"/>
                          <a:ea typeface="Calibri"/>
                          <a:cs typeface="Calibri"/>
                          <a:sym typeface="Calibri"/>
                        </a:rPr>
                        <a:t>Product A</a:t>
                      </a:r>
                      <a:endParaRPr sz="2400" b="1" u="none" strike="noStrike" cap="none" dirty="0">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B</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latin typeface="Calibri"/>
                          <a:ea typeface="Calibri"/>
                          <a:cs typeface="Calibri"/>
                          <a:sym typeface="Calibri"/>
                        </a:rPr>
                        <a:t>Product C</a:t>
                      </a:r>
                      <a:endParaRPr sz="2400" b="1" u="none" strike="noStrike" cap="none" dirty="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Buffer Distances</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50 feet</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30 feet</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none listed</a:t>
                      </a:r>
                      <a:endParaRPr sz="2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dirty="0">
                          <a:latin typeface="Calibri"/>
                          <a:ea typeface="Calibri"/>
                          <a:cs typeface="Calibri"/>
                          <a:sym typeface="Calibri"/>
                        </a:rPr>
                        <a:t>Total Buffer</a:t>
                      </a:r>
                      <a:endParaRPr sz="2400" b="1" u="none" strike="noStrike" cap="none" dirty="0">
                        <a:latin typeface="Calibri"/>
                        <a:ea typeface="Calibri"/>
                        <a:cs typeface="Calibri"/>
                        <a:sym typeface="Calibri"/>
                      </a:endParaRPr>
                    </a:p>
                  </a:txBody>
                  <a:tcPr marL="91425" marR="91425" marT="91425" marB="91425"/>
                </a:tc>
                <a:tc gridSpan="3">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Use 50 feet (use the longest distance, </a:t>
                      </a:r>
                      <a:r>
                        <a:rPr lang="en-US" sz="2400" u="sng" strike="noStrike" cap="none" dirty="0">
                          <a:latin typeface="Calibri"/>
                          <a:ea typeface="Calibri"/>
                          <a:cs typeface="Calibri"/>
                          <a:sym typeface="Calibri"/>
                        </a:rPr>
                        <a:t>do not</a:t>
                      </a:r>
                      <a:r>
                        <a:rPr lang="en-US" sz="2400" u="none" strike="noStrike" cap="none" dirty="0">
                          <a:latin typeface="Calibri"/>
                          <a:ea typeface="Calibri"/>
                          <a:cs typeface="Calibri"/>
                          <a:sym typeface="Calibri"/>
                        </a:rPr>
                        <a:t> add distances)</a:t>
                      </a:r>
                      <a:endParaRPr sz="2400" u="none" strike="noStrike" cap="none" dirty="0">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410" name="Google Shape;410;g3a0f092b52a_0_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Google Shape;418;p60"/>
          <p:cNvSpPr txBox="1">
            <a:spLocks noGrp="1"/>
          </p:cNvSpPr>
          <p:nvPr>
            <p:ph type="title"/>
          </p:nvPr>
        </p:nvSpPr>
        <p:spPr>
          <a:xfrm>
            <a:off x="913800" y="254722"/>
            <a:ext cx="10364400" cy="868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000FF"/>
                </a:solidFill>
              </a:rPr>
              <a:t>RUNOFF EROSION SECTION</a:t>
            </a:r>
            <a:endParaRPr sz="2400">
              <a:solidFill>
                <a:srgbClr val="0070C0"/>
              </a:solidFill>
            </a:endParaRPr>
          </a:p>
        </p:txBody>
      </p:sp>
      <p:sp>
        <p:nvSpPr>
          <p:cNvPr id="419" name="Google Shape;419;p60"/>
          <p:cNvSpPr txBox="1"/>
          <p:nvPr/>
        </p:nvSpPr>
        <p:spPr>
          <a:xfrm>
            <a:off x="77925" y="793925"/>
            <a:ext cx="7371600" cy="592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200" i="0" u="none" strike="noStrike" cap="none">
                <a:solidFill>
                  <a:srgbClr val="0000FF"/>
                </a:solidFill>
              </a:rPr>
              <a:t>REMINDERS: </a:t>
            </a:r>
            <a:r>
              <a:rPr lang="en-US" sz="2200">
                <a:solidFill>
                  <a:srgbClr val="0000FF"/>
                </a:solidFill>
              </a:rPr>
              <a:t>SOME RUNOFF/EROSION MITIGATIONS MAY NOT BE FOR ESA AND CANNOT BE REDUCED BY MITIGATION OPTIONS (CHECK THE LABEL)</a:t>
            </a:r>
            <a:endParaRPr sz="2200">
              <a:solidFill>
                <a:srgbClr val="0000FF"/>
              </a:solidFill>
            </a:endParaRPr>
          </a:p>
          <a:p>
            <a:pPr marL="0" marR="0" lvl="0" indent="0" algn="l" rtl="0">
              <a:lnSpc>
                <a:spcPct val="100000"/>
              </a:lnSpc>
              <a:spcBef>
                <a:spcPts val="0"/>
              </a:spcBef>
              <a:spcAft>
                <a:spcPts val="0"/>
              </a:spcAft>
              <a:buClr>
                <a:srgbClr val="000000"/>
              </a:buClr>
              <a:buSzPts val="2000"/>
              <a:buFont typeface="Arial"/>
              <a:buNone/>
            </a:pPr>
            <a:endParaRPr sz="2000" i="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Calibri"/>
                <a:ea typeface="Calibri"/>
                <a:cs typeface="Calibri"/>
                <a:sym typeface="Calibri"/>
              </a:rPr>
              <a:t>Example label or bulletin language</a:t>
            </a:r>
            <a:endParaRPr sz="2200" b="0" i="0" u="none" strike="noStrike" cap="none">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 NOT apply when soils are saturated or above field capacity</a:t>
            </a:r>
            <a:endParaRPr sz="2200" b="0" i="0" u="none" strike="noStrike" cap="none">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DO NOT apply during rain</a:t>
            </a:r>
            <a:endParaRPr sz="2200" b="0" i="0" u="none" strike="noStrike" cap="none">
              <a:solidFill>
                <a:schemeClr val="dk1"/>
              </a:solidFill>
              <a:latin typeface="Calibri"/>
              <a:ea typeface="Calibri"/>
              <a:cs typeface="Calibri"/>
              <a:sym typeface="Calibri"/>
            </a:endParaRPr>
          </a:p>
          <a:p>
            <a:pPr marL="457200" marR="0" lvl="0" indent="-368300" algn="l" rtl="0">
              <a:lnSpc>
                <a:spcPct val="120000"/>
              </a:lnSpc>
              <a:spcBef>
                <a:spcPts val="100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Insecticide Strategy, unlike the Herbicide Strategy, considers insects such as adult butterflies are likely to occur on treated agriculture fields and therefore on-field mitigations may be necessary (Insecticide Strategy page 15)</a:t>
            </a:r>
            <a:endParaRPr sz="2200" b="0" i="0" u="none" strike="noStrike" cap="none">
              <a:solidFill>
                <a:schemeClr val="dk1"/>
              </a:solidFill>
              <a:latin typeface="Arial"/>
              <a:ea typeface="Arial"/>
              <a:cs typeface="Arial"/>
              <a:sym typeface="Arial"/>
            </a:endParaRPr>
          </a:p>
          <a:p>
            <a:pPr marL="457200" marR="0" lvl="0" indent="-368300" algn="l" rtl="0">
              <a:lnSpc>
                <a:spcPct val="120000"/>
              </a:lnSpc>
              <a:spcBef>
                <a:spcPts val="1000"/>
              </a:spcBef>
              <a:spcAft>
                <a:spcPts val="0"/>
              </a:spcAft>
              <a:buClr>
                <a:schemeClr val="dk1"/>
              </a:buClr>
              <a:buSzPts val="2200"/>
              <a:buChar char="●"/>
            </a:pPr>
            <a:r>
              <a:rPr lang="en-US" sz="2200">
                <a:solidFill>
                  <a:schemeClr val="dk1"/>
                </a:solidFill>
              </a:rPr>
              <a:t>To protect on-field species label may have reduced rates, changes to application timing, etc.</a:t>
            </a:r>
            <a:endParaRPr sz="2200">
              <a:solidFill>
                <a:schemeClr val="dk1"/>
              </a:solidFill>
            </a:endParaRPr>
          </a:p>
        </p:txBody>
      </p:sp>
      <p:sp>
        <p:nvSpPr>
          <p:cNvPr id="417" name="Google Shape;4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37</a:t>
            </a:fld>
            <a:endParaRPr/>
          </a:p>
        </p:txBody>
      </p:sp>
      <p:pic>
        <p:nvPicPr>
          <p:cNvPr id="420" name="Google Shape;420;p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449600" y="1509723"/>
            <a:ext cx="4742400" cy="3556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7" name="Google Shape;427;g3a3739ac7b6_1_106"/>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sz="3400" b="1">
                <a:solidFill>
                  <a:srgbClr val="0000FF"/>
                </a:solidFill>
                <a:latin typeface="Arial"/>
                <a:ea typeface="Arial"/>
                <a:cs typeface="Arial"/>
                <a:sym typeface="Arial"/>
              </a:rPr>
              <a:t>Survey Data on Runoff/Erosion Mitigation Points</a:t>
            </a:r>
            <a:endParaRPr sz="3400"/>
          </a:p>
        </p:txBody>
      </p:sp>
      <p:sp>
        <p:nvSpPr>
          <p:cNvPr id="428" name="Google Shape;428;g3a3739ac7b6_1_106"/>
          <p:cNvSpPr txBox="1"/>
          <p:nvPr/>
        </p:nvSpPr>
        <p:spPr>
          <a:xfrm>
            <a:off x="267600" y="953550"/>
            <a:ext cx="11733000" cy="5420700"/>
          </a:xfrm>
          <a:prstGeom prst="rect">
            <a:avLst/>
          </a:prstGeom>
          <a:noFill/>
          <a:ln>
            <a:noFill/>
          </a:ln>
        </p:spPr>
        <p:txBody>
          <a:bodyPr spcFirstLastPara="1" wrap="square" lIns="91425" tIns="91425" rIns="91425" bIns="91425" anchor="t" anchorCtr="0">
            <a:spAutoFit/>
          </a:bodyPr>
          <a:lstStyle/>
          <a:p>
            <a:pPr marL="0" marR="0" lvl="1" indent="0" algn="l" rtl="0">
              <a:lnSpc>
                <a:spcPct val="107000"/>
              </a:lnSpc>
              <a:spcBef>
                <a:spcPts val="0"/>
              </a:spcBef>
              <a:spcAft>
                <a:spcPts val="0"/>
              </a:spcAft>
              <a:buClr>
                <a:schemeClr val="dk1"/>
              </a:buClr>
              <a:buSzPts val="3200"/>
              <a:buFont typeface="Arial"/>
              <a:buNone/>
            </a:pPr>
            <a:r>
              <a:rPr lang="en-US" sz="3200" b="1" i="0" u="none" strike="noStrike" cap="none">
                <a:solidFill>
                  <a:schemeClr val="dk1"/>
                </a:solidFill>
                <a:latin typeface="Calibri"/>
                <a:ea typeface="Calibri"/>
                <a:cs typeface="Calibri"/>
                <a:sym typeface="Calibri"/>
              </a:rPr>
              <a:t>2025 American Soybean Association survey: </a:t>
            </a:r>
            <a:endParaRPr sz="3200" b="1"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100% of respondents would have 3 points</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96% of respondents would have 6 points </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71% of respondents would have 9 points </a:t>
            </a:r>
            <a:endParaRPr sz="3200" b="0" i="0" u="none" strike="noStrike" cap="none">
              <a:solidFill>
                <a:schemeClr val="dk1"/>
              </a:solidFill>
              <a:latin typeface="Calibri"/>
              <a:ea typeface="Calibri"/>
              <a:cs typeface="Calibri"/>
              <a:sym typeface="Calibri"/>
            </a:endParaRPr>
          </a:p>
          <a:p>
            <a:pPr marL="57150" marR="0" lvl="0" indent="0" algn="l" rtl="0">
              <a:lnSpc>
                <a:spcPct val="107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2025 Spatial Analysis of EPA’s Runoff Mitigation Point System by Hassinger, C, D. Campana, and M. Ranville: Crops surveyed were corn, cotton, and soybeans</a:t>
            </a:r>
            <a:endParaRPr sz="3200" b="1"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100% of respondents would have 3 points</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97 to 99% of respondents would have 6 points </a:t>
            </a:r>
            <a:endParaRPr sz="3200" b="0" i="0" u="none" strike="noStrike" cap="none">
              <a:solidFill>
                <a:schemeClr val="dk1"/>
              </a:solidFill>
              <a:latin typeface="Calibri"/>
              <a:ea typeface="Calibri"/>
              <a:cs typeface="Calibri"/>
              <a:sym typeface="Calibri"/>
            </a:endParaRPr>
          </a:p>
          <a:p>
            <a:pPr marL="914400" marR="0" lvl="1" indent="-431800" algn="l" rtl="0">
              <a:lnSpc>
                <a:spcPct val="107000"/>
              </a:lnSpc>
              <a:spcBef>
                <a:spcPts val="0"/>
              </a:spcBef>
              <a:spcAft>
                <a:spcPts val="0"/>
              </a:spcAft>
              <a:buClr>
                <a:schemeClr val="dk1"/>
              </a:buClr>
              <a:buSzPts val="3200"/>
              <a:buFont typeface="Calibri"/>
              <a:buChar char="•"/>
            </a:pPr>
            <a:r>
              <a:rPr lang="en-US" sz="3200" b="0" i="0" u="none" strike="noStrike" cap="none">
                <a:solidFill>
                  <a:schemeClr val="dk1"/>
                </a:solidFill>
                <a:latin typeface="Calibri"/>
                <a:ea typeface="Calibri"/>
                <a:cs typeface="Calibri"/>
                <a:sym typeface="Calibri"/>
              </a:rPr>
              <a:t>69 to 72% of respondents would have 9 points</a:t>
            </a:r>
            <a:endParaRPr sz="3200" b="0" i="0" u="none" strike="noStrike" cap="none">
              <a:solidFill>
                <a:schemeClr val="dk1"/>
              </a:solidFill>
              <a:latin typeface="Calibri"/>
              <a:ea typeface="Calibri"/>
              <a:cs typeface="Calibri"/>
              <a:sym typeface="Calibri"/>
            </a:endParaRPr>
          </a:p>
        </p:txBody>
      </p:sp>
      <p:sp>
        <p:nvSpPr>
          <p:cNvPr id="426" name="Google Shape;426;g3a3739ac7b6_1_1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6"/>
          <p:cNvSpPr txBox="1">
            <a:spLocks noGrp="1"/>
          </p:cNvSpPr>
          <p:nvPr>
            <p:ph type="title"/>
          </p:nvPr>
        </p:nvSpPr>
        <p:spPr>
          <a:xfrm>
            <a:off x="288750" y="212270"/>
            <a:ext cx="10791000" cy="887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FF"/>
              </a:buClr>
              <a:buSzPct val="100000"/>
              <a:buFont typeface="Calibri"/>
              <a:buNone/>
            </a:pPr>
            <a:r>
              <a:rPr lang="en-US" sz="4000" b="1">
                <a:solidFill>
                  <a:srgbClr val="0000FF"/>
                </a:solidFill>
              </a:rPr>
              <a:t>MITIGATION FOR RUNOFF/EROSION – POINT SYSTEM </a:t>
            </a:r>
            <a:endParaRPr/>
          </a:p>
        </p:txBody>
      </p:sp>
      <p:sp>
        <p:nvSpPr>
          <p:cNvPr id="435" name="Google Shape;435;p16"/>
          <p:cNvSpPr txBox="1">
            <a:spLocks noGrp="1"/>
          </p:cNvSpPr>
          <p:nvPr>
            <p:ph type="body" idx="1"/>
          </p:nvPr>
        </p:nvSpPr>
        <p:spPr>
          <a:xfrm>
            <a:off x="288750" y="1379525"/>
            <a:ext cx="6201000" cy="5365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600"/>
              <a:buChar char="•"/>
            </a:pPr>
            <a:r>
              <a:rPr lang="en-US" sz="2600" cap="none">
                <a:solidFill>
                  <a:schemeClr val="dk1"/>
                </a:solidFill>
              </a:rPr>
              <a:t>Options are Designed to protect listed species and critical habitat up to </a:t>
            </a:r>
            <a:r>
              <a:rPr lang="en-US" sz="2600" u="sng" cap="none">
                <a:solidFill>
                  <a:schemeClr val="dk1"/>
                </a:solidFill>
              </a:rPr>
              <a:t>1,000 feet </a:t>
            </a:r>
            <a:r>
              <a:rPr lang="en-US" sz="2600" cap="none">
                <a:solidFill>
                  <a:schemeClr val="dk1"/>
                </a:solidFill>
              </a:rPr>
              <a:t>downslope.</a:t>
            </a:r>
            <a:endParaRPr sz="2600" cap="none">
              <a:solidFill>
                <a:schemeClr val="dk1"/>
              </a:solidFill>
            </a:endParaRPr>
          </a:p>
          <a:p>
            <a:pPr marL="228600" lvl="0" indent="-228600" algn="l" rtl="0">
              <a:lnSpc>
                <a:spcPct val="90000"/>
              </a:lnSpc>
              <a:spcBef>
                <a:spcPts val="1000"/>
              </a:spcBef>
              <a:spcAft>
                <a:spcPts val="0"/>
              </a:spcAft>
              <a:buClr>
                <a:schemeClr val="dk1"/>
              </a:buClr>
              <a:buSzPts val="2600"/>
              <a:buChar char="•"/>
            </a:pPr>
            <a:r>
              <a:rPr lang="en-US" sz="2600" cap="none">
                <a:solidFill>
                  <a:schemeClr val="dk1"/>
                </a:solidFill>
              </a:rPr>
              <a:t>Pesticides will need 0 to 9 mitigation points, which will be listed on label </a:t>
            </a:r>
            <a:endParaRPr sz="2600" cap="none">
              <a:solidFill>
                <a:schemeClr val="dk1"/>
              </a:solidFill>
            </a:endParaRPr>
          </a:p>
          <a:p>
            <a:pPr marL="228600" lvl="0" indent="-228600" algn="l" rtl="0">
              <a:lnSpc>
                <a:spcPct val="100000"/>
              </a:lnSpc>
              <a:spcBef>
                <a:spcPts val="0"/>
              </a:spcBef>
              <a:spcAft>
                <a:spcPts val="0"/>
              </a:spcAft>
              <a:buClr>
                <a:schemeClr val="dk1"/>
              </a:buClr>
              <a:buSzPts val="2600"/>
              <a:buChar char="•"/>
            </a:pPr>
            <a:r>
              <a:rPr lang="en-US" sz="2600">
                <a:solidFill>
                  <a:schemeClr val="dk1"/>
                </a:solidFill>
              </a:rPr>
              <a:t>There are ~40 ways to reduce runoff/erosion mitigations.</a:t>
            </a:r>
            <a:endParaRPr sz="2600">
              <a:solidFill>
                <a:schemeClr val="dk1"/>
              </a:solidFill>
            </a:endParaRPr>
          </a:p>
          <a:p>
            <a:pPr marL="228600" lvl="0" indent="-228600" algn="l" rtl="0">
              <a:lnSpc>
                <a:spcPct val="100000"/>
              </a:lnSpc>
              <a:spcBef>
                <a:spcPts val="1600"/>
              </a:spcBef>
              <a:spcAft>
                <a:spcPts val="0"/>
              </a:spcAft>
              <a:buClr>
                <a:schemeClr val="dk1"/>
              </a:buClr>
              <a:buSzPts val="2600"/>
              <a:buChar char="•"/>
            </a:pPr>
            <a:r>
              <a:rPr lang="en-US" sz="2600">
                <a:solidFill>
                  <a:schemeClr val="dk1"/>
                </a:solidFill>
              </a:rPr>
              <a:t>Some applications do not need additional mitigations (buffers), such as spot treatments, tree injections, chemigation, field has permanent berms, or tailwater return systems, etc.</a:t>
            </a:r>
            <a:endParaRPr sz="2600">
              <a:solidFill>
                <a:schemeClr val="dk1"/>
              </a:solidFill>
            </a:endParaRPr>
          </a:p>
          <a:p>
            <a:pPr marL="228600" lvl="0" indent="-64135" algn="l" rtl="0">
              <a:lnSpc>
                <a:spcPct val="90000"/>
              </a:lnSpc>
              <a:spcBef>
                <a:spcPts val="1600"/>
              </a:spcBef>
              <a:spcAft>
                <a:spcPts val="0"/>
              </a:spcAft>
              <a:buClr>
                <a:schemeClr val="dk1"/>
              </a:buClr>
              <a:buSzPts val="2000"/>
              <a:buNone/>
            </a:pPr>
            <a:endParaRPr/>
          </a:p>
        </p:txBody>
      </p:sp>
      <p:sp>
        <p:nvSpPr>
          <p:cNvPr id="437" name="Google Shape;437;p16"/>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39</a:t>
            </a:fld>
            <a:endParaRPr sz="1300">
              <a:solidFill>
                <a:schemeClr val="dk2"/>
              </a:solidFill>
              <a:latin typeface="Arial"/>
              <a:ea typeface="Arial"/>
              <a:cs typeface="Arial"/>
              <a:sym typeface="Arial"/>
            </a:endParaRPr>
          </a:p>
        </p:txBody>
      </p:sp>
      <p:pic>
        <p:nvPicPr>
          <p:cNvPr id="436" name="Google Shape;436;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399025" y="2127749"/>
            <a:ext cx="5536150" cy="346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91616e761f_0_32"/>
          <p:cNvSpPr txBox="1">
            <a:spLocks noGrp="1"/>
          </p:cNvSpPr>
          <p:nvPr>
            <p:ph type="title"/>
          </p:nvPr>
        </p:nvSpPr>
        <p:spPr>
          <a:xfrm>
            <a:off x="951900" y="218297"/>
            <a:ext cx="10364400" cy="923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600"/>
              <a:buNone/>
            </a:pPr>
            <a:r>
              <a:rPr lang="en-US" sz="3000">
                <a:solidFill>
                  <a:srgbClr val="FF0000"/>
                </a:solidFill>
              </a:rPr>
              <a:t>WEBSITES FOR PRESENTER REFERENCE</a:t>
            </a:r>
            <a:endParaRPr sz="3000">
              <a:solidFill>
                <a:srgbClr val="FF0000"/>
              </a:solidFill>
            </a:endParaRPr>
          </a:p>
          <a:p>
            <a:pPr marL="0" lvl="0" indent="0" algn="ctr" rtl="0">
              <a:lnSpc>
                <a:spcPct val="90000"/>
              </a:lnSpc>
              <a:spcBef>
                <a:spcPts val="0"/>
              </a:spcBef>
              <a:spcAft>
                <a:spcPts val="0"/>
              </a:spcAft>
              <a:buClr>
                <a:srgbClr val="0000FF"/>
              </a:buClr>
              <a:buSzPts val="3600"/>
              <a:buFont typeface="Calibri"/>
              <a:buNone/>
            </a:pPr>
            <a:r>
              <a:rPr lang="en-US" sz="3000">
                <a:solidFill>
                  <a:srgbClr val="FF0000"/>
                </a:solidFill>
              </a:rPr>
              <a:t>SLIDE TO BE DELETED BY PRESENTER</a:t>
            </a:r>
            <a:endParaRPr sz="3000">
              <a:solidFill>
                <a:srgbClr val="FF0000"/>
              </a:solidFill>
            </a:endParaRPr>
          </a:p>
        </p:txBody>
      </p:sp>
      <p:sp>
        <p:nvSpPr>
          <p:cNvPr id="110" name="Google Shape;110;g391616e761f_0_32"/>
          <p:cNvSpPr txBox="1">
            <a:spLocks noGrp="1"/>
          </p:cNvSpPr>
          <p:nvPr>
            <p:ph type="body" idx="1"/>
          </p:nvPr>
        </p:nvSpPr>
        <p:spPr>
          <a:xfrm>
            <a:off x="913800" y="1305853"/>
            <a:ext cx="10364400" cy="46860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State maps of the number of endangered and threatened species by county and ESA mitigations for 2022 to the present for pesticides can be found at </a:t>
            </a:r>
            <a:r>
              <a:rPr lang="en-US" sz="2000" u="sng">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https://festf.org/FESTF_Maps</a:t>
            </a:r>
            <a:endParaRPr sz="2000">
              <a:solidFill>
                <a:srgbClr val="0000FF"/>
              </a:solidFill>
              <a:latin typeface="Calibri"/>
              <a:ea typeface="Calibri"/>
              <a:cs typeface="Calibri"/>
              <a:sym typeface="Calibri"/>
            </a:endParaRPr>
          </a:p>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database of pesticides that have ESA language can be found at  </a:t>
            </a:r>
            <a:r>
              <a:rPr lang="en-US" sz="2000" u="sng">
                <a:solidFill>
                  <a:schemeClr val="hlink"/>
                </a:solidFill>
                <a:latin typeface="Calibri"/>
                <a:ea typeface="Calibri"/>
                <a:cs typeface="Calibri"/>
                <a:sym typeface="Calibri"/>
                <a:hlinkClick r:id="rId4"/>
              </a:rPr>
              <a:t>https://festf.org/Maps_and_Materials</a:t>
            </a:r>
            <a:r>
              <a:rPr lang="en-US" sz="2000">
                <a:solidFill>
                  <a:schemeClr val="dk1"/>
                </a:solidFill>
                <a:latin typeface="Calibri"/>
                <a:ea typeface="Calibri"/>
                <a:cs typeface="Calibri"/>
                <a:sym typeface="Calibri"/>
              </a:rPr>
              <a:t> </a:t>
            </a:r>
            <a:r>
              <a:rPr lang="en-US" sz="2000">
                <a:solidFill>
                  <a:srgbClr val="0000FF"/>
                </a:solidFill>
                <a:latin typeface="Calibri"/>
                <a:ea typeface="Calibri"/>
                <a:cs typeface="Calibri"/>
                <a:sym typeface="Calibri"/>
              </a:rPr>
              <a:t> </a:t>
            </a:r>
            <a:endParaRPr sz="2000">
              <a:solidFill>
                <a:srgbClr val="0000FF"/>
              </a:solidFill>
              <a:latin typeface="Calibri"/>
              <a:ea typeface="Calibri"/>
              <a:cs typeface="Calibri"/>
              <a:sym typeface="Calibri"/>
            </a:endParaRPr>
          </a:p>
          <a:p>
            <a:pPr marL="228600" lvl="0" indent="-228600" algn="l" rtl="0">
              <a:lnSpc>
                <a:spcPct val="120000"/>
              </a:lnSpc>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 list of runoff/erosion mitigation relief points can be found at  https://www.epa.gov/system/files/documents/2024-10/county-mitigation-relief-points-runoff-vulnerability.pdf</a:t>
            </a:r>
            <a:r>
              <a:rPr lang="en-US" sz="2000" strike="sngStrike">
                <a:solidFill>
                  <a:srgbClr val="FF0000"/>
                </a:solidFill>
                <a:latin typeface="Calibri"/>
                <a:ea typeface="Calibri"/>
                <a:cs typeface="Calibri"/>
                <a:sym typeface="Calibri"/>
              </a:rPr>
              <a:t>  </a:t>
            </a:r>
            <a:endParaRPr sz="2000" strike="sngStrike">
              <a:solidFill>
                <a:srgbClr val="FF000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A list of FWS  species for each state can be found at </a:t>
            </a:r>
            <a:r>
              <a:rPr lang="en-US" sz="2000" u="sng">
                <a:solidFill>
                  <a:schemeClr val="hlink"/>
                </a:solidFill>
                <a:latin typeface="Calibri"/>
                <a:ea typeface="Calibri"/>
                <a:cs typeface="Calibri"/>
                <a:sym typeface="Calibri"/>
                <a:hlinkClick r:id="rId5"/>
              </a:rPr>
              <a:t>https://ecos.fws.gov/ecp/report/species-listings-by-state-totals?statusCategory=Listed</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Here is the link to download any state runoff/erosion relief points under the County Maps tab. </a:t>
            </a:r>
            <a:r>
              <a:rPr lang="en-US" sz="20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https://acreblitz.com/resources</a:t>
            </a:r>
            <a:r>
              <a:rPr lang="en-US" sz="2000">
                <a:solidFill>
                  <a:schemeClr val="dk1"/>
                </a:solidFill>
                <a:latin typeface="Calibri"/>
                <a:ea typeface="Calibri"/>
                <a:cs typeface="Calibri"/>
                <a:sym typeface="Calibri"/>
              </a:rPr>
              <a:t> </a:t>
            </a:r>
            <a:endParaRPr sz="2000">
              <a:solidFill>
                <a:srgbClr val="0000FF"/>
              </a:solidFill>
              <a:latin typeface="Calibri"/>
              <a:ea typeface="Calibri"/>
              <a:cs typeface="Calibri"/>
              <a:sym typeface="Calibri"/>
            </a:endParaRPr>
          </a:p>
          <a:p>
            <a:pPr marL="0" lvl="0" indent="0" algn="l" rtl="0">
              <a:lnSpc>
                <a:spcPct val="120000"/>
              </a:lnSpc>
              <a:spcBef>
                <a:spcPts val="1000"/>
              </a:spcBef>
              <a:spcAft>
                <a:spcPts val="1600"/>
              </a:spcAft>
              <a:buSzPts val="1800"/>
              <a:buNone/>
            </a:pPr>
            <a:endParaRPr sz="2000">
              <a:solidFill>
                <a:schemeClr val="dk1"/>
              </a:solidFill>
              <a:latin typeface="Calibri"/>
              <a:ea typeface="Calibri"/>
              <a:cs typeface="Calibri"/>
              <a:sym typeface="Calibri"/>
            </a:endParaRPr>
          </a:p>
        </p:txBody>
      </p:sp>
      <p:sp>
        <p:nvSpPr>
          <p:cNvPr id="111" name="Google Shape;111;g391616e761f_0_32"/>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4" name="Google Shape;444;g3a3739ac7b6_0_0"/>
          <p:cNvSpPr txBox="1">
            <a:spLocks noGrp="1"/>
          </p:cNvSpPr>
          <p:nvPr>
            <p:ph type="title"/>
          </p:nvPr>
        </p:nvSpPr>
        <p:spPr>
          <a:xfrm>
            <a:off x="777925" y="107820"/>
            <a:ext cx="10364400" cy="650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2800" b="1">
                <a:solidFill>
                  <a:srgbClr val="0000FF"/>
                </a:solidFill>
                <a:latin typeface="Arial"/>
                <a:ea typeface="Arial"/>
                <a:cs typeface="Arial"/>
                <a:sym typeface="Arial"/>
              </a:rPr>
              <a:t>General </a:t>
            </a:r>
            <a:r>
              <a:rPr lang="en-US" sz="2800" b="1">
                <a:solidFill>
                  <a:srgbClr val="0000FF"/>
                </a:solidFill>
              </a:rPr>
              <a:t>S</a:t>
            </a:r>
            <a:r>
              <a:rPr lang="en-US" sz="2800" b="1">
                <a:solidFill>
                  <a:srgbClr val="0000FF"/>
                </a:solidFill>
                <a:latin typeface="Arial"/>
                <a:ea typeface="Arial"/>
                <a:cs typeface="Arial"/>
                <a:sym typeface="Arial"/>
              </a:rPr>
              <a:t>trategy for </a:t>
            </a:r>
            <a:r>
              <a:rPr lang="en-US" sz="2800" b="1">
                <a:solidFill>
                  <a:srgbClr val="0000FF"/>
                </a:solidFill>
              </a:rPr>
              <a:t>A</a:t>
            </a:r>
            <a:r>
              <a:rPr lang="en-US" sz="2800" b="1">
                <a:solidFill>
                  <a:srgbClr val="0000FF"/>
                </a:solidFill>
                <a:latin typeface="Arial"/>
                <a:ea typeface="Arial"/>
                <a:cs typeface="Arial"/>
                <a:sym typeface="Arial"/>
              </a:rPr>
              <a:t>chieving </a:t>
            </a:r>
            <a:r>
              <a:rPr lang="en-US" sz="2600" b="1">
                <a:solidFill>
                  <a:srgbClr val="0000FF"/>
                </a:solidFill>
                <a:latin typeface="Arial"/>
                <a:ea typeface="Arial"/>
                <a:cs typeface="Arial"/>
                <a:sym typeface="Arial"/>
              </a:rPr>
              <a:t>Runoff/Erosion </a:t>
            </a:r>
            <a:r>
              <a:rPr lang="en-US" sz="2600" b="1">
                <a:solidFill>
                  <a:srgbClr val="0000FF"/>
                </a:solidFill>
              </a:rPr>
              <a:t>P</a:t>
            </a:r>
            <a:r>
              <a:rPr lang="en-US" sz="2600" b="1">
                <a:solidFill>
                  <a:srgbClr val="0000FF"/>
                </a:solidFill>
                <a:latin typeface="Arial"/>
                <a:ea typeface="Arial"/>
                <a:cs typeface="Arial"/>
                <a:sym typeface="Arial"/>
              </a:rPr>
              <a:t>oints</a:t>
            </a:r>
            <a:endParaRPr/>
          </a:p>
        </p:txBody>
      </p:sp>
      <p:sp>
        <p:nvSpPr>
          <p:cNvPr id="445" name="Google Shape;445;g3a3739ac7b6_0_0"/>
          <p:cNvSpPr txBox="1"/>
          <p:nvPr/>
        </p:nvSpPr>
        <p:spPr>
          <a:xfrm>
            <a:off x="0" y="757925"/>
            <a:ext cx="7829700" cy="6191700"/>
          </a:xfrm>
          <a:prstGeom prst="rect">
            <a:avLst/>
          </a:prstGeom>
          <a:noFill/>
          <a:ln>
            <a:noFill/>
          </a:ln>
        </p:spPr>
        <p:txBody>
          <a:bodyPr spcFirstLastPara="1" wrap="square" lIns="91425" tIns="91425" rIns="91425" bIns="91425" anchor="t" anchorCtr="0">
            <a:spAutoFit/>
          </a:bodyPr>
          <a:lstStyle/>
          <a:p>
            <a:pPr marL="457200" marR="0" lvl="0" indent="-361950" algn="l" rtl="0">
              <a:lnSpc>
                <a:spcPct val="120000"/>
              </a:lnSpc>
              <a:spcBef>
                <a:spcPts val="1000"/>
              </a:spcBef>
              <a:spcAft>
                <a:spcPts val="0"/>
              </a:spcAft>
              <a:buClr>
                <a:schemeClr val="dk1"/>
              </a:buClr>
              <a:buSzPts val="2100"/>
              <a:buFont typeface="Calibri"/>
              <a:buAutoNum type="arabicPeriod"/>
            </a:pPr>
            <a:r>
              <a:rPr lang="en-US" sz="2100" b="0" i="0" u="none" strike="noStrike" cap="none">
                <a:solidFill>
                  <a:schemeClr val="dk1"/>
                </a:solidFill>
                <a:latin typeface="Calibri"/>
                <a:ea typeface="Calibri"/>
                <a:cs typeface="Calibri"/>
                <a:sym typeface="Calibri"/>
              </a:rPr>
              <a:t>Check for exemptions from mitigation</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Site characteristics,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Application methods, and</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Surrounding managed areas down slope 1,000 feet of treated site</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2. </a:t>
            </a:r>
            <a:r>
              <a:rPr lang="en-US" sz="2100" b="0" i="0" u="none" strike="noStrike" cap="none">
                <a:solidFill>
                  <a:schemeClr val="dk1"/>
                </a:solidFill>
                <a:latin typeface="Calibri"/>
                <a:ea typeface="Calibri"/>
                <a:cs typeface="Calibri"/>
                <a:sym typeface="Calibri"/>
              </a:rPr>
              <a:t>Check for relief points for the county (0 to 6 points)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3. </a:t>
            </a:r>
            <a:r>
              <a:rPr lang="en-US" sz="2100" b="0" i="0" u="none" strike="noStrike" cap="none">
                <a:solidFill>
                  <a:schemeClr val="dk1"/>
                </a:solidFill>
                <a:latin typeface="Calibri"/>
                <a:ea typeface="Calibri"/>
                <a:cs typeface="Calibri"/>
                <a:sym typeface="Calibri"/>
              </a:rPr>
              <a:t>Check for Field Characteristic Points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50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Slope &lt;3% (2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Predominantly sandy soils (2 pts)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4. </a:t>
            </a:r>
            <a:r>
              <a:rPr lang="en-US" sz="2100" b="0" i="0" u="none" strike="noStrike" cap="none">
                <a:solidFill>
                  <a:schemeClr val="dk1"/>
                </a:solidFill>
                <a:latin typeface="Calibri"/>
                <a:ea typeface="Calibri"/>
                <a:cs typeface="Calibri"/>
                <a:sym typeface="Calibri"/>
              </a:rPr>
              <a:t>Existing cropping practices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50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No irrigation (3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No tillage (3 pts) or reduced tillage (2 pts)</a:t>
            </a:r>
            <a:endParaRPr sz="2100" b="0" i="0" u="none" strike="noStrike" cap="none">
              <a:solidFill>
                <a:schemeClr val="dk1"/>
              </a:solidFill>
              <a:latin typeface="Calibri"/>
              <a:ea typeface="Calibri"/>
              <a:cs typeface="Calibri"/>
              <a:sym typeface="Calibri"/>
            </a:endParaRPr>
          </a:p>
          <a:p>
            <a:pPr marL="914400" marR="0" lvl="0" indent="-361950" algn="l" rtl="0">
              <a:lnSpc>
                <a:spcPct val="120000"/>
              </a:lnSpc>
              <a:spcBef>
                <a:spcPts val="0"/>
              </a:spcBef>
              <a:spcAft>
                <a:spcPts val="0"/>
              </a:spcAft>
              <a:buClr>
                <a:schemeClr val="dk1"/>
              </a:buClr>
              <a:buSzPts val="2100"/>
              <a:buFont typeface="Calibri"/>
              <a:buAutoNum type="alphaLcPeriod"/>
            </a:pPr>
            <a:r>
              <a:rPr lang="en-US" sz="2100" b="0" i="0" u="none" strike="noStrike" cap="none">
                <a:solidFill>
                  <a:schemeClr val="dk1"/>
                </a:solidFill>
                <a:latin typeface="Calibri"/>
                <a:ea typeface="Calibri"/>
                <a:cs typeface="Calibri"/>
                <a:sym typeface="Calibri"/>
              </a:rPr>
              <a:t>Grassed waterways (2 pts)</a:t>
            </a:r>
            <a:endParaRPr sz="2100" b="0" i="0" u="none" strike="noStrike" cap="none">
              <a:solidFill>
                <a:schemeClr val="dk1"/>
              </a:solidFill>
              <a:latin typeface="Calibri"/>
              <a:ea typeface="Calibri"/>
              <a:cs typeface="Calibri"/>
              <a:sym typeface="Calibri"/>
            </a:endParaRPr>
          </a:p>
          <a:p>
            <a:pPr marL="12700" marR="0" lvl="0" indent="0" algn="l" rtl="0">
              <a:lnSpc>
                <a:spcPct val="120000"/>
              </a:lnSpc>
              <a:spcBef>
                <a:spcPts val="1000"/>
              </a:spcBef>
              <a:spcAft>
                <a:spcPts val="0"/>
              </a:spcAft>
              <a:buClr>
                <a:srgbClr val="000000"/>
              </a:buClr>
              <a:buSzPts val="2100"/>
              <a:buFont typeface="Arial"/>
              <a:buNone/>
            </a:pPr>
            <a:r>
              <a:rPr lang="en-US" sz="2100" b="0" i="0" u="none" strike="noStrike" cap="none">
                <a:solidFill>
                  <a:schemeClr val="dk1"/>
                </a:solidFill>
                <a:latin typeface="Arial"/>
                <a:ea typeface="Arial"/>
                <a:cs typeface="Arial"/>
                <a:sym typeface="Arial"/>
              </a:rPr>
              <a:t>5. </a:t>
            </a:r>
            <a:r>
              <a:rPr lang="en-US" sz="2100" b="0" i="0" u="none" strike="noStrike" cap="none">
                <a:solidFill>
                  <a:schemeClr val="dk1"/>
                </a:solidFill>
                <a:latin typeface="Calibri"/>
                <a:ea typeface="Calibri"/>
                <a:cs typeface="Calibri"/>
                <a:sym typeface="Calibri"/>
              </a:rPr>
              <a:t>Additional mitigation points based on EPA’s mitigation options</a:t>
            </a:r>
            <a:endParaRPr sz="2100" b="0" i="0" u="none" strike="noStrike" cap="none">
              <a:solidFill>
                <a:schemeClr val="dk1"/>
              </a:solidFill>
              <a:latin typeface="Calibri"/>
              <a:ea typeface="Calibri"/>
              <a:cs typeface="Calibri"/>
              <a:sym typeface="Calibri"/>
            </a:endParaRPr>
          </a:p>
        </p:txBody>
      </p:sp>
      <p:pic>
        <p:nvPicPr>
          <p:cNvPr id="446" name="Google Shape;446;g3a3739ac7b6_0_0">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41900" y="1457500"/>
            <a:ext cx="4080600" cy="2704508"/>
          </a:xfrm>
          <a:prstGeom prst="rect">
            <a:avLst/>
          </a:prstGeom>
          <a:noFill/>
          <a:ln>
            <a:noFill/>
          </a:ln>
        </p:spPr>
      </p:pic>
      <p:sp>
        <p:nvSpPr>
          <p:cNvPr id="447" name="Google Shape;447;g3a3739ac7b6_0_0"/>
          <p:cNvSpPr txBox="1"/>
          <p:nvPr/>
        </p:nvSpPr>
        <p:spPr>
          <a:xfrm>
            <a:off x="8121500" y="4350925"/>
            <a:ext cx="40806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libri"/>
                <a:ea typeface="Calibri"/>
                <a:cs typeface="Calibri"/>
                <a:sym typeface="Calibri"/>
              </a:rPr>
              <a:t>Start with items 1 through 4 because they don’t change very often</a:t>
            </a:r>
            <a:endParaRPr sz="2400" b="0" i="0" u="none" strike="noStrike" cap="none">
              <a:solidFill>
                <a:schemeClr val="dk2"/>
              </a:solidFill>
              <a:latin typeface="Calibri"/>
              <a:ea typeface="Calibri"/>
              <a:cs typeface="Calibri"/>
              <a:sym typeface="Calibri"/>
            </a:endParaRPr>
          </a:p>
        </p:txBody>
      </p:sp>
      <p:sp>
        <p:nvSpPr>
          <p:cNvPr id="443" name="Google Shape;443;g3a3739ac7b6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1"/>
          <p:cNvSpPr txBox="1">
            <a:spLocks noGrp="1"/>
          </p:cNvSpPr>
          <p:nvPr>
            <p:ph type="title" idx="4294967295"/>
          </p:nvPr>
        </p:nvSpPr>
        <p:spPr>
          <a:xfrm>
            <a:off x="759150" y="207848"/>
            <a:ext cx="11175900" cy="10392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563C1"/>
                </a:solidFill>
                <a:effectLst/>
                <a:uLnTx/>
                <a:uFillTx/>
                <a:latin typeface="Twentieth Century"/>
                <a:ea typeface="Twentieth Century"/>
                <a:cs typeface="Twentieth Century"/>
                <a:sym typeface="Twentieth Century"/>
              </a:rPr>
              <a:t>PESTICIDE USE LIMITATION AREAS (PULAs)</a:t>
            </a:r>
          </a:p>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2400" b="1" i="0" u="none" strike="noStrike" kern="0" cap="none" spc="0" normalizeH="0" baseline="0" noProof="0" dirty="0">
                <a:ln>
                  <a:noFill/>
                </a:ln>
                <a:solidFill>
                  <a:srgbClr val="0563C1"/>
                </a:solidFill>
                <a:effectLst/>
                <a:uLnTx/>
                <a:uFillTx/>
                <a:latin typeface="Twentieth Century"/>
                <a:ea typeface="Twentieth Century"/>
                <a:cs typeface="Twentieth Century"/>
                <a:sym typeface="Twentieth Century"/>
              </a:rPr>
              <a:t>Both labels have different points inside vs outside PULA</a:t>
            </a:r>
          </a:p>
        </p:txBody>
      </p:sp>
      <p:pic>
        <p:nvPicPr>
          <p:cNvPr id="454" name="Google Shape;454;p61" descr="Liberty Ultra logo"/>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239388" y="1509771"/>
            <a:ext cx="5277312" cy="1039341"/>
          </a:xfrm>
          <a:prstGeom prst="rect">
            <a:avLst/>
          </a:prstGeom>
          <a:noFill/>
          <a:ln>
            <a:noFill/>
          </a:ln>
        </p:spPr>
      </p:pic>
      <p:pic>
        <p:nvPicPr>
          <p:cNvPr id="455" name="Google Shape;455;p61" descr="11. Runoff mitigatio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073" y="2549114"/>
            <a:ext cx="9543275" cy="1166799"/>
          </a:xfrm>
          <a:prstGeom prst="rect">
            <a:avLst/>
          </a:prstGeom>
          <a:noFill/>
          <a:ln>
            <a:noFill/>
          </a:ln>
        </p:spPr>
      </p:pic>
      <p:sp>
        <p:nvSpPr>
          <p:cNvPr id="456" name="Google Shape;456;p61"/>
          <p:cNvSpPr txBox="1"/>
          <p:nvPr/>
        </p:nvSpPr>
        <p:spPr>
          <a:xfrm>
            <a:off x="73075" y="3675838"/>
            <a:ext cx="5229600" cy="2213400"/>
          </a:xfrm>
          <a:prstGeom prst="rect">
            <a:avLst/>
          </a:prstGeom>
          <a:noFill/>
          <a:ln>
            <a:noFill/>
          </a:ln>
        </p:spPr>
        <p:txBody>
          <a:bodyPr spcFirstLastPara="1" wrap="square" lIns="91425" tIns="45700" rIns="91425" bIns="45700" anchor="t" anchorCtr="0">
            <a:spAutoFit/>
          </a:bodyPr>
          <a:lstStyle/>
          <a:p>
            <a:pPr marL="285750" marR="0" lvl="0" indent="-254000" algn="l" rtl="0">
              <a:lnSpc>
                <a:spcPct val="100000"/>
              </a:lnSpc>
              <a:spcBef>
                <a:spcPts val="0"/>
              </a:spcBef>
              <a:spcAft>
                <a:spcPts val="0"/>
              </a:spcAft>
              <a:buClr>
                <a:schemeClr val="dk1"/>
              </a:buClr>
              <a:buSzPts val="2380"/>
              <a:buFont typeface="Arial"/>
              <a:buChar char="•"/>
            </a:pPr>
            <a:r>
              <a:rPr lang="en-US" sz="1900" b="0" i="0" u="none" strike="noStrike" cap="none">
                <a:solidFill>
                  <a:schemeClr val="dk1"/>
                </a:solidFill>
                <a:latin typeface="Twentieth Century"/>
                <a:ea typeface="Twentieth Century"/>
                <a:cs typeface="Twentieth Century"/>
                <a:sym typeface="Twentieth Century"/>
              </a:rPr>
              <a:t>Applicators must access and search Bulletins Live! Two (BLT) at </a:t>
            </a:r>
            <a:r>
              <a:rPr lang="en-US" sz="1900" b="0" i="0" u="sng" strike="noStrike" cap="none">
                <a:solidFill>
                  <a:schemeClr val="dk1"/>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https://www.epa.gov/endangered-species/bulletins-live-two-view-bulletins</a:t>
            </a:r>
            <a:r>
              <a:rPr lang="en-US" sz="1900" b="0" i="0" u="none" strike="noStrike" cap="none">
                <a:solidFill>
                  <a:schemeClr val="dk1"/>
                </a:solidFill>
                <a:latin typeface="Twentieth Century"/>
                <a:ea typeface="Twentieth Century"/>
                <a:cs typeface="Twentieth Century"/>
                <a:sym typeface="Twentieth Century"/>
              </a:rPr>
              <a:t> within six months of the application to determine whether the application site falls within a Pesticide Use Limitation Area (PULA) that has a Bulletin in BLT.</a:t>
            </a:r>
            <a:endParaRPr sz="900" b="0" i="0" u="none" strike="noStrike" cap="none">
              <a:solidFill>
                <a:srgbClr val="000000"/>
              </a:solidFill>
              <a:latin typeface="Arial"/>
              <a:ea typeface="Arial"/>
              <a:cs typeface="Arial"/>
              <a:sym typeface="Arial"/>
            </a:endParaRPr>
          </a:p>
        </p:txBody>
      </p:sp>
      <p:pic>
        <p:nvPicPr>
          <p:cNvPr id="458" name="Google Shape;458;p61" descr="Vertento logo"/>
          <p:cNvPicPr preferRelativeResize="0"/>
          <p:nvPr/>
        </p:nvPicPr>
        <p:blipFill rotWithShape="1">
          <a:blip r:embed="rId6">
            <a:alphaModFix/>
          </a:blip>
          <a:srcRect/>
          <a:stretch/>
        </p:blipFill>
        <p:spPr>
          <a:xfrm>
            <a:off x="7799125" y="1042650"/>
            <a:ext cx="2826067" cy="901375"/>
          </a:xfrm>
          <a:prstGeom prst="rect">
            <a:avLst/>
          </a:prstGeom>
          <a:noFill/>
          <a:ln>
            <a:noFill/>
          </a:ln>
        </p:spPr>
      </p:pic>
      <p:pic>
        <p:nvPicPr>
          <p:cNvPr id="460" name="Google Shape;460;p61" descr="6.2 mandatory runoff mitigation"/>
          <p:cNvPicPr preferRelativeResize="0"/>
          <p:nvPr/>
        </p:nvPicPr>
        <p:blipFill rotWithShape="1">
          <a:blip r:embed="rId7">
            <a:alphaModFix/>
          </a:blip>
          <a:srcRect/>
          <a:stretch/>
        </p:blipFill>
        <p:spPr>
          <a:xfrm>
            <a:off x="6220750" y="1957587"/>
            <a:ext cx="5667981" cy="3294832"/>
          </a:xfrm>
          <a:prstGeom prst="rect">
            <a:avLst/>
          </a:prstGeom>
          <a:noFill/>
          <a:ln>
            <a:noFill/>
          </a:ln>
        </p:spPr>
      </p:pic>
      <p:pic>
        <p:nvPicPr>
          <p:cNvPr id="459" name="Google Shape;459;p61" descr="Inside PULAs "/>
          <p:cNvPicPr preferRelativeResize="0"/>
          <p:nvPr/>
        </p:nvPicPr>
        <p:blipFill rotWithShape="1">
          <a:blip r:embed="rId8">
            <a:alphaModFix/>
          </a:blip>
          <a:srcRect/>
          <a:stretch/>
        </p:blipFill>
        <p:spPr>
          <a:xfrm>
            <a:off x="6220750" y="5193060"/>
            <a:ext cx="5794051" cy="1149726"/>
          </a:xfrm>
          <a:prstGeom prst="rect">
            <a:avLst/>
          </a:prstGeom>
          <a:noFill/>
          <a:ln>
            <a:noFill/>
          </a:ln>
        </p:spPr>
      </p:pic>
      <p:sp>
        <p:nvSpPr>
          <p:cNvPr id="457" name="Google Shape;45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2"/>
          <p:cNvSpPr txBox="1">
            <a:spLocks noGrp="1"/>
          </p:cNvSpPr>
          <p:nvPr>
            <p:ph type="title"/>
          </p:nvPr>
        </p:nvSpPr>
        <p:spPr>
          <a:xfrm>
            <a:off x="759139" y="207857"/>
            <a:ext cx="11176000" cy="834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3600"/>
              <a:buFont typeface="Calibri"/>
              <a:buNone/>
            </a:pPr>
            <a:r>
              <a:rPr lang="en-US" sz="4000" b="1">
                <a:solidFill>
                  <a:srgbClr val="1155CC"/>
                </a:solidFill>
              </a:rPr>
              <a:t>RUNOFF</a:t>
            </a:r>
            <a:endParaRPr sz="1800" b="1">
              <a:solidFill>
                <a:srgbClr val="1155CC"/>
              </a:solidFill>
            </a:endParaRPr>
          </a:p>
        </p:txBody>
      </p:sp>
      <p:pic>
        <p:nvPicPr>
          <p:cNvPr id="466" name="Google Shape;466;p62" descr="Liberty Ultra logo"/>
          <p:cNvPicPr preferRelativeResize="0"/>
          <p:nvPr/>
        </p:nvPicPr>
        <p:blipFill rotWithShape="1">
          <a:blip r:embed="rId3" cstate="screen">
            <a:alphaModFix/>
            <a:extLst>
              <a:ext uri="{28A0092B-C50C-407E-A947-70E740481C1C}">
                <a14:useLocalDpi xmlns:a14="http://schemas.microsoft.com/office/drawing/2010/main"/>
              </a:ext>
            </a:extLst>
          </a:blip>
          <a:srcRect l="-202"/>
          <a:stretch/>
        </p:blipFill>
        <p:spPr>
          <a:xfrm>
            <a:off x="6914688" y="445533"/>
            <a:ext cx="5277312" cy="1039341"/>
          </a:xfrm>
          <a:prstGeom prst="rect">
            <a:avLst/>
          </a:prstGeom>
          <a:noFill/>
          <a:ln>
            <a:noFill/>
          </a:ln>
        </p:spPr>
      </p:pic>
      <p:pic>
        <p:nvPicPr>
          <p:cNvPr id="467" name="Google Shape;467;p62" descr="11.0 Mandatory Runoff Mitigation"/>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750" y="1529612"/>
            <a:ext cx="10662700" cy="2458075"/>
          </a:xfrm>
          <a:prstGeom prst="rect">
            <a:avLst/>
          </a:prstGeom>
          <a:noFill/>
          <a:ln>
            <a:noFill/>
          </a:ln>
        </p:spPr>
      </p:pic>
      <p:sp>
        <p:nvSpPr>
          <p:cNvPr id="468" name="Google Shape;468;p62">
            <a:extLst>
              <a:ext uri="{C183D7F6-B498-43B3-948B-1728B52AA6E4}">
                <adec:decorative xmlns:adec="http://schemas.microsoft.com/office/drawing/2017/decorative" val="1"/>
              </a:ext>
            </a:extLst>
          </p:cNvPr>
          <p:cNvSpPr/>
          <p:nvPr/>
        </p:nvSpPr>
        <p:spPr>
          <a:xfrm>
            <a:off x="557706" y="3012662"/>
            <a:ext cx="10011600" cy="304500"/>
          </a:xfrm>
          <a:prstGeom prst="rect">
            <a:avLst/>
          </a:prstGeom>
          <a:solidFill>
            <a:schemeClr val="accent4">
              <a:alpha val="24313"/>
            </a:schemeClr>
          </a:solidFill>
          <a:ln w="15875" cap="flat" cmpd="sng">
            <a:solidFill>
              <a:srgbClr val="9E7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chemeClr val="lt1"/>
              </a:solidFill>
              <a:latin typeface="Calibri"/>
              <a:ea typeface="Calibri"/>
              <a:cs typeface="Calibri"/>
              <a:sym typeface="Calibri"/>
            </a:endParaRPr>
          </a:p>
        </p:txBody>
      </p:sp>
      <p:sp>
        <p:nvSpPr>
          <p:cNvPr id="470" name="Google Shape;470;p62"/>
          <p:cNvSpPr txBox="1"/>
          <p:nvPr/>
        </p:nvSpPr>
        <p:spPr>
          <a:xfrm>
            <a:off x="874059" y="4032413"/>
            <a:ext cx="99414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wentieth Century"/>
                <a:ea typeface="Twentieth Century"/>
                <a:cs typeface="Twentieth Century"/>
                <a:sym typeface="Twentieth Century"/>
              </a:rPr>
              <a:t>Examples of runoff/erosion points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Glufosinate-P (</a:t>
            </a:r>
            <a:r>
              <a:rPr lang="en-US" sz="2400" dirty="0">
                <a:solidFill>
                  <a:schemeClr val="dk1"/>
                </a:solidFill>
                <a:latin typeface="Twentieth Century"/>
                <a:ea typeface="Twentieth Century"/>
                <a:cs typeface="Twentieth Century"/>
                <a:sym typeface="Twentieth Century"/>
              </a:rPr>
              <a:t>H</a:t>
            </a:r>
            <a:r>
              <a:rPr lang="en-US" sz="2400" b="0" i="0" u="none" strike="noStrike" cap="none" dirty="0">
                <a:solidFill>
                  <a:schemeClr val="dk1"/>
                </a:solidFill>
                <a:latin typeface="Twentieth Century"/>
                <a:ea typeface="Twentieth Century"/>
                <a:cs typeface="Twentieth Century"/>
                <a:sym typeface="Twentieth Century"/>
              </a:rPr>
              <a:t>erbicide) 			3 pts,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Isocycloseram (Insecticide) 		2 pts, 4 pts, or 6 pts based on site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Simazine (Herbicide) 			3 pts,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wentieth Century"/>
                <a:ea typeface="Twentieth Century"/>
                <a:cs typeface="Twentieth Century"/>
                <a:sym typeface="Twentieth Century"/>
              </a:rPr>
              <a:t>Trifludimoxazin (</a:t>
            </a:r>
            <a:r>
              <a:rPr lang="en-US" sz="2400" dirty="0">
                <a:solidFill>
                  <a:schemeClr val="dk1"/>
                </a:solidFill>
                <a:latin typeface="Twentieth Century"/>
                <a:ea typeface="Twentieth Century"/>
                <a:cs typeface="Twentieth Century"/>
                <a:sym typeface="Twentieth Century"/>
              </a:rPr>
              <a:t>H</a:t>
            </a:r>
            <a:r>
              <a:rPr lang="en-US" sz="2400" b="0" i="0" u="none" strike="noStrike" cap="none" dirty="0">
                <a:solidFill>
                  <a:schemeClr val="dk1"/>
                </a:solidFill>
                <a:latin typeface="Twentieth Century"/>
                <a:ea typeface="Twentieth Century"/>
                <a:cs typeface="Twentieth Century"/>
                <a:sym typeface="Twentieth Century"/>
              </a:rPr>
              <a:t>erbicide) 		6 pts</a:t>
            </a:r>
            <a:endParaRPr sz="1400" b="0" i="0" u="none" strike="noStrike" cap="none" dirty="0">
              <a:solidFill>
                <a:srgbClr val="000000"/>
              </a:solidFill>
              <a:latin typeface="Arial"/>
              <a:ea typeface="Arial"/>
              <a:cs typeface="Arial"/>
              <a:sym typeface="Arial"/>
            </a:endParaRPr>
          </a:p>
        </p:txBody>
      </p:sp>
      <p:sp>
        <p:nvSpPr>
          <p:cNvPr id="469" name="Google Shape;469;p62"/>
          <p:cNvSpPr txBox="1">
            <a:spLocks noGrp="1"/>
          </p:cNvSpPr>
          <p:nvPr>
            <p:ph type="sldNum" idx="12"/>
          </p:nvPr>
        </p:nvSpPr>
        <p:spPr>
          <a:xfrm>
            <a:off x="11342687" y="6223060"/>
            <a:ext cx="731700" cy="524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b="0"/>
              <a:t>42</a:t>
            </a:fld>
            <a:endParaRPr b="0"/>
          </a:p>
          <a:p>
            <a:pPr marL="0" lvl="0" indent="0" algn="r" rtl="0">
              <a:lnSpc>
                <a:spcPct val="100000"/>
              </a:lnSpc>
              <a:spcBef>
                <a:spcPts val="0"/>
              </a:spcBef>
              <a:spcAft>
                <a:spcPts val="0"/>
              </a:spcAft>
              <a:buSzPts val="1300"/>
              <a:buNone/>
            </a:pPr>
            <a:endParaRPr sz="1733" b="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g3a14f54afa4_0_8"/>
          <p:cNvSpPr txBox="1">
            <a:spLocks noGrp="1"/>
          </p:cNvSpPr>
          <p:nvPr>
            <p:ph type="title"/>
          </p:nvPr>
        </p:nvSpPr>
        <p:spPr>
          <a:xfrm>
            <a:off x="337525" y="234200"/>
            <a:ext cx="11409900" cy="1005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97297"/>
              <a:buFont typeface="Calibri"/>
              <a:buNone/>
            </a:pPr>
            <a:r>
              <a:rPr lang="en-US">
                <a:solidFill>
                  <a:srgbClr val="0000FF"/>
                </a:solidFill>
              </a:rPr>
              <a:t>RUNOFF VULNERABILITY RELIEF POINTS </a:t>
            </a:r>
            <a:endParaRPr>
              <a:solidFill>
                <a:srgbClr val="0000FF"/>
              </a:solidFill>
            </a:endParaRPr>
          </a:p>
          <a:p>
            <a:pPr marL="0" lvl="0" indent="0" algn="ctr" rtl="0">
              <a:lnSpc>
                <a:spcPct val="90000"/>
              </a:lnSpc>
              <a:spcBef>
                <a:spcPts val="0"/>
              </a:spcBef>
              <a:spcAft>
                <a:spcPts val="0"/>
              </a:spcAft>
              <a:buClr>
                <a:schemeClr val="dk1"/>
              </a:buClr>
              <a:buSzPct val="97297"/>
              <a:buFont typeface="Calibri"/>
              <a:buNone/>
            </a:pPr>
            <a:r>
              <a:rPr lang="en-US">
                <a:solidFill>
                  <a:srgbClr val="0000FF"/>
                </a:solidFill>
              </a:rPr>
              <a:t>(0 TO 6 POINTS)</a:t>
            </a:r>
            <a:endParaRPr>
              <a:solidFill>
                <a:srgbClr val="0000FF"/>
              </a:solidFill>
            </a:endParaRPr>
          </a:p>
          <a:p>
            <a:pPr marL="0" lvl="0" indent="0" algn="ctr" rtl="0">
              <a:lnSpc>
                <a:spcPct val="90000"/>
              </a:lnSpc>
              <a:spcBef>
                <a:spcPts val="0"/>
              </a:spcBef>
              <a:spcAft>
                <a:spcPts val="0"/>
              </a:spcAft>
              <a:buClr>
                <a:schemeClr val="dk1"/>
              </a:buClr>
              <a:buSzPct val="150000"/>
              <a:buFont typeface="Calibri"/>
              <a:buNone/>
            </a:pPr>
            <a:endParaRPr sz="2400">
              <a:solidFill>
                <a:srgbClr val="FF0000"/>
              </a:solidFill>
            </a:endParaRPr>
          </a:p>
        </p:txBody>
      </p:sp>
      <p:pic>
        <p:nvPicPr>
          <p:cNvPr id="477" name="Google Shape;477;g3a14f54afa4_0_8" descr="Map of United States showing runoff vulnerability of each county in each state"/>
          <p:cNvPicPr preferRelativeResize="0"/>
          <p:nvPr/>
        </p:nvPicPr>
        <p:blipFill rotWithShape="1">
          <a:blip r:embed="rId3">
            <a:alphaModFix/>
          </a:blip>
          <a:srcRect/>
          <a:stretch/>
        </p:blipFill>
        <p:spPr>
          <a:xfrm>
            <a:off x="611999" y="1239800"/>
            <a:ext cx="8769424" cy="5826451"/>
          </a:xfrm>
          <a:prstGeom prst="rect">
            <a:avLst/>
          </a:prstGeom>
          <a:noFill/>
          <a:ln>
            <a:noFill/>
          </a:ln>
        </p:spPr>
      </p:pic>
      <p:sp>
        <p:nvSpPr>
          <p:cNvPr id="478" name="Google Shape;478;g3a14f54afa4_0_8"/>
          <p:cNvSpPr txBox="1"/>
          <p:nvPr/>
        </p:nvSpPr>
        <p:spPr>
          <a:xfrm>
            <a:off x="9213300" y="2344600"/>
            <a:ext cx="2688600" cy="1723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Relief Points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Dark Brown = 6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Light Brown = 4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Light Green = 2 pts</a:t>
            </a:r>
            <a:endParaRPr sz="2000" b="0" i="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n-US" sz="2000" b="0" i="0" u="none" strike="noStrike" cap="none">
                <a:solidFill>
                  <a:schemeClr val="dk1"/>
                </a:solidFill>
                <a:latin typeface="Calibri"/>
                <a:ea typeface="Calibri"/>
                <a:cs typeface="Calibri"/>
                <a:sym typeface="Calibri"/>
              </a:rPr>
              <a:t>Dark Green = 0 pts</a:t>
            </a:r>
            <a:endParaRPr sz="2000" b="0" i="0" u="none" strike="noStrike" cap="none">
              <a:solidFill>
                <a:schemeClr val="dk1"/>
              </a:solidFill>
              <a:latin typeface="Calibri"/>
              <a:ea typeface="Calibri"/>
              <a:cs typeface="Calibri"/>
              <a:sym typeface="Calibri"/>
            </a:endParaRPr>
          </a:p>
        </p:txBody>
      </p:sp>
      <p:sp>
        <p:nvSpPr>
          <p:cNvPr id="475" name="Google Shape;475;g3a14f54afa4_0_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5" name="Google Shape;485;g3a2073460ad_0_0" descr="Map of Iowa runoff relief points of each count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100" y="0"/>
            <a:ext cx="9699697" cy="6857999"/>
          </a:xfrm>
          <a:prstGeom prst="rect">
            <a:avLst/>
          </a:prstGeom>
          <a:noFill/>
          <a:ln>
            <a:noFill/>
          </a:ln>
        </p:spPr>
      </p:pic>
      <p:sp>
        <p:nvSpPr>
          <p:cNvPr id="484" name="Google Shape;484;g3a2073460ad_0_0"/>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44</a:t>
            </a:fld>
            <a:endParaRPr sz="1300">
              <a:solidFill>
                <a:schemeClr val="dk2"/>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3"/>
          <p:cNvSpPr txBox="1">
            <a:spLocks noGrp="1"/>
          </p:cNvSpPr>
          <p:nvPr>
            <p:ph type="title"/>
          </p:nvPr>
        </p:nvSpPr>
        <p:spPr>
          <a:xfrm>
            <a:off x="951875" y="308067"/>
            <a:ext cx="10364400" cy="159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US">
                <a:solidFill>
                  <a:srgbClr val="0563C1"/>
                </a:solidFill>
              </a:rPr>
              <a:t>RUNOFF/EROSION MITIGATION OPTIONS</a:t>
            </a:r>
            <a:endParaRPr>
              <a:solidFill>
                <a:srgbClr val="0563C1"/>
              </a:solidFill>
            </a:endParaRPr>
          </a:p>
          <a:p>
            <a:pPr marL="0" lvl="0" indent="0" algn="ctr" rtl="0">
              <a:lnSpc>
                <a:spcPct val="90000"/>
              </a:lnSpc>
              <a:spcBef>
                <a:spcPts val="0"/>
              </a:spcBef>
              <a:spcAft>
                <a:spcPts val="0"/>
              </a:spcAft>
              <a:buClr>
                <a:schemeClr val="dk1"/>
              </a:buClr>
              <a:buSzPts val="3600"/>
              <a:buFont typeface="Calibri"/>
              <a:buNone/>
            </a:pPr>
            <a:r>
              <a:rPr lang="en-US" sz="2650">
                <a:solidFill>
                  <a:srgbClr val="0563C1"/>
                </a:solidFill>
              </a:rPr>
              <a:t>This and following slides do not include all examples</a:t>
            </a:r>
            <a:endParaRPr sz="2650">
              <a:solidFill>
                <a:srgbClr val="0563C1"/>
              </a:solidFill>
            </a:endParaRPr>
          </a:p>
        </p:txBody>
      </p:sp>
      <p:sp>
        <p:nvSpPr>
          <p:cNvPr id="492" name="Google Shape;492;p63"/>
          <p:cNvSpPr txBox="1"/>
          <p:nvPr/>
        </p:nvSpPr>
        <p:spPr>
          <a:xfrm>
            <a:off x="182609" y="1650302"/>
            <a:ext cx="268214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County-based relief</a:t>
            </a:r>
            <a:endParaRPr sz="1400" b="0" i="0" u="none" strike="noStrike" cap="none">
              <a:solidFill>
                <a:srgbClr val="000000"/>
              </a:solidFill>
              <a:latin typeface="Arial"/>
              <a:ea typeface="Arial"/>
              <a:cs typeface="Arial"/>
              <a:sym typeface="Arial"/>
            </a:endParaRPr>
          </a:p>
        </p:txBody>
      </p:sp>
      <p:sp>
        <p:nvSpPr>
          <p:cNvPr id="493" name="Google Shape;493;p63"/>
          <p:cNvSpPr txBox="1"/>
          <p:nvPr/>
        </p:nvSpPr>
        <p:spPr>
          <a:xfrm>
            <a:off x="182600" y="2806975"/>
            <a:ext cx="4004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Field Characteristics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Slope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Coarse-textured soils</a:t>
            </a:r>
            <a:endParaRPr sz="2000" b="0" i="0" u="none" strike="noStrike" cap="none">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000"/>
              <a:buFont typeface="Arial"/>
              <a:buNone/>
            </a:pPr>
            <a:r>
              <a:rPr lang="en-US" sz="2000">
                <a:solidFill>
                  <a:schemeClr val="dk1"/>
                </a:solidFill>
                <a:latin typeface="Calibri"/>
                <a:ea typeface="Calibri"/>
                <a:cs typeface="Calibri"/>
                <a:sym typeface="Calibri"/>
              </a:rPr>
              <a:t>EPA Qualified Conserv. Program</a:t>
            </a:r>
            <a:endParaRPr sz="2000">
              <a:solidFill>
                <a:schemeClr val="dk1"/>
              </a:solidFill>
              <a:latin typeface="Calibri"/>
              <a:ea typeface="Calibri"/>
              <a:cs typeface="Calibri"/>
              <a:sym typeface="Calibri"/>
            </a:endParaRPr>
          </a:p>
        </p:txBody>
      </p:sp>
      <p:sp>
        <p:nvSpPr>
          <p:cNvPr id="494" name="Google Shape;494;p63"/>
          <p:cNvSpPr txBox="1"/>
          <p:nvPr/>
        </p:nvSpPr>
        <p:spPr>
          <a:xfrm>
            <a:off x="3573899" y="1650302"/>
            <a:ext cx="4466819"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In-field Measures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Irrigation water management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Conservation tillage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Cover crops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strips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Reservoir tillage</a:t>
            </a:r>
            <a:endParaRPr sz="1400" b="0" i="0" u="none" strike="noStrike" cap="none">
              <a:solidFill>
                <a:srgbClr val="000000"/>
              </a:solidFill>
              <a:latin typeface="Arial"/>
              <a:ea typeface="Arial"/>
              <a:cs typeface="Arial"/>
              <a:sym typeface="Arial"/>
            </a:endParaRPr>
          </a:p>
        </p:txBody>
      </p:sp>
      <p:sp>
        <p:nvSpPr>
          <p:cNvPr id="496" name="Google Shape;496;p63"/>
          <p:cNvSpPr txBox="1"/>
          <p:nvPr/>
        </p:nvSpPr>
        <p:spPr>
          <a:xfrm>
            <a:off x="8195375" y="1650302"/>
            <a:ext cx="3005695" cy="2246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Field-adjacent Measures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Grass waterway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filter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Vegetative ditch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Riparian area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Terrestrial habitat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495" name="Google Shape;495;p63"/>
          <p:cNvSpPr txBox="1"/>
          <p:nvPr/>
        </p:nvSpPr>
        <p:spPr>
          <a:xfrm>
            <a:off x="7581894" y="4324205"/>
            <a:ext cx="3848105"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Pesticide Specific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Annual rate reduction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Reduction % field treated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Soil incorporation</a:t>
            </a:r>
            <a:endParaRPr sz="1400" b="0" i="0" u="none" strike="noStrike" cap="none">
              <a:solidFill>
                <a:srgbClr val="000000"/>
              </a:solidFill>
              <a:latin typeface="Arial"/>
              <a:ea typeface="Arial"/>
              <a:cs typeface="Arial"/>
              <a:sym typeface="Arial"/>
            </a:endParaRPr>
          </a:p>
        </p:txBody>
      </p:sp>
      <p:sp>
        <p:nvSpPr>
          <p:cNvPr id="497" name="Google Shape;497;p63"/>
          <p:cNvSpPr txBox="1"/>
          <p:nvPr/>
        </p:nvSpPr>
        <p:spPr>
          <a:xfrm>
            <a:off x="232109" y="4324204"/>
            <a:ext cx="65013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Mitigation tracking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Technical Specialist or Conservation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Two from: in-field, field-adjacent, or runoff/discharge </a:t>
            </a:r>
            <a:endParaRPr sz="1400" b="0" i="0" u="none" strike="noStrike" cap="none">
              <a:solidFill>
                <a:srgbClr val="000000"/>
              </a:solidFill>
              <a:latin typeface="Arial"/>
              <a:ea typeface="Arial"/>
              <a:cs typeface="Arial"/>
              <a:sym typeface="Arial"/>
            </a:endParaRPr>
          </a:p>
        </p:txBody>
      </p:sp>
      <p:sp>
        <p:nvSpPr>
          <p:cNvPr id="499" name="Google Shape;499;p63"/>
          <p:cNvSpPr txBox="1"/>
          <p:nvPr/>
        </p:nvSpPr>
        <p:spPr>
          <a:xfrm>
            <a:off x="492725" y="5874550"/>
            <a:ext cx="11216100" cy="7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2"/>
                </a:solidFill>
              </a:rPr>
              <a:t>Measures must be implemented using descriptions on EPA mitigation menu.</a:t>
            </a:r>
            <a:endParaRPr sz="2000">
              <a:solidFill>
                <a:schemeClr val="dk2"/>
              </a:solidFill>
            </a:endParaRPr>
          </a:p>
          <a:p>
            <a:pPr marL="0" lvl="0" indent="0" algn="l" rtl="0">
              <a:spcBef>
                <a:spcPts val="0"/>
              </a:spcBef>
              <a:spcAft>
                <a:spcPts val="0"/>
              </a:spcAft>
              <a:buNone/>
            </a:pPr>
            <a:r>
              <a:rPr lang="en-US" sz="2000">
                <a:solidFill>
                  <a:schemeClr val="dk2"/>
                </a:solidFill>
              </a:rPr>
              <a:t>https://www.epa.gov/pesticides/mitigation-menu-measure-descriptions</a:t>
            </a:r>
            <a:endParaRPr sz="2000">
              <a:solidFill>
                <a:schemeClr val="dk2"/>
              </a:solidFill>
            </a:endParaRPr>
          </a:p>
        </p:txBody>
      </p:sp>
      <p:sp>
        <p:nvSpPr>
          <p:cNvPr id="498" name="Google Shape;498;p6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45</a:t>
            </a:fld>
            <a:endParaRPr sz="1300">
              <a:solidFill>
                <a:schemeClr val="dk2"/>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7" name="Google Shape;507;g391616e761f_0_0"/>
          <p:cNvSpPr txBox="1">
            <a:spLocks noGrp="1"/>
          </p:cNvSpPr>
          <p:nvPr>
            <p:ph type="title"/>
          </p:nvPr>
        </p:nvSpPr>
        <p:spPr>
          <a:xfrm>
            <a:off x="160900" y="2998600"/>
            <a:ext cx="3517500" cy="34350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990"/>
              <a:buNone/>
            </a:pPr>
            <a:r>
              <a:rPr lang="en-US" sz="1800" b="1">
                <a:solidFill>
                  <a:srgbClr val="0000FF"/>
                </a:solidFill>
              </a:rPr>
              <a:t>Example: Vertento Insecticide</a:t>
            </a:r>
            <a:endParaRPr sz="1800" b="1">
              <a:solidFill>
                <a:srgbClr val="0000FF"/>
              </a:solidFill>
            </a:endParaRPr>
          </a:p>
          <a:p>
            <a:pPr marL="0" lvl="0" indent="0" algn="l" rtl="0">
              <a:lnSpc>
                <a:spcPct val="100000"/>
              </a:lnSpc>
              <a:spcBef>
                <a:spcPts val="0"/>
              </a:spcBef>
              <a:spcAft>
                <a:spcPts val="0"/>
              </a:spcAft>
              <a:buSzPts val="990"/>
              <a:buNone/>
            </a:pPr>
            <a:r>
              <a:rPr lang="en-US" sz="1230"/>
              <a:t>All Crops in and out of PULA require 2 runoff mitigation points.</a:t>
            </a:r>
            <a:endParaRPr sz="1230"/>
          </a:p>
          <a:p>
            <a:pPr marL="0" lvl="0" indent="0" algn="l" rtl="0">
              <a:lnSpc>
                <a:spcPct val="100000"/>
              </a:lnSpc>
              <a:spcBef>
                <a:spcPts val="0"/>
              </a:spcBef>
              <a:spcAft>
                <a:spcPts val="0"/>
              </a:spcAft>
              <a:buSzPts val="990"/>
              <a:buNone/>
            </a:pPr>
            <a:endParaRPr sz="1230"/>
          </a:p>
          <a:p>
            <a:pPr marL="0" lvl="0" indent="0" algn="l" rtl="0">
              <a:lnSpc>
                <a:spcPct val="100000"/>
              </a:lnSpc>
              <a:spcBef>
                <a:spcPts val="0"/>
              </a:spcBef>
              <a:spcAft>
                <a:spcPts val="0"/>
              </a:spcAft>
              <a:buSzPts val="990"/>
              <a:buNone/>
            </a:pPr>
            <a:r>
              <a:rPr lang="en-US" sz="1230"/>
              <a:t>Number of points needed per crop inside of the PULA</a:t>
            </a:r>
            <a:endParaRPr sz="1230"/>
          </a:p>
          <a:p>
            <a:pPr marL="457200" lvl="0" indent="-306705" algn="l" rtl="0">
              <a:lnSpc>
                <a:spcPct val="100000"/>
              </a:lnSpc>
              <a:spcBef>
                <a:spcPts val="0"/>
              </a:spcBef>
              <a:spcAft>
                <a:spcPts val="0"/>
              </a:spcAft>
              <a:buSzPts val="1230"/>
              <a:buChar char="-"/>
            </a:pPr>
            <a:r>
              <a:rPr lang="en-US" sz="1230"/>
              <a:t>Cotton, Soybeans, Corn, etc. - 2</a:t>
            </a:r>
            <a:endParaRPr sz="1230"/>
          </a:p>
          <a:p>
            <a:pPr marL="457200" lvl="0" indent="-306705" algn="l" rtl="0">
              <a:lnSpc>
                <a:spcPct val="100000"/>
              </a:lnSpc>
              <a:spcBef>
                <a:spcPts val="0"/>
              </a:spcBef>
              <a:spcAft>
                <a:spcPts val="0"/>
              </a:spcAft>
              <a:buSzPts val="1230"/>
              <a:buChar char="-"/>
            </a:pPr>
            <a:r>
              <a:rPr lang="en-US" sz="1230"/>
              <a:t>Pome Fruits &amp; Tree Nut - 6 </a:t>
            </a:r>
            <a:endParaRPr sz="1230"/>
          </a:p>
          <a:p>
            <a:pPr marL="457200" lvl="0" indent="-306705" algn="l" rtl="0">
              <a:lnSpc>
                <a:spcPct val="100000"/>
              </a:lnSpc>
              <a:spcBef>
                <a:spcPts val="0"/>
              </a:spcBef>
              <a:spcAft>
                <a:spcPts val="0"/>
              </a:spcAft>
              <a:buSzPts val="1230"/>
              <a:buChar char="-"/>
            </a:pPr>
            <a:r>
              <a:rPr lang="en-US" sz="1230"/>
              <a:t>Stone Fruit - 4</a:t>
            </a:r>
            <a:endParaRPr sz="1230"/>
          </a:p>
          <a:p>
            <a:pPr marL="0" lvl="0" indent="0" algn="l" rtl="0">
              <a:lnSpc>
                <a:spcPct val="100000"/>
              </a:lnSpc>
              <a:spcBef>
                <a:spcPts val="0"/>
              </a:spcBef>
              <a:spcAft>
                <a:spcPts val="0"/>
              </a:spcAft>
              <a:buSzPts val="3700"/>
              <a:buNone/>
            </a:pPr>
            <a:endParaRPr sz="1230"/>
          </a:p>
          <a:p>
            <a:pPr marL="0" lvl="0" indent="0" algn="l" rtl="0">
              <a:lnSpc>
                <a:spcPct val="100000"/>
              </a:lnSpc>
              <a:spcBef>
                <a:spcPts val="0"/>
              </a:spcBef>
              <a:spcAft>
                <a:spcPts val="0"/>
              </a:spcAft>
              <a:buSzPts val="3700"/>
              <a:buNone/>
            </a:pPr>
            <a:endParaRPr sz="1230"/>
          </a:p>
          <a:p>
            <a:pPr marL="0" lvl="0" indent="0" algn="l" rtl="0">
              <a:lnSpc>
                <a:spcPct val="100000"/>
              </a:lnSpc>
              <a:spcBef>
                <a:spcPts val="0"/>
              </a:spcBef>
              <a:spcAft>
                <a:spcPts val="0"/>
              </a:spcAft>
              <a:buSzPts val="3700"/>
              <a:buNone/>
            </a:pPr>
            <a:r>
              <a:rPr lang="en-US" sz="1230"/>
              <a:t>Other Potential Limitations on BLT</a:t>
            </a:r>
            <a:endParaRPr sz="1230"/>
          </a:p>
          <a:p>
            <a:pPr marL="457200" lvl="0" indent="-294005" algn="l" rtl="0">
              <a:lnSpc>
                <a:spcPct val="100000"/>
              </a:lnSpc>
              <a:spcBef>
                <a:spcPts val="0"/>
              </a:spcBef>
              <a:spcAft>
                <a:spcPts val="0"/>
              </a:spcAft>
              <a:buSzPts val="1030"/>
              <a:buChar char="●"/>
            </a:pPr>
            <a:r>
              <a:rPr lang="en-US" sz="1030" i="1"/>
              <a:t>DO NOT use on cucurbits in bloom from two hours after sunrise until two hours before sunset. </a:t>
            </a:r>
            <a:endParaRPr sz="1030" i="1"/>
          </a:p>
          <a:p>
            <a:pPr marL="0" lvl="0" indent="0" algn="l" rtl="0">
              <a:lnSpc>
                <a:spcPct val="100000"/>
              </a:lnSpc>
              <a:spcBef>
                <a:spcPts val="0"/>
              </a:spcBef>
              <a:spcAft>
                <a:spcPts val="0"/>
              </a:spcAft>
              <a:buSzPts val="3700"/>
              <a:buNone/>
            </a:pPr>
            <a:endParaRPr sz="1230"/>
          </a:p>
        </p:txBody>
      </p:sp>
      <p:pic>
        <p:nvPicPr>
          <p:cNvPr id="505" name="Google Shape;505;g391616e761f_0_0" descr="arial field map"/>
          <p:cNvPicPr preferRelativeResize="0"/>
          <p:nvPr/>
        </p:nvPicPr>
        <p:blipFill rotWithShape="1">
          <a:blip r:embed="rId3">
            <a:alphaModFix/>
          </a:blip>
          <a:srcRect/>
          <a:stretch/>
        </p:blipFill>
        <p:spPr>
          <a:xfrm>
            <a:off x="2049225" y="0"/>
            <a:ext cx="10147676" cy="4704226"/>
          </a:xfrm>
          <a:prstGeom prst="rect">
            <a:avLst/>
          </a:prstGeom>
          <a:noFill/>
          <a:ln>
            <a:noFill/>
          </a:ln>
        </p:spPr>
      </p:pic>
      <p:pic>
        <p:nvPicPr>
          <p:cNvPr id="508" name="Google Shape;508;g391616e761f_0_0" descr="portion of vertento label "/>
          <p:cNvPicPr preferRelativeResize="0"/>
          <p:nvPr/>
        </p:nvPicPr>
        <p:blipFill rotWithShape="1">
          <a:blip r:embed="rId4">
            <a:alphaModFix/>
          </a:blip>
          <a:srcRect/>
          <a:stretch/>
        </p:blipFill>
        <p:spPr>
          <a:xfrm>
            <a:off x="3441025" y="3693900"/>
            <a:ext cx="7364065" cy="3164099"/>
          </a:xfrm>
          <a:prstGeom prst="rect">
            <a:avLst/>
          </a:prstGeom>
          <a:noFill/>
          <a:ln>
            <a:noFill/>
          </a:ln>
        </p:spPr>
      </p:pic>
      <p:sp>
        <p:nvSpPr>
          <p:cNvPr id="506" name="Google Shape;506;g391616e761f_0_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391616e761f_0_17"/>
          <p:cNvSpPr txBox="1">
            <a:spLocks noGrp="1"/>
          </p:cNvSpPr>
          <p:nvPr>
            <p:ph type="title"/>
          </p:nvPr>
        </p:nvSpPr>
        <p:spPr>
          <a:xfrm>
            <a:off x="415600" y="239625"/>
            <a:ext cx="7169400" cy="11172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48768"/>
              <a:buNone/>
            </a:pPr>
            <a:r>
              <a:rPr lang="en-US" sz="2029" b="1" dirty="0">
                <a:solidFill>
                  <a:srgbClr val="0000FF"/>
                </a:solidFill>
              </a:rPr>
              <a:t>Example: Liberty Ultra Herbicide</a:t>
            </a:r>
            <a:endParaRPr sz="2029" b="1" dirty="0">
              <a:solidFill>
                <a:srgbClr val="0000FF"/>
              </a:solidFill>
            </a:endParaRPr>
          </a:p>
          <a:p>
            <a:pPr marL="457200" lvl="0" indent="-338276" algn="l" rtl="0">
              <a:lnSpc>
                <a:spcPct val="100000"/>
              </a:lnSpc>
              <a:spcBef>
                <a:spcPts val="0"/>
              </a:spcBef>
              <a:spcAft>
                <a:spcPts val="0"/>
              </a:spcAft>
              <a:buSzPct val="100000"/>
              <a:buChar char="-"/>
            </a:pPr>
            <a:r>
              <a:rPr lang="en-US" sz="1918" dirty="0"/>
              <a:t>All applications requires 3 mitigation points per label requirement</a:t>
            </a:r>
            <a:endParaRPr sz="1918" dirty="0"/>
          </a:p>
          <a:p>
            <a:pPr marL="457200" lvl="0" indent="-338276" algn="l" rtl="0">
              <a:lnSpc>
                <a:spcPct val="100000"/>
              </a:lnSpc>
              <a:spcBef>
                <a:spcPts val="0"/>
              </a:spcBef>
              <a:spcAft>
                <a:spcPts val="0"/>
              </a:spcAft>
              <a:buSzPct val="100000"/>
              <a:buChar char="-"/>
            </a:pPr>
            <a:r>
              <a:rPr lang="en-US" sz="1918" dirty="0"/>
              <a:t>In this example, no additional limitations in this PULA</a:t>
            </a:r>
            <a:endParaRPr sz="1918" dirty="0"/>
          </a:p>
          <a:p>
            <a:pPr marL="0" lvl="0" indent="0" algn="l" rtl="0">
              <a:lnSpc>
                <a:spcPct val="100000"/>
              </a:lnSpc>
              <a:spcBef>
                <a:spcPts val="0"/>
              </a:spcBef>
              <a:spcAft>
                <a:spcPts val="0"/>
              </a:spcAft>
              <a:buSzPct val="48768"/>
              <a:buNone/>
            </a:pPr>
            <a:endParaRPr sz="2029" dirty="0"/>
          </a:p>
        </p:txBody>
      </p:sp>
      <p:sp>
        <p:nvSpPr>
          <p:cNvPr id="518" name="Google Shape;518;g391616e761f_0_17"/>
          <p:cNvSpPr txBox="1"/>
          <p:nvPr/>
        </p:nvSpPr>
        <p:spPr>
          <a:xfrm>
            <a:off x="7733825" y="107425"/>
            <a:ext cx="4247100" cy="14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Meeting 3 points:</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Mitigation tracking = 1 point</a:t>
            </a:r>
            <a:endParaRPr sz="1700" b="0" i="0" u="none" strike="noStrike" cap="none">
              <a:solidFill>
                <a:schemeClr val="dk1"/>
              </a:solidFill>
              <a:latin typeface="Arial"/>
              <a:ea typeface="Arial"/>
              <a:cs typeface="Arial"/>
              <a:sym typeface="Arial"/>
            </a:endParaRPr>
          </a:p>
          <a:p>
            <a:pPr marL="457200" marR="0" lvl="0" indent="-336550" algn="l" rtl="0">
              <a:lnSpc>
                <a:spcPct val="100000"/>
              </a:lnSpc>
              <a:spcBef>
                <a:spcPts val="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Reduced tillage = 2 points</a:t>
            </a:r>
            <a:endParaRPr sz="1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Arial"/>
                <a:ea typeface="Arial"/>
                <a:cs typeface="Arial"/>
                <a:sym typeface="Arial"/>
              </a:rPr>
              <a:t>Additional/other points can be referenced on the mitigation menu</a:t>
            </a:r>
            <a:endParaRPr sz="1700" b="0" i="0" u="none" strike="noStrike" cap="none">
              <a:solidFill>
                <a:schemeClr val="dk1"/>
              </a:solidFill>
              <a:latin typeface="Arial"/>
              <a:ea typeface="Arial"/>
              <a:cs typeface="Arial"/>
              <a:sym typeface="Arial"/>
            </a:endParaRPr>
          </a:p>
        </p:txBody>
      </p:sp>
      <p:pic>
        <p:nvPicPr>
          <p:cNvPr id="516" name="Google Shape;516;g391616e761f_0_17" descr="field map i nformation"/>
          <p:cNvPicPr preferRelativeResize="0"/>
          <p:nvPr/>
        </p:nvPicPr>
        <p:blipFill rotWithShape="1">
          <a:blip r:embed="rId3">
            <a:alphaModFix/>
          </a:blip>
          <a:srcRect/>
          <a:stretch/>
        </p:blipFill>
        <p:spPr>
          <a:xfrm>
            <a:off x="552350" y="1483900"/>
            <a:ext cx="10744250" cy="5041766"/>
          </a:xfrm>
          <a:prstGeom prst="rect">
            <a:avLst/>
          </a:prstGeom>
          <a:noFill/>
          <a:ln>
            <a:noFill/>
          </a:ln>
        </p:spPr>
      </p:pic>
      <p:pic>
        <p:nvPicPr>
          <p:cNvPr id="517" name="Google Shape;517;g391616e761f_0_17">
            <a:extLs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2925" y="4329624"/>
            <a:ext cx="5185299" cy="2412700"/>
          </a:xfrm>
          <a:prstGeom prst="rect">
            <a:avLst/>
          </a:prstGeom>
          <a:noFill/>
          <a:ln>
            <a:noFill/>
          </a:ln>
        </p:spPr>
      </p:pic>
      <p:sp>
        <p:nvSpPr>
          <p:cNvPr id="515" name="Google Shape;515;g391616e761f_0_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5"/>
          <p:cNvSpPr txBox="1">
            <a:spLocks noGrp="1"/>
          </p:cNvSpPr>
          <p:nvPr>
            <p:ph type="title"/>
          </p:nvPr>
        </p:nvSpPr>
        <p:spPr>
          <a:xfrm>
            <a:off x="1267108" y="289333"/>
            <a:ext cx="9888338" cy="6372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Application Parameters Options</a:t>
            </a:r>
            <a:endParaRPr/>
          </a:p>
        </p:txBody>
      </p:sp>
      <p:graphicFrame>
        <p:nvGraphicFramePr>
          <p:cNvPr id="526" name="Google Shape;526;p65"/>
          <p:cNvGraphicFramePr/>
          <p:nvPr/>
        </p:nvGraphicFramePr>
        <p:xfrm>
          <a:off x="646176" y="1060704"/>
          <a:ext cx="11130225" cy="5382900"/>
        </p:xfrm>
        <a:graphic>
          <a:graphicData uri="http://schemas.openxmlformats.org/drawingml/2006/table">
            <a:tbl>
              <a:tblPr firstRow="1" bandRow="1">
                <a:noFill/>
                <a:tableStyleId>{E45A2242-D85A-408C-B663-FD27EBFAEB5F}</a:tableStyleId>
              </a:tblPr>
              <a:tblGrid>
                <a:gridCol w="3710075">
                  <a:extLst>
                    <a:ext uri="{9D8B030D-6E8A-4147-A177-3AD203B41FA5}">
                      <a16:colId xmlns:a16="http://schemas.microsoft.com/office/drawing/2014/main" val="20000"/>
                    </a:ext>
                  </a:extLst>
                </a:gridCol>
                <a:gridCol w="6290675">
                  <a:extLst>
                    <a:ext uri="{9D8B030D-6E8A-4147-A177-3AD203B41FA5}">
                      <a16:colId xmlns:a16="http://schemas.microsoft.com/office/drawing/2014/main" val="20001"/>
                    </a:ext>
                  </a:extLst>
                </a:gridCol>
                <a:gridCol w="1129475">
                  <a:extLst>
                    <a:ext uri="{9D8B030D-6E8A-4147-A177-3AD203B41FA5}">
                      <a16:colId xmlns:a16="http://schemas.microsoft.com/office/drawing/2014/main" val="20002"/>
                    </a:ext>
                  </a:extLst>
                </a:gridCol>
              </a:tblGrid>
              <a:tr h="43770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Mitigation Relief</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774375">
                <a:tc rowSpan="3">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Annual application rate reduction</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10% to ˂30% less than the maximum labeled annual application rate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774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30% to ˂60% less than the maximum labeled annual application rate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2</a:t>
                      </a:r>
                      <a:endParaRPr sz="1400" u="none" strike="noStrike" cap="none"/>
                    </a:p>
                  </a:txBody>
                  <a:tcPr marL="91450" marR="91450" marT="45725" marB="45725"/>
                </a:tc>
                <a:extLst>
                  <a:ext uri="{0D108BD9-81ED-4DB2-BD59-A6C34878D82A}">
                    <a16:rowId xmlns:a16="http://schemas.microsoft.com/office/drawing/2014/main" val="10002"/>
                  </a:ext>
                </a:extLst>
              </a:tr>
              <a:tr h="774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Any application ≥60% less than the maximum labeled annual application rate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3</a:t>
                      </a:r>
                      <a:endParaRPr sz="1400" u="none" strike="noStrike" cap="none"/>
                    </a:p>
                  </a:txBody>
                  <a:tcPr marL="91450" marR="91450" marT="45725" marB="45725"/>
                </a:tc>
                <a:extLst>
                  <a:ext uri="{0D108BD9-81ED-4DB2-BD59-A6C34878D82A}">
                    <a16:rowId xmlns:a16="http://schemas.microsoft.com/office/drawing/2014/main" val="10003"/>
                  </a:ext>
                </a:extLst>
              </a:tr>
              <a:tr h="437700">
                <a:tc rowSpan="3">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Reduction in proportion of the field treated (banded application, partial field treatment, ground precision sprayer, smart sprayer, or other specialized method)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10 to ˂30%  (banded application, partial treatment, precision sprayers)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2</a:t>
                      </a:r>
                      <a:endParaRPr sz="1400" u="none" strike="noStrike" cap="none"/>
                    </a:p>
                  </a:txBody>
                  <a:tcPr marL="91450" marR="91450" marT="45725" marB="45725"/>
                </a:tc>
                <a:extLst>
                  <a:ext uri="{0D108BD9-81ED-4DB2-BD59-A6C34878D82A}">
                    <a16:rowId xmlns:a16="http://schemas.microsoft.com/office/drawing/2014/main" val="10004"/>
                  </a:ext>
                </a:extLst>
              </a:tr>
              <a:tr h="4377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30 to ˂60%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3 </a:t>
                      </a:r>
                      <a:endParaRPr sz="1400" u="none" strike="noStrike" cap="none"/>
                    </a:p>
                  </a:txBody>
                  <a:tcPr marL="91450" marR="91450" marT="45725" marB="45725"/>
                </a:tc>
                <a:extLst>
                  <a:ext uri="{0D108BD9-81ED-4DB2-BD59-A6C34878D82A}">
                    <a16:rowId xmlns:a16="http://schemas.microsoft.com/office/drawing/2014/main" val="10005"/>
                  </a:ext>
                </a:extLst>
              </a:tr>
              <a:tr h="7089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Portion of field not treated: ≥60%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4</a:t>
                      </a:r>
                      <a:endParaRPr sz="1400" u="none" strike="noStrike" cap="none"/>
                    </a:p>
                  </a:txBody>
                  <a:tcPr marL="91450" marR="91450" marT="45725" marB="45725"/>
                </a:tc>
                <a:extLst>
                  <a:ext uri="{0D108BD9-81ED-4DB2-BD59-A6C34878D82A}">
                    <a16:rowId xmlns:a16="http://schemas.microsoft.com/office/drawing/2014/main" val="10006"/>
                  </a:ext>
                </a:extLst>
              </a:tr>
              <a:tr h="7743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Soil incorporation</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Watering-in or mechanical incorporation before a runoff producing event.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dirty="0"/>
                        <a:t>1</a:t>
                      </a:r>
                      <a:endParaRPr sz="14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
        <p:nvSpPr>
          <p:cNvPr id="525" name="Google Shape;525;p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48</a:t>
            </a:fld>
            <a:endParaRPr sz="1300">
              <a:solidFill>
                <a:schemeClr val="dk2"/>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6"/>
          <p:cNvSpPr txBox="1">
            <a:spLocks noGrp="1"/>
          </p:cNvSpPr>
          <p:nvPr>
            <p:ph type="title"/>
          </p:nvPr>
        </p:nvSpPr>
        <p:spPr>
          <a:xfrm>
            <a:off x="913800" y="410924"/>
            <a:ext cx="10364400" cy="1203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FIELD CHARACTERISTIC OPTIONS</a:t>
            </a:r>
            <a:endParaRPr/>
          </a:p>
        </p:txBody>
      </p:sp>
      <p:graphicFrame>
        <p:nvGraphicFramePr>
          <p:cNvPr id="533" name="Google Shape;533;p66"/>
          <p:cNvGraphicFramePr/>
          <p:nvPr/>
        </p:nvGraphicFramePr>
        <p:xfrm>
          <a:off x="259882" y="1798320"/>
          <a:ext cx="11232675" cy="3657640"/>
        </p:xfrm>
        <a:graphic>
          <a:graphicData uri="http://schemas.openxmlformats.org/drawingml/2006/table">
            <a:tbl>
              <a:tblPr firstRow="1" bandRow="1">
                <a:noFill/>
                <a:tableStyleId>{E45A2242-D85A-408C-B663-FD27EBFAEB5F}</a:tableStyleId>
              </a:tblPr>
              <a:tblGrid>
                <a:gridCol w="3236975">
                  <a:extLst>
                    <a:ext uri="{9D8B030D-6E8A-4147-A177-3AD203B41FA5}">
                      <a16:colId xmlns:a16="http://schemas.microsoft.com/office/drawing/2014/main" val="20000"/>
                    </a:ext>
                  </a:extLst>
                </a:gridCol>
                <a:gridCol w="6586400">
                  <a:extLst>
                    <a:ext uri="{9D8B030D-6E8A-4147-A177-3AD203B41FA5}">
                      <a16:colId xmlns:a16="http://schemas.microsoft.com/office/drawing/2014/main" val="20001"/>
                    </a:ext>
                  </a:extLst>
                </a:gridCol>
                <a:gridCol w="1409300">
                  <a:extLst>
                    <a:ext uri="{9D8B030D-6E8A-4147-A177-3AD203B41FA5}">
                      <a16:colId xmlns:a16="http://schemas.microsoft.com/office/drawing/2014/main" val="20002"/>
                    </a:ext>
                  </a:extLst>
                </a:gridCol>
              </a:tblGrid>
              <a:tr h="320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6321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Field slope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Field slope ≤3% (naturally low slope or flat fields; flat laser leveled fields)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1"/>
                  </a:ext>
                </a:extLst>
              </a:tr>
              <a:tr h="100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Predominantly</a:t>
                      </a:r>
                      <a:r>
                        <a:rPr lang="en-US" sz="2400" u="none" strike="noStrike" cap="none"/>
                        <a:t> sandy soils</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&gt;50% sand, loamy sand, or sandy loam soil without a restrictive layer that impedes the movement of water through the soil.  See mitigation worksheet.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endParaRPr sz="2600"/>
                    </a:p>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1000825">
                <a:tc>
                  <a:txBody>
                    <a:bodyPr/>
                    <a:lstStyle/>
                    <a:p>
                      <a:pPr marL="0" marR="0" lvl="0" indent="0" algn="l" rtl="0">
                        <a:lnSpc>
                          <a:spcPct val="100000"/>
                        </a:lnSpc>
                        <a:spcBef>
                          <a:spcPts val="0"/>
                        </a:spcBef>
                        <a:spcAft>
                          <a:spcPts val="0"/>
                        </a:spcAft>
                        <a:buNone/>
                      </a:pPr>
                      <a:r>
                        <a:rPr lang="en-US" sz="2400"/>
                        <a:t>EPA Qualified Conservation Program</a:t>
                      </a:r>
                      <a:endParaRPr sz="24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a:t>Operation consists of farm with distinct program &amp; program achieves 9 pts &amp; elements are maintained once it has been “qualified”</a:t>
                      </a:r>
                      <a:endParaRPr sz="2400" u="none" strike="noStrike" cap="none">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endParaRPr sz="2600" dirty="0"/>
                    </a:p>
                    <a:p>
                      <a:pPr marL="0" marR="0" lvl="0" indent="0" algn="ctr" rtl="0">
                        <a:lnSpc>
                          <a:spcPct val="100000"/>
                        </a:lnSpc>
                        <a:spcBef>
                          <a:spcPts val="0"/>
                        </a:spcBef>
                        <a:spcAft>
                          <a:spcPts val="0"/>
                        </a:spcAft>
                        <a:buNone/>
                      </a:pPr>
                      <a:r>
                        <a:rPr lang="en-US" sz="2600" dirty="0"/>
                        <a:t>9</a:t>
                      </a:r>
                      <a:endParaRPr sz="2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bl>
          </a:graphicData>
        </a:graphic>
      </p:graphicFrame>
      <p:sp>
        <p:nvSpPr>
          <p:cNvPr id="535" name="Google Shape;535;p66"/>
          <p:cNvSpPr txBox="1"/>
          <p:nvPr/>
        </p:nvSpPr>
        <p:spPr>
          <a:xfrm>
            <a:off x="259825" y="5741825"/>
            <a:ext cx="11768400" cy="10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2"/>
                </a:solidFill>
              </a:rPr>
              <a:t>See EPA mitigation worksheet for full description </a:t>
            </a:r>
            <a:r>
              <a:rPr lang="en-US" sz="1800" u="sng">
                <a:solidFill>
                  <a:schemeClr val="hlink"/>
                </a:solidFill>
                <a:hlinkClick r:id="rId3"/>
              </a:rPr>
              <a:t>https://www.epa.gov/system/files/documents/2025-09/runoff-mitigation-worksheet-september-2025_1.pdf</a:t>
            </a:r>
            <a:r>
              <a:rPr lang="en-US" sz="1800">
                <a:solidFill>
                  <a:schemeClr val="dk2"/>
                </a:solidFill>
              </a:rPr>
              <a:t>  </a:t>
            </a:r>
            <a:endParaRPr sz="1800">
              <a:solidFill>
                <a:schemeClr val="dk2"/>
              </a:solidFill>
            </a:endParaRPr>
          </a:p>
        </p:txBody>
      </p:sp>
      <p:sp>
        <p:nvSpPr>
          <p:cNvPr id="534" name="Google Shape;534;p66"/>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49</a:t>
            </a:fld>
            <a:endParaRPr sz="1300">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3a3739ac7b6_1_114"/>
          <p:cNvSpPr txBox="1">
            <a:spLocks noGrp="1"/>
          </p:cNvSpPr>
          <p:nvPr>
            <p:ph type="title"/>
          </p:nvPr>
        </p:nvSpPr>
        <p:spPr>
          <a:xfrm>
            <a:off x="1017700" y="254849"/>
            <a:ext cx="10364400" cy="7842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dk1"/>
              </a:buClr>
              <a:buSzPts val="1100"/>
              <a:buFont typeface="Arial"/>
              <a:buNone/>
            </a:pPr>
            <a:r>
              <a:rPr lang="en-US" sz="3000">
                <a:solidFill>
                  <a:srgbClr val="0000FF"/>
                </a:solidFill>
              </a:rPr>
              <a:t>What we hope the audience will learn</a:t>
            </a:r>
            <a:endParaRPr sz="3000">
              <a:solidFill>
                <a:srgbClr val="0000FF"/>
              </a:solidFill>
            </a:endParaRPr>
          </a:p>
        </p:txBody>
      </p:sp>
      <p:sp>
        <p:nvSpPr>
          <p:cNvPr id="118" name="Google Shape;118;g3a3739ac7b6_1_114"/>
          <p:cNvSpPr txBox="1">
            <a:spLocks noGrp="1"/>
          </p:cNvSpPr>
          <p:nvPr>
            <p:ph type="body" idx="1"/>
          </p:nvPr>
        </p:nvSpPr>
        <p:spPr>
          <a:xfrm>
            <a:off x="913800" y="1225250"/>
            <a:ext cx="10364400" cy="4350600"/>
          </a:xfrm>
          <a:prstGeom prst="rect">
            <a:avLst/>
          </a:prstGeom>
          <a:noFill/>
          <a:ln>
            <a:noFill/>
          </a:ln>
        </p:spPr>
        <p:txBody>
          <a:bodyPr spcFirstLastPara="1" wrap="square" lIns="91425" tIns="45700" rIns="91425" bIns="45700" anchor="t" anchorCtr="0">
            <a:noAutofit/>
          </a:bodyPr>
          <a:lstStyle/>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can growers and applicators do to protect Endangered Species – keep pesticide on site </a:t>
            </a:r>
            <a:endParaRPr>
              <a:solidFill>
                <a:schemeClr val="dk1"/>
              </a:solidFill>
            </a:endParaRPr>
          </a:p>
          <a:p>
            <a:pPr marL="914400" lvl="1" indent="-381000" algn="l" rtl="0">
              <a:lnSpc>
                <a:spcPct val="120000"/>
              </a:lnSpc>
              <a:spcBef>
                <a:spcPts val="0"/>
              </a:spcBef>
              <a:spcAft>
                <a:spcPts val="0"/>
              </a:spcAft>
              <a:buClr>
                <a:schemeClr val="dk1"/>
              </a:buClr>
              <a:buSzPts val="2400"/>
              <a:buChar char="○"/>
            </a:pPr>
            <a:r>
              <a:rPr lang="en-US" sz="2400">
                <a:solidFill>
                  <a:schemeClr val="dk1"/>
                </a:solidFill>
              </a:rPr>
              <a:t>In addition to ESA these mitigations can help reduce risks to the environment and human health</a:t>
            </a:r>
            <a:endParaRPr sz="2400">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Will all pesticide labels change immediately – could take 15 years</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Where can I find Endangered Species Act Information  - label, BLT, Mitigation Menu, PALM</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are examples of runoff/erosion mitigation options – conservation practices, cover crop, etc</a:t>
            </a:r>
            <a:endParaRPr>
              <a:solidFill>
                <a:schemeClr val="dk1"/>
              </a:solidFill>
            </a:endParaRPr>
          </a:p>
          <a:p>
            <a:pPr marL="457200" lvl="0" indent="-457200" algn="l" rtl="0">
              <a:lnSpc>
                <a:spcPct val="120000"/>
              </a:lnSpc>
              <a:spcBef>
                <a:spcPts val="0"/>
              </a:spcBef>
              <a:spcAft>
                <a:spcPts val="0"/>
              </a:spcAft>
              <a:buClr>
                <a:schemeClr val="dk1"/>
              </a:buClr>
              <a:buSzPts val="2400"/>
              <a:buFont typeface="Twentieth Century"/>
              <a:buAutoNum type="arabicPeriod"/>
            </a:pPr>
            <a:r>
              <a:rPr lang="en-US">
                <a:solidFill>
                  <a:schemeClr val="dk1"/>
                </a:solidFill>
              </a:rPr>
              <a:t>What are examples of spray drift mitigation options – larger droplets, lower boom, etc</a:t>
            </a:r>
            <a:endParaRPr>
              <a:solidFill>
                <a:schemeClr val="dk1"/>
              </a:solidFill>
            </a:endParaRPr>
          </a:p>
          <a:p>
            <a:pPr marL="228600" lvl="0" indent="-101600" algn="l" rtl="0">
              <a:lnSpc>
                <a:spcPct val="120000"/>
              </a:lnSpc>
              <a:spcBef>
                <a:spcPts val="1000"/>
              </a:spcBef>
              <a:spcAft>
                <a:spcPts val="0"/>
              </a:spcAft>
              <a:buClr>
                <a:schemeClr val="dk1"/>
              </a:buClr>
              <a:buSzPts val="2000"/>
              <a:buFont typeface="Arial"/>
              <a:buNone/>
            </a:pPr>
            <a:endParaRPr/>
          </a:p>
          <a:p>
            <a:pPr marL="0" lvl="0" indent="0" algn="l" rtl="0">
              <a:lnSpc>
                <a:spcPct val="120000"/>
              </a:lnSpc>
              <a:spcBef>
                <a:spcPts val="1600"/>
              </a:spcBef>
              <a:spcAft>
                <a:spcPts val="1600"/>
              </a:spcAft>
              <a:buSzPts val="1800"/>
              <a:buNone/>
            </a:pPr>
            <a:endParaRPr/>
          </a:p>
        </p:txBody>
      </p:sp>
      <p:sp>
        <p:nvSpPr>
          <p:cNvPr id="119" name="Google Shape;119;g3a3739ac7b6_1_114"/>
          <p:cNvSpPr txBox="1">
            <a:spLocks noGrp="1"/>
          </p:cNvSpPr>
          <p:nvPr>
            <p:ph type="sldNum" idx="12"/>
          </p:nvPr>
        </p:nvSpPr>
        <p:spPr>
          <a:xfrm>
            <a:off x="10514011" y="5883275"/>
            <a:ext cx="7641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7"/>
          <p:cNvSpPr txBox="1">
            <a:spLocks noGrp="1"/>
          </p:cNvSpPr>
          <p:nvPr>
            <p:ph type="title"/>
          </p:nvPr>
        </p:nvSpPr>
        <p:spPr>
          <a:xfrm>
            <a:off x="838200" y="241376"/>
            <a:ext cx="10515600" cy="68647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IN-FIELD MITIGATION MEASURES</a:t>
            </a:r>
            <a:endParaRPr/>
          </a:p>
        </p:txBody>
      </p:sp>
      <p:graphicFrame>
        <p:nvGraphicFramePr>
          <p:cNvPr id="542" name="Google Shape;542;p67"/>
          <p:cNvGraphicFramePr/>
          <p:nvPr/>
        </p:nvGraphicFramePr>
        <p:xfrm>
          <a:off x="354105" y="821265"/>
          <a:ext cx="11483800" cy="5763630"/>
        </p:xfrm>
        <a:graphic>
          <a:graphicData uri="http://schemas.openxmlformats.org/drawingml/2006/table">
            <a:tbl>
              <a:tblPr firstRow="1" bandRow="1">
                <a:noFill/>
                <a:tableStyleId>{E45A2242-D85A-408C-B663-FD27EBFAEB5F}</a:tableStyleId>
              </a:tblPr>
              <a:tblGrid>
                <a:gridCol w="3828475">
                  <a:extLst>
                    <a:ext uri="{9D8B030D-6E8A-4147-A177-3AD203B41FA5}">
                      <a16:colId xmlns:a16="http://schemas.microsoft.com/office/drawing/2014/main" val="20000"/>
                    </a:ext>
                  </a:extLst>
                </a:gridCol>
                <a:gridCol w="6490050">
                  <a:extLst>
                    <a:ext uri="{9D8B030D-6E8A-4147-A177-3AD203B41FA5}">
                      <a16:colId xmlns:a16="http://schemas.microsoft.com/office/drawing/2014/main" val="20001"/>
                    </a:ext>
                  </a:extLst>
                </a:gridCol>
                <a:gridCol w="1165275">
                  <a:extLst>
                    <a:ext uri="{9D8B030D-6E8A-4147-A177-3AD203B41FA5}">
                      <a16:colId xmlns:a16="http://schemas.microsoft.com/office/drawing/2014/main" val="20002"/>
                    </a:ext>
                  </a:extLst>
                </a:gridCol>
              </a:tblGrid>
              <a:tr h="32027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329150">
                <a:tc rowSpan="2">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Conservation tillage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No-till, including perennial crops (e.g., orchards that are not tilled)</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800" u="none" strike="noStrike" cap="none"/>
                    </a:p>
                  </a:txBody>
                  <a:tcPr marL="91450" marR="91450" marT="45725" marB="45725"/>
                </a:tc>
                <a:extLst>
                  <a:ext uri="{0D108BD9-81ED-4DB2-BD59-A6C34878D82A}">
                    <a16:rowId xmlns:a16="http://schemas.microsoft.com/office/drawing/2014/main" val="10001"/>
                  </a:ext>
                </a:extLst>
              </a:tr>
              <a:tr h="349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Reduced tillage, strip tillage, ridge tillage, mulch tillage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3493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Reservoir tillage</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Reservoir tillage, furrow diking, basin tillage</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txBody>
                  <a:tcPr marL="91450" marR="91450" marT="45725" marB="45725"/>
                </a:tc>
                <a:extLst>
                  <a:ext uri="{0D108BD9-81ED-4DB2-BD59-A6C34878D82A}">
                    <a16:rowId xmlns:a16="http://schemas.microsoft.com/office/drawing/2014/main" val="10003"/>
                  </a:ext>
                </a:extLst>
              </a:tr>
              <a:tr h="3951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Contour farming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Contour farming, contour tillage, contour orchard and perennial crops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4"/>
                  </a:ext>
                </a:extLst>
              </a:tr>
              <a:tr h="7861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Vegetative strips – In-field</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Inter-row vegetated strips, strip cropping or intercropping, alley cropping, prairie strips, contour buffer strips, contour strip cropping, vegetative barrier (occurring in a contoured field)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5"/>
                  </a:ext>
                </a:extLst>
              </a:tr>
              <a:tr h="7522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Irrigation Water Management</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Dry farming, non-irrigated lands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Soil moisture sensors with center pivots &amp; sprinklers, drip tape, drip emitters</a:t>
                      </a:r>
                      <a:endParaRPr sz="1400" u="none" strike="noStrike" cap="none"/>
                    </a:p>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Flood or furrow irrigation with computerized hole selection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3</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6"/>
                  </a:ext>
                </a:extLst>
              </a:tr>
              <a:tr h="409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Anionic Polyacrylamide (PAM)</a:t>
                      </a:r>
                      <a:endParaRPr sz="1800" u="none" strike="noStrike" cap="none">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Use of water soluble PAM in irrigation water </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a:t>
                      </a:r>
                      <a:endParaRPr sz="1800" u="none" strike="noStrike" cap="none">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r h="4092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Terrace farming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Terrace farming, terracing, field terracing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8"/>
                  </a:ext>
                </a:extLst>
              </a:tr>
              <a:tr h="409225">
                <a:tc rowSpan="3">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Cover crop or continuous ground cover</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Cover crop or continuous groundcover; with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1</a:t>
                      </a:r>
                      <a:endParaRPr sz="1400" u="none" strike="noStrike" cap="none"/>
                    </a:p>
                  </a:txBody>
                  <a:tcPr marL="91450" marR="91450" marT="45725" marB="45725"/>
                </a:tc>
                <a:extLst>
                  <a:ext uri="{0D108BD9-81ED-4DB2-BD59-A6C34878D82A}">
                    <a16:rowId xmlns:a16="http://schemas.microsoft.com/office/drawing/2014/main" val="10009"/>
                  </a:ext>
                </a:extLst>
              </a:tr>
              <a:tr h="4092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Short-term cover crop or continuous groundcover; no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0"/>
                  </a:ext>
                </a:extLst>
              </a:tr>
              <a:tr h="4092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Long-term cover crop or continuous groundcover; no tillage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latin typeface="Calibri"/>
                          <a:ea typeface="Calibri"/>
                          <a:cs typeface="Calibri"/>
                          <a:sym typeface="Calibri"/>
                        </a:rPr>
                        <a:t>3</a:t>
                      </a:r>
                      <a:endParaRPr sz="1400" u="none" strike="noStrike" cap="none" dirty="0"/>
                    </a:p>
                  </a:txBody>
                  <a:tcPr marL="91450" marR="91450" marT="45725" marB="45725"/>
                </a:tc>
                <a:extLst>
                  <a:ext uri="{0D108BD9-81ED-4DB2-BD59-A6C34878D82A}">
                    <a16:rowId xmlns:a16="http://schemas.microsoft.com/office/drawing/2014/main" val="10011"/>
                  </a:ext>
                </a:extLst>
              </a:tr>
            </a:tbl>
          </a:graphicData>
        </a:graphic>
      </p:graphicFrame>
      <p:sp>
        <p:nvSpPr>
          <p:cNvPr id="541" name="Google Shape;541;p67"/>
          <p:cNvSpPr txBox="1">
            <a:spLocks noGrp="1"/>
          </p:cNvSpPr>
          <p:nvPr>
            <p:ph type="sldNum" idx="12"/>
          </p:nvPr>
        </p:nvSpPr>
        <p:spPr>
          <a:xfrm>
            <a:off x="11314435" y="6333297"/>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50</a:t>
            </a:fld>
            <a:endParaRPr sz="1300">
              <a:solidFill>
                <a:schemeClr val="dk2"/>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8"/>
          <p:cNvSpPr txBox="1">
            <a:spLocks noGrp="1"/>
          </p:cNvSpPr>
          <p:nvPr>
            <p:ph type="title"/>
          </p:nvPr>
        </p:nvSpPr>
        <p:spPr>
          <a:xfrm>
            <a:off x="913800" y="135417"/>
            <a:ext cx="10364400" cy="564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FIELD-ADJACENT MITIGATION OPTIONS</a:t>
            </a:r>
            <a:endParaRPr/>
          </a:p>
        </p:txBody>
      </p:sp>
      <p:graphicFrame>
        <p:nvGraphicFramePr>
          <p:cNvPr id="550" name="Google Shape;550;p68"/>
          <p:cNvGraphicFramePr/>
          <p:nvPr/>
        </p:nvGraphicFramePr>
        <p:xfrm>
          <a:off x="225934" y="699429"/>
          <a:ext cx="11966075" cy="5881235"/>
        </p:xfrm>
        <a:graphic>
          <a:graphicData uri="http://schemas.openxmlformats.org/drawingml/2006/table">
            <a:tbl>
              <a:tblPr firstRow="1" bandRow="1">
                <a:noFill/>
                <a:tableStyleId>{E45A2242-D85A-408C-B663-FD27EBFAEB5F}</a:tableStyleId>
              </a:tblPr>
              <a:tblGrid>
                <a:gridCol w="5030350">
                  <a:extLst>
                    <a:ext uri="{9D8B030D-6E8A-4147-A177-3AD203B41FA5}">
                      <a16:colId xmlns:a16="http://schemas.microsoft.com/office/drawing/2014/main" val="20000"/>
                    </a:ext>
                  </a:extLst>
                </a:gridCol>
                <a:gridCol w="5911300">
                  <a:extLst>
                    <a:ext uri="{9D8B030D-6E8A-4147-A177-3AD203B41FA5}">
                      <a16:colId xmlns:a16="http://schemas.microsoft.com/office/drawing/2014/main" val="20001"/>
                    </a:ext>
                  </a:extLst>
                </a:gridCol>
                <a:gridCol w="1024425">
                  <a:extLst>
                    <a:ext uri="{9D8B030D-6E8A-4147-A177-3AD203B41FA5}">
                      <a16:colId xmlns:a16="http://schemas.microsoft.com/office/drawing/2014/main" val="20002"/>
                    </a:ext>
                  </a:extLst>
                </a:gridCol>
              </a:tblGrid>
              <a:tr h="450825">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Mitigation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Qualifying Practices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4658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Grassed waterway</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Grassed waterway</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solidFill>
                            <a:schemeClr val="dk1"/>
                          </a:solidFill>
                        </a:rPr>
                        <a:t>2</a:t>
                      </a:r>
                      <a:endParaRPr sz="1300" u="none" strike="noStrike" cap="none"/>
                    </a:p>
                  </a:txBody>
                  <a:tcPr marL="91450" marR="91450" marT="45725" marB="45725"/>
                </a:tc>
                <a:extLst>
                  <a:ext uri="{0D108BD9-81ED-4DB2-BD59-A6C34878D82A}">
                    <a16:rowId xmlns:a16="http://schemas.microsoft.com/office/drawing/2014/main" val="10001"/>
                  </a:ext>
                </a:extLst>
              </a:tr>
              <a:tr h="465850">
                <a:tc rowSpan="3">
                  <a:txBody>
                    <a:bodyPr/>
                    <a:lstStyle/>
                    <a:p>
                      <a:pPr marL="0" marR="0" lvl="0" indent="0" algn="l" rtl="0">
                        <a:lnSpc>
                          <a:spcPct val="100000"/>
                        </a:lnSpc>
                        <a:spcBef>
                          <a:spcPts val="0"/>
                        </a:spcBef>
                        <a:spcAft>
                          <a:spcPts val="0"/>
                        </a:spcAft>
                        <a:buClr>
                          <a:srgbClr val="000000"/>
                        </a:buClr>
                        <a:buSzPts val="2300"/>
                        <a:buFont typeface="Arial"/>
                        <a:buNone/>
                      </a:pPr>
                      <a:endParaRPr sz="2300" u="none" strike="noStrike" cap="none"/>
                    </a:p>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filter strips adjacent to field</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20 to 30 ft wide </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a:t>
                      </a:r>
                      <a:endParaRPr sz="1300" u="none" strike="noStrike" cap="none"/>
                    </a:p>
                  </a:txBody>
                  <a:tcPr marL="91450" marR="91450" marT="45725" marB="45725"/>
                </a:tc>
                <a:extLst>
                  <a:ext uri="{0D108BD9-81ED-4DB2-BD59-A6C34878D82A}">
                    <a16:rowId xmlns:a16="http://schemas.microsoft.com/office/drawing/2014/main" val="10002"/>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30 to &lt; 60 ft wide</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2</a:t>
                      </a:r>
                      <a:endParaRPr sz="1300" u="none" strike="noStrike" cap="none"/>
                    </a:p>
                  </a:txBody>
                  <a:tcPr marL="91450" marR="91450" marT="45725" marB="45725"/>
                </a:tc>
                <a:extLst>
                  <a:ext uri="{0D108BD9-81ED-4DB2-BD59-A6C34878D82A}">
                    <a16:rowId xmlns:a16="http://schemas.microsoft.com/office/drawing/2014/main" val="10003"/>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≥60 ft wide</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3</a:t>
                      </a:r>
                      <a:endParaRPr sz="1300" u="none" strike="noStrike" cap="none"/>
                    </a:p>
                  </a:txBody>
                  <a:tcPr marL="91450" marR="91450" marT="45725" marB="45725"/>
                </a:tc>
                <a:extLst>
                  <a:ext uri="{0D108BD9-81ED-4DB2-BD59-A6C34878D82A}">
                    <a16:rowId xmlns:a16="http://schemas.microsoft.com/office/drawing/2014/main" val="10004"/>
                  </a:ext>
                </a:extLst>
              </a:tr>
              <a:tr h="4658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ditch</a:t>
                      </a:r>
                      <a:endParaRPr sz="1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Vegetative ditch</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solidFill>
                            <a:schemeClr val="dk1"/>
                          </a:solidFill>
                        </a:rPr>
                        <a:t>1</a:t>
                      </a:r>
                      <a:endParaRPr sz="1300" u="none" strike="noStrike" cap="none"/>
                    </a:p>
                  </a:txBody>
                  <a:tcPr marL="91450" marR="91450" marT="45725" marB="45725"/>
                </a:tc>
                <a:extLst>
                  <a:ext uri="{0D108BD9-81ED-4DB2-BD59-A6C34878D82A}">
                    <a16:rowId xmlns:a16="http://schemas.microsoft.com/office/drawing/2014/main" val="10005"/>
                  </a:ext>
                </a:extLst>
              </a:tr>
              <a:tr h="465850">
                <a:tc rowSpan="3">
                  <a:txBody>
                    <a:bodyPr/>
                    <a:lstStyle/>
                    <a:p>
                      <a:pPr marL="0" marR="0" lvl="0" indent="0" algn="l" rtl="0">
                        <a:lnSpc>
                          <a:spcPct val="100000"/>
                        </a:lnSpc>
                        <a:spcBef>
                          <a:spcPts val="0"/>
                        </a:spcBef>
                        <a:spcAft>
                          <a:spcPts val="0"/>
                        </a:spcAft>
                        <a:buClr>
                          <a:srgbClr val="000000"/>
                        </a:buClr>
                        <a:buSzPts val="2300"/>
                        <a:buFont typeface="Arial"/>
                        <a:buNone/>
                      </a:pPr>
                      <a:endParaRPr sz="2300" u="none" strike="noStrike" cap="none"/>
                    </a:p>
                    <a:p>
                      <a:pPr marL="0" marR="0" lvl="0" indent="0" algn="l" rtl="0">
                        <a:lnSpc>
                          <a:spcPct val="100000"/>
                        </a:lnSpc>
                        <a:spcBef>
                          <a:spcPts val="0"/>
                        </a:spcBef>
                        <a:spcAft>
                          <a:spcPts val="0"/>
                        </a:spcAft>
                        <a:buClr>
                          <a:srgbClr val="000000"/>
                        </a:buClr>
                        <a:buSzPts val="2300"/>
                        <a:buFont typeface="Arial"/>
                        <a:buNone/>
                      </a:pPr>
                      <a:r>
                        <a:rPr lang="en-US" sz="2300" u="none" strike="noStrike" cap="none"/>
                        <a:t>Riparian forest buffer; riparian herbaceous cover</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solidFill>
                            <a:schemeClr val="dk1"/>
                          </a:solidFill>
                        </a:rPr>
                        <a:t>2</a:t>
                      </a:r>
                      <a:r>
                        <a:rPr lang="en-US" sz="2300" u="none" strike="noStrike" cap="none"/>
                        <a:t>0 to 30 ft wide </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a:t>
                      </a:r>
                      <a:endParaRPr sz="1300" u="none" strike="noStrike" cap="none"/>
                    </a:p>
                  </a:txBody>
                  <a:tcPr marL="91450" marR="91450" marT="45725" marB="45725"/>
                </a:tc>
                <a:extLst>
                  <a:ext uri="{0D108BD9-81ED-4DB2-BD59-A6C34878D82A}">
                    <a16:rowId xmlns:a16="http://schemas.microsoft.com/office/drawing/2014/main" val="10006"/>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30 to &lt; 60 ft wide</a:t>
                      </a:r>
                      <a:endParaRPr sz="1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2</a:t>
                      </a:r>
                      <a:endParaRPr sz="1300" u="none" strike="noStrike" cap="none"/>
                    </a:p>
                  </a:txBody>
                  <a:tcPr marL="91450" marR="91450" marT="45725" marB="45725"/>
                </a:tc>
                <a:extLst>
                  <a:ext uri="{0D108BD9-81ED-4DB2-BD59-A6C34878D82A}">
                    <a16:rowId xmlns:a16="http://schemas.microsoft.com/office/drawing/2014/main" val="10007"/>
                  </a:ext>
                </a:extLst>
              </a:tr>
              <a:tr h="4658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≥60 ft wide</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3</a:t>
                      </a:r>
                      <a:endParaRPr sz="1300" u="none" strike="noStrike" cap="none"/>
                    </a:p>
                  </a:txBody>
                  <a:tcPr marL="91450" marR="91450" marT="45725" marB="45725"/>
                </a:tc>
                <a:extLst>
                  <a:ext uri="{0D108BD9-81ED-4DB2-BD59-A6C34878D82A}">
                    <a16:rowId xmlns:a16="http://schemas.microsoft.com/office/drawing/2014/main" val="10008"/>
                  </a:ext>
                </a:extLst>
              </a:tr>
              <a:tr h="434975">
                <a:tc>
                  <a:txBody>
                    <a:bodyPr/>
                    <a:lstStyle/>
                    <a:p>
                      <a:pPr marL="0" marR="0" lvl="0" indent="0" algn="l" rtl="0">
                        <a:lnSpc>
                          <a:spcPct val="100000"/>
                        </a:lnSpc>
                        <a:spcBef>
                          <a:spcPts val="0"/>
                        </a:spcBef>
                        <a:spcAft>
                          <a:spcPts val="0"/>
                        </a:spcAft>
                        <a:buNone/>
                      </a:pPr>
                      <a:r>
                        <a:rPr lang="en-US" sz="2300"/>
                        <a:t>Constructed and Natural Wetlands</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300"/>
                        <a:t>Wetland and riparian landscape/habitat</a:t>
                      </a:r>
                      <a:endParaRPr sz="2300" u="none" strike="noStrike" cap="none"/>
                    </a:p>
                  </a:txBody>
                  <a:tcPr marL="91450" marR="91450" marT="45725" marB="45725"/>
                </a:tc>
                <a:tc>
                  <a:txBody>
                    <a:bodyPr/>
                    <a:lstStyle/>
                    <a:p>
                      <a:pPr marL="0" marR="0" lvl="0" indent="0" algn="ctr" rtl="0">
                        <a:lnSpc>
                          <a:spcPct val="100000"/>
                        </a:lnSpc>
                        <a:spcBef>
                          <a:spcPts val="0"/>
                        </a:spcBef>
                        <a:spcAft>
                          <a:spcPts val="0"/>
                        </a:spcAft>
                        <a:buNone/>
                      </a:pPr>
                      <a:r>
                        <a:rPr lang="en-US" sz="2500"/>
                        <a:t>3</a:t>
                      </a:r>
                      <a:endParaRPr sz="2500" u="none" strike="noStrike" cap="none"/>
                    </a:p>
                  </a:txBody>
                  <a:tcPr marL="91450" marR="91450" marT="45725" marB="45725"/>
                </a:tc>
                <a:extLst>
                  <a:ext uri="{0D108BD9-81ED-4DB2-BD59-A6C34878D82A}">
                    <a16:rowId xmlns:a16="http://schemas.microsoft.com/office/drawing/2014/main" val="10009"/>
                  </a:ext>
                </a:extLst>
              </a:tr>
              <a:tr h="634650">
                <a:tc>
                  <a:txBody>
                    <a:bodyPr/>
                    <a:lstStyle/>
                    <a:p>
                      <a:pPr marL="0" marR="0" lvl="0" indent="0" algn="l" rtl="0">
                        <a:lnSpc>
                          <a:spcPct val="100000"/>
                        </a:lnSpc>
                        <a:spcBef>
                          <a:spcPts val="0"/>
                        </a:spcBef>
                        <a:spcAft>
                          <a:spcPts val="0"/>
                        </a:spcAft>
                        <a:buClr>
                          <a:srgbClr val="000000"/>
                        </a:buClr>
                        <a:buSzPts val="2300"/>
                        <a:buFont typeface="Arial"/>
                        <a:buNone/>
                      </a:pPr>
                      <a:r>
                        <a:rPr lang="en-US" sz="2300" u="none" strike="noStrike" cap="none"/>
                        <a:t>Landscape / Habitat Improvement</a:t>
                      </a:r>
                      <a:endParaRPr sz="23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300"/>
                        <a:buFont typeface="Arial"/>
                        <a:buNone/>
                      </a:pPr>
                      <a:r>
                        <a:rPr lang="en-US" sz="2000" u="none" strike="noStrike" cap="none"/>
                        <a:t>20 to 30 ft wide =  1 pt, 30 to 60 ft = 2 pts, ≥60 ft = 3 pts</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1 - 3</a:t>
                      </a:r>
                      <a:endParaRPr sz="2500" u="none" strike="noStrike" cap="none"/>
                    </a:p>
                  </a:txBody>
                  <a:tcPr marL="91450" marR="91450" marT="45725" marB="45725"/>
                </a:tc>
                <a:extLst>
                  <a:ext uri="{0D108BD9-81ED-4DB2-BD59-A6C34878D82A}">
                    <a16:rowId xmlns:a16="http://schemas.microsoft.com/office/drawing/2014/main" val="10010"/>
                  </a:ext>
                </a:extLst>
              </a:tr>
              <a:tr h="470925">
                <a:tc>
                  <a:txBody>
                    <a:bodyPr/>
                    <a:lstStyle/>
                    <a:p>
                      <a:pPr marL="0" marR="0" lvl="0" indent="0" algn="l" rtl="0">
                        <a:lnSpc>
                          <a:spcPct val="100000"/>
                        </a:lnSpc>
                        <a:spcBef>
                          <a:spcPts val="0"/>
                        </a:spcBef>
                        <a:spcAft>
                          <a:spcPts val="0"/>
                        </a:spcAft>
                        <a:buNone/>
                      </a:pPr>
                      <a:r>
                        <a:rPr lang="en-US" sz="2300"/>
                        <a:t>Filtering Devices: filters, sleeves, socks</a:t>
                      </a:r>
                      <a:endParaRPr sz="2300" u="none" strike="noStrike" cap="none"/>
                    </a:p>
                  </a:txBody>
                  <a:tcPr marL="91450" marR="91450" marT="0" marB="0"/>
                </a:tc>
                <a:tc>
                  <a:txBody>
                    <a:bodyPr/>
                    <a:lstStyle/>
                    <a:p>
                      <a:pPr marL="0" marR="0" lvl="0" indent="0" algn="l" rtl="0">
                        <a:lnSpc>
                          <a:spcPct val="100000"/>
                        </a:lnSpc>
                        <a:spcBef>
                          <a:spcPts val="0"/>
                        </a:spcBef>
                        <a:spcAft>
                          <a:spcPts val="0"/>
                        </a:spcAft>
                        <a:buNone/>
                      </a:pPr>
                      <a:r>
                        <a:rPr lang="en-US" sz="2300"/>
                        <a:t>Using compost amendments  or act. charcoal</a:t>
                      </a:r>
                      <a:endParaRPr sz="2300" u="none" strike="noStrike" cap="none"/>
                    </a:p>
                  </a:txBody>
                  <a:tcPr marL="91450" marR="91450" marT="0" marB="0"/>
                </a:tc>
                <a:tc>
                  <a:txBody>
                    <a:bodyPr/>
                    <a:lstStyle/>
                    <a:p>
                      <a:pPr marL="0" marR="0" lvl="0" indent="0" algn="ctr" rtl="0">
                        <a:lnSpc>
                          <a:spcPct val="100000"/>
                        </a:lnSpc>
                        <a:spcBef>
                          <a:spcPts val="0"/>
                        </a:spcBef>
                        <a:spcAft>
                          <a:spcPts val="0"/>
                        </a:spcAft>
                        <a:buNone/>
                      </a:pPr>
                      <a:r>
                        <a:rPr lang="en-US" sz="2500" dirty="0"/>
                        <a:t>1 - 3</a:t>
                      </a:r>
                      <a:endParaRPr sz="2500" dirty="0"/>
                    </a:p>
                  </a:txBody>
                  <a:tcPr marL="91450" marR="91450" marT="0" marB="0"/>
                </a:tc>
                <a:extLst>
                  <a:ext uri="{0D108BD9-81ED-4DB2-BD59-A6C34878D82A}">
                    <a16:rowId xmlns:a16="http://schemas.microsoft.com/office/drawing/2014/main" val="10011"/>
                  </a:ext>
                </a:extLst>
              </a:tr>
            </a:tbl>
          </a:graphicData>
        </a:graphic>
      </p:graphicFrame>
      <p:sp>
        <p:nvSpPr>
          <p:cNvPr id="549" name="Google Shape;549;p6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51</a:t>
            </a:fld>
            <a:endParaRPr sz="1300">
              <a:solidFill>
                <a:schemeClr val="dk2"/>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3a04de26913_0_2"/>
          <p:cNvSpPr txBox="1">
            <a:spLocks noGrp="1"/>
          </p:cNvSpPr>
          <p:nvPr>
            <p:ph type="title"/>
          </p:nvPr>
        </p:nvSpPr>
        <p:spPr>
          <a:xfrm>
            <a:off x="951900" y="393947"/>
            <a:ext cx="10364400" cy="1043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SYSTEMS THAT CAPTURE RUNOFF AND HAVE CONTROLLED DISCHARGE</a:t>
            </a:r>
            <a:endParaRPr/>
          </a:p>
        </p:txBody>
      </p:sp>
      <p:graphicFrame>
        <p:nvGraphicFramePr>
          <p:cNvPr id="557" name="Google Shape;557;g3a04de26913_0_2"/>
          <p:cNvGraphicFramePr/>
          <p:nvPr/>
        </p:nvGraphicFramePr>
        <p:xfrm>
          <a:off x="259882" y="1798320"/>
          <a:ext cx="11232675" cy="2468910"/>
        </p:xfrm>
        <a:graphic>
          <a:graphicData uri="http://schemas.openxmlformats.org/drawingml/2006/table">
            <a:tbl>
              <a:tblPr firstRow="1" bandRow="1">
                <a:noFill/>
                <a:tableStyleId>{E45A2242-D85A-408C-B663-FD27EBFAEB5F}</a:tableStyleId>
              </a:tblPr>
              <a:tblGrid>
                <a:gridCol w="4290725">
                  <a:extLst>
                    <a:ext uri="{9D8B030D-6E8A-4147-A177-3AD203B41FA5}">
                      <a16:colId xmlns:a16="http://schemas.microsoft.com/office/drawing/2014/main" val="20000"/>
                    </a:ext>
                  </a:extLst>
                </a:gridCol>
                <a:gridCol w="5532650">
                  <a:extLst>
                    <a:ext uri="{9D8B030D-6E8A-4147-A177-3AD203B41FA5}">
                      <a16:colId xmlns:a16="http://schemas.microsoft.com/office/drawing/2014/main" val="20001"/>
                    </a:ext>
                  </a:extLst>
                </a:gridCol>
                <a:gridCol w="1409300">
                  <a:extLst>
                    <a:ext uri="{9D8B030D-6E8A-4147-A177-3AD203B41FA5}">
                      <a16:colId xmlns:a16="http://schemas.microsoft.com/office/drawing/2014/main" val="20002"/>
                    </a:ext>
                  </a:extLst>
                </a:gridCol>
              </a:tblGrid>
              <a:tr h="320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Mitigation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Qualifying Practices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Points</a:t>
                      </a:r>
                      <a:endParaRPr sz="1400" u="none" strike="noStrike" cap="none"/>
                    </a:p>
                  </a:txBody>
                  <a:tcPr marL="91450" marR="91450" marT="45725" marB="45725"/>
                </a:tc>
                <a:extLst>
                  <a:ext uri="{0D108BD9-81ED-4DB2-BD59-A6C34878D82A}">
                    <a16:rowId xmlns:a16="http://schemas.microsoft.com/office/drawing/2014/main" val="10000"/>
                  </a:ext>
                </a:extLst>
              </a:tr>
              <a:tr h="6321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Water retention systems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Retention pond, sediment basins, catch basins, sediment traps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u="none" strike="noStrike" cap="none">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1"/>
                  </a:ext>
                </a:extLst>
              </a:tr>
              <a:tr h="1000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Subsurface Drainages and Tile Drainage Installed without Controlled Drainage Structure</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endParaRPr sz="2400"/>
                    </a:p>
                    <a:p>
                      <a:pPr marL="0" marR="0" lvl="0" indent="0" algn="l" rtl="0">
                        <a:lnSpc>
                          <a:spcPct val="100000"/>
                        </a:lnSpc>
                        <a:spcBef>
                          <a:spcPts val="0"/>
                        </a:spcBef>
                        <a:spcAft>
                          <a:spcPts val="0"/>
                        </a:spcAft>
                        <a:buClr>
                          <a:srgbClr val="000000"/>
                        </a:buClr>
                        <a:buSzPts val="2400"/>
                        <a:buFont typeface="Arial"/>
                        <a:buNone/>
                      </a:pPr>
                      <a:r>
                        <a:rPr lang="en-US" sz="2400" u="none" strike="noStrike" cap="none"/>
                        <a:t>Subsurface tile drains, tile drains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600"/>
                        <a:buFont typeface="Arial"/>
                        <a:buNone/>
                      </a:pPr>
                      <a:endParaRPr sz="2600" dirty="0"/>
                    </a:p>
                    <a:p>
                      <a:pPr marL="0" marR="0" lvl="0" indent="0" algn="ctr" rtl="0">
                        <a:lnSpc>
                          <a:spcPct val="100000"/>
                        </a:lnSpc>
                        <a:spcBef>
                          <a:spcPts val="0"/>
                        </a:spcBef>
                        <a:spcAft>
                          <a:spcPts val="0"/>
                        </a:spcAft>
                        <a:buClr>
                          <a:srgbClr val="000000"/>
                        </a:buClr>
                        <a:buSzPts val="2600"/>
                        <a:buFont typeface="Arial"/>
                        <a:buNone/>
                      </a:pPr>
                      <a:r>
                        <a:rPr lang="en-US" sz="2600" u="none" strike="noStrike" cap="none" dirty="0"/>
                        <a:t>1</a:t>
                      </a:r>
                      <a:endParaRPr sz="1400" u="none" strike="noStrike" cap="none" dirty="0"/>
                    </a:p>
                  </a:txBody>
                  <a:tcPr marL="91450" marR="91450" marT="45725" marB="45725"/>
                </a:tc>
                <a:extLst>
                  <a:ext uri="{0D108BD9-81ED-4DB2-BD59-A6C34878D82A}">
                    <a16:rowId xmlns:a16="http://schemas.microsoft.com/office/drawing/2014/main" val="10002"/>
                  </a:ext>
                </a:extLst>
              </a:tr>
            </a:tbl>
          </a:graphicData>
        </a:graphic>
      </p:graphicFrame>
      <p:sp>
        <p:nvSpPr>
          <p:cNvPr id="558" name="Google Shape;558;g3a04de26913_0_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52</a:t>
            </a:fld>
            <a:endParaRPr sz="1300">
              <a:solidFill>
                <a:schemeClr val="dk2"/>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9"/>
          <p:cNvSpPr txBox="1">
            <a:spLocks noGrp="1"/>
          </p:cNvSpPr>
          <p:nvPr>
            <p:ph type="title"/>
          </p:nvPr>
        </p:nvSpPr>
        <p:spPr>
          <a:xfrm>
            <a:off x="838199" y="41035"/>
            <a:ext cx="10451593" cy="44664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00FF"/>
              </a:buClr>
              <a:buSzPct val="97297"/>
              <a:buFont typeface="Calibri"/>
              <a:buNone/>
            </a:pPr>
            <a:r>
              <a:rPr lang="en-US">
                <a:solidFill>
                  <a:srgbClr val="0000FF"/>
                </a:solidFill>
              </a:rPr>
              <a:t>OTHER</a:t>
            </a:r>
            <a:endParaRPr/>
          </a:p>
        </p:txBody>
      </p:sp>
      <p:graphicFrame>
        <p:nvGraphicFramePr>
          <p:cNvPr id="566" name="Google Shape;566;p69"/>
          <p:cNvGraphicFramePr/>
          <p:nvPr>
            <p:extLst>
              <p:ext uri="{D42A27DB-BD31-4B8C-83A1-F6EECF244321}">
                <p14:modId xmlns:p14="http://schemas.microsoft.com/office/powerpoint/2010/main" val="38089813"/>
              </p:ext>
            </p:extLst>
          </p:nvPr>
        </p:nvGraphicFramePr>
        <p:xfrm>
          <a:off x="335318" y="865625"/>
          <a:ext cx="11180300" cy="5382820"/>
        </p:xfrm>
        <a:graphic>
          <a:graphicData uri="http://schemas.openxmlformats.org/drawingml/2006/table">
            <a:tbl>
              <a:tblPr firstRow="1" bandRow="1">
                <a:noFill/>
                <a:tableStyleId>{E45A2242-D85A-408C-B663-FD27EBFAEB5F}</a:tableStyleId>
              </a:tblPr>
              <a:tblGrid>
                <a:gridCol w="3726775">
                  <a:extLst>
                    <a:ext uri="{9D8B030D-6E8A-4147-A177-3AD203B41FA5}">
                      <a16:colId xmlns:a16="http://schemas.microsoft.com/office/drawing/2014/main" val="20000"/>
                    </a:ext>
                  </a:extLst>
                </a:gridCol>
                <a:gridCol w="6318975">
                  <a:extLst>
                    <a:ext uri="{9D8B030D-6E8A-4147-A177-3AD203B41FA5}">
                      <a16:colId xmlns:a16="http://schemas.microsoft.com/office/drawing/2014/main" val="20001"/>
                    </a:ext>
                  </a:extLst>
                </a:gridCol>
                <a:gridCol w="1134550">
                  <a:extLst>
                    <a:ext uri="{9D8B030D-6E8A-4147-A177-3AD203B41FA5}">
                      <a16:colId xmlns:a16="http://schemas.microsoft.com/office/drawing/2014/main" val="20002"/>
                    </a:ext>
                  </a:extLst>
                </a:gridCol>
              </a:tblGrid>
              <a:tr h="33420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Mitigation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Qualifying Practices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Points</a:t>
                      </a:r>
                      <a:endParaRPr sz="1400" u="none" strike="noStrike" cap="none"/>
                    </a:p>
                  </a:txBody>
                  <a:tcPr marL="91450" marR="91450" marT="45725" marB="45725"/>
                </a:tc>
                <a:extLst>
                  <a:ext uri="{0D108BD9-81ED-4DB2-BD59-A6C34878D82A}">
                    <a16:rowId xmlns:a16="http://schemas.microsoft.com/office/drawing/2014/main" val="10000"/>
                  </a:ext>
                </a:extLst>
              </a:tr>
              <a:tr h="403475">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Mitigation tracking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Documented at the field or farm level, using paper or electronic format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1400" u="none" strike="noStrike" cap="none"/>
                    </a:p>
                  </a:txBody>
                  <a:tcPr marL="91450" marR="91450" marT="45725" marB="45725"/>
                </a:tc>
                <a:extLst>
                  <a:ext uri="{0D108BD9-81ED-4DB2-BD59-A6C34878D82A}">
                    <a16:rowId xmlns:a16="http://schemas.microsoft.com/office/drawing/2014/main" val="10001"/>
                  </a:ext>
                </a:extLst>
              </a:tr>
              <a:tr h="150390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Working with or following recommendations from a technical specialist</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Have technical training, education and/or experience in the area of runoff or erosion mitigation.</a:t>
                      </a:r>
                      <a:endParaRPr sz="1400" u="none" strike="noStrike" cap="none"/>
                    </a:p>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Criteria are specified in the Insecticide Strategy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1400" u="none" strike="noStrike" cap="none"/>
                    </a:p>
                  </a:txBody>
                  <a:tcPr marL="91450" marR="91450" marT="45725" marB="45725"/>
                </a:tc>
                <a:extLst>
                  <a:ext uri="{0D108BD9-81ED-4DB2-BD59-A6C34878D82A}">
                    <a16:rowId xmlns:a16="http://schemas.microsoft.com/office/drawing/2014/main" val="10002"/>
                  </a:ext>
                </a:extLst>
              </a:tr>
              <a:tr h="403475">
                <a:tc>
                  <a:txBody>
                    <a:bodyPr/>
                    <a:lstStyle/>
                    <a:p>
                      <a:pPr marL="0" marR="0" lvl="0" indent="0" algn="l" rtl="0">
                        <a:lnSpc>
                          <a:spcPct val="100000"/>
                        </a:lnSpc>
                        <a:spcBef>
                          <a:spcPts val="0"/>
                        </a:spcBef>
                        <a:spcAft>
                          <a:spcPts val="0"/>
                        </a:spcAft>
                        <a:buClr>
                          <a:srgbClr val="000000"/>
                        </a:buClr>
                        <a:buSzPts val="2200"/>
                        <a:buFont typeface="Arial"/>
                        <a:buNone/>
                      </a:pPr>
                      <a:endParaRPr sz="22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u="none" strike="noStrike" cap="none"/>
                        <a:t>or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txBody>
                  <a:tcPr marL="91450" marR="91450" marT="45725" marB="45725"/>
                </a:tc>
                <a:extLst>
                  <a:ext uri="{0D108BD9-81ED-4DB2-BD59-A6C34878D82A}">
                    <a16:rowId xmlns:a16="http://schemas.microsoft.com/office/drawing/2014/main" val="10003"/>
                  </a:ext>
                </a:extLst>
              </a:tr>
              <a:tr h="110520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dirty="0"/>
                        <a:t>Participating in a non-qualifying conservation program</a:t>
                      </a:r>
                      <a:endParaRPr sz="22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a:solidFill>
                            <a:schemeClr val="dk1"/>
                          </a:solidFill>
                        </a:rPr>
                        <a:t>The program provides advice from technical experts to reduce or manage runoff/erosion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a:p>
                    <a:p>
                      <a:pPr marL="0" marR="0" lvl="0" indent="0" algn="ctr" rtl="0">
                        <a:lnSpc>
                          <a:spcPct val="100000"/>
                        </a:lnSpc>
                        <a:spcBef>
                          <a:spcPts val="0"/>
                        </a:spcBef>
                        <a:spcAft>
                          <a:spcPts val="0"/>
                        </a:spcAft>
                        <a:buClr>
                          <a:srgbClr val="000000"/>
                        </a:buClr>
                        <a:buSzPts val="2400"/>
                        <a:buFont typeface="Arial"/>
                        <a:buNone/>
                      </a:pPr>
                      <a:r>
                        <a:rPr lang="en-US" sz="2400" u="none" strike="noStrike" cap="none"/>
                        <a:t>2</a:t>
                      </a:r>
                      <a:endParaRPr sz="1400" u="none" strike="noStrike" cap="none"/>
                    </a:p>
                  </a:txBody>
                  <a:tcPr marL="91450" marR="91450" marT="45725" marB="45725"/>
                </a:tc>
                <a:extLst>
                  <a:ext uri="{0D108BD9-81ED-4DB2-BD59-A6C34878D82A}">
                    <a16:rowId xmlns:a16="http://schemas.microsoft.com/office/drawing/2014/main" val="10004"/>
                  </a:ext>
                </a:extLst>
              </a:tr>
              <a:tr h="568150">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Using mitigation measures from multiple categories</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Practices must be used from at least 2 of the following categories: in-field, field-adjacent, or systems that capture runoff and discharge </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endParaRPr sz="2400" u="none" strike="noStrike" cap="none" dirty="0"/>
                    </a:p>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1</a:t>
                      </a:r>
                      <a:endParaRPr sz="1400" u="none" strike="noStrike" cap="none" dirty="0"/>
                    </a:p>
                  </a:txBody>
                  <a:tcPr marL="91450" marR="91450" marT="45725" marB="45725"/>
                </a:tc>
                <a:extLst>
                  <a:ext uri="{0D108BD9-81ED-4DB2-BD59-A6C34878D82A}">
                    <a16:rowId xmlns:a16="http://schemas.microsoft.com/office/drawing/2014/main" val="10005"/>
                  </a:ext>
                </a:extLst>
              </a:tr>
            </a:tbl>
          </a:graphicData>
        </a:graphic>
      </p:graphicFrame>
      <p:sp>
        <p:nvSpPr>
          <p:cNvPr id="565" name="Google Shape;565;p69"/>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53</a:t>
            </a:fld>
            <a:endParaRPr sz="1300">
              <a:solidFill>
                <a:schemeClr val="dk2"/>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1"/>
          <p:cNvSpPr txBox="1">
            <a:spLocks noGrp="1"/>
          </p:cNvSpPr>
          <p:nvPr>
            <p:ph type="title" idx="4294967295"/>
          </p:nvPr>
        </p:nvSpPr>
        <p:spPr>
          <a:xfrm>
            <a:off x="639618" y="0"/>
            <a:ext cx="11176000" cy="8348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FF"/>
                </a:solidFill>
                <a:effectLst/>
                <a:uLnTx/>
                <a:uFillTx/>
                <a:latin typeface="Calibri"/>
                <a:ea typeface="Calibri"/>
                <a:cs typeface="Calibri"/>
                <a:sym typeface="Calibri"/>
              </a:rPr>
              <a:t>Runoff/Erosion Mitigation Calculation</a:t>
            </a:r>
            <a:endParaRPr kumimoji="0" lang="en-US" sz="1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74" name="Google Shape;574;p71"/>
          <p:cNvSpPr txBox="1"/>
          <p:nvPr/>
        </p:nvSpPr>
        <p:spPr>
          <a:xfrm>
            <a:off x="838275" y="834800"/>
            <a:ext cx="10778700" cy="5248800"/>
          </a:xfrm>
          <a:prstGeom prst="rect">
            <a:avLst/>
          </a:prstGeom>
          <a:noFill/>
          <a:ln>
            <a:noFill/>
          </a:ln>
        </p:spPr>
        <p:txBody>
          <a:bodyPr spcFirstLastPara="1" wrap="square" lIns="91425" tIns="45700" rIns="91425" bIns="45700" anchor="t" anchorCtr="0">
            <a:spAutoFit/>
          </a:bodyPr>
          <a:lstStyle/>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Our example requires 6 points (0 to 9 point scale)</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Remember if a managed area is within 1,000 downhill, mitigation may not be needed (check your state regs): ag fields, gravel areas, mowed areas, roads, etc.</a:t>
            </a:r>
            <a:endParaRPr sz="2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Some counties get runoff </a:t>
            </a:r>
            <a:r>
              <a:rPr lang="en-US" sz="2400" b="0" i="0" u="none" strike="noStrike" cap="none">
                <a:solidFill>
                  <a:schemeClr val="dk1"/>
                </a:solidFill>
                <a:highlight>
                  <a:schemeClr val="lt1"/>
                </a:highlight>
                <a:latin typeface="Calibri"/>
                <a:ea typeface="Calibri"/>
                <a:cs typeface="Calibri"/>
                <a:sym typeface="Calibri"/>
              </a:rPr>
              <a:t>vulnerability</a:t>
            </a:r>
            <a:r>
              <a:rPr lang="en-US" sz="2400" b="0" i="0" u="none" strike="noStrike" cap="none">
                <a:solidFill>
                  <a:schemeClr val="dk1"/>
                </a:solidFill>
                <a:latin typeface="Calibri"/>
                <a:ea typeface="Calibri"/>
                <a:cs typeface="Calibri"/>
                <a:sym typeface="Calibri"/>
              </a:rPr>
              <a:t> relief points (0 to 6 points) </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non-irrigated</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grass cover (continuous cover crop no tillage)</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vegetative ditch that does not flow to ambient water body</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mitigations from multiple categories</a:t>
            </a:r>
            <a:endParaRPr sz="1400" b="0" i="0" u="none" strike="noStrike" cap="none">
              <a:solidFill>
                <a:schemeClr val="dk1"/>
              </a:solidFill>
              <a:latin typeface="Calibri"/>
              <a:ea typeface="Calibri"/>
              <a:cs typeface="Calibri"/>
              <a:sym typeface="Calibri"/>
            </a:endParaRPr>
          </a:p>
          <a:p>
            <a:pPr marL="684213" marR="0" lvl="1" indent="-342900" algn="l"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  point for tracking mitigations 			</a:t>
            </a:r>
            <a:endParaRPr sz="1400" b="0" i="0" u="none" strike="noStrike" cap="none">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	    9 points </a:t>
            </a:r>
            <a:endParaRPr sz="1400" b="0" i="0" u="none" strike="noStrike" cap="none">
              <a:solidFill>
                <a:schemeClr val="dk1"/>
              </a:solidFill>
              <a:latin typeface="Calibri"/>
              <a:ea typeface="Calibri"/>
              <a:cs typeface="Calibri"/>
              <a:sym typeface="Calibri"/>
            </a:endParaRPr>
          </a:p>
          <a:p>
            <a:pPr marL="112713"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If additional points are needed</a:t>
            </a:r>
            <a:endParaRPr sz="1400" b="0" i="0" u="none" strike="noStrike" cap="none">
              <a:solidFill>
                <a:schemeClr val="dk1"/>
              </a:solidFill>
              <a:latin typeface="Calibri"/>
              <a:ea typeface="Calibri"/>
              <a:cs typeface="Calibri"/>
              <a:sym typeface="Calibri"/>
            </a:endParaRPr>
          </a:p>
          <a:p>
            <a:pPr marL="798513" marR="0" lvl="1" indent="-4572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Reduce percent of field/site treated, reduce use rate  </a:t>
            </a:r>
            <a:endParaRPr sz="1400" b="0" i="0" u="none" strike="noStrike" cap="none">
              <a:solidFill>
                <a:schemeClr val="dk1"/>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3" name="Google Shape;57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3a0f092b52a_0_9"/>
          <p:cNvSpPr txBox="1">
            <a:spLocks noGrp="1"/>
          </p:cNvSpPr>
          <p:nvPr>
            <p:ph type="title" idx="4294967295"/>
          </p:nvPr>
        </p:nvSpPr>
        <p:spPr>
          <a:xfrm>
            <a:off x="639618" y="0"/>
            <a:ext cx="11175900" cy="8349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00FF"/>
                </a:solidFill>
                <a:effectLst/>
                <a:uLnTx/>
                <a:uFillTx/>
                <a:latin typeface="Calibri"/>
                <a:ea typeface="Calibri"/>
                <a:cs typeface="Calibri"/>
                <a:sym typeface="Calibri"/>
              </a:rPr>
              <a:t>Runoff/Erosion Mitigation Calculation: Tank Mix Example</a:t>
            </a:r>
            <a:endParaRPr kumimoji="0" lang="en-US" sz="3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582" name="Google Shape;582;g3a0f092b52a_0_9"/>
          <p:cNvSpPr txBox="1"/>
          <p:nvPr/>
        </p:nvSpPr>
        <p:spPr>
          <a:xfrm>
            <a:off x="553700" y="834800"/>
            <a:ext cx="11063100" cy="6237000"/>
          </a:xfrm>
          <a:prstGeom prst="rect">
            <a:avLst/>
          </a:prstGeom>
          <a:noFill/>
          <a:ln>
            <a:noFill/>
          </a:ln>
        </p:spPr>
        <p:txBody>
          <a:bodyPr spcFirstLastPara="1" wrap="square" lIns="91425" tIns="45700" rIns="91425" bIns="45700" anchor="t" anchorCtr="0">
            <a:spAutoFit/>
          </a:bodyPr>
          <a:lstStyle/>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Tank mix of three pesticides: two with ESA points and one without</a:t>
            </a:r>
            <a:endParaRPr sz="2800" b="0" i="0" u="none" strike="noStrike" cap="none">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endParaRPr sz="2800" b="0" i="0" u="none" strike="noStrike" cap="none">
              <a:solidFill>
                <a:srgbClr val="0000FF"/>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Remember if a managed area is within 1,000 downhill mitigation may not be needed (check your state regs): ag fields, gravel areas, mowed areas, roads, etc.</a:t>
            </a:r>
            <a:endParaRPr sz="2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2 points for runoff </a:t>
            </a:r>
            <a:r>
              <a:rPr lang="en-US" sz="2400" b="0" i="0" u="none" strike="noStrike" cap="none">
                <a:solidFill>
                  <a:schemeClr val="dk1"/>
                </a:solidFill>
                <a:highlight>
                  <a:schemeClr val="lt1"/>
                </a:highlight>
                <a:latin typeface="Calibri"/>
                <a:ea typeface="Calibri"/>
                <a:cs typeface="Calibri"/>
                <a:sym typeface="Calibri"/>
              </a:rPr>
              <a:t>vulnerability</a:t>
            </a:r>
            <a:r>
              <a:rPr lang="en-US" sz="2400" b="0" i="0" u="none" strike="noStrike" cap="none">
                <a:solidFill>
                  <a:schemeClr val="dk1"/>
                </a:solidFill>
                <a:latin typeface="Calibri"/>
                <a:ea typeface="Calibri"/>
                <a:cs typeface="Calibri"/>
                <a:sym typeface="Calibri"/>
              </a:rPr>
              <a:t> relief points (counties get 0 to 6 points) </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non-irrigated farmland</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3 points for grass cover (continuous cover crop no tillage)</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vegetative ditch </a:t>
            </a:r>
            <a:r>
              <a:rPr lang="en-US" sz="2400">
                <a:solidFill>
                  <a:schemeClr val="dk1"/>
                </a:solidFill>
                <a:latin typeface="Calibri"/>
                <a:ea typeface="Calibri"/>
                <a:cs typeface="Calibri"/>
                <a:sym typeface="Calibri"/>
              </a:rPr>
              <a:t>that does not flow to ambient water body</a:t>
            </a:r>
            <a:endParaRPr sz="2400">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none" strike="noStrike" cap="none">
                <a:solidFill>
                  <a:schemeClr val="dk1"/>
                </a:solidFill>
                <a:latin typeface="Calibri"/>
                <a:ea typeface="Calibri"/>
                <a:cs typeface="Calibri"/>
                <a:sym typeface="Calibri"/>
              </a:rPr>
              <a:t>1 point for mitigations from multiple categories</a:t>
            </a:r>
            <a:endParaRPr sz="1400" b="0" i="0" u="none" strike="noStrike" cap="none">
              <a:solidFill>
                <a:schemeClr val="dk1"/>
              </a:solidFill>
              <a:latin typeface="Calibri"/>
              <a:ea typeface="Calibri"/>
              <a:cs typeface="Calibri"/>
              <a:sym typeface="Calibri"/>
            </a:endParaRPr>
          </a:p>
          <a:p>
            <a:pPr marL="684212" marR="0" lvl="1" indent="-342900" algn="l" rtl="0">
              <a:lnSpc>
                <a:spcPct val="107000"/>
              </a:lnSpc>
              <a:spcBef>
                <a:spcPts val="0"/>
              </a:spcBef>
              <a:spcAft>
                <a:spcPts val="0"/>
              </a:spcAft>
              <a:buClr>
                <a:schemeClr val="dk1"/>
              </a:buClr>
              <a:buSzPts val="2400"/>
              <a:buFont typeface="Calibri"/>
              <a:buChar char="•"/>
            </a:pPr>
            <a:r>
              <a:rPr lang="en-US" sz="2400" b="0" i="0" u="sng" strike="noStrike" cap="none">
                <a:solidFill>
                  <a:schemeClr val="dk1"/>
                </a:solidFill>
                <a:latin typeface="Calibri"/>
                <a:ea typeface="Calibri"/>
                <a:cs typeface="Calibri"/>
                <a:sym typeface="Calibri"/>
              </a:rPr>
              <a:t>1  point for tracking mitigations 			</a:t>
            </a:r>
            <a:endParaRPr sz="1400" b="0" i="0" u="none" strike="noStrike" cap="none">
              <a:solidFill>
                <a:schemeClr val="dk1"/>
              </a:solidFill>
              <a:latin typeface="Calibri"/>
              <a:ea typeface="Calibri"/>
              <a:cs typeface="Calibri"/>
              <a:sym typeface="Calibri"/>
            </a:endParaRPr>
          </a:p>
          <a:p>
            <a:pPr marL="112712" marR="0" lvl="1" indent="0" algn="l" rtl="0">
              <a:lnSpc>
                <a:spcPct val="107000"/>
              </a:lnSpc>
              <a:spcBef>
                <a:spcPts val="0"/>
              </a:spcBef>
              <a:spcAft>
                <a:spcPts val="0"/>
              </a:spcAft>
              <a:buClr>
                <a:srgbClr val="0000FF"/>
              </a:buClr>
              <a:buSzPts val="2800"/>
              <a:buFont typeface="Twentieth Century"/>
              <a:buNone/>
            </a:pPr>
            <a:r>
              <a:rPr lang="en-US" sz="2800" b="0" i="0" u="none" strike="noStrike" cap="none">
                <a:solidFill>
                  <a:schemeClr val="dk1"/>
                </a:solidFill>
                <a:latin typeface="Calibri"/>
                <a:ea typeface="Calibri"/>
                <a:cs typeface="Calibri"/>
                <a:sym typeface="Calibri"/>
              </a:rPr>
              <a:t>	    11 points </a:t>
            </a:r>
            <a:endParaRPr sz="1400" b="0" i="0" u="none" strike="noStrike" cap="none">
              <a:solidFill>
                <a:schemeClr val="dk1"/>
              </a:solidFill>
              <a:latin typeface="Calibri"/>
              <a:ea typeface="Calibri"/>
              <a:cs typeface="Calibri"/>
              <a:sym typeface="Calibri"/>
            </a:endParaRPr>
          </a:p>
          <a:p>
            <a:pPr marL="914400" marR="0" lvl="0" indent="0" algn="l" rtl="0">
              <a:lnSpc>
                <a:spcPct val="107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graphicFrame>
        <p:nvGraphicFramePr>
          <p:cNvPr id="583" name="Google Shape;583;g3a0f092b52a_0_9"/>
          <p:cNvGraphicFramePr/>
          <p:nvPr>
            <p:extLst>
              <p:ext uri="{D42A27DB-BD31-4B8C-83A1-F6EECF244321}">
                <p14:modId xmlns:p14="http://schemas.microsoft.com/office/powerpoint/2010/main" val="646995714"/>
              </p:ext>
            </p:extLst>
          </p:nvPr>
        </p:nvGraphicFramePr>
        <p:xfrm>
          <a:off x="748350" y="1428250"/>
          <a:ext cx="10287000" cy="1645830"/>
        </p:xfrm>
        <a:graphic>
          <a:graphicData uri="http://schemas.openxmlformats.org/drawingml/2006/table">
            <a:tbl>
              <a:tblPr firstRow="1">
                <a:noFill/>
                <a:tableStyleId>{2ACD5C47-97FA-4742-A8B3-BDAF62E5F70A}</a:tableStyleId>
              </a:tblPr>
              <a:tblGrid>
                <a:gridCol w="2571750">
                  <a:extLst>
                    <a:ext uri="{9D8B030D-6E8A-4147-A177-3AD203B41FA5}">
                      <a16:colId xmlns:a16="http://schemas.microsoft.com/office/drawing/2014/main" val="20000"/>
                    </a:ext>
                  </a:extLst>
                </a:gridCol>
                <a:gridCol w="257175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Pesticide</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A</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B</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Product C</a:t>
                      </a:r>
                      <a:endParaRPr sz="24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Mitigation Points</a:t>
                      </a:r>
                      <a:endParaRPr sz="2400" b="1"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6</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3</a:t>
                      </a:r>
                      <a:endParaRPr sz="2400" u="none" strike="noStrike" cap="none">
                        <a:latin typeface="Calibri"/>
                        <a:ea typeface="Calibri"/>
                        <a:cs typeface="Calibri"/>
                        <a:sym typeface="Calibri"/>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latin typeface="Calibri"/>
                          <a:ea typeface="Calibri"/>
                          <a:cs typeface="Calibri"/>
                          <a:sym typeface="Calibri"/>
                        </a:rPr>
                        <a:t>None listed</a:t>
                      </a:r>
                      <a:endParaRPr sz="2400"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latin typeface="Calibri"/>
                          <a:ea typeface="Calibri"/>
                          <a:cs typeface="Calibri"/>
                          <a:sym typeface="Calibri"/>
                        </a:rPr>
                        <a:t>Total Points</a:t>
                      </a:r>
                      <a:endParaRPr sz="2400" b="1" u="none" strike="noStrike" cap="none">
                        <a:latin typeface="Calibri"/>
                        <a:ea typeface="Calibri"/>
                        <a:cs typeface="Calibri"/>
                        <a:sym typeface="Calibri"/>
                      </a:endParaRPr>
                    </a:p>
                  </a:txBody>
                  <a:tcPr marL="91425" marR="91425" marT="91425" marB="91425"/>
                </a:tc>
                <a:tc gridSpan="3">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latin typeface="Calibri"/>
                          <a:ea typeface="Calibri"/>
                          <a:cs typeface="Calibri"/>
                          <a:sym typeface="Calibri"/>
                        </a:rPr>
                        <a:t>6 points (use the largest number, </a:t>
                      </a:r>
                      <a:r>
                        <a:rPr lang="en-US" sz="2400" u="sng" strike="noStrike" cap="none" dirty="0">
                          <a:latin typeface="Calibri"/>
                          <a:ea typeface="Calibri"/>
                          <a:cs typeface="Calibri"/>
                          <a:sym typeface="Calibri"/>
                        </a:rPr>
                        <a:t>do not</a:t>
                      </a:r>
                      <a:r>
                        <a:rPr lang="en-US" sz="2400" u="none" strike="noStrike" cap="none" dirty="0">
                          <a:latin typeface="Calibri"/>
                          <a:ea typeface="Calibri"/>
                          <a:cs typeface="Calibri"/>
                          <a:sym typeface="Calibri"/>
                        </a:rPr>
                        <a:t> add the points)</a:t>
                      </a:r>
                      <a:endParaRPr sz="2400" u="none" strike="noStrike" cap="none" dirty="0">
                        <a:latin typeface="Calibri"/>
                        <a:ea typeface="Calibri"/>
                        <a:cs typeface="Calibri"/>
                        <a:sym typeface="Calibri"/>
                      </a:endParaRPr>
                    </a:p>
                  </a:txBody>
                  <a:tcPr marL="91425" marR="91425" marT="91425" marB="914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581" name="Google Shape;581;g3a0f092b52a_0_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24"/>
          <p:cNvSpPr txBox="1">
            <a:spLocks noGrp="1"/>
          </p:cNvSpPr>
          <p:nvPr>
            <p:ph type="title"/>
          </p:nvPr>
        </p:nvSpPr>
        <p:spPr>
          <a:xfrm>
            <a:off x="696807" y="340479"/>
            <a:ext cx="10798386" cy="7171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CONCLUSION</a:t>
            </a:r>
            <a:endParaRPr/>
          </a:p>
        </p:txBody>
      </p:sp>
      <p:sp>
        <p:nvSpPr>
          <p:cNvPr id="590" name="Google Shape;590;p24"/>
          <p:cNvSpPr txBox="1">
            <a:spLocks noGrp="1"/>
          </p:cNvSpPr>
          <p:nvPr>
            <p:ph type="body" idx="1"/>
          </p:nvPr>
        </p:nvSpPr>
        <p:spPr>
          <a:xfrm>
            <a:off x="885025" y="1202600"/>
            <a:ext cx="7420800" cy="5435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1"/>
                </a:solidFill>
              </a:rPr>
              <a:t>Work collaboratively with user, consultant, sales representative, and state</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The ESA assessment process is very new and still evolving</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Growers will generally have to look at ESA on a field-by-field basis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ESA changes will happen gradually over several years</a:t>
            </a:r>
            <a:endParaRPr sz="2800">
              <a:solidFill>
                <a:schemeClr val="dk1"/>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1"/>
                </a:solidFill>
              </a:rPr>
              <a:t>Is there state specific information or a contact  person?</a:t>
            </a:r>
            <a:endParaRPr sz="2800">
              <a:solidFill>
                <a:schemeClr val="dk1"/>
              </a:solidFill>
            </a:endParaRPr>
          </a:p>
        </p:txBody>
      </p:sp>
      <p:sp>
        <p:nvSpPr>
          <p:cNvPr id="591" name="Google Shape;591;p24"/>
          <p:cNvSpPr txBox="1"/>
          <p:nvPr/>
        </p:nvSpPr>
        <p:spPr>
          <a:xfrm>
            <a:off x="9699336" y="3060348"/>
            <a:ext cx="196002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Times New Roman"/>
              <a:buNone/>
            </a:pPr>
            <a:r>
              <a:rPr lang="en-US" sz="1800" b="0" i="0" u="none" strike="noStrike" cap="none">
                <a:solidFill>
                  <a:schemeClr val="dk1"/>
                </a:solidFill>
                <a:latin typeface="Times New Roman"/>
                <a:ea typeface="Times New Roman"/>
                <a:cs typeface="Times New Roman"/>
                <a:sym typeface="Times New Roman"/>
              </a:rPr>
              <a:t>Lakeside daisy</a:t>
            </a:r>
            <a:endParaRPr sz="1800" b="0" i="0" u="none" strike="noStrike" cap="none">
              <a:solidFill>
                <a:schemeClr val="dk1"/>
              </a:solidFill>
              <a:latin typeface="Calibri"/>
              <a:ea typeface="Calibri"/>
              <a:cs typeface="Calibri"/>
              <a:sym typeface="Calibri"/>
            </a:endParaRPr>
          </a:p>
        </p:txBody>
      </p:sp>
      <p:pic>
        <p:nvPicPr>
          <p:cNvPr id="592" name="Google Shape;592;p24" descr="Lakeside daisy"/>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500492" y="3511250"/>
            <a:ext cx="3603823" cy="2620515"/>
          </a:xfrm>
          <a:prstGeom prst="rect">
            <a:avLst/>
          </a:prstGeom>
          <a:noFill/>
          <a:ln>
            <a:noFill/>
          </a:ln>
        </p:spPr>
      </p:pic>
      <p:sp>
        <p:nvSpPr>
          <p:cNvPr id="593" name="Google Shape;593;p24"/>
          <p:cNvSpPr txBox="1">
            <a:spLocks noGrp="1"/>
          </p:cNvSpPr>
          <p:nvPr>
            <p:ph type="sldNum" idx="12"/>
          </p:nvPr>
        </p:nvSpPr>
        <p:spPr>
          <a:xfrm>
            <a:off x="11113085" y="62728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56</a:t>
            </a:fld>
            <a:endParaRPr sz="1300">
              <a:solidFill>
                <a:schemeClr val="dk2"/>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22"/>
          <p:cNvSpPr txBox="1">
            <a:spLocks noGrp="1"/>
          </p:cNvSpPr>
          <p:nvPr>
            <p:ph type="title"/>
          </p:nvPr>
        </p:nvSpPr>
        <p:spPr>
          <a:xfrm>
            <a:off x="614855" y="171291"/>
            <a:ext cx="11146221" cy="49372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FF"/>
              </a:buClr>
              <a:buSzPts val="4000"/>
              <a:buFont typeface="Calibri"/>
              <a:buNone/>
            </a:pPr>
            <a:r>
              <a:rPr lang="en-US" sz="4000">
                <a:solidFill>
                  <a:srgbClr val="0000FF"/>
                </a:solidFill>
              </a:rPr>
              <a:t>ESA RESOURCES</a:t>
            </a:r>
            <a:endParaRPr/>
          </a:p>
        </p:txBody>
      </p:sp>
      <p:sp>
        <p:nvSpPr>
          <p:cNvPr id="602" name="Google Shape;602;p22"/>
          <p:cNvSpPr txBox="1"/>
          <p:nvPr/>
        </p:nvSpPr>
        <p:spPr>
          <a:xfrm>
            <a:off x="7467675" y="306708"/>
            <a:ext cx="2689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Rusty patch bumblebee</a:t>
            </a:r>
            <a:endParaRPr sz="1800" b="0" i="0" u="none" strike="noStrike" cap="none">
              <a:solidFill>
                <a:schemeClr val="dk1"/>
              </a:solidFill>
              <a:latin typeface="Calibri"/>
              <a:ea typeface="Calibri"/>
              <a:cs typeface="Calibri"/>
              <a:sym typeface="Calibri"/>
            </a:endParaRPr>
          </a:p>
        </p:txBody>
      </p:sp>
      <p:pic>
        <p:nvPicPr>
          <p:cNvPr id="600" name="Google Shape;600;p22" descr="rusty patch bumblebee"/>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b="-4011"/>
          <a:stretch/>
        </p:blipFill>
        <p:spPr>
          <a:xfrm>
            <a:off x="9827024" y="171291"/>
            <a:ext cx="1824149" cy="1668483"/>
          </a:xfrm>
          <a:prstGeom prst="rect">
            <a:avLst/>
          </a:prstGeom>
          <a:noFill/>
          <a:ln>
            <a:noFill/>
          </a:ln>
        </p:spPr>
      </p:pic>
      <p:sp>
        <p:nvSpPr>
          <p:cNvPr id="601" name="Google Shape;601;p22"/>
          <p:cNvSpPr txBox="1"/>
          <p:nvPr/>
        </p:nvSpPr>
        <p:spPr>
          <a:xfrm>
            <a:off x="614850" y="614475"/>
            <a:ext cx="11300400" cy="6003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EPA Endangered Species Main Page</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rgbClr val="000000"/>
              </a:buClr>
              <a:buSzPts val="1900"/>
              <a:buFont typeface="Arial"/>
              <a:buChar char="•"/>
            </a:pPr>
            <a:r>
              <a:rPr lang="en-US" sz="19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https://www.epa.gov/endangered-species</a:t>
            </a:r>
            <a:r>
              <a:rPr lang="en-US" sz="1900" b="0" i="0" u="none" strike="noStrike" cap="none">
                <a:solidFill>
                  <a:srgbClr val="000000"/>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EPA Bulletin Live! Two (BLT)</a:t>
            </a:r>
            <a:endParaRPr sz="1900" b="0"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chemeClr val="dk1"/>
              </a:buClr>
              <a:buSzPts val="1900"/>
              <a:buFont typeface="Calibri"/>
              <a:buChar char="●"/>
            </a:pPr>
            <a:r>
              <a:rPr lang="en-US" sz="1900" b="0" i="0" u="sng" strike="noStrike" cap="none">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https://www.epa.gov/endangered-species/bulletins-live-two-view-bulletins</a:t>
            </a:r>
            <a:r>
              <a:rPr lang="en-US" sz="1900" b="0" i="0" u="none" strike="noStrike" cap="none">
                <a:solidFill>
                  <a:srgbClr val="0070C0"/>
                </a:solidFill>
                <a:latin typeface="Calibri"/>
                <a:ea typeface="Calibri"/>
                <a:cs typeface="Calibri"/>
                <a:sym typeface="Calibri"/>
              </a:rPr>
              <a:t> </a:t>
            </a:r>
            <a:endParaRPr sz="1900" b="0" i="0" u="none" strike="noStrike" cap="none">
              <a:solidFill>
                <a:srgbClr val="0070C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Pesticides and Endangered Species Educational Resources Toolbox</a:t>
            </a:r>
            <a:endParaRPr sz="15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1800"/>
              <a:buFont typeface="Arial"/>
              <a:buChar char="•"/>
            </a:pPr>
            <a:r>
              <a:rPr lang="en-US" sz="1800" b="0" i="0" u="sng" strike="noStrike" cap="none">
                <a:solidFill>
                  <a:srgbClr val="0070C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https://www.epa.gov/endangered-species/pesticides-and-endangered-species-educational-resources-toolbox</a:t>
            </a:r>
            <a:r>
              <a:rPr lang="en-US" sz="1800" b="0" i="0" u="none" strike="noStrike" cap="none">
                <a:solidFill>
                  <a:srgbClr val="0070C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EPA Mitigation Menu</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chemeClr val="dk1"/>
              </a:buClr>
              <a:buSzPts val="1900"/>
              <a:buFont typeface="Arial"/>
              <a:buChar char="•"/>
            </a:pPr>
            <a:r>
              <a:rPr lang="en-US" sz="1900" b="0" i="0" u="sng" strike="noStrike" cap="none">
                <a:solidFill>
                  <a:srgbClr val="0070C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https://www.epa.gov/pesticides/mitigation-menu</a:t>
            </a:r>
            <a:r>
              <a:rPr lang="en-US" sz="1900" b="0" i="0" u="none" strike="noStrike" cap="none">
                <a:solidFill>
                  <a:srgbClr val="0070C0"/>
                </a:solidFill>
                <a:latin typeface="Calibri"/>
                <a:ea typeface="Calibri"/>
                <a:cs typeface="Calibri"/>
                <a:sym typeface="Calibri"/>
              </a:rPr>
              <a:t>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Calibri"/>
              <a:buNone/>
            </a:pPr>
            <a:r>
              <a:rPr lang="en-US" sz="1900" b="1" i="0" u="none" strike="noStrike" cap="none">
                <a:solidFill>
                  <a:srgbClr val="000000"/>
                </a:solidFill>
                <a:latin typeface="Calibri"/>
                <a:ea typeface="Calibri"/>
                <a:cs typeface="Calibri"/>
                <a:sym typeface="Calibri"/>
              </a:rPr>
              <a:t>Weed Science Society of America webpage </a:t>
            </a:r>
            <a:r>
              <a:rPr lang="en-US" sz="1900" b="0" i="0" u="none" strike="noStrike" cap="none">
                <a:solidFill>
                  <a:srgbClr val="000000"/>
                </a:solidFill>
                <a:latin typeface="Calibri"/>
                <a:ea typeface="Calibri"/>
                <a:cs typeface="Calibri"/>
                <a:sym typeface="Calibri"/>
              </a:rPr>
              <a:t>– definitions, handouts, and presentations</a:t>
            </a:r>
            <a:endParaRPr sz="1500" b="0" i="0" u="none" strike="noStrike" cap="none">
              <a:solidFill>
                <a:schemeClr val="dk1"/>
              </a:solidFill>
              <a:latin typeface="Calibri"/>
              <a:ea typeface="Calibri"/>
              <a:cs typeface="Calibri"/>
              <a:sym typeface="Calibri"/>
            </a:endParaRPr>
          </a:p>
          <a:p>
            <a:pPr marL="457200" marR="0" lvl="0" indent="-438150" algn="l" rtl="0">
              <a:lnSpc>
                <a:spcPct val="100000"/>
              </a:lnSpc>
              <a:spcBef>
                <a:spcPts val="0"/>
              </a:spcBef>
              <a:spcAft>
                <a:spcPts val="0"/>
              </a:spcAft>
              <a:buClr>
                <a:schemeClr val="dk1"/>
              </a:buClr>
              <a:buSzPts val="1900"/>
              <a:buFont typeface="Arial"/>
              <a:buChar char="•"/>
            </a:pPr>
            <a:r>
              <a:rPr lang="en-US" sz="19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https://wssa.net/endangered-species/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Compliance Services International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Calibri"/>
              <a:buNone/>
            </a:pPr>
            <a:r>
              <a:rPr lang="en-US" sz="1900" b="0" i="0" u="none" strike="noStrike" cap="none">
                <a:solidFill>
                  <a:srgbClr val="000000"/>
                </a:solidFill>
                <a:latin typeface="Calibri"/>
                <a:ea typeface="Calibri"/>
                <a:cs typeface="Calibri"/>
                <a:sym typeface="Calibri"/>
              </a:rPr>
              <a:t>–</a:t>
            </a:r>
            <a:r>
              <a:rPr lang="en-US" sz="1900" b="1" i="0" u="none" strike="noStrike" cap="none">
                <a:solidFill>
                  <a:srgbClr val="000000"/>
                </a:solidFill>
                <a:latin typeface="Calibri"/>
                <a:ea typeface="Calibri"/>
                <a:cs typeface="Calibri"/>
                <a:sym typeface="Calibri"/>
              </a:rPr>
              <a:t> AMMPS: Avoidance, Minimization, and other Measures for Protecting Species </a:t>
            </a:r>
            <a:r>
              <a:rPr lang="en-US" sz="19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https://ammpspecies.com/</a:t>
            </a:r>
            <a:endParaRPr sz="1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00"/>
                </a:solidFill>
                <a:latin typeface="Calibri"/>
                <a:ea typeface="Calibri"/>
                <a:cs typeface="Calibri"/>
                <a:sym typeface="Calibri"/>
              </a:rPr>
              <a:t>FIFRA Endangered Species Task Force - </a:t>
            </a:r>
            <a:r>
              <a:rPr lang="en-US" sz="1900" b="0" i="0" u="none" strike="noStrike" cap="none">
                <a:solidFill>
                  <a:srgbClr val="000000"/>
                </a:solidFill>
                <a:latin typeface="Calibri"/>
                <a:ea typeface="Calibri"/>
                <a:cs typeface="Calibri"/>
                <a:sym typeface="Calibri"/>
              </a:rPr>
              <a:t>ESA species maps, mitigation tracker</a:t>
            </a:r>
            <a:endParaRPr sz="1900" b="0" i="0" u="none" strike="noStrike" cap="none">
              <a:solidFill>
                <a:srgbClr val="000000"/>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https://festf.org/</a:t>
            </a:r>
            <a:r>
              <a:rPr lang="en-US" sz="1900" b="0" i="0" u="none" strike="noStrike" cap="none">
                <a:solidFill>
                  <a:srgbClr val="000000"/>
                </a:solidFill>
                <a:latin typeface="Calibri"/>
                <a:ea typeface="Calibri"/>
                <a:cs typeface="Calibri"/>
                <a:sym typeface="Calibri"/>
              </a:rPr>
              <a:t> </a:t>
            </a:r>
            <a:endParaRPr sz="1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Center for Integrated Pest Management </a:t>
            </a:r>
            <a:r>
              <a:rPr lang="en-US" sz="2100" b="0" i="0" u="none" strike="noStrike" cap="none">
                <a:solidFill>
                  <a:srgbClr val="000000"/>
                </a:solidFill>
                <a:latin typeface="Calibri"/>
                <a:ea typeface="Calibri"/>
                <a:cs typeface="Calibri"/>
                <a:sym typeface="Calibri"/>
              </a:rPr>
              <a:t>–</a:t>
            </a:r>
            <a:r>
              <a:rPr lang="en-US" sz="2100" b="0" i="0" u="none" strike="noStrike" cap="none">
                <a:solidFill>
                  <a:schemeClr val="dk1"/>
                </a:solidFill>
                <a:latin typeface="Calibri"/>
                <a:ea typeface="Calibri"/>
                <a:cs typeface="Calibri"/>
                <a:sym typeface="Calibri"/>
              </a:rPr>
              <a:t> </a:t>
            </a:r>
            <a:r>
              <a:rPr lang="en-US" sz="1900" b="1" i="0" u="none" strike="noStrike" cap="none">
                <a:solidFill>
                  <a:schemeClr val="dk1"/>
                </a:solidFill>
                <a:latin typeface="Calibri"/>
                <a:ea typeface="Calibri"/>
                <a:cs typeface="Calibri"/>
                <a:sym typeface="Calibri"/>
              </a:rPr>
              <a:t>Pesticide Environmental Stewardship Website </a:t>
            </a:r>
            <a:endParaRPr sz="1900" b="1"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US" sz="1900">
                <a:solidFill>
                  <a:schemeClr val="dk1"/>
                </a:solidFill>
                <a:latin typeface="Calibri"/>
                <a:ea typeface="Calibri"/>
                <a:cs typeface="Calibri"/>
                <a:sym typeface="Calibri"/>
              </a:rPr>
              <a:t> </a:t>
            </a:r>
            <a:r>
              <a:rPr lang="en-US" sz="1900" u="sng">
                <a:solidFill>
                  <a:schemeClr val="hlink"/>
                </a:solidFill>
                <a:latin typeface="Calibri"/>
                <a:ea typeface="Calibri"/>
                <a:cs typeface="Calibri"/>
                <a:sym typeface="Calibri"/>
                <a:hlinkClick r:id="rId11"/>
              </a:rPr>
              <a:t>https://pesticidestewardship.org/</a:t>
            </a:r>
            <a:r>
              <a:rPr lang="en-US" sz="1900">
                <a:solidFill>
                  <a:schemeClr val="dk1"/>
                </a:solidFill>
                <a:latin typeface="Calibri"/>
                <a:ea typeface="Calibri"/>
                <a:cs typeface="Calibri"/>
                <a:sym typeface="Calibri"/>
              </a:rPr>
              <a:t> </a:t>
            </a:r>
            <a:endParaRPr sz="1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200"/>
              <a:buFont typeface="Twentieth Century"/>
              <a:buNone/>
            </a:pPr>
            <a:r>
              <a:rPr lang="en-US" sz="1900" b="1" i="0" u="none" strike="noStrike" cap="none">
                <a:solidFill>
                  <a:srgbClr val="000000"/>
                </a:solidFill>
                <a:latin typeface="Calibri"/>
                <a:ea typeface="Calibri"/>
                <a:cs typeface="Calibri"/>
                <a:sym typeface="Calibri"/>
              </a:rPr>
              <a:t>Acre Blitz - Compliance assistance and PULA Check Tool</a:t>
            </a:r>
            <a:endParaRPr sz="1900" b="0" i="0" u="none" strike="noStrike" cap="none">
              <a:solidFill>
                <a:srgbClr val="000000"/>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acreblitz.com</a:t>
            </a:r>
            <a:r>
              <a:rPr lang="en-US" sz="1900" b="0" i="0" u="sng" strike="noStrike" cap="none">
                <a:solidFill>
                  <a:srgbClr val="0563C1"/>
                </a:solidFill>
                <a:latin typeface="Calibri"/>
                <a:ea typeface="Calibri"/>
                <a:cs typeface="Calibri"/>
                <a:sym typeface="Calibri"/>
              </a:rPr>
              <a:t> </a:t>
            </a:r>
            <a:endParaRPr sz="1900" b="0" i="0" u="sng" strike="noStrike" cap="none">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chemeClr val="dk1"/>
                </a:solidFill>
                <a:latin typeface="Calibri"/>
                <a:ea typeface="Calibri"/>
                <a:cs typeface="Calibri"/>
                <a:sym typeface="Calibri"/>
              </a:rPr>
              <a:t>CropLife America </a:t>
            </a:r>
            <a:r>
              <a:rPr lang="en-US" sz="2200" b="1" i="0" u="none" strike="noStrike" cap="none">
                <a:solidFill>
                  <a:schemeClr val="dk1"/>
                </a:solidFill>
                <a:latin typeface="Calibri"/>
                <a:ea typeface="Calibri"/>
                <a:cs typeface="Calibri"/>
                <a:sym typeface="Calibri"/>
              </a:rPr>
              <a:t>ESA Toolbox and ESA Technical Guide to Mitigation</a:t>
            </a:r>
            <a:endParaRPr sz="2200" b="1" i="0" u="none" strike="noStrike" cap="none">
              <a:solidFill>
                <a:schemeClr val="dk1"/>
              </a:solidFill>
              <a:latin typeface="Calibri"/>
              <a:ea typeface="Calibri"/>
              <a:cs typeface="Calibri"/>
              <a:sym typeface="Calibri"/>
            </a:endParaRPr>
          </a:p>
          <a:p>
            <a:pPr marL="457200" marR="0" lvl="0" indent="-349250" algn="l" rtl="0">
              <a:lnSpc>
                <a:spcPct val="100000"/>
              </a:lnSpc>
              <a:spcBef>
                <a:spcPts val="0"/>
              </a:spcBef>
              <a:spcAft>
                <a:spcPts val="0"/>
              </a:spcAft>
              <a:buClr>
                <a:srgbClr val="000000"/>
              </a:buClr>
              <a:buSzPts val="1900"/>
              <a:buFont typeface="Calibri"/>
              <a:buChar char="●"/>
            </a:pPr>
            <a:r>
              <a:rPr lang="en-US" sz="1900" b="0" i="0" u="sng" strike="noStrike" cap="none">
                <a:solidFill>
                  <a:srgbClr val="0563C1"/>
                </a:solidFill>
                <a:latin typeface="Calibri"/>
                <a:ea typeface="Calibri"/>
                <a:cs typeface="Calibri"/>
                <a:sym typeface="Calibri"/>
              </a:rPr>
              <a:t>https://www.croplifeamerica.org/esa</a:t>
            </a:r>
            <a:endParaRPr sz="1900" b="0" i="0" u="sng" strike="noStrike" cap="none">
              <a:solidFill>
                <a:srgbClr val="0563C1"/>
              </a:solidFill>
              <a:latin typeface="Calibri"/>
              <a:ea typeface="Calibri"/>
              <a:cs typeface="Calibri"/>
              <a:sym typeface="Calibri"/>
            </a:endParaRPr>
          </a:p>
        </p:txBody>
      </p:sp>
      <p:sp>
        <p:nvSpPr>
          <p:cNvPr id="603" name="Google Shape;603;p22"/>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57</a:t>
            </a:fld>
            <a:endParaRPr sz="1300">
              <a:solidFill>
                <a:schemeClr val="dk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3"/>
          <p:cNvSpPr txBox="1">
            <a:spLocks noGrp="1"/>
          </p:cNvSpPr>
          <p:nvPr>
            <p:ph type="title"/>
          </p:nvPr>
        </p:nvSpPr>
        <p:spPr>
          <a:xfrm>
            <a:off x="5521503" y="365125"/>
            <a:ext cx="5832297" cy="13598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4000"/>
              <a:buFont typeface="Calibri"/>
              <a:buNone/>
            </a:pPr>
            <a:r>
              <a:rPr lang="en-US" sz="4000" b="1">
                <a:solidFill>
                  <a:srgbClr val="0000FF"/>
                </a:solidFill>
                <a:latin typeface="Calibri"/>
                <a:ea typeface="Calibri"/>
                <a:cs typeface="Calibri"/>
                <a:sym typeface="Calibri"/>
              </a:rPr>
              <a:t>EPA ENDANGERED SPECIES MAIN PAGE</a:t>
            </a:r>
            <a:endParaRPr sz="4000" b="1">
              <a:solidFill>
                <a:srgbClr val="0000FF"/>
              </a:solidFill>
              <a:latin typeface="Calibri"/>
              <a:ea typeface="Calibri"/>
              <a:cs typeface="Calibri"/>
              <a:sym typeface="Calibri"/>
            </a:endParaRPr>
          </a:p>
        </p:txBody>
      </p:sp>
      <p:pic>
        <p:nvPicPr>
          <p:cNvPr id="610" name="Google Shape;610;p23" descr="A qr code with a dinosaur"/>
          <p:cNvPicPr preferRelativeResize="0">
            <a:picLocks noGrp="1"/>
          </p:cNvPicPr>
          <p:nvPr>
            <p:ph type="body" idx="1"/>
          </p:nvPr>
        </p:nvPicPr>
        <p:blipFill rotWithShape="1">
          <a:blip r:embed="rId3">
            <a:alphaModFix/>
          </a:blip>
          <a:srcRect/>
          <a:stretch/>
        </p:blipFill>
        <p:spPr>
          <a:xfrm>
            <a:off x="7038206" y="2318938"/>
            <a:ext cx="3424200" cy="3424200"/>
          </a:xfrm>
          <a:prstGeom prst="rect">
            <a:avLst/>
          </a:prstGeom>
          <a:noFill/>
          <a:ln>
            <a:noFill/>
          </a:ln>
        </p:spPr>
      </p:pic>
      <p:pic>
        <p:nvPicPr>
          <p:cNvPr id="611" name="Google Shape;611;p23" descr="A screenshot of a websit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5377" y="0"/>
            <a:ext cx="4122774" cy="6858000"/>
          </a:xfrm>
          <a:prstGeom prst="rect">
            <a:avLst/>
          </a:prstGeom>
          <a:noFill/>
          <a:ln>
            <a:noFill/>
          </a:ln>
        </p:spPr>
      </p:pic>
      <p:sp>
        <p:nvSpPr>
          <p:cNvPr id="612" name="Google Shape;612;p2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58</a:t>
            </a:fld>
            <a:endParaRPr sz="1300">
              <a:solidFill>
                <a:schemeClr val="dk2"/>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25"/>
          <p:cNvSpPr txBox="1">
            <a:spLocks noGrp="1"/>
          </p:cNvSpPr>
          <p:nvPr>
            <p:ph type="title"/>
          </p:nvPr>
        </p:nvSpPr>
        <p:spPr>
          <a:xfrm>
            <a:off x="913775" y="306792"/>
            <a:ext cx="10364400" cy="159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COLLABORATIVE EFFORT – DECEMBER 2025</a:t>
            </a:r>
            <a:endParaRPr/>
          </a:p>
        </p:txBody>
      </p:sp>
      <p:sp>
        <p:nvSpPr>
          <p:cNvPr id="618" name="Google Shape;618;p25"/>
          <p:cNvSpPr txBox="1">
            <a:spLocks noGrp="1"/>
          </p:cNvSpPr>
          <p:nvPr>
            <p:ph type="body" idx="1"/>
          </p:nvPr>
        </p:nvSpPr>
        <p:spPr>
          <a:xfrm>
            <a:off x="981100" y="2066500"/>
            <a:ext cx="10297200" cy="41118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ts val="2000"/>
              <a:buChar char="•"/>
            </a:pPr>
            <a:r>
              <a:rPr lang="en-US">
                <a:solidFill>
                  <a:schemeClr val="dk1"/>
                </a:solidFill>
              </a:rPr>
              <a:t>WEED SCIENCE SOCIETY OF AMERICA, ENDANGERED SPECIES ACT COMMITTEE</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BILL CHISM, CHAIR</a:t>
            </a:r>
            <a:endParaRPr>
              <a:solidFill>
                <a:schemeClr val="dk1"/>
              </a:solidFill>
            </a:endParaRPr>
          </a:p>
          <a:p>
            <a:pPr marL="457200" lvl="0" indent="0" algn="l" rtl="0">
              <a:lnSpc>
                <a:spcPct val="90000"/>
              </a:lnSpc>
              <a:spcBef>
                <a:spcPts val="500"/>
              </a:spcBef>
              <a:spcAft>
                <a:spcPts val="0"/>
              </a:spcAft>
              <a:buNone/>
            </a:pPr>
            <a:endParaRPr>
              <a:solidFill>
                <a:schemeClr val="dk1"/>
              </a:solidFill>
            </a:endParaRPr>
          </a:p>
          <a:p>
            <a:pPr marL="228600" lvl="0" indent="-228600" algn="l" rtl="0">
              <a:lnSpc>
                <a:spcPct val="90000"/>
              </a:lnSpc>
              <a:spcBef>
                <a:spcPts val="1000"/>
              </a:spcBef>
              <a:spcAft>
                <a:spcPts val="0"/>
              </a:spcAft>
              <a:buClr>
                <a:schemeClr val="dk1"/>
              </a:buClr>
              <a:buSzPts val="2000"/>
              <a:buChar char="•"/>
            </a:pPr>
            <a:r>
              <a:rPr lang="en-US">
                <a:solidFill>
                  <a:schemeClr val="dk1"/>
                </a:solidFill>
              </a:rPr>
              <a:t>AMERICAN ASSOCIATION OF PESTICIDE SAFETY EDUCATORS</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NIRANJANA KRISHNAN, UNIVERSITY OF MARYLAND</a:t>
            </a:r>
            <a:endParaRPr>
              <a:solidFill>
                <a:schemeClr val="dk1"/>
              </a:solidFill>
            </a:endParaRPr>
          </a:p>
          <a:p>
            <a:pPr marL="685800" lvl="1" indent="-228600" algn="l" rtl="0">
              <a:lnSpc>
                <a:spcPct val="90000"/>
              </a:lnSpc>
              <a:spcBef>
                <a:spcPts val="500"/>
              </a:spcBef>
              <a:spcAft>
                <a:spcPts val="0"/>
              </a:spcAft>
              <a:buClr>
                <a:schemeClr val="dk1"/>
              </a:buClr>
              <a:buSzPts val="1800"/>
              <a:buFont typeface="Courier New"/>
              <a:buChar char="o"/>
            </a:pPr>
            <a:r>
              <a:rPr lang="en-US">
                <a:solidFill>
                  <a:schemeClr val="dk1"/>
                </a:solidFill>
              </a:rPr>
              <a:t>KIM BROWN, KIM BROWN CONSULTING</a:t>
            </a:r>
            <a:endParaRPr>
              <a:solidFill>
                <a:schemeClr val="dk1"/>
              </a:solidFill>
            </a:endParaRPr>
          </a:p>
          <a:p>
            <a:pPr marL="457200" lvl="0" indent="0" algn="l" rtl="0">
              <a:lnSpc>
                <a:spcPct val="90000"/>
              </a:lnSpc>
              <a:spcBef>
                <a:spcPts val="500"/>
              </a:spcBef>
              <a:spcAft>
                <a:spcPts val="0"/>
              </a:spcAft>
              <a:buNone/>
            </a:pPr>
            <a:endParaRPr>
              <a:solidFill>
                <a:schemeClr val="dk1"/>
              </a:solidFill>
            </a:endParaRPr>
          </a:p>
          <a:p>
            <a:pPr marL="457200" lvl="0" indent="-342900" algn="l" rtl="0">
              <a:lnSpc>
                <a:spcPct val="90000"/>
              </a:lnSpc>
              <a:spcBef>
                <a:spcPts val="500"/>
              </a:spcBef>
              <a:spcAft>
                <a:spcPts val="0"/>
              </a:spcAft>
              <a:buClr>
                <a:schemeClr val="dk1"/>
              </a:buClr>
              <a:buSzPts val="1800"/>
              <a:buFont typeface="Courier New"/>
              <a:buChar char="•"/>
            </a:pPr>
            <a:r>
              <a:rPr lang="en-US">
                <a:solidFill>
                  <a:schemeClr val="dk1"/>
                </a:solidFill>
              </a:rPr>
              <a:t>SUPPORT FROM U.S. ENVIRONMENTAL PROTECTION AGENCY</a:t>
            </a:r>
            <a:endParaRPr>
              <a:solidFill>
                <a:schemeClr val="dk1"/>
              </a:solidFill>
              <a:latin typeface="Calibri"/>
              <a:ea typeface="Calibri"/>
              <a:cs typeface="Calibri"/>
              <a:sym typeface="Calibri"/>
            </a:endParaRPr>
          </a:p>
          <a:p>
            <a:pPr marL="457200" lvl="0" indent="-368300" algn="l" rtl="0">
              <a:lnSpc>
                <a:spcPct val="90000"/>
              </a:lnSpc>
              <a:spcBef>
                <a:spcPts val="500"/>
              </a:spcBef>
              <a:spcAft>
                <a:spcPts val="0"/>
              </a:spcAft>
              <a:buClr>
                <a:schemeClr val="dk1"/>
              </a:buClr>
              <a:buSzPts val="2200"/>
              <a:buFont typeface="Courier New"/>
              <a:buChar char="•"/>
            </a:pPr>
            <a:r>
              <a:rPr lang="en-US" sz="2200" i="1">
                <a:solidFill>
                  <a:schemeClr val="dk1"/>
                </a:solidFill>
                <a:latin typeface="Calibri"/>
                <a:ea typeface="Calibri"/>
                <a:cs typeface="Calibri"/>
                <a:sym typeface="Calibri"/>
              </a:rPr>
              <a:t>ANY MENTION OF TRADE NAMES, MANUFACTURERS OR PRODUCTS DOES NOT IMPLY AN ENDORSEMENT BY THE US GOVERNMENT OF THE UNITED STATES ENVIRONMENTAL PROTECTION AGENCY. EPA AND ITS EMPLOYEES DO NOT ENDORSE ANY COMMERCIAL PRODUCTS, SERVICES, OR ENTERPRISES.</a:t>
            </a:r>
            <a:endParaRPr sz="2200">
              <a:solidFill>
                <a:schemeClr val="dk1"/>
              </a:solidFill>
            </a:endParaRPr>
          </a:p>
        </p:txBody>
      </p:sp>
      <p:sp>
        <p:nvSpPr>
          <p:cNvPr id="619" name="Google Shape;619;p2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59</a:t>
            </a:fld>
            <a:endParaRPr sz="1300">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3"/>
          <p:cNvSpPr txBox="1">
            <a:spLocks noGrp="1"/>
          </p:cNvSpPr>
          <p:nvPr>
            <p:ph type="title"/>
          </p:nvPr>
        </p:nvSpPr>
        <p:spPr>
          <a:xfrm>
            <a:off x="929659" y="350484"/>
            <a:ext cx="9540600" cy="640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00FF"/>
              </a:buClr>
              <a:buSzPts val="3600"/>
              <a:buFont typeface="Calibri"/>
              <a:buNone/>
            </a:pPr>
            <a:r>
              <a:rPr lang="en-US">
                <a:solidFill>
                  <a:srgbClr val="0000FF"/>
                </a:solidFill>
              </a:rPr>
              <a:t>ENDANGERED SPECIES ACT (ESA)</a:t>
            </a:r>
            <a:endParaRPr/>
          </a:p>
        </p:txBody>
      </p:sp>
      <p:sp>
        <p:nvSpPr>
          <p:cNvPr id="125" name="Google Shape;125;p43"/>
          <p:cNvSpPr txBox="1">
            <a:spLocks noGrp="1"/>
          </p:cNvSpPr>
          <p:nvPr>
            <p:ph type="body" idx="1"/>
          </p:nvPr>
        </p:nvSpPr>
        <p:spPr>
          <a:xfrm>
            <a:off x="929650" y="990675"/>
            <a:ext cx="10332600" cy="55125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500"/>
              <a:buChar char="●"/>
            </a:pPr>
            <a:r>
              <a:rPr lang="en-US" sz="2500">
                <a:solidFill>
                  <a:schemeClr val="dk1"/>
                </a:solidFill>
              </a:rPr>
              <a:t>ESA(1973) provides a program for conservation of threatened and endangered (i.e., listed) species and critical habitats. </a:t>
            </a:r>
            <a:endParaRPr sz="2100">
              <a:solidFill>
                <a:schemeClr val="dk1"/>
              </a:solidFill>
            </a:endParaRPr>
          </a:p>
          <a:p>
            <a:pPr marL="228600" lvl="0" indent="-228600" algn="l" rtl="0">
              <a:lnSpc>
                <a:spcPct val="120000"/>
              </a:lnSpc>
              <a:spcBef>
                <a:spcPts val="1000"/>
              </a:spcBef>
              <a:spcAft>
                <a:spcPts val="0"/>
              </a:spcAft>
              <a:buClr>
                <a:schemeClr val="dk1"/>
              </a:buClr>
              <a:buSzPts val="2500"/>
              <a:buChar char="●"/>
            </a:pPr>
            <a:r>
              <a:rPr lang="en-US" sz="2500">
                <a:solidFill>
                  <a:schemeClr val="dk1"/>
                </a:solidFill>
              </a:rPr>
              <a:t>Administered by U.S. Fish and Wildlife Service (FWS) and National Marine Fisheries Service (NMFS). </a:t>
            </a:r>
            <a:endParaRPr sz="2100">
              <a:solidFill>
                <a:schemeClr val="dk1"/>
              </a:solidFill>
            </a:endParaRPr>
          </a:p>
          <a:p>
            <a:pPr marL="228600" lvl="0" indent="-228600" algn="l" rtl="0">
              <a:lnSpc>
                <a:spcPct val="120000"/>
              </a:lnSpc>
              <a:spcBef>
                <a:spcPts val="1000"/>
              </a:spcBef>
              <a:spcAft>
                <a:spcPts val="0"/>
              </a:spcAft>
              <a:buClr>
                <a:schemeClr val="dk1"/>
              </a:buClr>
              <a:buSzPts val="2500"/>
              <a:buChar char="●"/>
            </a:pPr>
            <a:r>
              <a:rPr lang="en-US" sz="2500">
                <a:solidFill>
                  <a:schemeClr val="dk1"/>
                </a:solidFill>
              </a:rPr>
              <a:t>ESA states </a:t>
            </a:r>
            <a:r>
              <a:rPr lang="en-US" sz="2500" b="1">
                <a:solidFill>
                  <a:schemeClr val="dk1"/>
                </a:solidFill>
              </a:rPr>
              <a:t>all federal agencies must ensure their actions do not harm listed species</a:t>
            </a:r>
            <a:r>
              <a:rPr lang="en-US" sz="2500">
                <a:solidFill>
                  <a:schemeClr val="dk1"/>
                </a:solidFill>
              </a:rPr>
              <a:t>. this includes the U.S. Environmental Protection Agency (EPA’s) action of registering pesticides under Federal Insecticide, Fungicide, Rodenticide Act (FIFRA). </a:t>
            </a:r>
            <a:endParaRPr sz="2500">
              <a:solidFill>
                <a:schemeClr val="dk1"/>
              </a:solidFill>
            </a:endParaRPr>
          </a:p>
          <a:p>
            <a:pPr marL="914400" lvl="1" indent="-381000" algn="l" rtl="0">
              <a:lnSpc>
                <a:spcPct val="120000"/>
              </a:lnSpc>
              <a:spcBef>
                <a:spcPts val="1000"/>
              </a:spcBef>
              <a:spcAft>
                <a:spcPts val="0"/>
              </a:spcAft>
              <a:buClr>
                <a:schemeClr val="dk1"/>
              </a:buClr>
              <a:buSzPts val="2400"/>
              <a:buChar char="○"/>
            </a:pPr>
            <a:r>
              <a:rPr lang="en-US" sz="2400">
                <a:solidFill>
                  <a:schemeClr val="dk1"/>
                </a:solidFill>
              </a:rPr>
              <a:t>EPA ESA “harm" refers to the ESA </a:t>
            </a:r>
            <a:r>
              <a:rPr lang="en-US" sz="2400">
                <a:solidFill>
                  <a:srgbClr val="0A0A0A"/>
                </a:solidFill>
                <a:highlight>
                  <a:srgbClr val="FFFFFF"/>
                </a:highlight>
              </a:rPr>
              <a:t>prohibition on "take," which includes direct killing/harming and, significant habitat modification that injures species</a:t>
            </a:r>
            <a:endParaRPr sz="2400">
              <a:solidFill>
                <a:schemeClr val="dk1"/>
              </a:solidFill>
            </a:endParaRPr>
          </a:p>
        </p:txBody>
      </p:sp>
      <p:sp>
        <p:nvSpPr>
          <p:cNvPr id="126" name="Google Shape;126;p43"/>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6</a:t>
            </a:fld>
            <a:endParaRPr sz="1300">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1371598" y="302699"/>
            <a:ext cx="10030023" cy="991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4000"/>
              <a:buFont typeface="Calibri"/>
              <a:buNone/>
            </a:pPr>
            <a:r>
              <a:rPr lang="en-US" sz="4000" b="1">
                <a:solidFill>
                  <a:srgbClr val="0000FF"/>
                </a:solidFill>
              </a:rPr>
              <a:t>GOVERNMENT AGENCY ROLES   </a:t>
            </a:r>
            <a:endParaRPr sz="4000">
              <a:solidFill>
                <a:srgbClr val="FFFFFF"/>
              </a:solidFill>
            </a:endParaRPr>
          </a:p>
        </p:txBody>
      </p:sp>
      <p:pic>
        <p:nvPicPr>
          <p:cNvPr id="134" name="Google Shape;134;p4" descr="EPA Logo&#10;&#10;"/>
          <p:cNvPicPr preferRelativeResize="0"/>
          <p:nvPr/>
        </p:nvPicPr>
        <p:blipFill rotWithShape="1">
          <a:blip r:embed="rId3">
            <a:alphaModFix/>
          </a:blip>
          <a:srcRect/>
          <a:stretch/>
        </p:blipFill>
        <p:spPr>
          <a:xfrm>
            <a:off x="971858" y="2283396"/>
            <a:ext cx="2368374" cy="1576448"/>
          </a:xfrm>
          <a:prstGeom prst="rect">
            <a:avLst/>
          </a:prstGeom>
          <a:noFill/>
          <a:ln>
            <a:noFill/>
          </a:ln>
        </p:spPr>
      </p:pic>
      <p:sp>
        <p:nvSpPr>
          <p:cNvPr id="136" name="Google Shape;136;p4"/>
          <p:cNvSpPr txBox="1"/>
          <p:nvPr/>
        </p:nvSpPr>
        <p:spPr>
          <a:xfrm>
            <a:off x="744250" y="4031475"/>
            <a:ext cx="2744400" cy="212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EPA</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Regulates pesticides and approves labels and collects data and </a:t>
            </a:r>
            <a:r>
              <a:rPr lang="en-US" sz="1800">
                <a:solidFill>
                  <a:schemeClr val="dk1"/>
                </a:solidFill>
                <a:latin typeface="Calibri"/>
                <a:ea typeface="Calibri"/>
                <a:cs typeface="Calibri"/>
                <a:sym typeface="Calibri"/>
              </a:rPr>
              <a:t>growth</a:t>
            </a:r>
            <a:r>
              <a:rPr lang="en-US" sz="1800" b="0" i="0" u="none" strike="noStrike" cap="none">
                <a:solidFill>
                  <a:schemeClr val="dk1"/>
                </a:solidFill>
                <a:latin typeface="Calibri"/>
                <a:ea typeface="Calibri"/>
                <a:cs typeface="Calibri"/>
                <a:sym typeface="Calibri"/>
              </a:rPr>
              <a:t> perspectives to inform decision</a:t>
            </a:r>
            <a:r>
              <a:rPr lang="en-US" sz="1800">
                <a:solidFill>
                  <a:schemeClr val="dk1"/>
                </a:solidFill>
                <a:latin typeface="Calibri"/>
                <a:ea typeface="Calibri"/>
                <a:cs typeface="Calibri"/>
                <a:sym typeface="Calibri"/>
              </a:rPr>
              <a:t>-making</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132" name="Google Shape;132;p4" descr="Fish &amp; Wildlife Service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85989" y="2024866"/>
            <a:ext cx="1617235" cy="2093509"/>
          </a:xfrm>
          <a:prstGeom prst="rect">
            <a:avLst/>
          </a:prstGeom>
          <a:noFill/>
          <a:ln>
            <a:noFill/>
          </a:ln>
        </p:spPr>
      </p:pic>
      <p:sp>
        <p:nvSpPr>
          <p:cNvPr id="137" name="Google Shape;137;p4"/>
          <p:cNvSpPr txBox="1"/>
          <p:nvPr/>
        </p:nvSpPr>
        <p:spPr>
          <a:xfrm>
            <a:off x="3488766" y="4031479"/>
            <a:ext cx="201168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FWS</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Protects listed terrestrial and freshwater species</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135" name="Google Shape;135;p4" descr="National Oceanic and Atmospheric Administration logo"/>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827328" y="2522980"/>
            <a:ext cx="2417753" cy="1097280"/>
          </a:xfrm>
          <a:prstGeom prst="rect">
            <a:avLst/>
          </a:prstGeom>
          <a:noFill/>
          <a:ln>
            <a:noFill/>
          </a:ln>
        </p:spPr>
      </p:pic>
      <p:sp>
        <p:nvSpPr>
          <p:cNvPr id="138" name="Google Shape;138;p4"/>
          <p:cNvSpPr txBox="1"/>
          <p:nvPr/>
        </p:nvSpPr>
        <p:spPr>
          <a:xfrm>
            <a:off x="6030364" y="4031479"/>
            <a:ext cx="2011680"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NMFS</a:t>
            </a:r>
            <a:r>
              <a:rPr lang="en-US" sz="1800" b="1"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Protects listed marine (saltwater) species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140" name="Google Shape;140;p4" descr="bracket that includes Fish and Wildlife and National Oceanic and Atmospheric Administration logos"/>
          <p:cNvSpPr/>
          <p:nvPr/>
        </p:nvSpPr>
        <p:spPr>
          <a:xfrm rot="-5400000">
            <a:off x="5654893" y="3422170"/>
            <a:ext cx="621284" cy="4559091"/>
          </a:xfrm>
          <a:prstGeom prst="leftBrace">
            <a:avLst>
              <a:gd name="adj1" fmla="val 8333"/>
              <a:gd name="adj2" fmla="val 50000"/>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Calibri"/>
              <a:ea typeface="Calibri"/>
              <a:cs typeface="Calibri"/>
              <a:sym typeface="Calibri"/>
            </a:endParaRPr>
          </a:p>
        </p:txBody>
      </p:sp>
      <p:sp>
        <p:nvSpPr>
          <p:cNvPr id="141" name="Google Shape;141;p4"/>
          <p:cNvSpPr txBox="1"/>
          <p:nvPr/>
        </p:nvSpPr>
        <p:spPr>
          <a:xfrm>
            <a:off x="4136735" y="6157905"/>
            <a:ext cx="36576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chemeClr val="dk1"/>
                </a:solidFill>
                <a:latin typeface="Calibri"/>
                <a:ea typeface="Calibri"/>
                <a:cs typeface="Calibri"/>
                <a:sym typeface="Calibri"/>
              </a:rPr>
              <a:t>The “Services”</a:t>
            </a:r>
            <a:endParaRPr sz="1800" b="0" i="0" u="none" strike="noStrike" cap="none">
              <a:solidFill>
                <a:schemeClr val="dk1"/>
              </a:solidFill>
              <a:latin typeface="Calibri"/>
              <a:ea typeface="Calibri"/>
              <a:cs typeface="Calibri"/>
              <a:sym typeface="Calibri"/>
            </a:endParaRPr>
          </a:p>
        </p:txBody>
      </p:sp>
      <p:pic>
        <p:nvPicPr>
          <p:cNvPr id="133" name="Google Shape;133;p4" descr="United States Department of Agriculture logo"/>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864293" y="2314414"/>
            <a:ext cx="2215597" cy="1514413"/>
          </a:xfrm>
          <a:prstGeom prst="rect">
            <a:avLst/>
          </a:prstGeom>
          <a:noFill/>
          <a:ln>
            <a:noFill/>
          </a:ln>
        </p:spPr>
      </p:pic>
      <p:sp>
        <p:nvSpPr>
          <p:cNvPr id="139" name="Google Shape;139;p4"/>
          <p:cNvSpPr txBox="1"/>
          <p:nvPr/>
        </p:nvSpPr>
        <p:spPr>
          <a:xfrm>
            <a:off x="8966251" y="4031479"/>
            <a:ext cx="2011680"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2400" b="1" i="0" u="none" strike="noStrike" cap="none">
                <a:solidFill>
                  <a:schemeClr val="dk1"/>
                </a:solidFill>
                <a:latin typeface="Calibri"/>
                <a:ea typeface="Calibri"/>
                <a:cs typeface="Calibri"/>
                <a:sym typeface="Calibri"/>
              </a:rPr>
              <a:t>USDA</a:t>
            </a:r>
            <a:r>
              <a:rPr lang="en-US" sz="1800" b="1"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Analyzes impacts of mitigations for agriculture </a:t>
            </a:r>
            <a:endParaRPr sz="1800" b="0" i="0" u="none" strike="noStrike" cap="none">
              <a:solidFill>
                <a:schemeClr val="dk1"/>
              </a:solidFill>
              <a:latin typeface="Calibri"/>
              <a:ea typeface="Calibri"/>
              <a:cs typeface="Calibri"/>
              <a:sym typeface="Calibri"/>
            </a:endParaRPr>
          </a:p>
        </p:txBody>
      </p:sp>
      <p:sp>
        <p:nvSpPr>
          <p:cNvPr id="142" name="Google Shape;142;p4"/>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7</a:t>
            </a:fld>
            <a:endParaRPr sz="1300">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5"/>
          <p:cNvSpPr txBox="1">
            <a:spLocks noGrp="1"/>
          </p:cNvSpPr>
          <p:nvPr>
            <p:ph type="title"/>
          </p:nvPr>
        </p:nvSpPr>
        <p:spPr>
          <a:xfrm>
            <a:off x="634475" y="0"/>
            <a:ext cx="10856100" cy="1366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FF"/>
              </a:buClr>
              <a:buSzPts val="3600"/>
              <a:buFont typeface="Calibri"/>
              <a:buNone/>
            </a:pPr>
            <a:r>
              <a:rPr lang="en-US" sz="3600" b="1">
                <a:solidFill>
                  <a:srgbClr val="0000FF"/>
                </a:solidFill>
                <a:latin typeface="Calibri"/>
                <a:ea typeface="Calibri"/>
                <a:cs typeface="Calibri"/>
                <a:sym typeface="Calibri"/>
              </a:rPr>
              <a:t>WHY NOW? </a:t>
            </a:r>
            <a:r>
              <a:rPr lang="en-US" sz="2600">
                <a:solidFill>
                  <a:srgbClr val="000000"/>
                </a:solidFill>
                <a:latin typeface="Calibri"/>
                <a:ea typeface="Calibri"/>
                <a:cs typeface="Calibri"/>
                <a:sym typeface="Calibri"/>
              </a:rPr>
              <a:t>“MEGASUIT” SETTLEMENT WAS FINALIZED ON </a:t>
            </a:r>
            <a:r>
              <a:rPr lang="en-US" sz="2600" b="1">
                <a:solidFill>
                  <a:srgbClr val="000000"/>
                </a:solidFill>
                <a:latin typeface="Calibri"/>
                <a:ea typeface="Calibri"/>
                <a:cs typeface="Calibri"/>
                <a:sym typeface="Calibri"/>
              </a:rPr>
              <a:t>SEPT 12, 2023</a:t>
            </a:r>
            <a:endParaRPr sz="3600" b="1">
              <a:solidFill>
                <a:srgbClr val="0000FF"/>
              </a:solidFill>
              <a:latin typeface="Calibri"/>
              <a:ea typeface="Calibri"/>
              <a:cs typeface="Calibri"/>
              <a:sym typeface="Calibri"/>
            </a:endParaRPr>
          </a:p>
        </p:txBody>
      </p:sp>
      <p:sp>
        <p:nvSpPr>
          <p:cNvPr id="149" name="Google Shape;149;p5"/>
          <p:cNvSpPr txBox="1">
            <a:spLocks noGrp="1"/>
          </p:cNvSpPr>
          <p:nvPr>
            <p:ph type="body" idx="1"/>
          </p:nvPr>
        </p:nvSpPr>
        <p:spPr>
          <a:xfrm>
            <a:off x="701375" y="1366799"/>
            <a:ext cx="10643700" cy="4881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90090"/>
              <a:buNone/>
            </a:pPr>
            <a:r>
              <a:rPr lang="en-US">
                <a:solidFill>
                  <a:schemeClr val="dk1"/>
                </a:solidFill>
              </a:rPr>
              <a:t>"...the EPA </a:t>
            </a:r>
            <a:r>
              <a:rPr lang="en-US" b="1">
                <a:solidFill>
                  <a:schemeClr val="dk1"/>
                </a:solidFill>
              </a:rPr>
              <a:t>may not avoid compliance</a:t>
            </a:r>
            <a:r>
              <a:rPr lang="en-US">
                <a:solidFill>
                  <a:schemeClr val="dk1"/>
                </a:solidFill>
              </a:rPr>
              <a:t> with the ESA..."</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Migrant Clinicians Network vs EPA. Dec 2023, 9th Circuit</a:t>
            </a:r>
            <a:endParaRPr>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It's déjà vu all over again. EPA comes before this court once more because of </a:t>
            </a:r>
            <a:r>
              <a:rPr lang="en-US" b="1">
                <a:solidFill>
                  <a:schemeClr val="dk1"/>
                </a:solidFill>
              </a:rPr>
              <a:t>its failure to abide by the law</a:t>
            </a:r>
            <a:r>
              <a:rPr lang="en-US">
                <a:solidFill>
                  <a:schemeClr val="dk1"/>
                </a:solidFill>
              </a:rPr>
              <a:t>....EPA cannot flout the will of congress-of the people-just because it thinks it is too busy or understaffed.</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Center for Food Safety v. Regan, Dec. 2022, 9th circuit</a:t>
            </a:r>
            <a:endParaRPr>
              <a:solidFill>
                <a:schemeClr val="dk1"/>
              </a:solidFill>
            </a:endParaRPr>
          </a:p>
          <a:p>
            <a:pPr marL="0" lvl="0" indent="0" algn="r" rtl="0">
              <a:lnSpc>
                <a:spcPct val="90000"/>
              </a:lnSpc>
              <a:spcBef>
                <a:spcPts val="1000"/>
              </a:spcBef>
              <a:spcAft>
                <a:spcPts val="0"/>
              </a:spcAft>
              <a:buClr>
                <a:schemeClr val="dk1"/>
              </a:buClr>
              <a:buSzPct val="108108"/>
              <a:buNone/>
            </a:pPr>
            <a:endParaRPr sz="1400">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"Before registering a pesticide, EPA must consult with the statutorily specified agencies that have expertise on risks to species' survival. </a:t>
            </a:r>
            <a:r>
              <a:rPr lang="en-US" b="1">
                <a:solidFill>
                  <a:schemeClr val="dk1"/>
                </a:solidFill>
              </a:rPr>
              <a:t>But for decades EPA routinely skipped that step when it registered pesticides</a:t>
            </a:r>
            <a:r>
              <a:rPr lang="en-US">
                <a:solidFill>
                  <a:schemeClr val="dk1"/>
                </a:solidFill>
              </a:rPr>
              <a:t>...."</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400">
                <a:solidFill>
                  <a:schemeClr val="dk1"/>
                </a:solidFill>
              </a:rPr>
              <a:t>Center for Biological Diversity v. EPA, Dec. 2022, DC Circuit</a:t>
            </a:r>
            <a:endParaRPr>
              <a:solidFill>
                <a:schemeClr val="dk1"/>
              </a:solidFill>
            </a:endParaRPr>
          </a:p>
          <a:p>
            <a:pPr marL="0" lvl="0" indent="0" algn="r" rtl="0">
              <a:lnSpc>
                <a:spcPct val="90000"/>
              </a:lnSpc>
              <a:spcBef>
                <a:spcPts val="1000"/>
              </a:spcBef>
              <a:spcAft>
                <a:spcPts val="0"/>
              </a:spcAft>
              <a:buClr>
                <a:schemeClr val="dk1"/>
              </a:buClr>
              <a:buSzPct val="108108"/>
              <a:buNone/>
            </a:pPr>
            <a:endParaRPr sz="1400">
              <a:solidFill>
                <a:schemeClr val="dk1"/>
              </a:solidFill>
            </a:endParaRPr>
          </a:p>
          <a:p>
            <a:pPr marL="0" lvl="0" indent="0" algn="l" rtl="0">
              <a:lnSpc>
                <a:spcPct val="90000"/>
              </a:lnSpc>
              <a:spcBef>
                <a:spcPts val="1000"/>
              </a:spcBef>
              <a:spcAft>
                <a:spcPts val="0"/>
              </a:spcAft>
              <a:buClr>
                <a:schemeClr val="dk1"/>
              </a:buClr>
              <a:buSzPct val="90090"/>
              <a:buNone/>
            </a:pPr>
            <a:r>
              <a:rPr lang="en-US">
                <a:solidFill>
                  <a:schemeClr val="dk1"/>
                </a:solidFill>
              </a:rPr>
              <a:t>EPA has long had a </a:t>
            </a:r>
            <a:r>
              <a:rPr lang="en-US" b="1">
                <a:solidFill>
                  <a:schemeClr val="dk1"/>
                </a:solidFill>
              </a:rPr>
              <a:t>fraught relationship with the ESA</a:t>
            </a:r>
            <a:r>
              <a:rPr lang="en-US">
                <a:solidFill>
                  <a:schemeClr val="dk1"/>
                </a:solidFill>
              </a:rPr>
              <a:t>. It has made a habit of registering pesticides without making the required effects determination. </a:t>
            </a:r>
            <a:endParaRPr>
              <a:solidFill>
                <a:schemeClr val="dk1"/>
              </a:solidFill>
            </a:endParaRPr>
          </a:p>
          <a:p>
            <a:pPr marL="0" lvl="0" indent="0" algn="r" rtl="0">
              <a:lnSpc>
                <a:spcPct val="90000"/>
              </a:lnSpc>
              <a:spcBef>
                <a:spcPts val="1000"/>
              </a:spcBef>
              <a:spcAft>
                <a:spcPts val="0"/>
              </a:spcAft>
              <a:buClr>
                <a:schemeClr val="dk1"/>
              </a:buClr>
              <a:buSzPct val="108108"/>
              <a:buNone/>
            </a:pPr>
            <a:r>
              <a:rPr lang="en-US" sz="1700">
                <a:solidFill>
                  <a:schemeClr val="dk1"/>
                </a:solidFill>
              </a:rPr>
              <a:t>In re: Center for Biological Diversity and Center for Food Safety, Nov. 2022, DC Circuit</a:t>
            </a:r>
            <a:endParaRPr>
              <a:solidFill>
                <a:schemeClr val="dk1"/>
              </a:solidFill>
            </a:endParaRPr>
          </a:p>
        </p:txBody>
      </p:sp>
      <p:sp>
        <p:nvSpPr>
          <p:cNvPr id="150" name="Google Shape;150;p5"/>
          <p:cNvSpPr txBox="1">
            <a:spLocks noGrp="1"/>
          </p:cNvSpPr>
          <p:nvPr>
            <p:ph type="sldNum" idx="12"/>
          </p:nvPr>
        </p:nvSpPr>
        <p:spPr>
          <a:xfrm>
            <a:off x="10514011" y="5883275"/>
            <a:ext cx="76421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chemeClr val="dk1"/>
              </a:buClr>
              <a:buSzPts val="1600"/>
              <a:buFont typeface="Calibri"/>
              <a:buNone/>
            </a:pPr>
            <a:fld id="{00000000-1234-1234-1234-123412341234}" type="slidenum">
              <a:rPr lang="en-US" sz="1300">
                <a:solidFill>
                  <a:schemeClr val="dk2"/>
                </a:solidFill>
                <a:latin typeface="Arial"/>
                <a:ea typeface="Arial"/>
                <a:cs typeface="Arial"/>
                <a:sym typeface="Arial"/>
              </a:rPr>
              <a:t>8</a:t>
            </a:fld>
            <a:endParaRPr sz="1300">
              <a:solidFill>
                <a:schemeClr val="dk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9" name="Google Shape;169;p11"/>
          <p:cNvSpPr txBox="1">
            <a:spLocks noGrp="1"/>
          </p:cNvSpPr>
          <p:nvPr>
            <p:ph type="title" idx="4294967295"/>
          </p:nvPr>
        </p:nvSpPr>
        <p:spPr>
          <a:xfrm>
            <a:off x="333125" y="43329"/>
            <a:ext cx="11433051" cy="6463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FF"/>
              </a:buClr>
              <a:buSzPts val="3600"/>
              <a:buFont typeface="Calibri"/>
              <a:buNone/>
              <a:tabLst/>
              <a:defRPr/>
            </a:pPr>
            <a:r>
              <a:rPr kumimoji="0" lang="en-US" sz="3600" b="1" i="0" u="none" strike="noStrike" kern="0" cap="none" spc="0" normalizeH="0" baseline="0" noProof="0" dirty="0">
                <a:ln>
                  <a:noFill/>
                </a:ln>
                <a:solidFill>
                  <a:srgbClr val="0000FF"/>
                </a:solidFill>
                <a:effectLst/>
                <a:uLnTx/>
                <a:uFillTx/>
                <a:latin typeface="Calibri"/>
                <a:ea typeface="Calibri"/>
                <a:cs typeface="Calibri"/>
                <a:sym typeface="Calibri"/>
              </a:rPr>
              <a:t>Over 1,700 Species are on the Endangered Species List</a:t>
            </a:r>
            <a:endParaRPr kumimoji="0" lang="en-US"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pic>
        <p:nvPicPr>
          <p:cNvPr id="157" name="Google Shape;157;p11">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874" y="549903"/>
            <a:ext cx="11857404" cy="3593874"/>
          </a:xfrm>
          <a:prstGeom prst="rect">
            <a:avLst/>
          </a:prstGeom>
          <a:noFill/>
          <a:ln>
            <a:noFill/>
          </a:ln>
        </p:spPr>
      </p:pic>
      <p:sp>
        <p:nvSpPr>
          <p:cNvPr id="158" name="Google Shape;158;p11"/>
          <p:cNvSpPr txBox="1"/>
          <p:nvPr/>
        </p:nvSpPr>
        <p:spPr>
          <a:xfrm>
            <a:off x="286874" y="467898"/>
            <a:ext cx="6793403" cy="31547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9900"/>
              <a:buFont typeface="Calibri"/>
              <a:buNone/>
            </a:pPr>
            <a:r>
              <a:rPr lang="en-US" sz="19900" b="0" i="0" u="none" strike="noStrike" cap="none">
                <a:solidFill>
                  <a:schemeClr val="lt1"/>
                </a:solidFill>
                <a:latin typeface="Calibri"/>
                <a:ea typeface="Calibri"/>
                <a:cs typeface="Calibri"/>
                <a:sym typeface="Calibri"/>
              </a:rPr>
              <a:t>Plants</a:t>
            </a:r>
            <a:endParaRPr sz="1800" b="0" i="0" u="none" strike="noStrike" cap="none">
              <a:solidFill>
                <a:schemeClr val="dk1"/>
              </a:solidFill>
              <a:latin typeface="Calibri"/>
              <a:ea typeface="Calibri"/>
              <a:cs typeface="Calibri"/>
              <a:sym typeface="Calibri"/>
            </a:endParaRPr>
          </a:p>
        </p:txBody>
      </p:sp>
      <p:sp>
        <p:nvSpPr>
          <p:cNvPr id="159" name="Google Shape;159;p11"/>
          <p:cNvSpPr txBox="1"/>
          <p:nvPr/>
        </p:nvSpPr>
        <p:spPr>
          <a:xfrm rot="3173338">
            <a:off x="6776105" y="1208453"/>
            <a:ext cx="2443362"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600"/>
              <a:buFont typeface="Calibri"/>
              <a:buNone/>
            </a:pPr>
            <a:r>
              <a:rPr lang="en-US" sz="6600" b="0" i="0" u="none" strike="noStrike" cap="none">
                <a:solidFill>
                  <a:schemeClr val="lt1"/>
                </a:solidFill>
                <a:latin typeface="Calibri"/>
                <a:ea typeface="Calibri"/>
                <a:cs typeface="Calibri"/>
                <a:sym typeface="Calibri"/>
              </a:rPr>
              <a:t>Fishes</a:t>
            </a:r>
            <a:endParaRPr sz="6600" b="0" i="0" u="none" strike="noStrike" cap="none">
              <a:solidFill>
                <a:schemeClr val="dk1"/>
              </a:solidFill>
              <a:latin typeface="Calibri"/>
              <a:ea typeface="Calibri"/>
              <a:cs typeface="Calibri"/>
              <a:sym typeface="Calibri"/>
            </a:endParaRPr>
          </a:p>
        </p:txBody>
      </p:sp>
      <p:sp>
        <p:nvSpPr>
          <p:cNvPr id="160" name="Google Shape;160;p11"/>
          <p:cNvSpPr txBox="1"/>
          <p:nvPr/>
        </p:nvSpPr>
        <p:spPr>
          <a:xfrm>
            <a:off x="8815979" y="1274568"/>
            <a:ext cx="165254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Mammals</a:t>
            </a:r>
            <a:endParaRPr sz="1800" b="0" i="0" u="none" strike="noStrike" cap="none">
              <a:solidFill>
                <a:schemeClr val="dk1"/>
              </a:solidFill>
              <a:latin typeface="Calibri"/>
              <a:ea typeface="Calibri"/>
              <a:cs typeface="Calibri"/>
              <a:sym typeface="Calibri"/>
            </a:endParaRPr>
          </a:p>
        </p:txBody>
      </p:sp>
      <p:sp>
        <p:nvSpPr>
          <p:cNvPr id="161" name="Google Shape;161;p11"/>
          <p:cNvSpPr txBox="1"/>
          <p:nvPr/>
        </p:nvSpPr>
        <p:spPr>
          <a:xfrm>
            <a:off x="6897886" y="2941444"/>
            <a:ext cx="207051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5400"/>
              <a:buFont typeface="Calibri"/>
              <a:buNone/>
            </a:pPr>
            <a:r>
              <a:rPr lang="en-US" sz="5400" b="0" i="0" u="none" strike="noStrike" cap="none">
                <a:solidFill>
                  <a:schemeClr val="lt1"/>
                </a:solidFill>
                <a:latin typeface="Calibri"/>
                <a:ea typeface="Calibri"/>
                <a:cs typeface="Calibri"/>
                <a:sym typeface="Calibri"/>
              </a:rPr>
              <a:t>Insect</a:t>
            </a:r>
            <a:endParaRPr sz="1800" b="0" i="0" u="none" strike="noStrike" cap="none">
              <a:solidFill>
                <a:schemeClr val="dk1"/>
              </a:solidFill>
              <a:latin typeface="Calibri"/>
              <a:ea typeface="Calibri"/>
              <a:cs typeface="Calibri"/>
              <a:sym typeface="Calibri"/>
            </a:endParaRPr>
          </a:p>
        </p:txBody>
      </p:sp>
      <p:sp>
        <p:nvSpPr>
          <p:cNvPr id="162" name="Google Shape;162;p11"/>
          <p:cNvSpPr txBox="1"/>
          <p:nvPr/>
        </p:nvSpPr>
        <p:spPr>
          <a:xfrm rot="5400000">
            <a:off x="8295846" y="2677294"/>
            <a:ext cx="211884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5400"/>
              <a:buFont typeface="Calibri"/>
              <a:buNone/>
            </a:pPr>
            <a:r>
              <a:rPr lang="en-US" sz="5400" b="0" i="0" u="none" strike="noStrike" cap="none">
                <a:solidFill>
                  <a:schemeClr val="lt1"/>
                </a:solidFill>
                <a:latin typeface="Calibri"/>
                <a:ea typeface="Calibri"/>
                <a:cs typeface="Calibri"/>
                <a:sym typeface="Calibri"/>
              </a:rPr>
              <a:t>Clams</a:t>
            </a:r>
            <a:endParaRPr sz="1800" b="0" i="0" u="none" strike="noStrike" cap="none">
              <a:solidFill>
                <a:schemeClr val="dk1"/>
              </a:solidFill>
              <a:latin typeface="Calibri"/>
              <a:ea typeface="Calibri"/>
              <a:cs typeface="Calibri"/>
              <a:sym typeface="Calibri"/>
            </a:endParaRPr>
          </a:p>
        </p:txBody>
      </p:sp>
      <p:sp>
        <p:nvSpPr>
          <p:cNvPr id="163" name="Google Shape;163;p11"/>
          <p:cNvSpPr txBox="1"/>
          <p:nvPr/>
        </p:nvSpPr>
        <p:spPr>
          <a:xfrm rot="-2766789">
            <a:off x="9583281" y="1934418"/>
            <a:ext cx="185214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Calibri"/>
              <a:buNone/>
            </a:pPr>
            <a:r>
              <a:rPr lang="en-US" sz="4000" b="0" i="0" u="none" strike="noStrike" cap="none">
                <a:solidFill>
                  <a:schemeClr val="lt1"/>
                </a:solidFill>
                <a:latin typeface="Calibri"/>
                <a:ea typeface="Calibri"/>
                <a:cs typeface="Calibri"/>
                <a:sym typeface="Calibri"/>
              </a:rPr>
              <a:t>Snails</a:t>
            </a:r>
            <a:endParaRPr sz="1800" b="0" i="0" u="none" strike="noStrike" cap="none">
              <a:solidFill>
                <a:schemeClr val="dk1"/>
              </a:solidFill>
              <a:latin typeface="Calibri"/>
              <a:ea typeface="Calibri"/>
              <a:cs typeface="Calibri"/>
              <a:sym typeface="Calibri"/>
            </a:endParaRPr>
          </a:p>
        </p:txBody>
      </p:sp>
      <p:sp>
        <p:nvSpPr>
          <p:cNvPr id="164" name="Google Shape;164;p11"/>
          <p:cNvSpPr txBox="1"/>
          <p:nvPr/>
        </p:nvSpPr>
        <p:spPr>
          <a:xfrm rot="2006166">
            <a:off x="10856674" y="2297085"/>
            <a:ext cx="15867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Amphibians</a:t>
            </a:r>
            <a:endParaRPr sz="2000" b="0" i="0" u="none" strike="noStrike" cap="none">
              <a:solidFill>
                <a:schemeClr val="lt1"/>
              </a:solidFill>
              <a:latin typeface="Calibri"/>
              <a:ea typeface="Calibri"/>
              <a:cs typeface="Calibri"/>
              <a:sym typeface="Calibri"/>
            </a:endParaRPr>
          </a:p>
        </p:txBody>
      </p:sp>
      <p:sp>
        <p:nvSpPr>
          <p:cNvPr id="165" name="Google Shape;165;p11"/>
          <p:cNvSpPr txBox="1"/>
          <p:nvPr/>
        </p:nvSpPr>
        <p:spPr>
          <a:xfrm rot="-2620589">
            <a:off x="9707919" y="3204837"/>
            <a:ext cx="14997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Reptiles</a:t>
            </a:r>
            <a:endParaRPr sz="1800" b="0" i="0" u="none" strike="noStrike" cap="none">
              <a:solidFill>
                <a:schemeClr val="dk1"/>
              </a:solidFill>
              <a:latin typeface="Calibri"/>
              <a:ea typeface="Calibri"/>
              <a:cs typeface="Calibri"/>
              <a:sym typeface="Calibri"/>
            </a:endParaRPr>
          </a:p>
        </p:txBody>
      </p:sp>
      <p:sp>
        <p:nvSpPr>
          <p:cNvPr id="166" name="Google Shape;166;p11"/>
          <p:cNvSpPr txBox="1"/>
          <p:nvPr/>
        </p:nvSpPr>
        <p:spPr>
          <a:xfrm>
            <a:off x="10922297" y="3083609"/>
            <a:ext cx="146679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Calibri"/>
              <a:buNone/>
            </a:pPr>
            <a:r>
              <a:rPr lang="en-US" sz="1600" b="0" i="0" u="none" strike="noStrike" cap="none">
                <a:solidFill>
                  <a:schemeClr val="lt1"/>
                </a:solidFill>
                <a:latin typeface="Calibri"/>
                <a:ea typeface="Calibri"/>
                <a:cs typeface="Calibri"/>
                <a:sym typeface="Calibri"/>
              </a:rPr>
              <a:t>Crustaceans</a:t>
            </a:r>
            <a:endParaRPr sz="1800" b="0" i="0" u="none" strike="noStrike" cap="none">
              <a:solidFill>
                <a:schemeClr val="dk1"/>
              </a:solidFill>
              <a:latin typeface="Calibri"/>
              <a:ea typeface="Calibri"/>
              <a:cs typeface="Calibri"/>
              <a:sym typeface="Calibri"/>
            </a:endParaRPr>
          </a:p>
        </p:txBody>
      </p:sp>
      <p:sp>
        <p:nvSpPr>
          <p:cNvPr id="167" name="Google Shape;167;p11"/>
          <p:cNvSpPr txBox="1"/>
          <p:nvPr/>
        </p:nvSpPr>
        <p:spPr>
          <a:xfrm>
            <a:off x="10899233" y="3653860"/>
            <a:ext cx="77582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Coral</a:t>
            </a:r>
            <a:endParaRPr sz="1800" b="0" i="0" u="none" strike="noStrike" cap="none">
              <a:solidFill>
                <a:schemeClr val="dk1"/>
              </a:solidFill>
              <a:latin typeface="Calibri"/>
              <a:ea typeface="Calibri"/>
              <a:cs typeface="Calibri"/>
              <a:sym typeface="Calibri"/>
            </a:endParaRPr>
          </a:p>
        </p:txBody>
      </p:sp>
      <p:sp>
        <p:nvSpPr>
          <p:cNvPr id="168" name="Google Shape;168;p11"/>
          <p:cNvSpPr txBox="1"/>
          <p:nvPr/>
        </p:nvSpPr>
        <p:spPr>
          <a:xfrm rot="2513683">
            <a:off x="11434470" y="3717215"/>
            <a:ext cx="82867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Calibri"/>
              <a:buNone/>
            </a:pPr>
            <a:r>
              <a:rPr lang="en-US" sz="1100" b="0" i="0" u="none" strike="noStrike" cap="none">
                <a:solidFill>
                  <a:schemeClr val="lt1"/>
                </a:solidFill>
                <a:latin typeface="Calibri"/>
                <a:ea typeface="Calibri"/>
                <a:cs typeface="Calibri"/>
                <a:sym typeface="Calibri"/>
              </a:rPr>
              <a:t>Arachnids</a:t>
            </a:r>
            <a:endParaRPr sz="1800" b="0" i="0" u="none" strike="noStrike" cap="none">
              <a:solidFill>
                <a:schemeClr val="dk1"/>
              </a:solidFill>
              <a:latin typeface="Calibri"/>
              <a:ea typeface="Calibri"/>
              <a:cs typeface="Calibri"/>
              <a:sym typeface="Calibri"/>
            </a:endParaRPr>
          </a:p>
        </p:txBody>
      </p:sp>
      <p:sp>
        <p:nvSpPr>
          <p:cNvPr id="170" name="Google Shape;170;p11"/>
          <p:cNvSpPr txBox="1"/>
          <p:nvPr/>
        </p:nvSpPr>
        <p:spPr>
          <a:xfrm>
            <a:off x="10409802" y="493012"/>
            <a:ext cx="1834775"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000"/>
              <a:buFont typeface="Calibri"/>
              <a:buNone/>
            </a:pPr>
            <a:r>
              <a:rPr lang="en-US" sz="6000" b="0" i="0" u="none" strike="noStrike" cap="none">
                <a:solidFill>
                  <a:schemeClr val="lt1"/>
                </a:solidFill>
                <a:latin typeface="Calibri"/>
                <a:ea typeface="Calibri"/>
                <a:cs typeface="Calibri"/>
                <a:sym typeface="Calibri"/>
              </a:rPr>
              <a:t>Birds</a:t>
            </a:r>
            <a:endParaRPr sz="1800" b="0" i="0" u="none" strike="noStrike" cap="none">
              <a:solidFill>
                <a:schemeClr val="dk1"/>
              </a:solidFill>
              <a:latin typeface="Calibri"/>
              <a:ea typeface="Calibri"/>
              <a:cs typeface="Calibri"/>
              <a:sym typeface="Calibri"/>
            </a:endParaRPr>
          </a:p>
        </p:txBody>
      </p:sp>
      <p:pic>
        <p:nvPicPr>
          <p:cNvPr id="156" name="Google Shape;156;p11">
            <a:extLst>
              <a:ext uri="{C183D7F6-B498-43B3-948B-1728B52AA6E4}">
                <adec:decorative xmlns:adec="http://schemas.microsoft.com/office/drawing/2017/decorative" val="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6874" y="4143777"/>
            <a:ext cx="11857404" cy="1115277"/>
          </a:xfrm>
          <a:prstGeom prst="rect">
            <a:avLst/>
          </a:prstGeom>
          <a:noFill/>
          <a:ln>
            <a:noFill/>
          </a:ln>
        </p:spPr>
      </p:pic>
      <p:sp>
        <p:nvSpPr>
          <p:cNvPr id="171" name="Google Shape;171;p11">
            <a:extLst>
              <a:ext uri="{C183D7F6-B498-43B3-948B-1728B52AA6E4}">
                <adec:decorative xmlns:adec="http://schemas.microsoft.com/office/drawing/2017/decorative" val="0"/>
              </a:ext>
            </a:extLst>
          </p:cNvPr>
          <p:cNvSpPr txBox="1"/>
          <p:nvPr/>
        </p:nvSpPr>
        <p:spPr>
          <a:xfrm>
            <a:off x="396868" y="4108627"/>
            <a:ext cx="1127818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6600"/>
              <a:buFont typeface="Calibri"/>
              <a:buNone/>
            </a:pPr>
            <a:r>
              <a:rPr lang="en-US" sz="6600" b="0" i="0" u="none" strike="noStrike" cap="none" dirty="0">
                <a:solidFill>
                  <a:schemeClr val="lt1"/>
                </a:solidFill>
                <a:latin typeface="Calibri"/>
                <a:ea typeface="Calibri"/>
                <a:cs typeface="Calibri"/>
                <a:sym typeface="Calibri"/>
              </a:rPr>
              <a:t>U.S. Fish &amp; Wildlife Service</a:t>
            </a:r>
            <a:endParaRPr sz="1800" b="0" i="0" u="none" strike="noStrike" cap="none" dirty="0">
              <a:solidFill>
                <a:schemeClr val="dk1"/>
              </a:solidFill>
              <a:latin typeface="Calibri"/>
              <a:ea typeface="Calibri"/>
              <a:cs typeface="Calibri"/>
              <a:sym typeface="Calibri"/>
            </a:endParaRPr>
          </a:p>
        </p:txBody>
      </p:sp>
      <p:sp>
        <p:nvSpPr>
          <p:cNvPr id="172" name="Google Shape;172;p11">
            <a:extLst>
              <a:ext uri="{C183D7F6-B498-43B3-948B-1728B52AA6E4}">
                <adec:decorative xmlns:adec="http://schemas.microsoft.com/office/drawing/2017/decorative" val="1"/>
              </a:ext>
            </a:extLst>
          </p:cNvPr>
          <p:cNvSpPr txBox="1"/>
          <p:nvPr/>
        </p:nvSpPr>
        <p:spPr>
          <a:xfrm rot="4735008">
            <a:off x="11037012" y="4551833"/>
            <a:ext cx="125107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NMFS</a:t>
            </a:r>
            <a:endParaRPr sz="1800" b="0" i="0" u="none" strike="noStrike" cap="none">
              <a:solidFill>
                <a:schemeClr val="dk1"/>
              </a:solidFill>
              <a:latin typeface="Calibri"/>
              <a:ea typeface="Calibri"/>
              <a:cs typeface="Calibri"/>
              <a:sym typeface="Calibri"/>
            </a:endParaRPr>
          </a:p>
        </p:txBody>
      </p:sp>
      <p:sp>
        <p:nvSpPr>
          <p:cNvPr id="173" name="Google Shape;173;p11"/>
          <p:cNvSpPr txBox="1"/>
          <p:nvPr/>
        </p:nvSpPr>
        <p:spPr>
          <a:xfrm>
            <a:off x="523447" y="5400853"/>
            <a:ext cx="1070974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Over 900 species are potentially impacted by herbicides.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500"/>
              <a:buFont typeface="Calibri"/>
              <a:buNone/>
            </a:pPr>
            <a:r>
              <a:rPr lang="en-US" sz="2500" b="0" i="0" u="none" strike="noStrike" cap="none">
                <a:solidFill>
                  <a:schemeClr val="dk1"/>
                </a:solidFill>
                <a:latin typeface="Calibri"/>
                <a:ea typeface="Calibri"/>
                <a:cs typeface="Calibri"/>
                <a:sym typeface="Calibri"/>
              </a:rPr>
              <a:t>Over 900 species are potentially impacted by insecticides.</a:t>
            </a:r>
            <a:endParaRPr sz="1800" b="0" i="0" u="none" strike="noStrike" cap="none">
              <a:solidFill>
                <a:schemeClr val="dk1"/>
              </a:solidFill>
              <a:latin typeface="Calibri"/>
              <a:ea typeface="Calibri"/>
              <a:cs typeface="Calibri"/>
              <a:sym typeface="Calibri"/>
            </a:endParaRPr>
          </a:p>
        </p:txBody>
      </p:sp>
      <p:sp>
        <p:nvSpPr>
          <p:cNvPr id="174" name="Google Shape;174;p11"/>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2"/>
                </a:solidFill>
                <a:latin typeface="Arial"/>
                <a:ea typeface="Arial"/>
                <a:cs typeface="Arial"/>
                <a:sym typeface="Arial"/>
              </a:rPr>
              <a:t>9</a:t>
            </a:fld>
            <a:endParaRPr sz="1300">
              <a:solidFill>
                <a:schemeClr val="dk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1860</TotalTime>
  <Words>7899</Words>
  <Application>Microsoft Office PowerPoint</Application>
  <PresentationFormat>Widescreen</PresentationFormat>
  <Paragraphs>917</Paragraphs>
  <Slides>59</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Courier New</vt:lpstr>
      <vt:lpstr>Times New Roman</vt:lpstr>
      <vt:lpstr>Twentieth Century</vt:lpstr>
      <vt:lpstr>Simple Light</vt:lpstr>
      <vt:lpstr>ENDANGERED SPECIES ACT:  WINTER 2026 TRAINING</vt:lpstr>
      <vt:lpstr>OUTLINE OF SPRAY DRIFT AND RUNOFF EROSION PRESENTATIONS</vt:lpstr>
      <vt:lpstr>INSTRUCTIONS TO PRESENTERS SLIDE TO BE DELETED BY PRESENTER</vt:lpstr>
      <vt:lpstr>WEBSITES FOR PRESENTER REFERENCE SLIDE TO BE DELETED BY PRESENTER</vt:lpstr>
      <vt:lpstr>What we hope the audience will learn</vt:lpstr>
      <vt:lpstr>ENDANGERED SPECIES ACT (ESA)</vt:lpstr>
      <vt:lpstr>GOVERNMENT AGENCY ROLES   </vt:lpstr>
      <vt:lpstr>WHY NOW? “MEGASUIT” SETTLEMENT WAS FINALIZED ON SEPT 12, 2023</vt:lpstr>
      <vt:lpstr>Over 1,700 Species are on the Endangered Species List</vt:lpstr>
      <vt:lpstr>ESA: COMPLIANCE AND WILL IT GO AWAY</vt:lpstr>
      <vt:lpstr>ESA IS SUCCESSFUL:</vt:lpstr>
      <vt:lpstr>ESA PROTECTION: PEOPLE SAY THIS IS TOO COMPLICATED. BUT THE EPA OR COURTS HAD THREE MAIN REGISTRATION CHOICES</vt:lpstr>
      <vt:lpstr>PESTICIDE LABELS WILL BE CHANGING TO PROTECT THREATENED AND ENDANGERED (LISTED) SPECIES AND THEIR HABITAT ONLY A FEW LABELS WILL BE CHANGING THIS YEAR!  IT MAY TAKE SEVERAL YEARS FOR THE PROCESS TO CATCH UP FOR ALL PESTICIDES</vt:lpstr>
      <vt:lpstr>FWS Listed Species Protection  for Conventional Pesticides </vt:lpstr>
      <vt:lpstr>EXAMPLE LABELS WITH ESA MITIGATIONS</vt:lpstr>
      <vt:lpstr>A NATIONAL SITUATION WITH LOCAL IMPLICATIONS</vt:lpstr>
      <vt:lpstr>PowerPoint Presentation</vt:lpstr>
      <vt:lpstr>LABEL CHANGES TO PROTECT LISTED SPECIES AND THEIR CRITICAL HABITAT</vt:lpstr>
      <vt:lpstr>WHERE WE CAN FIND REQUIRED MITIGATIONS </vt:lpstr>
      <vt:lpstr>PESTICIDE USE LIMITATION AREAS (PULAS)</vt:lpstr>
      <vt:lpstr>Bulletins Live! Two – Tennessee,  Shaded Areas are PULA’s for Dicamba applied to Dicamba Tolerant Crops</vt:lpstr>
      <vt:lpstr>PowerPoint Presentation</vt:lpstr>
      <vt:lpstr>NO MITIGATIONS IF APPLICATION SITE IS NEXT TO A MANAGED AREAS  FOR BOTH SPRAY DRIFT (DISTANCE SPECIFIED) AND RUNOFF/EROSION (1,000 feet)</vt:lpstr>
      <vt:lpstr>NO MITIGATIONS IF APPLICATION SITE IS NEXT TO A MANAGED AREAS  FOR BOTH SPRAY DRIFT AND RUNOFF/EROSION</vt:lpstr>
      <vt:lpstr>SPRAY DRIFT SECTION</vt:lpstr>
      <vt:lpstr>PowerPoint Presentation</vt:lpstr>
      <vt:lpstr>Spray Drift Scenario Applying Liberty Ultra Aerially Applied Winds 8 mph W Red = creek  Label Requirements Requires 50 ft buffer Medium or coarser droplet size Max rate for planned use of 19 fl oz/A  Options to Reduce Buffer DRA &amp; coarse droplets =  35% Use rate is reduced 25% = 25% Relative humidity &gt; 60% = 10%  Total Reduction = 65% </vt:lpstr>
      <vt:lpstr>SPRAY DRIFT SCENARIO  Applying Vertento @ 1.5 fl oz/A Aerially Applied Winds 8 mph SE  Label Requirements Requires 300 ft buffer Medium droplet size Max rate for planned use of 2 fl oz/A  Options to Reduce Buffer Use coarse droplet size =  40% Use rate is reduced 25% = 25% Relative humidity &gt; 60% = 10%  Total Reduction = 75%  New Buffer = 75 feet If using managed area to reduce buffer it must be a contiguous area to count </vt:lpstr>
      <vt:lpstr>ESA SPRAY DRIFT BUFFERS: PERCENT SCALE</vt:lpstr>
      <vt:lpstr>GENERAL STRATEGY FOR ACHIEVING DRIFT BUFFER REDUCTION</vt:lpstr>
      <vt:lpstr>SPRAY DRIFT BUFFERS: GROUND MITIGATION OPTIONS This and following slides do not include all examples</vt:lpstr>
      <vt:lpstr>SPRAY DRIFT BUFFERS: GROUND MITIGATION MEASURES (CONT.)</vt:lpstr>
      <vt:lpstr>REDUCING PROPORTION OF FIELD TREATED Field Border Application - Ground Application Example</vt:lpstr>
      <vt:lpstr>SPRAY DRIFT EXAMPLE: 50 FOOT BUFFER REQUIREMENT</vt:lpstr>
      <vt:lpstr>Spray Drift Buffer Calculation - ground application</vt:lpstr>
      <vt:lpstr>Spray Drift Buffer Calculation: Tank Mix Example ground application</vt:lpstr>
      <vt:lpstr>RUNOFF EROSION SECTION</vt:lpstr>
      <vt:lpstr>Survey Data on Runoff/Erosion Mitigation Points</vt:lpstr>
      <vt:lpstr>MITIGATION FOR RUNOFF/EROSION – POINT SYSTEM </vt:lpstr>
      <vt:lpstr>General Strategy for Achieving Runoff/Erosion Points</vt:lpstr>
      <vt:lpstr>PESTICIDE USE LIMITATION AREAS (PULAs) Both labels have different points inside vs outside PULA</vt:lpstr>
      <vt:lpstr>RUNOFF</vt:lpstr>
      <vt:lpstr>RUNOFF VULNERABILITY RELIEF POINTS  (0 TO 6 POINTS) </vt:lpstr>
      <vt:lpstr>PowerPoint Presentation</vt:lpstr>
      <vt:lpstr>RUNOFF/EROSION MITIGATION OPTIONS This and following slides do not include all examples</vt:lpstr>
      <vt:lpstr>Example: Vertento Insecticide All Crops in and out of PULA require 2 runoff mitigation points.  Number of points needed per crop inside of the PULA Cotton, Soybeans, Corn, etc. - 2 Pome Fruits &amp; Tree Nut - 6  Stone Fruit - 4   Other Potential Limitations on BLT DO NOT use on cucurbits in bloom from two hours after sunrise until two hours before sunset.  </vt:lpstr>
      <vt:lpstr>Example: Liberty Ultra Herbicide All applications requires 3 mitigation points per label requirement In this example, no additional limitations in this PULA </vt:lpstr>
      <vt:lpstr>Application Parameters Options</vt:lpstr>
      <vt:lpstr>FIELD CHARACTERISTIC OPTIONS</vt:lpstr>
      <vt:lpstr>IN-FIELD MITIGATION MEASURES</vt:lpstr>
      <vt:lpstr>FIELD-ADJACENT MITIGATION OPTIONS</vt:lpstr>
      <vt:lpstr>SYSTEMS THAT CAPTURE RUNOFF AND HAVE CONTROLLED DISCHARGE</vt:lpstr>
      <vt:lpstr>OTHER</vt:lpstr>
      <vt:lpstr>Runoff/Erosion Mitigation Calculation</vt:lpstr>
      <vt:lpstr>Runoff/Erosion Mitigation Calculation: Tank Mix Example</vt:lpstr>
      <vt:lpstr>CONCLUSION</vt:lpstr>
      <vt:lpstr>ESA RESOURCES</vt:lpstr>
      <vt:lpstr>EPA ENDANGERED SPECIES MAIN PAGE</vt:lpstr>
      <vt:lpstr>COLLABORATIVE EFFORT – DECEMBER 2025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 Chism</dc:creator>
  <cp:lastModifiedBy>Cheri Janssen</cp:lastModifiedBy>
  <cp:revision>11</cp:revision>
  <dcterms:created xsi:type="dcterms:W3CDTF">2024-08-07T20:33:31Z</dcterms:created>
  <dcterms:modified xsi:type="dcterms:W3CDTF">2026-02-17T18:13:35Z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0x01010081974F1DBC556E44A97C5700F88D9CAF</vt:lpwstr>
  </property>
</Properties>
</file>