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979" r:id="rId3"/>
    <p:sldId id="262" r:id="rId4"/>
    <p:sldId id="258" r:id="rId5"/>
    <p:sldId id="263" r:id="rId6"/>
    <p:sldId id="5083" r:id="rId7"/>
    <p:sldId id="970" r:id="rId8"/>
    <p:sldId id="971" r:id="rId9"/>
    <p:sldId id="5089" r:id="rId10"/>
    <p:sldId id="5079" r:id="rId11"/>
    <p:sldId id="5078" r:id="rId12"/>
    <p:sldId id="982" r:id="rId13"/>
    <p:sldId id="5082" r:id="rId14"/>
    <p:sldId id="5090" r:id="rId15"/>
    <p:sldId id="265" r:id="rId16"/>
    <p:sldId id="5087" r:id="rId17"/>
    <p:sldId id="969" r:id="rId18"/>
    <p:sldId id="259" r:id="rId19"/>
    <p:sldId id="260" r:id="rId20"/>
    <p:sldId id="5080" r:id="rId21"/>
    <p:sldId id="508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BF5468-1CBD-4A82-8790-426AFC7FC378}" v="5" dt="2026-10-06T18:18:42.1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outlineViewPr>
    <p:cViewPr>
      <p:scale>
        <a:sx n="33" d="100"/>
        <a:sy n="33" d="100"/>
      </p:scale>
      <p:origin x="0" y="-76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ri Janssen" userId="88f6354e-2969-4198-a13c-bf67d8359eb7" providerId="ADAL" clId="{889CE6B4-D98A-4CA2-8781-0666025D1576}"/>
    <pc:docChg chg="custSel modSld">
      <pc:chgData name="Cheri Janssen" userId="88f6354e-2969-4198-a13c-bf67d8359eb7" providerId="ADAL" clId="{889CE6B4-D98A-4CA2-8781-0666025D1576}" dt="2026-10-06T18:15:40.347" v="144" actId="1076"/>
      <pc:docMkLst>
        <pc:docMk/>
      </pc:docMkLst>
      <pc:sldChg chg="modSp mod chgLayout">
        <pc:chgData name="Cheri Janssen" userId="88f6354e-2969-4198-a13c-bf67d8359eb7" providerId="ADAL" clId="{889CE6B4-D98A-4CA2-8781-0666025D1576}" dt="2026-10-06T12:38:46.539" v="48" actId="700"/>
        <pc:sldMkLst>
          <pc:docMk/>
          <pc:sldMk cId="2337049728" sldId="256"/>
        </pc:sldMkLst>
        <pc:spChg chg="mod ord">
          <ac:chgData name="Cheri Janssen" userId="88f6354e-2969-4198-a13c-bf67d8359eb7" providerId="ADAL" clId="{889CE6B4-D98A-4CA2-8781-0666025D1576}" dt="2026-10-06T12:38:46.539" v="48" actId="700"/>
          <ac:spMkLst>
            <pc:docMk/>
            <pc:sldMk cId="2337049728" sldId="256"/>
            <ac:spMk id="2" creationId="{9764AFF3-D786-EE8C-B332-A4347D787122}"/>
          </ac:spMkLst>
        </pc:spChg>
        <pc:spChg chg="mod ord">
          <ac:chgData name="Cheri Janssen" userId="88f6354e-2969-4198-a13c-bf67d8359eb7" providerId="ADAL" clId="{889CE6B4-D98A-4CA2-8781-0666025D1576}" dt="2026-10-06T12:38:46.539" v="48" actId="700"/>
          <ac:spMkLst>
            <pc:docMk/>
            <pc:sldMk cId="2337049728" sldId="256"/>
            <ac:spMk id="3" creationId="{D6BDCB07-0807-3965-A6AA-49C5896B9793}"/>
          </ac:spMkLst>
        </pc:spChg>
      </pc:sldChg>
      <pc:sldChg chg="modSp mod">
        <pc:chgData name="Cheri Janssen" userId="88f6354e-2969-4198-a13c-bf67d8359eb7" providerId="ADAL" clId="{889CE6B4-D98A-4CA2-8781-0666025D1576}" dt="2026-10-05T19:57:54.136" v="22" actId="404"/>
        <pc:sldMkLst>
          <pc:docMk/>
          <pc:sldMk cId="2815079947" sldId="265"/>
        </pc:sldMkLst>
        <pc:spChg chg="mod">
          <ac:chgData name="Cheri Janssen" userId="88f6354e-2969-4198-a13c-bf67d8359eb7" providerId="ADAL" clId="{889CE6B4-D98A-4CA2-8781-0666025D1576}" dt="2026-10-05T19:57:54.136" v="22" actId="404"/>
          <ac:spMkLst>
            <pc:docMk/>
            <pc:sldMk cId="2815079947" sldId="265"/>
            <ac:spMk id="2" creationId="{2E4C0011-D043-C781-3439-76E836A09067}"/>
          </ac:spMkLst>
        </pc:spChg>
      </pc:sldChg>
      <pc:sldChg chg="addSp delSp modSp mod delAnim modAnim modNotesTx">
        <pc:chgData name="Cheri Janssen" userId="88f6354e-2969-4198-a13c-bf67d8359eb7" providerId="ADAL" clId="{889CE6B4-D98A-4CA2-8781-0666025D1576}" dt="2026-10-05T20:15:26.864" v="44" actId="962"/>
        <pc:sldMkLst>
          <pc:docMk/>
          <pc:sldMk cId="1621685654" sldId="5080"/>
        </pc:sldMkLst>
        <pc:spChg chg="add del mod">
          <ac:chgData name="Cheri Janssen" userId="88f6354e-2969-4198-a13c-bf67d8359eb7" providerId="ADAL" clId="{889CE6B4-D98A-4CA2-8781-0666025D1576}" dt="2026-10-05T20:13:39.149" v="38"/>
          <ac:spMkLst>
            <pc:docMk/>
            <pc:sldMk cId="1621685654" sldId="5080"/>
            <ac:spMk id="5" creationId="{415F1A57-8C13-525D-C954-23D83650E4FE}"/>
          </ac:spMkLst>
        </pc:spChg>
        <pc:picChg chg="del">
          <ac:chgData name="Cheri Janssen" userId="88f6354e-2969-4198-a13c-bf67d8359eb7" providerId="ADAL" clId="{889CE6B4-D98A-4CA2-8781-0666025D1576}" dt="2026-10-05T20:12:39.517" v="37" actId="478"/>
          <ac:picMkLst>
            <pc:docMk/>
            <pc:sldMk cId="1621685654" sldId="5080"/>
            <ac:picMk id="4" creationId="{92597148-C187-8984-47EA-C286C5EA9376}"/>
          </ac:picMkLst>
        </pc:picChg>
        <pc:picChg chg="add mod">
          <ac:chgData name="Cheri Janssen" userId="88f6354e-2969-4198-a13c-bf67d8359eb7" providerId="ADAL" clId="{889CE6B4-D98A-4CA2-8781-0666025D1576}" dt="2026-10-05T20:15:26.864" v="44" actId="962"/>
          <ac:picMkLst>
            <pc:docMk/>
            <pc:sldMk cId="1621685654" sldId="5080"/>
            <ac:picMk id="6" creationId="{F479544F-4E9A-1EA8-63FE-F1E074E9F5F8}"/>
          </ac:picMkLst>
        </pc:picChg>
      </pc:sldChg>
      <pc:sldChg chg="delSp modSp mod">
        <pc:chgData name="Cheri Janssen" userId="88f6354e-2969-4198-a13c-bf67d8359eb7" providerId="ADAL" clId="{889CE6B4-D98A-4CA2-8781-0666025D1576}" dt="2026-10-06T18:15:40.347" v="144" actId="1076"/>
        <pc:sldMkLst>
          <pc:docMk/>
          <pc:sldMk cId="1112634810" sldId="5081"/>
        </pc:sldMkLst>
        <pc:spChg chg="mod">
          <ac:chgData name="Cheri Janssen" userId="88f6354e-2969-4198-a13c-bf67d8359eb7" providerId="ADAL" clId="{889CE6B4-D98A-4CA2-8781-0666025D1576}" dt="2026-10-06T18:14:26.170" v="108" actId="1076"/>
          <ac:spMkLst>
            <pc:docMk/>
            <pc:sldMk cId="1112634810" sldId="5081"/>
            <ac:spMk id="2" creationId="{59F9D648-AACC-AA4E-72DD-3412C75EFF58}"/>
          </ac:spMkLst>
        </pc:spChg>
        <pc:spChg chg="mod">
          <ac:chgData name="Cheri Janssen" userId="88f6354e-2969-4198-a13c-bf67d8359eb7" providerId="ADAL" clId="{889CE6B4-D98A-4CA2-8781-0666025D1576}" dt="2026-10-06T18:15:23.390" v="141"/>
          <ac:spMkLst>
            <pc:docMk/>
            <pc:sldMk cId="1112634810" sldId="5081"/>
            <ac:spMk id="3" creationId="{6FEDF374-1973-E25F-E8CC-5CC0F77AA553}"/>
          </ac:spMkLst>
        </pc:spChg>
        <pc:picChg chg="del">
          <ac:chgData name="Cheri Janssen" userId="88f6354e-2969-4198-a13c-bf67d8359eb7" providerId="ADAL" clId="{889CE6B4-D98A-4CA2-8781-0666025D1576}" dt="2026-10-06T18:13:28.359" v="49" actId="478"/>
          <ac:picMkLst>
            <pc:docMk/>
            <pc:sldMk cId="1112634810" sldId="5081"/>
            <ac:picMk id="4" creationId="{4F1B8B60-BDDD-D907-158A-8B3C620889B4}"/>
          </ac:picMkLst>
        </pc:picChg>
        <pc:picChg chg="mod">
          <ac:chgData name="Cheri Janssen" userId="88f6354e-2969-4198-a13c-bf67d8359eb7" providerId="ADAL" clId="{889CE6B4-D98A-4CA2-8781-0666025D1576}" dt="2026-10-06T18:15:40.347" v="144" actId="1076"/>
          <ac:picMkLst>
            <pc:docMk/>
            <pc:sldMk cId="1112634810" sldId="5081"/>
            <ac:picMk id="14" creationId="{6A8B1739-C068-39F7-AD42-1B020A2131EC}"/>
          </ac:picMkLst>
        </pc:picChg>
      </pc:sldChg>
      <pc:sldChg chg="modSp mod">
        <pc:chgData name="Cheri Janssen" userId="88f6354e-2969-4198-a13c-bf67d8359eb7" providerId="ADAL" clId="{889CE6B4-D98A-4CA2-8781-0666025D1576}" dt="2026-10-05T19:58:12.111" v="36" actId="404"/>
        <pc:sldMkLst>
          <pc:docMk/>
          <pc:sldMk cId="2220085469" sldId="5087"/>
        </pc:sldMkLst>
        <pc:spChg chg="mod">
          <ac:chgData name="Cheri Janssen" userId="88f6354e-2969-4198-a13c-bf67d8359eb7" providerId="ADAL" clId="{889CE6B4-D98A-4CA2-8781-0666025D1576}" dt="2026-10-05T19:58:12.111" v="36" actId="404"/>
          <ac:spMkLst>
            <pc:docMk/>
            <pc:sldMk cId="2220085469" sldId="5087"/>
            <ac:spMk id="2" creationId="{8D04C633-325B-E4CE-9DCD-7A367B22BB49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2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47CC44-E9A7-4C1D-9A4B-F55AC0161954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0_1#2" csCatId="mainScheme" phldr="1"/>
      <dgm:spPr/>
      <dgm:t>
        <a:bodyPr/>
        <a:lstStyle/>
        <a:p>
          <a:endParaRPr lang="en-US"/>
        </a:p>
      </dgm:t>
    </dgm:pt>
    <dgm:pt modelId="{280FF833-A909-41F6-B05D-D58C67D7F29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This database will provide a platform to best support our regulated community, program sponsors, and the public. </a:t>
          </a:r>
        </a:p>
      </dgm:t>
    </dgm:pt>
    <dgm:pt modelId="{0A63E7B2-5F8C-4084-8617-6EA107C395C4}" type="parTrans" cxnId="{138CF514-CAB9-4479-B4A9-65D0AA7DBDCA}">
      <dgm:prSet/>
      <dgm:spPr/>
      <dgm:t>
        <a:bodyPr/>
        <a:lstStyle/>
        <a:p>
          <a:endParaRPr lang="en-US"/>
        </a:p>
      </dgm:t>
    </dgm:pt>
    <dgm:pt modelId="{1D77128E-FFC8-4977-A7B7-0C3B64953CDD}" type="sibTrans" cxnId="{138CF514-CAB9-4479-B4A9-65D0AA7DBDCA}">
      <dgm:prSet/>
      <dgm:spPr/>
      <dgm:t>
        <a:bodyPr/>
        <a:lstStyle/>
        <a:p>
          <a:endParaRPr lang="en-US"/>
        </a:p>
      </dgm:t>
    </dgm:pt>
    <dgm:pt modelId="{A97707BB-365A-48C7-8AF5-481EA7C21A0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Coming Spring 2027 </a:t>
          </a:r>
        </a:p>
      </dgm:t>
    </dgm:pt>
    <dgm:pt modelId="{48C2E617-D5B6-42D0-9840-4A982FBF49AD}" type="parTrans" cxnId="{0F4877EA-1ED5-4B03-9493-8F5EBAB1A9F5}">
      <dgm:prSet/>
      <dgm:spPr/>
      <dgm:t>
        <a:bodyPr/>
        <a:lstStyle/>
        <a:p>
          <a:endParaRPr lang="en-US"/>
        </a:p>
      </dgm:t>
    </dgm:pt>
    <dgm:pt modelId="{D7A2DCFD-FF56-4F55-A73D-CB2AB9FAE54A}" type="sibTrans" cxnId="{0F4877EA-1ED5-4B03-9493-8F5EBAB1A9F5}">
      <dgm:prSet/>
      <dgm:spPr/>
      <dgm:t>
        <a:bodyPr/>
        <a:lstStyle/>
        <a:p>
          <a:endParaRPr lang="en-US"/>
        </a:p>
      </dgm:t>
    </dgm:pt>
    <dgm:pt modelId="{466DC240-D180-40CC-8549-389BAF1E0DF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OISC has been working to build a digital database system to manage our regulatory needs across our different programs. </a:t>
          </a:r>
        </a:p>
      </dgm:t>
    </dgm:pt>
    <dgm:pt modelId="{70CF7015-D477-4A7F-B573-C78F0604F409}" type="sibTrans" cxnId="{54E5F683-BC74-4070-9A91-3009C5868822}">
      <dgm:prSet/>
      <dgm:spPr/>
      <dgm:t>
        <a:bodyPr/>
        <a:lstStyle/>
        <a:p>
          <a:endParaRPr lang="en-US"/>
        </a:p>
      </dgm:t>
    </dgm:pt>
    <dgm:pt modelId="{A5E49234-D46A-4892-88BB-1BDDD7150B07}" type="parTrans" cxnId="{54E5F683-BC74-4070-9A91-3009C5868822}">
      <dgm:prSet/>
      <dgm:spPr/>
      <dgm:t>
        <a:bodyPr/>
        <a:lstStyle/>
        <a:p>
          <a:endParaRPr lang="en-US"/>
        </a:p>
      </dgm:t>
    </dgm:pt>
    <dgm:pt modelId="{3D08D55B-6BB8-4640-B9A6-03BC29D12C53}" type="pres">
      <dgm:prSet presAssocID="{5E47CC44-E9A7-4C1D-9A4B-F55AC0161954}" presName="root" presStyleCnt="0">
        <dgm:presLayoutVars>
          <dgm:dir/>
          <dgm:resizeHandles val="exact"/>
        </dgm:presLayoutVars>
      </dgm:prSet>
      <dgm:spPr/>
    </dgm:pt>
    <dgm:pt modelId="{671E4AE9-A1B9-48F7-B4A3-155D1050722E}" type="pres">
      <dgm:prSet presAssocID="{466DC240-D180-40CC-8549-389BAF1E0DFE}" presName="compNode" presStyleCnt="0"/>
      <dgm:spPr/>
    </dgm:pt>
    <dgm:pt modelId="{F32166F7-00CF-42F2-8D89-C2EA2873810B}" type="pres">
      <dgm:prSet presAssocID="{466DC240-D180-40CC-8549-389BAF1E0DFE}" presName="bgRect" presStyleLbl="bgShp" presStyleIdx="0" presStyleCnt="3"/>
      <dgm:spPr/>
    </dgm:pt>
    <dgm:pt modelId="{FA64D71F-0E98-4855-9261-90D06828FB6B}" type="pres">
      <dgm:prSet presAssocID="{466DC240-D180-40CC-8549-389BAF1E0DFE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3EA54A48-50C2-410E-98E7-F636E4601916}" type="pres">
      <dgm:prSet presAssocID="{466DC240-D180-40CC-8549-389BAF1E0DFE}" presName="spaceRect" presStyleCnt="0"/>
      <dgm:spPr/>
    </dgm:pt>
    <dgm:pt modelId="{005E1BF8-474E-460D-BCF5-E595E1527EB2}" type="pres">
      <dgm:prSet presAssocID="{466DC240-D180-40CC-8549-389BAF1E0DFE}" presName="parTx" presStyleLbl="revTx" presStyleIdx="0" presStyleCnt="3">
        <dgm:presLayoutVars>
          <dgm:chMax val="0"/>
          <dgm:chPref val="0"/>
        </dgm:presLayoutVars>
      </dgm:prSet>
      <dgm:spPr/>
    </dgm:pt>
    <dgm:pt modelId="{A47E7E40-A5E6-4B17-93E5-0732FF0FE5E3}" type="pres">
      <dgm:prSet presAssocID="{70CF7015-D477-4A7F-B573-C78F0604F409}" presName="sibTrans" presStyleCnt="0"/>
      <dgm:spPr/>
    </dgm:pt>
    <dgm:pt modelId="{3289921D-6956-4287-A1A2-89052DB835CA}" type="pres">
      <dgm:prSet presAssocID="{280FF833-A909-41F6-B05D-D58C67D7F29A}" presName="compNode" presStyleCnt="0"/>
      <dgm:spPr/>
    </dgm:pt>
    <dgm:pt modelId="{78A2F7F9-D992-4CE6-91FC-4C87F6FBFBA0}" type="pres">
      <dgm:prSet presAssocID="{280FF833-A909-41F6-B05D-D58C67D7F29A}" presName="bgRect" presStyleLbl="bgShp" presStyleIdx="1" presStyleCnt="3" custLinFactNeighborX="0"/>
      <dgm:spPr/>
    </dgm:pt>
    <dgm:pt modelId="{5E9FA2F6-B32C-49FF-9B8A-BA919BBBAE37}" type="pres">
      <dgm:prSet presAssocID="{280FF833-A909-41F6-B05D-D58C67D7F29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9EA70FA7-A98A-47B1-8D33-6DC0CD84BDD5}" type="pres">
      <dgm:prSet presAssocID="{280FF833-A909-41F6-B05D-D58C67D7F29A}" presName="spaceRect" presStyleCnt="0"/>
      <dgm:spPr/>
    </dgm:pt>
    <dgm:pt modelId="{F208EE7A-08E3-4BD4-820B-4240C5FFA232}" type="pres">
      <dgm:prSet presAssocID="{280FF833-A909-41F6-B05D-D58C67D7F29A}" presName="parTx" presStyleLbl="revTx" presStyleIdx="1" presStyleCnt="3">
        <dgm:presLayoutVars>
          <dgm:chMax val="0"/>
          <dgm:chPref val="0"/>
        </dgm:presLayoutVars>
      </dgm:prSet>
      <dgm:spPr/>
    </dgm:pt>
    <dgm:pt modelId="{C53C0066-C402-404F-ABC2-1024D00C5D6E}" type="pres">
      <dgm:prSet presAssocID="{1D77128E-FFC8-4977-A7B7-0C3B64953CDD}" presName="sibTrans" presStyleCnt="0"/>
      <dgm:spPr/>
    </dgm:pt>
    <dgm:pt modelId="{DD8ED738-FD3B-416E-9E1A-F0D4A4CD1E66}" type="pres">
      <dgm:prSet presAssocID="{A97707BB-365A-48C7-8AF5-481EA7C21A02}" presName="compNode" presStyleCnt="0"/>
      <dgm:spPr/>
    </dgm:pt>
    <dgm:pt modelId="{72C6E286-CD10-4645-BEA0-5580D7D9D67C}" type="pres">
      <dgm:prSet presAssocID="{A97707BB-365A-48C7-8AF5-481EA7C21A02}" presName="bgRect" presStyleLbl="bgShp" presStyleIdx="2" presStyleCnt="3"/>
      <dgm:spPr/>
    </dgm:pt>
    <dgm:pt modelId="{885C2F51-43D9-4BB0-9402-28CF8F470F90}" type="pres">
      <dgm:prSet presAssocID="{A97707BB-365A-48C7-8AF5-481EA7C21A0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87068D02-EBAF-4A99-BCE8-06EC470FA74F}" type="pres">
      <dgm:prSet presAssocID="{A97707BB-365A-48C7-8AF5-481EA7C21A02}" presName="spaceRect" presStyleCnt="0"/>
      <dgm:spPr/>
    </dgm:pt>
    <dgm:pt modelId="{0183D536-ABD7-4BB6-AB90-4C76E8CE293D}" type="pres">
      <dgm:prSet presAssocID="{A97707BB-365A-48C7-8AF5-481EA7C21A0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38CF514-CAB9-4479-B4A9-65D0AA7DBDCA}" srcId="{5E47CC44-E9A7-4C1D-9A4B-F55AC0161954}" destId="{280FF833-A909-41F6-B05D-D58C67D7F29A}" srcOrd="1" destOrd="0" parTransId="{0A63E7B2-5F8C-4084-8617-6EA107C395C4}" sibTransId="{1D77128E-FFC8-4977-A7B7-0C3B64953CDD}"/>
    <dgm:cxn modelId="{8EB6AC33-5233-400B-9B10-CA2034B27E26}" type="presOf" srcId="{A97707BB-365A-48C7-8AF5-481EA7C21A02}" destId="{0183D536-ABD7-4BB6-AB90-4C76E8CE293D}" srcOrd="0" destOrd="0" presId="urn:microsoft.com/office/officeart/2018/2/layout/IconVerticalSolidList"/>
    <dgm:cxn modelId="{54E5F683-BC74-4070-9A91-3009C5868822}" srcId="{5E47CC44-E9A7-4C1D-9A4B-F55AC0161954}" destId="{466DC240-D180-40CC-8549-389BAF1E0DFE}" srcOrd="0" destOrd="0" parTransId="{A5E49234-D46A-4892-88BB-1BDDD7150B07}" sibTransId="{70CF7015-D477-4A7F-B573-C78F0604F409}"/>
    <dgm:cxn modelId="{1E307CB4-1FB8-4FBF-A46C-EF4626894092}" type="presOf" srcId="{5E47CC44-E9A7-4C1D-9A4B-F55AC0161954}" destId="{3D08D55B-6BB8-4640-B9A6-03BC29D12C53}" srcOrd="0" destOrd="0" presId="urn:microsoft.com/office/officeart/2018/2/layout/IconVerticalSolidList"/>
    <dgm:cxn modelId="{15F83BE2-6D5B-4F18-B596-5FEC9ACD8E76}" type="presOf" srcId="{280FF833-A909-41F6-B05D-D58C67D7F29A}" destId="{F208EE7A-08E3-4BD4-820B-4240C5FFA232}" srcOrd="0" destOrd="0" presId="urn:microsoft.com/office/officeart/2018/2/layout/IconVerticalSolidList"/>
    <dgm:cxn modelId="{0F4877EA-1ED5-4B03-9493-8F5EBAB1A9F5}" srcId="{5E47CC44-E9A7-4C1D-9A4B-F55AC0161954}" destId="{A97707BB-365A-48C7-8AF5-481EA7C21A02}" srcOrd="2" destOrd="0" parTransId="{48C2E617-D5B6-42D0-9840-4A982FBF49AD}" sibTransId="{D7A2DCFD-FF56-4F55-A73D-CB2AB9FAE54A}"/>
    <dgm:cxn modelId="{7C2242FE-5B04-40C9-8988-1AE8ABEFAF9A}" type="presOf" srcId="{466DC240-D180-40CC-8549-389BAF1E0DFE}" destId="{005E1BF8-474E-460D-BCF5-E595E1527EB2}" srcOrd="0" destOrd="0" presId="urn:microsoft.com/office/officeart/2018/2/layout/IconVerticalSolidList"/>
    <dgm:cxn modelId="{666B88C7-1196-4CEA-B8B3-482FA6ABF1F9}" type="presParOf" srcId="{3D08D55B-6BB8-4640-B9A6-03BC29D12C53}" destId="{671E4AE9-A1B9-48F7-B4A3-155D1050722E}" srcOrd="0" destOrd="0" presId="urn:microsoft.com/office/officeart/2018/2/layout/IconVerticalSolidList"/>
    <dgm:cxn modelId="{D778616A-CD85-4708-89D3-DEA7C6E31E5E}" type="presParOf" srcId="{671E4AE9-A1B9-48F7-B4A3-155D1050722E}" destId="{F32166F7-00CF-42F2-8D89-C2EA2873810B}" srcOrd="0" destOrd="0" presId="urn:microsoft.com/office/officeart/2018/2/layout/IconVerticalSolidList"/>
    <dgm:cxn modelId="{2B1369AB-C9BB-4974-B18C-9C76B3EE9E6B}" type="presParOf" srcId="{671E4AE9-A1B9-48F7-B4A3-155D1050722E}" destId="{FA64D71F-0E98-4855-9261-90D06828FB6B}" srcOrd="1" destOrd="0" presId="urn:microsoft.com/office/officeart/2018/2/layout/IconVerticalSolidList"/>
    <dgm:cxn modelId="{DAE57504-CF96-453B-80AD-01AB3BCC0583}" type="presParOf" srcId="{671E4AE9-A1B9-48F7-B4A3-155D1050722E}" destId="{3EA54A48-50C2-410E-98E7-F636E4601916}" srcOrd="2" destOrd="0" presId="urn:microsoft.com/office/officeart/2018/2/layout/IconVerticalSolidList"/>
    <dgm:cxn modelId="{3259A9D3-6000-4E55-9202-3BB05B05F9AD}" type="presParOf" srcId="{671E4AE9-A1B9-48F7-B4A3-155D1050722E}" destId="{005E1BF8-474E-460D-BCF5-E595E1527EB2}" srcOrd="3" destOrd="0" presId="urn:microsoft.com/office/officeart/2018/2/layout/IconVerticalSolidList"/>
    <dgm:cxn modelId="{0FF033FD-D3C2-49EB-9BC7-1FD567ACF70F}" type="presParOf" srcId="{3D08D55B-6BB8-4640-B9A6-03BC29D12C53}" destId="{A47E7E40-A5E6-4B17-93E5-0732FF0FE5E3}" srcOrd="1" destOrd="0" presId="urn:microsoft.com/office/officeart/2018/2/layout/IconVerticalSolidList"/>
    <dgm:cxn modelId="{F527C452-09D9-4955-A481-7D81664C25D4}" type="presParOf" srcId="{3D08D55B-6BB8-4640-B9A6-03BC29D12C53}" destId="{3289921D-6956-4287-A1A2-89052DB835CA}" srcOrd="2" destOrd="0" presId="urn:microsoft.com/office/officeart/2018/2/layout/IconVerticalSolidList"/>
    <dgm:cxn modelId="{6AD9E4C0-DB24-42C1-8181-55F6BE017F69}" type="presParOf" srcId="{3289921D-6956-4287-A1A2-89052DB835CA}" destId="{78A2F7F9-D992-4CE6-91FC-4C87F6FBFBA0}" srcOrd="0" destOrd="0" presId="urn:microsoft.com/office/officeart/2018/2/layout/IconVerticalSolidList"/>
    <dgm:cxn modelId="{7B474A8A-F5C6-48AE-9AD6-4F6FD1589917}" type="presParOf" srcId="{3289921D-6956-4287-A1A2-89052DB835CA}" destId="{5E9FA2F6-B32C-49FF-9B8A-BA919BBBAE37}" srcOrd="1" destOrd="0" presId="urn:microsoft.com/office/officeart/2018/2/layout/IconVerticalSolidList"/>
    <dgm:cxn modelId="{40BF7247-0204-45F0-9954-006D3478E37D}" type="presParOf" srcId="{3289921D-6956-4287-A1A2-89052DB835CA}" destId="{9EA70FA7-A98A-47B1-8D33-6DC0CD84BDD5}" srcOrd="2" destOrd="0" presId="urn:microsoft.com/office/officeart/2018/2/layout/IconVerticalSolidList"/>
    <dgm:cxn modelId="{A4F32CAD-8EBD-4CB8-B3B6-FE0BA82EED87}" type="presParOf" srcId="{3289921D-6956-4287-A1A2-89052DB835CA}" destId="{F208EE7A-08E3-4BD4-820B-4240C5FFA232}" srcOrd="3" destOrd="0" presId="urn:microsoft.com/office/officeart/2018/2/layout/IconVerticalSolidList"/>
    <dgm:cxn modelId="{CEB6EF8D-0384-4F81-93C5-B1071AD92D7D}" type="presParOf" srcId="{3D08D55B-6BB8-4640-B9A6-03BC29D12C53}" destId="{C53C0066-C402-404F-ABC2-1024D00C5D6E}" srcOrd="3" destOrd="0" presId="urn:microsoft.com/office/officeart/2018/2/layout/IconVerticalSolidList"/>
    <dgm:cxn modelId="{F7D4D034-5CC6-4945-81C7-277EE66926C4}" type="presParOf" srcId="{3D08D55B-6BB8-4640-B9A6-03BC29D12C53}" destId="{DD8ED738-FD3B-416E-9E1A-F0D4A4CD1E66}" srcOrd="4" destOrd="0" presId="urn:microsoft.com/office/officeart/2018/2/layout/IconVerticalSolidList"/>
    <dgm:cxn modelId="{9410009B-C172-4569-B771-79B557889FBC}" type="presParOf" srcId="{DD8ED738-FD3B-416E-9E1A-F0D4A4CD1E66}" destId="{72C6E286-CD10-4645-BEA0-5580D7D9D67C}" srcOrd="0" destOrd="0" presId="urn:microsoft.com/office/officeart/2018/2/layout/IconVerticalSolidList"/>
    <dgm:cxn modelId="{5BE554DB-F6AD-4583-8A31-05D5E71507F1}" type="presParOf" srcId="{DD8ED738-FD3B-416E-9E1A-F0D4A4CD1E66}" destId="{885C2F51-43D9-4BB0-9402-28CF8F470F90}" srcOrd="1" destOrd="0" presId="urn:microsoft.com/office/officeart/2018/2/layout/IconVerticalSolidList"/>
    <dgm:cxn modelId="{303CD403-7145-4434-BD10-E9119E9FB179}" type="presParOf" srcId="{DD8ED738-FD3B-416E-9E1A-F0D4A4CD1E66}" destId="{87068D02-EBAF-4A99-BCE8-06EC470FA74F}" srcOrd="2" destOrd="0" presId="urn:microsoft.com/office/officeart/2018/2/layout/IconVerticalSolidList"/>
    <dgm:cxn modelId="{2DF6C411-4001-40D6-89CD-BDE3BE5B059A}" type="presParOf" srcId="{DD8ED738-FD3B-416E-9E1A-F0D4A4CD1E66}" destId="{0183D536-ABD7-4BB6-AB90-4C76E8CE293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2166F7-00CF-42F2-8D89-C2EA2873810B}">
      <dsp:nvSpPr>
        <dsp:cNvPr id="0" name=""/>
        <dsp:cNvSpPr/>
      </dsp:nvSpPr>
      <dsp:spPr>
        <a:xfrm>
          <a:off x="0" y="491"/>
          <a:ext cx="4937760" cy="1149250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4D71F-0E98-4855-9261-90D06828FB6B}">
      <dsp:nvSpPr>
        <dsp:cNvPr id="0" name=""/>
        <dsp:cNvSpPr/>
      </dsp:nvSpPr>
      <dsp:spPr>
        <a:xfrm>
          <a:off x="347648" y="259072"/>
          <a:ext cx="632087" cy="6320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5E1BF8-474E-460D-BCF5-E595E1527EB2}">
      <dsp:nvSpPr>
        <dsp:cNvPr id="0" name=""/>
        <dsp:cNvSpPr/>
      </dsp:nvSpPr>
      <dsp:spPr>
        <a:xfrm>
          <a:off x="1327384" y="491"/>
          <a:ext cx="361037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OISC has been working to build a digital database system to manage our regulatory needs across our different programs. </a:t>
          </a:r>
        </a:p>
      </dsp:txBody>
      <dsp:txXfrm>
        <a:off x="1327384" y="491"/>
        <a:ext cx="3610375" cy="1149250"/>
      </dsp:txXfrm>
    </dsp:sp>
    <dsp:sp modelId="{78A2F7F9-D992-4CE6-91FC-4C87F6FBFBA0}">
      <dsp:nvSpPr>
        <dsp:cNvPr id="0" name=""/>
        <dsp:cNvSpPr/>
      </dsp:nvSpPr>
      <dsp:spPr>
        <a:xfrm>
          <a:off x="0" y="1437054"/>
          <a:ext cx="4937760" cy="1149250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FA2F6-B32C-49FF-9B8A-BA919BBBAE37}">
      <dsp:nvSpPr>
        <dsp:cNvPr id="0" name=""/>
        <dsp:cNvSpPr/>
      </dsp:nvSpPr>
      <dsp:spPr>
        <a:xfrm>
          <a:off x="347648" y="1695636"/>
          <a:ext cx="632087" cy="6320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8EE7A-08E3-4BD4-820B-4240C5FFA232}">
      <dsp:nvSpPr>
        <dsp:cNvPr id="0" name=""/>
        <dsp:cNvSpPr/>
      </dsp:nvSpPr>
      <dsp:spPr>
        <a:xfrm>
          <a:off x="1327384" y="1437054"/>
          <a:ext cx="361037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This database will provide a platform to best support our regulated community, program sponsors, and the public. </a:t>
          </a:r>
        </a:p>
      </dsp:txBody>
      <dsp:txXfrm>
        <a:off x="1327384" y="1437054"/>
        <a:ext cx="3610375" cy="1149250"/>
      </dsp:txXfrm>
    </dsp:sp>
    <dsp:sp modelId="{72C6E286-CD10-4645-BEA0-5580D7D9D67C}">
      <dsp:nvSpPr>
        <dsp:cNvPr id="0" name=""/>
        <dsp:cNvSpPr/>
      </dsp:nvSpPr>
      <dsp:spPr>
        <a:xfrm>
          <a:off x="0" y="2873618"/>
          <a:ext cx="4937760" cy="1149250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C2F51-43D9-4BB0-9402-28CF8F470F90}">
      <dsp:nvSpPr>
        <dsp:cNvPr id="0" name=""/>
        <dsp:cNvSpPr/>
      </dsp:nvSpPr>
      <dsp:spPr>
        <a:xfrm>
          <a:off x="347648" y="3132199"/>
          <a:ext cx="632087" cy="6320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83D536-ABD7-4BB6-AB90-4C76E8CE293D}">
      <dsp:nvSpPr>
        <dsp:cNvPr id="0" name=""/>
        <dsp:cNvSpPr/>
      </dsp:nvSpPr>
      <dsp:spPr>
        <a:xfrm>
          <a:off x="1327384" y="2873618"/>
          <a:ext cx="361037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Coming Spring 2027 </a:t>
          </a:r>
        </a:p>
      </dsp:txBody>
      <dsp:txXfrm>
        <a:off x="1327384" y="2873618"/>
        <a:ext cx="3610375" cy="1149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232C8-C3D7-47EE-8CCB-D6C51904F69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BA7C0-ADC1-4E71-BF6E-1B30AE4C2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4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Pesticide core exam: Closed book/note, 70 multiple choice questions, 49 correct passing.</a:t>
            </a:r>
          </a:p>
          <a:p>
            <a:r>
              <a:rPr lang="en-US" dirty="0"/>
              <a:t>Exam vendor Metro Institute, by appointment, on computer, over 20 locations, $55/exam.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BA7C0-ADC1-4E71-BF6E-1B30AE4C2D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73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E34FC-AE3D-48EC-8C02-D4981ED8949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5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E34FC-AE3D-48EC-8C02-D4981ED8949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38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BA7C0-ADC1-4E71-BF6E-1B30AE4C2D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33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is 3:46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BA7C0-ADC1-4E71-BF6E-1B30AE4C2D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96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7BE8B-EEEB-70F9-0AE7-B3020E3AF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F6E1B6-9A7F-BB0E-6EFC-84FFE0200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D75E-5E4F-C82C-D534-F6942F5D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9C1BD-87A0-514C-6401-DDB5976B4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E0BB1-8F43-06B6-15BF-1E3C3406F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5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3C1E6-AFEC-1F7F-2865-F236B806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47A3-53FC-4EFD-40A2-54C8560B0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347B4-D8E1-47EF-7D76-FACB3E75D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8E7DD-E276-C843-B9A5-AAF6D8150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4F56F-DCA6-E912-9557-129D20E60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75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D4DB-AAF7-AE11-C878-3C7B8B703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7FCF0-BACB-FE3B-A710-97940FD1A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90ACD-8734-E055-B244-F329E7E6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2F588-6CE6-A759-6178-B0C76DB62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8E917-BD12-B2F9-2181-CD04B945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3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F8470-ACEF-4939-747B-32202BAB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08A73-1CEA-5EAA-AC3D-6D7057291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620D55-0025-F332-ACE7-D9F4A4C16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B3E5A-AF9F-5C2A-BBE2-D7AFEF42B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52740F-84DB-EAFF-0CF6-F41F775B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17B6F-AA94-7C95-B835-871FEB2D1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73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D883-DEE7-B688-255C-D2C86C806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F12FD-F327-1053-6A16-A2EBBF7EC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AC1E1-DC58-E03E-3829-74E59C62E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058D94-9C4F-5547-207B-C55928BE2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A634B7-2674-21A8-BF32-7B6F89063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C37D50-1F3C-658B-3229-6BAC3C0FC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2EF39A-E9BF-69F2-B827-F8F148404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BAEB62-8483-1040-F1E9-F1B35FCC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66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4B45C-199B-9456-04E0-AFD0B704E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7B88A-D10E-AB90-DE5B-B0B34F77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08BAF-AB4E-8AE6-BE22-18FD8B243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68E2D-7331-B16A-FBC5-3120E982A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65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920AEA-DB30-EAC6-D340-C04A570D3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AF4DEF-A81B-5631-4350-F628FA919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58128-AE80-6672-5AB8-8DCF2EE54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45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561B-23EB-F382-8BBC-E4E0F976A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2C0B7-E6BC-E5E3-6A08-C95680B84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7E1B9-F338-F11A-F693-4C094A426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32F5A-57FF-2B4C-837E-AF35428E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1EA294-F904-5C8F-213D-2A7F1E8CB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3B76E-6F23-1363-7EA9-B7272E01B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5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E2EF-33D9-B28B-1542-D503D3EDF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235DC3-173B-DDC2-8F23-FD96A15104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B51D3-4C1D-6037-037A-D6BE0EECD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352F67-8CD0-0ED5-A894-703836EF4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B8DEC-BED1-36A8-65F4-9BB718C2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646711-828D-928C-36BF-70D8BD8D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94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11F8E-29B0-ECAE-6570-899FA076D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EA498-B24E-00AA-6BC4-D81C19443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24B43-A857-41D6-6559-540E1F37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09B8A-61DD-A43D-2BF0-FFD8ED46E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96223-2CE3-A8ED-474D-F7FE3CDD5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3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59B748-B9E4-0698-9D17-34AA193D9C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CD85D-CE04-E06D-1619-0519A4CE1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16D0E-590C-3D5D-C824-BF94BA19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08F0F-51BA-3789-3818-0B427B74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F1268-15BB-0424-34D1-749AD219B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2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4BA1B-BF46-8B19-2BA4-A0322A58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9B29B-8131-F36B-BE73-A556C6B85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60104-AE2E-9643-5B0C-98EB8A323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649D5F-DBE5-4A2F-8B46-0D770F222A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B8D63-7930-D9AA-CEFE-0630A6DEB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5A8C2-325E-03D9-5557-F7FDCCD79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962627-35E2-4257-877F-EAD5C4FA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ESPP@epa.go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4AFF3-D786-EE8C-B332-A4347D7871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Private Applicator Recertification Program (PARP)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DCB07-0807-3965-A6AA-49C5896B97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33704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02"/>
    </mc:Choice>
    <mc:Fallback xmlns="">
      <p:transition spd="slow" advTm="173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C9B78-D728-FCE2-2961-02C021E4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/>
          <a:lstStyle/>
          <a:p>
            <a:r>
              <a:rPr lang="en-US" b="1" dirty="0"/>
              <a:t>OISC - 145 Years Old</a:t>
            </a:r>
          </a:p>
        </p:txBody>
      </p:sp>
      <p:pic>
        <p:nvPicPr>
          <p:cNvPr id="5" name="Content Placeholder 4" descr="Photo image of Indiana State Legislature.">
            <a:extLst>
              <a:ext uri="{FF2B5EF4-FFF2-40B4-BE49-F238E27FC236}">
                <a16:creationId xmlns:a16="http://schemas.microsoft.com/office/drawing/2014/main" id="{2A2FFFA2-FD9D-FF2F-CE9D-FDBF6717F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564" y="1124712"/>
            <a:ext cx="7783334" cy="54864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185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23"/>
    </mc:Choice>
    <mc:Fallback xmlns="">
      <p:transition spd="slow" advTm="3752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81B2-F396-BCC0-1661-D1D1A3E5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Private Applicator Recertification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E36AC-693D-5B4A-B8A8-67F55AF30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Keeping Your Permit Current</a:t>
            </a:r>
          </a:p>
          <a:p>
            <a:pPr lvl="1" fontAlgn="base"/>
            <a:r>
              <a:rPr lang="en-US" dirty="0"/>
              <a:t>Private applicator permits are valid for five years.</a:t>
            </a:r>
          </a:p>
          <a:p>
            <a:pPr lvl="1" fontAlgn="base"/>
            <a:r>
              <a:rPr lang="en-US" dirty="0"/>
              <a:t>Attend three private applicator recertification programs (PARP) in your 5 -year certification period to recertify.</a:t>
            </a:r>
          </a:p>
          <a:p>
            <a:pPr lvl="2" fontAlgn="base"/>
            <a:r>
              <a:rPr lang="en-US" b="1" dirty="0"/>
              <a:t>One of the three PARP’s can be taken online through Purdue Pesticide Programs</a:t>
            </a:r>
          </a:p>
          <a:p>
            <a:pPr lvl="2" fontAlgn="base"/>
            <a:r>
              <a:rPr lang="en-US" b="1" dirty="0"/>
              <a:t>Only two PARP’s can be taken in a single year, one online, one in-person, or both in-person. </a:t>
            </a:r>
          </a:p>
          <a:p>
            <a:pPr lvl="1" fontAlgn="base"/>
            <a:r>
              <a:rPr lang="en-US" dirty="0"/>
              <a:t>Or retake the pesticide or fertilizer certification exam prior to the end of your certification period to recertify.</a:t>
            </a:r>
          </a:p>
        </p:txBody>
      </p:sp>
    </p:spTree>
    <p:extLst>
      <p:ext uri="{BB962C8B-B14F-4D97-AF65-F5344CB8AC3E}">
        <p14:creationId xmlns:p14="http://schemas.microsoft.com/office/powerpoint/2010/main" val="314448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380"/>
    </mc:Choice>
    <mc:Fallback xmlns="">
      <p:transition spd="slow" advTm="8338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D6F1-24A2-93BA-BCB2-2655D2715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Supervision of a Non-Certified Applicator making RUP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87A5A-F66C-1C0B-D275-3BEB87D77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Noncertified (</a:t>
            </a:r>
            <a:r>
              <a:rPr lang="en-US" b="1" dirty="0"/>
              <a:t>No certification or licensure</a:t>
            </a:r>
            <a:r>
              <a:rPr lang="en-US" dirty="0"/>
              <a:t>) Individuals can apply RUP’s under the supervision of a Private Applicator. 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</a:rPr>
              <a:t>The certified and permitted Private Applicator shall be legally responsible for all requirements and activities by the noncertified applicator.</a:t>
            </a:r>
          </a:p>
          <a:p>
            <a:pPr lvl="2"/>
            <a:r>
              <a:rPr lang="en-US" dirty="0"/>
              <a:t>The noncertified individual must complete one of the mandatory trainings </a:t>
            </a:r>
          </a:p>
          <a:p>
            <a:pPr lvl="2"/>
            <a:r>
              <a:rPr lang="en-US" dirty="0"/>
              <a:t>The certified and permitted Private Applicator must keep records for two years for the training in item above, that includes the following:</a:t>
            </a:r>
          </a:p>
          <a:p>
            <a:pPr lvl="3"/>
            <a:r>
              <a:rPr lang="en-US" dirty="0"/>
              <a:t>WPS Pesticide Handler Training.</a:t>
            </a:r>
          </a:p>
          <a:p>
            <a:pPr lvl="3"/>
            <a:r>
              <a:rPr lang="en-US" dirty="0"/>
              <a:t>Pesticide Safety Training for Non-Certified Applicators Using RUP</a:t>
            </a:r>
          </a:p>
          <a:p>
            <a:pPr lvl="1"/>
            <a:r>
              <a:rPr lang="en-US" dirty="0"/>
              <a:t>Requirement Continued on Next Slide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65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20"/>
    </mc:Choice>
    <mc:Fallback xmlns="">
      <p:transition spd="slow" advTm="5122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24AF-8C2C-5F9E-612F-6F5EA36BD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Supervision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AB52C-DDE1-1F2E-5793-0D7E7DB73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The certified and 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permitted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Arial" panose="020B0604020202020204" pitchFamily="34" charset="0"/>
              </a:rPr>
              <a:t>Private Applicator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must ensure the following for the noncertified individual: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Access to product labeling at all times during use.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Personal protective equipment is available, clean, and is being worn correctly.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Understandable site-specific instructions covering precise location, precautions, use directions, and potential adverse effects.</a:t>
            </a:r>
          </a:p>
          <a:p>
            <a:pPr marL="1200150" lvl="2" indent="-285750" fontAlgn="base"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Must have for each application site.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Daily proper operation verification of all mixing, loading, transferring, and application equipment.</a:t>
            </a:r>
          </a:p>
          <a:p>
            <a:pPr marL="1200150" lvl="2" indent="-285750" fontAlgn="base"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Keep Record.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Means of immediate communication between the noncertified applicator and the certified and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permitted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Private Applicator.</a:t>
            </a: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Physical presence of certified and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permitted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</a:rPr>
              <a:t>Private Applicator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at the work site, if required by label.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5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63"/>
    </mc:Choice>
    <mc:Fallback xmlns="">
      <p:transition spd="slow" advTm="7496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83CA8-CC90-F252-69B4-1CD86260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Or a simpler route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FA5C4-D1AE-47B5-EF31-9E3B43255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Study the Pesticide Core Manual</a:t>
            </a:r>
          </a:p>
          <a:p>
            <a:pPr lvl="1"/>
            <a:r>
              <a:rPr lang="en-US" dirty="0"/>
              <a:t>Take the optional in-person or online Pesticide Core training</a:t>
            </a:r>
          </a:p>
          <a:p>
            <a:r>
              <a:rPr lang="en-US" dirty="0"/>
              <a:t>Pass the Pesticide Core exam. </a:t>
            </a:r>
          </a:p>
          <a:p>
            <a:r>
              <a:rPr lang="en-US" dirty="0"/>
              <a:t>Submit Private Applicator Permit Application.</a:t>
            </a:r>
          </a:p>
          <a:p>
            <a:r>
              <a:rPr lang="en-US" dirty="0"/>
              <a:t>Become a Private Applicator</a:t>
            </a:r>
          </a:p>
          <a:p>
            <a:pPr lvl="1"/>
            <a:r>
              <a:rPr lang="en-US" dirty="0"/>
              <a:t>Private Applicators can be unrelated employees of the ag commodity producer. </a:t>
            </a:r>
          </a:p>
          <a:p>
            <a:r>
              <a:rPr lang="en-US" dirty="0"/>
              <a:t>None of the previous supervision requirements are required to apply restricted use pesticides (RUP). </a:t>
            </a:r>
          </a:p>
        </p:txBody>
      </p:sp>
    </p:spTree>
    <p:extLst>
      <p:ext uri="{BB962C8B-B14F-4D97-AF65-F5344CB8AC3E}">
        <p14:creationId xmlns:p14="http://schemas.microsoft.com/office/powerpoint/2010/main" val="412016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852"/>
    </mc:Choice>
    <mc:Fallback xmlns="">
      <p:transition spd="slow" advTm="8585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D2D65-543B-F6DF-4E8D-C2931723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Storage and Containment, </a:t>
            </a:r>
            <a:r>
              <a:rPr lang="en-US" sz="3200" dirty="0"/>
              <a:t>part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D2F3B-D010-C52A-42B3-6FC9A8A712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Bulk was defined as greater than 55 gal. capacity container</a:t>
            </a:r>
          </a:p>
          <a:p>
            <a:r>
              <a:rPr lang="en-US" b="1" dirty="0"/>
              <a:t>Previously applied to all bulk pesticides</a:t>
            </a:r>
          </a:p>
          <a:p>
            <a:pPr lvl="1"/>
            <a:r>
              <a:rPr lang="en-US" dirty="0"/>
              <a:t>Both stationary bulk &amp; portable </a:t>
            </a:r>
            <a:r>
              <a:rPr lang="en-US" dirty="0" err="1"/>
              <a:t>minibulk</a:t>
            </a:r>
            <a:r>
              <a:rPr lang="en-US" dirty="0"/>
              <a:t> required:</a:t>
            </a:r>
          </a:p>
          <a:p>
            <a:pPr lvl="2"/>
            <a:r>
              <a:rPr lang="en-US" dirty="0"/>
              <a:t>Secondary containment (dikes)</a:t>
            </a:r>
          </a:p>
          <a:p>
            <a:pPr lvl="2"/>
            <a:r>
              <a:rPr lang="en-US" dirty="0"/>
              <a:t>Operational pads (mix/load)</a:t>
            </a:r>
          </a:p>
          <a:p>
            <a:r>
              <a:rPr lang="en-US" b="1" dirty="0"/>
              <a:t>Rule was replaced by less stringent federal rule 40 CFR 165</a:t>
            </a:r>
          </a:p>
          <a:p>
            <a:endParaRPr lang="en-US" dirty="0"/>
          </a:p>
        </p:txBody>
      </p:sp>
      <p:pic>
        <p:nvPicPr>
          <p:cNvPr id="7" name="Content Placeholder 6" descr="Fertilizer silos">
            <a:extLst>
              <a:ext uri="{FF2B5EF4-FFF2-40B4-BE49-F238E27FC236}">
                <a16:creationId xmlns:a16="http://schemas.microsoft.com/office/drawing/2014/main" id="{964FD1B3-793F-3D55-DC90-BD89514B0D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567" y="1607349"/>
            <a:ext cx="5176450" cy="435133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C47DF4-1A6F-1817-E6CA-8DDF7E906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C8DD8B-E0DB-44BA-B35E-E587B0E651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67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72"/>
    </mc:Choice>
    <mc:Fallback xmlns="">
      <p:transition spd="slow" advTm="3577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BF42B-6368-BFBF-4FB8-E20C1F290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38E3-5626-479D-9D56-4DA6DD731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Storage and Containment, </a:t>
            </a:r>
            <a:r>
              <a:rPr lang="en-US" sz="3200" dirty="0"/>
              <a:t>part 2</a:t>
            </a:r>
            <a:r>
              <a:rPr lang="en-US" b="1" dirty="0"/>
              <a:t>	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7E72F-DD6C-DA5D-E3B1-EA98A47CE1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9344"/>
            <a:ext cx="5181600" cy="45676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b="1" dirty="0"/>
              <a:t>New dike &amp; mix/load pad requirements apply to only:</a:t>
            </a:r>
          </a:p>
          <a:p>
            <a:pPr lvl="1"/>
            <a:r>
              <a:rPr lang="en-US" sz="7200" b="1" dirty="0"/>
              <a:t>Tanks capable of storing 500 gal. or greater (refillable </a:t>
            </a:r>
            <a:r>
              <a:rPr lang="en-US" sz="7200" b="1" dirty="0" err="1"/>
              <a:t>minibulks</a:t>
            </a:r>
            <a:r>
              <a:rPr lang="en-US" sz="7200" b="1" dirty="0"/>
              <a:t> no longer included)</a:t>
            </a:r>
          </a:p>
          <a:p>
            <a:pPr lvl="1"/>
            <a:r>
              <a:rPr lang="en-US" sz="7200" dirty="0"/>
              <a:t>4,000 pounds or greater of dry storage</a:t>
            </a:r>
          </a:p>
          <a:p>
            <a:pPr lvl="1"/>
            <a:r>
              <a:rPr lang="en-US" sz="7200" b="1" dirty="0"/>
              <a:t>Agricultural pesticides (non-agricultural pesticides no longer included)</a:t>
            </a:r>
          </a:p>
          <a:p>
            <a:pPr lvl="2"/>
            <a:r>
              <a:rPr lang="en-US" sz="7200" dirty="0"/>
              <a:t>Refilling establishments</a:t>
            </a:r>
          </a:p>
          <a:p>
            <a:pPr lvl="3"/>
            <a:r>
              <a:rPr lang="en-US" sz="7000" dirty="0"/>
              <a:t> Refill </a:t>
            </a:r>
            <a:r>
              <a:rPr lang="en-US" sz="7000" dirty="0" err="1"/>
              <a:t>minibulks</a:t>
            </a:r>
            <a:r>
              <a:rPr lang="en-US" sz="7000" dirty="0"/>
              <a:t> &amp; portable containers</a:t>
            </a:r>
          </a:p>
          <a:p>
            <a:pPr lvl="2"/>
            <a:r>
              <a:rPr lang="en-US" sz="7200" dirty="0"/>
              <a:t>Commercial applicator locations</a:t>
            </a:r>
          </a:p>
          <a:p>
            <a:pPr lvl="2"/>
            <a:r>
              <a:rPr lang="en-US" sz="7200" dirty="0"/>
              <a:t>Custom blender locations </a:t>
            </a:r>
          </a:p>
          <a:p>
            <a:pPr marL="0" indent="0">
              <a:buNone/>
            </a:pPr>
            <a:r>
              <a:rPr lang="en-US" sz="8000" b="1" dirty="0"/>
              <a:t>New requirements also include:</a:t>
            </a:r>
          </a:p>
          <a:p>
            <a:pPr lvl="1"/>
            <a:r>
              <a:rPr lang="en-US" sz="7200" dirty="0"/>
              <a:t>At least monthly inspection of dikes &amp; pads </a:t>
            </a:r>
          </a:p>
          <a:p>
            <a:pPr lvl="1"/>
            <a:r>
              <a:rPr lang="en-US" sz="7200" b="1" dirty="0"/>
              <a:t>Initiate same day repairs of cracks, leaks, etc.</a:t>
            </a:r>
          </a:p>
          <a:p>
            <a:pPr lvl="1"/>
            <a:r>
              <a:rPr lang="en-US" sz="7200" dirty="0"/>
              <a:t>Keep records of inspections &amp; repairs for 3 years</a:t>
            </a:r>
          </a:p>
          <a:p>
            <a:endParaRPr lang="en-US" dirty="0"/>
          </a:p>
        </p:txBody>
      </p:sp>
      <p:pic>
        <p:nvPicPr>
          <p:cNvPr id="7" name="Content Placeholder 6" descr="Fertilizer tanks">
            <a:extLst>
              <a:ext uri="{FF2B5EF4-FFF2-40B4-BE49-F238E27FC236}">
                <a16:creationId xmlns:a16="http://schemas.microsoft.com/office/drawing/2014/main" id="{CB6887D0-6E4A-8824-7ABB-08AECE99C0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1482" y="1825625"/>
            <a:ext cx="5181600" cy="3454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5F91F4-AECC-E7A1-75D0-81ADF814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C8DD8B-E0DB-44BA-B35E-E587B0E651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646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690"/>
    </mc:Choice>
    <mc:Fallback xmlns="">
      <p:transition spd="slow" advTm="12169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8BC56-B740-7F30-F22F-D663F4BF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Endangered Species Act (ESA) Update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FDE7B-82C8-7D2C-ADDF-145127EBE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04751"/>
          </a:xfrm>
        </p:spPr>
        <p:txBody>
          <a:bodyPr>
            <a:normAutofit/>
          </a:bodyPr>
          <a:lstStyle/>
          <a:p>
            <a:r>
              <a:rPr lang="en-US" b="1" dirty="0"/>
              <a:t>What Private Applicators Need to Know</a:t>
            </a:r>
          </a:p>
          <a:p>
            <a:pPr lvl="1"/>
            <a:r>
              <a:rPr lang="en-US" dirty="0"/>
              <a:t>Federal law passed in 1973 to protect threatened and endangered species and their habitats. </a:t>
            </a:r>
          </a:p>
          <a:p>
            <a:pPr lvl="1"/>
            <a:r>
              <a:rPr lang="en-US" dirty="0"/>
              <a:t>Requires federal agencies </a:t>
            </a:r>
            <a:r>
              <a:rPr lang="en-US" b="1" dirty="0"/>
              <a:t>(EPA) </a:t>
            </a:r>
            <a:r>
              <a:rPr lang="en-US" dirty="0"/>
              <a:t>to ensure their actions do not jeopardize protected species or destroy critical habitat. </a:t>
            </a:r>
          </a:p>
          <a:p>
            <a:pPr lvl="2"/>
            <a:r>
              <a:rPr lang="en-US" b="1" dirty="0"/>
              <a:t>Federal Requirement</a:t>
            </a:r>
          </a:p>
          <a:p>
            <a:pPr lvl="3"/>
            <a:r>
              <a:rPr lang="en-US" dirty="0"/>
              <a:t>States are tasked with ensuring compliance. </a:t>
            </a:r>
          </a:p>
          <a:p>
            <a:r>
              <a:rPr lang="en-US" b="1" dirty="0"/>
              <a:t>Why Does This Matter to Applicators?</a:t>
            </a:r>
            <a:endParaRPr lang="en-US" dirty="0"/>
          </a:p>
          <a:p>
            <a:pPr lvl="1"/>
            <a:r>
              <a:rPr lang="en-US" dirty="0"/>
              <a:t>New ESA label requirements will include additional measures to reduce impacts to protected species.</a:t>
            </a:r>
          </a:p>
          <a:p>
            <a:pPr lvl="1"/>
            <a:r>
              <a:rPr lang="en-US" b="1" dirty="0"/>
              <a:t>Additional Record Keeping</a:t>
            </a:r>
          </a:p>
        </p:txBody>
      </p:sp>
    </p:spTree>
    <p:extLst>
      <p:ext uri="{BB962C8B-B14F-4D97-AF65-F5344CB8AC3E}">
        <p14:creationId xmlns:p14="http://schemas.microsoft.com/office/powerpoint/2010/main" val="232851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72"/>
    </mc:Choice>
    <mc:Fallback xmlns="">
      <p:transition spd="slow" advTm="5497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A3693-0AF7-3AC9-EFD2-40C69410F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296"/>
            <a:ext cx="10515600" cy="1325563"/>
          </a:xfrm>
        </p:spPr>
        <p:txBody>
          <a:bodyPr/>
          <a:lstStyle/>
          <a:p>
            <a:r>
              <a:rPr lang="en-US" b="1" dirty="0"/>
              <a:t>6 Steps for a Safe &amp; Compliant Application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2E6FA0-0DD5-C662-6244-D3DDB05F3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991"/>
            <a:ext cx="10515600" cy="500688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Step 1: Plant for the Growing Season/year</a:t>
            </a:r>
          </a:p>
          <a:p>
            <a:pPr lvl="1"/>
            <a:r>
              <a:rPr lang="en-US" sz="2000" dirty="0"/>
              <a:t>Identify what crops are being grown and what pesticide products are expected to used on each of your fields.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Step 2: Read Pesticide Product Labels</a:t>
            </a:r>
          </a:p>
          <a:p>
            <a:pPr lvl="1"/>
            <a:r>
              <a:rPr lang="en-US" sz="2000" dirty="0"/>
              <a:t>Identify the need to check Bulletins Live! Two, the number runoff/erosion points achieve, and the mandatory downwind spray buffer distance.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Step 3: Check Bulletins Live! Tow (BLT) Website</a:t>
            </a:r>
          </a:p>
          <a:p>
            <a:pPr lvl="1"/>
            <a:r>
              <a:rPr lang="en-US" sz="2000" dirty="0"/>
              <a:t>Identify if your field is in a Pesticide Use Limitations Area (PULA) For any additional mitigation measures, then print available bulletins.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Step 4: Identify Product with Most Restrictive Mitigation Measures</a:t>
            </a:r>
          </a:p>
          <a:p>
            <a:pPr lvl="1"/>
            <a:r>
              <a:rPr lang="en-US" sz="2000" dirty="0"/>
              <a:t>Determine which product being applied through the crop cycle/year requires the highest number of mitigation points and largest mandatory spray drift buffer.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Step 5: Use EPA Worksheets or App (PALM) to Calculate Points &amp; Buffers</a:t>
            </a:r>
          </a:p>
          <a:p>
            <a:pPr lvl="1"/>
            <a:r>
              <a:rPr lang="en-US" sz="2000" dirty="0"/>
              <a:t>Confirm you have enough points to apply the product and finalize the size of the downwind buffer you must leave (if any)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b="1" dirty="0"/>
              <a:t>Step 6: Apply the Product!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95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396"/>
    </mc:Choice>
    <mc:Fallback xmlns="">
      <p:transition spd="slow" advTm="17039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99D14-ED10-3DF0-CDF3-78F2857C3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b="1" dirty="0"/>
              <a:t>ESA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BA13A-243A-1373-1556-74030CE95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62595"/>
            <a:ext cx="5181600" cy="380494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QR Code for Bullletins Live! Two &#10;QR Code for ESA Toolbox&#10;">
            <a:extLst>
              <a:ext uri="{FF2B5EF4-FFF2-40B4-BE49-F238E27FC236}">
                <a16:creationId xmlns:a16="http://schemas.microsoft.com/office/drawing/2014/main" id="{92926986-67D7-5674-736B-ED44963EEC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0" y="1165700"/>
            <a:ext cx="5000897" cy="380184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9F0613-9F34-9DF4-BFB0-D14D843E5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62595"/>
            <a:ext cx="5181600" cy="380494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 descr="QR Code for Peseticide App for Label Mitigations&#10;QR Code for EPA Mitigation Menu">
            <a:extLst>
              <a:ext uri="{FF2B5EF4-FFF2-40B4-BE49-F238E27FC236}">
                <a16:creationId xmlns:a16="http://schemas.microsoft.com/office/drawing/2014/main" id="{166BBD35-4078-C648-61EE-CD204562BB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04787" y="1162594"/>
            <a:ext cx="5181600" cy="35287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3B934A-9C60-CBAB-74D9-9E4EFB863AF0}"/>
              </a:ext>
            </a:extLst>
          </p:cNvPr>
          <p:cNvSpPr txBox="1"/>
          <p:nvPr/>
        </p:nvSpPr>
        <p:spPr>
          <a:xfrm>
            <a:off x="838200" y="5277394"/>
            <a:ext cx="1051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EPA General &amp; Technical Helpline: 1-844-447-3813   Email: </a:t>
            </a:r>
            <a:r>
              <a:rPr lang="en-US" sz="2000" dirty="0">
                <a:hlinkClick r:id="rId4"/>
              </a:rPr>
              <a:t>ESPP@epa.gov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Questions? Call or Text the Office of the Indiana State Chemist: 7665-637-6678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18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94"/>
    </mc:Choice>
    <mc:Fallback xmlns="">
      <p:transition spd="slow" advTm="2179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CB9B9-268E-1592-CF6E-DACE3E9A4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b="1" dirty="0"/>
              <a:t>Drift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8258C-317E-DBFB-129D-59E95FF9C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4320"/>
            <a:ext cx="10515600" cy="4632643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A person may not apply a pesticide in a manner that allows it to drift from the target site in sufficient quantity to cause harm to a </a:t>
            </a:r>
            <a:r>
              <a:rPr lang="en-US" sz="3600" b="1" dirty="0"/>
              <a:t>nontarget site</a:t>
            </a:r>
            <a:r>
              <a:rPr lang="en-US" sz="3600" dirty="0"/>
              <a:t>. </a:t>
            </a:r>
          </a:p>
          <a:p>
            <a:r>
              <a:rPr lang="en-US" sz="3600" dirty="0"/>
              <a:t>“</a:t>
            </a:r>
            <a:r>
              <a:rPr lang="en-US" sz="3600" b="1" dirty="0"/>
              <a:t>Nontarget site</a:t>
            </a:r>
            <a:r>
              <a:rPr lang="en-US" sz="3600" dirty="0"/>
              <a:t>” means any site that is not the intended target site of the pesticide application, including, but not limited to, the following</a:t>
            </a:r>
            <a:r>
              <a:rPr lang="en-US" sz="3600" b="1" dirty="0"/>
              <a:t>: (A) Personal property. (B) Public property. (C) A body of water. (D) A person. (E) An animal. (F) Livestock. (G) Managed bees. (H) A commodity.  (I) A desirable plant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60376-BE0E-846F-0840-CFA0484BF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FC8DD8B-E0DB-44BA-B35E-E587B0E651D5}" type="slidenum"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830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52"/>
    </mc:Choice>
    <mc:Fallback xmlns="">
      <p:transition spd="slow" advTm="6705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E38E-5307-EFBB-C569-836D635C7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Drone Pesticide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759B8-7A3D-9C41-F66D-45250E591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Your Private Applicator Permit does not allow you to make aerial drone applications. </a:t>
            </a:r>
          </a:p>
          <a:p>
            <a:r>
              <a:rPr lang="en-US" dirty="0"/>
              <a:t>Aerial Drone Applications Require:</a:t>
            </a:r>
          </a:p>
          <a:p>
            <a:pPr lvl="1"/>
            <a:r>
              <a:rPr lang="en-US" dirty="0"/>
              <a:t>FAA Part 107 Pilots License </a:t>
            </a:r>
          </a:p>
          <a:p>
            <a:pPr lvl="1"/>
            <a:r>
              <a:rPr lang="en-US" dirty="0"/>
              <a:t>FAA Part 137 Exemption for Pesticide Application</a:t>
            </a:r>
          </a:p>
          <a:p>
            <a:pPr lvl="1"/>
            <a:r>
              <a:rPr lang="en-US" dirty="0"/>
              <a:t>OISC Category 11 – Aerial Application Exam</a:t>
            </a:r>
          </a:p>
          <a:p>
            <a:r>
              <a:rPr lang="en-US" dirty="0"/>
              <a:t>Must submit Part 137 Exemption to OISC for the Category 11 – Aerial Application to be added to your Private Applicator Permit.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4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528"/>
    </mc:Choice>
    <mc:Fallback xmlns="">
      <p:transition spd="slow" advTm="14752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11CC8-A2C9-61AD-13C8-DF62AA25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Fumigant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FE14A-65C5-003E-3901-A9B9696AB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Your Private Applicator Permit does not allow you to make fumigant applications.</a:t>
            </a:r>
          </a:p>
          <a:p>
            <a:r>
              <a:rPr lang="en-US" dirty="0"/>
              <a:t>Fumigant applications require category </a:t>
            </a:r>
            <a:r>
              <a:rPr lang="en-US" b="1" dirty="0"/>
              <a:t>7d–Fumigant </a:t>
            </a:r>
            <a:r>
              <a:rPr lang="en-US" dirty="0"/>
              <a:t>certification</a:t>
            </a:r>
          </a:p>
          <a:p>
            <a:pPr lvl="1"/>
            <a:r>
              <a:rPr lang="en-US" dirty="0"/>
              <a:t>Pass 7d-Fumigant exam </a:t>
            </a:r>
          </a:p>
          <a:p>
            <a:pPr lvl="1"/>
            <a:r>
              <a:rPr lang="en-US" dirty="0"/>
              <a:t>Category 7d-Fumigant added to your Private Applicator Permit as a rider on your permit. </a:t>
            </a:r>
          </a:p>
          <a:p>
            <a:r>
              <a:rPr lang="en-US" dirty="0"/>
              <a:t>Only PA Permit holders with a category 7d-Fumigant rider can make fumigant applications their property.   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732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0011-D043-C781-3439-76E836A0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Fertilizer Updates, </a:t>
            </a:r>
            <a:r>
              <a:rPr lang="en-US" sz="2800" dirty="0"/>
              <a:t>part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C04EB-51DA-4F45-201B-247D10BF7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Fertilizer rules moved to law</a:t>
            </a:r>
          </a:p>
          <a:p>
            <a:r>
              <a:rPr lang="en-US" dirty="0"/>
              <a:t>To increase transparency and reduce rules</a:t>
            </a:r>
          </a:p>
          <a:p>
            <a:pPr lvl="1"/>
            <a:r>
              <a:rPr lang="en-US" dirty="0"/>
              <a:t>Moved from rule to law </a:t>
            </a:r>
          </a:p>
          <a:p>
            <a:pPr lvl="1"/>
            <a:r>
              <a:rPr lang="en-US" dirty="0"/>
              <a:t>355 IAC 2, 7, 8, 9, &amp; 10 </a:t>
            </a:r>
          </a:p>
          <a:p>
            <a:pPr lvl="2"/>
            <a:r>
              <a:rPr lang="en-US" dirty="0"/>
              <a:t>Fertilizer Containment, </a:t>
            </a:r>
          </a:p>
          <a:p>
            <a:pPr lvl="2"/>
            <a:r>
              <a:rPr lang="en-US" dirty="0"/>
              <a:t>Fertilizer Certification &amp; Use</a:t>
            </a:r>
          </a:p>
          <a:p>
            <a:r>
              <a:rPr lang="en-US" dirty="0"/>
              <a:t>Ag Ammonia rules </a:t>
            </a:r>
          </a:p>
          <a:p>
            <a:pPr lvl="1"/>
            <a:r>
              <a:rPr lang="en-US" dirty="0"/>
              <a:t>355 IAC 3</a:t>
            </a:r>
          </a:p>
          <a:p>
            <a:pPr lvl="1"/>
            <a:r>
              <a:rPr lang="en-US" b="1" dirty="0"/>
              <a:t>Kept as rule due to the technical aspects of the rule.</a:t>
            </a:r>
          </a:p>
        </p:txBody>
      </p:sp>
    </p:spTree>
    <p:extLst>
      <p:ext uri="{BB962C8B-B14F-4D97-AF65-F5344CB8AC3E}">
        <p14:creationId xmlns:p14="http://schemas.microsoft.com/office/powerpoint/2010/main" val="281507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96"/>
    </mc:Choice>
    <mc:Fallback xmlns="">
      <p:transition spd="slow" advTm="3689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4C633-325B-E4CE-9DCD-7A367B22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Fertilizer Updates, </a:t>
            </a:r>
            <a:r>
              <a:rPr lang="en-US" sz="2800" dirty="0"/>
              <a:t>part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A1E92-5EB5-9477-16D3-5D4F756DA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Change to definition of staging </a:t>
            </a:r>
          </a:p>
          <a:p>
            <a:r>
              <a:rPr lang="en-US" dirty="0"/>
              <a:t>“Staging” means the placement of fertilizer material:</a:t>
            </a:r>
          </a:p>
          <a:p>
            <a:pPr lvl="1"/>
            <a:r>
              <a:rPr lang="en-US" dirty="0"/>
              <a:t>Gathered in a pile to be used for field application within </a:t>
            </a:r>
            <a:r>
              <a:rPr lang="en-US" b="1" dirty="0"/>
              <a:t>one hundred twenty (120) days</a:t>
            </a:r>
            <a:r>
              <a:rPr lang="en-US" dirty="0"/>
              <a:t>; or</a:t>
            </a:r>
          </a:p>
          <a:p>
            <a:pPr lvl="1"/>
            <a:r>
              <a:rPr lang="en-US" b="1" dirty="0"/>
              <a:t>At a production area for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(A) livestock (as defined in IC 15-17-2-47); or</a:t>
            </a:r>
          </a:p>
          <a:p>
            <a:pPr lvl="2"/>
            <a:r>
              <a:rPr lang="en-US" dirty="0"/>
              <a:t>(B) poultry (as defined in IC 15-17-2-87);</a:t>
            </a:r>
          </a:p>
          <a:p>
            <a:pPr lvl="1"/>
            <a:r>
              <a:rPr lang="en-US" dirty="0"/>
              <a:t>Additional setbacks</a:t>
            </a:r>
          </a:p>
          <a:p>
            <a:pPr lvl="1"/>
            <a:r>
              <a:rPr lang="en-US" dirty="0"/>
              <a:t>Production Area:</a:t>
            </a:r>
          </a:p>
          <a:p>
            <a:pPr lvl="2"/>
            <a:r>
              <a:rPr lang="en-US" dirty="0"/>
              <a:t>Barn </a:t>
            </a:r>
          </a:p>
          <a:p>
            <a:pPr lvl="2"/>
            <a:r>
              <a:rPr lang="en-US" dirty="0"/>
              <a:t>Feed Lot 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08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304"/>
    </mc:Choice>
    <mc:Fallback xmlns="">
      <p:transition spd="slow" advTm="79304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06F3-EAED-A712-57B5-A182C88B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/>
              <a:t>OISC Agricultural Regulatory System (OARS)</a:t>
            </a:r>
            <a:endParaRPr lang="en-US" sz="4400" dirty="0"/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1940D41D-765D-1834-90AE-109A28D2B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43839911"/>
              </p:ext>
            </p:extLst>
          </p:nvPr>
        </p:nvGraphicFramePr>
        <p:xfrm>
          <a:off x="1097278" y="1845734"/>
          <a:ext cx="493776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1CD7FD-AD46-60E1-1E04-4D86236377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Instant CCH/PARP credits awarded – once the attendance is submitted, attendees instantly receive their credits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Automated Alerts – remaining CCH/PARP credit needs, upcoming programs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Allows applicators and businesses to: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Edit account information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Submit applications online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Add/remove applicators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/>
              <a:t>Pay/renew online.</a:t>
            </a:r>
          </a:p>
          <a:p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859451-B384-A0F1-FC2F-C3B6AC7F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29920" y="26720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705"/>
    </mc:Choice>
    <mc:Fallback xmlns="">
      <p:transition spd="slow" advTm="147705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1B6A5-A9B6-418F-1E79-DC801E35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Pesticide Disposal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82E21-F429-B127-8F64-54AEE8DAF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Ag Container Recycling Council ACRC   </a:t>
            </a:r>
          </a:p>
          <a:p>
            <a:r>
              <a:rPr lang="en-US" dirty="0"/>
              <a:t>The ACRC program accepts triple rinsed, rigid high-density polyethylene (HDPE) containers, 55 gallons and smaller, </a:t>
            </a:r>
            <a:br>
              <a:rPr lang="en-US" dirty="0"/>
            </a:br>
            <a:r>
              <a:rPr lang="en-US" dirty="0"/>
              <a:t>which previously held professional use agricultural chemicals including pesticides, animal health, specialty pest control, micronutrient, biologicals, fertilizer, and/or adjuvant products.</a:t>
            </a:r>
          </a:p>
          <a:p>
            <a:r>
              <a:rPr lang="en-US" dirty="0"/>
              <a:t>Disposal Contractor will pickup</a:t>
            </a:r>
            <a:r>
              <a:rPr lang="en-US" b="1" dirty="0"/>
              <a:t> triple rinsed empty containers</a:t>
            </a:r>
            <a:r>
              <a:rPr lang="en-US" dirty="0"/>
              <a:t>. </a:t>
            </a:r>
          </a:p>
          <a:p>
            <a:pPr fontAlgn="base"/>
            <a:r>
              <a:rPr lang="en-US" b="1" dirty="0"/>
              <a:t>Schedule Disposal Contractor   </a:t>
            </a:r>
          </a:p>
          <a:p>
            <a:pPr lvl="1" fontAlgn="base"/>
            <a:r>
              <a:rPr lang="en-US" dirty="0"/>
              <a:t>G. Phillips and Sons, LLC</a:t>
            </a:r>
            <a:br>
              <a:rPr lang="en-US" dirty="0"/>
            </a:br>
            <a:r>
              <a:rPr lang="en-US" dirty="0"/>
              <a:t>248-961-3360</a:t>
            </a:r>
            <a:br>
              <a:rPr lang="en-US" dirty="0"/>
            </a:br>
            <a:r>
              <a:rPr lang="en-US" u="sng" dirty="0"/>
              <a:t>pickup@gpsagrecycle.com</a:t>
            </a:r>
            <a:br>
              <a:rPr lang="en-US" dirty="0"/>
            </a:br>
            <a:r>
              <a:rPr lang="en-US" u="sng" dirty="0"/>
              <a:t>www.gpsagrecycle.com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93F992-3F42-8431-7BF0-891B65D09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2558" y="1690688"/>
            <a:ext cx="2021069" cy="1564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GPS Ag Recycle">
            <a:extLst>
              <a:ext uri="{FF2B5EF4-FFF2-40B4-BE49-F238E27FC236}">
                <a16:creationId xmlns:a16="http://schemas.microsoft.com/office/drawing/2014/main" id="{A4C83B5B-0DDC-824B-85CB-0EB9197F2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8856" y="4824248"/>
            <a:ext cx="3961957" cy="110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581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810"/>
    </mc:Choice>
    <mc:Fallback xmlns="">
      <p:transition spd="slow" advTm="8481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C14D7-B63C-08F2-C4D7-265D7BC0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Pesticide Disposal Options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71853-B27E-2F22-4374-7983C7D3D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Clean Sweep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 to anyone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Allows for “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questions asked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disposal  of suspended, canceled, banned, unusable, opened, unopened or just unwanted pesticides.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it is a pesticide, we will accept it for disposal.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Free Up to 250 pounds, $3.00 a pound over that.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Locations change each year.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3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week of August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No Empty Containers, dispose of empty containers per the label directions.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Dates and Locations available in May via the OISC website.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891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509"/>
    </mc:Choice>
    <mc:Fallback xmlns="">
      <p:transition spd="slow" advTm="123509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243E0-12E9-8234-0B1F-BFF48738F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Driftwatch</a:t>
            </a:r>
            <a:endParaRPr lang="en-US" b="1" dirty="0"/>
          </a:p>
        </p:txBody>
      </p:sp>
      <p:pic>
        <p:nvPicPr>
          <p:cNvPr id="6" name="DriftWatchCC" descr="Video placeholder">
            <a:hlinkClick r:id="" action="ppaction://media"/>
            <a:extLst>
              <a:ext uri="{FF2B5EF4-FFF2-40B4-BE49-F238E27FC236}">
                <a16:creationId xmlns:a16="http://schemas.microsoft.com/office/drawing/2014/main" id="{F479544F-4E9A-1EA8-63FE-F1E074E9F5F8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60620" y="1206630"/>
            <a:ext cx="9602989" cy="540155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168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802"/>
    </mc:Choice>
    <mc:Fallback xmlns="">
      <p:transition spd="slow" advTm="298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2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72583" objId="4"/>
        <p14:triggerEvt type="onClick" time="72583" objId="4"/>
        <p14:stopEvt time="297116" objId="4"/>
        <p14:playEvt time="297119" objId="4"/>
        <p14:pauseEvt time="298717" objId="4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A1E0707-4985-454B-ACE0-4855BB558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F9D648-AACC-AA4E-72DD-3412C75E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4" y="205874"/>
            <a:ext cx="3686174" cy="13228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DF374-1973-E25F-E8CC-5CC0F77AA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4" y="1355901"/>
            <a:ext cx="4162428" cy="3973337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000" dirty="0"/>
              <a:t>Pesticide Certification Manager</a:t>
            </a:r>
          </a:p>
          <a:p>
            <a:pPr lvl="1"/>
            <a:r>
              <a:rPr lang="en-US" sz="2000" dirty="0"/>
              <a:t>Nate Davis</a:t>
            </a:r>
          </a:p>
          <a:p>
            <a:pPr lvl="1"/>
            <a:r>
              <a:rPr lang="en-US" sz="2000" dirty="0"/>
              <a:t>765-494-7108</a:t>
            </a:r>
          </a:p>
          <a:p>
            <a:pPr lvl="1"/>
            <a:r>
              <a:rPr lang="en-US" sz="2000" dirty="0"/>
              <a:t>davi1280@purdue.edu</a:t>
            </a:r>
          </a:p>
          <a:p>
            <a:r>
              <a:rPr lang="en-US" sz="2000" dirty="0"/>
              <a:t>Private Applicator Certification and Licensing Specialist</a:t>
            </a:r>
          </a:p>
          <a:p>
            <a:pPr lvl="1"/>
            <a:r>
              <a:rPr lang="en-US" sz="2000" dirty="0"/>
              <a:t>Audrey Powell </a:t>
            </a:r>
          </a:p>
          <a:p>
            <a:pPr lvl="1"/>
            <a:r>
              <a:rPr lang="en-US" sz="2000" dirty="0"/>
              <a:t>765-494-6271</a:t>
            </a:r>
          </a:p>
          <a:p>
            <a:pPr lvl="1"/>
            <a:r>
              <a:rPr lang="en-US" sz="2000" dirty="0"/>
              <a:t>powellaw@purdue.edu</a:t>
            </a:r>
          </a:p>
          <a:p>
            <a:r>
              <a:rPr lang="en-US" sz="2000" dirty="0"/>
              <a:t>Fertilizer </a:t>
            </a:r>
          </a:p>
          <a:p>
            <a:pPr lvl="1"/>
            <a:r>
              <a:rPr lang="en-US" sz="2000" dirty="0"/>
              <a:t>Program Administrator</a:t>
            </a:r>
          </a:p>
          <a:p>
            <a:pPr lvl="1"/>
            <a:r>
              <a:rPr lang="en-US" sz="2000" dirty="0"/>
              <a:t>Matt Pearson </a:t>
            </a:r>
          </a:p>
          <a:p>
            <a:pPr lvl="1"/>
            <a:r>
              <a:rPr lang="en-US" sz="2000" dirty="0"/>
              <a:t>765-494-1547</a:t>
            </a:r>
          </a:p>
          <a:p>
            <a:pPr lvl="1"/>
            <a:r>
              <a:rPr lang="en-US" sz="2000" dirty="0"/>
              <a:t>pearsonm@purdue.edu </a:t>
            </a:r>
          </a:p>
          <a:p>
            <a:pPr lvl="1"/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A8B1739-C068-39F7-AD42-1B020A21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34" y="1453610"/>
            <a:ext cx="2828925" cy="356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80"/>
    </mc:Choice>
    <mc:Fallback xmlns="">
      <p:transition spd="slow" advTm="4158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7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1580</Words>
  <Application>Microsoft Office PowerPoint</Application>
  <PresentationFormat>Widescreen</PresentationFormat>
  <Paragraphs>172</Paragraphs>
  <Slides>21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Wingdings</vt:lpstr>
      <vt:lpstr>Office Theme</vt:lpstr>
      <vt:lpstr>Private Applicator Recertification Program (PARP) </vt:lpstr>
      <vt:lpstr>OISC - 145 Years Old</vt:lpstr>
      <vt:lpstr>Private Applicator Recertification</vt:lpstr>
      <vt:lpstr>Supervision of a Non-Certified Applicator making RUP Applications</vt:lpstr>
      <vt:lpstr>Supervision Requirements</vt:lpstr>
      <vt:lpstr>Or a simpler route</vt:lpstr>
      <vt:lpstr>Storage and Containment, part 1</vt:lpstr>
      <vt:lpstr>Storage and Containment, part 2  </vt:lpstr>
      <vt:lpstr>Endangered Species Act (ESA) Update </vt:lpstr>
      <vt:lpstr>6 Steps for a Safe &amp; Compliant Application</vt:lpstr>
      <vt:lpstr>ESA Resources</vt:lpstr>
      <vt:lpstr>Drift</vt:lpstr>
      <vt:lpstr>Drone Pesticide Application</vt:lpstr>
      <vt:lpstr>Fumigant Applications</vt:lpstr>
      <vt:lpstr>Fertilizer Updates, part 1</vt:lpstr>
      <vt:lpstr>Fertilizer Updates, part 2</vt:lpstr>
      <vt:lpstr>OISC Agricultural Regulatory System (OARS)</vt:lpstr>
      <vt:lpstr>Pesticide Disposal Options</vt:lpstr>
      <vt:lpstr>Pesticide Disposal Options </vt:lpstr>
      <vt:lpstr>Driftwatch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Nathan J Davis</dc:creator>
  <cp:lastModifiedBy>Cheri Janssen</cp:lastModifiedBy>
  <cp:revision>3</cp:revision>
  <dcterms:created xsi:type="dcterms:W3CDTF">2026-07-23T14:53:38Z</dcterms:created>
  <dcterms:modified xsi:type="dcterms:W3CDTF">2026-10-06T18:18:50Z</dcterms:modified>
</cp:coreProperties>
</file>