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3"/>
  </p:notesMasterIdLst>
  <p:sldIdLst>
    <p:sldId id="284" r:id="rId2"/>
    <p:sldId id="292" r:id="rId3"/>
    <p:sldId id="300" r:id="rId4"/>
    <p:sldId id="294" r:id="rId5"/>
    <p:sldId id="295" r:id="rId6"/>
    <p:sldId id="296" r:id="rId7"/>
    <p:sldId id="297" r:id="rId8"/>
    <p:sldId id="298" r:id="rId9"/>
    <p:sldId id="299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311" r:id="rId21"/>
    <p:sldId id="312" r:id="rId22"/>
  </p:sldIdLst>
  <p:sldSz cx="12192000" cy="6858000"/>
  <p:notesSz cx="6858000" cy="9144000"/>
  <p:embeddedFontLst>
    <p:embeddedFont>
      <p:font typeface="Arial Unicode MS" panose="020B0604020202020204" pitchFamily="34" charset="-128"/>
      <p:regular r:id="rId24"/>
    </p:embeddedFont>
    <p:embeddedFont>
      <p:font typeface="Arial Narrow" panose="020B0604020202020204" pitchFamily="34" charset="0"/>
      <p:regular r:id="rId25"/>
      <p:bold r:id="rId26"/>
      <p:italic r:id="rId27"/>
      <p:boldItalic r:id="rId28"/>
    </p:embeddedFont>
    <p:embeddedFont>
      <p:font typeface="Gill Sans MT" panose="020B0502020104020203" pitchFamily="34" charset="77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6E3E"/>
    <a:srgbClr val="CFB9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92"/>
    <p:restoredTop sz="94675"/>
  </p:normalViewPr>
  <p:slideViewPr>
    <p:cSldViewPr snapToGrid="0">
      <p:cViewPr varScale="1">
        <p:scale>
          <a:sx n="107" d="100"/>
          <a:sy n="107" d="100"/>
        </p:scale>
        <p:origin x="176" y="2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7C1903-8A86-434B-B2CC-B9F2E81AFB68}" type="datetimeFigureOut">
              <a:rPr lang="en-US" smtClean="0"/>
              <a:t>1/12/26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88F4FF-5AD8-054A-80D1-A8FB7BB3D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481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863FE-3BFF-BBA3-4960-305854E4F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8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44911D-750C-9FEA-A783-0F9306B610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A818F5-8FA7-9BC9-03EA-F87338659E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fld id="{11F77F0B-6651-4247-9485-9D9D434A98D5}" type="datetimeFigureOut">
              <a:rPr lang="en-US" smtClean="0"/>
              <a:pPr/>
              <a:t>1/12/26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E12FE-8A5D-2456-BBC7-DF051F309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77605E-EFD0-F1A5-7312-43F13749C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fld id="{3D61CEE3-2C65-D744-B8CF-FD0E029F72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936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604F6-8451-AE82-A84D-86A31045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1CCB26-3293-909B-32FD-51F318F6B7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E2802-C741-D9EB-775B-95291B5CBF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F77F0B-6651-4247-9485-9D9D434A98D5}" type="datetimeFigureOut">
              <a:rPr lang="en-US" smtClean="0"/>
              <a:t>1/12/26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3458C-9C06-8B9B-1714-3E22CF2A9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E5AA7-2AE5-9601-9DDA-4F8971052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61CEE3-2C65-D744-B8CF-FD0E029F7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788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E77F33-8E61-2B37-287A-70F7D3662A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AC5263-1BCC-97EA-1F81-C2507CE8B3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D38236-54D7-2430-8B72-65232A26A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F77F0B-6651-4247-9485-9D9D434A98D5}" type="datetimeFigureOut">
              <a:rPr lang="en-US" smtClean="0"/>
              <a:t>1/12/26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87719-5935-3BE5-491D-68C36DCE3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0A4D48-28B3-C7C9-D0E5-3AE2D907B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61CEE3-2C65-D744-B8CF-FD0E029F7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105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79AB0-7551-B335-4B2F-79F61D340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1F7A2F-EA47-AA2C-8164-B9636BCDE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A2BF90-FBE1-B580-293D-41D428182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fld id="{11F77F0B-6651-4247-9485-9D9D434A98D5}" type="datetimeFigureOut">
              <a:rPr lang="en-US" smtClean="0"/>
              <a:pPr/>
              <a:t>1/12/26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2D36F2-F8D6-1378-0A5F-756211BC9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06B7E-2AF9-3DBA-6C75-67C7D0E2C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fld id="{3D61CEE3-2C65-D744-B8CF-FD0E029F72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31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23C39-47D7-928A-1DB3-5E92A362F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800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210E67-5271-2F1D-3B70-3749BC3489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82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974DF-FE8F-6890-C3D0-63EF28EB10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fld id="{11F77F0B-6651-4247-9485-9D9D434A98D5}" type="datetimeFigureOut">
              <a:rPr lang="en-US" smtClean="0"/>
              <a:pPr/>
              <a:t>1/12/26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0E72B0-7F4D-C59E-0129-0CBAED6BC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D9CD0-E3AB-CB9B-1DEA-B79E6FF3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fld id="{3D61CEE3-2C65-D744-B8CF-FD0E029F72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195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9AB0A-F273-A623-8EF7-2E7637D24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8384C-D1F2-E05B-308D-910DD03307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E769C2-F556-55C4-EF5C-8FAB84089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1BC2ED-7D89-3103-C3F5-88E3993E8C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F77F0B-6651-4247-9485-9D9D434A98D5}" type="datetimeFigureOut">
              <a:rPr lang="en-US" smtClean="0"/>
              <a:t>1/12/26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0A4E45-B7DA-4E2B-9B8C-C409DB3D2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9ED6B7-925A-8F2F-0BA2-0824BC297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61CEE3-2C65-D744-B8CF-FD0E029F7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924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76D43-3BBF-E25B-6316-12639FD04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56A88D-1A40-805A-19E7-02191A74A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8DE546-CE30-8F25-F317-C0801A6A59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3C59C3-F158-431F-91B2-9561C55837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8779C1-227D-20A4-A7BF-695954F72F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6A8EF-FEC5-2EB7-DCF1-D77E8A7F84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F77F0B-6651-4247-9485-9D9D434A98D5}" type="datetimeFigureOut">
              <a:rPr lang="en-US" smtClean="0"/>
              <a:t>1/12/26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819D07-AC82-68EF-BEC4-D542DE1FF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9DEDE2-7B8B-65A2-633B-E9DF81BB9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61CEE3-2C65-D744-B8CF-FD0E029F7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892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5950C-41DF-BEE8-E617-219ED805E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BE1C95-DA35-BFB4-0852-48825E19B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F77F0B-6651-4247-9485-9D9D434A98D5}" type="datetimeFigureOut">
              <a:rPr lang="en-US" smtClean="0"/>
              <a:t>1/12/26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C77F72-875B-1D11-BF5F-A6A06DDEF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9211DA-F68F-599B-74A1-0B1B06743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61CEE3-2C65-D744-B8CF-FD0E029F7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503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C2F2D0-C762-CAF8-6569-A8978FC2D7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F77F0B-6651-4247-9485-9D9D434A98D5}" type="datetimeFigureOut">
              <a:rPr lang="en-US" smtClean="0"/>
              <a:t>1/12/26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64BCB-FAF0-D805-0FA3-11F711FC1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463B08-6E11-5D75-C7EE-0166BC2BD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61CEE3-2C65-D744-B8CF-FD0E029F7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875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CC4FD-99E8-211A-3194-A32663388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6AEC2-F38B-43ED-7813-BA7386FA2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149B33-3FD1-3830-ECE4-7C7C2A7BBF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F9A2F-5F3F-B3AF-CF58-6917D577FB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F77F0B-6651-4247-9485-9D9D434A98D5}" type="datetimeFigureOut">
              <a:rPr lang="en-US" smtClean="0"/>
              <a:t>1/12/26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059422-9015-9394-D71E-370437E68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0BBFE7-5320-FC32-9966-082E11B9C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61CEE3-2C65-D744-B8CF-FD0E029F7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378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94EB8-68E1-2E46-D4E7-02100B233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5A5C10-8530-6864-FE71-6321402784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3ADB4-6ADC-CCE0-B762-B0B550804B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2DCAF4-C6A6-AA7E-4AAD-030E88C013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F77F0B-6651-4247-9485-9D9D434A98D5}" type="datetimeFigureOut">
              <a:rPr lang="en-US" smtClean="0"/>
              <a:t>1/12/26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F18133-0F41-1C8E-EAAB-A0C66BD7D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C1CFD0-D791-B5B0-209C-75AB806D8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61CEE3-2C65-D744-B8CF-FD0E029F7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944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693EA2D-77C3-C121-B1A7-A6E6CEFF876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6673563"/>
            <a:ext cx="12192000" cy="1844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A7C281B-BD2E-B848-8310-AA5D9A6928D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-10160"/>
            <a:ext cx="12192000" cy="99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599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riftwatch.org/signup#applicator" TargetMode="Externa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no.email@driftwatch.org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85C6EC1-D0A5-2195-0960-B6D73B6D52C0}"/>
              </a:ext>
            </a:extLst>
          </p:cNvPr>
          <p:cNvSpPr txBox="1">
            <a:spLocks/>
          </p:cNvSpPr>
          <p:nvPr/>
        </p:nvSpPr>
        <p:spPr>
          <a:xfrm flipH="1" flipV="1">
            <a:off x="-1066800" y="5447748"/>
            <a:ext cx="304800" cy="282492"/>
          </a:xfrm>
          <a:prstGeom prst="rect">
            <a:avLst/>
          </a:prstGeom>
          <a:solidFill>
            <a:schemeClr val="bg1">
              <a:lumMod val="95000"/>
              <a:alpha val="71000"/>
            </a:schemeClr>
          </a:solidFill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</a:pPr>
            <a:endParaRPr lang="en-US" altLang="en-US" sz="1800" b="1">
              <a:solidFill>
                <a:schemeClr val="bg2">
                  <a:lumMod val="25000"/>
                </a:schemeClr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endParaRPr lang="en-US" altLang="en-US" sz="1800" b="1">
              <a:solidFill>
                <a:schemeClr val="bg2">
                  <a:lumMod val="25000"/>
                </a:schemeClr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endParaRPr lang="en-US" altLang="en-US" sz="788" b="1">
              <a:solidFill>
                <a:schemeClr val="bg2">
                  <a:lumMod val="25000"/>
                </a:schemeClr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endParaRPr lang="en-US" altLang="en-US" sz="2700" b="1">
              <a:solidFill>
                <a:prstClr val="black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endParaRPr lang="en-US" altLang="en-US" sz="2700" b="1">
              <a:solidFill>
                <a:srgbClr val="336600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endParaRPr lang="en-US" sz="1500" dirty="0"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78F72E-ED09-F4A0-1F60-A69668549180}"/>
              </a:ext>
            </a:extLst>
          </p:cNvPr>
          <p:cNvSpPr/>
          <p:nvPr/>
        </p:nvSpPr>
        <p:spPr>
          <a:xfrm>
            <a:off x="2523744" y="4014435"/>
            <a:ext cx="7360217" cy="10069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4535C6-67F5-6447-F6AA-4E8ABB64AA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6313" y="716564"/>
            <a:ext cx="5859030" cy="1737364"/>
          </a:xfrm>
          <a:prstGeom prst="rect">
            <a:avLst/>
          </a:prstGeom>
        </p:spPr>
      </p:pic>
      <p:pic>
        <p:nvPicPr>
          <p:cNvPr id="10" name="Picture 9" descr="BeeCheck_Logo_RGB.png">
            <a:extLst>
              <a:ext uri="{FF2B5EF4-FFF2-40B4-BE49-F238E27FC236}">
                <a16:creationId xmlns:a16="http://schemas.microsoft.com/office/drawing/2014/main" id="{3DC14257-5DE7-5B66-2EDC-37702DFAD8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5245" y="3919902"/>
            <a:ext cx="3332002" cy="115175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CB78EB-44AC-C61B-1B66-817C675EB4B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2618" y="3973382"/>
            <a:ext cx="3543210" cy="10447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D81ACE-6597-4475-C4FE-AC21D1CF9A6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6144" y="5279817"/>
            <a:ext cx="2743200" cy="818349"/>
          </a:xfrm>
          <a:prstGeom prst="rect">
            <a:avLst/>
          </a:prstGeom>
        </p:spPr>
      </p:pic>
      <p:pic>
        <p:nvPicPr>
          <p:cNvPr id="14" name="Picture 6" descr="fieldcheck-logo-full">
            <a:hlinkClick r:id="rId6"/>
            <a:extLst>
              <a:ext uri="{FF2B5EF4-FFF2-40B4-BE49-F238E27FC236}">
                <a16:creationId xmlns:a16="http://schemas.microsoft.com/office/drawing/2014/main" id="{063B7574-E497-DACE-3E22-658A982BD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7606" y="5417536"/>
            <a:ext cx="2428875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18612708-C0F6-E799-63FF-3C5DDCF1E8CD}"/>
              </a:ext>
            </a:extLst>
          </p:cNvPr>
          <p:cNvSpPr txBox="1">
            <a:spLocks/>
          </p:cNvSpPr>
          <p:nvPr/>
        </p:nvSpPr>
        <p:spPr bwMode="black">
          <a:xfrm>
            <a:off x="1645599" y="2626869"/>
            <a:ext cx="8900801" cy="802131"/>
          </a:xfrm>
          <a:prstGeom prst="rect">
            <a:avLst/>
          </a:prstGeom>
          <a:solidFill>
            <a:srgbClr val="FFFFFF"/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950" kern="1200" cap="all" spc="15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all" spc="15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cs typeface="Arial" panose="020B0604020202020204" pitchFamily="34" charset="0"/>
              </a:rPr>
              <a:t>DRIFTWATCH</a:t>
            </a:r>
          </a:p>
        </p:txBody>
      </p:sp>
    </p:spTree>
    <p:extLst>
      <p:ext uri="{BB962C8B-B14F-4D97-AF65-F5344CB8AC3E}">
        <p14:creationId xmlns:p14="http://schemas.microsoft.com/office/powerpoint/2010/main" val="522961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EDF9B-5CAD-FE22-2F5B-BEE742048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4D96186-BF13-FEE2-2AA9-E3715A426DF4}"/>
              </a:ext>
            </a:extLst>
          </p:cNvPr>
          <p:cNvSpPr txBox="1">
            <a:spLocks/>
          </p:cNvSpPr>
          <p:nvPr/>
        </p:nvSpPr>
        <p:spPr bwMode="black">
          <a:xfrm>
            <a:off x="2419350" y="967443"/>
            <a:ext cx="7353300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950" kern="1200" cap="all" spc="15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all" spc="15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ea typeface="+mj-ea"/>
                <a:cs typeface="+mj-cs"/>
              </a:rPr>
              <a:t>Zoomed in view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3F9B795E-0B75-A373-95CF-E48F7C6A9F78}"/>
              </a:ext>
            </a:extLst>
          </p:cNvPr>
          <p:cNvSpPr txBox="1">
            <a:spLocks/>
          </p:cNvSpPr>
          <p:nvPr/>
        </p:nvSpPr>
        <p:spPr>
          <a:xfrm>
            <a:off x="2347187" y="3003807"/>
            <a:ext cx="5937755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143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8580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572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985838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14425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43013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7160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5559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Acumin Pro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EFA371-B931-FAF6-AD19-2EF16221D0D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9350" y="2327168"/>
            <a:ext cx="7353300" cy="421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745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22175A-2D52-E8D2-0498-B76D17401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2B25EB-CD8D-0DF4-15F7-E286A0BF9435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44316" y="2287866"/>
            <a:ext cx="7303368" cy="43357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A979D6-883A-988F-14B4-E60615E1B771}"/>
              </a:ext>
            </a:extLst>
          </p:cNvPr>
          <p:cNvSpPr txBox="1"/>
          <p:nvPr/>
        </p:nvSpPr>
        <p:spPr>
          <a:xfrm>
            <a:off x="2400300" y="981270"/>
            <a:ext cx="7303368" cy="1200329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How to sign up?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It’s free!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EF91863-7E10-CA7A-2D15-B86DFF2D88E0}"/>
              </a:ext>
            </a:extLst>
          </p:cNvPr>
          <p:cNvCxnSpPr/>
          <p:nvPr/>
        </p:nvCxnSpPr>
        <p:spPr>
          <a:xfrm flipH="1">
            <a:off x="4064789" y="1555979"/>
            <a:ext cx="838200" cy="725507"/>
          </a:xfrm>
          <a:prstGeom prst="straightConnector1">
            <a:avLst/>
          </a:prstGeom>
          <a:noFill/>
          <a:ln w="50800" cap="flat" cmpd="sng" algn="ctr">
            <a:solidFill>
              <a:srgbClr val="99FF66"/>
            </a:solidFill>
            <a:prstDash val="solid"/>
            <a:tailEnd type="arrow"/>
          </a:ln>
          <a:effectLst/>
        </p:spPr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1B0CCA5-A0FB-724E-CD37-5447A7141AAD}"/>
              </a:ext>
            </a:extLst>
          </p:cNvPr>
          <p:cNvCxnSpPr>
            <a:cxnSpLocks/>
          </p:cNvCxnSpPr>
          <p:nvPr/>
        </p:nvCxnSpPr>
        <p:spPr>
          <a:xfrm flipH="1">
            <a:off x="8902089" y="2218988"/>
            <a:ext cx="473381" cy="470871"/>
          </a:xfrm>
          <a:prstGeom prst="straightConnector1">
            <a:avLst/>
          </a:prstGeom>
          <a:noFill/>
          <a:ln w="50800" cap="flat" cmpd="sng" algn="ctr">
            <a:solidFill>
              <a:srgbClr val="99FF66"/>
            </a:solidFill>
            <a:prstDash val="solid"/>
            <a:tailEnd type="arrow"/>
          </a:ln>
          <a:effectLst/>
        </p:spPr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7DD31E9-4B96-1AAD-BAD6-8FE34D41F911}"/>
              </a:ext>
            </a:extLst>
          </p:cNvPr>
          <p:cNvCxnSpPr/>
          <p:nvPr/>
        </p:nvCxnSpPr>
        <p:spPr>
          <a:xfrm flipH="1">
            <a:off x="8813562" y="5151223"/>
            <a:ext cx="838200" cy="725507"/>
          </a:xfrm>
          <a:prstGeom prst="straightConnector1">
            <a:avLst/>
          </a:prstGeom>
          <a:noFill/>
          <a:ln w="50800" cap="flat" cmpd="sng" algn="ctr">
            <a:solidFill>
              <a:srgbClr val="99FF66"/>
            </a:solidFill>
            <a:prstDash val="solid"/>
            <a:tailEnd type="arrow"/>
          </a:ln>
          <a:effectLst/>
        </p:spPr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92441E1-FA7D-786F-8815-D30DC3AA4E41}"/>
              </a:ext>
            </a:extLst>
          </p:cNvPr>
          <p:cNvCxnSpPr>
            <a:cxnSpLocks/>
          </p:cNvCxnSpPr>
          <p:nvPr/>
        </p:nvCxnSpPr>
        <p:spPr>
          <a:xfrm flipH="1">
            <a:off x="6975910" y="5590229"/>
            <a:ext cx="610903" cy="371951"/>
          </a:xfrm>
          <a:prstGeom prst="straightConnector1">
            <a:avLst/>
          </a:prstGeom>
          <a:noFill/>
          <a:ln w="50800" cap="flat" cmpd="sng" algn="ctr">
            <a:solidFill>
              <a:srgbClr val="99FF66"/>
            </a:solidFill>
            <a:prstDash val="solid"/>
            <a:tailEnd type="arrow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E2BD4D4-D751-E413-0944-BBFD9560E823}"/>
              </a:ext>
            </a:extLst>
          </p:cNvPr>
          <p:cNvCxnSpPr>
            <a:cxnSpLocks/>
          </p:cNvCxnSpPr>
          <p:nvPr/>
        </p:nvCxnSpPr>
        <p:spPr>
          <a:xfrm flipH="1">
            <a:off x="7066086" y="4425939"/>
            <a:ext cx="609600" cy="502824"/>
          </a:xfrm>
          <a:prstGeom prst="straightConnector1">
            <a:avLst/>
          </a:prstGeom>
          <a:noFill/>
          <a:ln w="50800" cap="flat" cmpd="sng" algn="ctr">
            <a:solidFill>
              <a:srgbClr val="99FF66"/>
            </a:solidFill>
            <a:prstDash val="solid"/>
            <a:tailEnd type="arrow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5DC1998-9E3D-078D-3084-0229A5A51A30}"/>
              </a:ext>
            </a:extLst>
          </p:cNvPr>
          <p:cNvCxnSpPr/>
          <p:nvPr/>
        </p:nvCxnSpPr>
        <p:spPr>
          <a:xfrm flipH="1">
            <a:off x="8719680" y="4218153"/>
            <a:ext cx="838200" cy="725507"/>
          </a:xfrm>
          <a:prstGeom prst="straightConnector1">
            <a:avLst/>
          </a:prstGeom>
          <a:noFill/>
          <a:ln w="50800" cap="flat" cmpd="sng" algn="ctr">
            <a:solidFill>
              <a:srgbClr val="99FF66"/>
            </a:solidFill>
            <a:prstDash val="soli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9477411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5BAC3-A743-34C7-D245-29CD646D0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21F8075-D2B7-EBE1-DEBF-0790C08262AF}"/>
              </a:ext>
            </a:extLst>
          </p:cNvPr>
          <p:cNvSpPr txBox="1"/>
          <p:nvPr/>
        </p:nvSpPr>
        <p:spPr>
          <a:xfrm>
            <a:off x="4152900" y="932544"/>
            <a:ext cx="3886199" cy="64633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Login information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A4C6E1-930E-DCB0-3E64-43CA71C290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1324" y="1780756"/>
            <a:ext cx="8349352" cy="48037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3622BCF-3EC3-07CC-205E-5A06FDDF6501}"/>
              </a:ext>
            </a:extLst>
          </p:cNvPr>
          <p:cNvSpPr txBox="1"/>
          <p:nvPr/>
        </p:nvSpPr>
        <p:spPr>
          <a:xfrm>
            <a:off x="7070276" y="4933229"/>
            <a:ext cx="3200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srgbClr val="FF0000"/>
                </a:solidFill>
              </a:rPr>
              <a:t>Does your producer have no email: use </a:t>
            </a:r>
            <a:r>
              <a:rPr lang="en-US" dirty="0">
                <a:solidFill>
                  <a:srgbClr val="FF0000"/>
                </a:solidFill>
                <a:hlinkClick r:id="rId3"/>
              </a:rPr>
              <a:t>no.email@driftwatch.org</a:t>
            </a:r>
            <a:endParaRPr lang="en-US" dirty="0">
              <a:solidFill>
                <a:srgbClr val="FF0000"/>
              </a:solidFill>
            </a:endParaRPr>
          </a:p>
          <a:p>
            <a:pPr defTabSz="457200"/>
            <a:r>
              <a:rPr lang="en-US" dirty="0">
                <a:solidFill>
                  <a:srgbClr val="FF0000"/>
                </a:solidFill>
              </a:rPr>
              <a:t>This really help us at renewal time! 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BCAC301-48A8-6E95-D0D9-E5DF0A15F5A6}"/>
              </a:ext>
            </a:extLst>
          </p:cNvPr>
          <p:cNvCxnSpPr>
            <a:cxnSpLocks/>
            <a:stCxn id="11" idx="1"/>
          </p:cNvCxnSpPr>
          <p:nvPr/>
        </p:nvCxnSpPr>
        <p:spPr>
          <a:xfrm>
            <a:off x="1921324" y="4182652"/>
            <a:ext cx="825369" cy="736217"/>
          </a:xfrm>
          <a:prstGeom prst="straightConnector1">
            <a:avLst/>
          </a:prstGeom>
          <a:noFill/>
          <a:ln w="50800" cap="flat" cmpd="sng" algn="ctr">
            <a:solidFill>
              <a:srgbClr val="99FF66"/>
            </a:solidFill>
            <a:prstDash val="soli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976436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0703BF-195D-B12B-2A4A-F0EBEFE9C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 Applicator Sign up.tiff">
            <a:extLst>
              <a:ext uri="{FF2B5EF4-FFF2-40B4-BE49-F238E27FC236}">
                <a16:creationId xmlns:a16="http://schemas.microsoft.com/office/drawing/2014/main" id="{32620C80-C5CD-1319-E1C5-46419A80540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0867" y="2274022"/>
            <a:ext cx="9144000" cy="42276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A57F77-A284-5E71-655F-96678EA9ECFD}"/>
              </a:ext>
            </a:extLst>
          </p:cNvPr>
          <p:cNvSpPr txBox="1"/>
          <p:nvPr/>
        </p:nvSpPr>
        <p:spPr>
          <a:xfrm>
            <a:off x="2286000" y="1073693"/>
            <a:ext cx="7620000" cy="120032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User Contact Information 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Same for producers &amp; applicators</a:t>
            </a:r>
          </a:p>
        </p:txBody>
      </p:sp>
    </p:spTree>
    <p:extLst>
      <p:ext uri="{BB962C8B-B14F-4D97-AF65-F5344CB8AC3E}">
        <p14:creationId xmlns:p14="http://schemas.microsoft.com/office/powerpoint/2010/main" val="3974499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66438D-D135-FA07-557B-EC072903D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E0277D4-54EB-AEF3-BD5F-BEEB4A1FE38B}"/>
              </a:ext>
            </a:extLst>
          </p:cNvPr>
          <p:cNvSpPr txBox="1"/>
          <p:nvPr/>
        </p:nvSpPr>
        <p:spPr>
          <a:xfrm>
            <a:off x="1866899" y="976339"/>
            <a:ext cx="8458201" cy="120032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Signing up as an Applicator: Notification options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2D2FD8-1C22-588E-A65C-6E36BDC17CD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5692" y="2271672"/>
            <a:ext cx="8680613" cy="4366636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561F32A-AD6D-CB16-9381-7A396FB0E2CC}"/>
              </a:ext>
            </a:extLst>
          </p:cNvPr>
          <p:cNvCxnSpPr>
            <a:cxnSpLocks/>
          </p:cNvCxnSpPr>
          <p:nvPr/>
        </p:nvCxnSpPr>
        <p:spPr>
          <a:xfrm flipV="1">
            <a:off x="3342468" y="4378521"/>
            <a:ext cx="457200" cy="152937"/>
          </a:xfrm>
          <a:prstGeom prst="straightConnector1">
            <a:avLst/>
          </a:prstGeom>
          <a:noFill/>
          <a:ln w="6350" cap="flat" cmpd="sng" algn="ctr">
            <a:solidFill>
              <a:srgbClr val="8E6F3E"/>
            </a:solidFill>
            <a:prstDash val="soli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59018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8C1C4F-FDA7-AA34-93B5-0C2C35B0E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D3D6C-8870-D285-CF21-D3F94B8E90D1}"/>
              </a:ext>
            </a:extLst>
          </p:cNvPr>
          <p:cNvSpPr txBox="1">
            <a:spLocks/>
          </p:cNvSpPr>
          <p:nvPr/>
        </p:nvSpPr>
        <p:spPr bwMode="black">
          <a:xfrm>
            <a:off x="2818962" y="898908"/>
            <a:ext cx="6866485" cy="92333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950" kern="1200" cap="all" spc="15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all" spc="15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ea typeface="+mj-ea"/>
                <a:cs typeface="+mj-cs"/>
              </a:rPr>
              <a:t>Registering Your Site as a Producer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33E99-CEAA-4622-64D6-28A2669DED6E}"/>
              </a:ext>
            </a:extLst>
          </p:cNvPr>
          <p:cNvSpPr txBox="1">
            <a:spLocks/>
          </p:cNvSpPr>
          <p:nvPr/>
        </p:nvSpPr>
        <p:spPr>
          <a:xfrm>
            <a:off x="1115568" y="1219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143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8580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572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985838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14425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43013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7160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55596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cumin Pro"/>
                <a:ea typeface="+mn-ea"/>
                <a:cs typeface="+mn-cs"/>
              </a:rPr>
              <a:t> 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5559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Acumin Pro"/>
              <a:ea typeface="+mn-ea"/>
              <a:cs typeface="+mn-cs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C2E5460-FAE3-75F6-C956-CBB08950435C}"/>
              </a:ext>
            </a:extLst>
          </p:cNvPr>
          <p:cNvCxnSpPr>
            <a:cxnSpLocks/>
          </p:cNvCxnSpPr>
          <p:nvPr/>
        </p:nvCxnSpPr>
        <p:spPr>
          <a:xfrm flipH="1">
            <a:off x="9492970" y="2029622"/>
            <a:ext cx="384954" cy="313594"/>
          </a:xfrm>
          <a:prstGeom prst="straightConnector1">
            <a:avLst/>
          </a:prstGeom>
          <a:noFill/>
          <a:ln w="50800" cap="flat" cmpd="sng" algn="ctr">
            <a:solidFill>
              <a:srgbClr val="99FF66"/>
            </a:solidFill>
            <a:prstDash val="solid"/>
            <a:tailEnd type="arrow"/>
          </a:ln>
          <a:effectLst/>
        </p:spPr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283C5C4-812D-8647-7834-04F7972C4DA3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3191333" y="2068167"/>
            <a:ext cx="394419" cy="314399"/>
          </a:xfrm>
          <a:prstGeom prst="straightConnector1">
            <a:avLst/>
          </a:prstGeom>
          <a:noFill/>
          <a:ln w="50800" cap="flat" cmpd="sng" algn="ctr">
            <a:solidFill>
              <a:srgbClr val="99FF66"/>
            </a:solidFill>
            <a:prstDash val="solid"/>
            <a:tailEnd type="arrow"/>
          </a:ln>
          <a:effectLst/>
        </p:spPr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DEEC91A-3CB8-ABD3-964E-E87EC23DBE13}"/>
              </a:ext>
            </a:extLst>
          </p:cNvPr>
          <p:cNvCxnSpPr>
            <a:cxnSpLocks/>
          </p:cNvCxnSpPr>
          <p:nvPr/>
        </p:nvCxnSpPr>
        <p:spPr>
          <a:xfrm flipH="1">
            <a:off x="6143017" y="1959413"/>
            <a:ext cx="667090" cy="439341"/>
          </a:xfrm>
          <a:prstGeom prst="straightConnector1">
            <a:avLst/>
          </a:prstGeom>
          <a:noFill/>
          <a:ln w="50800" cap="flat" cmpd="sng" algn="ctr">
            <a:solidFill>
              <a:srgbClr val="99FF66"/>
            </a:solidFill>
            <a:prstDash val="solid"/>
            <a:tailEnd type="arrow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930FC3D-A337-C6A0-0AB6-B8C16A2C9C63}"/>
              </a:ext>
            </a:extLst>
          </p:cNvPr>
          <p:cNvSpPr txBox="1"/>
          <p:nvPr/>
        </p:nvSpPr>
        <p:spPr>
          <a:xfrm>
            <a:off x="3585752" y="1745001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srgbClr val="000000"/>
                </a:solidFill>
              </a:rPr>
              <a:t>2) Submit new site button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37E019-8395-5100-1F23-A3130D18154E}"/>
              </a:ext>
            </a:extLst>
          </p:cNvPr>
          <p:cNvSpPr txBox="1"/>
          <p:nvPr/>
        </p:nvSpPr>
        <p:spPr>
          <a:xfrm>
            <a:off x="9933432" y="1821566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srgbClr val="000000"/>
                </a:solidFill>
              </a:rPr>
              <a:t>1) Login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DC046B-DDA8-E508-18F4-1D8F20FC513C}"/>
              </a:ext>
            </a:extLst>
          </p:cNvPr>
          <p:cNvSpPr txBox="1"/>
          <p:nvPr/>
        </p:nvSpPr>
        <p:spPr>
          <a:xfrm>
            <a:off x="6791285" y="1781817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srgbClr val="000000"/>
                </a:solidFill>
              </a:rPr>
              <a:t>3) Fill out crop info</a:t>
            </a:r>
          </a:p>
          <a:p>
            <a:pPr defTabSz="457200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A1DBE7-965C-15FD-732B-0F0562718F4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4260" y="2389705"/>
            <a:ext cx="7501467" cy="436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793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BCD164-5A44-8CA1-954F-F417A5FC2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AD8F8-F661-42B3-9D7F-AE7CC238DFC3}"/>
              </a:ext>
            </a:extLst>
          </p:cNvPr>
          <p:cNvSpPr txBox="1">
            <a:spLocks/>
          </p:cNvSpPr>
          <p:nvPr/>
        </p:nvSpPr>
        <p:spPr bwMode="black">
          <a:xfrm>
            <a:off x="2667000" y="951226"/>
            <a:ext cx="6858000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950" kern="1200" cap="all" spc="15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all" spc="15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ea typeface="+mj-ea"/>
                <a:cs typeface="+mj-cs"/>
              </a:rPr>
              <a:t>Registering your Site as a Producer- Continued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F6A7EC0A-B8AA-EF9F-ECE0-7E7DABBD6FF7}"/>
              </a:ext>
            </a:extLst>
          </p:cNvPr>
          <p:cNvSpPr txBox="1">
            <a:spLocks/>
          </p:cNvSpPr>
          <p:nvPr/>
        </p:nvSpPr>
        <p:spPr>
          <a:xfrm>
            <a:off x="2538734" y="2638047"/>
            <a:ext cx="5937755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143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8580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572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985838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14425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43013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7160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5559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Acumin Pro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323649-D7F3-6182-6D4C-25A8D027B7AD}"/>
              </a:ext>
            </a:extLst>
          </p:cNvPr>
          <p:cNvSpPr txBox="1"/>
          <p:nvPr/>
        </p:nvSpPr>
        <p:spPr>
          <a:xfrm>
            <a:off x="6542693" y="2139946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srgbClr val="000000"/>
                </a:solidFill>
              </a:rPr>
              <a:t>4) Begin tracing button</a:t>
            </a:r>
          </a:p>
          <a:p>
            <a:pPr defTabSz="457200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19F0BE-813A-53C3-75E4-21DF77F6357D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98815" y="2774955"/>
            <a:ext cx="6858000" cy="3886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91A44A6-A5CE-B19E-7284-9053F16B38BE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6206323" y="2601611"/>
            <a:ext cx="336370" cy="914529"/>
          </a:xfrm>
          <a:prstGeom prst="straightConnector1">
            <a:avLst/>
          </a:prstGeom>
          <a:noFill/>
          <a:ln w="50800" cap="flat" cmpd="sng" algn="ctr">
            <a:solidFill>
              <a:srgbClr val="99FF66"/>
            </a:solidFill>
            <a:prstDash val="soli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0868917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B6D27D-83E3-C20B-76A5-37D5BFB732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8B554-5511-4133-A5EC-43DC3E01539C}"/>
              </a:ext>
            </a:extLst>
          </p:cNvPr>
          <p:cNvSpPr txBox="1">
            <a:spLocks/>
          </p:cNvSpPr>
          <p:nvPr/>
        </p:nvSpPr>
        <p:spPr bwMode="black">
          <a:xfrm>
            <a:off x="2583180" y="1073268"/>
            <a:ext cx="7162800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950" kern="1200" cap="all" spc="15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all" spc="15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ea typeface="+mj-ea"/>
                <a:cs typeface="+mj-cs"/>
              </a:rPr>
              <a:t>Registering your Site as a Producer- Continued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026E94-7886-7629-9477-657B6AFC7A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83180" y="2740128"/>
            <a:ext cx="71628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62C6292-75BA-69BC-D511-F01E8409BF90}"/>
              </a:ext>
            </a:extLst>
          </p:cNvPr>
          <p:cNvCxnSpPr>
            <a:cxnSpLocks/>
          </p:cNvCxnSpPr>
          <p:nvPr/>
        </p:nvCxnSpPr>
        <p:spPr>
          <a:xfrm flipH="1">
            <a:off x="5632466" y="2920905"/>
            <a:ext cx="533399" cy="1229820"/>
          </a:xfrm>
          <a:prstGeom prst="straightConnector1">
            <a:avLst/>
          </a:prstGeom>
          <a:noFill/>
          <a:ln w="50800" cap="flat" cmpd="sng" algn="ctr">
            <a:solidFill>
              <a:srgbClr val="99FF66"/>
            </a:solidFill>
            <a:prstDash val="solid"/>
            <a:tailEnd type="arrow"/>
          </a:ln>
          <a:effectLst/>
        </p:spPr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B1E4BAB-F321-21A5-81D1-6EF4352396F4}"/>
              </a:ext>
            </a:extLst>
          </p:cNvPr>
          <p:cNvCxnSpPr>
            <a:cxnSpLocks/>
          </p:cNvCxnSpPr>
          <p:nvPr/>
        </p:nvCxnSpPr>
        <p:spPr>
          <a:xfrm flipH="1">
            <a:off x="7022744" y="2920905"/>
            <a:ext cx="490104" cy="871475"/>
          </a:xfrm>
          <a:prstGeom prst="straightConnector1">
            <a:avLst/>
          </a:prstGeom>
          <a:noFill/>
          <a:ln w="50800" cap="flat" cmpd="sng" algn="ctr">
            <a:solidFill>
              <a:srgbClr val="99FF66"/>
            </a:solidFill>
            <a:prstDash val="solid"/>
            <a:tailEnd type="arrow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210CF9B-A136-CAA5-BCBB-5FDDE96CA3F8}"/>
              </a:ext>
            </a:extLst>
          </p:cNvPr>
          <p:cNvSpPr txBox="1"/>
          <p:nvPr/>
        </p:nvSpPr>
        <p:spPr>
          <a:xfrm>
            <a:off x="6135188" y="261152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srgbClr val="000000"/>
                </a:solidFill>
              </a:rPr>
              <a:t>5) Draw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F179CE-25BB-DB68-F1EC-163A191F9C9D}"/>
              </a:ext>
            </a:extLst>
          </p:cNvPr>
          <p:cNvSpPr txBox="1"/>
          <p:nvPr/>
        </p:nvSpPr>
        <p:spPr>
          <a:xfrm>
            <a:off x="7512848" y="2796194"/>
            <a:ext cx="1288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srgbClr val="000000"/>
                </a:solidFill>
              </a:rPr>
              <a:t>6) Submit</a:t>
            </a:r>
          </a:p>
        </p:txBody>
      </p:sp>
    </p:spTree>
    <p:extLst>
      <p:ext uri="{BB962C8B-B14F-4D97-AF65-F5344CB8AC3E}">
        <p14:creationId xmlns:p14="http://schemas.microsoft.com/office/powerpoint/2010/main" val="24509127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D4C07C-EB13-5A00-11BD-890BB4739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4BF3B-BAEF-BD02-C6EE-1EE13EC075E5}"/>
              </a:ext>
            </a:extLst>
          </p:cNvPr>
          <p:cNvSpPr txBox="1">
            <a:spLocks/>
          </p:cNvSpPr>
          <p:nvPr/>
        </p:nvSpPr>
        <p:spPr bwMode="black">
          <a:xfrm>
            <a:off x="2743200" y="915509"/>
            <a:ext cx="6705600" cy="76200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0000" lnSpcReduction="2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950" kern="1200" cap="all" spc="15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all" spc="15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ea typeface="+mj-ea"/>
                <a:cs typeface="+mj-cs"/>
              </a:rPr>
              <a:t>Need more help?</a:t>
            </a:r>
            <a:endParaRPr kumimoji="0" lang="en-US" sz="3600" b="0" i="0" u="none" strike="noStrike" kern="1200" cap="all" spc="15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9B0439FE-C25B-1620-2CE4-503B5CC0164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1716" y="1771314"/>
            <a:ext cx="7728567" cy="45868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55FFC2-F074-C5D8-894F-13EEEE950D06}"/>
              </a:ext>
            </a:extLst>
          </p:cNvPr>
          <p:cNvSpPr txBox="1"/>
          <p:nvPr/>
        </p:nvSpPr>
        <p:spPr>
          <a:xfrm>
            <a:off x="4391751" y="6358128"/>
            <a:ext cx="3742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>
                <a:solidFill>
                  <a:srgbClr val="000000"/>
                </a:solidFill>
              </a:rPr>
              <a:t>https://</a:t>
            </a:r>
            <a:r>
              <a:rPr lang="en-US" dirty="0" err="1">
                <a:solidFill>
                  <a:srgbClr val="000000"/>
                </a:solidFill>
              </a:rPr>
              <a:t>fieldwatch.com</a:t>
            </a:r>
            <a:r>
              <a:rPr lang="en-US" dirty="0">
                <a:solidFill>
                  <a:srgbClr val="000000"/>
                </a:solidFill>
              </a:rPr>
              <a:t>/resources/</a:t>
            </a:r>
          </a:p>
        </p:txBody>
      </p:sp>
    </p:spTree>
    <p:extLst>
      <p:ext uri="{BB962C8B-B14F-4D97-AF65-F5344CB8AC3E}">
        <p14:creationId xmlns:p14="http://schemas.microsoft.com/office/powerpoint/2010/main" val="28209052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95011-7085-AE12-1185-115FB67337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AC1E3-B7EC-9E00-76AE-C0ED4EAE724F}"/>
              </a:ext>
            </a:extLst>
          </p:cNvPr>
          <p:cNvSpPr txBox="1">
            <a:spLocks/>
          </p:cNvSpPr>
          <p:nvPr/>
        </p:nvSpPr>
        <p:spPr bwMode="black">
          <a:xfrm>
            <a:off x="2621973" y="1052787"/>
            <a:ext cx="6948053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950" kern="1200" cap="all" spc="15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all" spc="15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ea typeface="+mj-ea"/>
                <a:cs typeface="+mj-cs"/>
              </a:rPr>
              <a:t>Field signs</a:t>
            </a:r>
            <a:endParaRPr kumimoji="0" lang="en-US" sz="3600" b="0" i="0" u="none" strike="noStrike" kern="1200" cap="all" spc="15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97D09D46-9829-03C1-6E13-DF68CAD817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1972" y="2473471"/>
            <a:ext cx="6948054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373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08E1D807-B23E-2579-3F37-1CEB3FAC12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64283" y="3014958"/>
            <a:ext cx="3977750" cy="273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70D40585-855E-ED5F-CD8A-7CC9FDF6C85B}"/>
              </a:ext>
            </a:extLst>
          </p:cNvPr>
          <p:cNvSpPr txBox="1">
            <a:spLocks/>
          </p:cNvSpPr>
          <p:nvPr/>
        </p:nvSpPr>
        <p:spPr bwMode="black">
          <a:xfrm>
            <a:off x="2514600" y="1287293"/>
            <a:ext cx="7162800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950" kern="1200" cap="all" spc="15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all" spc="15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ea typeface="+mj-ea"/>
                <a:cs typeface="+mj-cs"/>
              </a:rPr>
              <a:t>Presentation Overview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6CCEBA82-4AEA-2DA2-9E59-CBBEFF0765C0}"/>
              </a:ext>
            </a:extLst>
          </p:cNvPr>
          <p:cNvSpPr txBox="1">
            <a:spLocks/>
          </p:cNvSpPr>
          <p:nvPr/>
        </p:nvSpPr>
        <p:spPr>
          <a:xfrm>
            <a:off x="1126778" y="2834821"/>
            <a:ext cx="7162800" cy="3530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143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8580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572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985838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14425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43013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7160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5559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What is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DriftWatch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5559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What is new?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5559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How do I register as an applicator?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5559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How do I register my specialty crop?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5559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How do I get signs?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55596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Acumin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2707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F10D78-DF6A-22C6-575E-F9D0AC5A6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393B8-675A-591D-10C8-3EDD9EB2BC08}"/>
              </a:ext>
            </a:extLst>
          </p:cNvPr>
          <p:cNvSpPr txBox="1">
            <a:spLocks/>
          </p:cNvSpPr>
          <p:nvPr/>
        </p:nvSpPr>
        <p:spPr bwMode="black">
          <a:xfrm>
            <a:off x="2552701" y="1043273"/>
            <a:ext cx="708659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950" kern="1200" cap="all" spc="15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all" spc="15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ea typeface="+mj-ea"/>
                <a:cs typeface="+mj-cs"/>
              </a:rPr>
              <a:t>Ordering signs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4F56B-056D-9275-0F05-21FB9521EFFB}"/>
              </a:ext>
            </a:extLst>
          </p:cNvPr>
          <p:cNvSpPr txBox="1">
            <a:spLocks/>
          </p:cNvSpPr>
          <p:nvPr/>
        </p:nvSpPr>
        <p:spPr>
          <a:xfrm>
            <a:off x="2493014" y="2939799"/>
            <a:ext cx="5937755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143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8580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572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985838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14425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43013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7160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5559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Acumin Pro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9D3AF1-7EF1-81CB-D7C5-92B67E7AEA75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31165" y="2458975"/>
            <a:ext cx="7129669" cy="40636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314978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3A33CB-BDD5-8E37-9F66-80EA599B5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3FD41BA1-B8B3-54B0-DCCB-60D46EE158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1714" y="2121408"/>
            <a:ext cx="5228839" cy="4357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C0A7EE-EAEC-B25F-5300-56C171C229C4}"/>
              </a:ext>
            </a:extLst>
          </p:cNvPr>
          <p:cNvSpPr txBox="1"/>
          <p:nvPr/>
        </p:nvSpPr>
        <p:spPr>
          <a:xfrm>
            <a:off x="7564374" y="3272946"/>
            <a:ext cx="3105912" cy="162475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</a:rPr>
              <a:t>Mailing address:    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</a:rPr>
              <a:t>PO Box 221610 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</a:rPr>
              <a:t>St. Louis, MO 63122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</a:rPr>
              <a:t>877-443-4353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76C4CB-B567-8AFD-4F58-1463C9347D15}"/>
              </a:ext>
            </a:extLst>
          </p:cNvPr>
          <p:cNvSpPr txBox="1"/>
          <p:nvPr/>
        </p:nvSpPr>
        <p:spPr>
          <a:xfrm>
            <a:off x="3093718" y="992146"/>
            <a:ext cx="6172200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992508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6AD603CE-6CA1-08B6-764B-A4E515FB5B96}"/>
              </a:ext>
            </a:extLst>
          </p:cNvPr>
          <p:cNvSpPr txBox="1">
            <a:spLocks/>
          </p:cNvSpPr>
          <p:nvPr/>
        </p:nvSpPr>
        <p:spPr>
          <a:xfrm>
            <a:off x="1564120" y="2476013"/>
            <a:ext cx="9063760" cy="3474719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143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8580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572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985838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14425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43013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7160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55596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cumin Pro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55596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To develop and provide easy-to-use, reliable, accurate and secure on-line mapping tools intended to </a:t>
            </a:r>
            <a:r>
              <a:rPr kumimoji="0" lang="en-US" alt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enhance communications that promote awareness and stewardship activities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between producers of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alt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specialty crops, beekeepers and pesticide applicators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55596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Acumin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5AE0A9-A0B3-ECFC-4F68-92D37F6FCFC0}"/>
              </a:ext>
            </a:extLst>
          </p:cNvPr>
          <p:cNvSpPr txBox="1">
            <a:spLocks/>
          </p:cNvSpPr>
          <p:nvPr/>
        </p:nvSpPr>
        <p:spPr bwMode="black">
          <a:xfrm>
            <a:off x="2514600" y="1287293"/>
            <a:ext cx="7162800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950" kern="1200" cap="all" spc="15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all" spc="15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ea typeface="+mj-ea"/>
                <a:cs typeface="+mj-cs"/>
              </a:rPr>
              <a:t>Mission</a:t>
            </a:r>
          </a:p>
        </p:txBody>
      </p:sp>
    </p:spTree>
    <p:extLst>
      <p:ext uri="{BB962C8B-B14F-4D97-AF65-F5344CB8AC3E}">
        <p14:creationId xmlns:p14="http://schemas.microsoft.com/office/powerpoint/2010/main" val="3361981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C98186A-41A6-2C2E-CD92-6407566E36FC}"/>
              </a:ext>
            </a:extLst>
          </p:cNvPr>
          <p:cNvSpPr txBox="1">
            <a:spLocks/>
          </p:cNvSpPr>
          <p:nvPr/>
        </p:nvSpPr>
        <p:spPr bwMode="black">
          <a:xfrm>
            <a:off x="2795235" y="1186939"/>
            <a:ext cx="6601530" cy="97437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15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all" spc="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j-ea"/>
                <a:cs typeface="+mj-cs"/>
              </a:rPr>
              <a:t>Why </a:t>
            </a:r>
            <a:r>
              <a:rPr kumimoji="0" lang="en-US" sz="3600" b="0" i="0" u="none" strike="noStrike" kern="1200" cap="all" spc="15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j-ea"/>
                <a:cs typeface="+mj-cs"/>
              </a:rPr>
              <a:t>DriftWatch</a:t>
            </a:r>
            <a:r>
              <a:rPr kumimoji="0" lang="en-US" sz="3600" b="0" i="0" u="none" strike="noStrike" kern="1200" cap="all" spc="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j-ea"/>
                <a:cs typeface="+mj-cs"/>
              </a:rPr>
              <a:t>?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7CE39A9-5C55-E17A-4E49-3838ED11538B}"/>
              </a:ext>
            </a:extLst>
          </p:cNvPr>
          <p:cNvSpPr txBox="1">
            <a:spLocks/>
          </p:cNvSpPr>
          <p:nvPr/>
        </p:nvSpPr>
        <p:spPr>
          <a:xfrm>
            <a:off x="1365544" y="2304288"/>
            <a:ext cx="9909008" cy="4224528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5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75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75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7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7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5559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Drift is expensive!!</a:t>
            </a: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5559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2019 EEE outbreak in northwest Indiana,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Driftwatch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producers were protected.</a:t>
            </a: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5559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Some labels REQUIRE applicators to check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DriftWatch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before making pesticide applications.</a:t>
            </a: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5559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Some crops cost more than $10,000 an acre to replace.</a:t>
            </a: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5559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What are you neighbors growing?? (bees or organics)</a:t>
            </a: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5559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Wider variety of applicators (aerial, turf, mosquito control, and right of way) use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driftwatch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every time they apply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55596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744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5" descr="A close up of a tree&#10;&#10;Description automatically generated">
            <a:extLst>
              <a:ext uri="{FF2B5EF4-FFF2-40B4-BE49-F238E27FC236}">
                <a16:creationId xmlns:a16="http://schemas.microsoft.com/office/drawing/2014/main" id="{CED03052-6AE3-6038-3827-7A7D50B3BA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36587" y="3429000"/>
            <a:ext cx="4247445" cy="2915616"/>
          </a:xfrm>
          <a:prstGeom prst="rect">
            <a:avLst/>
          </a:prstGeom>
          <a:ln>
            <a:noFill/>
          </a:ln>
          <a:effectLst>
            <a:outerShdw blurRad="101600" dist="38100" algn="l" rotWithShape="0">
              <a:prstClr val="black">
                <a:alpha val="40000"/>
              </a:prstClr>
            </a:outerShdw>
            <a:softEdge rad="0"/>
          </a:effectLst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0A1BDB96-0F6C-7AC5-98DB-87503EDADF17}"/>
              </a:ext>
            </a:extLst>
          </p:cNvPr>
          <p:cNvSpPr txBox="1">
            <a:spLocks/>
          </p:cNvSpPr>
          <p:nvPr/>
        </p:nvSpPr>
        <p:spPr bwMode="black">
          <a:xfrm>
            <a:off x="1922813" y="973777"/>
            <a:ext cx="8346374" cy="96780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950" kern="1200" cap="all" spc="15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4000" dirty="0"/>
              <a:t>What is New in 2020</a:t>
            </a:r>
            <a:endParaRPr kumimoji="0" lang="en-US" sz="4000" b="0" i="0" u="none" strike="noStrike" kern="1200" cap="all" spc="15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D8CF4AA9-67CB-07DF-46EC-4E62FE0B7C9A}"/>
              </a:ext>
            </a:extLst>
          </p:cNvPr>
          <p:cNvSpPr txBox="1">
            <a:spLocks/>
          </p:cNvSpPr>
          <p:nvPr/>
        </p:nvSpPr>
        <p:spPr>
          <a:xfrm>
            <a:off x="1229432" y="2183042"/>
            <a:ext cx="9733135" cy="4267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143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8580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572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985838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14425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43013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7160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55596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Select protected sites from DNR will be added to Map</a:t>
            </a:r>
          </a:p>
          <a:p>
            <a:pPr marL="342900" marR="0" lvl="1" indent="-17145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5559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 Unicode MS" panose="020B0604020202020204"/>
                <a:cs typeface="Arial" panose="020B0604020202020204" pitchFamily="34" charset="0"/>
              </a:rPr>
              <a:t>Must be owned and/or managed by the State (DNR)</a:t>
            </a:r>
          </a:p>
          <a:p>
            <a:pPr marL="342900" marR="0" lvl="1" indent="-17145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5559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 Unicode MS" panose="020B0604020202020204"/>
                <a:cs typeface="Arial" panose="020B0604020202020204" pitchFamily="34" charset="0"/>
              </a:rPr>
              <a:t>Must have a shared border with an agricultural area</a:t>
            </a:r>
          </a:p>
          <a:p>
            <a:pPr marL="342900" marR="0" lvl="1" indent="-17145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5559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 Unicode MS" panose="020B0604020202020204"/>
                <a:cs typeface="Arial" panose="020B0604020202020204" pitchFamily="34" charset="0"/>
              </a:rPr>
              <a:t>Approximately 33 sites have been added</a:t>
            </a:r>
          </a:p>
          <a:p>
            <a:pPr marL="342900" marR="0" lvl="1" indent="-17145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5559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 Unicode MS" panose="020B0604020202020204"/>
              <a:cs typeface="Arial" panose="020B0604020202020204" pitchFamily="34" charset="0"/>
            </a:endParaRPr>
          </a:p>
          <a:p>
            <a:pPr marL="342900" marR="0" lvl="1" indent="-17145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5559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 Unicode MS" panose="020B0604020202020204"/>
              <a:cs typeface="Arial" panose="020B0604020202020204" pitchFamily="34" charset="0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55596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Hemp allowed on Map</a:t>
            </a:r>
          </a:p>
          <a:p>
            <a:pPr marL="342900" marR="0" lvl="1" indent="-17145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5559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 Unicode MS" panose="020B0604020202020204"/>
                <a:cs typeface="Arial" panose="020B0604020202020204" pitchFamily="34" charset="0"/>
              </a:rPr>
              <a:t>Dropdown listed as </a:t>
            </a:r>
          </a:p>
          <a:p>
            <a:pPr marL="457200" marR="0" lvl="1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55596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 Unicode MS" panose="020B0604020202020204"/>
                <a:cs typeface="Arial" panose="020B0604020202020204" pitchFamily="34" charset="0"/>
              </a:rPr>
              <a:t>“Industrial Hemp”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55596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55596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ea typeface="Arial Unicode MS" panose="020B060402020202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887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ED9C09B-C60B-A1BE-74AA-A9ADDBF22403}"/>
              </a:ext>
            </a:extLst>
          </p:cNvPr>
          <p:cNvSpPr txBox="1">
            <a:spLocks/>
          </p:cNvSpPr>
          <p:nvPr/>
        </p:nvSpPr>
        <p:spPr bwMode="black">
          <a:xfrm>
            <a:off x="2124613" y="1142674"/>
            <a:ext cx="8229600" cy="88423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950" kern="1200" cap="all" spc="15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all" spc="15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ea typeface="+mj-ea"/>
                <a:cs typeface="+mj-cs"/>
              </a:rPr>
              <a:t>What is New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71700E6-EDC8-1B42-16E2-35F133F63E2A}"/>
              </a:ext>
            </a:extLst>
          </p:cNvPr>
          <p:cNvSpPr txBox="1">
            <a:spLocks/>
          </p:cNvSpPr>
          <p:nvPr/>
        </p:nvSpPr>
        <p:spPr>
          <a:xfrm>
            <a:off x="1956540" y="2159825"/>
            <a:ext cx="7848600" cy="4038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143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8580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572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985838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14425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43013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7160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55596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2 new apps for mobile use-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FieldCheck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(applicators)  and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BeeCheck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(beekeepers)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55596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F96B41-6FFE-211E-12B7-33AEBD495B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3889" y="898648"/>
            <a:ext cx="2333419" cy="1222600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99007D-A55A-14F9-C1BC-B3551F6FA91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4082" y="1087787"/>
            <a:ext cx="2254029" cy="994013"/>
          </a:xfrm>
          <a:prstGeom prst="rect">
            <a:avLst/>
          </a:prstGeom>
          <a:ln>
            <a:noFill/>
          </a:ln>
        </p:spPr>
      </p:pic>
      <p:pic>
        <p:nvPicPr>
          <p:cNvPr id="14" name="Content Placeholder 3">
            <a:extLst>
              <a:ext uri="{FF2B5EF4-FFF2-40B4-BE49-F238E27FC236}">
                <a16:creationId xmlns:a16="http://schemas.microsoft.com/office/drawing/2014/main" id="{F1435FF0-AA63-E2A3-8931-79B5150007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75339" y="3209278"/>
            <a:ext cx="7560121" cy="3462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2508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7DF768-1C6D-E8B7-B73B-78A2B0D5C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9A3A937-1DE0-842F-00E9-73669D8B4A9B}"/>
              </a:ext>
            </a:extLst>
          </p:cNvPr>
          <p:cNvSpPr txBox="1">
            <a:spLocks/>
          </p:cNvSpPr>
          <p:nvPr/>
        </p:nvSpPr>
        <p:spPr bwMode="black">
          <a:xfrm>
            <a:off x="3247189" y="1011930"/>
            <a:ext cx="5956821" cy="912625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950" kern="1200" cap="all" spc="15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all" spc="15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ea typeface="+mj-ea"/>
                <a:cs typeface="+mj-cs"/>
              </a:rPr>
              <a:t>What is New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43BB6C2-0316-D1D7-695C-054C4E631D06}"/>
              </a:ext>
            </a:extLst>
          </p:cNvPr>
          <p:cNvSpPr txBox="1">
            <a:spLocks/>
          </p:cNvSpPr>
          <p:nvPr/>
        </p:nvSpPr>
        <p:spPr>
          <a:xfrm>
            <a:off x="1584010" y="1924555"/>
            <a:ext cx="7620000" cy="27963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143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8580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572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985838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14425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43013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7160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55596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Cropcheck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- New in 2019!  Row crop registry program www.cropcheck.org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55596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F82EBA-5CC4-378D-0BAD-16A1EE8D90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61"/>
          <a:stretch/>
        </p:blipFill>
        <p:spPr>
          <a:xfrm>
            <a:off x="8048757" y="2545802"/>
            <a:ext cx="2971800" cy="38224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1F4CEF-F8C5-ED6B-EF90-C85D2E09A0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49"/>
          <a:stretch/>
        </p:blipFill>
        <p:spPr>
          <a:xfrm>
            <a:off x="2343653" y="2951809"/>
            <a:ext cx="4157815" cy="370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327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8DC134-C7BB-DFF7-8DA6-5AC913BAFE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A768E8A6-29EA-2B4A-CCFE-54FF1EA1C451}"/>
              </a:ext>
            </a:extLst>
          </p:cNvPr>
          <p:cNvSpPr txBox="1">
            <a:spLocks/>
          </p:cNvSpPr>
          <p:nvPr/>
        </p:nvSpPr>
        <p:spPr bwMode="black">
          <a:xfrm>
            <a:off x="2368111" y="997242"/>
            <a:ext cx="7835959" cy="90317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950" kern="1200" cap="all" spc="15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all" spc="15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ea typeface="+mj-ea"/>
                <a:cs typeface="+mj-cs"/>
              </a:rPr>
              <a:t>What is New 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ACCF9EF-7DD2-E18E-B996-029F65B1CFDA}"/>
              </a:ext>
            </a:extLst>
          </p:cNvPr>
          <p:cNvSpPr txBox="1">
            <a:spLocks/>
          </p:cNvSpPr>
          <p:nvPr/>
        </p:nvSpPr>
        <p:spPr>
          <a:xfrm>
            <a:off x="1610041" y="1900413"/>
            <a:ext cx="7845883" cy="4483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143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8580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572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985838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14425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43013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7160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55596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Membership with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FieldWatch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can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9B991">
                    <a:lumMod val="2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allow organization to download or live stream.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55596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9B991">
                    <a:lumMod val="2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Annotations for applicators 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5559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5559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9" name="Picture 18" descr="export sites.PNG">
            <a:extLst>
              <a:ext uri="{FF2B5EF4-FFF2-40B4-BE49-F238E27FC236}">
                <a16:creationId xmlns:a16="http://schemas.microsoft.com/office/drawing/2014/main" id="{AB3AB74E-672C-15D3-CE22-632F0B1176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9521" y="3429000"/>
            <a:ext cx="2326632" cy="3124200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BFDC9245-8A6C-47B3-A3A3-8E9C616A5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965797" flipV="1">
            <a:off x="3664059" y="3547685"/>
            <a:ext cx="1898618" cy="2099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E516E4E-E574-E8C3-2039-D015D66D71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6417797" y="3216780"/>
            <a:ext cx="5046995" cy="3336420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5A1977F3-8091-88E3-6D7D-F4620F31D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03754" flipV="1">
            <a:off x="7002216" y="2254908"/>
            <a:ext cx="1739903" cy="1923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750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608793-8E2A-5B7C-157A-5D962F068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0B64AE4D-DAD3-BFB4-54F9-7BF041385732}"/>
              </a:ext>
            </a:extLst>
          </p:cNvPr>
          <p:cNvSpPr txBox="1">
            <a:spLocks/>
          </p:cNvSpPr>
          <p:nvPr/>
        </p:nvSpPr>
        <p:spPr bwMode="black">
          <a:xfrm>
            <a:off x="2386584" y="1158240"/>
            <a:ext cx="7010400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950" kern="1200" cap="all" spc="15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all" spc="15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ea typeface="+mj-ea"/>
                <a:cs typeface="+mj-cs"/>
              </a:rPr>
              <a:t>DriftWatch-State View</a:t>
            </a:r>
            <a:endParaRPr kumimoji="0" lang="en-US" sz="3600" b="0" i="0" u="none" strike="noStrike" kern="1200" cap="all" spc="15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16" name="Content Placeholder 3" descr="Map page new.tiff">
            <a:extLst>
              <a:ext uri="{FF2B5EF4-FFF2-40B4-BE49-F238E27FC236}">
                <a16:creationId xmlns:a16="http://schemas.microsoft.com/office/drawing/2014/main" id="{5E754024-1F57-850D-7EAD-BBB940F0F91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380" y="2682240"/>
            <a:ext cx="7070276" cy="3594879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6271A26-98C0-418C-D480-192012B004DA}"/>
              </a:ext>
            </a:extLst>
          </p:cNvPr>
          <p:cNvCxnSpPr>
            <a:cxnSpLocks/>
          </p:cNvCxnSpPr>
          <p:nvPr/>
        </p:nvCxnSpPr>
        <p:spPr>
          <a:xfrm flipH="1">
            <a:off x="7796784" y="2453640"/>
            <a:ext cx="685800" cy="638175"/>
          </a:xfrm>
          <a:prstGeom prst="straightConnector1">
            <a:avLst/>
          </a:prstGeom>
          <a:noFill/>
          <a:ln w="50800" cap="flat" cmpd="sng" algn="ctr">
            <a:solidFill>
              <a:srgbClr val="99FF66"/>
            </a:solidFill>
            <a:prstDash val="solid"/>
            <a:tailEnd type="arrow"/>
          </a:ln>
          <a:effectLst/>
        </p:spPr>
      </p:cxnSp>
      <p:pic>
        <p:nvPicPr>
          <p:cNvPr id="18" name="Picture 2">
            <a:extLst>
              <a:ext uri="{FF2B5EF4-FFF2-40B4-BE49-F238E27FC236}">
                <a16:creationId xmlns:a16="http://schemas.microsoft.com/office/drawing/2014/main" id="{2755D147-53D0-D1AF-0988-90BD32447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3910585" y="2821956"/>
            <a:ext cx="1447799" cy="160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76990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391</Words>
  <Application>Microsoft Macintosh PowerPoint</Application>
  <PresentationFormat>Widescreen</PresentationFormat>
  <Paragraphs>69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 Unicode MS</vt:lpstr>
      <vt:lpstr>Aptos</vt:lpstr>
      <vt:lpstr>Arial</vt:lpstr>
      <vt:lpstr>Acumin Pro</vt:lpstr>
      <vt:lpstr>Arial Narrow</vt:lpstr>
      <vt:lpstr>Calibri</vt:lpstr>
      <vt:lpstr>Gill Sans MT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Purdue Extension – Jasper County</dc:title>
  <dc:creator>Merzdorf, Russell J.</dc:creator>
  <cp:lastModifiedBy>Stephanie Alexandra DeSimini</cp:lastModifiedBy>
  <cp:revision>19</cp:revision>
  <dcterms:created xsi:type="dcterms:W3CDTF">2024-09-23T20:38:36Z</dcterms:created>
  <dcterms:modified xsi:type="dcterms:W3CDTF">2026-01-12T16:00:34Z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044bd30-2ed7-4c9d-9d12-46200872a97b_Enabled">
    <vt:lpwstr>true</vt:lpwstr>
  </property>
  <property fmtid="{D5CDD505-2E9C-101B-9397-08002B2CF9AE}" pid="3" name="MSIP_Label_4044bd30-2ed7-4c9d-9d12-46200872a97b_SetDate">
    <vt:lpwstr>2024-09-23T20:39:21Z</vt:lpwstr>
  </property>
  <property fmtid="{D5CDD505-2E9C-101B-9397-08002B2CF9AE}" pid="4" name="MSIP_Label_4044bd30-2ed7-4c9d-9d12-46200872a97b_Method">
    <vt:lpwstr>Standard</vt:lpwstr>
  </property>
  <property fmtid="{D5CDD505-2E9C-101B-9397-08002B2CF9AE}" pid="5" name="MSIP_Label_4044bd30-2ed7-4c9d-9d12-46200872a97b_Name">
    <vt:lpwstr>defa4170-0d19-0005-0004-bc88714345d2</vt:lpwstr>
  </property>
  <property fmtid="{D5CDD505-2E9C-101B-9397-08002B2CF9AE}" pid="6" name="MSIP_Label_4044bd30-2ed7-4c9d-9d12-46200872a97b_SiteId">
    <vt:lpwstr>4130bd39-7c53-419c-b1e5-8758d6d63f21</vt:lpwstr>
  </property>
  <property fmtid="{D5CDD505-2E9C-101B-9397-08002B2CF9AE}" pid="7" name="MSIP_Label_4044bd30-2ed7-4c9d-9d12-46200872a97b_ActionId">
    <vt:lpwstr>c7404aab-51be-49fc-a100-d3b42266a94c</vt:lpwstr>
  </property>
  <property fmtid="{D5CDD505-2E9C-101B-9397-08002B2CF9AE}" pid="8" name="MSIP_Label_4044bd30-2ed7-4c9d-9d12-46200872a97b_ContentBits">
    <vt:lpwstr>0</vt:lpwstr>
  </property>
</Properties>
</file>