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21"/>
  </p:notesMasterIdLst>
  <p:sldIdLst>
    <p:sldId id="257" r:id="rId2"/>
    <p:sldId id="279" r:id="rId3"/>
    <p:sldId id="281" r:id="rId4"/>
    <p:sldId id="282" r:id="rId5"/>
    <p:sldId id="283" r:id="rId6"/>
    <p:sldId id="268" r:id="rId7"/>
    <p:sldId id="256" r:id="rId8"/>
    <p:sldId id="273" r:id="rId9"/>
    <p:sldId id="258" r:id="rId10"/>
    <p:sldId id="259" r:id="rId11"/>
    <p:sldId id="260" r:id="rId12"/>
    <p:sldId id="274" r:id="rId13"/>
    <p:sldId id="275" r:id="rId14"/>
    <p:sldId id="276" r:id="rId15"/>
    <p:sldId id="284" r:id="rId16"/>
    <p:sldId id="288" r:id="rId17"/>
    <p:sldId id="262" r:id="rId18"/>
    <p:sldId id="286" r:id="rId19"/>
    <p:sldId id="287" r:id="rId20"/>
  </p:sldIdLst>
  <p:sldSz cx="9144000" cy="6858000" type="screen4x3"/>
  <p:notesSz cx="6858000" cy="9144000"/>
  <p:embeddedFontLst>
    <p:embeddedFont>
      <p:font typeface="Acumin Pro" panose="020B0604020202020204" charset="0"/>
      <p:regular r:id="rId22"/>
      <p:bold r:id="rId23"/>
      <p:italic r:id="rId24"/>
      <p:boldItalic r:id="rId25"/>
    </p:embeddedFont>
    <p:embeddedFont>
      <p:font typeface="Acumin Pro Semibold" panose="020B0604020202020204" charset="0"/>
      <p:regular r:id="rId26"/>
      <p:bold r:id="rId27"/>
      <p:italic r:id="rId28"/>
      <p:boldItalic r:id="rId29"/>
    </p:embeddedFont>
    <p:embeddedFont>
      <p:font typeface="Source Sans Pro Bold" panose="020B0604020202020204" charset="0"/>
      <p:regular r:id="rId30"/>
      <p:bold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960"/>
    <a:srgbClr val="1C1818"/>
    <a:srgbClr val="252629"/>
    <a:srgbClr val="383D47"/>
    <a:srgbClr val="777A80"/>
    <a:srgbClr val="5C5C5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E8C671-CC6E-FAB6-D692-C542D7D52EE6}" v="111" dt="2026-06-25T12:54:33.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708" autoAdjust="0"/>
  </p:normalViewPr>
  <p:slideViewPr>
    <p:cSldViewPr snapToGrid="0">
      <p:cViewPr varScale="1">
        <p:scale>
          <a:sx n="117" d="100"/>
          <a:sy n="117" d="100"/>
        </p:scale>
        <p:origin x="702"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i Janssen" userId="88f6354e-2969-4198-a13c-bf67d8359eb7" providerId="ADAL" clId="{889CE6B4-D98A-4CA2-8781-0666025D1576}"/>
    <pc:docChg chg="modSld">
      <pc:chgData name="Cheri Janssen" userId="88f6354e-2969-4198-a13c-bf67d8359eb7" providerId="ADAL" clId="{889CE6B4-D98A-4CA2-8781-0666025D1576}" dt="2026-06-25T18:33:10.209" v="2" actId="13244"/>
      <pc:docMkLst>
        <pc:docMk/>
      </pc:docMkLst>
      <pc:sldChg chg="modSp mod">
        <pc:chgData name="Cheri Janssen" userId="88f6354e-2969-4198-a13c-bf67d8359eb7" providerId="ADAL" clId="{889CE6B4-D98A-4CA2-8781-0666025D1576}" dt="2026-06-25T18:31:57.169" v="0"/>
        <pc:sldMkLst>
          <pc:docMk/>
          <pc:sldMk cId="0" sldId="256"/>
        </pc:sldMkLst>
        <pc:spChg chg="ord">
          <ac:chgData name="Cheri Janssen" userId="88f6354e-2969-4198-a13c-bf67d8359eb7" providerId="ADAL" clId="{889CE6B4-D98A-4CA2-8781-0666025D1576}" dt="2026-06-25T18:31:57.169" v="0"/>
          <ac:spMkLst>
            <pc:docMk/>
            <pc:sldMk cId="0" sldId="256"/>
            <ac:spMk id="23" creationId="{00000000-0000-0000-0000-000000000000}"/>
          </ac:spMkLst>
        </pc:spChg>
        <pc:spChg chg="ord">
          <ac:chgData name="Cheri Janssen" userId="88f6354e-2969-4198-a13c-bf67d8359eb7" providerId="ADAL" clId="{889CE6B4-D98A-4CA2-8781-0666025D1576}" dt="2026-06-25T18:31:57.169" v="0"/>
          <ac:spMkLst>
            <pc:docMk/>
            <pc:sldMk cId="0" sldId="256"/>
            <ac:spMk id="74" creationId="{00000000-0000-0000-0000-000000000000}"/>
          </ac:spMkLst>
        </pc:spChg>
        <pc:spChg chg="ord">
          <ac:chgData name="Cheri Janssen" userId="88f6354e-2969-4198-a13c-bf67d8359eb7" providerId="ADAL" clId="{889CE6B4-D98A-4CA2-8781-0666025D1576}" dt="2026-06-25T18:31:57.169" v="0"/>
          <ac:spMkLst>
            <pc:docMk/>
            <pc:sldMk cId="0" sldId="256"/>
            <ac:spMk id="81" creationId="{00000000-0000-0000-0000-000000000000}"/>
          </ac:spMkLst>
        </pc:spChg>
        <pc:spChg chg="ord">
          <ac:chgData name="Cheri Janssen" userId="88f6354e-2969-4198-a13c-bf67d8359eb7" providerId="ADAL" clId="{889CE6B4-D98A-4CA2-8781-0666025D1576}" dt="2026-06-25T18:31:57.169" v="0"/>
          <ac:spMkLst>
            <pc:docMk/>
            <pc:sldMk cId="0" sldId="256"/>
            <ac:spMk id="82" creationId="{00000000-0000-0000-0000-000000000000}"/>
          </ac:spMkLst>
        </pc:spChg>
        <pc:spChg chg="ord">
          <ac:chgData name="Cheri Janssen" userId="88f6354e-2969-4198-a13c-bf67d8359eb7" providerId="ADAL" clId="{889CE6B4-D98A-4CA2-8781-0666025D1576}" dt="2026-06-25T18:31:57.169" v="0"/>
          <ac:spMkLst>
            <pc:docMk/>
            <pc:sldMk cId="0" sldId="256"/>
            <ac:spMk id="98" creationId="{00000000-0000-0000-0000-000000000000}"/>
          </ac:spMkLst>
        </pc:spChg>
        <pc:spChg chg="ord">
          <ac:chgData name="Cheri Janssen" userId="88f6354e-2969-4198-a13c-bf67d8359eb7" providerId="ADAL" clId="{889CE6B4-D98A-4CA2-8781-0666025D1576}" dt="2026-06-25T18:31:57.169" v="0"/>
          <ac:spMkLst>
            <pc:docMk/>
            <pc:sldMk cId="0" sldId="256"/>
            <ac:spMk id="99" creationId="{00000000-0000-0000-0000-000000000000}"/>
          </ac:spMkLst>
        </pc:spChg>
        <pc:spChg chg="ord">
          <ac:chgData name="Cheri Janssen" userId="88f6354e-2969-4198-a13c-bf67d8359eb7" providerId="ADAL" clId="{889CE6B4-D98A-4CA2-8781-0666025D1576}" dt="2026-06-25T18:31:57.169" v="0"/>
          <ac:spMkLst>
            <pc:docMk/>
            <pc:sldMk cId="0" sldId="256"/>
            <ac:spMk id="100" creationId="{00000000-0000-0000-0000-000000000000}"/>
          </ac:spMkLst>
        </pc:spChg>
        <pc:spChg chg="ord">
          <ac:chgData name="Cheri Janssen" userId="88f6354e-2969-4198-a13c-bf67d8359eb7" providerId="ADAL" clId="{889CE6B4-D98A-4CA2-8781-0666025D1576}" dt="2026-06-25T18:31:57.169" v="0"/>
          <ac:spMkLst>
            <pc:docMk/>
            <pc:sldMk cId="0" sldId="256"/>
            <ac:spMk id="104" creationId="{00000000-0000-0000-0000-000000000000}"/>
          </ac:spMkLst>
        </pc:spChg>
        <pc:spChg chg="ord">
          <ac:chgData name="Cheri Janssen" userId="88f6354e-2969-4198-a13c-bf67d8359eb7" providerId="ADAL" clId="{889CE6B4-D98A-4CA2-8781-0666025D1576}" dt="2026-06-25T18:31:57.169" v="0"/>
          <ac:spMkLst>
            <pc:docMk/>
            <pc:sldMk cId="0" sldId="256"/>
            <ac:spMk id="105" creationId="{00000000-0000-0000-0000-000000000000}"/>
          </ac:spMkLst>
        </pc:spChg>
        <pc:spChg chg="ord">
          <ac:chgData name="Cheri Janssen" userId="88f6354e-2969-4198-a13c-bf67d8359eb7" providerId="ADAL" clId="{889CE6B4-D98A-4CA2-8781-0666025D1576}" dt="2026-06-25T18:31:57.169" v="0"/>
          <ac:spMkLst>
            <pc:docMk/>
            <pc:sldMk cId="0" sldId="256"/>
            <ac:spMk id="106" creationId="{00000000-0000-0000-0000-000000000000}"/>
          </ac:spMkLst>
        </pc:spChg>
      </pc:sldChg>
      <pc:sldChg chg="modSp mod">
        <pc:chgData name="Cheri Janssen" userId="88f6354e-2969-4198-a13c-bf67d8359eb7" providerId="ADAL" clId="{889CE6B4-D98A-4CA2-8781-0666025D1576}" dt="2026-06-25T18:33:10.209" v="2" actId="13244"/>
        <pc:sldMkLst>
          <pc:docMk/>
          <pc:sldMk cId="0" sldId="273"/>
        </pc:sldMkLst>
        <pc:spChg chg="ord">
          <ac:chgData name="Cheri Janssen" userId="88f6354e-2969-4198-a13c-bf67d8359eb7" providerId="ADAL" clId="{889CE6B4-D98A-4CA2-8781-0666025D1576}" dt="2026-06-25T18:33:10.209" v="2" actId="13244"/>
          <ac:spMkLst>
            <pc:docMk/>
            <pc:sldMk cId="0" sldId="273"/>
            <ac:spMk id="7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536BB-7E27-4CFB-9A7F-6530DD84F299}" type="datetimeFigureOut">
              <a:t>6/25/2026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DD53E-E1A1-4935-B6CF-454D481136CA}" type="slidenum">
              <a:t>‹#›</a:t>
            </a:fld>
            <a:endParaRPr lang="en-US"/>
          </a:p>
        </p:txBody>
      </p:sp>
    </p:spTree>
    <p:extLst>
      <p:ext uri="{BB962C8B-B14F-4D97-AF65-F5344CB8AC3E}">
        <p14:creationId xmlns:p14="http://schemas.microsoft.com/office/powerpoint/2010/main" val="115873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rcs.usda.gov/sites/default/files/2022-12/NRCS-Checklist-for-Growers-Factsheet-2021-English.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pelc.org/wp-content/uploads/2019/03/L01_sec4.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background should include conservation or soils knowledge to have a discussion (not a lecture) with farmers at a PARP, Field Day, or other event.</a:t>
            </a:r>
          </a:p>
          <a:p>
            <a:r>
              <a:rPr lang="en-US">
                <a:ea typeface="Calibri"/>
                <a:cs typeface="Calibri"/>
              </a:rPr>
              <a:t>Presentation length: 30 minutes</a:t>
            </a:r>
          </a:p>
          <a:p>
            <a:endParaRPr lang="en-US">
              <a:ea typeface="Calibri"/>
              <a:cs typeface="Calibri"/>
            </a:endParaRPr>
          </a:p>
          <a:p>
            <a:r>
              <a:rPr lang="en-US">
                <a:ea typeface="Calibri"/>
                <a:cs typeface="Calibri"/>
              </a:rPr>
              <a:t>Handouts (optional):</a:t>
            </a:r>
          </a:p>
          <a:p>
            <a:pPr marL="171450" indent="-171450">
              <a:buFont typeface="Arial"/>
              <a:buChar char="•"/>
            </a:pPr>
            <a:r>
              <a:rPr lang="en-US">
                <a:hlinkClick r:id="rId3"/>
              </a:rPr>
              <a:t>www.nrcs.usda.gov/sites/default/files/2022-12/NRCS-Checklist-for-Growers-Factsheet-2021-English.pdf</a:t>
            </a:r>
            <a:endParaRPr lang="en-US">
              <a:ea typeface="Calibri"/>
              <a:cs typeface="Calibri"/>
            </a:endParaRP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C35DD53E-E1A1-4935-B6CF-454D481136CA}" type="slidenum">
              <a:t>1</a:t>
            </a:fld>
            <a:endParaRPr lang="en-US"/>
          </a:p>
        </p:txBody>
      </p:sp>
    </p:spTree>
    <p:extLst>
      <p:ext uri="{BB962C8B-B14F-4D97-AF65-F5344CB8AC3E}">
        <p14:creationId xmlns:p14="http://schemas.microsoft.com/office/powerpoint/2010/main" val="184520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cumin Pro"/>
              </a:rPr>
              <a:t>Pathogens – bacteria, viruses, protozoa: (manure, untreated sewage, </a:t>
            </a:r>
            <a:r>
              <a:rPr lang="en-US" dirty="0" err="1">
                <a:latin typeface="Acumin Pro"/>
              </a:rPr>
              <a:t>septics</a:t>
            </a:r>
            <a:r>
              <a:rPr lang="en-US" dirty="0">
                <a:latin typeface="Acumin Pro"/>
              </a:rPr>
              <a:t>, stormwater, wildlife)</a:t>
            </a:r>
          </a:p>
          <a:p>
            <a:endParaRPr lang="en-US" dirty="0">
              <a:latin typeface="Acumin Pro"/>
            </a:endParaRPr>
          </a:p>
          <a:p>
            <a:r>
              <a:rPr lang="en-US" dirty="0">
                <a:latin typeface="Acumin Pro"/>
                <a:ea typeface="Calibri" panose="020F0502020204030204"/>
                <a:cs typeface="Calibri" panose="020F0502020204030204"/>
              </a:rPr>
              <a:t>Routine septic </a:t>
            </a:r>
            <a:r>
              <a:rPr lang="en-US">
                <a:latin typeface="Acumin Pro"/>
                <a:ea typeface="Calibri" panose="020F0502020204030204"/>
                <a:cs typeface="Calibri" panose="020F0502020204030204"/>
              </a:rPr>
              <a:t>maintenance – OR repair/replace failing septic system</a:t>
            </a:r>
            <a:endParaRPr lang="en-US" dirty="0">
              <a:latin typeface="Acumin Pro"/>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35DD53E-E1A1-4935-B6CF-454D481136CA}" type="slidenum">
              <a:rPr lang="en-US" smtClean="0"/>
              <a:t>10</a:t>
            </a:fld>
            <a:endParaRPr lang="en-US"/>
          </a:p>
        </p:txBody>
      </p:sp>
    </p:spTree>
    <p:extLst>
      <p:ext uri="{BB962C8B-B14F-4D97-AF65-F5344CB8AC3E}">
        <p14:creationId xmlns:p14="http://schemas.microsoft.com/office/powerpoint/2010/main" val="330184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cumin Pro"/>
              </a:rPr>
              <a:t>Nutrients - N &amp; P: (ag fertilizers, manures, lawncare)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Google Sans"/>
              </a:rPr>
              <a:t>Eutrophication: </a:t>
            </a:r>
            <a:r>
              <a:rPr lang="en-US" dirty="0"/>
              <a:t>over-enrichment of water bodies with nutrients (</a:t>
            </a:r>
            <a:r>
              <a:rPr lang="en-US" dirty="0" err="1"/>
              <a:t>esp</a:t>
            </a:r>
            <a:r>
              <a:rPr lang="en-US" dirty="0"/>
              <a:t> N &amp; P), causing algae blooms and oxygen depletion, harmful to aquatic life</a:t>
            </a:r>
            <a:r>
              <a:rPr lang="en-US" b="0" i="0" dirty="0">
                <a:effectLst/>
                <a:latin typeface="Google Sans"/>
              </a:rPr>
              <a:t>.</a:t>
            </a:r>
            <a:endParaRPr lang="en-US" dirty="0">
              <a:ea typeface="Calibri"/>
              <a:cs typeface="Calibri"/>
            </a:endParaRPr>
          </a:p>
          <a:p>
            <a:r>
              <a:rPr lang="en-US" dirty="0"/>
              <a:t>Creates “dead zones” </a:t>
            </a:r>
            <a:endParaRPr lang="en-US">
              <a:latin typeface="Calibri"/>
              <a:ea typeface="Calibri"/>
              <a:cs typeface="Calibri"/>
            </a:endParaRPr>
          </a:p>
          <a:p>
            <a:r>
              <a:rPr lang="en-US">
                <a:latin typeface="Acumin Pro"/>
              </a:rPr>
              <a:t> Per EPA: </a:t>
            </a:r>
            <a:r>
              <a:rPr lang="en-US">
                <a:solidFill>
                  <a:srgbClr val="1B1B1B"/>
                </a:solidFill>
                <a:highlight>
                  <a:srgbClr val="FFFFFF"/>
                </a:highlight>
              </a:rPr>
              <a:t>Dead zones are areas of water bodies where aquatic life cannot survive because of low oxygen levels. Dead zones are generally caused by significant nutrient pollution, and are primarily a problem for bays, lakes and coastal waters since they receive excess nutrients from upstream sources.</a:t>
            </a:r>
            <a:endParaRPr lang="en-US" dirty="0">
              <a:latin typeface="Acumin Pro"/>
            </a:endParaRPr>
          </a:p>
          <a:p>
            <a:endParaRPr lang="en-US" dirty="0">
              <a:solidFill>
                <a:srgbClr val="1B1B1B"/>
              </a:solidFill>
              <a:highlight>
                <a:srgbClr val="FFFFFF"/>
              </a:highlight>
              <a:latin typeface="Calibri"/>
              <a:ea typeface="Calibri"/>
              <a:cs typeface="Calibri"/>
            </a:endParaRPr>
          </a:p>
          <a:p>
            <a:r>
              <a:rPr lang="en-US">
                <a:latin typeface="Acumin Pro"/>
              </a:rPr>
              <a:t>Review</a:t>
            </a:r>
            <a:r>
              <a:rPr lang="en-US" sz="1200">
                <a:latin typeface="Acumin Pro"/>
              </a:rPr>
              <a:t> 4Rs and discuss right source, rate, time, place – ask audience if they can remember the 4Rs before you share them</a:t>
            </a:r>
            <a:endParaRPr lang="en-US">
              <a:latin typeface="Calibri"/>
              <a:ea typeface="Calibri"/>
              <a:cs typeface="Calibri"/>
            </a:endParaRPr>
          </a:p>
          <a:p>
            <a:endParaRPr lang="en-US">
              <a:ea typeface="Calibri"/>
              <a:cs typeface="Calibri"/>
            </a:endParaRPr>
          </a:p>
          <a:p>
            <a:r>
              <a:rPr lang="en-US">
                <a:ea typeface="Calibri"/>
                <a:cs typeface="Calibri"/>
              </a:rPr>
              <a:t>Helpful handout: https://wrl.mnpals.net/islandora/object/WRLrepository%3A102 </a:t>
            </a:r>
          </a:p>
          <a:p>
            <a:endParaRPr lang="en-US" dirty="0">
              <a:solidFill>
                <a:srgbClr val="444444"/>
              </a:solidFill>
            </a:endParaRPr>
          </a:p>
          <a:p>
            <a:r>
              <a:rPr lang="en-US"/>
              <a:t>Routine septic maintenance – OR repair/replace failing septic system</a:t>
            </a:r>
          </a:p>
        </p:txBody>
      </p:sp>
      <p:sp>
        <p:nvSpPr>
          <p:cNvPr id="4" name="Slide Number Placeholder 3"/>
          <p:cNvSpPr>
            <a:spLocks noGrp="1"/>
          </p:cNvSpPr>
          <p:nvPr>
            <p:ph type="sldNum" sz="quarter" idx="5"/>
          </p:nvPr>
        </p:nvSpPr>
        <p:spPr/>
        <p:txBody>
          <a:bodyPr/>
          <a:lstStyle/>
          <a:p>
            <a:fld id="{C35DD53E-E1A1-4935-B6CF-454D481136CA}" type="slidenum">
              <a:rPr lang="en-US" smtClean="0"/>
              <a:t>11</a:t>
            </a:fld>
            <a:endParaRPr lang="en-US"/>
          </a:p>
        </p:txBody>
      </p:sp>
    </p:spTree>
    <p:extLst>
      <p:ext uri="{BB962C8B-B14F-4D97-AF65-F5344CB8AC3E}">
        <p14:creationId xmlns:p14="http://schemas.microsoft.com/office/powerpoint/2010/main" val="3504717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cumin Pro"/>
              </a:rPr>
              <a:t>Chemicals – pesticides, industrial solvents, pharmaceuticals: (ag, households, stormwater, landfills)</a:t>
            </a:r>
          </a:p>
          <a:p>
            <a:endParaRPr lang="en-US" dirty="0">
              <a:ea typeface="Calibri"/>
              <a:cs typeface="Calibri"/>
            </a:endParaRPr>
          </a:p>
          <a:p>
            <a:r>
              <a:rPr lang="en-US">
                <a:ea typeface="Calibri"/>
                <a:cs typeface="Calibri"/>
              </a:rPr>
              <a:t>Follow the label:</a:t>
            </a:r>
            <a:endParaRPr lang="en-US" dirty="0">
              <a:ea typeface="Calibri"/>
              <a:cs typeface="Calibri"/>
            </a:endParaRPr>
          </a:p>
          <a:p>
            <a:pPr marL="171450" indent="-171450">
              <a:buFont typeface="Arial"/>
              <a:buChar char="•"/>
            </a:pPr>
            <a:r>
              <a:rPr lang="en-US"/>
              <a:t>Setbacks</a:t>
            </a:r>
            <a:endParaRPr lang="en-US">
              <a:ea typeface="Calibri" panose="020F0502020204030204"/>
              <a:cs typeface="Calibri" panose="020F0502020204030204"/>
            </a:endParaRPr>
          </a:p>
          <a:p>
            <a:pPr marL="171450" indent="-171450">
              <a:buFont typeface="Arial"/>
              <a:buChar char="•"/>
            </a:pPr>
            <a:r>
              <a:rPr lang="en-US"/>
              <a:t>Water restrictions</a:t>
            </a:r>
            <a:endParaRPr lang="en-US">
              <a:ea typeface="Calibri"/>
              <a:cs typeface="Calibri"/>
            </a:endParaRPr>
          </a:p>
          <a:p>
            <a:pPr marL="171450" indent="-171450">
              <a:buFont typeface="Arial"/>
              <a:buChar char="•"/>
            </a:pPr>
            <a:r>
              <a:rPr lang="en-US">
                <a:ea typeface="Calibri"/>
                <a:cs typeface="Calibri"/>
              </a:rPr>
              <a:t>Report spills to IDEM if threaten IN waters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35DD53E-E1A1-4935-B6CF-454D481136CA}" type="slidenum">
              <a:rPr lang="en-US" smtClean="0"/>
              <a:t>12</a:t>
            </a:fld>
            <a:endParaRPr lang="en-US"/>
          </a:p>
        </p:txBody>
      </p:sp>
    </p:spTree>
    <p:extLst>
      <p:ext uri="{BB962C8B-B14F-4D97-AF65-F5344CB8AC3E}">
        <p14:creationId xmlns:p14="http://schemas.microsoft.com/office/powerpoint/2010/main" val="4129474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1C8E9-6AD9-72B8-1C4D-BD4830C23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FFC76-573F-8FBB-2695-BF91F1AE2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9BEEE-C48D-39B4-EC80-3AD3EE4025F0}"/>
              </a:ext>
            </a:extLst>
          </p:cNvPr>
          <p:cNvSpPr>
            <a:spLocks noGrp="1"/>
          </p:cNvSpPr>
          <p:nvPr>
            <p:ph type="body" idx="1"/>
          </p:nvPr>
        </p:nvSpPr>
        <p:spPr/>
        <p:txBody>
          <a:bodyPr/>
          <a:lstStyle/>
          <a:p>
            <a:r>
              <a:rPr lang="en-US"/>
              <a:t>***Use this slide for farmers/PARP presentations</a:t>
            </a:r>
          </a:p>
          <a:p>
            <a:r>
              <a:rPr lang="en-US">
                <a:ea typeface="Calibri"/>
                <a:cs typeface="Calibri"/>
              </a:rPr>
              <a:t>Handout ideas: space for notes and ability to circle/make a mental action plan for change.</a:t>
            </a:r>
          </a:p>
          <a:p>
            <a:r>
              <a:rPr lang="en-US">
                <a:ea typeface="Calibri"/>
                <a:cs typeface="Calibri"/>
              </a:rPr>
              <a:t>Make this a discussion- this slide feeds right into the summary slide on what can be done. Help farmers make personal connections here.</a:t>
            </a:r>
          </a:p>
          <a:p>
            <a:pPr marL="228600" indent="-228600">
              <a:buAutoNum type="arabicPeriod"/>
            </a:pPr>
            <a:r>
              <a:rPr lang="en-US">
                <a:ea typeface="Calibri"/>
                <a:cs typeface="Calibri"/>
              </a:rPr>
              <a:t>Why is that rain staying around? What can be done to distribute the rain?</a:t>
            </a:r>
            <a:endParaRPr lang="en-US"/>
          </a:p>
          <a:p>
            <a:pPr marL="228600" indent="-228600">
              <a:buAutoNum type="arabicPeriod"/>
            </a:pPr>
            <a:r>
              <a:rPr lang="en-US"/>
              <a:t>What can we do with that spot? Give some answers to what we can do in that spot specifically.</a:t>
            </a:r>
            <a:r>
              <a:rPr lang="en-US">
                <a:ea typeface="Calibri"/>
                <a:cs typeface="Calibri"/>
              </a:rPr>
              <a:t> Cover crops, filter strips, reduce erosion</a:t>
            </a:r>
          </a:p>
          <a:p>
            <a:pPr marL="228600" indent="-228600">
              <a:buAutoNum type="arabicPeriod"/>
            </a:pPr>
            <a:r>
              <a:rPr lang="en-US">
                <a:ea typeface="Calibri"/>
                <a:cs typeface="Calibri"/>
              </a:rPr>
              <a:t>Where do you mix? Where do you load? Is there a pathway to water there because we need to think about that more.</a:t>
            </a:r>
          </a:p>
          <a:p>
            <a:pPr marL="228600" indent="-228600">
              <a:buAutoNum type="arabicPeriod"/>
            </a:pPr>
            <a:r>
              <a:rPr lang="en-US">
                <a:ea typeface="Calibri"/>
                <a:cs typeface="Calibri"/>
              </a:rPr>
              <a:t>Talk through livestock access, bank stabilization, manure management importance when rain hits.</a:t>
            </a:r>
          </a:p>
          <a:p>
            <a:pPr marL="228600" indent="-228600">
              <a:buAutoNum type="arabicPeriod"/>
            </a:pPr>
            <a:r>
              <a:rPr lang="en-US" dirty="0">
                <a:ea typeface="Calibri"/>
                <a:cs typeface="Calibri"/>
              </a:rPr>
              <a:t>When was </a:t>
            </a:r>
            <a:r>
              <a:rPr lang="en-US">
                <a:ea typeface="Calibri"/>
                <a:cs typeface="Calibri"/>
              </a:rPr>
              <a:t>the last time you pumped your septic tank?</a:t>
            </a:r>
            <a:endParaRPr lang="en-US" dirty="0">
              <a:ea typeface="Calibri"/>
              <a:cs typeface="Calibri"/>
            </a:endParaRPr>
          </a:p>
          <a:p>
            <a:pPr marL="228600" indent="-228600">
              <a:buAutoNum type="arabicPeriod"/>
            </a:pPr>
            <a:r>
              <a:rPr lang="en-US" dirty="0">
                <a:ea typeface="Calibri"/>
                <a:cs typeface="Calibri"/>
              </a:rPr>
              <a:t>Test your soil – to understand nutrients as well as soil types, which lead to discussion on erodibility, leaching </a:t>
            </a:r>
            <a:r>
              <a:rPr lang="en-US">
                <a:ea typeface="Calibri"/>
                <a:cs typeface="Calibri"/>
              </a:rPr>
              <a:t>tendencies</a:t>
            </a:r>
          </a:p>
          <a:p>
            <a:pPr marL="228600" indent="-228600">
              <a:buAutoNum type="arabicPeriod"/>
            </a:pPr>
            <a:r>
              <a:rPr lang="en-US" dirty="0">
                <a:ea typeface="Calibri"/>
                <a:cs typeface="Calibri"/>
              </a:rPr>
              <a:t>Don't overa</a:t>
            </a:r>
            <a:r>
              <a:rPr lang="en-US">
                <a:ea typeface="Calibri"/>
                <a:cs typeface="Calibri"/>
              </a:rPr>
              <a:t>pply fertilizer/manure</a:t>
            </a:r>
            <a:endParaRPr lang="en-US" dirty="0">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A0D79C0B-2DA4-22B9-352C-35613F3BD2DD}"/>
              </a:ext>
            </a:extLst>
          </p:cNvPr>
          <p:cNvSpPr>
            <a:spLocks noGrp="1"/>
          </p:cNvSpPr>
          <p:nvPr>
            <p:ph type="sldNum" sz="quarter" idx="5"/>
          </p:nvPr>
        </p:nvSpPr>
        <p:spPr/>
        <p:txBody>
          <a:bodyPr/>
          <a:lstStyle/>
          <a:p>
            <a:fld id="{C35DD53E-E1A1-4935-B6CF-454D481136CA}" type="slidenum">
              <a:rPr lang="en-US"/>
              <a:t>13</a:t>
            </a:fld>
            <a:endParaRPr lang="en-US"/>
          </a:p>
        </p:txBody>
      </p:sp>
    </p:spTree>
    <p:extLst>
      <p:ext uri="{BB962C8B-B14F-4D97-AF65-F5344CB8AC3E}">
        <p14:creationId xmlns:p14="http://schemas.microsoft.com/office/powerpoint/2010/main" val="546851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821FF-A672-3457-5C5D-B71ECC4B0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69EEB-45B8-0068-C2AC-626516C80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2DC7E-609F-D802-B564-A38AA498AFB4}"/>
              </a:ext>
            </a:extLst>
          </p:cNvPr>
          <p:cNvSpPr>
            <a:spLocks noGrp="1"/>
          </p:cNvSpPr>
          <p:nvPr>
            <p:ph type="body" idx="1"/>
          </p:nvPr>
        </p:nvSpPr>
        <p:spPr/>
        <p:txBody>
          <a:bodyPr/>
          <a:lstStyle/>
          <a:p>
            <a:r>
              <a:rPr lang="en-US" dirty="0">
                <a:ea typeface="Calibri"/>
                <a:cs typeface="Calibri"/>
              </a:rPr>
              <a:t>***Use this slide for gardeners/conservationists</a:t>
            </a:r>
            <a:endParaRPr lang="en-US" dirty="0"/>
          </a:p>
          <a:p>
            <a:r>
              <a:rPr lang="en-US" dirty="0">
                <a:ea typeface="Calibri"/>
                <a:cs typeface="Calibri"/>
              </a:rPr>
              <a:t>Handout ideas: space for notes and ability to circle/make a mental action plan for change.</a:t>
            </a:r>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F3557103-5520-BB21-D2BD-42BF34944732}"/>
              </a:ext>
            </a:extLst>
          </p:cNvPr>
          <p:cNvSpPr>
            <a:spLocks noGrp="1"/>
          </p:cNvSpPr>
          <p:nvPr>
            <p:ph type="sldNum" sz="quarter" idx="5"/>
          </p:nvPr>
        </p:nvSpPr>
        <p:spPr/>
        <p:txBody>
          <a:bodyPr/>
          <a:lstStyle/>
          <a:p>
            <a:fld id="{C35DD53E-E1A1-4935-B6CF-454D481136CA}" type="slidenum">
              <a:rPr lang="en-US"/>
              <a:t>14</a:t>
            </a:fld>
            <a:endParaRPr lang="en-US"/>
          </a:p>
        </p:txBody>
      </p:sp>
    </p:spTree>
    <p:extLst>
      <p:ext uri="{BB962C8B-B14F-4D97-AF65-F5344CB8AC3E}">
        <p14:creationId xmlns:p14="http://schemas.microsoft.com/office/powerpoint/2010/main" val="3497799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latin typeface="Acumin Pro" panose="020B0504020202020204" pitchFamily="34" charset="77"/>
              </a:rPr>
              <a:t>Review 4Rs and discuss right source, rate, time, place</a:t>
            </a:r>
            <a:endParaRPr lang="en-US"/>
          </a:p>
        </p:txBody>
      </p:sp>
      <p:sp>
        <p:nvSpPr>
          <p:cNvPr id="4" name="Slide Number Placeholder 3"/>
          <p:cNvSpPr>
            <a:spLocks noGrp="1"/>
          </p:cNvSpPr>
          <p:nvPr>
            <p:ph type="sldNum" sz="quarter" idx="5"/>
          </p:nvPr>
        </p:nvSpPr>
        <p:spPr/>
        <p:txBody>
          <a:bodyPr/>
          <a:lstStyle/>
          <a:p>
            <a:fld id="{C35DD53E-E1A1-4935-B6CF-454D481136CA}" type="slidenum">
              <a:rPr lang="en-US" smtClean="0"/>
              <a:t>15</a:t>
            </a:fld>
            <a:endParaRPr lang="en-US"/>
          </a:p>
        </p:txBody>
      </p:sp>
    </p:spTree>
    <p:extLst>
      <p:ext uri="{BB962C8B-B14F-4D97-AF65-F5344CB8AC3E}">
        <p14:creationId xmlns:p14="http://schemas.microsoft.com/office/powerpoint/2010/main" val="3838466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a:solidFill>
                  <a:schemeClr val="tx1"/>
                </a:solidFill>
                <a:effectLst/>
                <a:latin typeface="+mn-lt"/>
                <a:ea typeface="+mn-ea"/>
                <a:cs typeface="+mn-cs"/>
              </a:rPr>
              <a:t>Industrial Waste:  Chemicals and toxic waste from factories are discharged into bodies of water.</a:t>
            </a:r>
          </a:p>
          <a:p>
            <a:pPr marL="228600" lvl="0" indent="-228600">
              <a:buFont typeface="+mj-lt"/>
              <a:buAutoNum type="arabicPeriod"/>
            </a:pPr>
            <a:r>
              <a:rPr lang="en-US" sz="1200" kern="1200">
                <a:solidFill>
                  <a:schemeClr val="tx1"/>
                </a:solidFill>
                <a:effectLst/>
                <a:latin typeface="+mn-lt"/>
                <a:ea typeface="+mn-ea"/>
                <a:cs typeface="+mn-cs"/>
              </a:rPr>
              <a:t>Agricultural Runoff:  Fertilizers, pesticides and manure wash off from fields into rivers and lakes.</a:t>
            </a:r>
          </a:p>
          <a:p>
            <a:pPr marL="228600" lvl="0" indent="-228600">
              <a:buFont typeface="+mj-lt"/>
              <a:buAutoNum type="arabicPeriod"/>
            </a:pPr>
            <a:r>
              <a:rPr lang="en-US" sz="1200" kern="1200">
                <a:solidFill>
                  <a:schemeClr val="tx1"/>
                </a:solidFill>
                <a:effectLst/>
                <a:latin typeface="+mn-lt"/>
                <a:ea typeface="+mn-ea"/>
                <a:cs typeface="+mn-cs"/>
              </a:rPr>
              <a:t>Domestic Sewage:  Untreated sewage and wastewater from homes and communities contaminate water bodies.</a:t>
            </a:r>
          </a:p>
          <a:p>
            <a:pPr marL="228600" lvl="0" indent="-228600">
              <a:buFont typeface="+mj-lt"/>
              <a:buAutoNum type="arabicPeriod"/>
            </a:pPr>
            <a:r>
              <a:rPr lang="en-US" sz="1200" kern="1200">
                <a:solidFill>
                  <a:schemeClr val="tx1"/>
                </a:solidFill>
                <a:effectLst/>
                <a:latin typeface="+mn-lt"/>
                <a:ea typeface="+mn-ea"/>
                <a:cs typeface="+mn-cs"/>
              </a:rPr>
              <a:t>Solid Waste:  Dumping of plastic, garbage and other solid waste into water leads to contamination.</a:t>
            </a:r>
          </a:p>
          <a:p>
            <a:pPr marL="228600" lvl="0" indent="-228600">
              <a:buFont typeface="+mj-lt"/>
              <a:buAutoNum type="arabicPeriod"/>
            </a:pPr>
            <a:r>
              <a:rPr lang="en-US" sz="1200" kern="1200">
                <a:solidFill>
                  <a:schemeClr val="tx1"/>
                </a:solidFill>
                <a:effectLst/>
                <a:latin typeface="+mn-lt"/>
                <a:ea typeface="+mn-ea"/>
                <a:cs typeface="+mn-cs"/>
              </a:rPr>
              <a:t>Oil Pollution:  Oil spills and leaks from ships, tankers and offshore drilling contaminate large areas of water.</a:t>
            </a:r>
          </a:p>
          <a:p>
            <a:pPr marL="228600" lvl="0" indent="-228600">
              <a:buFont typeface="+mj-lt"/>
              <a:buAutoNum type="arabicPeriod"/>
            </a:pPr>
            <a:r>
              <a:rPr lang="en-US" sz="1200" kern="1200">
                <a:solidFill>
                  <a:schemeClr val="tx1"/>
                </a:solidFill>
                <a:effectLst/>
                <a:latin typeface="+mn-lt"/>
                <a:ea typeface="+mn-ea"/>
                <a:cs typeface="+mn-cs"/>
              </a:rPr>
              <a:t>Urban Runoff:  Rainwater runoff from roads, parking lots and construction sites carries pollutants lie oil, heavy metals and dirt into water bodies.  </a:t>
            </a:r>
          </a:p>
          <a:p>
            <a:endParaRPr lang="en-US"/>
          </a:p>
        </p:txBody>
      </p:sp>
      <p:sp>
        <p:nvSpPr>
          <p:cNvPr id="4" name="Slide Number Placeholder 3"/>
          <p:cNvSpPr>
            <a:spLocks noGrp="1"/>
          </p:cNvSpPr>
          <p:nvPr>
            <p:ph type="sldNum" sz="quarter" idx="5"/>
          </p:nvPr>
        </p:nvSpPr>
        <p:spPr/>
        <p:txBody>
          <a:bodyPr/>
          <a:lstStyle/>
          <a:p>
            <a:fld id="{C35DD53E-E1A1-4935-B6CF-454D481136CA}" type="slidenum">
              <a:rPr lang="en-US" smtClean="0"/>
              <a:t>16</a:t>
            </a:fld>
            <a:endParaRPr lang="en-US"/>
          </a:p>
        </p:txBody>
      </p:sp>
    </p:spTree>
    <p:extLst>
      <p:ext uri="{BB962C8B-B14F-4D97-AF65-F5344CB8AC3E}">
        <p14:creationId xmlns:p14="http://schemas.microsoft.com/office/powerpoint/2010/main" val="179277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how you should ask this question: </a:t>
            </a:r>
            <a:r>
              <a:rPr lang="en-US" b="1"/>
              <a:t>If a water droplet were to land right here at *your current location*, where would it end up?</a:t>
            </a:r>
            <a:endParaRPr lang="en-US" b="1">
              <a:solidFill>
                <a:srgbClr val="000000"/>
              </a:solidFill>
              <a:ea typeface="Calibri"/>
              <a:cs typeface="Calibri"/>
            </a:endParaRPr>
          </a:p>
          <a:p>
            <a:r>
              <a:rPr lang="en-US">
                <a:ea typeface="Calibri"/>
                <a:cs typeface="Calibri"/>
              </a:rPr>
              <a:t>*</a:t>
            </a:r>
            <a:r>
              <a:rPr lang="en-US"/>
              <a:t>Mention to the participants that they can scan the QR code and do it themselves, too.</a:t>
            </a:r>
          </a:p>
          <a:p>
            <a:pPr marL="228600" indent="-228600">
              <a:buAutoNum type="arabicPeriod"/>
            </a:pPr>
            <a:r>
              <a:rPr lang="en-US"/>
              <a:t>"River Runner" will open after you click the rain drop</a:t>
            </a:r>
            <a:endParaRPr lang="en-US">
              <a:solidFill>
                <a:srgbClr val="444444"/>
              </a:solidFill>
              <a:ea typeface="Calibri" panose="020F0502020204030204"/>
              <a:cs typeface="Calibri" panose="020F0502020204030204"/>
            </a:endParaRPr>
          </a:p>
          <a:p>
            <a:pPr marL="228600" indent="-228600">
              <a:buAutoNum type="arabicPeriod"/>
            </a:pPr>
            <a:r>
              <a:rPr lang="en-US">
                <a:ea typeface="Calibri" panose="020F0502020204030204"/>
                <a:cs typeface="Calibri" panose="020F0502020204030204"/>
              </a:rPr>
              <a:t>WiFi Accessibility:</a:t>
            </a:r>
          </a:p>
          <a:p>
            <a:pPr marL="685800" lvl="1" indent="-228600">
              <a:buAutoNum type="alphaLcPeriod"/>
            </a:pPr>
            <a:r>
              <a:rPr lang="en-US" u="sng">
                <a:ea typeface="Calibri" panose="020F0502020204030204"/>
                <a:cs typeface="Calibri" panose="020F0502020204030204"/>
              </a:rPr>
              <a:t>WiFi</a:t>
            </a:r>
            <a:r>
              <a:rPr lang="en-US">
                <a:ea typeface="Calibri" panose="020F0502020204030204"/>
                <a:cs typeface="Calibri" panose="020F0502020204030204"/>
              </a:rPr>
              <a:t>: Drop the rain drop closest to your location as possible. Attendees will be able to see towns they recognize "down river" and connect where their water ends up.</a:t>
            </a:r>
          </a:p>
          <a:p>
            <a:pPr marL="685800" lvl="1" indent="-228600">
              <a:buAutoNum type="alphaLcPeriod"/>
            </a:pPr>
            <a:r>
              <a:rPr lang="en-US" u="sng">
                <a:ea typeface="Calibri" panose="020F0502020204030204"/>
                <a:cs typeface="Calibri" panose="020F0502020204030204"/>
              </a:rPr>
              <a:t>No WiFi</a:t>
            </a:r>
            <a:r>
              <a:rPr lang="en-US">
                <a:ea typeface="Calibri" panose="020F0502020204030204"/>
                <a:cs typeface="Calibri" panose="020F0502020204030204"/>
              </a:rPr>
              <a:t>:</a:t>
            </a:r>
            <a:r>
              <a:rPr lang="en-US"/>
              <a:t> Take screenshots of your county ahead of time or "unhide" the slides.</a:t>
            </a:r>
            <a:endParaRPr lang="en-US">
              <a:ea typeface="Calibri" panose="020F0502020204030204"/>
              <a:cs typeface="Calibri" panose="020F0502020204030204"/>
            </a:endParaRPr>
          </a:p>
          <a:p>
            <a:pPr indent="-228600">
              <a:buAutoNum type="arabicPeriod"/>
            </a:pPr>
            <a:r>
              <a:rPr lang="en-US">
                <a:ea typeface="Calibri" panose="020F0502020204030204"/>
                <a:cs typeface="Calibri" panose="020F0502020204030204"/>
              </a:rPr>
              <a:t>Once you drop the raindrop or search your location, double click for the program to begin.</a:t>
            </a:r>
          </a:p>
          <a:p>
            <a:pPr indent="-228600">
              <a:buAutoNum type="arabicPeriod"/>
            </a:pPr>
            <a:r>
              <a:rPr lang="en-US">
                <a:ea typeface="Calibri" panose="020F0502020204030204"/>
                <a:cs typeface="Calibri" panose="020F0502020204030204"/>
              </a:rPr>
              <a:t>In the beginning, keep the slider on "more detail" to talk about major rain events and point out recognizable locations that you see along the way.</a:t>
            </a:r>
            <a:r>
              <a:rPr lang="en-US"/>
              <a:t> Use the slider to fast forward but take the time </a:t>
            </a:r>
            <a:r>
              <a:rPr lang="en-US">
                <a:ea typeface="Calibri" panose="020F0502020204030204"/>
                <a:cs typeface="Calibri" panose="020F0502020204030204"/>
              </a:rPr>
              <a:t>to connect the idea that it all is heading DOWN stream in a connected manner.</a:t>
            </a:r>
          </a:p>
          <a:p>
            <a:pPr indent="-228600">
              <a:buAutoNum type="arabicPeriod"/>
            </a:pPr>
            <a:r>
              <a:rPr lang="en-US">
                <a:ea typeface="Calibri" panose="020F0502020204030204"/>
                <a:cs typeface="Calibri" panose="020F0502020204030204"/>
              </a:rPr>
              <a:t>Slow down when you get closer to the Gulf of Mexico.</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35DD53E-E1A1-4935-B6CF-454D481136CA}" type="slidenum">
              <a:rPr lang="en-US"/>
              <a:t>2</a:t>
            </a:fld>
            <a:endParaRPr lang="en-US"/>
          </a:p>
        </p:txBody>
      </p:sp>
    </p:spTree>
    <p:extLst>
      <p:ext uri="{BB962C8B-B14F-4D97-AF65-F5344CB8AC3E}">
        <p14:creationId xmlns:p14="http://schemas.microsoft.com/office/powerpoint/2010/main" val="22681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Hidden slide #1 if you don't have WiFi accessibility.</a:t>
            </a:r>
          </a:p>
          <a:p>
            <a:pPr marL="171450" indent="-171450">
              <a:buFont typeface="Calibri"/>
              <a:buChar char="-"/>
            </a:pPr>
            <a:r>
              <a:rPr lang="en-US">
                <a:ea typeface="Calibri"/>
                <a:cs typeface="Calibri"/>
              </a:rPr>
              <a:t>Discuss rivers/streams in the area you're in</a:t>
            </a:r>
          </a:p>
          <a:p>
            <a:pPr marL="171450" indent="-171450">
              <a:buFont typeface="Calibri"/>
              <a:buChar char="-"/>
            </a:pPr>
            <a:r>
              <a:rPr lang="en-US">
                <a:ea typeface="Calibri"/>
                <a:cs typeface="Calibri"/>
              </a:rPr>
              <a:t>Look ahead to streams further south and discuss their connection.</a:t>
            </a:r>
          </a:p>
          <a:p>
            <a:pPr marL="171450" indent="-171450">
              <a:buFont typeface="Calibri"/>
              <a:buChar char="-"/>
            </a:pPr>
            <a:r>
              <a:rPr lang="en-US">
                <a:ea typeface="Calibri"/>
                <a:cs typeface="Calibri"/>
              </a:rPr>
              <a:t>Make sure you drive the point home that all streams connect and your water (plus whatever it takes with it) heads south.</a:t>
            </a:r>
          </a:p>
        </p:txBody>
      </p:sp>
      <p:sp>
        <p:nvSpPr>
          <p:cNvPr id="4" name="Slide Number Placeholder 3"/>
          <p:cNvSpPr>
            <a:spLocks noGrp="1"/>
          </p:cNvSpPr>
          <p:nvPr>
            <p:ph type="sldNum" sz="quarter" idx="5"/>
          </p:nvPr>
        </p:nvSpPr>
        <p:spPr/>
        <p:txBody>
          <a:bodyPr/>
          <a:lstStyle/>
          <a:p>
            <a:fld id="{C35DD53E-E1A1-4935-B6CF-454D481136CA}" type="slidenum">
              <a:rPr lang="en-US"/>
              <a:t>3</a:t>
            </a:fld>
            <a:endParaRPr lang="en-US"/>
          </a:p>
        </p:txBody>
      </p:sp>
    </p:spTree>
    <p:extLst>
      <p:ext uri="{BB962C8B-B14F-4D97-AF65-F5344CB8AC3E}">
        <p14:creationId xmlns:p14="http://schemas.microsoft.com/office/powerpoint/2010/main" val="404620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02312-CB92-37E2-66FC-6E71292EA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BEB01-EFD7-B400-F680-5E321AF3A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1A819-9066-4F5F-66B9-F8E90E9A6CAA}"/>
              </a:ext>
            </a:extLst>
          </p:cNvPr>
          <p:cNvSpPr>
            <a:spLocks noGrp="1"/>
          </p:cNvSpPr>
          <p:nvPr>
            <p:ph type="body" idx="1"/>
          </p:nvPr>
        </p:nvSpPr>
        <p:spPr/>
        <p:txBody>
          <a:bodyPr/>
          <a:lstStyle/>
          <a:p>
            <a:r>
              <a:rPr lang="en-US">
                <a:ea typeface="Calibri"/>
                <a:cs typeface="Calibri"/>
              </a:rPr>
              <a:t>Hidden slide #2 if you don't have WiFi accessibility.</a:t>
            </a:r>
          </a:p>
          <a:p>
            <a:pPr marL="171450" indent="-171450">
              <a:buFont typeface="Calibri,Sans-Serif"/>
              <a:buChar char="-"/>
            </a:pPr>
            <a:r>
              <a:rPr lang="en-US"/>
              <a:t>Discuss rivers/streams in the area you're in</a:t>
            </a:r>
            <a:endParaRPr lang="en-US">
              <a:solidFill>
                <a:srgbClr val="444444"/>
              </a:solidFill>
            </a:endParaRPr>
          </a:p>
          <a:p>
            <a:pPr marL="171450" indent="-171450">
              <a:buFont typeface="Calibri,Sans-Serif"/>
              <a:buChar char="-"/>
            </a:pPr>
            <a:r>
              <a:rPr lang="en-US"/>
              <a:t>Look ahead to streams further south and discuss their connection.</a:t>
            </a:r>
            <a:endParaRPr lang="en-US">
              <a:solidFill>
                <a:srgbClr val="444444"/>
              </a:solidFill>
            </a:endParaRPr>
          </a:p>
          <a:p>
            <a:pPr marL="171450" indent="-171450">
              <a:buFont typeface="Calibri,Sans-Serif"/>
              <a:buChar char="-"/>
            </a:pPr>
            <a:r>
              <a:rPr lang="en-US"/>
              <a:t>Make sure you drive the point home that all streams connect and your water (plus whatever it takes with it) heads south.</a:t>
            </a:r>
          </a:p>
        </p:txBody>
      </p:sp>
      <p:sp>
        <p:nvSpPr>
          <p:cNvPr id="4" name="Slide Number Placeholder 3">
            <a:extLst>
              <a:ext uri="{FF2B5EF4-FFF2-40B4-BE49-F238E27FC236}">
                <a16:creationId xmlns:a16="http://schemas.microsoft.com/office/drawing/2014/main" id="{F656D96D-5167-3F9A-3D0E-A02C16BE89F1}"/>
              </a:ext>
            </a:extLst>
          </p:cNvPr>
          <p:cNvSpPr>
            <a:spLocks noGrp="1"/>
          </p:cNvSpPr>
          <p:nvPr>
            <p:ph type="sldNum" sz="quarter" idx="5"/>
          </p:nvPr>
        </p:nvSpPr>
        <p:spPr/>
        <p:txBody>
          <a:bodyPr/>
          <a:lstStyle/>
          <a:p>
            <a:fld id="{C35DD53E-E1A1-4935-B6CF-454D481136CA}" type="slidenum">
              <a:rPr lang="en-US"/>
              <a:t>4</a:t>
            </a:fld>
            <a:endParaRPr lang="en-US"/>
          </a:p>
        </p:txBody>
      </p:sp>
    </p:spTree>
    <p:extLst>
      <p:ext uri="{BB962C8B-B14F-4D97-AF65-F5344CB8AC3E}">
        <p14:creationId xmlns:p14="http://schemas.microsoft.com/office/powerpoint/2010/main" val="338423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13EB9-A0E2-6F87-364A-27B23757F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39148-42E0-55E9-57EE-8584096BE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011DE-B839-40EB-5267-6A5DC0667655}"/>
              </a:ext>
            </a:extLst>
          </p:cNvPr>
          <p:cNvSpPr>
            <a:spLocks noGrp="1"/>
          </p:cNvSpPr>
          <p:nvPr>
            <p:ph type="body" idx="1"/>
          </p:nvPr>
        </p:nvSpPr>
        <p:spPr/>
        <p:txBody>
          <a:bodyPr/>
          <a:lstStyle/>
          <a:p>
            <a:r>
              <a:rPr lang="en-US">
                <a:ea typeface="Calibri"/>
                <a:cs typeface="Calibri"/>
              </a:rPr>
              <a:t>Hidden slide #3 if you don't have WiFi accessibility.</a:t>
            </a:r>
          </a:p>
          <a:p>
            <a:pPr marL="171450" indent="-171450">
              <a:buFont typeface="Calibri,Sans-Serif"/>
              <a:buChar char="-"/>
            </a:pPr>
            <a:r>
              <a:rPr lang="en-US"/>
              <a:t>Discuss rivers/streams in the area you're in</a:t>
            </a:r>
            <a:endParaRPr lang="en-US">
              <a:solidFill>
                <a:srgbClr val="444444"/>
              </a:solidFill>
            </a:endParaRPr>
          </a:p>
          <a:p>
            <a:pPr marL="171450" indent="-171450">
              <a:buFont typeface="Calibri,Sans-Serif"/>
              <a:buChar char="-"/>
            </a:pPr>
            <a:r>
              <a:rPr lang="en-US"/>
              <a:t>Look ahead to streams further south and discuss their connection.</a:t>
            </a:r>
            <a:endParaRPr lang="en-US">
              <a:solidFill>
                <a:srgbClr val="444444"/>
              </a:solidFill>
            </a:endParaRPr>
          </a:p>
          <a:p>
            <a:pPr marL="171450" indent="-171450">
              <a:buFont typeface="Calibri,Sans-Serif"/>
              <a:buChar char="-"/>
            </a:pPr>
            <a:r>
              <a:rPr lang="en-US"/>
              <a:t>Make sure you drive the point home that all streams connect and your water (plus whatever it takes with it) heads south.</a:t>
            </a:r>
          </a:p>
        </p:txBody>
      </p:sp>
      <p:sp>
        <p:nvSpPr>
          <p:cNvPr id="4" name="Slide Number Placeholder 3">
            <a:extLst>
              <a:ext uri="{FF2B5EF4-FFF2-40B4-BE49-F238E27FC236}">
                <a16:creationId xmlns:a16="http://schemas.microsoft.com/office/drawing/2014/main" id="{ED0CE37D-8A80-4355-909C-EC71E56312A8}"/>
              </a:ext>
            </a:extLst>
          </p:cNvPr>
          <p:cNvSpPr>
            <a:spLocks noGrp="1"/>
          </p:cNvSpPr>
          <p:nvPr>
            <p:ph type="sldNum" sz="quarter" idx="5"/>
          </p:nvPr>
        </p:nvSpPr>
        <p:spPr/>
        <p:txBody>
          <a:bodyPr/>
          <a:lstStyle/>
          <a:p>
            <a:fld id="{C35DD53E-E1A1-4935-B6CF-454D481136CA}" type="slidenum">
              <a:rPr lang="en-US"/>
              <a:t>5</a:t>
            </a:fld>
            <a:endParaRPr lang="en-US"/>
          </a:p>
        </p:txBody>
      </p:sp>
    </p:spTree>
    <p:extLst>
      <p:ext uri="{BB962C8B-B14F-4D97-AF65-F5344CB8AC3E}">
        <p14:creationId xmlns:p14="http://schemas.microsoft.com/office/powerpoint/2010/main" val="123536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Water exits the land through four primary pathways: </a:t>
            </a:r>
            <a:r>
              <a:rPr lang="en-US" sz="1200" b="1" kern="1200">
                <a:solidFill>
                  <a:schemeClr val="tx1"/>
                </a:solidFill>
                <a:effectLst/>
                <a:latin typeface="+mn-lt"/>
                <a:ea typeface="+mn-ea"/>
                <a:cs typeface="+mn-cs"/>
              </a:rPr>
              <a:t>surface runoff</a:t>
            </a:r>
            <a:r>
              <a:rPr lang="en-US" sz="1200" kern="1200">
                <a:solidFill>
                  <a:schemeClr val="tx1"/>
                </a:solidFill>
                <a:effectLst/>
                <a:latin typeface="+mn-lt"/>
                <a:ea typeface="+mn-ea"/>
                <a:cs typeface="+mn-cs"/>
              </a:rPr>
              <a:t> (flowing into rivers and oceans), </a:t>
            </a:r>
            <a:r>
              <a:rPr lang="en-US" sz="1200" b="1" kern="1200">
                <a:solidFill>
                  <a:schemeClr val="tx1"/>
                </a:solidFill>
                <a:effectLst/>
                <a:latin typeface="+mn-lt"/>
                <a:ea typeface="+mn-ea"/>
                <a:cs typeface="+mn-cs"/>
              </a:rPr>
              <a:t>evapotranspiration</a:t>
            </a:r>
            <a:r>
              <a:rPr lang="en-US" sz="1200" kern="1200">
                <a:solidFill>
                  <a:schemeClr val="tx1"/>
                </a:solidFill>
                <a:effectLst/>
                <a:latin typeface="+mn-lt"/>
                <a:ea typeface="+mn-ea"/>
                <a:cs typeface="+mn-cs"/>
              </a:rPr>
              <a:t> (returning to the atmosphere), </a:t>
            </a:r>
            <a:r>
              <a:rPr lang="en-US" sz="1200" b="1" kern="1200">
                <a:solidFill>
                  <a:schemeClr val="tx1"/>
                </a:solidFill>
                <a:effectLst/>
                <a:latin typeface="+mn-lt"/>
                <a:ea typeface="+mn-ea"/>
                <a:cs typeface="+mn-cs"/>
              </a:rPr>
              <a:t>groundwater discharge</a:t>
            </a:r>
            <a:r>
              <a:rPr lang="en-US" sz="1200" kern="1200">
                <a:solidFill>
                  <a:schemeClr val="tx1"/>
                </a:solidFill>
                <a:effectLst/>
                <a:latin typeface="+mn-lt"/>
                <a:ea typeface="+mn-ea"/>
                <a:cs typeface="+mn-cs"/>
              </a:rPr>
              <a:t> (seeping into aquifers and springs), and </a:t>
            </a:r>
            <a:r>
              <a:rPr lang="en-US" sz="1200" b="1" kern="1200">
                <a:solidFill>
                  <a:schemeClr val="tx1"/>
                </a:solidFill>
                <a:effectLst/>
                <a:latin typeface="+mn-lt"/>
                <a:ea typeface="+mn-ea"/>
                <a:cs typeface="+mn-cs"/>
              </a:rPr>
              <a:t>extraction</a:t>
            </a:r>
            <a:r>
              <a:rPr lang="en-US" sz="1200" kern="1200">
                <a:solidFill>
                  <a:schemeClr val="tx1"/>
                </a:solidFill>
                <a:effectLst/>
                <a:latin typeface="+mn-lt"/>
                <a:ea typeface="+mn-ea"/>
                <a:cs typeface="+mn-cs"/>
              </a:rPr>
              <a:t> (human or biological consumption).</a:t>
            </a:r>
          </a:p>
          <a:p>
            <a:r>
              <a:rPr lang="en-US" sz="1200" b="1" kern="1200">
                <a:solidFill>
                  <a:schemeClr val="tx1"/>
                </a:solidFill>
                <a:effectLst/>
                <a:latin typeface="+mn-lt"/>
                <a:ea typeface="+mn-ea"/>
                <a:cs typeface="+mn-cs"/>
              </a:rPr>
              <a:t>1. Surface Runoff - </a:t>
            </a:r>
            <a:r>
              <a:rPr lang="en-US" sz="1200" kern="1200">
                <a:solidFill>
                  <a:schemeClr val="tx1"/>
                </a:solidFill>
                <a:effectLst/>
                <a:latin typeface="+mn-lt"/>
                <a:ea typeface="+mn-ea"/>
                <a:cs typeface="+mn-cs"/>
              </a:rPr>
              <a:t>Water that cannot be absorbed by the soil moves across the earth's surface due to gravity. </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Streams &amp; Rivers:</a:t>
            </a:r>
            <a:r>
              <a:rPr lang="en-US" sz="1200" kern="1200">
                <a:solidFill>
                  <a:schemeClr val="tx1"/>
                </a:solidFill>
                <a:effectLst/>
                <a:latin typeface="+mn-lt"/>
                <a:ea typeface="+mn-ea"/>
                <a:cs typeface="+mn-cs"/>
              </a:rPr>
              <a:t> Overland flow collects into channels, creating networks that drain into larger water bodies.</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Ocean Discharge:</a:t>
            </a:r>
            <a:r>
              <a:rPr lang="en-US" sz="1200" kern="1200">
                <a:solidFill>
                  <a:schemeClr val="tx1"/>
                </a:solidFill>
                <a:effectLst/>
                <a:latin typeface="+mn-lt"/>
                <a:ea typeface="+mn-ea"/>
                <a:cs typeface="+mn-cs"/>
              </a:rPr>
              <a:t> Rivers continually empty their flow directly into the sea, which is the most massive exit point for surface water.</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Drainage Systems:</a:t>
            </a:r>
            <a:r>
              <a:rPr lang="en-US" sz="1200" kern="1200">
                <a:solidFill>
                  <a:schemeClr val="tx1"/>
                </a:solidFill>
                <a:effectLst/>
                <a:latin typeface="+mn-lt"/>
                <a:ea typeface="+mn-ea"/>
                <a:cs typeface="+mn-cs"/>
              </a:rPr>
              <a:t> In urbanized environments, rainwater leaves land via storm drains and wastewater systems directly into local waterways.</a:t>
            </a:r>
          </a:p>
          <a:p>
            <a:r>
              <a:rPr lang="en-US" sz="1200" b="1" kern="1200">
                <a:solidFill>
                  <a:schemeClr val="tx1"/>
                </a:solidFill>
                <a:effectLst/>
                <a:latin typeface="+mn-lt"/>
                <a:ea typeface="+mn-ea"/>
                <a:cs typeface="+mn-cs"/>
              </a:rPr>
              <a:t>2. Evapotranspiration - </a:t>
            </a:r>
            <a:r>
              <a:rPr lang="en-US" sz="1200" kern="1200">
                <a:solidFill>
                  <a:schemeClr val="tx1"/>
                </a:solidFill>
                <a:effectLst/>
                <a:latin typeface="+mn-lt"/>
                <a:ea typeface="+mn-ea"/>
                <a:cs typeface="+mn-cs"/>
              </a:rPr>
              <a:t>Water transitions from liquid to vapor and returns directly to the atmosphere.</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Evaporation:</a:t>
            </a:r>
            <a:r>
              <a:rPr lang="en-US" sz="1200" kern="1200">
                <a:solidFill>
                  <a:schemeClr val="tx1"/>
                </a:solidFill>
                <a:effectLst/>
                <a:latin typeface="+mn-lt"/>
                <a:ea typeface="+mn-ea"/>
                <a:cs typeface="+mn-cs"/>
              </a:rPr>
              <a:t> The sun's heat causes water from puddles, lakes, and damp soil to vaporize.</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Transpiration:</a:t>
            </a:r>
            <a:r>
              <a:rPr lang="en-US" sz="1200" kern="1200">
                <a:solidFill>
                  <a:schemeClr val="tx1"/>
                </a:solidFill>
                <a:effectLst/>
                <a:latin typeface="+mn-lt"/>
                <a:ea typeface="+mn-ea"/>
                <a:cs typeface="+mn-cs"/>
              </a:rPr>
              <a:t> Plants absorb water from the soil through their roots, drawing it up to the leaves where it evaporates into the air through tiny pores called stomata.</a:t>
            </a:r>
          </a:p>
          <a:p>
            <a:r>
              <a:rPr lang="en-US" sz="1200" b="1" kern="1200">
                <a:solidFill>
                  <a:schemeClr val="tx1"/>
                </a:solidFill>
                <a:effectLst/>
                <a:latin typeface="+mn-lt"/>
                <a:ea typeface="+mn-ea"/>
                <a:cs typeface="+mn-cs"/>
              </a:rPr>
              <a:t>3. Groundwater Movement &amp; Discharge - </a:t>
            </a:r>
            <a:r>
              <a:rPr lang="en-US" sz="1200" kern="1200">
                <a:solidFill>
                  <a:schemeClr val="tx1"/>
                </a:solidFill>
                <a:effectLst/>
                <a:latin typeface="+mn-lt"/>
                <a:ea typeface="+mn-ea"/>
                <a:cs typeface="+mn-cs"/>
              </a:rPr>
              <a:t>Water seeps deep into the soil and rock layers, moving underground before re-emerging.</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Percolation &amp; Seepage:</a:t>
            </a:r>
            <a:r>
              <a:rPr lang="en-US" sz="1200" kern="1200">
                <a:solidFill>
                  <a:schemeClr val="tx1"/>
                </a:solidFill>
                <a:effectLst/>
                <a:latin typeface="+mn-lt"/>
                <a:ea typeface="+mn-ea"/>
                <a:cs typeface="+mn-cs"/>
              </a:rPr>
              <a:t> Water travels downward via gravity into aquifers, which are underground reservoirs of saturated rock and sediment.</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Springs &amp; Seeps:</a:t>
            </a:r>
            <a:r>
              <a:rPr lang="en-US" sz="1200" kern="1200">
                <a:solidFill>
                  <a:schemeClr val="tx1"/>
                </a:solidFill>
                <a:effectLst/>
                <a:latin typeface="+mn-lt"/>
                <a:ea typeface="+mn-ea"/>
                <a:cs typeface="+mn-cs"/>
              </a:rPr>
              <a:t> Groundwater eventually finds pathways back to the surface, bubbling out at the base of hills, into the beds of lakes, or into the ocean.</a:t>
            </a:r>
          </a:p>
          <a:p>
            <a:r>
              <a:rPr lang="en-US" sz="1200" b="1" kern="1200">
                <a:solidFill>
                  <a:schemeClr val="tx1"/>
                </a:solidFill>
                <a:effectLst/>
                <a:latin typeface="+mn-lt"/>
                <a:ea typeface="+mn-ea"/>
                <a:cs typeface="+mn-cs"/>
              </a:rPr>
              <a:t>4. Biological &amp; Human Extraction - </a:t>
            </a:r>
            <a:r>
              <a:rPr lang="en-US" sz="1200" kern="1200">
                <a:solidFill>
                  <a:schemeClr val="tx1"/>
                </a:solidFill>
                <a:effectLst/>
                <a:latin typeface="+mn-lt"/>
                <a:ea typeface="+mn-ea"/>
                <a:cs typeface="+mn-cs"/>
              </a:rPr>
              <a:t>Water physically leaves the landmass inside living organisms or through engineered diversion.</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Flora &amp; Fauna:</a:t>
            </a:r>
            <a:r>
              <a:rPr lang="en-US" sz="1200" kern="1200">
                <a:solidFill>
                  <a:schemeClr val="tx1"/>
                </a:solidFill>
                <a:effectLst/>
                <a:latin typeface="+mn-lt"/>
                <a:ea typeface="+mn-ea"/>
                <a:cs typeface="+mn-cs"/>
              </a:rPr>
              <a:t> Water is permanently locked into the mass of trees, plants, and animals, or transported off land via migration.</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Human Pumping:</a:t>
            </a:r>
            <a:r>
              <a:rPr lang="en-US" sz="1200" kern="1200">
                <a:solidFill>
                  <a:schemeClr val="tx1"/>
                </a:solidFill>
                <a:effectLst/>
                <a:latin typeface="+mn-lt"/>
                <a:ea typeface="+mn-ea"/>
                <a:cs typeface="+mn-cs"/>
              </a:rPr>
              <a:t> Agriculture and municipalities pull vast quantities of water out of the ground (via wells) and surface supplies to be used, eventually redistributing it through consumption or evaporation.</a:t>
            </a:r>
          </a:p>
        </p:txBody>
      </p:sp>
      <p:sp>
        <p:nvSpPr>
          <p:cNvPr id="4" name="Slide Number Placeholder 3"/>
          <p:cNvSpPr>
            <a:spLocks noGrp="1"/>
          </p:cNvSpPr>
          <p:nvPr>
            <p:ph type="sldNum" sz="quarter" idx="5"/>
          </p:nvPr>
        </p:nvSpPr>
        <p:spPr/>
        <p:txBody>
          <a:bodyPr/>
          <a:lstStyle/>
          <a:p>
            <a:fld id="{C35DD53E-E1A1-4935-B6CF-454D481136CA}" type="slidenum">
              <a:rPr lang="en-US"/>
              <a:t>6</a:t>
            </a:fld>
            <a:endParaRPr lang="en-US"/>
          </a:p>
        </p:txBody>
      </p:sp>
    </p:spTree>
    <p:extLst>
      <p:ext uri="{BB962C8B-B14F-4D97-AF65-F5344CB8AC3E}">
        <p14:creationId xmlns:p14="http://schemas.microsoft.com/office/powerpoint/2010/main" val="3620505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atin typeface="Acumin Pro"/>
              </a:rPr>
              <a:t>Walk through the major pollutants in our waters: </a:t>
            </a:r>
          </a:p>
          <a:p>
            <a:pPr marL="171450" indent="-171450">
              <a:buFont typeface="Arial" panose="020B0604020202020204" pitchFamily="34" charset="0"/>
              <a:buChar char="•"/>
            </a:pPr>
            <a:r>
              <a:rPr lang="en-US">
                <a:latin typeface="Acumin Pro"/>
              </a:rPr>
              <a:t>Sediment </a:t>
            </a:r>
          </a:p>
          <a:p>
            <a:pPr marL="628650" lvl="1" indent="-171450">
              <a:buFont typeface="Arial" panose="020B0604020202020204" pitchFamily="34" charset="0"/>
              <a:buChar char="•"/>
            </a:pPr>
            <a:r>
              <a:rPr lang="en-US">
                <a:latin typeface="Acumin Pro"/>
              </a:rPr>
              <a:t>  construction sites - disturbs and exposes the soil, increasing rain-driven runoff</a:t>
            </a:r>
            <a:endParaRPr lang="en-US">
              <a:latin typeface="Calibri" panose="020F0502020204030204"/>
              <a:ea typeface="Calibri" panose="020F0502020204030204"/>
              <a:cs typeface="Calibri" panose="020F0502020204030204"/>
            </a:endParaRPr>
          </a:p>
          <a:p>
            <a:pPr marL="628650" lvl="1" indent="-171450">
              <a:buFont typeface="Arial" panose="020B0604020202020204" pitchFamily="34" charset="0"/>
              <a:buChar char="•"/>
            </a:pPr>
            <a:r>
              <a:rPr lang="en-US">
                <a:latin typeface="Acumin Pro"/>
              </a:rPr>
              <a:t>  urban runoff - pavement and rooftops do not allow infiltration and increase water flow speed, thereby carrying more nutrients. Stormwater volume and velocity scours streambanks</a:t>
            </a:r>
            <a:endParaRPr lang="en-US">
              <a:latin typeface="Calibri" panose="020F0502020204030204"/>
              <a:ea typeface="Calibri" panose="020F0502020204030204"/>
              <a:cs typeface="Calibri" panose="020F0502020204030204"/>
            </a:endParaRPr>
          </a:p>
          <a:p>
            <a:pPr marL="628650" lvl="1" indent="-171450">
              <a:buFont typeface="Arial" panose="020B0604020202020204" pitchFamily="34" charset="0"/>
              <a:buChar char="•"/>
            </a:pPr>
            <a:r>
              <a:rPr lang="en-US">
                <a:latin typeface="Acumin Pro"/>
              </a:rPr>
              <a:t>  deforestation causes loss of root structure holding soil in place and exposes soil surfaces to erosion. Also, without the canopy and leaf litter, more water flows over the land</a:t>
            </a:r>
            <a:endParaRPr lang="en-US">
              <a:latin typeface="Calibri" panose="020F0502020204030204"/>
              <a:ea typeface="Calibri" panose="020F0502020204030204"/>
              <a:cs typeface="Calibri" panose="020F0502020204030204"/>
            </a:endParaRPr>
          </a:p>
          <a:p>
            <a:pPr marL="628650" lvl="1" indent="-171450">
              <a:buFont typeface="Arial" panose="020B0604020202020204" pitchFamily="34" charset="0"/>
              <a:buChar char="•"/>
            </a:pPr>
            <a:r>
              <a:rPr lang="en-US">
                <a:latin typeface="Acumin Pro"/>
              </a:rPr>
              <a:t>  ag runoff – tilled fields, bare soil, etc. Allows soil to wash off fields during rain</a:t>
            </a:r>
            <a:endParaRPr lang="en-US">
              <a:latin typeface="Calibri" panose="020F0502020204030204"/>
              <a:ea typeface="Calibri" panose="020F0502020204030204"/>
              <a:cs typeface="Calibri" panose="020F0502020204030204"/>
            </a:endParaRPr>
          </a:p>
          <a:p>
            <a:pPr marL="628650" lvl="1" indent="-171450">
              <a:buFont typeface="Arial" panose="020B0604020202020204" pitchFamily="34" charset="0"/>
              <a:buChar char="•"/>
            </a:pPr>
            <a:r>
              <a:rPr lang="en-US">
                <a:latin typeface="Acumin Pro"/>
              </a:rPr>
              <a:t>  transportation - roads and drainage systems can channel water and carry sediment efficiently</a:t>
            </a:r>
          </a:p>
          <a:p>
            <a:pPr marL="171450" indent="-171450">
              <a:buFont typeface="Arial" panose="020B0604020202020204" pitchFamily="34" charset="0"/>
              <a:buChar char="•"/>
            </a:pPr>
            <a:r>
              <a:rPr lang="en-US" dirty="0">
                <a:latin typeface="Acumin Pro"/>
              </a:rPr>
              <a:t>Nutrients: N &amp; P: ag fertilizers, manures, sewage and </a:t>
            </a:r>
            <a:r>
              <a:rPr lang="en-US" dirty="0" err="1">
                <a:latin typeface="Acumin Pro"/>
              </a:rPr>
              <a:t>septics</a:t>
            </a:r>
            <a:r>
              <a:rPr lang="en-US" dirty="0">
                <a:latin typeface="Acumin Pro"/>
              </a:rPr>
              <a:t>, wildlife and livestock, lawncare</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latin typeface="Acumin Pro"/>
              </a:rPr>
              <a:t>Pathogens: bacteria, viruses, protozoa: human and animal waste (manure, untreated sewage, </a:t>
            </a:r>
            <a:r>
              <a:rPr lang="en-US" dirty="0" err="1">
                <a:latin typeface="Acumin Pro"/>
              </a:rPr>
              <a:t>septics</a:t>
            </a:r>
            <a:r>
              <a:rPr lang="en-US" dirty="0">
                <a:latin typeface="Acumin Pro"/>
              </a:rPr>
              <a:t>, wildlife)</a:t>
            </a:r>
          </a:p>
          <a:p>
            <a:pPr marL="171450" indent="-171450">
              <a:buFont typeface="Arial" panose="020B0604020202020204" pitchFamily="34" charset="0"/>
              <a:buChar char="•"/>
            </a:pPr>
            <a:r>
              <a:rPr lang="en-US">
                <a:latin typeface="Acumin Pro"/>
              </a:rPr>
              <a:t>Salts: road de-icing salts, industrial discharge, irrigation return flows, water softener discharge from homes and wastewater discharge</a:t>
            </a:r>
          </a:p>
          <a:p>
            <a:pPr marL="171450" indent="-171450">
              <a:buFont typeface="Arial" panose="020B0604020202020204" pitchFamily="34" charset="0"/>
              <a:buChar char="•"/>
            </a:pPr>
            <a:r>
              <a:rPr lang="en-US">
                <a:latin typeface="Acumin Pro"/>
              </a:rPr>
              <a:t>Heavy metals: industrial discharge, mining, urban runoff, old pipes</a:t>
            </a:r>
          </a:p>
          <a:p>
            <a:pPr marL="171450" indent="-171450">
              <a:buFont typeface="Arial" panose="020B0604020202020204" pitchFamily="34" charset="0"/>
              <a:buChar char="•"/>
            </a:pPr>
            <a:r>
              <a:rPr lang="en-US">
                <a:latin typeface="Acumin Pro"/>
              </a:rPr>
              <a:t>Chemicals: ag or home pesticides, urban runoff, industrial solvents or waste, pharmaceuticals (ag, households, stormwater, landfills)</a:t>
            </a:r>
            <a:endParaRPr lang="en-US"/>
          </a:p>
          <a:p>
            <a:pPr marL="171450" indent="-171450">
              <a:buFont typeface="Arial" panose="020B0604020202020204" pitchFamily="34" charset="0"/>
              <a:buChar char="•"/>
            </a:pPr>
            <a:r>
              <a:rPr lang="en-US">
                <a:latin typeface="Acumin Pro"/>
              </a:rPr>
              <a:t>Plastics:  stormwater runoff, waste mismanagement and litter washing synthetic fibers, breakdown of larger plastics, including PFAS</a:t>
            </a:r>
          </a:p>
          <a:p>
            <a:pPr marL="171450" indent="-171450">
              <a:buFont typeface="Arial" panose="020B0604020202020204" pitchFamily="34" charset="0"/>
              <a:buChar char="•"/>
            </a:pPr>
            <a:r>
              <a:rPr lang="en-US">
                <a:latin typeface="Acumin Pro"/>
              </a:rPr>
              <a:t>Thermal pollution power plants and factories, industrial cooling, urban runoff from hot pavement and rooftops, loss of shade and streamside vegetation</a:t>
            </a:r>
          </a:p>
        </p:txBody>
      </p:sp>
      <p:sp>
        <p:nvSpPr>
          <p:cNvPr id="4" name="Slide Number Placeholder 3"/>
          <p:cNvSpPr>
            <a:spLocks noGrp="1"/>
          </p:cNvSpPr>
          <p:nvPr>
            <p:ph type="sldNum" sz="quarter" idx="5"/>
          </p:nvPr>
        </p:nvSpPr>
        <p:spPr/>
        <p:txBody>
          <a:bodyPr/>
          <a:lstStyle/>
          <a:p>
            <a:fld id="{C35DD53E-E1A1-4935-B6CF-454D481136CA}" type="slidenum">
              <a:rPr lang="en-US" smtClean="0"/>
              <a:t>7</a:t>
            </a:fld>
            <a:endParaRPr lang="en-US"/>
          </a:p>
        </p:txBody>
      </p:sp>
    </p:spTree>
    <p:extLst>
      <p:ext uri="{BB962C8B-B14F-4D97-AF65-F5344CB8AC3E}">
        <p14:creationId xmlns:p14="http://schemas.microsoft.com/office/powerpoint/2010/main" val="331429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cumin Pro"/>
              </a:rPr>
              <a:t>Ask audience and facilitate discussion before revealing.</a:t>
            </a:r>
            <a:endParaRPr lang="en-US" dirty="0">
              <a:latin typeface="Acumin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cumin Pro"/>
            </a:endParaRPr>
          </a:p>
          <a:p>
            <a:pPr>
              <a:defRPr/>
            </a:pPr>
            <a:r>
              <a:rPr lang="en-US">
                <a:latin typeface="Acumin Pro"/>
              </a:rPr>
              <a:t>Great read to help you prepare: Manure and Water Quality Concerns: </a:t>
            </a:r>
            <a:r>
              <a:rPr lang="en-US" dirty="0">
                <a:solidFill>
                  <a:schemeClr val="accent5"/>
                </a:solidFill>
                <a:latin typeface="Acumin Pro"/>
                <a:hlinkClick r:id="rId3">
                  <a:extLst>
                    <a:ext uri="{A12FA001-AC4F-418D-AE19-62706E023703}">
                      <ahyp:hlinkClr xmlns:ahyp="http://schemas.microsoft.com/office/drawing/2018/hyperlinkcolor" val="tx"/>
                    </a:ext>
                  </a:extLst>
                </a:hlinkClick>
              </a:rPr>
              <a:t>https</a:t>
            </a:r>
            <a:r>
              <a:rPr lang="en-US" sz="1200" dirty="0">
                <a:solidFill>
                  <a:schemeClr val="accent5"/>
                </a:solidFill>
                <a:latin typeface="Acumin Pro"/>
                <a:hlinkClick r:id="rId3">
                  <a:extLst>
                    <a:ext uri="{A12FA001-AC4F-418D-AE19-62706E023703}">
                      <ahyp:hlinkClr xmlns:ahyp="http://schemas.microsoft.com/office/drawing/2018/hyperlinkcolor" val="tx"/>
                    </a:ext>
                  </a:extLst>
                </a:hlinkClick>
              </a:rPr>
              <a:t>://lpelc.</a:t>
            </a:r>
            <a:r>
              <a:rPr lang="en-US" sz="1200" dirty="0">
                <a:solidFill>
                  <a:schemeClr val="accent5"/>
                </a:solidFill>
                <a:hlinkClick r:id="rId3">
                  <a:extLst>
                    <a:ext uri="{A12FA001-AC4F-418D-AE19-62706E023703}">
                      <ahyp:hlinkClr xmlns:ahyp="http://schemas.microsoft.com/office/drawing/2018/hyperlinkcolor" val="tx"/>
                    </a:ext>
                  </a:extLst>
                </a:hlinkClick>
              </a:rPr>
              <a:t>org/wp-content/uploads/2019/03/L01_sec4.pdf</a:t>
            </a:r>
            <a:r>
              <a:rPr lang="en-US" sz="1200" dirty="0">
                <a:solidFill>
                  <a:schemeClr val="accent5"/>
                </a:solidFill>
              </a:rPr>
              <a:t> </a:t>
            </a:r>
            <a:endParaRPr lang="en-US" sz="1200" dirty="0">
              <a:solidFill>
                <a:schemeClr val="accent5"/>
              </a:solidFill>
              <a:ea typeface="Calibri"/>
              <a:cs typeface="Calibri"/>
            </a:endParaRPr>
          </a:p>
          <a:p>
            <a:endParaRPr lang="en-US"/>
          </a:p>
        </p:txBody>
      </p:sp>
      <p:sp>
        <p:nvSpPr>
          <p:cNvPr id="4" name="Slide Number Placeholder 3"/>
          <p:cNvSpPr>
            <a:spLocks noGrp="1"/>
          </p:cNvSpPr>
          <p:nvPr>
            <p:ph type="sldNum" sz="quarter" idx="5"/>
          </p:nvPr>
        </p:nvSpPr>
        <p:spPr/>
        <p:txBody>
          <a:bodyPr/>
          <a:lstStyle/>
          <a:p>
            <a:fld id="{C35DD53E-E1A1-4935-B6CF-454D481136CA}" type="slidenum">
              <a:rPr lang="en-US" smtClean="0"/>
              <a:t>8</a:t>
            </a:fld>
            <a:endParaRPr lang="en-US"/>
          </a:p>
        </p:txBody>
      </p:sp>
    </p:spTree>
    <p:extLst>
      <p:ext uri="{BB962C8B-B14F-4D97-AF65-F5344CB8AC3E}">
        <p14:creationId xmlns:p14="http://schemas.microsoft.com/office/powerpoint/2010/main" val="197679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cumin Pro"/>
              </a:rPr>
              <a:t>Sediment (construction, urban runoff/lawncare, deforestation, erosion, ag fertilizers)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cumin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cumin Pro"/>
              </a:rPr>
              <a:t>Ask the questions – why we care and what we can do – and see how many of the answers the audience knows before sharing the answer.</a:t>
            </a:r>
          </a:p>
        </p:txBody>
      </p:sp>
      <p:sp>
        <p:nvSpPr>
          <p:cNvPr id="4" name="Slide Number Placeholder 3"/>
          <p:cNvSpPr>
            <a:spLocks noGrp="1"/>
          </p:cNvSpPr>
          <p:nvPr>
            <p:ph type="sldNum" sz="quarter" idx="5"/>
          </p:nvPr>
        </p:nvSpPr>
        <p:spPr/>
        <p:txBody>
          <a:bodyPr/>
          <a:lstStyle/>
          <a:p>
            <a:fld id="{C35DD53E-E1A1-4935-B6CF-454D481136CA}" type="slidenum">
              <a:rPr lang="en-US" smtClean="0"/>
              <a:t>9</a:t>
            </a:fld>
            <a:endParaRPr lang="en-US"/>
          </a:p>
        </p:txBody>
      </p:sp>
    </p:spTree>
    <p:extLst>
      <p:ext uri="{BB962C8B-B14F-4D97-AF65-F5344CB8AC3E}">
        <p14:creationId xmlns:p14="http://schemas.microsoft.com/office/powerpoint/2010/main" val="158473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16116" y="1626244"/>
            <a:ext cx="5933959"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121760" y="3990084"/>
            <a:ext cx="5322202"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7366000" y="0"/>
            <a:ext cx="17780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6/25/2026</a:t>
            </a:fld>
            <a:endParaRPr lang="en-US"/>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10660"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10" name="Picture 9">
            <a:extLst>
              <a:ext uri="{FF2B5EF4-FFF2-40B4-BE49-F238E27FC236}">
                <a16:creationId xmlns:a16="http://schemas.microsoft.com/office/drawing/2014/main" id="{3017E123-FF50-1342-8D99-751B4988FD80}"/>
              </a:ext>
            </a:extLst>
          </p:cNvPr>
          <p:cNvPicPr>
            <a:picLocks noChangeAspect="1"/>
          </p:cNvPicPr>
          <p:nvPr userDrawn="1"/>
        </p:nvPicPr>
        <p:blipFill>
          <a:blip r:embed="rId3"/>
          <a:stretch>
            <a:fillRect/>
          </a:stretch>
        </p:blipFill>
        <p:spPr>
          <a:xfrm>
            <a:off x="731558" y="6073297"/>
            <a:ext cx="3451339" cy="374486"/>
          </a:xfrm>
          <a:prstGeom prst="rect">
            <a:avLst/>
          </a:prstGeom>
        </p:spPr>
      </p:pic>
      <p:sp>
        <p:nvSpPr>
          <p:cNvPr id="11" name="Footer Placeholder 4">
            <a:extLst>
              <a:ext uri="{FF2B5EF4-FFF2-40B4-BE49-F238E27FC236}">
                <a16:creationId xmlns:a16="http://schemas.microsoft.com/office/drawing/2014/main" id="{EB8F38D1-9FD3-B64D-9D22-038BCE3B7A63}"/>
              </a:ext>
            </a:extLst>
          </p:cNvPr>
          <p:cNvSpPr txBox="1">
            <a:spLocks/>
          </p:cNvSpPr>
          <p:nvPr userDrawn="1"/>
        </p:nvSpPr>
        <p:spPr>
          <a:xfrm>
            <a:off x="4182897" y="6526145"/>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8"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110837" y="4133385"/>
            <a:ext cx="5765747" cy="754822"/>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6" y="6202177"/>
            <a:ext cx="856701" cy="323968"/>
          </a:xfrm>
        </p:spPr>
        <p:txBody>
          <a:bodyPr/>
          <a:lstStyle>
            <a:lvl1pPr>
              <a:defRPr>
                <a:solidFill>
                  <a:schemeClr val="accent4">
                    <a:alpha val="70000"/>
                  </a:schemeClr>
                </a:solidFill>
              </a:defRPr>
            </a:lvl1pPr>
          </a:lstStyle>
          <a:p>
            <a:fld id="{049DC8E1-D369-0F48-9062-BB068AFD07CE}" type="datetime1">
              <a:rPr lang="en-US" smtClean="0"/>
              <a:pPr/>
              <a:t>6/25/2026</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6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117213" y="1345166"/>
            <a:ext cx="5491495"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962540"/>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6/25/2026</a:t>
            </a:fld>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32">
          <p15:clr>
            <a:srgbClr val="FBAE40"/>
          </p15:clr>
        </p15:guide>
        <p15:guide id="7" pos="984">
          <p15:clr>
            <a:srgbClr val="FBAE40"/>
          </p15:clr>
        </p15:guide>
        <p15:guide id="8" pos="696">
          <p15:clr>
            <a:srgbClr val="FBAE40"/>
          </p15:clr>
        </p15:guide>
        <p15:guide id="9"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117679" y="1345166"/>
            <a:ext cx="5466371"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6/25/2026</a:t>
            </a:fld>
            <a:endParaRPr lang="en-US"/>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381000" y="304800"/>
            <a:ext cx="2879168" cy="1253420"/>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7" y="6202177"/>
            <a:ext cx="856700" cy="323968"/>
          </a:xfrm>
        </p:spPr>
        <p:txBody>
          <a:bodyPr/>
          <a:lstStyle>
            <a:lvl1pPr>
              <a:defRPr>
                <a:solidFill>
                  <a:schemeClr val="accent4">
                    <a:alpha val="70000"/>
                  </a:schemeClr>
                </a:solidFill>
              </a:defRPr>
            </a:lvl1pPr>
          </a:lstStyle>
          <a:p>
            <a:fld id="{049DC8E1-D369-0F48-9062-BB068AFD07CE}" type="datetime1">
              <a:rPr lang="en-US" smtClean="0"/>
              <a:pPr/>
              <a:t>6/25/2026</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5788"/>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6" y="6202177"/>
            <a:ext cx="765261" cy="323968"/>
          </a:xfrm>
        </p:spPr>
        <p:txBody>
          <a:bodyPr/>
          <a:lstStyle>
            <a:lvl1pPr>
              <a:defRPr>
                <a:solidFill>
                  <a:schemeClr val="accent4">
                    <a:alpha val="70000"/>
                  </a:schemeClr>
                </a:solidFill>
              </a:defRPr>
            </a:lvl1pPr>
          </a:lstStyle>
          <a:p>
            <a:fld id="{049DC8E1-D369-0F48-9062-BB068AFD07CE}" type="datetime1">
              <a:rPr lang="en-US" smtClean="0"/>
              <a:pPr/>
              <a:t>6/25/2026</a:t>
            </a:fld>
            <a:endParaRPr lang="en-US"/>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11" name="Picture 10">
            <a:extLst>
              <a:ext uri="{FF2B5EF4-FFF2-40B4-BE49-F238E27FC236}">
                <a16:creationId xmlns:a16="http://schemas.microsoft.com/office/drawing/2014/main" id="{2DAAA970-405F-DC43-9176-6628DF72ADE6}"/>
              </a:ext>
            </a:extLst>
          </p:cNvPr>
          <p:cNvPicPr>
            <a:picLocks noChangeAspect="1"/>
          </p:cNvPicPr>
          <p:nvPr userDrawn="1"/>
        </p:nvPicPr>
        <p:blipFill>
          <a:blip r:embed="rId3"/>
          <a:stretch>
            <a:fillRect/>
          </a:stretch>
        </p:blipFill>
        <p:spPr>
          <a:xfrm>
            <a:off x="731558" y="6073297"/>
            <a:ext cx="3451339" cy="374486"/>
          </a:xfrm>
          <a:prstGeom prst="rect">
            <a:avLst/>
          </a:prstGeom>
        </p:spPr>
      </p:pic>
      <p:sp>
        <p:nvSpPr>
          <p:cNvPr id="12" name="Footer Placeholder 4">
            <a:extLst>
              <a:ext uri="{FF2B5EF4-FFF2-40B4-BE49-F238E27FC236}">
                <a16:creationId xmlns:a16="http://schemas.microsoft.com/office/drawing/2014/main" id="{358C5544-E972-3243-9891-A61ECA16A2E9}"/>
              </a:ext>
            </a:extLst>
          </p:cNvPr>
          <p:cNvSpPr txBox="1">
            <a:spLocks/>
          </p:cNvSpPr>
          <p:nvPr userDrawn="1"/>
        </p:nvSpPr>
        <p:spPr>
          <a:xfrm>
            <a:off x="4182897" y="6526145"/>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userDrawn="1"/>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089144" y="1557666"/>
            <a:ext cx="5500897"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107311" y="2578489"/>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2"/>
          <a:stretch>
            <a:fillRect/>
          </a:stretch>
        </p:blipFill>
        <p:spPr>
          <a:xfrm>
            <a:off x="7366000" y="0"/>
            <a:ext cx="17780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4" y="6202177"/>
            <a:ext cx="817513" cy="323968"/>
          </a:xfrm>
        </p:spPr>
        <p:txBody>
          <a:bodyPr/>
          <a:lstStyle>
            <a:lvl1pPr>
              <a:defRPr>
                <a:solidFill>
                  <a:schemeClr val="accent4">
                    <a:alpha val="70000"/>
                  </a:schemeClr>
                </a:solidFill>
              </a:defRPr>
            </a:lvl1pPr>
          </a:lstStyle>
          <a:p>
            <a:fld id="{049DC8E1-D369-0F48-9062-BB068AFD07CE}" type="datetime1">
              <a:rPr lang="en-US" smtClean="0"/>
              <a:pPr/>
              <a:t>6/25/2026</a:t>
            </a:fld>
            <a:endParaRPr lang="en-US"/>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9" name="Picture 8">
            <a:extLst>
              <a:ext uri="{FF2B5EF4-FFF2-40B4-BE49-F238E27FC236}">
                <a16:creationId xmlns:a16="http://schemas.microsoft.com/office/drawing/2014/main" id="{A40A3AE7-E260-E842-BB4C-D48669A09001}"/>
              </a:ext>
            </a:extLst>
          </p:cNvPr>
          <p:cNvPicPr>
            <a:picLocks noChangeAspect="1"/>
          </p:cNvPicPr>
          <p:nvPr userDrawn="1"/>
        </p:nvPicPr>
        <p:blipFill>
          <a:blip r:embed="rId3"/>
          <a:stretch>
            <a:fillRect/>
          </a:stretch>
        </p:blipFill>
        <p:spPr>
          <a:xfrm>
            <a:off x="731558" y="6073297"/>
            <a:ext cx="3451339" cy="374486"/>
          </a:xfrm>
          <a:prstGeom prst="rect">
            <a:avLst/>
          </a:prstGeom>
        </p:spPr>
      </p:pic>
      <p:sp>
        <p:nvSpPr>
          <p:cNvPr id="10" name="Footer Placeholder 4">
            <a:extLst>
              <a:ext uri="{FF2B5EF4-FFF2-40B4-BE49-F238E27FC236}">
                <a16:creationId xmlns:a16="http://schemas.microsoft.com/office/drawing/2014/main" id="{98BF919C-C6DA-1648-BC2F-43AFC5391FFA}"/>
              </a:ext>
            </a:extLst>
          </p:cNvPr>
          <p:cNvSpPr txBox="1">
            <a:spLocks/>
          </p:cNvSpPr>
          <p:nvPr userDrawn="1"/>
        </p:nvSpPr>
        <p:spPr>
          <a:xfrm>
            <a:off x="4182897" y="6526145"/>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344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15646" y="6202177"/>
            <a:ext cx="765261"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6/25/2026</a:t>
            </a:fld>
            <a:endParaRPr lang="en-US"/>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1CA4CDA-6C65-AD47-BF1D-11A2C690D1A9}"/>
              </a:ext>
            </a:extLst>
          </p:cNvPr>
          <p:cNvPicPr>
            <a:picLocks noChangeAspect="1"/>
          </p:cNvPicPr>
          <p:nvPr userDrawn="1"/>
        </p:nvPicPr>
        <p:blipFill>
          <a:blip r:embed="rId10"/>
          <a:stretch>
            <a:fillRect/>
          </a:stretch>
        </p:blipFill>
        <p:spPr>
          <a:xfrm>
            <a:off x="731558" y="6073297"/>
            <a:ext cx="3451339" cy="374486"/>
          </a:xfrm>
          <a:prstGeom prst="rect">
            <a:avLst/>
          </a:prstGeom>
        </p:spPr>
      </p:pic>
      <p:sp>
        <p:nvSpPr>
          <p:cNvPr id="10" name="Footer Placeholder 4">
            <a:extLst>
              <a:ext uri="{FF2B5EF4-FFF2-40B4-BE49-F238E27FC236}">
                <a16:creationId xmlns:a16="http://schemas.microsoft.com/office/drawing/2014/main" id="{EFF52C76-EEA4-2348-AC86-68D0F7CF4D2E}"/>
              </a:ext>
            </a:extLst>
          </p:cNvPr>
          <p:cNvSpPr txBox="1">
            <a:spLocks/>
          </p:cNvSpPr>
          <p:nvPr userDrawn="1"/>
        </p:nvSpPr>
        <p:spPr>
          <a:xfrm>
            <a:off x="4182897" y="6526145"/>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22" r:id="rId5"/>
    <p:sldLayoutId id="2147483723" r:id="rId6"/>
    <p:sldLayoutId id="2147483724" r:id="rId7"/>
    <p:sldLayoutId id="2147483726"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kline60@purdu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webster@purdue.edu" TargetMode="External"/><Relationship Id="rId4" Type="http://schemas.openxmlformats.org/officeDocument/2006/relationships/hyperlink" Target="mailto:ekring@purdu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3.sv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6.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3.sv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22.sv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6.sv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river-runner.samlearner.com/"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6.svg"/><Relationship Id="rId4" Type="http://schemas.openxmlformats.org/officeDocument/2006/relationships/image" Target="../media/image13.sv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2.sv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1116116" y="971400"/>
            <a:ext cx="7303177" cy="1495794"/>
          </a:xfrm>
        </p:spPr>
        <p:txBody>
          <a:bodyPr/>
          <a:lstStyle/>
          <a:p>
            <a:r>
              <a:rPr lang="en-US" dirty="0">
                <a:latin typeface="Acumin Pro ExtraCondensed"/>
              </a:rPr>
              <a:t>From Soils </a:t>
            </a:r>
            <a:br>
              <a:rPr lang="en-US" dirty="0">
                <a:latin typeface="Acumin Pro ExtraCondensed"/>
              </a:rPr>
            </a:br>
            <a:r>
              <a:rPr lang="en-US" dirty="0">
                <a:latin typeface="Acumin Pro ExtraCondensed"/>
              </a:rPr>
              <a:t>to Streams</a:t>
            </a:r>
            <a:endParaRPr lang="en-US" dirty="0"/>
          </a:p>
        </p:txBody>
      </p:sp>
      <p:sp>
        <p:nvSpPr>
          <p:cNvPr id="3" name="Subtitle">
            <a:extLst>
              <a:ext uri="{FF2B5EF4-FFF2-40B4-BE49-F238E27FC236}">
                <a16:creationId xmlns:a16="http://schemas.microsoft.com/office/drawing/2014/main" id="{4021E30B-3F73-3D4B-B22E-DFCD13F0982C}"/>
              </a:ext>
            </a:extLst>
          </p:cNvPr>
          <p:cNvSpPr>
            <a:spLocks noGrp="1"/>
          </p:cNvSpPr>
          <p:nvPr>
            <p:ph type="subTitle" idx="1"/>
          </p:nvPr>
        </p:nvSpPr>
        <p:spPr>
          <a:xfrm>
            <a:off x="1116346" y="3060674"/>
            <a:ext cx="5322202" cy="2498120"/>
          </a:xfrm>
        </p:spPr>
        <p:txBody>
          <a:bodyPr/>
          <a:lstStyle/>
          <a:p>
            <a:pPr>
              <a:spcBef>
                <a:spcPts val="0"/>
              </a:spcBef>
            </a:pPr>
            <a:r>
              <a:rPr lang="en-US">
                <a:latin typeface="Acumin Pro SemiCondensed"/>
              </a:rPr>
              <a:t>Ann Kline, ANR Educator</a:t>
            </a:r>
            <a:endParaRPr lang="en-US"/>
          </a:p>
          <a:p>
            <a:pPr>
              <a:spcBef>
                <a:spcPts val="0"/>
              </a:spcBef>
            </a:pPr>
            <a:r>
              <a:rPr lang="en-US">
                <a:latin typeface="Acumin Pro SemiCondensed"/>
              </a:rPr>
              <a:t>    </a:t>
            </a:r>
            <a:r>
              <a:rPr lang="en-US" b="0">
                <a:latin typeface="Acumin Pro SemiCondensed"/>
                <a:hlinkClick r:id="rId3">
                  <a:extLst>
                    <a:ext uri="{A12FA001-AC4F-418D-AE19-62706E023703}">
                      <ahyp:hlinkClr xmlns:ahyp="http://schemas.microsoft.com/office/drawing/2018/hyperlinkcolor" val="tx"/>
                    </a:ext>
                  </a:extLst>
                </a:hlinkClick>
              </a:rPr>
              <a:t>kline60@purdue.edu</a:t>
            </a:r>
            <a:r>
              <a:rPr lang="en-US" b="0">
                <a:latin typeface="Acumin Pro SemiCondensed"/>
              </a:rPr>
              <a:t> </a:t>
            </a:r>
            <a:endParaRPr lang="en-US"/>
          </a:p>
          <a:p>
            <a:pPr>
              <a:spcBef>
                <a:spcPts val="0"/>
              </a:spcBef>
            </a:pPr>
            <a:r>
              <a:rPr lang="en-US">
                <a:latin typeface="Acumin Pro SemiCondensed"/>
              </a:rPr>
              <a:t>Emily Kring, ANR Educator</a:t>
            </a:r>
          </a:p>
          <a:p>
            <a:pPr>
              <a:spcBef>
                <a:spcPts val="0"/>
              </a:spcBef>
            </a:pPr>
            <a:r>
              <a:rPr lang="en-US" b="0">
                <a:latin typeface="Acumin Pro SemiCondensed"/>
              </a:rPr>
              <a:t>    </a:t>
            </a:r>
            <a:r>
              <a:rPr lang="en-US" b="0">
                <a:latin typeface="Acumin Pro SemiCondensed"/>
                <a:hlinkClick r:id="rId4">
                  <a:extLst>
                    <a:ext uri="{A12FA001-AC4F-418D-AE19-62706E023703}">
                      <ahyp:hlinkClr xmlns:ahyp="http://schemas.microsoft.com/office/drawing/2018/hyperlinkcolor" val="tx"/>
                    </a:ext>
                  </a:extLst>
                </a:hlinkClick>
              </a:rPr>
              <a:t>ekring@purdue.edu</a:t>
            </a:r>
            <a:endParaRPr lang="en-US" b="0">
              <a:hlinkClick r:id="rId4">
                <a:extLst>
                  <a:ext uri="{A12FA001-AC4F-418D-AE19-62706E023703}">
                    <ahyp:hlinkClr xmlns:ahyp="http://schemas.microsoft.com/office/drawing/2018/hyperlinkcolor" val="tx"/>
                  </a:ext>
                </a:extLst>
              </a:hlinkClick>
            </a:endParaRPr>
          </a:p>
          <a:p>
            <a:pPr>
              <a:spcBef>
                <a:spcPts val="0"/>
              </a:spcBef>
            </a:pPr>
            <a:r>
              <a:rPr lang="en-US">
                <a:latin typeface="Acumin Pro SemiCondensed"/>
              </a:rPr>
              <a:t>Amy Webster, ANR Educator</a:t>
            </a:r>
            <a:endParaRPr lang="en-US"/>
          </a:p>
          <a:p>
            <a:pPr>
              <a:spcBef>
                <a:spcPts val="0"/>
              </a:spcBef>
            </a:pPr>
            <a:r>
              <a:rPr lang="en-US" b="0">
                <a:latin typeface="Acumin Pro SemiCondensed"/>
              </a:rPr>
              <a:t>    </a:t>
            </a:r>
            <a:r>
              <a:rPr lang="en-US" b="0">
                <a:latin typeface="Acumin Pro SemiCondensed"/>
                <a:hlinkClick r:id="rId5">
                  <a:extLst>
                    <a:ext uri="{A12FA001-AC4F-418D-AE19-62706E023703}">
                      <ahyp:hlinkClr xmlns:ahyp="http://schemas.microsoft.com/office/drawing/2018/hyperlinkcolor" val="tx"/>
                    </a:ext>
                  </a:extLst>
                </a:hlinkClick>
              </a:rPr>
              <a:t>awebster@purdue.edu</a:t>
            </a:r>
            <a:r>
              <a:rPr lang="en-US" b="0">
                <a:latin typeface="Acumin Pro SemiCondensed"/>
              </a:rPr>
              <a:t> </a:t>
            </a:r>
            <a:endParaRPr lang="en-US" b="0"/>
          </a:p>
          <a:p>
            <a:endParaRPr lang="en-US"/>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049DC8E1-D369-0F48-9062-BB068AFD07CE}" type="datetime1">
              <a:rPr lang="en-US" smtClean="0"/>
              <a:pPr/>
              <a:t>6/25/2026</a:t>
            </a:fld>
            <a:endParaRPr lang="en-US"/>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a:xfrm>
            <a:off x="8410660" y="6193187"/>
            <a:ext cx="365760" cy="365760"/>
          </a:xfrm>
        </p:spPr>
        <p:txBody>
          <a:bodyPr/>
          <a:lstStyle/>
          <a:p>
            <a:fld id="{8A7A6979-0714-4377-B894-6BE4C2D6E202}" type="slidenum">
              <a:rPr lang="en-US" smtClean="0"/>
              <a:pPr/>
              <a:t>1</a:t>
            </a:fld>
            <a:endParaRPr lang="en-US"/>
          </a:p>
        </p:txBody>
      </p:sp>
    </p:spTree>
    <p:extLst>
      <p:ext uri="{BB962C8B-B14F-4D97-AF65-F5344CB8AC3E}">
        <p14:creationId xmlns:p14="http://schemas.microsoft.com/office/powerpoint/2010/main" val="2664743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60C33B85-8D83-45FF-BEB8-455878C9E20C}"/>
              </a:ext>
            </a:extLst>
          </p:cNvPr>
          <p:cNvSpPr>
            <a:spLocks noGrp="1"/>
          </p:cNvSpPr>
          <p:nvPr>
            <p:ph type="ctrTitle"/>
          </p:nvPr>
        </p:nvSpPr>
        <p:spPr>
          <a:xfrm>
            <a:off x="573240" y="215511"/>
            <a:ext cx="6925732" cy="512448"/>
          </a:xfrm>
        </p:spPr>
        <p:txBody>
          <a:bodyPr/>
          <a:lstStyle/>
          <a:p>
            <a:r>
              <a:rPr lang="en-US"/>
              <a:t>Pathogens</a:t>
            </a:r>
          </a:p>
        </p:txBody>
      </p:sp>
      <p:grpSp>
        <p:nvGrpSpPr>
          <p:cNvPr id="2" name="Group 2">
            <a:extLst>
              <a:ext uri="{C183D7F6-B498-43B3-948B-1728B52AA6E4}">
                <adec:decorative xmlns:adec="http://schemas.microsoft.com/office/drawing/2017/decorative" val="1"/>
              </a:ext>
            </a:extLst>
          </p:cNvPr>
          <p:cNvGrpSpPr/>
          <p:nvPr/>
        </p:nvGrpSpPr>
        <p:grpSpPr>
          <a:xfrm>
            <a:off x="233071" y="2386442"/>
            <a:ext cx="2592999" cy="910645"/>
            <a:chOff x="0" y="0"/>
            <a:chExt cx="1365860" cy="479681"/>
          </a:xfrm>
        </p:grpSpPr>
        <p:sp>
          <p:nvSpPr>
            <p:cNvPr id="3" name="Freeform 3"/>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4" name="TextBox 4"/>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5" name="Group 5">
            <a:extLst>
              <a:ext uri="{C183D7F6-B498-43B3-948B-1728B52AA6E4}">
                <adec:decorative xmlns:adec="http://schemas.microsoft.com/office/drawing/2017/decorative" val="1"/>
              </a:ext>
            </a:extLst>
          </p:cNvPr>
          <p:cNvGrpSpPr/>
          <p:nvPr/>
        </p:nvGrpSpPr>
        <p:grpSpPr>
          <a:xfrm>
            <a:off x="453846" y="2576374"/>
            <a:ext cx="530781" cy="5307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7" name="TextBox 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8" name="Group 8">
            <a:extLst>
              <a:ext uri="{C183D7F6-B498-43B3-948B-1728B52AA6E4}">
                <adec:decorative xmlns:adec="http://schemas.microsoft.com/office/drawing/2017/decorative" val="1"/>
              </a:ext>
            </a:extLst>
          </p:cNvPr>
          <p:cNvGrpSpPr/>
          <p:nvPr/>
        </p:nvGrpSpPr>
        <p:grpSpPr>
          <a:xfrm>
            <a:off x="944121" y="1211970"/>
            <a:ext cx="2592999" cy="910645"/>
            <a:chOff x="0" y="0"/>
            <a:chExt cx="1365860" cy="479681"/>
          </a:xfrm>
        </p:grpSpPr>
        <p:sp>
          <p:nvSpPr>
            <p:cNvPr id="9" name="Freeform 9"/>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10" name="TextBox 10"/>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1" name="Group 11">
            <a:extLst>
              <a:ext uri="{C183D7F6-B498-43B3-948B-1728B52AA6E4}">
                <adec:decorative xmlns:adec="http://schemas.microsoft.com/office/drawing/2017/decorative" val="1"/>
              </a:ext>
            </a:extLst>
          </p:cNvPr>
          <p:cNvGrpSpPr/>
          <p:nvPr/>
        </p:nvGrpSpPr>
        <p:grpSpPr>
          <a:xfrm>
            <a:off x="1164896" y="1401902"/>
            <a:ext cx="530781" cy="5307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13" name="TextBox 13"/>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14" name="Group 14">
            <a:extLst>
              <a:ext uri="{C183D7F6-B498-43B3-948B-1728B52AA6E4}">
                <adec:decorative xmlns:adec="http://schemas.microsoft.com/office/drawing/2017/decorative" val="1"/>
              </a:ext>
            </a:extLst>
          </p:cNvPr>
          <p:cNvGrpSpPr/>
          <p:nvPr/>
        </p:nvGrpSpPr>
        <p:grpSpPr>
          <a:xfrm>
            <a:off x="944121" y="4735387"/>
            <a:ext cx="2592999" cy="910645"/>
            <a:chOff x="0" y="0"/>
            <a:chExt cx="1365860" cy="479681"/>
          </a:xfrm>
        </p:grpSpPr>
        <p:sp>
          <p:nvSpPr>
            <p:cNvPr id="15" name="Freeform 15"/>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p:spPr>
          <p:txBody>
            <a:bodyPr/>
            <a:lstStyle/>
            <a:p>
              <a:endParaRPr lang="en-US"/>
            </a:p>
          </p:txBody>
        </p:sp>
        <p:sp>
          <p:nvSpPr>
            <p:cNvPr id="16" name="TextBox 16"/>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7" name="Group 17">
            <a:extLst>
              <a:ext uri="{C183D7F6-B498-43B3-948B-1728B52AA6E4}">
                <adec:decorative xmlns:adec="http://schemas.microsoft.com/office/drawing/2017/decorative" val="1"/>
              </a:ext>
            </a:extLst>
          </p:cNvPr>
          <p:cNvGrpSpPr/>
          <p:nvPr/>
        </p:nvGrpSpPr>
        <p:grpSpPr>
          <a:xfrm>
            <a:off x="1164896" y="4925319"/>
            <a:ext cx="530781" cy="53078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19" name="TextBox 19"/>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20" name="Freeform 20">
            <a:extLst>
              <a:ext uri="{C183D7F6-B498-43B3-948B-1728B52AA6E4}">
                <adec:decorative xmlns:adec="http://schemas.microsoft.com/office/drawing/2017/decorative" val="1"/>
              </a:ext>
            </a:extLst>
          </p:cNvPr>
          <p:cNvSpPr/>
          <p:nvPr/>
        </p:nvSpPr>
        <p:spPr>
          <a:xfrm>
            <a:off x="1264067" y="4986573"/>
            <a:ext cx="332439" cy="370875"/>
          </a:xfrm>
          <a:custGeom>
            <a:avLst/>
            <a:gdLst/>
            <a:ahLst/>
            <a:cxnLst/>
            <a:rect l="l" t="t" r="r" b="b"/>
            <a:pathLst>
              <a:path w="664877" h="741749">
                <a:moveTo>
                  <a:pt x="0" y="0"/>
                </a:moveTo>
                <a:lnTo>
                  <a:pt x="664876" y="0"/>
                </a:lnTo>
                <a:lnTo>
                  <a:pt x="664876" y="741749"/>
                </a:lnTo>
                <a:lnTo>
                  <a:pt x="0" y="741749"/>
                </a:lnTo>
                <a:lnTo>
                  <a:pt x="0" y="0"/>
                </a:lnTo>
                <a:close/>
              </a:path>
            </a:pathLst>
          </a:custGeom>
          <a:blipFill>
            <a:blip>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a:extLst>
              <a:ext uri="{C183D7F6-B498-43B3-948B-1728B52AA6E4}">
                <adec:decorative xmlns:adec="http://schemas.microsoft.com/office/drawing/2017/decorative" val="1"/>
              </a:ext>
            </a:extLst>
          </p:cNvPr>
          <p:cNvSpPr/>
          <p:nvPr/>
        </p:nvSpPr>
        <p:spPr>
          <a:xfrm>
            <a:off x="1258193" y="1484452"/>
            <a:ext cx="369015" cy="342261"/>
          </a:xfrm>
          <a:custGeom>
            <a:avLst/>
            <a:gdLst/>
            <a:ahLst/>
            <a:cxnLst/>
            <a:rect l="l" t="t" r="r" b="b"/>
            <a:pathLst>
              <a:path w="738029" h="684522">
                <a:moveTo>
                  <a:pt x="0" y="0"/>
                </a:moveTo>
                <a:lnTo>
                  <a:pt x="738029" y="0"/>
                </a:lnTo>
                <a:lnTo>
                  <a:pt x="738029" y="684522"/>
                </a:lnTo>
                <a:lnTo>
                  <a:pt x="0" y="684522"/>
                </a:lnTo>
                <a:lnTo>
                  <a:pt x="0" y="0"/>
                </a:lnTo>
                <a:close/>
              </a:path>
            </a:pathLst>
          </a:custGeom>
          <a:blipFill>
            <a:blip>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1067493" y="2617668"/>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Pathogens</a:t>
            </a:r>
          </a:p>
        </p:txBody>
      </p:sp>
      <p:sp>
        <p:nvSpPr>
          <p:cNvPr id="22" name="Freeform 22" descr="Icon of pathogen"/>
          <p:cNvSpPr/>
          <p:nvPr/>
        </p:nvSpPr>
        <p:spPr>
          <a:xfrm>
            <a:off x="573240" y="2646124"/>
            <a:ext cx="291993" cy="391280"/>
          </a:xfrm>
          <a:custGeom>
            <a:avLst/>
            <a:gdLst/>
            <a:ahLst/>
            <a:cxnLst/>
            <a:rect l="l" t="t" r="r" b="b"/>
            <a:pathLst>
              <a:path w="583985" h="782559">
                <a:moveTo>
                  <a:pt x="0" y="0"/>
                </a:moveTo>
                <a:lnTo>
                  <a:pt x="583985" y="0"/>
                </a:lnTo>
                <a:lnTo>
                  <a:pt x="583985" y="782559"/>
                </a:lnTo>
                <a:lnTo>
                  <a:pt x="0" y="78255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8" name="Text Placeholder 39">
            <a:extLst>
              <a:ext uri="{FF2B5EF4-FFF2-40B4-BE49-F238E27FC236}">
                <a16:creationId xmlns:a16="http://schemas.microsoft.com/office/drawing/2014/main" id="{77CA1B2D-4970-489D-BE33-8835B40EE068}"/>
              </a:ext>
            </a:extLst>
          </p:cNvPr>
          <p:cNvSpPr txBox="1">
            <a:spLocks/>
          </p:cNvSpPr>
          <p:nvPr/>
        </p:nvSpPr>
        <p:spPr>
          <a:xfrm>
            <a:off x="4036387" y="1656660"/>
            <a:ext cx="5097825" cy="5188461"/>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400" b="1">
                <a:latin typeface="Acumin Pro ExtraCondensed" panose="020B0508020202020204"/>
              </a:rPr>
              <a:t>Why do we care?</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Contaminates drinking water</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Causes human/animal illness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Closes beaches</a:t>
            </a:r>
          </a:p>
          <a:p>
            <a:pPr marL="274320" indent="0" defTabSz="457200">
              <a:spcBef>
                <a:spcPts val="0"/>
              </a:spcBef>
              <a:buClrTx/>
              <a:buFont typeface="Wingdings" charset="2"/>
              <a:buChar char="§"/>
            </a:pPr>
            <a:endParaRPr lang="en-US" sz="1200">
              <a:solidFill>
                <a:schemeClr val="bg1"/>
              </a:solidFill>
              <a:latin typeface="Acumin Pro ExtraCondensed" panose="020B0508020202020204"/>
            </a:endParaRPr>
          </a:p>
          <a:p>
            <a:pPr marL="0" indent="0">
              <a:buNone/>
            </a:pPr>
            <a:r>
              <a:rPr lang="en-US" sz="2400" b="1">
                <a:latin typeface="Acumin Pro ExtraCondensed" panose="020B0508020202020204"/>
              </a:rPr>
              <a:t>What can we do?</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Manage manure timing, storage</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Incorporate manure</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Limit livestock access to waterways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Manage runoff and erosion</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Follow setbacks</a:t>
            </a:r>
          </a:p>
          <a:p>
            <a:pPr marL="274320" indent="0">
              <a:spcBef>
                <a:spcPts val="0"/>
              </a:spcBef>
              <a:buClrTx/>
              <a:buFont typeface="Wingdings" charset="2"/>
              <a:buChar char="§"/>
            </a:pPr>
            <a:r>
              <a:rPr lang="en-US" sz="2200">
                <a:solidFill>
                  <a:schemeClr val="bg1"/>
                </a:solidFill>
                <a:latin typeface="Acumin Pro ExtraCondensed" panose="020B0508020202020204"/>
              </a:rPr>
              <a:t>Perform routine septic maintenance</a:t>
            </a:r>
            <a:endParaRPr lang="en-US" sz="2200" dirty="0">
              <a:solidFill>
                <a:schemeClr val="bg1"/>
              </a:solidFill>
              <a:latin typeface="Acumin Pro ExtraCondensed"/>
            </a:endParaRPr>
          </a:p>
          <a:p>
            <a:pPr indent="0"/>
            <a:endParaRPr lang="en-US" sz="2500"/>
          </a:p>
        </p:txBody>
      </p:sp>
      <p:sp>
        <p:nvSpPr>
          <p:cNvPr id="24" name="TextBox 24">
            <a:extLst>
              <a:ext uri="{C183D7F6-B498-43B3-948B-1728B52AA6E4}">
                <adec:decorative xmlns:adec="http://schemas.microsoft.com/office/drawing/2017/decorative" val="1"/>
              </a:ext>
            </a:extLst>
          </p:cNvPr>
          <p:cNvSpPr txBox="1"/>
          <p:nvPr/>
        </p:nvSpPr>
        <p:spPr>
          <a:xfrm>
            <a:off x="1801286" y="1478374"/>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Sediment</a:t>
            </a:r>
          </a:p>
        </p:txBody>
      </p:sp>
      <p:sp>
        <p:nvSpPr>
          <p:cNvPr id="33" name="TextBox 33">
            <a:extLst>
              <a:ext uri="{C183D7F6-B498-43B3-948B-1728B52AA6E4}">
                <adec:decorative xmlns:adec="http://schemas.microsoft.com/office/drawing/2017/decorative" val="1"/>
              </a:ext>
            </a:extLst>
          </p:cNvPr>
          <p:cNvSpPr txBox="1"/>
          <p:nvPr/>
        </p:nvSpPr>
        <p:spPr>
          <a:xfrm>
            <a:off x="1067493" y="3829028"/>
            <a:ext cx="1619694"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Nutrients</a:t>
            </a:r>
          </a:p>
        </p:txBody>
      </p:sp>
      <p:sp>
        <p:nvSpPr>
          <p:cNvPr id="25" name="TextBox 25">
            <a:extLst>
              <a:ext uri="{C183D7F6-B498-43B3-948B-1728B52AA6E4}">
                <adec:decorative xmlns:adec="http://schemas.microsoft.com/office/drawing/2017/decorative" val="1"/>
              </a:ext>
            </a:extLst>
          </p:cNvPr>
          <p:cNvSpPr txBox="1"/>
          <p:nvPr/>
        </p:nvSpPr>
        <p:spPr>
          <a:xfrm>
            <a:off x="1799475" y="4987666"/>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Chemicals</a:t>
            </a:r>
          </a:p>
        </p:txBody>
      </p:sp>
      <p:grpSp>
        <p:nvGrpSpPr>
          <p:cNvPr id="26" name="Group 26">
            <a:extLst>
              <a:ext uri="{C183D7F6-B498-43B3-948B-1728B52AA6E4}">
                <adec:decorative xmlns:adec="http://schemas.microsoft.com/office/drawing/2017/decorative" val="1"/>
              </a:ext>
            </a:extLst>
          </p:cNvPr>
          <p:cNvGrpSpPr/>
          <p:nvPr/>
        </p:nvGrpSpPr>
        <p:grpSpPr>
          <a:xfrm>
            <a:off x="233071" y="3560914"/>
            <a:ext cx="2592999" cy="910645"/>
            <a:chOff x="0" y="0"/>
            <a:chExt cx="1365860" cy="479681"/>
          </a:xfrm>
        </p:grpSpPr>
        <p:sp>
          <p:nvSpPr>
            <p:cNvPr id="27" name="Freeform 27"/>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28" name="TextBox 28"/>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29" name="Group 29">
            <a:extLst>
              <a:ext uri="{C183D7F6-B498-43B3-948B-1728B52AA6E4}">
                <adec:decorative xmlns:adec="http://schemas.microsoft.com/office/drawing/2017/decorative" val="1"/>
              </a:ext>
            </a:extLst>
          </p:cNvPr>
          <p:cNvGrpSpPr/>
          <p:nvPr/>
        </p:nvGrpSpPr>
        <p:grpSpPr>
          <a:xfrm>
            <a:off x="453846" y="3750846"/>
            <a:ext cx="530781" cy="53078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31" name="TextBox 31"/>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32" name="Freeform 32">
            <a:extLst>
              <a:ext uri="{C183D7F6-B498-43B3-948B-1728B52AA6E4}">
                <adec:decorative xmlns:adec="http://schemas.microsoft.com/office/drawing/2017/decorative" val="1"/>
              </a:ext>
            </a:extLst>
          </p:cNvPr>
          <p:cNvSpPr/>
          <p:nvPr/>
        </p:nvSpPr>
        <p:spPr>
          <a:xfrm>
            <a:off x="549653" y="3792450"/>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FFB5FFC7-54FC-45EA-AF0E-1628CE79BCAF}"/>
              </a:ext>
            </a:extLst>
          </p:cNvPr>
          <p:cNvSpPr>
            <a:spLocks noGrp="1"/>
          </p:cNvSpPr>
          <p:nvPr>
            <p:ph type="ctrTitle"/>
          </p:nvPr>
        </p:nvSpPr>
        <p:spPr>
          <a:xfrm>
            <a:off x="549653" y="226746"/>
            <a:ext cx="6925732" cy="512448"/>
          </a:xfrm>
        </p:spPr>
        <p:txBody>
          <a:bodyPr/>
          <a:lstStyle/>
          <a:p>
            <a:r>
              <a:rPr lang="en-US"/>
              <a:t>Nutrients</a:t>
            </a:r>
          </a:p>
        </p:txBody>
      </p:sp>
      <p:grpSp>
        <p:nvGrpSpPr>
          <p:cNvPr id="2" name="Group 2">
            <a:extLst>
              <a:ext uri="{C183D7F6-B498-43B3-948B-1728B52AA6E4}">
                <adec:decorative xmlns:adec="http://schemas.microsoft.com/office/drawing/2017/decorative" val="1"/>
              </a:ext>
            </a:extLst>
          </p:cNvPr>
          <p:cNvGrpSpPr/>
          <p:nvPr/>
        </p:nvGrpSpPr>
        <p:grpSpPr>
          <a:xfrm>
            <a:off x="233071" y="2386442"/>
            <a:ext cx="2592999" cy="910645"/>
            <a:chOff x="0" y="0"/>
            <a:chExt cx="1365860" cy="479681"/>
          </a:xfrm>
        </p:grpSpPr>
        <p:sp>
          <p:nvSpPr>
            <p:cNvPr id="3" name="Freeform 3"/>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p:spPr>
          <p:txBody>
            <a:bodyPr/>
            <a:lstStyle/>
            <a:p>
              <a:endParaRPr lang="en-US"/>
            </a:p>
          </p:txBody>
        </p:sp>
        <p:sp>
          <p:nvSpPr>
            <p:cNvPr id="4" name="TextBox 4"/>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5" name="Group 5">
            <a:extLst>
              <a:ext uri="{C183D7F6-B498-43B3-948B-1728B52AA6E4}">
                <adec:decorative xmlns:adec="http://schemas.microsoft.com/office/drawing/2017/decorative" val="1"/>
              </a:ext>
            </a:extLst>
          </p:cNvPr>
          <p:cNvGrpSpPr/>
          <p:nvPr/>
        </p:nvGrpSpPr>
        <p:grpSpPr>
          <a:xfrm>
            <a:off x="453846" y="2576374"/>
            <a:ext cx="530781" cy="5307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7" name="TextBox 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8" name="Group 8">
            <a:extLst>
              <a:ext uri="{C183D7F6-B498-43B3-948B-1728B52AA6E4}">
                <adec:decorative xmlns:adec="http://schemas.microsoft.com/office/drawing/2017/decorative" val="1"/>
              </a:ext>
            </a:extLst>
          </p:cNvPr>
          <p:cNvGrpSpPr/>
          <p:nvPr/>
        </p:nvGrpSpPr>
        <p:grpSpPr>
          <a:xfrm>
            <a:off x="944121" y="1211970"/>
            <a:ext cx="2592999" cy="910645"/>
            <a:chOff x="0" y="0"/>
            <a:chExt cx="1365860" cy="479681"/>
          </a:xfrm>
        </p:grpSpPr>
        <p:sp>
          <p:nvSpPr>
            <p:cNvPr id="9" name="Freeform 9"/>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10" name="TextBox 10"/>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1" name="Group 11">
            <a:extLst>
              <a:ext uri="{C183D7F6-B498-43B3-948B-1728B52AA6E4}">
                <adec:decorative xmlns:adec="http://schemas.microsoft.com/office/drawing/2017/decorative" val="1"/>
              </a:ext>
            </a:extLst>
          </p:cNvPr>
          <p:cNvGrpSpPr/>
          <p:nvPr/>
        </p:nvGrpSpPr>
        <p:grpSpPr>
          <a:xfrm>
            <a:off x="1164896" y="1401902"/>
            <a:ext cx="530781" cy="5307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13" name="TextBox 13"/>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14" name="Group 14">
            <a:extLst>
              <a:ext uri="{C183D7F6-B498-43B3-948B-1728B52AA6E4}">
                <adec:decorative xmlns:adec="http://schemas.microsoft.com/office/drawing/2017/decorative" val="1"/>
              </a:ext>
            </a:extLst>
          </p:cNvPr>
          <p:cNvGrpSpPr/>
          <p:nvPr/>
        </p:nvGrpSpPr>
        <p:grpSpPr>
          <a:xfrm>
            <a:off x="944121" y="4735387"/>
            <a:ext cx="2592999" cy="910645"/>
            <a:chOff x="0" y="0"/>
            <a:chExt cx="1365860" cy="479681"/>
          </a:xfrm>
        </p:grpSpPr>
        <p:sp>
          <p:nvSpPr>
            <p:cNvPr id="15" name="Freeform 15"/>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p:spPr>
          <p:txBody>
            <a:bodyPr/>
            <a:lstStyle/>
            <a:p>
              <a:endParaRPr lang="en-US"/>
            </a:p>
          </p:txBody>
        </p:sp>
        <p:sp>
          <p:nvSpPr>
            <p:cNvPr id="16" name="TextBox 16"/>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7" name="Group 17">
            <a:extLst>
              <a:ext uri="{C183D7F6-B498-43B3-948B-1728B52AA6E4}">
                <adec:decorative xmlns:adec="http://schemas.microsoft.com/office/drawing/2017/decorative" val="1"/>
              </a:ext>
            </a:extLst>
          </p:cNvPr>
          <p:cNvGrpSpPr/>
          <p:nvPr/>
        </p:nvGrpSpPr>
        <p:grpSpPr>
          <a:xfrm>
            <a:off x="1164896" y="4925319"/>
            <a:ext cx="530781" cy="53078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19" name="TextBox 19"/>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20" name="Freeform 20">
            <a:extLst>
              <a:ext uri="{C183D7F6-B498-43B3-948B-1728B52AA6E4}">
                <adec:decorative xmlns:adec="http://schemas.microsoft.com/office/drawing/2017/decorative" val="1"/>
              </a:ext>
            </a:extLst>
          </p:cNvPr>
          <p:cNvSpPr/>
          <p:nvPr/>
        </p:nvSpPr>
        <p:spPr>
          <a:xfrm>
            <a:off x="1264067" y="4986573"/>
            <a:ext cx="332439" cy="370875"/>
          </a:xfrm>
          <a:custGeom>
            <a:avLst/>
            <a:gdLst/>
            <a:ahLst/>
            <a:cxnLst/>
            <a:rect l="l" t="t" r="r" b="b"/>
            <a:pathLst>
              <a:path w="664877" h="741749">
                <a:moveTo>
                  <a:pt x="0" y="0"/>
                </a:moveTo>
                <a:lnTo>
                  <a:pt x="664876" y="0"/>
                </a:lnTo>
                <a:lnTo>
                  <a:pt x="664876" y="741749"/>
                </a:lnTo>
                <a:lnTo>
                  <a:pt x="0" y="741749"/>
                </a:lnTo>
                <a:lnTo>
                  <a:pt x="0" y="0"/>
                </a:lnTo>
                <a:close/>
              </a:path>
            </a:pathLst>
          </a:custGeom>
          <a:blipFill>
            <a:blip>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a:extLst>
              <a:ext uri="{C183D7F6-B498-43B3-948B-1728B52AA6E4}">
                <adec:decorative xmlns:adec="http://schemas.microsoft.com/office/drawing/2017/decorative" val="1"/>
              </a:ext>
            </a:extLst>
          </p:cNvPr>
          <p:cNvSpPr/>
          <p:nvPr/>
        </p:nvSpPr>
        <p:spPr>
          <a:xfrm>
            <a:off x="1258193" y="1484452"/>
            <a:ext cx="369015" cy="342261"/>
          </a:xfrm>
          <a:custGeom>
            <a:avLst/>
            <a:gdLst/>
            <a:ahLst/>
            <a:cxnLst/>
            <a:rect l="l" t="t" r="r" b="b"/>
            <a:pathLst>
              <a:path w="738029" h="684522">
                <a:moveTo>
                  <a:pt x="0" y="0"/>
                </a:moveTo>
                <a:lnTo>
                  <a:pt x="738029" y="0"/>
                </a:lnTo>
                <a:lnTo>
                  <a:pt x="738029" y="684522"/>
                </a:lnTo>
                <a:lnTo>
                  <a:pt x="0" y="684522"/>
                </a:lnTo>
                <a:lnTo>
                  <a:pt x="0" y="0"/>
                </a:lnTo>
                <a:close/>
              </a:path>
            </a:pathLst>
          </a:custGeom>
          <a:blipFill>
            <a:blip>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a:extLst>
              <a:ext uri="{C183D7F6-B498-43B3-948B-1728B52AA6E4}">
                <adec:decorative xmlns:adec="http://schemas.microsoft.com/office/drawing/2017/decorative" val="1"/>
              </a:ext>
            </a:extLst>
          </p:cNvPr>
          <p:cNvSpPr/>
          <p:nvPr/>
        </p:nvSpPr>
        <p:spPr>
          <a:xfrm>
            <a:off x="573240" y="2646124"/>
            <a:ext cx="291993" cy="391280"/>
          </a:xfrm>
          <a:custGeom>
            <a:avLst/>
            <a:gdLst/>
            <a:ahLst/>
            <a:cxnLst/>
            <a:rect l="l" t="t" r="r" b="b"/>
            <a:pathLst>
              <a:path w="583985" h="782559">
                <a:moveTo>
                  <a:pt x="0" y="0"/>
                </a:moveTo>
                <a:lnTo>
                  <a:pt x="583985" y="0"/>
                </a:lnTo>
                <a:lnTo>
                  <a:pt x="583985" y="782559"/>
                </a:lnTo>
                <a:lnTo>
                  <a:pt x="0" y="782559"/>
                </a:lnTo>
                <a:lnTo>
                  <a:pt x="0" y="0"/>
                </a:lnTo>
                <a:close/>
              </a:path>
            </a:pathLst>
          </a:custGeom>
          <a:blipFill>
            <a:blip>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a:extLst>
              <a:ext uri="{C183D7F6-B498-43B3-948B-1728B52AA6E4}">
                <adec:decorative xmlns:adec="http://schemas.microsoft.com/office/drawing/2017/decorative" val="1"/>
              </a:ext>
            </a:extLst>
          </p:cNvPr>
          <p:cNvSpPr/>
          <p:nvPr/>
        </p:nvSpPr>
        <p:spPr>
          <a:xfrm>
            <a:off x="6113884" y="5004959"/>
            <a:ext cx="204047" cy="435299"/>
          </a:xfrm>
          <a:custGeom>
            <a:avLst/>
            <a:gdLst/>
            <a:ahLst/>
            <a:cxnLst/>
            <a:rect l="l" t="t" r="r" b="b"/>
            <a:pathLst>
              <a:path w="408093" h="870598">
                <a:moveTo>
                  <a:pt x="0" y="0"/>
                </a:moveTo>
                <a:lnTo>
                  <a:pt x="408093" y="0"/>
                </a:lnTo>
                <a:lnTo>
                  <a:pt x="408093" y="870598"/>
                </a:lnTo>
                <a:lnTo>
                  <a:pt x="0" y="870598"/>
                </a:lnTo>
                <a:lnTo>
                  <a:pt x="0" y="0"/>
                </a:lnTo>
                <a:close/>
              </a:path>
            </a:pathLst>
          </a:custGeom>
          <a:blipFill>
            <a:blip>
              <a:alphaModFix amt="5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TextBox 24">
            <a:extLst>
              <a:ext uri="{C183D7F6-B498-43B3-948B-1728B52AA6E4}">
                <adec:decorative xmlns:adec="http://schemas.microsoft.com/office/drawing/2017/decorative" val="1"/>
              </a:ext>
            </a:extLst>
          </p:cNvPr>
          <p:cNvSpPr txBox="1"/>
          <p:nvPr/>
        </p:nvSpPr>
        <p:spPr>
          <a:xfrm>
            <a:off x="1067493" y="2617668"/>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Pathogens</a:t>
            </a:r>
          </a:p>
        </p:txBody>
      </p:sp>
      <p:sp>
        <p:nvSpPr>
          <p:cNvPr id="25" name="TextBox 25">
            <a:extLst>
              <a:ext uri="{C183D7F6-B498-43B3-948B-1728B52AA6E4}">
                <adec:decorative xmlns:adec="http://schemas.microsoft.com/office/drawing/2017/decorative" val="1"/>
              </a:ext>
            </a:extLst>
          </p:cNvPr>
          <p:cNvSpPr txBox="1"/>
          <p:nvPr/>
        </p:nvSpPr>
        <p:spPr>
          <a:xfrm>
            <a:off x="1801286" y="1478374"/>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Sediment</a:t>
            </a:r>
          </a:p>
        </p:txBody>
      </p:sp>
      <p:sp>
        <p:nvSpPr>
          <p:cNvPr id="26" name="TextBox 26">
            <a:extLst>
              <a:ext uri="{C183D7F6-B498-43B3-948B-1728B52AA6E4}">
                <adec:decorative xmlns:adec="http://schemas.microsoft.com/office/drawing/2017/decorative" val="1"/>
              </a:ext>
            </a:extLst>
          </p:cNvPr>
          <p:cNvSpPr txBox="1"/>
          <p:nvPr/>
        </p:nvSpPr>
        <p:spPr>
          <a:xfrm>
            <a:off x="1799475" y="4987666"/>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Chemicals</a:t>
            </a:r>
          </a:p>
        </p:txBody>
      </p:sp>
      <p:grpSp>
        <p:nvGrpSpPr>
          <p:cNvPr id="27" name="Group 27">
            <a:extLst>
              <a:ext uri="{C183D7F6-B498-43B3-948B-1728B52AA6E4}">
                <adec:decorative xmlns:adec="http://schemas.microsoft.com/office/drawing/2017/decorative" val="1"/>
              </a:ext>
            </a:extLst>
          </p:cNvPr>
          <p:cNvGrpSpPr/>
          <p:nvPr/>
        </p:nvGrpSpPr>
        <p:grpSpPr>
          <a:xfrm>
            <a:off x="233071" y="3560914"/>
            <a:ext cx="2592999" cy="910645"/>
            <a:chOff x="0" y="0"/>
            <a:chExt cx="1365860" cy="479681"/>
          </a:xfrm>
        </p:grpSpPr>
        <p:sp>
          <p:nvSpPr>
            <p:cNvPr id="28" name="Freeform 28"/>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29" name="TextBox 29"/>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30" name="Group 30">
            <a:extLst>
              <a:ext uri="{C183D7F6-B498-43B3-948B-1728B52AA6E4}">
                <adec:decorative xmlns:adec="http://schemas.microsoft.com/office/drawing/2017/decorative" val="1"/>
              </a:ext>
            </a:extLst>
          </p:cNvPr>
          <p:cNvGrpSpPr/>
          <p:nvPr/>
        </p:nvGrpSpPr>
        <p:grpSpPr>
          <a:xfrm>
            <a:off x="453846" y="3750846"/>
            <a:ext cx="530781" cy="53078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32" name="TextBox 32"/>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33" name="Freeform 33" descr="Icon of nutrient"/>
          <p:cNvSpPr/>
          <p:nvPr/>
        </p:nvSpPr>
        <p:spPr>
          <a:xfrm>
            <a:off x="549653" y="3792450"/>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TextBox 34"/>
          <p:cNvSpPr txBox="1"/>
          <p:nvPr/>
        </p:nvSpPr>
        <p:spPr>
          <a:xfrm>
            <a:off x="1067493" y="3829028"/>
            <a:ext cx="1619694"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Nutrients</a:t>
            </a:r>
          </a:p>
        </p:txBody>
      </p:sp>
      <p:sp>
        <p:nvSpPr>
          <p:cNvPr id="42" name="Text Placeholder 39">
            <a:extLst>
              <a:ext uri="{FF2B5EF4-FFF2-40B4-BE49-F238E27FC236}">
                <a16:creationId xmlns:a16="http://schemas.microsoft.com/office/drawing/2014/main" id="{15BC0855-8DFE-4FB0-B8D1-9A3106B04EB0}"/>
              </a:ext>
            </a:extLst>
          </p:cNvPr>
          <p:cNvSpPr txBox="1">
            <a:spLocks/>
          </p:cNvSpPr>
          <p:nvPr/>
        </p:nvSpPr>
        <p:spPr>
          <a:xfrm>
            <a:off x="4028897" y="1656610"/>
            <a:ext cx="4661257" cy="5189921"/>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400" b="1">
                <a:latin typeface="Acumin Pro ExtraCondensed" panose="020B0508020202020204"/>
              </a:rPr>
              <a:t>Why do we care?</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Fuels algal blooms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Lowers oxygen (fish kills)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Degrades drinking water</a:t>
            </a:r>
          </a:p>
          <a:p>
            <a:pPr marL="274320" indent="0" defTabSz="457200">
              <a:spcBef>
                <a:spcPts val="0"/>
              </a:spcBef>
              <a:buClrTx/>
              <a:buFont typeface="Wingdings" charset="2"/>
              <a:buChar char="§"/>
            </a:pPr>
            <a:endParaRPr lang="en-US" sz="1200">
              <a:solidFill>
                <a:schemeClr val="bg1"/>
              </a:solidFill>
              <a:latin typeface="Acumin Pro ExtraCondensed" panose="020B0508020202020204"/>
            </a:endParaRPr>
          </a:p>
          <a:p>
            <a:pPr marL="0" indent="0">
              <a:buNone/>
            </a:pPr>
            <a:r>
              <a:rPr lang="en-US" sz="2400" b="1">
                <a:latin typeface="Acumin Pro ExtraCondensed" panose="020B0508020202020204"/>
              </a:rPr>
              <a:t>What can we do?</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Use 4Rs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Install filter / buffer strips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Grow cover crops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Incorporate nutrients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Avoid application before rain</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Limit livestock access to waterways</a:t>
            </a:r>
          </a:p>
          <a:p>
            <a:pPr marL="274320" indent="0" defTabSz="457200">
              <a:spcBef>
                <a:spcPts val="0"/>
              </a:spcBef>
              <a:buClrTx/>
              <a:buFont typeface="Wingdings" charset="2"/>
              <a:buChar char="§"/>
            </a:pPr>
            <a:r>
              <a:rPr lang="en-US" sz="2200">
                <a:solidFill>
                  <a:schemeClr val="bg1"/>
                </a:solidFill>
                <a:latin typeface="Acumin Pro ExtraCondensed" panose="020B0508020202020204"/>
              </a:rPr>
              <a:t>Perform routine septic maintenance</a:t>
            </a:r>
            <a:endParaRPr lang="en-US" sz="2200" dirty="0">
              <a:solidFill>
                <a:schemeClr val="bg1"/>
              </a:solidFill>
              <a:latin typeface="Acumin Pro ExtraCondensed" panose="020B0508020202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70D35BEB-4B22-41B5-AEC6-C64499E08E0D}"/>
              </a:ext>
            </a:extLst>
          </p:cNvPr>
          <p:cNvSpPr>
            <a:spLocks noGrp="1"/>
          </p:cNvSpPr>
          <p:nvPr>
            <p:ph type="ctrTitle"/>
          </p:nvPr>
        </p:nvSpPr>
        <p:spPr>
          <a:xfrm>
            <a:off x="549653" y="215511"/>
            <a:ext cx="6925732" cy="512448"/>
          </a:xfrm>
        </p:spPr>
        <p:txBody>
          <a:bodyPr/>
          <a:lstStyle/>
          <a:p>
            <a:r>
              <a:rPr lang="en-US"/>
              <a:t>Chemicals</a:t>
            </a:r>
          </a:p>
        </p:txBody>
      </p:sp>
      <p:grpSp>
        <p:nvGrpSpPr>
          <p:cNvPr id="2" name="Group 2">
            <a:extLst>
              <a:ext uri="{C183D7F6-B498-43B3-948B-1728B52AA6E4}">
                <adec:decorative xmlns:adec="http://schemas.microsoft.com/office/drawing/2017/decorative" val="1"/>
              </a:ext>
            </a:extLst>
          </p:cNvPr>
          <p:cNvGrpSpPr/>
          <p:nvPr/>
        </p:nvGrpSpPr>
        <p:grpSpPr>
          <a:xfrm>
            <a:off x="233071" y="2386442"/>
            <a:ext cx="2592999" cy="910645"/>
            <a:chOff x="0" y="0"/>
            <a:chExt cx="1365860" cy="479681"/>
          </a:xfrm>
        </p:grpSpPr>
        <p:sp>
          <p:nvSpPr>
            <p:cNvPr id="3" name="Freeform 3"/>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p:spPr>
          <p:txBody>
            <a:bodyPr/>
            <a:lstStyle/>
            <a:p>
              <a:endParaRPr lang="en-US"/>
            </a:p>
          </p:txBody>
        </p:sp>
        <p:sp>
          <p:nvSpPr>
            <p:cNvPr id="4" name="TextBox 4"/>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5" name="Group 5">
            <a:extLst>
              <a:ext uri="{C183D7F6-B498-43B3-948B-1728B52AA6E4}">
                <adec:decorative xmlns:adec="http://schemas.microsoft.com/office/drawing/2017/decorative" val="1"/>
              </a:ext>
            </a:extLst>
          </p:cNvPr>
          <p:cNvGrpSpPr/>
          <p:nvPr/>
        </p:nvGrpSpPr>
        <p:grpSpPr>
          <a:xfrm>
            <a:off x="453846" y="2576374"/>
            <a:ext cx="530781" cy="5307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7" name="TextBox 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8" name="Group 8">
            <a:extLst>
              <a:ext uri="{C183D7F6-B498-43B3-948B-1728B52AA6E4}">
                <adec:decorative xmlns:adec="http://schemas.microsoft.com/office/drawing/2017/decorative" val="1"/>
              </a:ext>
            </a:extLst>
          </p:cNvPr>
          <p:cNvGrpSpPr/>
          <p:nvPr/>
        </p:nvGrpSpPr>
        <p:grpSpPr>
          <a:xfrm>
            <a:off x="944121" y="1211970"/>
            <a:ext cx="2592999" cy="910645"/>
            <a:chOff x="0" y="0"/>
            <a:chExt cx="1365860" cy="479681"/>
          </a:xfrm>
        </p:grpSpPr>
        <p:sp>
          <p:nvSpPr>
            <p:cNvPr id="9" name="Freeform 9"/>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10" name="TextBox 10"/>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1" name="Group 11">
            <a:extLst>
              <a:ext uri="{C183D7F6-B498-43B3-948B-1728B52AA6E4}">
                <adec:decorative xmlns:adec="http://schemas.microsoft.com/office/drawing/2017/decorative" val="1"/>
              </a:ext>
            </a:extLst>
          </p:cNvPr>
          <p:cNvGrpSpPr/>
          <p:nvPr/>
        </p:nvGrpSpPr>
        <p:grpSpPr>
          <a:xfrm>
            <a:off x="1164896" y="1401902"/>
            <a:ext cx="530781" cy="5307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13" name="TextBox 13"/>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14" name="Group 14">
            <a:extLst>
              <a:ext uri="{C183D7F6-B498-43B3-948B-1728B52AA6E4}">
                <adec:decorative xmlns:adec="http://schemas.microsoft.com/office/drawing/2017/decorative" val="1"/>
              </a:ext>
            </a:extLst>
          </p:cNvPr>
          <p:cNvGrpSpPr/>
          <p:nvPr/>
        </p:nvGrpSpPr>
        <p:grpSpPr>
          <a:xfrm>
            <a:off x="944121" y="4735387"/>
            <a:ext cx="2592999" cy="910645"/>
            <a:chOff x="0" y="0"/>
            <a:chExt cx="1365860" cy="479681"/>
          </a:xfrm>
        </p:grpSpPr>
        <p:sp>
          <p:nvSpPr>
            <p:cNvPr id="15" name="Freeform 15"/>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16" name="TextBox 16"/>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7" name="Group 17">
            <a:extLst>
              <a:ext uri="{C183D7F6-B498-43B3-948B-1728B52AA6E4}">
                <adec:decorative xmlns:adec="http://schemas.microsoft.com/office/drawing/2017/decorative" val="1"/>
              </a:ext>
            </a:extLst>
          </p:cNvPr>
          <p:cNvGrpSpPr/>
          <p:nvPr/>
        </p:nvGrpSpPr>
        <p:grpSpPr>
          <a:xfrm>
            <a:off x="1164896" y="4925319"/>
            <a:ext cx="530781" cy="53078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19" name="TextBox 19"/>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20" name="Freeform 20" descr="Icon of chemical"/>
          <p:cNvSpPr/>
          <p:nvPr/>
        </p:nvSpPr>
        <p:spPr>
          <a:xfrm>
            <a:off x="1264067" y="4986573"/>
            <a:ext cx="332439" cy="370875"/>
          </a:xfrm>
          <a:custGeom>
            <a:avLst/>
            <a:gdLst/>
            <a:ahLst/>
            <a:cxnLst/>
            <a:rect l="l" t="t" r="r" b="b"/>
            <a:pathLst>
              <a:path w="664877" h="741749">
                <a:moveTo>
                  <a:pt x="0" y="0"/>
                </a:moveTo>
                <a:lnTo>
                  <a:pt x="664876" y="0"/>
                </a:lnTo>
                <a:lnTo>
                  <a:pt x="664876" y="741749"/>
                </a:lnTo>
                <a:lnTo>
                  <a:pt x="0" y="7417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a:extLst>
              <a:ext uri="{C183D7F6-B498-43B3-948B-1728B52AA6E4}">
                <adec:decorative xmlns:adec="http://schemas.microsoft.com/office/drawing/2017/decorative" val="1"/>
              </a:ext>
            </a:extLst>
          </p:cNvPr>
          <p:cNvSpPr/>
          <p:nvPr/>
        </p:nvSpPr>
        <p:spPr>
          <a:xfrm>
            <a:off x="5923462" y="1458393"/>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a:extLst>
              <a:ext uri="{C183D7F6-B498-43B3-948B-1728B52AA6E4}">
                <adec:decorative xmlns:adec="http://schemas.microsoft.com/office/drawing/2017/decorative" val="1"/>
              </a:ext>
            </a:extLst>
          </p:cNvPr>
          <p:cNvSpPr/>
          <p:nvPr/>
        </p:nvSpPr>
        <p:spPr>
          <a:xfrm>
            <a:off x="1258193" y="1484452"/>
            <a:ext cx="369015" cy="342261"/>
          </a:xfrm>
          <a:custGeom>
            <a:avLst/>
            <a:gdLst/>
            <a:ahLst/>
            <a:cxnLst/>
            <a:rect l="l" t="t" r="r" b="b"/>
            <a:pathLst>
              <a:path w="738029" h="684522">
                <a:moveTo>
                  <a:pt x="0" y="0"/>
                </a:moveTo>
                <a:lnTo>
                  <a:pt x="738029" y="0"/>
                </a:lnTo>
                <a:lnTo>
                  <a:pt x="738029" y="684522"/>
                </a:lnTo>
                <a:lnTo>
                  <a:pt x="0" y="684522"/>
                </a:lnTo>
                <a:lnTo>
                  <a:pt x="0" y="0"/>
                </a:lnTo>
                <a:close/>
              </a:path>
            </a:pathLst>
          </a:custGeom>
          <a:blipFill>
            <a:blip>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a:extLst>
              <a:ext uri="{C183D7F6-B498-43B3-948B-1728B52AA6E4}">
                <adec:decorative xmlns:adec="http://schemas.microsoft.com/office/drawing/2017/decorative" val="1"/>
              </a:ext>
            </a:extLst>
          </p:cNvPr>
          <p:cNvSpPr/>
          <p:nvPr/>
        </p:nvSpPr>
        <p:spPr>
          <a:xfrm>
            <a:off x="573240" y="2646124"/>
            <a:ext cx="291993" cy="391280"/>
          </a:xfrm>
          <a:custGeom>
            <a:avLst/>
            <a:gdLst/>
            <a:ahLst/>
            <a:cxnLst/>
            <a:rect l="l" t="t" r="r" b="b"/>
            <a:pathLst>
              <a:path w="583985" h="782559">
                <a:moveTo>
                  <a:pt x="0" y="0"/>
                </a:moveTo>
                <a:lnTo>
                  <a:pt x="583985" y="0"/>
                </a:lnTo>
                <a:lnTo>
                  <a:pt x="583985" y="782559"/>
                </a:lnTo>
                <a:lnTo>
                  <a:pt x="0" y="782559"/>
                </a:lnTo>
                <a:lnTo>
                  <a:pt x="0" y="0"/>
                </a:lnTo>
                <a:close/>
              </a:path>
            </a:pathLst>
          </a:custGeom>
          <a:blipFill>
            <a:blip>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TextBox 24">
            <a:extLst>
              <a:ext uri="{C183D7F6-B498-43B3-948B-1728B52AA6E4}">
                <adec:decorative xmlns:adec="http://schemas.microsoft.com/office/drawing/2017/decorative" val="1"/>
              </a:ext>
            </a:extLst>
          </p:cNvPr>
          <p:cNvSpPr txBox="1"/>
          <p:nvPr/>
        </p:nvSpPr>
        <p:spPr>
          <a:xfrm>
            <a:off x="1067493" y="2617668"/>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Pathogens</a:t>
            </a:r>
          </a:p>
        </p:txBody>
      </p:sp>
      <p:sp>
        <p:nvSpPr>
          <p:cNvPr id="25" name="TextBox 25">
            <a:extLst>
              <a:ext uri="{C183D7F6-B498-43B3-948B-1728B52AA6E4}">
                <adec:decorative xmlns:adec="http://schemas.microsoft.com/office/drawing/2017/decorative" val="1"/>
              </a:ext>
            </a:extLst>
          </p:cNvPr>
          <p:cNvSpPr txBox="1"/>
          <p:nvPr/>
        </p:nvSpPr>
        <p:spPr>
          <a:xfrm>
            <a:off x="1801286" y="1478374"/>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Sediment</a:t>
            </a:r>
          </a:p>
        </p:txBody>
      </p:sp>
      <p:sp>
        <p:nvSpPr>
          <p:cNvPr id="26" name="TextBox 26">
            <a:extLst>
              <a:ext uri="{C183D7F6-B498-43B3-948B-1728B52AA6E4}">
                <adec:decorative xmlns:adec="http://schemas.microsoft.com/office/drawing/2017/decorative" val="0"/>
              </a:ext>
            </a:extLst>
          </p:cNvPr>
          <p:cNvSpPr txBox="1"/>
          <p:nvPr/>
        </p:nvSpPr>
        <p:spPr>
          <a:xfrm>
            <a:off x="1799475" y="4987666"/>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Chemicals</a:t>
            </a:r>
          </a:p>
        </p:txBody>
      </p:sp>
      <p:grpSp>
        <p:nvGrpSpPr>
          <p:cNvPr id="27" name="Group 27">
            <a:extLst>
              <a:ext uri="{C183D7F6-B498-43B3-948B-1728B52AA6E4}">
                <adec:decorative xmlns:adec="http://schemas.microsoft.com/office/drawing/2017/decorative" val="1"/>
              </a:ext>
            </a:extLst>
          </p:cNvPr>
          <p:cNvGrpSpPr/>
          <p:nvPr/>
        </p:nvGrpSpPr>
        <p:grpSpPr>
          <a:xfrm>
            <a:off x="233071" y="3560914"/>
            <a:ext cx="2592999" cy="910645"/>
            <a:chOff x="0" y="0"/>
            <a:chExt cx="1365860" cy="479681"/>
          </a:xfrm>
        </p:grpSpPr>
        <p:sp>
          <p:nvSpPr>
            <p:cNvPr id="28" name="Freeform 28"/>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29" name="TextBox 29"/>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30" name="Group 30">
            <a:extLst>
              <a:ext uri="{C183D7F6-B498-43B3-948B-1728B52AA6E4}">
                <adec:decorative xmlns:adec="http://schemas.microsoft.com/office/drawing/2017/decorative" val="1"/>
              </a:ext>
            </a:extLst>
          </p:cNvPr>
          <p:cNvGrpSpPr/>
          <p:nvPr/>
        </p:nvGrpSpPr>
        <p:grpSpPr>
          <a:xfrm>
            <a:off x="453846" y="3750846"/>
            <a:ext cx="530781" cy="53078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32" name="TextBox 32"/>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33" name="Freeform 33">
            <a:extLst>
              <a:ext uri="{C183D7F6-B498-43B3-948B-1728B52AA6E4}">
                <adec:decorative xmlns:adec="http://schemas.microsoft.com/office/drawing/2017/decorative" val="1"/>
              </a:ext>
            </a:extLst>
          </p:cNvPr>
          <p:cNvSpPr/>
          <p:nvPr/>
        </p:nvSpPr>
        <p:spPr>
          <a:xfrm>
            <a:off x="549653" y="3792450"/>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TextBox 34">
            <a:extLst>
              <a:ext uri="{C183D7F6-B498-43B3-948B-1728B52AA6E4}">
                <adec:decorative xmlns:adec="http://schemas.microsoft.com/office/drawing/2017/decorative" val="1"/>
              </a:ext>
            </a:extLst>
          </p:cNvPr>
          <p:cNvSpPr txBox="1"/>
          <p:nvPr/>
        </p:nvSpPr>
        <p:spPr>
          <a:xfrm>
            <a:off x="1067493" y="3829028"/>
            <a:ext cx="1619694"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Nutrients</a:t>
            </a:r>
          </a:p>
        </p:txBody>
      </p:sp>
      <p:sp>
        <p:nvSpPr>
          <p:cNvPr id="40" name="Text Placeholder 39">
            <a:extLst>
              <a:ext uri="{FF2B5EF4-FFF2-40B4-BE49-F238E27FC236}">
                <a16:creationId xmlns:a16="http://schemas.microsoft.com/office/drawing/2014/main" id="{095F3C72-632B-4A00-BB74-C718B7CA8475}"/>
              </a:ext>
            </a:extLst>
          </p:cNvPr>
          <p:cNvSpPr txBox="1">
            <a:spLocks/>
          </p:cNvSpPr>
          <p:nvPr/>
        </p:nvSpPr>
        <p:spPr>
          <a:xfrm>
            <a:off x="4146990" y="1653661"/>
            <a:ext cx="4382156" cy="4194369"/>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400" b="1">
                <a:latin typeface="Acumin Pro ExtraCondensed" panose="020B0508020202020204"/>
              </a:rPr>
              <a:t>Why do we care?</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Toxic to humans and wildlife</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Contaminates drinking water</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Can move to groundwater</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Harms ecosystems</a:t>
            </a:r>
          </a:p>
          <a:p>
            <a:pPr marL="274320" indent="-274320" defTabSz="457200">
              <a:spcBef>
                <a:spcPts val="0"/>
              </a:spcBef>
              <a:buClrTx/>
              <a:buFont typeface="Wingdings" charset="2"/>
              <a:buChar char="§"/>
            </a:pPr>
            <a:endParaRPr lang="en-US" sz="2500">
              <a:solidFill>
                <a:schemeClr val="bg1"/>
              </a:solidFill>
              <a:latin typeface="Acumin Pro ExtraCondensed" panose="020B0508020202020204"/>
            </a:endParaRPr>
          </a:p>
          <a:p>
            <a:pPr marL="0" indent="0">
              <a:buNone/>
            </a:pPr>
            <a:r>
              <a:rPr lang="en-US" sz="2400" b="1">
                <a:latin typeface="Acumin Pro ExtraCondensed" panose="020B0508020202020204"/>
              </a:rPr>
              <a:t>What can we do?</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Follow label: setbacks, restrictions, reporting</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Prevent drift</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Avoid application before rain</a:t>
            </a:r>
          </a:p>
          <a:p>
            <a:pPr marL="274320" indent="-274320" defTabSz="457200">
              <a:spcBef>
                <a:spcPts val="0"/>
              </a:spcBef>
              <a:buClrTx/>
              <a:buFont typeface="Wingdings" charset="2"/>
              <a:buChar char="§"/>
            </a:pPr>
            <a:r>
              <a:rPr lang="en-US" sz="2200">
                <a:solidFill>
                  <a:schemeClr val="bg1"/>
                </a:solidFill>
                <a:latin typeface="Acumin Pro ExtraCondensed" panose="020B0508020202020204"/>
              </a:rPr>
              <a:t>Keep away from wells, streams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26C4-62E4-14C1-5BA4-E2516D792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4AAD2-95C0-481D-54F8-806FC96CD46C}"/>
              </a:ext>
            </a:extLst>
          </p:cNvPr>
          <p:cNvSpPr>
            <a:spLocks noGrp="1"/>
          </p:cNvSpPr>
          <p:nvPr>
            <p:ph type="ctrTitle"/>
          </p:nvPr>
        </p:nvSpPr>
        <p:spPr>
          <a:xfrm>
            <a:off x="515122" y="173328"/>
            <a:ext cx="8006796" cy="498598"/>
          </a:xfrm>
        </p:spPr>
        <p:txBody>
          <a:bodyPr/>
          <a:lstStyle/>
          <a:p>
            <a:r>
              <a:rPr lang="en-US">
                <a:latin typeface="Acumin Pro ExtraCondensed"/>
              </a:rPr>
              <a:t>If you could fix one problem spot..</a:t>
            </a:r>
            <a:endParaRPr lang="en-US"/>
          </a:p>
        </p:txBody>
      </p:sp>
      <p:sp>
        <p:nvSpPr>
          <p:cNvPr id="3" name="Subtitle 2">
            <a:extLst>
              <a:ext uri="{FF2B5EF4-FFF2-40B4-BE49-F238E27FC236}">
                <a16:creationId xmlns:a16="http://schemas.microsoft.com/office/drawing/2014/main" id="{EDF964E8-5566-389B-0CCC-B98ED5B07D79}"/>
              </a:ext>
            </a:extLst>
          </p:cNvPr>
          <p:cNvSpPr>
            <a:spLocks noGrp="1"/>
          </p:cNvSpPr>
          <p:nvPr>
            <p:ph type="subTitle" idx="1"/>
          </p:nvPr>
        </p:nvSpPr>
        <p:spPr>
          <a:xfrm>
            <a:off x="1047115" y="1376906"/>
            <a:ext cx="7741109" cy="338554"/>
          </a:xfrm>
        </p:spPr>
        <p:txBody>
          <a:bodyPr/>
          <a:lstStyle/>
          <a:p>
            <a:r>
              <a:rPr lang="en-US">
                <a:solidFill>
                  <a:schemeClr val="bg1"/>
                </a:solidFill>
                <a:latin typeface="Acumin Pro SemiCondensed"/>
              </a:rPr>
              <a:t>Where do you notice water standing the longest after a big rain?</a:t>
            </a:r>
            <a:endParaRPr lang="en-US">
              <a:solidFill>
                <a:schemeClr val="bg1"/>
              </a:solidFill>
            </a:endParaRPr>
          </a:p>
        </p:txBody>
      </p:sp>
      <p:sp>
        <p:nvSpPr>
          <p:cNvPr id="6" name="Date Placeholder 5">
            <a:extLst>
              <a:ext uri="{FF2B5EF4-FFF2-40B4-BE49-F238E27FC236}">
                <a16:creationId xmlns:a16="http://schemas.microsoft.com/office/drawing/2014/main" id="{955923DE-2A62-8E0C-A8F5-4D1731A3FD49}"/>
              </a:ext>
            </a:extLst>
          </p:cNvPr>
          <p:cNvSpPr>
            <a:spLocks noGrp="1"/>
          </p:cNvSpPr>
          <p:nvPr>
            <p:ph type="dt" sz="half" idx="2"/>
          </p:nvPr>
        </p:nvSpPr>
        <p:spPr/>
        <p:txBody>
          <a:bodyPr/>
          <a:lstStyle/>
          <a:p>
            <a:fld id="{E0C8DACD-4E35-4E4C-AC75-C3DE50F04E7E}" type="datetime1">
              <a:rPr lang="en-US" smtClean="0"/>
              <a:pPr/>
              <a:t>6/25/2026</a:t>
            </a:fld>
            <a:endParaRPr lang="en-US"/>
          </a:p>
        </p:txBody>
      </p:sp>
      <p:sp>
        <p:nvSpPr>
          <p:cNvPr id="7" name="Slide Number Placeholder 6">
            <a:extLst>
              <a:ext uri="{FF2B5EF4-FFF2-40B4-BE49-F238E27FC236}">
                <a16:creationId xmlns:a16="http://schemas.microsoft.com/office/drawing/2014/main" id="{F29E28E1-87A8-42EB-6F19-CB9CADA0A3C4}"/>
              </a:ext>
            </a:extLst>
          </p:cNvPr>
          <p:cNvSpPr>
            <a:spLocks noGrp="1"/>
          </p:cNvSpPr>
          <p:nvPr>
            <p:ph type="sldNum" sz="quarter" idx="4"/>
          </p:nvPr>
        </p:nvSpPr>
        <p:spPr/>
        <p:txBody>
          <a:bodyPr/>
          <a:lstStyle/>
          <a:p>
            <a:fld id="{8A7A6979-0714-4377-B894-6BE4C2D6E202}" type="slidenum">
              <a:rPr lang="en-US" smtClean="0"/>
              <a:pPr/>
              <a:t>13</a:t>
            </a:fld>
            <a:endParaRPr lang="en-US"/>
          </a:p>
        </p:txBody>
      </p:sp>
      <p:grpSp>
        <p:nvGrpSpPr>
          <p:cNvPr id="19" name="Group 18">
            <a:extLst>
              <a:ext uri="{FF2B5EF4-FFF2-40B4-BE49-F238E27FC236}">
                <a16:creationId xmlns:a16="http://schemas.microsoft.com/office/drawing/2014/main" id="{4E7E9975-F05F-8337-AFF4-66FF41CEF545}"/>
              </a:ext>
              <a:ext uri="{C183D7F6-B498-43B3-948B-1728B52AA6E4}">
                <adec:decorative xmlns:adec="http://schemas.microsoft.com/office/drawing/2017/decorative" val="1"/>
              </a:ext>
            </a:extLst>
          </p:cNvPr>
          <p:cNvGrpSpPr/>
          <p:nvPr/>
        </p:nvGrpSpPr>
        <p:grpSpPr>
          <a:xfrm>
            <a:off x="307872" y="4711266"/>
            <a:ext cx="7354149" cy="677108"/>
            <a:chOff x="307872" y="4711266"/>
            <a:chExt cx="7354149" cy="677108"/>
          </a:xfrm>
        </p:grpSpPr>
        <p:sp>
          <p:nvSpPr>
            <p:cNvPr id="9" name="Subtitle 2">
              <a:extLst>
                <a:ext uri="{FF2B5EF4-FFF2-40B4-BE49-F238E27FC236}">
                  <a16:creationId xmlns:a16="http://schemas.microsoft.com/office/drawing/2014/main" id="{07A40DD9-F6DE-F0F6-CFBF-FC4A1610F587}"/>
                </a:ext>
              </a:extLst>
            </p:cNvPr>
            <p:cNvSpPr txBox="1">
              <a:spLocks/>
            </p:cNvSpPr>
            <p:nvPr/>
          </p:nvSpPr>
          <p:spPr>
            <a:xfrm>
              <a:off x="1047020" y="4711266"/>
              <a:ext cx="6615001" cy="677108"/>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solidFill>
                    <a:schemeClr val="bg1"/>
                  </a:solidFill>
                  <a:latin typeface="Acumin Pro SemiCondensed"/>
                </a:rPr>
                <a:t>If a heavy rain hit tomorrow, what areas on your farm would concern you the most?</a:t>
              </a:r>
              <a:endParaRPr lang="en-US">
                <a:solidFill>
                  <a:schemeClr val="bg1"/>
                </a:solidFill>
              </a:endParaRPr>
            </a:p>
          </p:txBody>
        </p:sp>
        <p:pic>
          <p:nvPicPr>
            <p:cNvPr id="4" name="Graphic 3" descr="Rain with solid fill">
              <a:extLst>
                <a:ext uri="{FF2B5EF4-FFF2-40B4-BE49-F238E27FC236}">
                  <a16:creationId xmlns:a16="http://schemas.microsoft.com/office/drawing/2014/main" id="{571AAB48-E7D0-B632-3BBF-0E616BF1079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7872" y="4713954"/>
              <a:ext cx="591780" cy="582562"/>
            </a:xfrm>
            <a:prstGeom prst="rect">
              <a:avLst/>
            </a:prstGeom>
          </p:spPr>
        </p:pic>
      </p:grpSp>
      <p:grpSp>
        <p:nvGrpSpPr>
          <p:cNvPr id="18" name="Group 17">
            <a:extLst>
              <a:ext uri="{FF2B5EF4-FFF2-40B4-BE49-F238E27FC236}">
                <a16:creationId xmlns:a16="http://schemas.microsoft.com/office/drawing/2014/main" id="{3EF6745C-FB28-4C5D-33A5-04F35E678EEC}"/>
              </a:ext>
              <a:ext uri="{C183D7F6-B498-43B3-948B-1728B52AA6E4}">
                <adec:decorative xmlns:adec="http://schemas.microsoft.com/office/drawing/2017/decorative" val="1"/>
              </a:ext>
            </a:extLst>
          </p:cNvPr>
          <p:cNvGrpSpPr/>
          <p:nvPr/>
        </p:nvGrpSpPr>
        <p:grpSpPr>
          <a:xfrm>
            <a:off x="353958" y="3506430"/>
            <a:ext cx="8220211" cy="573342"/>
            <a:chOff x="353958" y="3506430"/>
            <a:chExt cx="8220211" cy="573342"/>
          </a:xfrm>
        </p:grpSpPr>
        <p:sp>
          <p:nvSpPr>
            <p:cNvPr id="8" name="Subtitle 2">
              <a:extLst>
                <a:ext uri="{FF2B5EF4-FFF2-40B4-BE49-F238E27FC236}">
                  <a16:creationId xmlns:a16="http://schemas.microsoft.com/office/drawing/2014/main" id="{9C7DA330-6DDD-9307-5024-DE40D8E5D040}"/>
                </a:ext>
              </a:extLst>
            </p:cNvPr>
            <p:cNvSpPr txBox="1">
              <a:spLocks/>
            </p:cNvSpPr>
            <p:nvPr/>
          </p:nvSpPr>
          <p:spPr>
            <a:xfrm>
              <a:off x="1047020" y="3624018"/>
              <a:ext cx="7527149"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solidFill>
                    <a:schemeClr val="bg1"/>
                  </a:solidFill>
                  <a:latin typeface="Acumin Pro SemiCondensed"/>
                </a:rPr>
                <a:t>Where are inputs most at risk in reaching water?</a:t>
              </a:r>
              <a:endParaRPr lang="en-US">
                <a:solidFill>
                  <a:schemeClr val="bg1"/>
                </a:solidFill>
              </a:endParaRPr>
            </a:p>
          </p:txBody>
        </p:sp>
        <p:pic>
          <p:nvPicPr>
            <p:cNvPr id="14" name="Graphic 13" descr="Radioactive with solid fill">
              <a:extLst>
                <a:ext uri="{FF2B5EF4-FFF2-40B4-BE49-F238E27FC236}">
                  <a16:creationId xmlns:a16="http://schemas.microsoft.com/office/drawing/2014/main" id="{F2C5A185-8145-1B48-2739-528C671538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3958" y="3506430"/>
              <a:ext cx="490386" cy="573342"/>
            </a:xfrm>
            <a:prstGeom prst="rect">
              <a:avLst/>
            </a:prstGeom>
          </p:spPr>
        </p:pic>
      </p:grpSp>
      <p:grpSp>
        <p:nvGrpSpPr>
          <p:cNvPr id="17" name="Group 16">
            <a:extLst>
              <a:ext uri="{FF2B5EF4-FFF2-40B4-BE49-F238E27FC236}">
                <a16:creationId xmlns:a16="http://schemas.microsoft.com/office/drawing/2014/main" id="{2D7EE907-CCD5-C8A6-0E8E-C69F2C901422}"/>
              </a:ext>
              <a:ext uri="{C183D7F6-B498-43B3-948B-1728B52AA6E4}">
                <adec:decorative xmlns:adec="http://schemas.microsoft.com/office/drawing/2017/decorative" val="1"/>
              </a:ext>
            </a:extLst>
          </p:cNvPr>
          <p:cNvGrpSpPr/>
          <p:nvPr/>
        </p:nvGrpSpPr>
        <p:grpSpPr>
          <a:xfrm>
            <a:off x="252566" y="2308123"/>
            <a:ext cx="7098203" cy="591780"/>
            <a:chOff x="252566" y="2308123"/>
            <a:chExt cx="7098203" cy="591780"/>
          </a:xfrm>
        </p:grpSpPr>
        <p:sp>
          <p:nvSpPr>
            <p:cNvPr id="5" name="Subtitle 2">
              <a:extLst>
                <a:ext uri="{FF2B5EF4-FFF2-40B4-BE49-F238E27FC236}">
                  <a16:creationId xmlns:a16="http://schemas.microsoft.com/office/drawing/2014/main" id="{EA124E7F-BF6B-32F3-626E-9CEC8427CB41}"/>
                </a:ext>
              </a:extLst>
            </p:cNvPr>
            <p:cNvSpPr txBox="1">
              <a:spLocks/>
            </p:cNvSpPr>
            <p:nvPr/>
          </p:nvSpPr>
          <p:spPr>
            <a:xfrm>
              <a:off x="1051078" y="2436912"/>
              <a:ext cx="6299691"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solidFill>
                    <a:schemeClr val="bg1"/>
                  </a:solidFill>
                  <a:latin typeface="Acumin Pro SemiCondensed"/>
                </a:rPr>
                <a:t>Which fields or areas have the least soil protection?</a:t>
              </a:r>
              <a:endParaRPr lang="en-US">
                <a:solidFill>
                  <a:schemeClr val="bg1"/>
                </a:solidFill>
              </a:endParaRPr>
            </a:p>
          </p:txBody>
        </p:sp>
        <p:pic>
          <p:nvPicPr>
            <p:cNvPr id="15" name="Graphic 14" descr="Plant with solid fill">
              <a:extLst>
                <a:ext uri="{FF2B5EF4-FFF2-40B4-BE49-F238E27FC236}">
                  <a16:creationId xmlns:a16="http://schemas.microsoft.com/office/drawing/2014/main" id="{9749EE9E-8F2B-2728-286B-E0C53B32A6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2566" y="2308123"/>
              <a:ext cx="693175" cy="591780"/>
            </a:xfrm>
            <a:prstGeom prst="rect">
              <a:avLst/>
            </a:prstGeom>
          </p:spPr>
        </p:pic>
      </p:grpSp>
      <p:pic>
        <p:nvPicPr>
          <p:cNvPr id="16" name="Graphic 15" descr="Water with solid fill">
            <a:extLst>
              <a:ext uri="{FF2B5EF4-FFF2-40B4-BE49-F238E27FC236}">
                <a16:creationId xmlns:a16="http://schemas.microsoft.com/office/drawing/2014/main" id="{058125EF-06D0-AEDC-58CC-080430EE9AB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98655" y="1238865"/>
            <a:ext cx="600997" cy="600997"/>
          </a:xfrm>
          <a:prstGeom prst="rect">
            <a:avLst/>
          </a:prstGeom>
        </p:spPr>
      </p:pic>
    </p:spTree>
    <p:extLst>
      <p:ext uri="{BB962C8B-B14F-4D97-AF65-F5344CB8AC3E}">
        <p14:creationId xmlns:p14="http://schemas.microsoft.com/office/powerpoint/2010/main" val="1915145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331689-2099-190D-3139-3EABB99AB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8FA72-236F-08CE-C3F7-54584E83BE5F}"/>
              </a:ext>
            </a:extLst>
          </p:cNvPr>
          <p:cNvSpPr>
            <a:spLocks noGrp="1"/>
          </p:cNvSpPr>
          <p:nvPr>
            <p:ph type="ctrTitle"/>
          </p:nvPr>
        </p:nvSpPr>
        <p:spPr>
          <a:xfrm>
            <a:off x="589458" y="195613"/>
            <a:ext cx="8507538" cy="520369"/>
          </a:xfrm>
        </p:spPr>
        <p:txBody>
          <a:bodyPr/>
          <a:lstStyle/>
          <a:p>
            <a:r>
              <a:rPr lang="en-US" dirty="0">
                <a:latin typeface="Acumin Pro ExtraCondensed"/>
              </a:rPr>
              <a:t>If you could fix one spot in your garden</a:t>
            </a:r>
            <a:endParaRPr lang="en-US" dirty="0"/>
          </a:p>
        </p:txBody>
      </p:sp>
      <p:sp>
        <p:nvSpPr>
          <p:cNvPr id="3" name="Subtitle 2">
            <a:extLst>
              <a:ext uri="{FF2B5EF4-FFF2-40B4-BE49-F238E27FC236}">
                <a16:creationId xmlns:a16="http://schemas.microsoft.com/office/drawing/2014/main" id="{C635285E-F6A6-4B80-0E29-791E55523E5F}"/>
              </a:ext>
            </a:extLst>
          </p:cNvPr>
          <p:cNvSpPr>
            <a:spLocks noGrp="1"/>
          </p:cNvSpPr>
          <p:nvPr>
            <p:ph type="subTitle" idx="1"/>
          </p:nvPr>
        </p:nvSpPr>
        <p:spPr>
          <a:xfrm>
            <a:off x="881196" y="1367688"/>
            <a:ext cx="7741109" cy="338554"/>
          </a:xfrm>
        </p:spPr>
        <p:txBody>
          <a:bodyPr/>
          <a:lstStyle/>
          <a:p>
            <a:r>
              <a:rPr lang="en-US">
                <a:solidFill>
                  <a:schemeClr val="bg1"/>
                </a:solidFill>
              </a:rPr>
              <a:t>Where do you notice water standing the longest after a big rain?</a:t>
            </a:r>
          </a:p>
        </p:txBody>
      </p:sp>
      <p:sp>
        <p:nvSpPr>
          <p:cNvPr id="6" name="Date Placeholder 5">
            <a:extLst>
              <a:ext uri="{FF2B5EF4-FFF2-40B4-BE49-F238E27FC236}">
                <a16:creationId xmlns:a16="http://schemas.microsoft.com/office/drawing/2014/main" id="{EEC51B88-2A9E-37C1-598E-9F84EDF3E50A}"/>
              </a:ext>
            </a:extLst>
          </p:cNvPr>
          <p:cNvSpPr>
            <a:spLocks noGrp="1"/>
          </p:cNvSpPr>
          <p:nvPr>
            <p:ph type="dt" sz="half" idx="2"/>
          </p:nvPr>
        </p:nvSpPr>
        <p:spPr/>
        <p:txBody>
          <a:bodyPr/>
          <a:lstStyle/>
          <a:p>
            <a:fld id="{E0C8DACD-4E35-4E4C-AC75-C3DE50F04E7E}" type="datetime1">
              <a:rPr lang="en-US" smtClean="0"/>
              <a:pPr/>
              <a:t>6/25/2026</a:t>
            </a:fld>
            <a:endParaRPr lang="en-US"/>
          </a:p>
        </p:txBody>
      </p:sp>
      <p:sp>
        <p:nvSpPr>
          <p:cNvPr id="7" name="Slide Number Placeholder 6">
            <a:extLst>
              <a:ext uri="{FF2B5EF4-FFF2-40B4-BE49-F238E27FC236}">
                <a16:creationId xmlns:a16="http://schemas.microsoft.com/office/drawing/2014/main" id="{13695BA8-3702-1E61-2B14-A633A8EF91E8}"/>
              </a:ext>
            </a:extLst>
          </p:cNvPr>
          <p:cNvSpPr>
            <a:spLocks noGrp="1"/>
          </p:cNvSpPr>
          <p:nvPr>
            <p:ph type="sldNum" sz="quarter" idx="4"/>
          </p:nvPr>
        </p:nvSpPr>
        <p:spPr/>
        <p:txBody>
          <a:bodyPr/>
          <a:lstStyle/>
          <a:p>
            <a:fld id="{8A7A6979-0714-4377-B894-6BE4C2D6E202}" type="slidenum">
              <a:rPr lang="en-US" smtClean="0"/>
              <a:pPr/>
              <a:t>14</a:t>
            </a:fld>
            <a:endParaRPr lang="en-US"/>
          </a:p>
        </p:txBody>
      </p:sp>
      <p:sp>
        <p:nvSpPr>
          <p:cNvPr id="5" name="Subtitle 2">
            <a:extLst>
              <a:ext uri="{FF2B5EF4-FFF2-40B4-BE49-F238E27FC236}">
                <a16:creationId xmlns:a16="http://schemas.microsoft.com/office/drawing/2014/main" id="{BB0FD950-B6C3-D8CA-22C6-63A833E014AA}"/>
              </a:ext>
            </a:extLst>
          </p:cNvPr>
          <p:cNvSpPr txBox="1">
            <a:spLocks/>
          </p:cNvSpPr>
          <p:nvPr/>
        </p:nvSpPr>
        <p:spPr>
          <a:xfrm>
            <a:off x="875941" y="2409259"/>
            <a:ext cx="6299691"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solidFill>
                  <a:schemeClr val="bg1"/>
                </a:solidFill>
                <a:latin typeface="Acumin Pro SemiCondensed"/>
              </a:rPr>
              <a:t>What part of your yard dries out the fastest?</a:t>
            </a:r>
            <a:endParaRPr lang="en-US">
              <a:solidFill>
                <a:schemeClr val="bg1"/>
              </a:solidFill>
            </a:endParaRPr>
          </a:p>
        </p:txBody>
      </p:sp>
      <p:sp>
        <p:nvSpPr>
          <p:cNvPr id="8" name="Subtitle 2">
            <a:extLst>
              <a:ext uri="{FF2B5EF4-FFF2-40B4-BE49-F238E27FC236}">
                <a16:creationId xmlns:a16="http://schemas.microsoft.com/office/drawing/2014/main" id="{AB6A94FE-D481-A107-6216-AC42ED4A94ED}"/>
              </a:ext>
            </a:extLst>
          </p:cNvPr>
          <p:cNvSpPr txBox="1">
            <a:spLocks/>
          </p:cNvSpPr>
          <p:nvPr/>
        </p:nvSpPr>
        <p:spPr>
          <a:xfrm>
            <a:off x="890318" y="3430446"/>
            <a:ext cx="7527149"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solidFill>
                  <a:schemeClr val="bg1"/>
                </a:solidFill>
                <a:latin typeface="Acumin Pro SemiCondensed"/>
              </a:rPr>
              <a:t>What's one area of your yard that's hard to maintain?</a:t>
            </a:r>
            <a:endParaRPr lang="en-US">
              <a:solidFill>
                <a:schemeClr val="bg1"/>
              </a:solidFill>
            </a:endParaRPr>
          </a:p>
        </p:txBody>
      </p:sp>
      <p:sp>
        <p:nvSpPr>
          <p:cNvPr id="9" name="Subtitle 2">
            <a:extLst>
              <a:ext uri="{FF2B5EF4-FFF2-40B4-BE49-F238E27FC236}">
                <a16:creationId xmlns:a16="http://schemas.microsoft.com/office/drawing/2014/main" id="{6AB8354D-3572-97EC-E347-6AEA09702032}"/>
              </a:ext>
            </a:extLst>
          </p:cNvPr>
          <p:cNvSpPr txBox="1">
            <a:spLocks/>
          </p:cNvSpPr>
          <p:nvPr/>
        </p:nvSpPr>
        <p:spPr>
          <a:xfrm>
            <a:off x="879057" y="4785008"/>
            <a:ext cx="7200577"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solidFill>
                  <a:schemeClr val="bg1"/>
                </a:solidFill>
                <a:latin typeface="Acumin Pro SemiCondensed"/>
              </a:rPr>
              <a:t>Where could you "slow water down" on your property?</a:t>
            </a:r>
            <a:endParaRPr lang="en-US">
              <a:solidFill>
                <a:schemeClr val="bg1"/>
              </a:solidFill>
            </a:endParaRPr>
          </a:p>
        </p:txBody>
      </p:sp>
      <p:sp>
        <p:nvSpPr>
          <p:cNvPr id="10" name="Subtitle 2">
            <a:extLst>
              <a:ext uri="{FF2B5EF4-FFF2-40B4-BE49-F238E27FC236}">
                <a16:creationId xmlns:a16="http://schemas.microsoft.com/office/drawing/2014/main" id="{2C202A3A-A093-72D4-CF4A-7C5EB0FB3D9A}"/>
              </a:ext>
            </a:extLst>
          </p:cNvPr>
          <p:cNvSpPr txBox="1">
            <a:spLocks/>
          </p:cNvSpPr>
          <p:nvPr/>
        </p:nvSpPr>
        <p:spPr>
          <a:xfrm>
            <a:off x="1033596" y="1746307"/>
            <a:ext cx="7741109"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i="1">
                <a:latin typeface="Acumin Pro SemiCondensed"/>
              </a:rPr>
              <a:t>Could this area be turned into a rain garden?</a:t>
            </a:r>
            <a:endParaRPr lang="en-US" i="1"/>
          </a:p>
        </p:txBody>
      </p:sp>
      <p:sp>
        <p:nvSpPr>
          <p:cNvPr id="11" name="Subtitle 2">
            <a:extLst>
              <a:ext uri="{FF2B5EF4-FFF2-40B4-BE49-F238E27FC236}">
                <a16:creationId xmlns:a16="http://schemas.microsoft.com/office/drawing/2014/main" id="{20525763-3348-9275-8A34-913694350A8C}"/>
              </a:ext>
            </a:extLst>
          </p:cNvPr>
          <p:cNvSpPr txBox="1">
            <a:spLocks/>
          </p:cNvSpPr>
          <p:nvPr/>
        </p:nvSpPr>
        <p:spPr>
          <a:xfrm>
            <a:off x="1033595" y="2758337"/>
            <a:ext cx="7741109"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i="1">
                <a:latin typeface="Acumin Pro SemiCondensed"/>
              </a:rPr>
              <a:t>Maybe it's time to consider plants with deeper root systems?</a:t>
            </a:r>
            <a:endParaRPr lang="en-US" i="1"/>
          </a:p>
        </p:txBody>
      </p:sp>
      <p:sp>
        <p:nvSpPr>
          <p:cNvPr id="12" name="Subtitle 2">
            <a:extLst>
              <a:ext uri="{FF2B5EF4-FFF2-40B4-BE49-F238E27FC236}">
                <a16:creationId xmlns:a16="http://schemas.microsoft.com/office/drawing/2014/main" id="{0AD49E27-982E-B2DD-05B8-1AD54E08EFB7}"/>
              </a:ext>
            </a:extLst>
          </p:cNvPr>
          <p:cNvSpPr txBox="1">
            <a:spLocks/>
          </p:cNvSpPr>
          <p:nvPr/>
        </p:nvSpPr>
        <p:spPr>
          <a:xfrm>
            <a:off x="1033595" y="3770368"/>
            <a:ext cx="7741109" cy="677108"/>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i="1">
                <a:latin typeface="Acumin Pro SemiCondensed"/>
              </a:rPr>
              <a:t>Is it time to switch to low-maintenance landscaping with native plants?</a:t>
            </a:r>
          </a:p>
        </p:txBody>
      </p:sp>
      <p:sp>
        <p:nvSpPr>
          <p:cNvPr id="13" name="Subtitle 2">
            <a:extLst>
              <a:ext uri="{FF2B5EF4-FFF2-40B4-BE49-F238E27FC236}">
                <a16:creationId xmlns:a16="http://schemas.microsoft.com/office/drawing/2014/main" id="{C996078F-72A3-F294-EF64-F15C80823B53}"/>
              </a:ext>
            </a:extLst>
          </p:cNvPr>
          <p:cNvSpPr txBox="1">
            <a:spLocks/>
          </p:cNvSpPr>
          <p:nvPr/>
        </p:nvSpPr>
        <p:spPr>
          <a:xfrm>
            <a:off x="1033595" y="5115774"/>
            <a:ext cx="7741109"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i="1">
                <a:latin typeface="Acumin Pro SemiCondensed"/>
              </a:rPr>
              <a:t>Have you considered installing a rain barrel?</a:t>
            </a:r>
            <a:endParaRPr lang="en-US" i="1"/>
          </a:p>
        </p:txBody>
      </p:sp>
    </p:spTree>
    <p:extLst>
      <p:ext uri="{BB962C8B-B14F-4D97-AF65-F5344CB8AC3E}">
        <p14:creationId xmlns:p14="http://schemas.microsoft.com/office/powerpoint/2010/main" val="310804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86">
            <a:extLst>
              <a:ext uri="{FF2B5EF4-FFF2-40B4-BE49-F238E27FC236}">
                <a16:creationId xmlns:a16="http://schemas.microsoft.com/office/drawing/2014/main" id="{58A43706-3C23-445C-9215-E3A7A7038F90}"/>
              </a:ext>
            </a:extLst>
          </p:cNvPr>
          <p:cNvSpPr>
            <a:spLocks noGrp="1"/>
          </p:cNvSpPr>
          <p:nvPr>
            <p:ph type="ctrTitle"/>
          </p:nvPr>
        </p:nvSpPr>
        <p:spPr>
          <a:xfrm>
            <a:off x="510082" y="191390"/>
            <a:ext cx="6925732" cy="512448"/>
          </a:xfrm>
        </p:spPr>
        <p:txBody>
          <a:bodyPr/>
          <a:lstStyle/>
          <a:p>
            <a:r>
              <a:rPr lang="en-US" dirty="0"/>
              <a:t>Summary: What can we do?</a:t>
            </a:r>
          </a:p>
        </p:txBody>
      </p:sp>
      <p:sp>
        <p:nvSpPr>
          <p:cNvPr id="88" name="TextBox 87">
            <a:extLst>
              <a:ext uri="{FF2B5EF4-FFF2-40B4-BE49-F238E27FC236}">
                <a16:creationId xmlns:a16="http://schemas.microsoft.com/office/drawing/2014/main" id="{FBD86520-C371-4628-8621-DBA4C4B0D82D}"/>
              </a:ext>
            </a:extLst>
          </p:cNvPr>
          <p:cNvSpPr txBox="1"/>
          <p:nvPr/>
        </p:nvSpPr>
        <p:spPr>
          <a:xfrm>
            <a:off x="3967299" y="1648079"/>
            <a:ext cx="5137040" cy="4031873"/>
          </a:xfrm>
          <a:prstGeom prst="rect">
            <a:avLst/>
          </a:prstGeom>
          <a:noFill/>
        </p:spPr>
        <p:txBody>
          <a:bodyPr wrap="square" lIns="91440" tIns="45720" rIns="91440" bIns="45720" anchor="t">
            <a:spAutoFit/>
          </a:bodyPr>
          <a:lstStyle/>
          <a:p>
            <a:pPr marL="274320" indent="-274320">
              <a:buFont typeface="Wingdings" charset="2"/>
              <a:buChar char="§"/>
            </a:pPr>
            <a:r>
              <a:rPr lang="en-US" sz="2400">
                <a:solidFill>
                  <a:schemeClr val="bg1"/>
                </a:solidFill>
                <a:latin typeface="Acumin Pro ExtraCondensed" panose="020B0508020202020204"/>
              </a:rPr>
              <a:t>Manage runoff and erosion</a:t>
            </a:r>
            <a:endParaRPr lang="en-US">
              <a:solidFill>
                <a:schemeClr val="bg1"/>
              </a:solidFill>
            </a:endParaRPr>
          </a:p>
          <a:p>
            <a:pPr lvl="2" indent="-457200">
              <a:buFont typeface="Arial" panose="020B0604020202020204" pitchFamily="34" charset="0"/>
              <a:buChar char="•"/>
            </a:pPr>
            <a:r>
              <a:rPr lang="en-US" sz="2200">
                <a:solidFill>
                  <a:schemeClr val="bg1"/>
                </a:solidFill>
                <a:latin typeface="Acumin Pro ExtraCondensed" panose="020B0508020202020204"/>
              </a:rPr>
              <a:t>Reduce tillage</a:t>
            </a:r>
          </a:p>
          <a:p>
            <a:pPr lvl="2" indent="-457200">
              <a:buFont typeface="Arial" panose="020B0604020202020204" pitchFamily="34" charset="0"/>
              <a:buChar char="•"/>
            </a:pPr>
            <a:r>
              <a:rPr lang="en-US" sz="2200">
                <a:solidFill>
                  <a:schemeClr val="bg1"/>
                </a:solidFill>
                <a:latin typeface="Acumin Pro ExtraCondensed" panose="020B0508020202020204"/>
              </a:rPr>
              <a:t>Plant cover crops</a:t>
            </a:r>
          </a:p>
          <a:p>
            <a:pPr lvl="2" indent="-457200">
              <a:buFont typeface="Arial" panose="020B0604020202020204" pitchFamily="34" charset="0"/>
              <a:buChar char="•"/>
            </a:pPr>
            <a:r>
              <a:rPr lang="en-US" sz="2200">
                <a:solidFill>
                  <a:schemeClr val="bg1"/>
                </a:solidFill>
                <a:latin typeface="Acumin Pro ExtraCondensed" panose="020B0508020202020204"/>
              </a:rPr>
              <a:t>Use filter &amp; buffer strips</a:t>
            </a:r>
          </a:p>
          <a:p>
            <a:pPr lvl="2" indent="-457200">
              <a:buFont typeface="Arial" panose="020B0604020202020204" pitchFamily="34" charset="0"/>
              <a:buChar char="•"/>
            </a:pPr>
            <a:r>
              <a:rPr lang="en-US" sz="2200">
                <a:solidFill>
                  <a:schemeClr val="bg1"/>
                </a:solidFill>
                <a:latin typeface="Acumin Pro ExtraCondensed" panose="020B0508020202020204"/>
              </a:rPr>
              <a:t>Stabilize banks</a:t>
            </a:r>
          </a:p>
          <a:p>
            <a:pPr marL="274320" indent="-274320">
              <a:buFont typeface="Wingdings" charset="2"/>
              <a:buChar char="§"/>
            </a:pPr>
            <a:r>
              <a:rPr lang="en-US" sz="2400">
                <a:solidFill>
                  <a:schemeClr val="bg1"/>
                </a:solidFill>
                <a:latin typeface="Acumin Pro ExtraCondensed" panose="020B0508020202020204"/>
              </a:rPr>
              <a:t>Use 4Rs for nutrients</a:t>
            </a:r>
          </a:p>
          <a:p>
            <a:pPr marL="274320" indent="-274320">
              <a:buFont typeface="Wingdings" charset="2"/>
              <a:buChar char="§"/>
            </a:pPr>
            <a:r>
              <a:rPr lang="en-US" sz="2400" dirty="0">
                <a:solidFill>
                  <a:schemeClr val="bg1"/>
                </a:solidFill>
                <a:latin typeface="Acumin Pro ExtraCondensed" panose="020B0508020202020204"/>
              </a:rPr>
              <a:t>Contain manure in storage</a:t>
            </a:r>
          </a:p>
          <a:p>
            <a:pPr marL="274320" indent="-274320">
              <a:buFont typeface="Wingdings" charset="2"/>
              <a:buChar char="§"/>
            </a:pPr>
            <a:r>
              <a:rPr lang="en-US" sz="2400">
                <a:solidFill>
                  <a:schemeClr val="bg1"/>
                </a:solidFill>
                <a:latin typeface="Acumin Pro ExtraCondensed" panose="020B0508020202020204"/>
              </a:rPr>
              <a:t>Limit livestock access to waterways</a:t>
            </a:r>
          </a:p>
          <a:p>
            <a:pPr marL="274320" indent="-274320">
              <a:buFont typeface="Wingdings" charset="2"/>
              <a:buChar char="§"/>
            </a:pPr>
            <a:r>
              <a:rPr lang="en-US" sz="2400">
                <a:solidFill>
                  <a:schemeClr val="bg1"/>
                </a:solidFill>
                <a:latin typeface="Acumin Pro ExtraCondensed" panose="020B0508020202020204"/>
              </a:rPr>
              <a:t>Follow pesticide labels and prevent drift</a:t>
            </a:r>
          </a:p>
          <a:p>
            <a:pPr marL="274320" indent="-274320">
              <a:buFont typeface="Wingdings" charset="2"/>
              <a:buChar char="§"/>
            </a:pPr>
            <a:r>
              <a:rPr lang="en-US" sz="2400">
                <a:solidFill>
                  <a:schemeClr val="bg1"/>
                </a:solidFill>
                <a:latin typeface="Acumin Pro ExtraCondensed" panose="020B0508020202020204"/>
              </a:rPr>
              <a:t>Manage septic</a:t>
            </a:r>
            <a:endParaRPr lang="en-US" sz="2400" dirty="0">
              <a:solidFill>
                <a:schemeClr val="bg1"/>
              </a:solidFill>
              <a:latin typeface="Acumin Pro ExtraCondensed" panose="020B0508020202020204"/>
            </a:endParaRPr>
          </a:p>
        </p:txBody>
      </p:sp>
      <p:grpSp>
        <p:nvGrpSpPr>
          <p:cNvPr id="92" name="Group 12" descr="Pictures with icons depicting each of the 4 items farmers can impact: sediment, pathogens, nutrients, chemicals">
            <a:extLst>
              <a:ext uri="{FF2B5EF4-FFF2-40B4-BE49-F238E27FC236}">
                <a16:creationId xmlns:a16="http://schemas.microsoft.com/office/drawing/2014/main" id="{18DE5D01-0B54-4C99-80E2-F0E6ED435798}"/>
              </a:ext>
              <a:ext uri="{C183D7F6-B498-43B3-948B-1728B52AA6E4}">
                <adec:decorative xmlns:adec="http://schemas.microsoft.com/office/drawing/2017/decorative" val="1"/>
              </a:ext>
            </a:extLst>
          </p:cNvPr>
          <p:cNvGrpSpPr/>
          <p:nvPr/>
        </p:nvGrpSpPr>
        <p:grpSpPr>
          <a:xfrm>
            <a:off x="233071" y="2386442"/>
            <a:ext cx="2592999" cy="910645"/>
            <a:chOff x="0" y="0"/>
            <a:chExt cx="1365860" cy="479681"/>
          </a:xfrm>
        </p:grpSpPr>
        <p:sp>
          <p:nvSpPr>
            <p:cNvPr id="93" name="Freeform 13">
              <a:extLst>
                <a:ext uri="{FF2B5EF4-FFF2-40B4-BE49-F238E27FC236}">
                  <a16:creationId xmlns:a16="http://schemas.microsoft.com/office/drawing/2014/main" id="{CD4FD14B-A224-47D0-89DF-CF3C441AECB0}"/>
                </a:ext>
              </a:extLst>
            </p:cNvPr>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94" name="TextBox 14">
              <a:extLst>
                <a:ext uri="{FF2B5EF4-FFF2-40B4-BE49-F238E27FC236}">
                  <a16:creationId xmlns:a16="http://schemas.microsoft.com/office/drawing/2014/main" id="{E5CC74B6-6B06-411A-9E05-344AFFCC71D2}"/>
                </a:ext>
              </a:extLst>
            </p:cNvPr>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95" name="Group 18" descr="Pictures with icons depicting each of the 4 items farmers can impact: sediment, pathogens, nutrients, chemicals">
            <a:extLst>
              <a:ext uri="{FF2B5EF4-FFF2-40B4-BE49-F238E27FC236}">
                <a16:creationId xmlns:a16="http://schemas.microsoft.com/office/drawing/2014/main" id="{5A4F1ECD-E640-422D-9794-47F058279192}"/>
              </a:ext>
              <a:ext uri="{C183D7F6-B498-43B3-948B-1728B52AA6E4}">
                <adec:decorative xmlns:adec="http://schemas.microsoft.com/office/drawing/2017/decorative" val="1"/>
              </a:ext>
            </a:extLst>
          </p:cNvPr>
          <p:cNvGrpSpPr/>
          <p:nvPr/>
        </p:nvGrpSpPr>
        <p:grpSpPr>
          <a:xfrm>
            <a:off x="453846" y="2660499"/>
            <a:ext cx="530781" cy="362531"/>
            <a:chOff x="0" y="0"/>
            <a:chExt cx="812800" cy="812800"/>
          </a:xfrm>
        </p:grpSpPr>
        <p:sp>
          <p:nvSpPr>
            <p:cNvPr id="96" name="Freeform 19">
              <a:extLst>
                <a:ext uri="{FF2B5EF4-FFF2-40B4-BE49-F238E27FC236}">
                  <a16:creationId xmlns:a16="http://schemas.microsoft.com/office/drawing/2014/main" id="{7C07C23B-3AC7-42D6-ADC5-3FEC29BEE5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97" name="TextBox 20">
              <a:extLst>
                <a:ext uri="{FF2B5EF4-FFF2-40B4-BE49-F238E27FC236}">
                  <a16:creationId xmlns:a16="http://schemas.microsoft.com/office/drawing/2014/main" id="{42242FE9-0E11-4E76-8B37-EC23052FD608}"/>
                </a:ext>
              </a:extLst>
            </p:cNvPr>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98" name="Group 30" descr="Pictures with icons depicting each of the 4 items farmers can impact: sediment, pathogens, nutrients, chemicals">
            <a:extLst>
              <a:ext uri="{FF2B5EF4-FFF2-40B4-BE49-F238E27FC236}">
                <a16:creationId xmlns:a16="http://schemas.microsoft.com/office/drawing/2014/main" id="{788B7FE6-1D76-4105-95B1-78BCF2F6E253}"/>
              </a:ext>
              <a:ext uri="{C183D7F6-B498-43B3-948B-1728B52AA6E4}">
                <adec:decorative xmlns:adec="http://schemas.microsoft.com/office/drawing/2017/decorative" val="1"/>
              </a:ext>
            </a:extLst>
          </p:cNvPr>
          <p:cNvGrpSpPr/>
          <p:nvPr/>
        </p:nvGrpSpPr>
        <p:grpSpPr>
          <a:xfrm>
            <a:off x="944121" y="1211970"/>
            <a:ext cx="2592999" cy="910645"/>
            <a:chOff x="0" y="0"/>
            <a:chExt cx="1365860" cy="479681"/>
          </a:xfrm>
        </p:grpSpPr>
        <p:sp>
          <p:nvSpPr>
            <p:cNvPr id="99" name="Freeform 31">
              <a:extLst>
                <a:ext uri="{FF2B5EF4-FFF2-40B4-BE49-F238E27FC236}">
                  <a16:creationId xmlns:a16="http://schemas.microsoft.com/office/drawing/2014/main" id="{CF14F482-94C1-4582-96ED-30ECE455B43E}"/>
                </a:ext>
              </a:extLst>
            </p:cNvPr>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100" name="TextBox 32">
              <a:extLst>
                <a:ext uri="{FF2B5EF4-FFF2-40B4-BE49-F238E27FC236}">
                  <a16:creationId xmlns:a16="http://schemas.microsoft.com/office/drawing/2014/main" id="{28CC5897-F29D-479A-8CB7-75054716545E}"/>
                </a:ext>
              </a:extLst>
            </p:cNvPr>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01" name="Group 36" descr="Pictures with icons depicting each of the 4 items farmers can impact: sediment, pathogens, nutrients, chemicals">
            <a:extLst>
              <a:ext uri="{FF2B5EF4-FFF2-40B4-BE49-F238E27FC236}">
                <a16:creationId xmlns:a16="http://schemas.microsoft.com/office/drawing/2014/main" id="{75C888DD-BF2E-4312-8A6E-5DA7AD888E42}"/>
              </a:ext>
              <a:ext uri="{C183D7F6-B498-43B3-948B-1728B52AA6E4}">
                <adec:decorative xmlns:adec="http://schemas.microsoft.com/office/drawing/2017/decorative" val="1"/>
              </a:ext>
            </a:extLst>
          </p:cNvPr>
          <p:cNvGrpSpPr/>
          <p:nvPr/>
        </p:nvGrpSpPr>
        <p:grpSpPr>
          <a:xfrm>
            <a:off x="1164896" y="1401902"/>
            <a:ext cx="530781" cy="530781"/>
            <a:chOff x="0" y="0"/>
            <a:chExt cx="812800" cy="812800"/>
          </a:xfrm>
        </p:grpSpPr>
        <p:sp>
          <p:nvSpPr>
            <p:cNvPr id="102" name="Freeform 37">
              <a:extLst>
                <a:ext uri="{FF2B5EF4-FFF2-40B4-BE49-F238E27FC236}">
                  <a16:creationId xmlns:a16="http://schemas.microsoft.com/office/drawing/2014/main" id="{E5C25715-16F5-4D2F-BFE1-1CFE270691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103" name="TextBox 38">
              <a:extLst>
                <a:ext uri="{FF2B5EF4-FFF2-40B4-BE49-F238E27FC236}">
                  <a16:creationId xmlns:a16="http://schemas.microsoft.com/office/drawing/2014/main" id="{AB26C3FE-9018-4286-8C3C-855145152748}"/>
                </a:ext>
              </a:extLst>
            </p:cNvPr>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104" name="Group 42" descr="Pictures with icons depicting each of the 4 items farmers can impact: sediment, pathogens, nutrients, chemicals">
            <a:extLst>
              <a:ext uri="{FF2B5EF4-FFF2-40B4-BE49-F238E27FC236}">
                <a16:creationId xmlns:a16="http://schemas.microsoft.com/office/drawing/2014/main" id="{F110B9F3-C637-4AEF-9584-1A880B4AD659}"/>
              </a:ext>
              <a:ext uri="{C183D7F6-B498-43B3-948B-1728B52AA6E4}">
                <adec:decorative xmlns:adec="http://schemas.microsoft.com/office/drawing/2017/decorative" val="1"/>
              </a:ext>
            </a:extLst>
          </p:cNvPr>
          <p:cNvGrpSpPr/>
          <p:nvPr/>
        </p:nvGrpSpPr>
        <p:grpSpPr>
          <a:xfrm>
            <a:off x="944121" y="4735387"/>
            <a:ext cx="2592999" cy="910645"/>
            <a:chOff x="0" y="0"/>
            <a:chExt cx="1365860" cy="479681"/>
          </a:xfrm>
        </p:grpSpPr>
        <p:sp>
          <p:nvSpPr>
            <p:cNvPr id="105" name="Freeform 43">
              <a:extLst>
                <a:ext uri="{FF2B5EF4-FFF2-40B4-BE49-F238E27FC236}">
                  <a16:creationId xmlns:a16="http://schemas.microsoft.com/office/drawing/2014/main" id="{F23FB3A5-8F69-4A9C-8061-60B6F7A424FB}"/>
                </a:ext>
              </a:extLst>
            </p:cNvPr>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106" name="TextBox 44">
              <a:extLst>
                <a:ext uri="{FF2B5EF4-FFF2-40B4-BE49-F238E27FC236}">
                  <a16:creationId xmlns:a16="http://schemas.microsoft.com/office/drawing/2014/main" id="{0314D650-2CB7-4913-89D8-59682D7C798F}"/>
                </a:ext>
              </a:extLst>
            </p:cNvPr>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sp>
        <p:nvSpPr>
          <p:cNvPr id="111" name="Freeform 57" descr="Pictures with icons depicting each of the 4 items farmers can impact: sediment, pathogens, nutrients, chemicals">
            <a:extLst>
              <a:ext uri="{FF2B5EF4-FFF2-40B4-BE49-F238E27FC236}">
                <a16:creationId xmlns:a16="http://schemas.microsoft.com/office/drawing/2014/main" id="{D760C091-D38C-4B69-8634-88B30A4C8FCA}"/>
              </a:ext>
              <a:ext uri="{C183D7F6-B498-43B3-948B-1728B52AA6E4}">
                <adec:decorative xmlns:adec="http://schemas.microsoft.com/office/drawing/2017/decorative" val="0"/>
              </a:ext>
            </a:extLst>
          </p:cNvPr>
          <p:cNvSpPr/>
          <p:nvPr/>
        </p:nvSpPr>
        <p:spPr>
          <a:xfrm>
            <a:off x="1258193" y="1484452"/>
            <a:ext cx="369015" cy="342261"/>
          </a:xfrm>
          <a:custGeom>
            <a:avLst/>
            <a:gdLst/>
            <a:ahLst/>
            <a:cxnLst/>
            <a:rect l="l" t="t" r="r" b="b"/>
            <a:pathLst>
              <a:path w="738029" h="684522">
                <a:moveTo>
                  <a:pt x="0" y="0"/>
                </a:moveTo>
                <a:lnTo>
                  <a:pt x="738029" y="0"/>
                </a:lnTo>
                <a:lnTo>
                  <a:pt x="738029" y="684522"/>
                </a:lnTo>
                <a:lnTo>
                  <a:pt x="0" y="6845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4" name="TextBox 69" descr="Pictures with icons depicting each of the 4 items farmers can impact: sediment, pathogens, nutrients, chemicals">
            <a:extLst>
              <a:ext uri="{FF2B5EF4-FFF2-40B4-BE49-F238E27FC236}">
                <a16:creationId xmlns:a16="http://schemas.microsoft.com/office/drawing/2014/main" id="{B7174600-243D-4A4C-81B9-AB8E34C6D9C0}"/>
              </a:ext>
            </a:extLst>
          </p:cNvPr>
          <p:cNvSpPr txBox="1"/>
          <p:nvPr/>
        </p:nvSpPr>
        <p:spPr>
          <a:xfrm>
            <a:off x="1801286" y="1478374"/>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Sediment</a:t>
            </a:r>
          </a:p>
        </p:txBody>
      </p:sp>
      <p:sp>
        <p:nvSpPr>
          <p:cNvPr id="112" name="Freeform 58" descr="Pictures with icons depicting each of the 4 items farmers can impact: sediment, pathogens, nutrients, chemicals">
            <a:extLst>
              <a:ext uri="{FF2B5EF4-FFF2-40B4-BE49-F238E27FC236}">
                <a16:creationId xmlns:a16="http://schemas.microsoft.com/office/drawing/2014/main" id="{5D338C1D-48A1-4ECA-AE3F-9065D32380FB}"/>
              </a:ext>
            </a:extLst>
          </p:cNvPr>
          <p:cNvSpPr/>
          <p:nvPr/>
        </p:nvSpPr>
        <p:spPr>
          <a:xfrm>
            <a:off x="573240" y="2646124"/>
            <a:ext cx="291993" cy="391280"/>
          </a:xfrm>
          <a:custGeom>
            <a:avLst/>
            <a:gdLst/>
            <a:ahLst/>
            <a:cxnLst/>
            <a:rect l="l" t="t" r="r" b="b"/>
            <a:pathLst>
              <a:path w="583985" h="782559">
                <a:moveTo>
                  <a:pt x="0" y="0"/>
                </a:moveTo>
                <a:lnTo>
                  <a:pt x="583985" y="0"/>
                </a:lnTo>
                <a:lnTo>
                  <a:pt x="583985" y="782559"/>
                </a:lnTo>
                <a:lnTo>
                  <a:pt x="0" y="78255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3" name="TextBox 66" descr="Pictures with icons depicting each of the 4 items farmers can impact: sediment, pathogens, nutrients, chemicals">
            <a:extLst>
              <a:ext uri="{FF2B5EF4-FFF2-40B4-BE49-F238E27FC236}">
                <a16:creationId xmlns:a16="http://schemas.microsoft.com/office/drawing/2014/main" id="{7C65E2F4-9BB4-416A-BF17-8555C92ED37D}"/>
              </a:ext>
            </a:extLst>
          </p:cNvPr>
          <p:cNvSpPr txBox="1"/>
          <p:nvPr/>
        </p:nvSpPr>
        <p:spPr>
          <a:xfrm>
            <a:off x="1067493" y="2617668"/>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Pathogens</a:t>
            </a:r>
          </a:p>
        </p:txBody>
      </p:sp>
      <p:grpSp>
        <p:nvGrpSpPr>
          <p:cNvPr id="116" name="Group 79" descr="Pictures with icons depicting each of the 4 items farmers can impact: sediment, pathogens, nutrients, chemicals">
            <a:extLst>
              <a:ext uri="{FF2B5EF4-FFF2-40B4-BE49-F238E27FC236}">
                <a16:creationId xmlns:a16="http://schemas.microsoft.com/office/drawing/2014/main" id="{CEF229EE-131D-492F-90C6-C8474A68C29C}"/>
              </a:ext>
              <a:ext uri="{C183D7F6-B498-43B3-948B-1728B52AA6E4}">
                <adec:decorative xmlns:adec="http://schemas.microsoft.com/office/drawing/2017/decorative" val="1"/>
              </a:ext>
            </a:extLst>
          </p:cNvPr>
          <p:cNvGrpSpPr/>
          <p:nvPr/>
        </p:nvGrpSpPr>
        <p:grpSpPr>
          <a:xfrm>
            <a:off x="233071" y="3560914"/>
            <a:ext cx="2592999" cy="910645"/>
            <a:chOff x="0" y="0"/>
            <a:chExt cx="1365860" cy="479681"/>
          </a:xfrm>
        </p:grpSpPr>
        <p:sp>
          <p:nvSpPr>
            <p:cNvPr id="117" name="Freeform 80">
              <a:extLst>
                <a:ext uri="{FF2B5EF4-FFF2-40B4-BE49-F238E27FC236}">
                  <a16:creationId xmlns:a16="http://schemas.microsoft.com/office/drawing/2014/main" id="{AD78EBBC-1540-4C3B-A0BF-0C0A1A86A08C}"/>
                </a:ext>
              </a:extLst>
            </p:cNvPr>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118" name="TextBox 81">
              <a:extLst>
                <a:ext uri="{FF2B5EF4-FFF2-40B4-BE49-F238E27FC236}">
                  <a16:creationId xmlns:a16="http://schemas.microsoft.com/office/drawing/2014/main" id="{838ED4A2-0C09-4F4C-9788-C0A94CA8A7B9}"/>
                </a:ext>
              </a:extLst>
            </p:cNvPr>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19" name="Group 82" descr="Pictures with icons depicting each of the 4 items farmers can impact: sediment, pathogens, nutrients, chemicals">
            <a:extLst>
              <a:ext uri="{FF2B5EF4-FFF2-40B4-BE49-F238E27FC236}">
                <a16:creationId xmlns:a16="http://schemas.microsoft.com/office/drawing/2014/main" id="{141FC2C5-4207-4209-A754-3A944BD63264}"/>
              </a:ext>
              <a:ext uri="{C183D7F6-B498-43B3-948B-1728B52AA6E4}">
                <adec:decorative xmlns:adec="http://schemas.microsoft.com/office/drawing/2017/decorative" val="1"/>
              </a:ext>
            </a:extLst>
          </p:cNvPr>
          <p:cNvGrpSpPr/>
          <p:nvPr/>
        </p:nvGrpSpPr>
        <p:grpSpPr>
          <a:xfrm>
            <a:off x="453846" y="3750846"/>
            <a:ext cx="530781" cy="530781"/>
            <a:chOff x="0" y="0"/>
            <a:chExt cx="812800" cy="812800"/>
          </a:xfrm>
        </p:grpSpPr>
        <p:sp>
          <p:nvSpPr>
            <p:cNvPr id="120" name="Freeform 83">
              <a:extLst>
                <a:ext uri="{FF2B5EF4-FFF2-40B4-BE49-F238E27FC236}">
                  <a16:creationId xmlns:a16="http://schemas.microsoft.com/office/drawing/2014/main" id="{82208D0F-6F97-4DCC-98C2-BC690110BF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121" name="TextBox 84">
              <a:extLst>
                <a:ext uri="{FF2B5EF4-FFF2-40B4-BE49-F238E27FC236}">
                  <a16:creationId xmlns:a16="http://schemas.microsoft.com/office/drawing/2014/main" id="{08129126-95A5-4C63-9A8C-A792A825272C}"/>
                </a:ext>
              </a:extLst>
            </p:cNvPr>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122" name="Freeform 85" descr="Pictures with icons depicting each of the 4 items farmers can impact: sediment, pathogens, nutrients, chemicals">
            <a:extLst>
              <a:ext uri="{FF2B5EF4-FFF2-40B4-BE49-F238E27FC236}">
                <a16:creationId xmlns:a16="http://schemas.microsoft.com/office/drawing/2014/main" id="{3FB1EB43-FD08-499B-B39F-DF35EC60AB18}"/>
              </a:ext>
            </a:extLst>
          </p:cNvPr>
          <p:cNvSpPr/>
          <p:nvPr/>
        </p:nvSpPr>
        <p:spPr>
          <a:xfrm>
            <a:off x="549653" y="3792450"/>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3" name="TextBox 86" descr="Pictures with icons depicting each of the 4 items farmers can impact: sediment, pathogens, nutrients, chemicals">
            <a:extLst>
              <a:ext uri="{FF2B5EF4-FFF2-40B4-BE49-F238E27FC236}">
                <a16:creationId xmlns:a16="http://schemas.microsoft.com/office/drawing/2014/main" id="{56B160A4-2EE6-4150-B7C4-B0649C35B3D1}"/>
              </a:ext>
            </a:extLst>
          </p:cNvPr>
          <p:cNvSpPr txBox="1"/>
          <p:nvPr/>
        </p:nvSpPr>
        <p:spPr>
          <a:xfrm>
            <a:off x="1067493" y="3829028"/>
            <a:ext cx="1619694"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Nutrients</a:t>
            </a:r>
          </a:p>
        </p:txBody>
      </p:sp>
      <p:sp>
        <p:nvSpPr>
          <p:cNvPr id="115" name="TextBox 71" descr="Pictures with icons depicting each of the 4 items farmers can impact: sediment, pathogens, nutrients, chemicals">
            <a:extLst>
              <a:ext uri="{FF2B5EF4-FFF2-40B4-BE49-F238E27FC236}">
                <a16:creationId xmlns:a16="http://schemas.microsoft.com/office/drawing/2014/main" id="{F2060596-4FBC-4DB6-939F-929744EDE98C}"/>
              </a:ext>
            </a:extLst>
          </p:cNvPr>
          <p:cNvSpPr txBox="1"/>
          <p:nvPr/>
        </p:nvSpPr>
        <p:spPr>
          <a:xfrm>
            <a:off x="1799475" y="4987666"/>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Chemicals</a:t>
            </a:r>
          </a:p>
        </p:txBody>
      </p:sp>
      <p:grpSp>
        <p:nvGrpSpPr>
          <p:cNvPr id="107" name="Group 45">
            <a:extLst>
              <a:ext uri="{FF2B5EF4-FFF2-40B4-BE49-F238E27FC236}">
                <a16:creationId xmlns:a16="http://schemas.microsoft.com/office/drawing/2014/main" id="{CEA4555B-8528-489D-8DF0-06B08AAE5972}"/>
              </a:ext>
              <a:ext uri="{C183D7F6-B498-43B3-948B-1728B52AA6E4}">
                <adec:decorative xmlns:adec="http://schemas.microsoft.com/office/drawing/2017/decorative" val="1"/>
              </a:ext>
            </a:extLst>
          </p:cNvPr>
          <p:cNvGrpSpPr/>
          <p:nvPr/>
        </p:nvGrpSpPr>
        <p:grpSpPr>
          <a:xfrm>
            <a:off x="1164896" y="4925319"/>
            <a:ext cx="530781" cy="530781"/>
            <a:chOff x="0" y="0"/>
            <a:chExt cx="812800" cy="812800"/>
          </a:xfrm>
        </p:grpSpPr>
        <p:sp>
          <p:nvSpPr>
            <p:cNvPr id="108" name="Freeform 46">
              <a:extLst>
                <a:ext uri="{FF2B5EF4-FFF2-40B4-BE49-F238E27FC236}">
                  <a16:creationId xmlns:a16="http://schemas.microsoft.com/office/drawing/2014/main" id="{B9CA4DC4-C592-40EF-B106-B8A95B016A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109" name="TextBox 47">
              <a:extLst>
                <a:ext uri="{FF2B5EF4-FFF2-40B4-BE49-F238E27FC236}">
                  <a16:creationId xmlns:a16="http://schemas.microsoft.com/office/drawing/2014/main" id="{B0B75944-60F9-4769-96B8-EA6CC334DD0F}"/>
                </a:ext>
              </a:extLst>
            </p:cNvPr>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110" name="Freeform 54" descr="Picture Icon of chemical flask">
            <a:extLst>
              <a:ext uri="{FF2B5EF4-FFF2-40B4-BE49-F238E27FC236}">
                <a16:creationId xmlns:a16="http://schemas.microsoft.com/office/drawing/2014/main" id="{4900938D-045B-4BB5-9DF2-31E4E1A559CC}"/>
              </a:ext>
              <a:ext uri="{C183D7F6-B498-43B3-948B-1728B52AA6E4}">
                <adec:decorative xmlns:adec="http://schemas.microsoft.com/office/drawing/2017/decorative" val="0"/>
              </a:ext>
            </a:extLst>
          </p:cNvPr>
          <p:cNvSpPr/>
          <p:nvPr/>
        </p:nvSpPr>
        <p:spPr>
          <a:xfrm>
            <a:off x="1264067" y="4986573"/>
            <a:ext cx="332439" cy="370875"/>
          </a:xfrm>
          <a:custGeom>
            <a:avLst/>
            <a:gdLst/>
            <a:ahLst/>
            <a:cxnLst/>
            <a:rect l="l" t="t" r="r" b="b"/>
            <a:pathLst>
              <a:path w="664877" h="741749">
                <a:moveTo>
                  <a:pt x="0" y="0"/>
                </a:moveTo>
                <a:lnTo>
                  <a:pt x="664876" y="0"/>
                </a:lnTo>
                <a:lnTo>
                  <a:pt x="664876" y="741749"/>
                </a:lnTo>
                <a:lnTo>
                  <a:pt x="0" y="74174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80197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4606-2B3F-B23B-8B70-07E698258599}"/>
              </a:ext>
            </a:extLst>
          </p:cNvPr>
          <p:cNvSpPr>
            <a:spLocks noGrp="1"/>
          </p:cNvSpPr>
          <p:nvPr>
            <p:ph type="title" idx="4294967295"/>
          </p:nvPr>
        </p:nvSpPr>
        <p:spPr>
          <a:xfrm>
            <a:off x="1603122" y="-1392827"/>
            <a:ext cx="5937755" cy="1188720"/>
          </a:xfrm>
        </p:spPr>
        <p:txBody>
          <a:bodyPr vert="horz" lIns="182880" tIns="182880" rIns="182880" bIns="182880" rtlCol="0" anchor="b">
            <a:normAutofit/>
          </a:bodyPr>
          <a:lstStyle/>
          <a:p>
            <a:r>
              <a:rPr lang="en-US" dirty="0"/>
              <a:t>Sources of Water pollution</a:t>
            </a:r>
          </a:p>
        </p:txBody>
      </p:sp>
      <p:pic>
        <p:nvPicPr>
          <p:cNvPr id="3" name="Picture 2" descr="A pictorial representation of the sources of water pollution&#10;">
            <a:extLst>
              <a:ext uri="{FF2B5EF4-FFF2-40B4-BE49-F238E27FC236}">
                <a16:creationId xmlns:a16="http://schemas.microsoft.com/office/drawing/2014/main" id="{E041C013-9B7B-9FC7-E945-12F907A1E869}"/>
              </a:ext>
            </a:extLst>
          </p:cNvPr>
          <p:cNvPicPr>
            <a:picLocks noChangeAspect="1"/>
          </p:cNvPicPr>
          <p:nvPr/>
        </p:nvPicPr>
        <p:blipFill>
          <a:blip r:embed="rId3"/>
          <a:stretch>
            <a:fillRect/>
          </a:stretch>
        </p:blipFill>
        <p:spPr>
          <a:xfrm>
            <a:off x="320040" y="254876"/>
            <a:ext cx="8503920" cy="5669280"/>
          </a:xfrm>
          <a:prstGeom prst="rect">
            <a:avLst/>
          </a:prstGeom>
        </p:spPr>
      </p:pic>
      <p:sp>
        <p:nvSpPr>
          <p:cNvPr id="6" name="Date Placeholder 5">
            <a:extLst>
              <a:ext uri="{FF2B5EF4-FFF2-40B4-BE49-F238E27FC236}">
                <a16:creationId xmlns:a16="http://schemas.microsoft.com/office/drawing/2014/main" id="{F454B48A-2BF9-F07A-AB64-4C750C141CB4}"/>
              </a:ext>
            </a:extLst>
          </p:cNvPr>
          <p:cNvSpPr>
            <a:spLocks noGrp="1"/>
          </p:cNvSpPr>
          <p:nvPr>
            <p:ph type="dt" sz="half" idx="10"/>
          </p:nvPr>
        </p:nvSpPr>
        <p:spPr/>
        <p:txBody>
          <a:bodyPr/>
          <a:lstStyle/>
          <a:p>
            <a:fld id="{E0C8DACD-4E35-4E4C-AC75-C3DE50F04E7E}" type="datetime1">
              <a:rPr lang="en-US" smtClean="0"/>
              <a:pPr/>
              <a:t>6/25/2026</a:t>
            </a:fld>
            <a:endParaRPr lang="en-US"/>
          </a:p>
        </p:txBody>
      </p:sp>
      <p:sp>
        <p:nvSpPr>
          <p:cNvPr id="7" name="Slide Number Placeholder 6">
            <a:extLst>
              <a:ext uri="{FF2B5EF4-FFF2-40B4-BE49-F238E27FC236}">
                <a16:creationId xmlns:a16="http://schemas.microsoft.com/office/drawing/2014/main" id="{2E3D5BDC-68B8-3414-58F4-78ACA060205C}"/>
              </a:ext>
            </a:extLst>
          </p:cNvPr>
          <p:cNvSpPr>
            <a:spLocks noGrp="1"/>
          </p:cNvSpPr>
          <p:nvPr>
            <p:ph type="sldNum" sz="quarter" idx="12"/>
          </p:nvPr>
        </p:nvSpPr>
        <p:spPr/>
        <p:txBody>
          <a:bodyPr/>
          <a:lstStyle/>
          <a:p>
            <a:fld id="{8A7A6979-0714-4377-B894-6BE4C2D6E202}" type="slidenum">
              <a:rPr lang="en-US" smtClean="0"/>
              <a:pPr/>
              <a:t>16</a:t>
            </a:fld>
            <a:endParaRPr lang="en-US"/>
          </a:p>
        </p:txBody>
      </p:sp>
    </p:spTree>
    <p:extLst>
      <p:ext uri="{BB962C8B-B14F-4D97-AF65-F5344CB8AC3E}">
        <p14:creationId xmlns:p14="http://schemas.microsoft.com/office/powerpoint/2010/main" val="3822049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p:txBody>
          <a:bodyPr/>
          <a:lstStyle/>
          <a:p>
            <a:r>
              <a:rPr lang="en-US"/>
              <a:t>Thank You</a:t>
            </a:r>
          </a:p>
        </p:txBody>
      </p:sp>
      <p:sp>
        <p:nvSpPr>
          <p:cNvPr id="3" name="Body Text">
            <a:extLst>
              <a:ext uri="{FF2B5EF4-FFF2-40B4-BE49-F238E27FC236}">
                <a16:creationId xmlns:a16="http://schemas.microsoft.com/office/drawing/2014/main" id="{DDF1DEAD-BDC7-D142-97B9-9A0BD2570B44}"/>
              </a:ext>
            </a:extLst>
          </p:cNvPr>
          <p:cNvSpPr>
            <a:spLocks noGrp="1"/>
          </p:cNvSpPr>
          <p:nvPr>
            <p:ph type="body" sz="quarter" idx="14"/>
          </p:nvPr>
        </p:nvSpPr>
        <p:spPr>
          <a:xfrm>
            <a:off x="390525" y="2734939"/>
            <a:ext cx="7400925" cy="1307711"/>
          </a:xfrm>
        </p:spPr>
        <p:txBody>
          <a:bodyPr vert="horz" lIns="0" tIns="0" rIns="0" bIns="0" rtlCol="0" anchor="t">
            <a:noAutofit/>
          </a:bodyPr>
          <a:lstStyle/>
          <a:p>
            <a:r>
              <a:rPr lang="en-US" sz="1600"/>
              <a:t>This program was developed by Purdue Extension Agriculture and Natural Resources Educators Ann Kline, Emily Kring, and Amy Webster through their participation in the Indiana Watershed Leadership Academy (IWLA). Their involvement in the IWLA was supported through a grant from the Sustainable Agriculture Research and Education (SARE) program.</a:t>
            </a:r>
            <a:endParaRPr lang="en-US" sz="1600">
              <a:latin typeface="Acumin Pro ExtraCondensed"/>
            </a:endParaRPr>
          </a:p>
        </p:txBody>
      </p:sp>
      <p:pic>
        <p:nvPicPr>
          <p:cNvPr id="6" name="Google Shape;65;p13" descr="Indiana Watershed Leadership Academy logo">
            <a:extLst>
              <a:ext uri="{FF2B5EF4-FFF2-40B4-BE49-F238E27FC236}">
                <a16:creationId xmlns:a16="http://schemas.microsoft.com/office/drawing/2014/main" id="{99E660F8-1602-803D-BB65-B83840C79E75}"/>
              </a:ext>
              <a:ext uri="{C183D7F6-B498-43B3-948B-1728B52AA6E4}">
                <adec:decorative xmlns:adec="http://schemas.microsoft.com/office/drawing/2017/decorative" val="0"/>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650650" y="4772112"/>
            <a:ext cx="4489900" cy="509533"/>
          </a:xfrm>
          <a:prstGeom prst="rect">
            <a:avLst/>
          </a:prstGeom>
          <a:noFill/>
          <a:ln>
            <a:noFill/>
          </a:ln>
        </p:spPr>
      </p:pic>
      <p:pic>
        <p:nvPicPr>
          <p:cNvPr id="9" name="Picture 8" descr="SARE logo">
            <a:extLst>
              <a:ext uri="{FF2B5EF4-FFF2-40B4-BE49-F238E27FC236}">
                <a16:creationId xmlns:a16="http://schemas.microsoft.com/office/drawing/2014/main" id="{CBF7F1BF-028A-9F82-F637-8EB5D0B69848}"/>
              </a:ext>
            </a:extLst>
          </p:cNvPr>
          <p:cNvPicPr>
            <a:picLocks noChangeAspect="1"/>
          </p:cNvPicPr>
          <p:nvPr/>
        </p:nvPicPr>
        <p:blipFill>
          <a:blip r:embed="rId3"/>
          <a:stretch>
            <a:fillRect/>
          </a:stretch>
        </p:blipFill>
        <p:spPr>
          <a:xfrm>
            <a:off x="5944945" y="4432519"/>
            <a:ext cx="1290192" cy="1188720"/>
          </a:xfrm>
          <a:prstGeom prst="rect">
            <a:avLst/>
          </a:prstGeom>
        </p:spPr>
      </p:pic>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6/25/2026</a:t>
            </a:fld>
            <a:endParaRPr lang="en-US"/>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17</a:t>
            </a:fld>
            <a:endParaRPr lang="en-US"/>
          </a:p>
        </p:txBody>
      </p:sp>
    </p:spTree>
    <p:extLst>
      <p:ext uri="{BB962C8B-B14F-4D97-AF65-F5344CB8AC3E}">
        <p14:creationId xmlns:p14="http://schemas.microsoft.com/office/powerpoint/2010/main" val="688098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15EA-E2AB-4456-AC54-6D02C9FE6527}"/>
              </a:ext>
            </a:extLst>
          </p:cNvPr>
          <p:cNvSpPr>
            <a:spLocks noGrp="1"/>
          </p:cNvSpPr>
          <p:nvPr>
            <p:ph type="title" idx="4294967295"/>
          </p:nvPr>
        </p:nvSpPr>
        <p:spPr>
          <a:xfrm>
            <a:off x="223922" y="67100"/>
            <a:ext cx="3534039" cy="412402"/>
          </a:xfrm>
          <a:ln>
            <a:noFill/>
          </a:ln>
        </p:spPr>
        <p:txBody>
          <a:bodyPr>
            <a:normAutofit fontScale="90000"/>
          </a:bodyPr>
          <a:lstStyle/>
          <a:p>
            <a:r>
              <a:rPr lang="en-US" sz="1800" dirty="0"/>
              <a:t>AND</a:t>
            </a:r>
            <a:r>
              <a:rPr lang="en-US" sz="1800" baseline="0" dirty="0"/>
              <a:t> JUSTICE FOR ALL</a:t>
            </a:r>
            <a:endParaRPr lang="en-US" sz="1800" dirty="0"/>
          </a:p>
        </p:txBody>
      </p:sp>
      <p:sp>
        <p:nvSpPr>
          <p:cNvPr id="4" name="Rectangle 3">
            <a:extLst>
              <a:ext uri="{FF2B5EF4-FFF2-40B4-BE49-F238E27FC236}">
                <a16:creationId xmlns:a16="http://schemas.microsoft.com/office/drawing/2014/main" id="{D9254381-2CA7-4F9C-BFF3-079C0B62D02B}"/>
              </a:ext>
            </a:extLst>
          </p:cNvPr>
          <p:cNvSpPr>
            <a:spLocks/>
          </p:cNvSpPr>
          <p:nvPr/>
        </p:nvSpPr>
        <p:spPr>
          <a:xfrm>
            <a:off x="3856383" y="106017"/>
            <a:ext cx="5063695" cy="69865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In accordance with Federal law and U.S. Department of Agriculture (USDA) civil rights regulations and policies, this institution is prohibited from discriminating on the basis of race, color, national origin, sex, religious creed, disability, age, political beliefs, or reprisal or retaliation for prior civil rights activity.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To file a program discrimination complaint, a complainant should complete a Form AD-3027, USDA Program Discrimination Complaint Form, which can be obtained online at www.usda.gov/sites/default/files/documents/usda-programdiscrimination-complaint-form.pdf, from any USDA office, by calling (866) 632-9992, or by writing a letter addressed to USDA.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U.S. Department of Agriculture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Office of the Assistant Secretary for Civil Rights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1400 Independence Avenue, SW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Washington, D.C. 20250-9410; 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fax: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(833) 256-1665 or (202) 690-7442;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email: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program.intake@usda.gov.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This institution is an equal opportunity provider.</a:t>
            </a:r>
          </a:p>
        </p:txBody>
      </p:sp>
      <p:pic>
        <p:nvPicPr>
          <p:cNvPr id="5" name="Picture 4" descr="In accordance with Federal law and U.S. Department of Agriculture (USDA) civil rights regulations and policies, this institution is prohibited from discriminating on the basis of race, color, national origin, sex, religious creed, disability, age, political beliefs, or reprisal or retaliation for prior civil rights activity.&#10;&#10;To file a program discrimination complaint, a complainant should complete a Form AD-3027, USDA Program Discrimination Complaint Form, which can be obtained online at www.usda.gov/sites/default/files/documents/usda-programdiscrimination-complaint-form.pdf, from any USDA office, by calling (866) 632-9992, or by writing a letter addressed to USDA.&#10;&#10;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10;&#10;mail:&#10;U.S. Department of Agriculture&#10;Office of the Assistant Secretary for Civil Rights&#10;1400 Independence Avenue, SW&#10;Washington, D.C. 20250-9410; or&#10;fax:&#10;(833) 256-1665 or (202) 690-7442;&#10;email:&#10;program.intake@usda.gov.&#10; &#10;This institution is an equal opportunity provider.">
            <a:extLst>
              <a:ext uri="{FF2B5EF4-FFF2-40B4-BE49-F238E27FC236}">
                <a16:creationId xmlns:a16="http://schemas.microsoft.com/office/drawing/2014/main" id="{A9733E46-4CC4-4C48-99E3-26A824DB18CB}"/>
              </a:ext>
            </a:extLst>
          </p:cNvPr>
          <p:cNvPicPr>
            <a:picLocks noChangeAspect="1"/>
          </p:cNvPicPr>
          <p:nvPr/>
        </p:nvPicPr>
        <p:blipFill>
          <a:blip r:embed="rId2"/>
          <a:stretch>
            <a:fillRect/>
          </a:stretch>
        </p:blipFill>
        <p:spPr>
          <a:xfrm>
            <a:off x="223922" y="572197"/>
            <a:ext cx="3433721" cy="5316730"/>
          </a:xfrm>
          <a:prstGeom prst="rect">
            <a:avLst/>
          </a:prstGeom>
          <a:ln w="28575">
            <a:solidFill>
              <a:schemeClr val="tx1"/>
            </a:solidFill>
          </a:ln>
        </p:spPr>
      </p:pic>
    </p:spTree>
    <p:extLst>
      <p:ext uri="{BB962C8B-B14F-4D97-AF65-F5344CB8AC3E}">
        <p14:creationId xmlns:p14="http://schemas.microsoft.com/office/powerpoint/2010/main" val="4220681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8261B-D165-46E9-BD92-97E4152DBA80}"/>
              </a:ext>
            </a:extLst>
          </p:cNvPr>
          <p:cNvSpPr>
            <a:spLocks noGrp="1"/>
          </p:cNvSpPr>
          <p:nvPr>
            <p:ph type="title" idx="4294967295"/>
          </p:nvPr>
        </p:nvSpPr>
        <p:spPr>
          <a:xfrm>
            <a:off x="111781" y="2953"/>
            <a:ext cx="3576239" cy="561307"/>
          </a:xfrm>
          <a:ln>
            <a:noFill/>
          </a:ln>
        </p:spPr>
        <p:txBody>
          <a:bodyPr>
            <a:noAutofit/>
          </a:bodyPr>
          <a:lstStyle/>
          <a:p>
            <a:r>
              <a:rPr lang="en-US" sz="1600"/>
              <a:t>And justice for all - </a:t>
            </a:r>
            <a:r>
              <a:rPr lang="en-US" sz="1600" err="1"/>
              <a:t>Español</a:t>
            </a:r>
            <a:endParaRPr lang="en-US" sz="1600"/>
          </a:p>
        </p:txBody>
      </p:sp>
      <p:pic>
        <p:nvPicPr>
          <p:cNvPr id="5" name="Picture 4" descr="Conforme a la ley federal y las políticas y regulaciones de derechos civiles del Departamento de Agricultura de los Estados Unidos (USDA), esta institución tiene prohibido discriminar por motivos de raza, color, origen nacional, sexo, credo religioso, discapacidad, edad, creencias políticas, venganza o represalia por actividades realizadas en el pasado relacionadas con los derechos civiles.&#10;&#10;Para presentar una queja por discriminación en el programa, el reclamante debe completar un formulario AD 3027, Formulario de queja por discriminación del programa del USDA (PDF, 462 KB), que se puede obtener en línea, en cualquier oficina del USDA, llamando al (866) 632-9992, o escribiendo una carta dirigida al USDA. La carta debe contener el nombre, la dirección y el número de teléfono del reclamante, y una descripción escrita de la supuesta acción discriminatoria con suficiente detalle para informar al Subsecretario de Derechos Civiles (ASCR, por sus siglas en inglés) sobre la naturaleza y la fecha de la presunta violación de los derechos civiles. La carta o el formulario AD-3027 (PDF, 462 KB) completado debe enviarse al USDA por medio de:&#10;&#10;correo postal:&#10;U.S. Department of Agriculture&#10;Office of the Assistant Secretary for Civil Rights&#10;1400 Independence Avenue, SW&#10;Washington, D.C. 20250-9410; o´&#10;&#10;fax: (833) 256-1665 o´ (202) 690-7442;&#10;correo electrónico: program.intake@usda.gov  para consultas relacionadas con cumplidores discriminatorios sobre interacciones con el USDA&#10;askusda@usda.gov   para cualquier otra consulta&#10;Tenga en cuenta todas las preguntas / formularios de elegibilidad relacionados con SNAP, diríjase a https://www.fns.usda.gov/snap/recipient/eligibility&#10;o la oficina local de SNAP: https://www.fns.usda.gov/snap/state-directory&#10;&#10;Esta institución ofrece igualdad de oportunidades.">
            <a:extLst>
              <a:ext uri="{FF2B5EF4-FFF2-40B4-BE49-F238E27FC236}">
                <a16:creationId xmlns:a16="http://schemas.microsoft.com/office/drawing/2014/main" id="{A9733E46-4CC4-4C48-99E3-26A824DB18CB}"/>
              </a:ext>
            </a:extLst>
          </p:cNvPr>
          <p:cNvPicPr>
            <a:picLocks noChangeAspect="1"/>
          </p:cNvPicPr>
          <p:nvPr/>
        </p:nvPicPr>
        <p:blipFill>
          <a:blip r:embed="rId2"/>
          <a:stretch>
            <a:fillRect/>
          </a:stretch>
        </p:blipFill>
        <p:spPr>
          <a:xfrm>
            <a:off x="237174" y="653014"/>
            <a:ext cx="3338113" cy="5172276"/>
          </a:xfrm>
          <a:prstGeom prst="rect">
            <a:avLst/>
          </a:prstGeom>
          <a:ln w="28575">
            <a:solidFill>
              <a:schemeClr val="tx1"/>
            </a:solidFill>
          </a:ln>
        </p:spPr>
      </p:pic>
      <p:sp>
        <p:nvSpPr>
          <p:cNvPr id="2" name="Rectangle 1">
            <a:extLst>
              <a:ext uri="{FF2B5EF4-FFF2-40B4-BE49-F238E27FC236}">
                <a16:creationId xmlns:a16="http://schemas.microsoft.com/office/drawing/2014/main" id="{EFB4244E-0076-47A7-B3C9-A2907C1A2034}"/>
              </a:ext>
            </a:extLst>
          </p:cNvPr>
          <p:cNvSpPr/>
          <p:nvPr/>
        </p:nvSpPr>
        <p:spPr>
          <a:xfrm>
            <a:off x="3931317" y="165577"/>
            <a:ext cx="5212683" cy="6824945"/>
          </a:xfrm>
          <a:prstGeom prst="rect">
            <a:avLst/>
          </a:prstGeom>
        </p:spPr>
        <p:txBody>
          <a:bodyPr wrap="square">
            <a:spAutoFit/>
          </a:bodyPr>
          <a:lstStyle/>
          <a:p>
            <a:r>
              <a:rPr lang="es-ES" sz="1250"/>
              <a:t>Conforme a la ley federal y las políticas y regulaciones de derechos civiles del Departamento de Agricultura de los Estados Unidos (USDA), esta institución tiene prohibido discriminar por motivos de raza, color, origen nacional, sexo, credo religioso, discapacidad, edad, creencias políticas, venganza o represalia por actividades realizadas en el pasado relacionadas con los derechos civiles.</a:t>
            </a:r>
          </a:p>
          <a:p>
            <a:endParaRPr lang="es-ES" sz="1250"/>
          </a:p>
          <a:p>
            <a:r>
              <a:rPr lang="es-ES" sz="1250"/>
              <a:t>Para presentar una queja por discriminación en el programa, el reclamante debe completar un formulario AD 3027, Formulario de queja por discriminación del programa del USDA (PDF, 462 KB), que se puede obtener en línea, en cualquier oficina del USDA, llamando al (866) 632-9992, o escribiendo una carta dirigida al USDA. La carta debe contener el nombre, la dirección y el número de teléfono del reclamante, y una descripción escrita de la supuesta acción discriminatoria con suficiente detalle para informar al Subsecretario de Derechos Civiles (ASCR, por sus siglas en inglés) sobre la naturaleza y la fecha de la presunta violación de los derechos civiles. La carta o el formulario AD-3027 (PDF, 462 KB) completado debe enviarse al USDA por medio de:</a:t>
            </a:r>
          </a:p>
          <a:p>
            <a:endParaRPr lang="es-ES" sz="1250"/>
          </a:p>
          <a:p>
            <a:r>
              <a:rPr lang="es-ES" sz="1250"/>
              <a:t>correo postal:</a:t>
            </a:r>
          </a:p>
          <a:p>
            <a:r>
              <a:rPr lang="es-ES" sz="1250"/>
              <a:t>U.S. </a:t>
            </a:r>
            <a:r>
              <a:rPr lang="es-ES" sz="1250" err="1"/>
              <a:t>Department</a:t>
            </a:r>
            <a:r>
              <a:rPr lang="es-ES" sz="1250"/>
              <a:t> of </a:t>
            </a:r>
            <a:r>
              <a:rPr lang="es-ES" sz="1250" err="1"/>
              <a:t>Agriculture</a:t>
            </a:r>
            <a:endParaRPr lang="es-ES" sz="1250"/>
          </a:p>
          <a:p>
            <a:r>
              <a:rPr lang="es-ES" sz="1250"/>
              <a:t>Office of </a:t>
            </a:r>
            <a:r>
              <a:rPr lang="es-ES" sz="1250" err="1"/>
              <a:t>the</a:t>
            </a:r>
            <a:r>
              <a:rPr lang="es-ES" sz="1250"/>
              <a:t> </a:t>
            </a:r>
            <a:r>
              <a:rPr lang="es-ES" sz="1250" err="1"/>
              <a:t>Assistant</a:t>
            </a:r>
            <a:r>
              <a:rPr lang="es-ES" sz="1250"/>
              <a:t> </a:t>
            </a:r>
            <a:r>
              <a:rPr lang="es-ES" sz="1250" err="1"/>
              <a:t>Secretary</a:t>
            </a:r>
            <a:r>
              <a:rPr lang="es-ES" sz="1250"/>
              <a:t> </a:t>
            </a:r>
            <a:r>
              <a:rPr lang="es-ES" sz="1250" err="1"/>
              <a:t>for</a:t>
            </a:r>
            <a:r>
              <a:rPr lang="es-ES" sz="1250"/>
              <a:t> Civil </a:t>
            </a:r>
            <a:r>
              <a:rPr lang="es-ES" sz="1250" err="1"/>
              <a:t>Rights</a:t>
            </a:r>
            <a:endParaRPr lang="es-ES" sz="1250"/>
          </a:p>
          <a:p>
            <a:r>
              <a:rPr lang="es-ES" sz="1250"/>
              <a:t>1400 Independence Avenue, SW</a:t>
            </a:r>
          </a:p>
          <a:p>
            <a:r>
              <a:rPr lang="es-ES" sz="1250"/>
              <a:t>Washington, D.C. 20250-9410; o´</a:t>
            </a:r>
          </a:p>
          <a:p>
            <a:endParaRPr lang="es-ES" sz="1250"/>
          </a:p>
          <a:p>
            <a:r>
              <a:rPr lang="es-ES" sz="1250"/>
              <a:t>fax: (833) 256-1665 o´ (202) 690-7442;</a:t>
            </a:r>
          </a:p>
          <a:p>
            <a:r>
              <a:rPr lang="es-ES" sz="1250"/>
              <a:t>correo electrónico: program.intake@usda.gov  para consultas relacionadas con cumplidores discriminatorios sobre interacciones con el USDA</a:t>
            </a:r>
          </a:p>
          <a:p>
            <a:r>
              <a:rPr lang="es-ES" sz="1250"/>
              <a:t>askusda@usda.gov   para cualquier otra consulta</a:t>
            </a:r>
          </a:p>
          <a:p>
            <a:r>
              <a:rPr lang="es-ES" sz="1250"/>
              <a:t>Tenga en cuenta todas las preguntas / formularios de elegibilidad relacionados con SNAP, diríjase a https://www.fns.usda.gov/snap/recipient/eligibility</a:t>
            </a:r>
          </a:p>
          <a:p>
            <a:r>
              <a:rPr lang="es-ES" sz="1250"/>
              <a:t>o la oficina local de SNAP: https://www.fns.usda.gov/snap/state-directory</a:t>
            </a:r>
          </a:p>
          <a:p>
            <a:endParaRPr lang="es-ES" sz="1250"/>
          </a:p>
          <a:p>
            <a:r>
              <a:rPr lang="es-ES" sz="1250"/>
              <a:t>Esta institución ofrece igualdad de oportunidades.</a:t>
            </a:r>
          </a:p>
        </p:txBody>
      </p:sp>
    </p:spTree>
    <p:extLst>
      <p:ext uri="{BB962C8B-B14F-4D97-AF65-F5344CB8AC3E}">
        <p14:creationId xmlns:p14="http://schemas.microsoft.com/office/powerpoint/2010/main" val="1466108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18B1-E208-B9F1-AF4E-560D9339328B}"/>
              </a:ext>
            </a:extLst>
          </p:cNvPr>
          <p:cNvSpPr>
            <a:spLocks noGrp="1"/>
          </p:cNvSpPr>
          <p:nvPr>
            <p:ph type="ctrTitle"/>
          </p:nvPr>
        </p:nvSpPr>
        <p:spPr>
          <a:xfrm>
            <a:off x="598474" y="205534"/>
            <a:ext cx="7368183" cy="461873"/>
          </a:xfrm>
        </p:spPr>
        <p:txBody>
          <a:bodyPr/>
          <a:lstStyle/>
          <a:p>
            <a:r>
              <a:rPr lang="en-US" dirty="0"/>
              <a:t>Where does your water end up?</a:t>
            </a:r>
            <a:endParaRPr lang="en-US" b="0" i="0" dirty="0">
              <a:solidFill>
                <a:srgbClr val="000000"/>
              </a:solidFill>
            </a:endParaRPr>
          </a:p>
          <a:p>
            <a:endParaRPr lang="en-US" dirty="0"/>
          </a:p>
        </p:txBody>
      </p:sp>
      <p:sp>
        <p:nvSpPr>
          <p:cNvPr id="6" name="Date Placeholder 5">
            <a:extLst>
              <a:ext uri="{FF2B5EF4-FFF2-40B4-BE49-F238E27FC236}">
                <a16:creationId xmlns:a16="http://schemas.microsoft.com/office/drawing/2014/main" id="{D77A5492-3E5E-32CE-F402-EE4AF0EB699D}"/>
              </a:ext>
            </a:extLst>
          </p:cNvPr>
          <p:cNvSpPr>
            <a:spLocks noGrp="1"/>
          </p:cNvSpPr>
          <p:nvPr>
            <p:ph type="dt" sz="half" idx="2"/>
          </p:nvPr>
        </p:nvSpPr>
        <p:spPr/>
        <p:txBody>
          <a:bodyPr/>
          <a:lstStyle/>
          <a:p>
            <a:fld id="{E0C8DACD-4E35-4E4C-AC75-C3DE50F04E7E}" type="datetime1">
              <a:rPr lang="en-US" smtClean="0"/>
              <a:pPr/>
              <a:t>6/25/2026</a:t>
            </a:fld>
            <a:endParaRPr lang="en-US"/>
          </a:p>
        </p:txBody>
      </p:sp>
      <p:sp>
        <p:nvSpPr>
          <p:cNvPr id="7" name="Slide Number Placeholder 6">
            <a:extLst>
              <a:ext uri="{FF2B5EF4-FFF2-40B4-BE49-F238E27FC236}">
                <a16:creationId xmlns:a16="http://schemas.microsoft.com/office/drawing/2014/main" id="{EC50813F-EE49-9414-0E62-8A188CEBE9C9}"/>
              </a:ext>
            </a:extLst>
          </p:cNvPr>
          <p:cNvSpPr>
            <a:spLocks noGrp="1"/>
          </p:cNvSpPr>
          <p:nvPr>
            <p:ph type="sldNum" sz="quarter" idx="4"/>
          </p:nvPr>
        </p:nvSpPr>
        <p:spPr/>
        <p:txBody>
          <a:bodyPr/>
          <a:lstStyle/>
          <a:p>
            <a:fld id="{8A7A6979-0714-4377-B894-6BE4C2D6E202}" type="slidenum">
              <a:rPr lang="en-US" smtClean="0"/>
              <a:pPr/>
              <a:t>2</a:t>
            </a:fld>
            <a:endParaRPr lang="en-US"/>
          </a:p>
        </p:txBody>
      </p:sp>
      <p:pic>
        <p:nvPicPr>
          <p:cNvPr id="12" name="Picture 11" descr="A qr code with a few black squares">
            <a:extLst>
              <a:ext uri="{FF2B5EF4-FFF2-40B4-BE49-F238E27FC236}">
                <a16:creationId xmlns:a16="http://schemas.microsoft.com/office/drawing/2014/main" id="{72269BB9-D4C2-2564-EE16-05D15B4260CD}"/>
              </a:ext>
            </a:extLst>
          </p:cNvPr>
          <p:cNvPicPr>
            <a:picLocks noChangeAspect="1"/>
          </p:cNvPicPr>
          <p:nvPr/>
        </p:nvPicPr>
        <p:blipFill>
          <a:blip r:embed="rId4"/>
          <a:srcRect l="1136" t="1234" r="-688" b="571"/>
          <a:stretch>
            <a:fillRect/>
          </a:stretch>
        </p:blipFill>
        <p:spPr>
          <a:xfrm>
            <a:off x="7736222" y="5606969"/>
            <a:ext cx="1042323" cy="939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7" name="Group 26">
            <a:extLst>
              <a:ext uri="{FF2B5EF4-FFF2-40B4-BE49-F238E27FC236}">
                <a16:creationId xmlns:a16="http://schemas.microsoft.com/office/drawing/2014/main" id="{1CB598D6-F951-B136-30F3-A716677CD932}"/>
              </a:ext>
              <a:ext uri="{C183D7F6-B498-43B3-948B-1728B52AA6E4}">
                <adec:decorative xmlns:adec="http://schemas.microsoft.com/office/drawing/2017/decorative" val="1"/>
              </a:ext>
            </a:extLst>
          </p:cNvPr>
          <p:cNvGrpSpPr/>
          <p:nvPr/>
        </p:nvGrpSpPr>
        <p:grpSpPr>
          <a:xfrm>
            <a:off x="3593796" y="1719384"/>
            <a:ext cx="1948727" cy="2072399"/>
            <a:chOff x="3593796" y="1719384"/>
            <a:chExt cx="1948727" cy="2072399"/>
          </a:xfrm>
        </p:grpSpPr>
        <p:pic>
          <p:nvPicPr>
            <p:cNvPr id="25" name="Graphic 24" descr="Water with solid fill">
              <a:extLst>
                <a:ext uri="{FF2B5EF4-FFF2-40B4-BE49-F238E27FC236}">
                  <a16:creationId xmlns:a16="http://schemas.microsoft.com/office/drawing/2014/main" id="{B5B45119-DE3B-AF90-D1C1-7930C64D17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93796" y="1719384"/>
              <a:ext cx="1948727" cy="2072399"/>
            </a:xfrm>
            <a:prstGeom prst="rect">
              <a:avLst/>
            </a:prstGeom>
          </p:spPr>
        </p:pic>
        <p:sp>
          <p:nvSpPr>
            <p:cNvPr id="26" name="TextBox 25" descr="raindrop icon">
              <a:extLst>
                <a:ext uri="{FF2B5EF4-FFF2-40B4-BE49-F238E27FC236}">
                  <a16:creationId xmlns:a16="http://schemas.microsoft.com/office/drawing/2014/main" id="{1C0CAEEC-C685-5026-4002-B563BB2BE1DD}"/>
                </a:ext>
              </a:extLst>
            </p:cNvPr>
            <p:cNvSpPr txBox="1"/>
            <p:nvPr/>
          </p:nvSpPr>
          <p:spPr>
            <a:xfrm>
              <a:off x="4137052" y="2437726"/>
              <a:ext cx="8698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River Runner</a:t>
              </a:r>
              <a:endParaRPr lang="en-US"/>
            </a:p>
            <a:p>
              <a:pPr algn="ctr"/>
              <a:endParaRPr lang="en-US"/>
            </a:p>
          </p:txBody>
        </p:sp>
      </p:grpSp>
      <p:sp>
        <p:nvSpPr>
          <p:cNvPr id="4" name="TextBox 3">
            <a:extLst>
              <a:ext uri="{FF2B5EF4-FFF2-40B4-BE49-F238E27FC236}">
                <a16:creationId xmlns:a16="http://schemas.microsoft.com/office/drawing/2014/main" id="{C0A6DFEA-1B32-EA84-5506-AD33D51FB77D}"/>
              </a:ext>
            </a:extLst>
          </p:cNvPr>
          <p:cNvSpPr txBox="1"/>
          <p:nvPr/>
        </p:nvSpPr>
        <p:spPr>
          <a:xfrm>
            <a:off x="7524206" y="5133702"/>
            <a:ext cx="1536783" cy="369332"/>
          </a:xfrm>
          <a:prstGeom prst="rect">
            <a:avLst/>
          </a:prstGeom>
          <a:solidFill>
            <a:schemeClr val="tx2">
              <a:lumMod val="40000"/>
              <a:lumOff val="60000"/>
            </a:schemeClr>
          </a:solidFill>
          <a:ln>
            <a:solidFill>
              <a:srgbClr val="252629">
                <a:alpha val="46000"/>
              </a:srgbClr>
            </a:solidFill>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latin typeface="acumin pro extracondensed smbd"/>
              </a:rPr>
              <a:t>Follow along:</a:t>
            </a:r>
          </a:p>
        </p:txBody>
      </p:sp>
    </p:spTree>
    <p:extLst>
      <p:ext uri="{BB962C8B-B14F-4D97-AF65-F5344CB8AC3E}">
        <p14:creationId xmlns:p14="http://schemas.microsoft.com/office/powerpoint/2010/main" val="879464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D7D9A-E005-BD5E-30C2-C8A11568838A}"/>
              </a:ext>
            </a:extLst>
          </p:cNvPr>
          <p:cNvSpPr txBox="1">
            <a:spLocks noGrp="1"/>
          </p:cNvSpPr>
          <p:nvPr>
            <p:ph type="title" idx="4294967295"/>
          </p:nvPr>
        </p:nvSpPr>
        <p:spPr>
          <a:xfrm>
            <a:off x="469158" y="305764"/>
            <a:ext cx="71464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chemeClr val="tx1"/>
                </a:solidFill>
                <a:effectLst/>
                <a:uLnTx/>
                <a:uFillTx/>
                <a:latin typeface="acumin pro extracondensed smbd"/>
                <a:ea typeface="+mn-ea"/>
                <a:cs typeface="+mn-cs"/>
              </a:rPr>
              <a:t>Where does your water end up?</a:t>
            </a:r>
          </a:p>
        </p:txBody>
      </p:sp>
      <p:pic>
        <p:nvPicPr>
          <p:cNvPr id="5" name="Picture 4" descr="Screenshot from River Runner website that allows user to choose a location and the site shows a map of where the water would go from there.">
            <a:extLst>
              <a:ext uri="{FF2B5EF4-FFF2-40B4-BE49-F238E27FC236}">
                <a16:creationId xmlns:a16="http://schemas.microsoft.com/office/drawing/2014/main" id="{8AF7271E-4DA6-4EA5-9D75-11751C9C1FC0}"/>
              </a:ext>
            </a:extLst>
          </p:cNvPr>
          <p:cNvPicPr>
            <a:picLocks noChangeAspect="1"/>
          </p:cNvPicPr>
          <p:nvPr/>
        </p:nvPicPr>
        <p:blipFill>
          <a:blip r:embed="rId3"/>
          <a:stretch>
            <a:fillRect/>
          </a:stretch>
        </p:blipFill>
        <p:spPr>
          <a:xfrm>
            <a:off x="0" y="1322578"/>
            <a:ext cx="9144000" cy="4214024"/>
          </a:xfrm>
          <a:prstGeom prst="rect">
            <a:avLst/>
          </a:prstGeom>
        </p:spPr>
      </p:pic>
      <p:sp>
        <p:nvSpPr>
          <p:cNvPr id="2" name="Date Placeholder 1">
            <a:extLst>
              <a:ext uri="{FF2B5EF4-FFF2-40B4-BE49-F238E27FC236}">
                <a16:creationId xmlns:a16="http://schemas.microsoft.com/office/drawing/2014/main" id="{237B1E7C-ABEC-8A9A-4F4F-98263FAA1E78}"/>
              </a:ext>
              <a:ext uri="{C183D7F6-B498-43B3-948B-1728B52AA6E4}">
                <adec:decorative xmlns:adec="http://schemas.microsoft.com/office/drawing/2017/decorative" val="0"/>
              </a:ext>
            </a:extLst>
          </p:cNvPr>
          <p:cNvSpPr>
            <a:spLocks noGrp="1"/>
          </p:cNvSpPr>
          <p:nvPr>
            <p:ph type="dt" sz="half" idx="10"/>
          </p:nvPr>
        </p:nvSpPr>
        <p:spPr>
          <a:xfrm>
            <a:off x="7486650" y="6202177"/>
            <a:ext cx="894257" cy="323968"/>
          </a:xfrm>
        </p:spPr>
        <p:txBody>
          <a:bodyPr/>
          <a:lstStyle/>
          <a:p>
            <a:fld id="{F24E07D9-CF96-41EA-B1A5-87F396B56A4E}" type="datetime1">
              <a:rPr lang="en-US"/>
              <a:t>6/25/2026</a:t>
            </a:fld>
            <a:endParaRPr lang="en-US"/>
          </a:p>
        </p:txBody>
      </p:sp>
      <p:sp>
        <p:nvSpPr>
          <p:cNvPr id="3" name="Slide Number Placeholder 2">
            <a:extLst>
              <a:ext uri="{FF2B5EF4-FFF2-40B4-BE49-F238E27FC236}">
                <a16:creationId xmlns:a16="http://schemas.microsoft.com/office/drawing/2014/main" id="{56DCE0E5-434F-4B5F-23AE-841AF87F934F}"/>
              </a:ext>
            </a:extLst>
          </p:cNvPr>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4274075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B9764B-4564-1746-FD48-4C28565EB9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E606B7-9450-B535-7B17-177DF1BED285}"/>
              </a:ext>
            </a:extLst>
          </p:cNvPr>
          <p:cNvSpPr txBox="1">
            <a:spLocks noGrp="1"/>
          </p:cNvSpPr>
          <p:nvPr>
            <p:ph type="title" idx="4294967295"/>
          </p:nvPr>
        </p:nvSpPr>
        <p:spPr>
          <a:xfrm>
            <a:off x="432371" y="283059"/>
            <a:ext cx="648343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chemeClr val="tx1"/>
                </a:solidFill>
                <a:effectLst/>
                <a:uLnTx/>
                <a:uFillTx/>
                <a:latin typeface="acumin pro extracondensed smbd"/>
                <a:ea typeface="+mn-ea"/>
                <a:cs typeface="+mn-cs"/>
              </a:rPr>
              <a:t>Where does your water end up?</a:t>
            </a:r>
          </a:p>
        </p:txBody>
      </p:sp>
      <p:pic>
        <p:nvPicPr>
          <p:cNvPr id="4" name="Picture 3" descr="Screenshot from River Runner website that allows user to choose a location and the site shows a map of where the water would go from there.">
            <a:extLst>
              <a:ext uri="{FF2B5EF4-FFF2-40B4-BE49-F238E27FC236}">
                <a16:creationId xmlns:a16="http://schemas.microsoft.com/office/drawing/2014/main" id="{B434C5C1-5CF3-20F8-78DB-EC03F6033DD3}"/>
              </a:ext>
            </a:extLst>
          </p:cNvPr>
          <p:cNvPicPr>
            <a:picLocks noChangeAspect="1"/>
          </p:cNvPicPr>
          <p:nvPr/>
        </p:nvPicPr>
        <p:blipFill>
          <a:blip r:embed="rId3"/>
          <a:stretch>
            <a:fillRect/>
          </a:stretch>
        </p:blipFill>
        <p:spPr>
          <a:xfrm>
            <a:off x="0" y="1333529"/>
            <a:ext cx="9144000" cy="4189406"/>
          </a:xfrm>
          <a:prstGeom prst="rect">
            <a:avLst/>
          </a:prstGeom>
        </p:spPr>
      </p:pic>
      <p:sp>
        <p:nvSpPr>
          <p:cNvPr id="2" name="Date Placeholder 1">
            <a:extLst>
              <a:ext uri="{FF2B5EF4-FFF2-40B4-BE49-F238E27FC236}">
                <a16:creationId xmlns:a16="http://schemas.microsoft.com/office/drawing/2014/main" id="{648DEEF3-21C2-8ABF-90F8-256FDFC7D260}"/>
              </a:ext>
            </a:extLst>
          </p:cNvPr>
          <p:cNvSpPr>
            <a:spLocks noGrp="1"/>
          </p:cNvSpPr>
          <p:nvPr>
            <p:ph type="dt" sz="half" idx="10"/>
          </p:nvPr>
        </p:nvSpPr>
        <p:spPr/>
        <p:txBody>
          <a:bodyPr/>
          <a:lstStyle/>
          <a:p>
            <a:fld id="{F24E07D9-CF96-41EA-B1A5-87F396B56A4E}" type="datetime1">
              <a:rPr lang="en-US"/>
              <a:t>6/25/2026</a:t>
            </a:fld>
            <a:endParaRPr lang="en-US"/>
          </a:p>
        </p:txBody>
      </p:sp>
      <p:sp>
        <p:nvSpPr>
          <p:cNvPr id="3" name="Slide Number Placeholder 2">
            <a:extLst>
              <a:ext uri="{FF2B5EF4-FFF2-40B4-BE49-F238E27FC236}">
                <a16:creationId xmlns:a16="http://schemas.microsoft.com/office/drawing/2014/main" id="{13FCAD6C-74C5-0E4B-1485-D7F7F4D29824}"/>
              </a:ext>
            </a:extLst>
          </p:cNvPr>
          <p:cNvSpPr>
            <a:spLocks noGrp="1"/>
          </p:cNvSpPr>
          <p:nvPr>
            <p:ph type="sldNum" sz="quarter" idx="12"/>
          </p:nvPr>
        </p:nvSpPr>
        <p:spPr>
          <a:xfrm>
            <a:off x="8474334" y="6192432"/>
            <a:ext cx="365760" cy="365760"/>
          </a:xfrm>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1534607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BC40179-94BB-40AF-79F0-78436D0A57E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0001F9-B31C-8038-8C64-26E941EBEC13}"/>
              </a:ext>
            </a:extLst>
          </p:cNvPr>
          <p:cNvSpPr txBox="1">
            <a:spLocks noGrp="1"/>
          </p:cNvSpPr>
          <p:nvPr>
            <p:ph type="title" idx="4294967295"/>
          </p:nvPr>
        </p:nvSpPr>
        <p:spPr>
          <a:xfrm>
            <a:off x="411350" y="284742"/>
            <a:ext cx="673042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chemeClr val="tx1"/>
                </a:solidFill>
                <a:effectLst/>
                <a:uLnTx/>
                <a:uFillTx/>
                <a:latin typeface="acumin pro extracondensed smbd"/>
                <a:ea typeface="+mn-ea"/>
                <a:cs typeface="+mn-cs"/>
              </a:rPr>
              <a:t>Where does your water end up?</a:t>
            </a:r>
          </a:p>
        </p:txBody>
      </p:sp>
      <p:pic>
        <p:nvPicPr>
          <p:cNvPr id="5" name="Picture 4" descr="Screenshot from River Runner website that allows user to choose a location and the site shows a map of where the water would go from there.">
            <a:extLst>
              <a:ext uri="{FF2B5EF4-FFF2-40B4-BE49-F238E27FC236}">
                <a16:creationId xmlns:a16="http://schemas.microsoft.com/office/drawing/2014/main" id="{199937D5-8A29-0090-5051-4CF57D240A77}"/>
              </a:ext>
            </a:extLst>
          </p:cNvPr>
          <p:cNvPicPr>
            <a:picLocks noChangeAspect="1"/>
          </p:cNvPicPr>
          <p:nvPr/>
        </p:nvPicPr>
        <p:blipFill>
          <a:blip r:embed="rId3"/>
          <a:stretch>
            <a:fillRect/>
          </a:stretch>
        </p:blipFill>
        <p:spPr>
          <a:xfrm>
            <a:off x="0" y="1443185"/>
            <a:ext cx="9144000" cy="3970862"/>
          </a:xfrm>
          <a:prstGeom prst="rect">
            <a:avLst/>
          </a:prstGeom>
        </p:spPr>
      </p:pic>
      <p:sp>
        <p:nvSpPr>
          <p:cNvPr id="2" name="Date Placeholder 1">
            <a:extLst>
              <a:ext uri="{FF2B5EF4-FFF2-40B4-BE49-F238E27FC236}">
                <a16:creationId xmlns:a16="http://schemas.microsoft.com/office/drawing/2014/main" id="{A4042F0E-38ED-AEF6-5D36-9545224CFBC0}"/>
              </a:ext>
            </a:extLst>
          </p:cNvPr>
          <p:cNvSpPr>
            <a:spLocks noGrp="1"/>
          </p:cNvSpPr>
          <p:nvPr>
            <p:ph type="dt" sz="half" idx="10"/>
          </p:nvPr>
        </p:nvSpPr>
        <p:spPr/>
        <p:txBody>
          <a:bodyPr/>
          <a:lstStyle/>
          <a:p>
            <a:fld id="{F24E07D9-CF96-41EA-B1A5-87F396B56A4E}" type="datetime1">
              <a:rPr lang="en-US"/>
              <a:t>6/25/2026</a:t>
            </a:fld>
            <a:endParaRPr lang="en-US"/>
          </a:p>
        </p:txBody>
      </p:sp>
      <p:sp>
        <p:nvSpPr>
          <p:cNvPr id="3" name="Slide Number Placeholder 2">
            <a:extLst>
              <a:ext uri="{FF2B5EF4-FFF2-40B4-BE49-F238E27FC236}">
                <a16:creationId xmlns:a16="http://schemas.microsoft.com/office/drawing/2014/main" id="{A7F6AB45-74F1-2343-BF5D-9696E6C2FFE4}"/>
              </a:ext>
            </a:extLst>
          </p:cNvPr>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81140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855C1-53A9-BEF7-F5EC-1473F04C0B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0AD006-73E5-ED34-4A63-860736F45C73}"/>
              </a:ext>
            </a:extLst>
          </p:cNvPr>
          <p:cNvSpPr>
            <a:spLocks noGrp="1"/>
          </p:cNvSpPr>
          <p:nvPr>
            <p:ph type="title" idx="4294967295"/>
          </p:nvPr>
        </p:nvSpPr>
        <p:spPr>
          <a:xfrm>
            <a:off x="1606045" y="-1188720"/>
            <a:ext cx="5937755" cy="1188720"/>
          </a:xfrm>
        </p:spPr>
        <p:txBody>
          <a:bodyPr vert="horz" lIns="182880" tIns="182880" rIns="182880" bIns="182880" rtlCol="0" anchor="b">
            <a:normAutofit/>
          </a:bodyPr>
          <a:lstStyle/>
          <a:p>
            <a:r>
              <a:rPr lang="en-US" dirty="0"/>
              <a:t>Four pathways: how water exits the land</a:t>
            </a:r>
          </a:p>
        </p:txBody>
      </p:sp>
      <p:sp>
        <p:nvSpPr>
          <p:cNvPr id="5" name="Date Placeholder 4">
            <a:extLst>
              <a:ext uri="{FF2B5EF4-FFF2-40B4-BE49-F238E27FC236}">
                <a16:creationId xmlns:a16="http://schemas.microsoft.com/office/drawing/2014/main" id="{0CF4FB75-2DA2-2E6D-A952-41464D30551C}"/>
              </a:ext>
              <a:ext uri="{C183D7F6-B498-43B3-948B-1728B52AA6E4}">
                <adec:decorative xmlns:adec="http://schemas.microsoft.com/office/drawing/2017/decorative" val="0"/>
              </a:ext>
            </a:extLst>
          </p:cNvPr>
          <p:cNvSpPr>
            <a:spLocks noGrp="1"/>
          </p:cNvSpPr>
          <p:nvPr>
            <p:ph type="dt" sz="half" idx="10"/>
          </p:nvPr>
        </p:nvSpPr>
        <p:spPr/>
        <p:txBody>
          <a:bodyPr/>
          <a:lstStyle/>
          <a:p>
            <a:fld id="{E0C8DACD-4E35-4E4C-AC75-C3DE50F04E7E}" type="datetime1">
              <a:rPr lang="en-US" smtClean="0"/>
              <a:pPr/>
              <a:t>6/25/2026</a:t>
            </a:fld>
            <a:endParaRPr lang="en-US"/>
          </a:p>
        </p:txBody>
      </p:sp>
      <p:sp>
        <p:nvSpPr>
          <p:cNvPr id="6" name="Slide Number Placeholder 5">
            <a:extLst>
              <a:ext uri="{FF2B5EF4-FFF2-40B4-BE49-F238E27FC236}">
                <a16:creationId xmlns:a16="http://schemas.microsoft.com/office/drawing/2014/main" id="{EFAE97AC-AC23-0AF1-B3E8-892CDD9B0BE5}"/>
              </a:ext>
            </a:extLst>
          </p:cNvPr>
          <p:cNvSpPr>
            <a:spLocks noGrp="1"/>
          </p:cNvSpPr>
          <p:nvPr>
            <p:ph type="sldNum" sz="quarter" idx="12"/>
          </p:nvPr>
        </p:nvSpPr>
        <p:spPr/>
        <p:txBody>
          <a:bodyPr/>
          <a:lstStyle/>
          <a:p>
            <a:fld id="{8A7A6979-0714-4377-B894-6BE4C2D6E202}" type="slidenum">
              <a:rPr lang="en-US" smtClean="0"/>
              <a:pPr/>
              <a:t>6</a:t>
            </a:fld>
            <a:endParaRPr lang="en-US"/>
          </a:p>
        </p:txBody>
      </p:sp>
      <p:pic>
        <p:nvPicPr>
          <p:cNvPr id="3" name="Picture 2" descr="A pictorial representation of the sources of 4 pathways for how water exits a landscape: surface runoff, evapotranspiration, groundwater movement and discharge, and biological and human extraction">
            <a:extLst>
              <a:ext uri="{FF2B5EF4-FFF2-40B4-BE49-F238E27FC236}">
                <a16:creationId xmlns:a16="http://schemas.microsoft.com/office/drawing/2014/main" id="{1D851F87-57A3-4053-0FB5-36A3A44A51C4}"/>
              </a:ext>
            </a:extLst>
          </p:cNvPr>
          <p:cNvPicPr>
            <a:picLocks noChangeAspect="1"/>
          </p:cNvPicPr>
          <p:nvPr/>
        </p:nvPicPr>
        <p:blipFill>
          <a:blip r:embed="rId3"/>
          <a:stretch>
            <a:fillRect/>
          </a:stretch>
        </p:blipFill>
        <p:spPr>
          <a:xfrm>
            <a:off x="86710" y="26278"/>
            <a:ext cx="8970579" cy="5980386"/>
          </a:xfrm>
          <a:prstGeom prst="rect">
            <a:avLst/>
          </a:prstGeom>
        </p:spPr>
      </p:pic>
    </p:spTree>
    <p:extLst>
      <p:ext uri="{BB962C8B-B14F-4D97-AF65-F5344CB8AC3E}">
        <p14:creationId xmlns:p14="http://schemas.microsoft.com/office/powerpoint/2010/main" val="328529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06">
            <a:extLst>
              <a:ext uri="{FF2B5EF4-FFF2-40B4-BE49-F238E27FC236}">
                <a16:creationId xmlns:a16="http://schemas.microsoft.com/office/drawing/2014/main" id="{55775635-2E49-43C9-9A6E-1E7B1451CA6E}"/>
              </a:ext>
            </a:extLst>
          </p:cNvPr>
          <p:cNvSpPr>
            <a:spLocks noGrp="1"/>
          </p:cNvSpPr>
          <p:nvPr>
            <p:ph type="ctrTitle"/>
          </p:nvPr>
        </p:nvSpPr>
        <p:spPr>
          <a:xfrm>
            <a:off x="453845" y="224854"/>
            <a:ext cx="7476209" cy="534163"/>
          </a:xfrm>
        </p:spPr>
        <p:txBody>
          <a:bodyPr/>
          <a:lstStyle/>
          <a:p>
            <a:r>
              <a:rPr lang="en-US" dirty="0"/>
              <a:t>What does water pick up on the way?</a:t>
            </a:r>
          </a:p>
        </p:txBody>
      </p:sp>
      <p:grpSp>
        <p:nvGrpSpPr>
          <p:cNvPr id="2" name="Group 2">
            <a:extLst>
              <a:ext uri="{C183D7F6-B498-43B3-948B-1728B52AA6E4}">
                <adec:decorative xmlns:adec="http://schemas.microsoft.com/office/drawing/2017/decorative" val="1"/>
              </a:ext>
            </a:extLst>
          </p:cNvPr>
          <p:cNvGrpSpPr/>
          <p:nvPr/>
        </p:nvGrpSpPr>
        <p:grpSpPr>
          <a:xfrm>
            <a:off x="3536159" y="1667292"/>
            <a:ext cx="762316" cy="1024463"/>
            <a:chOff x="31479" y="436664"/>
            <a:chExt cx="2032842" cy="2731901"/>
          </a:xfrm>
        </p:grpSpPr>
        <p:sp>
          <p:nvSpPr>
            <p:cNvPr id="3" name="AutoShape 3"/>
            <p:cNvSpPr/>
            <p:nvPr/>
          </p:nvSpPr>
          <p:spPr>
            <a:xfrm>
              <a:off x="31479" y="436664"/>
              <a:ext cx="1818028" cy="2700091"/>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6" name="TextBox 6"/>
            <p:cNvSpPr txBox="1"/>
            <p:nvPr/>
          </p:nvSpPr>
          <p:spPr>
            <a:xfrm rot="10800000">
              <a:off x="1634689" y="2918986"/>
              <a:ext cx="429632" cy="249579"/>
            </a:xfrm>
            <a:prstGeom prst="rect">
              <a:avLst/>
            </a:prstGeom>
          </p:spPr>
          <p:txBody>
            <a:bodyPr lIns="25400" tIns="25400" rIns="25400" bIns="25400" rtlCol="0" anchor="ctr"/>
            <a:lstStyle/>
            <a:p>
              <a:pPr algn="ctr">
                <a:lnSpc>
                  <a:spcPts val="1378"/>
                </a:lnSpc>
              </a:pPr>
              <a:endParaRPr sz="900"/>
            </a:p>
          </p:txBody>
        </p:sp>
      </p:grpSp>
      <p:grpSp>
        <p:nvGrpSpPr>
          <p:cNvPr id="51" name="Group 51" descr="Sediment box with icon"/>
          <p:cNvGrpSpPr/>
          <p:nvPr/>
        </p:nvGrpSpPr>
        <p:grpSpPr>
          <a:xfrm>
            <a:off x="874644" y="1211970"/>
            <a:ext cx="2731954" cy="910645"/>
            <a:chOff x="0" y="0"/>
            <a:chExt cx="1365860" cy="479681"/>
          </a:xfrm>
        </p:grpSpPr>
        <p:sp>
          <p:nvSpPr>
            <p:cNvPr id="52" name="Freeform 52"/>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53" name="TextBox 53"/>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62" name="Group 62">
            <a:extLst>
              <a:ext uri="{C183D7F6-B498-43B3-948B-1728B52AA6E4}">
                <adec:decorative xmlns:adec="http://schemas.microsoft.com/office/drawing/2017/decorative" val="1"/>
              </a:ext>
            </a:extLst>
          </p:cNvPr>
          <p:cNvGrpSpPr/>
          <p:nvPr/>
        </p:nvGrpSpPr>
        <p:grpSpPr>
          <a:xfrm>
            <a:off x="1164896" y="1401902"/>
            <a:ext cx="530781" cy="530781"/>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64" name="TextBox 64"/>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4" name="Freeform 84" descr="Icon of sediment"/>
          <p:cNvSpPr/>
          <p:nvPr/>
        </p:nvSpPr>
        <p:spPr>
          <a:xfrm>
            <a:off x="1248306" y="1484452"/>
            <a:ext cx="388790" cy="342261"/>
          </a:xfrm>
          <a:custGeom>
            <a:avLst/>
            <a:gdLst/>
            <a:ahLst/>
            <a:cxnLst/>
            <a:rect l="l" t="t" r="r" b="b"/>
            <a:pathLst>
              <a:path w="738029" h="684522">
                <a:moveTo>
                  <a:pt x="0" y="0"/>
                </a:moveTo>
                <a:lnTo>
                  <a:pt x="738029" y="0"/>
                </a:lnTo>
                <a:lnTo>
                  <a:pt x="738029" y="684522"/>
                </a:lnTo>
                <a:lnTo>
                  <a:pt x="0" y="6845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3" name="TextBox 103"/>
          <p:cNvSpPr txBox="1"/>
          <p:nvPr/>
        </p:nvSpPr>
        <p:spPr>
          <a:xfrm>
            <a:off x="1801286" y="1478374"/>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Sediment</a:t>
            </a:r>
          </a:p>
        </p:txBody>
      </p:sp>
      <p:grpSp>
        <p:nvGrpSpPr>
          <p:cNvPr id="27" name="Group 27" descr="Pathogen box with icon"/>
          <p:cNvGrpSpPr/>
          <p:nvPr/>
        </p:nvGrpSpPr>
        <p:grpSpPr>
          <a:xfrm>
            <a:off x="233071" y="2386442"/>
            <a:ext cx="2592999" cy="910645"/>
            <a:chOff x="0" y="0"/>
            <a:chExt cx="1365860" cy="479681"/>
          </a:xfrm>
        </p:grpSpPr>
        <p:sp>
          <p:nvSpPr>
            <p:cNvPr id="28" name="Freeform 28"/>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29" name="TextBox 29"/>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33" name="Group 33">
            <a:extLst>
              <a:ext uri="{C183D7F6-B498-43B3-948B-1728B52AA6E4}">
                <adec:decorative xmlns:adec="http://schemas.microsoft.com/office/drawing/2017/decorative" val="1"/>
              </a:ext>
            </a:extLst>
          </p:cNvPr>
          <p:cNvGrpSpPr/>
          <p:nvPr/>
        </p:nvGrpSpPr>
        <p:grpSpPr>
          <a:xfrm>
            <a:off x="453846" y="2576374"/>
            <a:ext cx="530781" cy="53078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35" name="TextBox 35"/>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5" name="Freeform 85" descr="Icon of pathogen"/>
          <p:cNvSpPr/>
          <p:nvPr/>
        </p:nvSpPr>
        <p:spPr>
          <a:xfrm>
            <a:off x="573240" y="2646124"/>
            <a:ext cx="291993" cy="391280"/>
          </a:xfrm>
          <a:custGeom>
            <a:avLst/>
            <a:gdLst/>
            <a:ahLst/>
            <a:cxnLst/>
            <a:rect l="l" t="t" r="r" b="b"/>
            <a:pathLst>
              <a:path w="583985" h="782559">
                <a:moveTo>
                  <a:pt x="0" y="0"/>
                </a:moveTo>
                <a:lnTo>
                  <a:pt x="583985" y="0"/>
                </a:lnTo>
                <a:lnTo>
                  <a:pt x="583985" y="782559"/>
                </a:lnTo>
                <a:lnTo>
                  <a:pt x="0" y="78255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TextBox 99"/>
          <p:cNvSpPr txBox="1"/>
          <p:nvPr/>
        </p:nvSpPr>
        <p:spPr>
          <a:xfrm>
            <a:off x="1067493" y="2617668"/>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Pathogens</a:t>
            </a:r>
          </a:p>
        </p:txBody>
      </p:sp>
      <p:sp>
        <p:nvSpPr>
          <p:cNvPr id="74" name="TextBox 74"/>
          <p:cNvSpPr txBox="1"/>
          <p:nvPr/>
        </p:nvSpPr>
        <p:spPr>
          <a:xfrm>
            <a:off x="3719969" y="2845159"/>
            <a:ext cx="1857203" cy="1231106"/>
          </a:xfrm>
          <a:prstGeom prst="rect">
            <a:avLst/>
          </a:prstGeom>
        </p:spPr>
        <p:txBody>
          <a:bodyPr wrap="square" lIns="0" tIns="0" rIns="0" bIns="0" rtlCol="0" anchor="t">
            <a:spAutoFit/>
          </a:bodyPr>
          <a:lstStyle/>
          <a:p>
            <a:pPr algn="ctr">
              <a:lnSpc>
                <a:spcPts val="3180"/>
              </a:lnSpc>
            </a:pPr>
            <a:r>
              <a:rPr lang="en-US" sz="3000" b="1">
                <a:solidFill>
                  <a:srgbClr val="000000"/>
                </a:solidFill>
                <a:latin typeface="Acumin Pro ExtraCondensed" panose="020B0508020202020204"/>
                <a:ea typeface="Source Sans Pro Bold"/>
                <a:cs typeface="Source Sans Pro Bold"/>
                <a:sym typeface="Source Sans Pro Bold"/>
              </a:rPr>
              <a:t>can be carried by water</a:t>
            </a:r>
          </a:p>
        </p:txBody>
      </p:sp>
      <p:grpSp>
        <p:nvGrpSpPr>
          <p:cNvPr id="54" name="Group 54">
            <a:extLst>
              <a:ext uri="{C183D7F6-B498-43B3-948B-1728B52AA6E4}">
                <adec:decorative xmlns:adec="http://schemas.microsoft.com/office/drawing/2017/decorative" val="1"/>
              </a:ext>
            </a:extLst>
          </p:cNvPr>
          <p:cNvGrpSpPr/>
          <p:nvPr/>
        </p:nvGrpSpPr>
        <p:grpSpPr>
          <a:xfrm>
            <a:off x="4763160" y="1667292"/>
            <a:ext cx="842760" cy="1024463"/>
            <a:chOff x="384974" y="460931"/>
            <a:chExt cx="2247359" cy="2731901"/>
          </a:xfrm>
        </p:grpSpPr>
        <p:sp>
          <p:nvSpPr>
            <p:cNvPr id="55" name="AutoShape 55"/>
            <p:cNvSpPr/>
            <p:nvPr/>
          </p:nvSpPr>
          <p:spPr>
            <a:xfrm flipH="1">
              <a:off x="606448" y="460931"/>
              <a:ext cx="2025885" cy="2729768"/>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58" name="TextBox 58"/>
            <p:cNvSpPr txBox="1"/>
            <p:nvPr/>
          </p:nvSpPr>
          <p:spPr>
            <a:xfrm rot="10800000">
              <a:off x="384974" y="2943253"/>
              <a:ext cx="429632" cy="249579"/>
            </a:xfrm>
            <a:prstGeom prst="rect">
              <a:avLst/>
            </a:prstGeom>
          </p:spPr>
          <p:txBody>
            <a:bodyPr lIns="25400" tIns="25400" rIns="25400" bIns="25400" rtlCol="0" anchor="ctr"/>
            <a:lstStyle/>
            <a:p>
              <a:pPr algn="ctr">
                <a:lnSpc>
                  <a:spcPts val="1378"/>
                </a:lnSpc>
              </a:pPr>
              <a:endParaRPr sz="900"/>
            </a:p>
          </p:txBody>
        </p:sp>
      </p:grpSp>
      <p:grpSp>
        <p:nvGrpSpPr>
          <p:cNvPr id="59" name="Group 59" descr="Heavy metals box with icon"/>
          <p:cNvGrpSpPr/>
          <p:nvPr/>
        </p:nvGrpSpPr>
        <p:grpSpPr>
          <a:xfrm>
            <a:off x="5606880" y="1211970"/>
            <a:ext cx="2592999" cy="910645"/>
            <a:chOff x="0" y="0"/>
            <a:chExt cx="1365860" cy="479681"/>
          </a:xfrm>
        </p:grpSpPr>
        <p:sp>
          <p:nvSpPr>
            <p:cNvPr id="60" name="Freeform 60"/>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a:ln cap="rnd">
              <a:noFill/>
              <a:prstDash val="solid"/>
              <a:round/>
            </a:ln>
          </p:spPr>
          <p:txBody>
            <a:bodyPr/>
            <a:lstStyle/>
            <a:p>
              <a:endParaRPr lang="en-US"/>
            </a:p>
          </p:txBody>
        </p:sp>
        <p:sp>
          <p:nvSpPr>
            <p:cNvPr id="61" name="TextBox 61"/>
            <p:cNvSpPr txBox="1"/>
            <p:nvPr/>
          </p:nvSpPr>
          <p:spPr>
            <a:xfrm>
              <a:off x="0" y="-47625"/>
              <a:ext cx="1365860" cy="527306"/>
            </a:xfrm>
            <a:prstGeom prst="rect">
              <a:avLst/>
            </a:prstGeom>
          </p:spPr>
          <p:txBody>
            <a:bodyPr lIns="25400" tIns="25400" rIns="25400" bIns="25400" rtlCol="0" anchor="ctr"/>
            <a:lstStyle/>
            <a:p>
              <a:pPr algn="ctr">
                <a:lnSpc>
                  <a:spcPts val="1200"/>
                </a:lnSpc>
                <a:spcBef>
                  <a:spcPct val="0"/>
                </a:spcBef>
              </a:pPr>
              <a:endParaRPr sz="900"/>
            </a:p>
          </p:txBody>
        </p:sp>
      </p:grpSp>
      <p:grpSp>
        <p:nvGrpSpPr>
          <p:cNvPr id="65" name="Group 65">
            <a:extLst>
              <a:ext uri="{C183D7F6-B498-43B3-948B-1728B52AA6E4}">
                <adec:decorative xmlns:adec="http://schemas.microsoft.com/office/drawing/2017/decorative" val="1"/>
              </a:ext>
            </a:extLst>
          </p:cNvPr>
          <p:cNvGrpSpPr/>
          <p:nvPr/>
        </p:nvGrpSpPr>
        <p:grpSpPr>
          <a:xfrm>
            <a:off x="5827655" y="1401902"/>
            <a:ext cx="530781" cy="530781"/>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67" name="TextBox 6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6" name="Freeform 86" descr="Icon of periodic table element"/>
          <p:cNvSpPr/>
          <p:nvPr/>
        </p:nvSpPr>
        <p:spPr>
          <a:xfrm>
            <a:off x="5911951" y="1494443"/>
            <a:ext cx="350883" cy="350883"/>
          </a:xfrm>
          <a:custGeom>
            <a:avLst/>
            <a:gdLst/>
            <a:ahLst/>
            <a:cxnLst/>
            <a:rect l="l" t="t" r="r" b="b"/>
            <a:pathLst>
              <a:path w="701765" h="701765">
                <a:moveTo>
                  <a:pt x="0" y="0"/>
                </a:moveTo>
                <a:lnTo>
                  <a:pt x="701764" y="0"/>
                </a:lnTo>
                <a:lnTo>
                  <a:pt x="701764" y="701764"/>
                </a:lnTo>
                <a:lnTo>
                  <a:pt x="0" y="70176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4" name="TextBox 104"/>
          <p:cNvSpPr txBox="1"/>
          <p:nvPr/>
        </p:nvSpPr>
        <p:spPr>
          <a:xfrm>
            <a:off x="6463211" y="1486988"/>
            <a:ext cx="1522606" cy="686791"/>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Heavy Metals</a:t>
            </a:r>
          </a:p>
        </p:txBody>
      </p:sp>
      <p:sp>
        <p:nvSpPr>
          <p:cNvPr id="76" name="AutoShape 76">
            <a:extLst>
              <a:ext uri="{C183D7F6-B498-43B3-948B-1728B52AA6E4}">
                <adec:decorative xmlns:adec="http://schemas.microsoft.com/office/drawing/2017/decorative" val="1"/>
              </a:ext>
            </a:extLst>
          </p:cNvPr>
          <p:cNvSpPr/>
          <p:nvPr/>
        </p:nvSpPr>
        <p:spPr>
          <a:xfrm>
            <a:off x="2761123" y="2896758"/>
            <a:ext cx="870707" cy="204397"/>
          </a:xfrm>
          <a:prstGeom prst="line">
            <a:avLst/>
          </a:prstGeom>
          <a:ln w="63500" cap="flat">
            <a:solidFill>
              <a:srgbClr val="000000"/>
            </a:solidFill>
            <a:prstDash val="sysDot"/>
            <a:headEnd type="none" w="sm" len="sm"/>
            <a:tailEnd type="triangle" w="lg" len="med"/>
          </a:ln>
        </p:spPr>
        <p:txBody>
          <a:bodyPr/>
          <a:lstStyle/>
          <a:p>
            <a:endParaRPr lang="en-US"/>
          </a:p>
        </p:txBody>
      </p:sp>
      <p:grpSp>
        <p:nvGrpSpPr>
          <p:cNvPr id="12" name="Group 12">
            <a:extLst>
              <a:ext uri="{C183D7F6-B498-43B3-948B-1728B52AA6E4}">
                <adec:decorative xmlns:adec="http://schemas.microsoft.com/office/drawing/2017/decorative" val="1"/>
              </a:ext>
            </a:extLst>
          </p:cNvPr>
          <p:cNvGrpSpPr/>
          <p:nvPr/>
        </p:nvGrpSpPr>
        <p:grpSpPr>
          <a:xfrm>
            <a:off x="5537507" y="2902787"/>
            <a:ext cx="862724" cy="161112"/>
            <a:chOff x="322425" y="256536"/>
            <a:chExt cx="2300597" cy="429631"/>
          </a:xfrm>
        </p:grpSpPr>
        <p:sp>
          <p:nvSpPr>
            <p:cNvPr id="13" name="AutoShape 13"/>
            <p:cNvSpPr/>
            <p:nvPr/>
          </p:nvSpPr>
          <p:spPr>
            <a:xfrm flipH="1">
              <a:off x="337862" y="539749"/>
              <a:ext cx="2285160" cy="0"/>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16" name="TextBox 16"/>
            <p:cNvSpPr txBox="1"/>
            <p:nvPr/>
          </p:nvSpPr>
          <p:spPr>
            <a:xfrm rot="13879348">
              <a:off x="232399" y="346562"/>
              <a:ext cx="429631" cy="249579"/>
            </a:xfrm>
            <a:prstGeom prst="rect">
              <a:avLst/>
            </a:prstGeom>
          </p:spPr>
          <p:txBody>
            <a:bodyPr lIns="25400" tIns="25400" rIns="25400" bIns="25400" rtlCol="0" anchor="ctr"/>
            <a:lstStyle/>
            <a:p>
              <a:pPr algn="ctr">
                <a:lnSpc>
                  <a:spcPts val="1378"/>
                </a:lnSpc>
              </a:pPr>
              <a:endParaRPr sz="900"/>
            </a:p>
          </p:txBody>
        </p:sp>
      </p:grpSp>
      <p:grpSp>
        <p:nvGrpSpPr>
          <p:cNvPr id="30" name="Group 30" descr="Salts box with icon"/>
          <p:cNvGrpSpPr/>
          <p:nvPr/>
        </p:nvGrpSpPr>
        <p:grpSpPr>
          <a:xfrm>
            <a:off x="6317930" y="2386442"/>
            <a:ext cx="2592999" cy="910645"/>
            <a:chOff x="0" y="0"/>
            <a:chExt cx="1365860" cy="479681"/>
          </a:xfrm>
        </p:grpSpPr>
        <p:sp>
          <p:nvSpPr>
            <p:cNvPr id="31" name="Freeform 31"/>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32" name="TextBox 32"/>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36" name="Group 36">
            <a:extLst>
              <a:ext uri="{C183D7F6-B498-43B3-948B-1728B52AA6E4}">
                <adec:decorative xmlns:adec="http://schemas.microsoft.com/office/drawing/2017/decorative" val="1"/>
              </a:ext>
            </a:extLst>
          </p:cNvPr>
          <p:cNvGrpSpPr/>
          <p:nvPr/>
        </p:nvGrpSpPr>
        <p:grpSpPr>
          <a:xfrm>
            <a:off x="6538705" y="2576374"/>
            <a:ext cx="530781" cy="53078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38" name="TextBox 38"/>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0" name="Freeform 80" descr="Icon of salt"/>
          <p:cNvSpPr/>
          <p:nvPr/>
        </p:nvSpPr>
        <p:spPr>
          <a:xfrm>
            <a:off x="6621299" y="2632929"/>
            <a:ext cx="365594" cy="347314"/>
          </a:xfrm>
          <a:custGeom>
            <a:avLst/>
            <a:gdLst/>
            <a:ahLst/>
            <a:cxnLst/>
            <a:rect l="l" t="t" r="r" b="b"/>
            <a:pathLst>
              <a:path w="731187" h="694627">
                <a:moveTo>
                  <a:pt x="0" y="0"/>
                </a:moveTo>
                <a:lnTo>
                  <a:pt x="731186" y="0"/>
                </a:lnTo>
                <a:lnTo>
                  <a:pt x="731186" y="694628"/>
                </a:lnTo>
                <a:lnTo>
                  <a:pt x="0" y="69462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0" name="TextBox 100"/>
          <p:cNvSpPr txBox="1"/>
          <p:nvPr/>
        </p:nvSpPr>
        <p:spPr>
          <a:xfrm>
            <a:off x="7188208" y="2652847"/>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Salts</a:t>
            </a:r>
          </a:p>
        </p:txBody>
      </p:sp>
      <p:grpSp>
        <p:nvGrpSpPr>
          <p:cNvPr id="7" name="Group 7">
            <a:extLst>
              <a:ext uri="{C183D7F6-B498-43B3-948B-1728B52AA6E4}">
                <adec:decorative xmlns:adec="http://schemas.microsoft.com/office/drawing/2017/decorative" val="1"/>
              </a:ext>
            </a:extLst>
          </p:cNvPr>
          <p:cNvGrpSpPr/>
          <p:nvPr/>
        </p:nvGrpSpPr>
        <p:grpSpPr>
          <a:xfrm>
            <a:off x="2753247" y="3862543"/>
            <a:ext cx="879768" cy="161112"/>
            <a:chOff x="18858" y="230801"/>
            <a:chExt cx="2346047" cy="429631"/>
          </a:xfrm>
        </p:grpSpPr>
        <p:sp>
          <p:nvSpPr>
            <p:cNvPr id="8" name="AutoShape 8"/>
            <p:cNvSpPr/>
            <p:nvPr/>
          </p:nvSpPr>
          <p:spPr>
            <a:xfrm>
              <a:off x="18858" y="383698"/>
              <a:ext cx="2285160" cy="0"/>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11" name="TextBox 11"/>
            <p:cNvSpPr txBox="1"/>
            <p:nvPr/>
          </p:nvSpPr>
          <p:spPr>
            <a:xfrm rot="3079347">
              <a:off x="2025300" y="320827"/>
              <a:ext cx="429631" cy="249579"/>
            </a:xfrm>
            <a:prstGeom prst="rect">
              <a:avLst/>
            </a:prstGeom>
          </p:spPr>
          <p:txBody>
            <a:bodyPr lIns="25400" tIns="25400" rIns="25400" bIns="25400" rtlCol="0" anchor="ctr"/>
            <a:lstStyle/>
            <a:p>
              <a:pPr algn="ctr">
                <a:lnSpc>
                  <a:spcPts val="1378"/>
                </a:lnSpc>
              </a:pPr>
              <a:endParaRPr sz="900"/>
            </a:p>
          </p:txBody>
        </p:sp>
      </p:grpSp>
      <p:grpSp>
        <p:nvGrpSpPr>
          <p:cNvPr id="39" name="Group 39" descr="Nutrient box with icon"/>
          <p:cNvGrpSpPr/>
          <p:nvPr/>
        </p:nvGrpSpPr>
        <p:grpSpPr>
          <a:xfrm>
            <a:off x="233071" y="3560914"/>
            <a:ext cx="2592999" cy="910645"/>
            <a:chOff x="0" y="0"/>
            <a:chExt cx="1365860" cy="479681"/>
          </a:xfrm>
        </p:grpSpPr>
        <p:sp>
          <p:nvSpPr>
            <p:cNvPr id="40" name="Freeform 40"/>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41" name="TextBox 41"/>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45" name="Group 45">
            <a:extLst>
              <a:ext uri="{C183D7F6-B498-43B3-948B-1728B52AA6E4}">
                <adec:decorative xmlns:adec="http://schemas.microsoft.com/office/drawing/2017/decorative" val="1"/>
              </a:ext>
            </a:extLst>
          </p:cNvPr>
          <p:cNvGrpSpPr/>
          <p:nvPr/>
        </p:nvGrpSpPr>
        <p:grpSpPr>
          <a:xfrm>
            <a:off x="453846" y="3750846"/>
            <a:ext cx="530781" cy="530781"/>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47" name="TextBox 4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3" name="Freeform 83" descr="Icon of nutrients (fertilizer bag)"/>
          <p:cNvSpPr/>
          <p:nvPr/>
        </p:nvSpPr>
        <p:spPr>
          <a:xfrm>
            <a:off x="549653" y="3792450"/>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1" name="TextBox 101"/>
          <p:cNvSpPr txBox="1"/>
          <p:nvPr/>
        </p:nvSpPr>
        <p:spPr>
          <a:xfrm>
            <a:off x="1067493" y="3829028"/>
            <a:ext cx="1619694"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Nutrients</a:t>
            </a:r>
          </a:p>
        </p:txBody>
      </p:sp>
      <p:sp>
        <p:nvSpPr>
          <p:cNvPr id="23" name="AutoShape 23">
            <a:extLst>
              <a:ext uri="{C183D7F6-B498-43B3-948B-1728B52AA6E4}">
                <adec:decorative xmlns:adec="http://schemas.microsoft.com/office/drawing/2017/decorative" val="1"/>
              </a:ext>
            </a:extLst>
          </p:cNvPr>
          <p:cNvSpPr/>
          <p:nvPr/>
        </p:nvSpPr>
        <p:spPr>
          <a:xfrm flipH="1" flipV="1">
            <a:off x="5521648" y="3827716"/>
            <a:ext cx="870707" cy="204397"/>
          </a:xfrm>
          <a:prstGeom prst="line">
            <a:avLst/>
          </a:prstGeom>
          <a:ln w="63500" cap="flat">
            <a:solidFill>
              <a:srgbClr val="000000"/>
            </a:solidFill>
            <a:prstDash val="sysDot"/>
            <a:headEnd type="none" w="sm" len="sm"/>
            <a:tailEnd type="triangle" w="lg" len="med"/>
          </a:ln>
        </p:spPr>
        <p:txBody>
          <a:bodyPr/>
          <a:lstStyle/>
          <a:p>
            <a:endParaRPr lang="en-US"/>
          </a:p>
        </p:txBody>
      </p:sp>
      <p:grpSp>
        <p:nvGrpSpPr>
          <p:cNvPr id="42" name="Group 42" descr="Plastics box with icon"/>
          <p:cNvGrpSpPr/>
          <p:nvPr/>
        </p:nvGrpSpPr>
        <p:grpSpPr>
          <a:xfrm>
            <a:off x="6317930" y="3465296"/>
            <a:ext cx="2592999" cy="1101881"/>
            <a:chOff x="0" y="0"/>
            <a:chExt cx="1365860" cy="479681"/>
          </a:xfrm>
        </p:grpSpPr>
        <p:sp>
          <p:nvSpPr>
            <p:cNvPr id="43" name="Freeform 43"/>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44" name="TextBox 44"/>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48" name="Group 48">
            <a:extLst>
              <a:ext uri="{C183D7F6-B498-43B3-948B-1728B52AA6E4}">
                <adec:decorative xmlns:adec="http://schemas.microsoft.com/office/drawing/2017/decorative" val="1"/>
              </a:ext>
            </a:extLst>
          </p:cNvPr>
          <p:cNvGrpSpPr/>
          <p:nvPr/>
        </p:nvGrpSpPr>
        <p:grpSpPr>
          <a:xfrm>
            <a:off x="6538705" y="3750846"/>
            <a:ext cx="530781" cy="530781"/>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50" name="TextBox 50"/>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2" name="Freeform 82" descr="Icon of plastic bottle"/>
          <p:cNvSpPr/>
          <p:nvPr/>
        </p:nvSpPr>
        <p:spPr>
          <a:xfrm>
            <a:off x="6725697" y="3795832"/>
            <a:ext cx="177683" cy="444206"/>
          </a:xfrm>
          <a:custGeom>
            <a:avLst/>
            <a:gdLst/>
            <a:ahLst/>
            <a:cxnLst/>
            <a:rect l="l" t="t" r="r" b="b"/>
            <a:pathLst>
              <a:path w="355365" h="888412">
                <a:moveTo>
                  <a:pt x="0" y="0"/>
                </a:moveTo>
                <a:lnTo>
                  <a:pt x="355365" y="0"/>
                </a:lnTo>
                <a:lnTo>
                  <a:pt x="355365" y="888413"/>
                </a:lnTo>
                <a:lnTo>
                  <a:pt x="0" y="88841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2" name="TextBox 102"/>
          <p:cNvSpPr txBox="1"/>
          <p:nvPr/>
        </p:nvSpPr>
        <p:spPr>
          <a:xfrm>
            <a:off x="7188208" y="3842331"/>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Plastics</a:t>
            </a:r>
          </a:p>
        </p:txBody>
      </p:sp>
      <p:grpSp>
        <p:nvGrpSpPr>
          <p:cNvPr id="90" name="Group 90">
            <a:extLst>
              <a:ext uri="{C183D7F6-B498-43B3-948B-1728B52AA6E4}">
                <adec:decorative xmlns:adec="http://schemas.microsoft.com/office/drawing/2017/decorative" val="1"/>
              </a:ext>
            </a:extLst>
          </p:cNvPr>
          <p:cNvGrpSpPr/>
          <p:nvPr/>
        </p:nvGrpSpPr>
        <p:grpSpPr>
          <a:xfrm rot="-10800000">
            <a:off x="4916271" y="4208419"/>
            <a:ext cx="762317" cy="1024463"/>
            <a:chOff x="31479" y="436664"/>
            <a:chExt cx="2032845" cy="2731901"/>
          </a:xfrm>
        </p:grpSpPr>
        <p:sp>
          <p:nvSpPr>
            <p:cNvPr id="91" name="AutoShape 91"/>
            <p:cNvSpPr/>
            <p:nvPr/>
          </p:nvSpPr>
          <p:spPr>
            <a:xfrm>
              <a:off x="31479" y="436664"/>
              <a:ext cx="1818028" cy="2700091"/>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94" name="TextBox 94"/>
            <p:cNvSpPr txBox="1"/>
            <p:nvPr/>
          </p:nvSpPr>
          <p:spPr>
            <a:xfrm rot="10800000">
              <a:off x="1634692" y="2918986"/>
              <a:ext cx="429632" cy="249579"/>
            </a:xfrm>
            <a:prstGeom prst="rect">
              <a:avLst/>
            </a:prstGeom>
          </p:spPr>
          <p:txBody>
            <a:bodyPr lIns="25400" tIns="25400" rIns="25400" bIns="25400" rtlCol="0" anchor="ctr"/>
            <a:lstStyle/>
            <a:p>
              <a:pPr algn="ctr">
                <a:lnSpc>
                  <a:spcPts val="1378"/>
                </a:lnSpc>
              </a:pPr>
              <a:endParaRPr sz="900"/>
            </a:p>
          </p:txBody>
        </p:sp>
      </p:grpSp>
      <p:sp>
        <p:nvSpPr>
          <p:cNvPr id="98" name="Freeform 98" descr="icon of thermometer"/>
          <p:cNvSpPr/>
          <p:nvPr/>
        </p:nvSpPr>
        <p:spPr>
          <a:xfrm>
            <a:off x="6113884" y="5004959"/>
            <a:ext cx="204047" cy="435299"/>
          </a:xfrm>
          <a:custGeom>
            <a:avLst/>
            <a:gdLst/>
            <a:ahLst/>
            <a:cxnLst/>
            <a:rect l="l" t="t" r="r" b="b"/>
            <a:pathLst>
              <a:path w="408093" h="870598">
                <a:moveTo>
                  <a:pt x="0" y="0"/>
                </a:moveTo>
                <a:lnTo>
                  <a:pt x="408093" y="0"/>
                </a:lnTo>
                <a:lnTo>
                  <a:pt x="408093" y="870598"/>
                </a:lnTo>
                <a:lnTo>
                  <a:pt x="0" y="87059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6" name="TextBox 106"/>
          <p:cNvSpPr txBox="1"/>
          <p:nvPr/>
        </p:nvSpPr>
        <p:spPr>
          <a:xfrm>
            <a:off x="6567986" y="4855598"/>
            <a:ext cx="1522606" cy="686791"/>
          </a:xfrm>
          <a:prstGeom prst="rect">
            <a:avLst/>
          </a:prstGeom>
        </p:spPr>
        <p:txBody>
          <a:bodyPr lIns="0" tIns="0" rIns="0" bIns="0" rtlCol="0" anchor="t">
            <a:spAutoFit/>
          </a:bodyPr>
          <a:lstStyle/>
          <a:p>
            <a:pPr>
              <a:lnSpc>
                <a:spcPts val="2800"/>
              </a:lnSpc>
              <a:spcBef>
                <a:spcPct val="0"/>
              </a:spcBef>
            </a:pPr>
            <a:r>
              <a:rPr lang="en-US" sz="2000" b="1" dirty="0">
                <a:solidFill>
                  <a:srgbClr val="1C1C1A"/>
                </a:solidFill>
                <a:latin typeface="Source Sans Pro Bold"/>
                <a:ea typeface="Source Sans Pro Bold"/>
                <a:cs typeface="Source Sans Pro Bold"/>
                <a:sym typeface="Source Sans Pro Bold"/>
              </a:rPr>
              <a:t>Thermal Pollution</a:t>
            </a:r>
          </a:p>
        </p:txBody>
      </p:sp>
      <p:grpSp>
        <p:nvGrpSpPr>
          <p:cNvPr id="68" name="Group 68" descr="Chemicals box with icon"/>
          <p:cNvGrpSpPr/>
          <p:nvPr/>
        </p:nvGrpSpPr>
        <p:grpSpPr>
          <a:xfrm>
            <a:off x="944121" y="4735387"/>
            <a:ext cx="2592999" cy="910645"/>
            <a:chOff x="0" y="0"/>
            <a:chExt cx="1365860" cy="479681"/>
          </a:xfrm>
        </p:grpSpPr>
        <p:sp>
          <p:nvSpPr>
            <p:cNvPr id="69" name="Freeform 69"/>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70" name="TextBox 70"/>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71" name="Group 71">
            <a:extLst>
              <a:ext uri="{C183D7F6-B498-43B3-948B-1728B52AA6E4}">
                <adec:decorative xmlns:adec="http://schemas.microsoft.com/office/drawing/2017/decorative" val="1"/>
              </a:ext>
            </a:extLst>
          </p:cNvPr>
          <p:cNvGrpSpPr/>
          <p:nvPr/>
        </p:nvGrpSpPr>
        <p:grpSpPr>
          <a:xfrm>
            <a:off x="1164896" y="4925319"/>
            <a:ext cx="530781" cy="530781"/>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73" name="TextBox 73"/>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1" name="Freeform 81" descr="Icon of flask"/>
          <p:cNvSpPr/>
          <p:nvPr/>
        </p:nvSpPr>
        <p:spPr>
          <a:xfrm>
            <a:off x="1264067" y="4986573"/>
            <a:ext cx="332439" cy="370875"/>
          </a:xfrm>
          <a:custGeom>
            <a:avLst/>
            <a:gdLst/>
            <a:ahLst/>
            <a:cxnLst/>
            <a:rect l="l" t="t" r="r" b="b"/>
            <a:pathLst>
              <a:path w="664877" h="741749">
                <a:moveTo>
                  <a:pt x="0" y="0"/>
                </a:moveTo>
                <a:lnTo>
                  <a:pt x="664876" y="0"/>
                </a:lnTo>
                <a:lnTo>
                  <a:pt x="664876" y="741749"/>
                </a:lnTo>
                <a:lnTo>
                  <a:pt x="0" y="741749"/>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5" name="TextBox 105"/>
          <p:cNvSpPr txBox="1"/>
          <p:nvPr/>
        </p:nvSpPr>
        <p:spPr>
          <a:xfrm>
            <a:off x="1799475" y="4987676"/>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Chemicals</a:t>
            </a:r>
          </a:p>
        </p:txBody>
      </p:sp>
      <p:grpSp>
        <p:nvGrpSpPr>
          <p:cNvPr id="17" name="Group 17">
            <a:extLst>
              <a:ext uri="{C183D7F6-B498-43B3-948B-1728B52AA6E4}">
                <adec:decorative xmlns:adec="http://schemas.microsoft.com/office/drawing/2017/decorative" val="1"/>
              </a:ext>
            </a:extLst>
          </p:cNvPr>
          <p:cNvGrpSpPr/>
          <p:nvPr/>
        </p:nvGrpSpPr>
        <p:grpSpPr>
          <a:xfrm>
            <a:off x="3538082" y="4189671"/>
            <a:ext cx="760393" cy="1023663"/>
            <a:chOff x="34751" y="147948"/>
            <a:chExt cx="2027714" cy="2729768"/>
          </a:xfrm>
        </p:grpSpPr>
        <p:sp>
          <p:nvSpPr>
            <p:cNvPr id="18" name="AutoShape 18"/>
            <p:cNvSpPr/>
            <p:nvPr/>
          </p:nvSpPr>
          <p:spPr>
            <a:xfrm flipV="1">
              <a:off x="34751" y="147948"/>
              <a:ext cx="1812899" cy="2729768"/>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21" name="TextBox 21"/>
            <p:cNvSpPr txBox="1"/>
            <p:nvPr/>
          </p:nvSpPr>
          <p:spPr>
            <a:xfrm>
              <a:off x="1632833" y="197941"/>
              <a:ext cx="429632" cy="249579"/>
            </a:xfrm>
            <a:prstGeom prst="rect">
              <a:avLst/>
            </a:prstGeom>
          </p:spPr>
          <p:txBody>
            <a:bodyPr lIns="25400" tIns="25400" rIns="25400" bIns="25400" rtlCol="0" anchor="ctr"/>
            <a:lstStyle/>
            <a:p>
              <a:pPr algn="ctr">
                <a:lnSpc>
                  <a:spcPts val="1378"/>
                </a:lnSpc>
              </a:pPr>
              <a:endParaRPr sz="900"/>
            </a:p>
          </p:txBody>
        </p:sp>
      </p:grpSp>
      <p:grpSp>
        <p:nvGrpSpPr>
          <p:cNvPr id="87" name="Group 87" descr="Thermal pollution box with icon"/>
          <p:cNvGrpSpPr/>
          <p:nvPr/>
        </p:nvGrpSpPr>
        <p:grpSpPr>
          <a:xfrm>
            <a:off x="5660057" y="4765411"/>
            <a:ext cx="2592999" cy="910645"/>
            <a:chOff x="0" y="0"/>
            <a:chExt cx="1365860" cy="479681"/>
          </a:xfrm>
        </p:grpSpPr>
        <p:sp>
          <p:nvSpPr>
            <p:cNvPr id="88" name="Freeform 88"/>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89" name="TextBox 89"/>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95" name="Group 95">
            <a:extLst>
              <a:ext uri="{C183D7F6-B498-43B3-948B-1728B52AA6E4}">
                <adec:decorative xmlns:adec="http://schemas.microsoft.com/office/drawing/2017/decorative" val="1"/>
              </a:ext>
            </a:extLst>
          </p:cNvPr>
          <p:cNvGrpSpPr/>
          <p:nvPr/>
        </p:nvGrpSpPr>
        <p:grpSpPr>
          <a:xfrm>
            <a:off x="5932430" y="4955620"/>
            <a:ext cx="530781" cy="530781"/>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97" name="TextBox 9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110" name="Title 1">
            <a:extLst>
              <a:ext uri="{FF2B5EF4-FFF2-40B4-BE49-F238E27FC236}">
                <a16:creationId xmlns:a16="http://schemas.microsoft.com/office/drawing/2014/main" id="{78BC71BD-F1F4-4E08-82FD-555B38946F18}"/>
              </a:ext>
            </a:extLst>
          </p:cNvPr>
          <p:cNvSpPr txBox="1">
            <a:spLocks/>
          </p:cNvSpPr>
          <p:nvPr/>
        </p:nvSpPr>
        <p:spPr bwMode="blackWhite">
          <a:xfrm>
            <a:off x="503607" y="5784027"/>
            <a:ext cx="8349853" cy="1052596"/>
          </a:xfrm>
          <a:prstGeom prst="rect">
            <a:avLst/>
          </a:prstGeom>
          <a:solidFill>
            <a:schemeClr val="accent4"/>
          </a:solid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pPr algn="ctr"/>
            <a:endParaRPr lang="en-US" sz="2000">
              <a:latin typeface="Acumin Pro ExtraCondensed"/>
            </a:endParaRPr>
          </a:p>
          <a:p>
            <a:pPr algn="ctr"/>
            <a:r>
              <a:rPr lang="en-US">
                <a:solidFill>
                  <a:schemeClr val="accent1"/>
                </a:solidFill>
                <a:latin typeface="Acumin Pro ExtraCondensed"/>
              </a:rPr>
              <a:t>Which of these can you control?</a:t>
            </a:r>
          </a:p>
          <a:p>
            <a:pPr algn="ctr"/>
            <a:endParaRPr lang="en-US"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500"/>
                                        <p:tgtEl>
                                          <p:spTgt spid="10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10" presetClass="entr" presetSubtype="0"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childTnLst>
                                </p:cTn>
                              </p:par>
                              <p:par>
                                <p:cTn id="66" presetID="10" presetClass="entr" presetSubtype="0" fill="hold"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500"/>
                                        <p:tgtEl>
                                          <p:spTgt spid="8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500"/>
                                        <p:tgtEl>
                                          <p:spTgt spid="10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par>
                                <p:cTn id="88" presetID="10" presetClass="entr" presetSubtype="0" fill="hold" nodeType="withEffect">
                                  <p:stCondLst>
                                    <p:cond delay="0"/>
                                  </p:stCondLst>
                                  <p:childTnLst>
                                    <p:set>
                                      <p:cBhvr>
                                        <p:cTn id="89" dur="1" fill="hold">
                                          <p:stCondLst>
                                            <p:cond delay="0"/>
                                          </p:stCondLst>
                                        </p:cTn>
                                        <p:tgtEl>
                                          <p:spTgt spid="82"/>
                                        </p:tgtEl>
                                        <p:attrNameLst>
                                          <p:attrName>style.visibility</p:attrName>
                                        </p:attrNameLst>
                                      </p:cBhvr>
                                      <p:to>
                                        <p:strVal val="visible"/>
                                      </p:to>
                                    </p:set>
                                    <p:animEffect transition="in" filter="fade">
                                      <p:cBhvr>
                                        <p:cTn id="90" dur="500"/>
                                        <p:tgtEl>
                                          <p:spTgt spid="8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fade">
                                      <p:cBhvr>
                                        <p:cTn id="93" dur="500"/>
                                        <p:tgtEl>
                                          <p:spTgt spid="102"/>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8"/>
                                        </p:tgtEl>
                                        <p:attrNameLst>
                                          <p:attrName>style.visibility</p:attrName>
                                        </p:attrNameLst>
                                      </p:cBhvr>
                                      <p:to>
                                        <p:strVal val="visible"/>
                                      </p:to>
                                    </p:set>
                                    <p:animEffect transition="in" filter="fade">
                                      <p:cBhvr>
                                        <p:cTn id="101" dur="500"/>
                                        <p:tgtEl>
                                          <p:spTgt spid="98"/>
                                        </p:tgtEl>
                                      </p:cBhvr>
                                    </p:animEffect>
                                  </p:childTnLst>
                                </p:cTn>
                              </p:par>
                              <p:par>
                                <p:cTn id="102" presetID="10" presetClass="entr" presetSubtype="0" fill="hold" nodeType="withEffect">
                                  <p:stCondLst>
                                    <p:cond delay="0"/>
                                  </p:stCondLst>
                                  <p:childTnLst>
                                    <p:set>
                                      <p:cBhvr>
                                        <p:cTn id="103" dur="1" fill="hold">
                                          <p:stCondLst>
                                            <p:cond delay="0"/>
                                          </p:stCondLst>
                                        </p:cTn>
                                        <p:tgtEl>
                                          <p:spTgt spid="95"/>
                                        </p:tgtEl>
                                        <p:attrNameLst>
                                          <p:attrName>style.visibility</p:attrName>
                                        </p:attrNameLst>
                                      </p:cBhvr>
                                      <p:to>
                                        <p:strVal val="visible"/>
                                      </p:to>
                                    </p:set>
                                    <p:animEffect transition="in" filter="fade">
                                      <p:cBhvr>
                                        <p:cTn id="104" dur="500"/>
                                        <p:tgtEl>
                                          <p:spTgt spid="9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animEffect transition="in" filter="fade">
                                      <p:cBhvr>
                                        <p:cTn id="107" dur="500"/>
                                        <p:tgtEl>
                                          <p:spTgt spid="106"/>
                                        </p:tgtEl>
                                      </p:cBhvr>
                                    </p:animEffect>
                                  </p:childTnLst>
                                </p:cTn>
                              </p:par>
                              <p:par>
                                <p:cTn id="108" presetID="10" presetClass="entr" presetSubtype="0" fill="hold" nodeType="withEffect">
                                  <p:stCondLst>
                                    <p:cond delay="0"/>
                                  </p:stCondLst>
                                  <p:childTnLst>
                                    <p:set>
                                      <p:cBhvr>
                                        <p:cTn id="109" dur="1" fill="hold">
                                          <p:stCondLst>
                                            <p:cond delay="0"/>
                                          </p:stCondLst>
                                        </p:cTn>
                                        <p:tgtEl>
                                          <p:spTgt spid="87"/>
                                        </p:tgtEl>
                                        <p:attrNameLst>
                                          <p:attrName>style.visibility</p:attrName>
                                        </p:attrNameLst>
                                      </p:cBhvr>
                                      <p:to>
                                        <p:strVal val="visible"/>
                                      </p:to>
                                    </p:set>
                                    <p:animEffect transition="in" filter="fade">
                                      <p:cBhvr>
                                        <p:cTn id="110" dur="500"/>
                                        <p:tgtEl>
                                          <p:spTgt spid="8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500"/>
                                        <p:tgtEl>
                                          <p:spTgt spid="2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childTnLst>
                                </p:cTn>
                              </p:par>
                              <p:par>
                                <p:cTn id="119" presetID="10" presetClass="entr" presetSubtype="0" fill="hold" nodeType="with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fade">
                                      <p:cBhvr>
                                        <p:cTn id="121" dur="500"/>
                                        <p:tgtEl>
                                          <p:spTgt spid="12"/>
                                        </p:tgtEl>
                                      </p:cBhvr>
                                    </p:animEffect>
                                  </p:childTnLst>
                                </p:cTn>
                              </p:par>
                              <p:par>
                                <p:cTn id="122" presetID="10" presetClass="entr" presetSubtype="0" fill="hold"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fade">
                                      <p:cBhvr>
                                        <p:cTn id="124" dur="500"/>
                                        <p:tgtEl>
                                          <p:spTgt spid="54"/>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76"/>
                                        </p:tgtEl>
                                        <p:attrNameLst>
                                          <p:attrName>style.visibility</p:attrName>
                                        </p:attrNameLst>
                                      </p:cBhvr>
                                      <p:to>
                                        <p:strVal val="visible"/>
                                      </p:to>
                                    </p:set>
                                    <p:animEffect transition="in" filter="fade">
                                      <p:cBhvr>
                                        <p:cTn id="130" dur="500"/>
                                        <p:tgtEl>
                                          <p:spTgt spid="76"/>
                                        </p:tgtEl>
                                      </p:cBhvr>
                                    </p:animEffect>
                                  </p:childTnLst>
                                </p:cTn>
                              </p:par>
                              <p:par>
                                <p:cTn id="131" presetID="10" presetClass="entr" presetSubtype="0" fill="hold" nodeType="with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fade">
                                      <p:cBhvr>
                                        <p:cTn id="133" dur="500"/>
                                        <p:tgtEl>
                                          <p:spTgt spid="7"/>
                                        </p:tgtEl>
                                      </p:cBhvr>
                                    </p:animEffect>
                                  </p:childTnLst>
                                </p:cTn>
                              </p:par>
                              <p:par>
                                <p:cTn id="134" presetID="10" presetClass="entr" presetSubtype="0" fill="hold" nodeType="with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fade">
                                      <p:cBhvr>
                                        <p:cTn id="136" dur="500"/>
                                        <p:tgtEl>
                                          <p:spTgt spid="17"/>
                                        </p:tgtEl>
                                      </p:cBhvr>
                                    </p:animEffect>
                                  </p:childTnLst>
                                </p:cTn>
                              </p:par>
                              <p:par>
                                <p:cTn id="137" presetID="10" presetClass="entr" presetSubtype="0" fill="hold" nodeType="withEffect">
                                  <p:stCondLst>
                                    <p:cond delay="0"/>
                                  </p:stCondLst>
                                  <p:childTnLst>
                                    <p:set>
                                      <p:cBhvr>
                                        <p:cTn id="138" dur="1" fill="hold">
                                          <p:stCondLst>
                                            <p:cond delay="0"/>
                                          </p:stCondLst>
                                        </p:cTn>
                                        <p:tgtEl>
                                          <p:spTgt spid="90"/>
                                        </p:tgtEl>
                                        <p:attrNameLst>
                                          <p:attrName>style.visibility</p:attrName>
                                        </p:attrNameLst>
                                      </p:cBhvr>
                                      <p:to>
                                        <p:strVal val="visible"/>
                                      </p:to>
                                    </p:set>
                                    <p:animEffect transition="in" filter="fade">
                                      <p:cBhvr>
                                        <p:cTn id="139" dur="500"/>
                                        <p:tgtEl>
                                          <p:spTgt spid="9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10"/>
                                        </p:tgtEl>
                                        <p:attrNameLst>
                                          <p:attrName>style.visibility</p:attrName>
                                        </p:attrNameLst>
                                      </p:cBhvr>
                                      <p:to>
                                        <p:strVal val="visible"/>
                                      </p:to>
                                    </p:set>
                                    <p:animEffect transition="in" filter="fade">
                                      <p:cBhvr>
                                        <p:cTn id="14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99" grpId="0"/>
      <p:bldP spid="74" grpId="0"/>
      <p:bldP spid="104" grpId="0"/>
      <p:bldP spid="100" grpId="0"/>
      <p:bldP spid="101" grpId="0"/>
      <p:bldP spid="102" grpId="0"/>
      <p:bldP spid="106" grpId="0"/>
      <p:bldP spid="105" grpId="0"/>
      <p:bldP spid="1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86">
            <a:extLst>
              <a:ext uri="{FF2B5EF4-FFF2-40B4-BE49-F238E27FC236}">
                <a16:creationId xmlns:a16="http://schemas.microsoft.com/office/drawing/2014/main" id="{58A43706-3C23-445C-9215-E3A7A7038F90}"/>
              </a:ext>
            </a:extLst>
          </p:cNvPr>
          <p:cNvSpPr>
            <a:spLocks noGrp="1"/>
          </p:cNvSpPr>
          <p:nvPr>
            <p:ph type="ctrTitle"/>
          </p:nvPr>
        </p:nvSpPr>
        <p:spPr>
          <a:xfrm>
            <a:off x="453846" y="217082"/>
            <a:ext cx="6925732" cy="512448"/>
          </a:xfrm>
        </p:spPr>
        <p:txBody>
          <a:bodyPr/>
          <a:lstStyle/>
          <a:p>
            <a:r>
              <a:rPr lang="en-US"/>
              <a:t>What is in your control?</a:t>
            </a:r>
          </a:p>
        </p:txBody>
      </p:sp>
      <p:grpSp>
        <p:nvGrpSpPr>
          <p:cNvPr id="12" name="Group 12">
            <a:extLst>
              <a:ext uri="{C183D7F6-B498-43B3-948B-1728B52AA6E4}">
                <adec:decorative xmlns:adec="http://schemas.microsoft.com/office/drawing/2017/decorative" val="1"/>
              </a:ext>
            </a:extLst>
          </p:cNvPr>
          <p:cNvGrpSpPr/>
          <p:nvPr/>
        </p:nvGrpSpPr>
        <p:grpSpPr>
          <a:xfrm>
            <a:off x="233071" y="2386442"/>
            <a:ext cx="2592999" cy="937072"/>
            <a:chOff x="0" y="0"/>
            <a:chExt cx="1365860" cy="479681"/>
          </a:xfrm>
        </p:grpSpPr>
        <p:sp>
          <p:nvSpPr>
            <p:cNvPr id="13" name="Freeform 13"/>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14" name="TextBox 14"/>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8" name="Group 18">
            <a:extLst>
              <a:ext uri="{C183D7F6-B498-43B3-948B-1728B52AA6E4}">
                <adec:decorative xmlns:adec="http://schemas.microsoft.com/office/drawing/2017/decorative" val="1"/>
              </a:ext>
            </a:extLst>
          </p:cNvPr>
          <p:cNvGrpSpPr/>
          <p:nvPr/>
        </p:nvGrpSpPr>
        <p:grpSpPr>
          <a:xfrm rot="5400000">
            <a:off x="408060" y="2632199"/>
            <a:ext cx="530781" cy="48052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20" name="TextBox 20"/>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2" name="Group 2">
            <a:extLst>
              <a:ext uri="{C183D7F6-B498-43B3-948B-1728B52AA6E4}">
                <adec:decorative xmlns:adec="http://schemas.microsoft.com/office/drawing/2017/decorative" val="1"/>
              </a:ext>
            </a:extLst>
          </p:cNvPr>
          <p:cNvGrpSpPr/>
          <p:nvPr/>
        </p:nvGrpSpPr>
        <p:grpSpPr>
          <a:xfrm>
            <a:off x="3536159" y="1667292"/>
            <a:ext cx="762316" cy="1024463"/>
            <a:chOff x="31479" y="436664"/>
            <a:chExt cx="2032842" cy="2731901"/>
          </a:xfrm>
        </p:grpSpPr>
        <p:sp>
          <p:nvSpPr>
            <p:cNvPr id="3" name="AutoShape 3"/>
            <p:cNvSpPr/>
            <p:nvPr/>
          </p:nvSpPr>
          <p:spPr>
            <a:xfrm>
              <a:off x="31479" y="436664"/>
              <a:ext cx="1818028" cy="2700091"/>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6" name="TextBox 6"/>
            <p:cNvSpPr txBox="1"/>
            <p:nvPr/>
          </p:nvSpPr>
          <p:spPr>
            <a:xfrm rot="10800000">
              <a:off x="1634689" y="2918986"/>
              <a:ext cx="429632" cy="249579"/>
            </a:xfrm>
            <a:prstGeom prst="rect">
              <a:avLst/>
            </a:prstGeom>
          </p:spPr>
          <p:txBody>
            <a:bodyPr lIns="25400" tIns="25400" rIns="25400" bIns="25400" rtlCol="0" anchor="ctr"/>
            <a:lstStyle/>
            <a:p>
              <a:pPr algn="ctr">
                <a:lnSpc>
                  <a:spcPts val="1378"/>
                </a:lnSpc>
              </a:pPr>
              <a:endParaRPr sz="900"/>
            </a:p>
          </p:txBody>
        </p:sp>
      </p:grpSp>
      <p:grpSp>
        <p:nvGrpSpPr>
          <p:cNvPr id="30" name="Group 30">
            <a:extLst>
              <a:ext uri="{C183D7F6-B498-43B3-948B-1728B52AA6E4}">
                <adec:decorative xmlns:adec="http://schemas.microsoft.com/office/drawing/2017/decorative" val="1"/>
              </a:ext>
            </a:extLst>
          </p:cNvPr>
          <p:cNvGrpSpPr/>
          <p:nvPr/>
        </p:nvGrpSpPr>
        <p:grpSpPr>
          <a:xfrm>
            <a:off x="944121" y="1211970"/>
            <a:ext cx="2592999" cy="937072"/>
            <a:chOff x="0" y="0"/>
            <a:chExt cx="1365860" cy="479681"/>
          </a:xfrm>
        </p:grpSpPr>
        <p:sp>
          <p:nvSpPr>
            <p:cNvPr id="31" name="Freeform 31"/>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32" name="TextBox 32"/>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36" name="Group 36">
            <a:extLst>
              <a:ext uri="{C183D7F6-B498-43B3-948B-1728B52AA6E4}">
                <adec:decorative xmlns:adec="http://schemas.microsoft.com/office/drawing/2017/decorative" val="1"/>
              </a:ext>
            </a:extLst>
          </p:cNvPr>
          <p:cNvGrpSpPr/>
          <p:nvPr/>
        </p:nvGrpSpPr>
        <p:grpSpPr>
          <a:xfrm>
            <a:off x="1164896" y="1401902"/>
            <a:ext cx="530781" cy="557208"/>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38" name="TextBox 38"/>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57" name="Freeform 57" descr="Icon of sediment"/>
          <p:cNvSpPr/>
          <p:nvPr/>
        </p:nvSpPr>
        <p:spPr>
          <a:xfrm>
            <a:off x="1258193" y="1484452"/>
            <a:ext cx="369015" cy="368688"/>
          </a:xfrm>
          <a:custGeom>
            <a:avLst/>
            <a:gdLst/>
            <a:ahLst/>
            <a:cxnLst/>
            <a:rect l="l" t="t" r="r" b="b"/>
            <a:pathLst>
              <a:path w="738029" h="684522">
                <a:moveTo>
                  <a:pt x="0" y="0"/>
                </a:moveTo>
                <a:lnTo>
                  <a:pt x="738029" y="0"/>
                </a:lnTo>
                <a:lnTo>
                  <a:pt x="738029" y="684522"/>
                </a:lnTo>
                <a:lnTo>
                  <a:pt x="0" y="6845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9" name="TextBox 69"/>
          <p:cNvSpPr txBox="1"/>
          <p:nvPr/>
        </p:nvSpPr>
        <p:spPr>
          <a:xfrm>
            <a:off x="1801286" y="1478374"/>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Sediment</a:t>
            </a:r>
          </a:p>
        </p:txBody>
      </p:sp>
      <p:sp>
        <p:nvSpPr>
          <p:cNvPr id="66" name="TextBox 66"/>
          <p:cNvSpPr txBox="1"/>
          <p:nvPr/>
        </p:nvSpPr>
        <p:spPr>
          <a:xfrm>
            <a:off x="1111117" y="2698248"/>
            <a:ext cx="1522606" cy="327718"/>
          </a:xfrm>
          <a:prstGeom prst="rect">
            <a:avLst/>
          </a:prstGeom>
        </p:spPr>
        <p:txBody>
          <a:bodyPr lIns="0" tIns="0" rIns="0" bIns="0" rtlCol="0" anchor="t">
            <a:spAutoFit/>
          </a:bodyPr>
          <a:lstStyle/>
          <a:p>
            <a:pPr>
              <a:lnSpc>
                <a:spcPts val="2800"/>
              </a:lnSpc>
              <a:spcBef>
                <a:spcPct val="0"/>
              </a:spcBef>
            </a:pPr>
            <a:r>
              <a:rPr lang="en-US" sz="2000" b="1" dirty="0">
                <a:solidFill>
                  <a:srgbClr val="1C1C1A"/>
                </a:solidFill>
                <a:latin typeface="Source Sans Pro Bold"/>
                <a:ea typeface="Source Sans Pro Bold"/>
                <a:cs typeface="Source Sans Pro Bold"/>
                <a:sym typeface="Source Sans Pro Bold"/>
              </a:rPr>
              <a:t>Pathogens</a:t>
            </a:r>
          </a:p>
        </p:txBody>
      </p:sp>
      <p:sp>
        <p:nvSpPr>
          <p:cNvPr id="58" name="Freeform 58" descr="Icon of pathogen"/>
          <p:cNvSpPr/>
          <p:nvPr/>
        </p:nvSpPr>
        <p:spPr>
          <a:xfrm>
            <a:off x="538716" y="2670387"/>
            <a:ext cx="291993" cy="417707"/>
          </a:xfrm>
          <a:custGeom>
            <a:avLst/>
            <a:gdLst/>
            <a:ahLst/>
            <a:cxnLst/>
            <a:rect l="l" t="t" r="r" b="b"/>
            <a:pathLst>
              <a:path w="583985" h="782559">
                <a:moveTo>
                  <a:pt x="0" y="0"/>
                </a:moveTo>
                <a:lnTo>
                  <a:pt x="583985" y="0"/>
                </a:lnTo>
                <a:lnTo>
                  <a:pt x="583985" y="782559"/>
                </a:lnTo>
                <a:lnTo>
                  <a:pt x="0" y="78255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9" name="AutoShape 49">
            <a:extLst>
              <a:ext uri="{C183D7F6-B498-43B3-948B-1728B52AA6E4}">
                <adec:decorative xmlns:adec="http://schemas.microsoft.com/office/drawing/2017/decorative" val="1"/>
              </a:ext>
            </a:extLst>
          </p:cNvPr>
          <p:cNvSpPr/>
          <p:nvPr/>
        </p:nvSpPr>
        <p:spPr>
          <a:xfrm>
            <a:off x="2761123" y="2896758"/>
            <a:ext cx="870707" cy="230824"/>
          </a:xfrm>
          <a:prstGeom prst="line">
            <a:avLst/>
          </a:prstGeom>
          <a:ln w="63500" cap="flat">
            <a:solidFill>
              <a:srgbClr val="000000"/>
            </a:solidFill>
            <a:prstDash val="sysDot"/>
            <a:headEnd type="none" w="sm" len="sm"/>
            <a:tailEnd type="triangle" w="lg" len="med"/>
          </a:ln>
        </p:spPr>
        <p:txBody>
          <a:bodyPr/>
          <a:lstStyle/>
          <a:p>
            <a:endParaRPr lang="en-US"/>
          </a:p>
        </p:txBody>
      </p:sp>
      <p:grpSp>
        <p:nvGrpSpPr>
          <p:cNvPr id="74" name="Group 74">
            <a:extLst>
              <a:ext uri="{C183D7F6-B498-43B3-948B-1728B52AA6E4}">
                <adec:decorative xmlns:adec="http://schemas.microsoft.com/office/drawing/2017/decorative" val="1"/>
              </a:ext>
            </a:extLst>
          </p:cNvPr>
          <p:cNvGrpSpPr/>
          <p:nvPr/>
        </p:nvGrpSpPr>
        <p:grpSpPr>
          <a:xfrm>
            <a:off x="2753247" y="3862543"/>
            <a:ext cx="879768" cy="187539"/>
            <a:chOff x="18858" y="230801"/>
            <a:chExt cx="2346047" cy="429631"/>
          </a:xfrm>
        </p:grpSpPr>
        <p:sp>
          <p:nvSpPr>
            <p:cNvPr id="75" name="AutoShape 75"/>
            <p:cNvSpPr/>
            <p:nvPr/>
          </p:nvSpPr>
          <p:spPr>
            <a:xfrm>
              <a:off x="18858" y="383698"/>
              <a:ext cx="2285160" cy="0"/>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78" name="TextBox 78"/>
            <p:cNvSpPr txBox="1"/>
            <p:nvPr/>
          </p:nvSpPr>
          <p:spPr>
            <a:xfrm rot="3079347">
              <a:off x="2025300" y="320827"/>
              <a:ext cx="429631" cy="249579"/>
            </a:xfrm>
            <a:prstGeom prst="rect">
              <a:avLst/>
            </a:prstGeom>
          </p:spPr>
          <p:txBody>
            <a:bodyPr lIns="25400" tIns="25400" rIns="25400" bIns="25400" rtlCol="0" anchor="ctr"/>
            <a:lstStyle/>
            <a:p>
              <a:pPr algn="ctr">
                <a:lnSpc>
                  <a:spcPts val="1378"/>
                </a:lnSpc>
              </a:pPr>
              <a:endParaRPr sz="900"/>
            </a:p>
          </p:txBody>
        </p:sp>
      </p:grpSp>
      <p:grpSp>
        <p:nvGrpSpPr>
          <p:cNvPr id="79" name="Group 79">
            <a:extLst>
              <a:ext uri="{C183D7F6-B498-43B3-948B-1728B52AA6E4}">
                <adec:decorative xmlns:adec="http://schemas.microsoft.com/office/drawing/2017/decorative" val="1"/>
              </a:ext>
            </a:extLst>
          </p:cNvPr>
          <p:cNvGrpSpPr/>
          <p:nvPr/>
        </p:nvGrpSpPr>
        <p:grpSpPr>
          <a:xfrm>
            <a:off x="233071" y="3560914"/>
            <a:ext cx="2592999" cy="937072"/>
            <a:chOff x="0" y="0"/>
            <a:chExt cx="1365860" cy="479681"/>
          </a:xfrm>
        </p:grpSpPr>
        <p:sp>
          <p:nvSpPr>
            <p:cNvPr id="80" name="Freeform 80"/>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81" name="TextBox 81"/>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82" name="Group 82">
            <a:extLst>
              <a:ext uri="{C183D7F6-B498-43B3-948B-1728B52AA6E4}">
                <adec:decorative xmlns:adec="http://schemas.microsoft.com/office/drawing/2017/decorative" val="1"/>
              </a:ext>
            </a:extLst>
          </p:cNvPr>
          <p:cNvGrpSpPr/>
          <p:nvPr/>
        </p:nvGrpSpPr>
        <p:grpSpPr>
          <a:xfrm>
            <a:off x="453846" y="3750846"/>
            <a:ext cx="530781" cy="557208"/>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84" name="TextBox 84"/>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86" name="TextBox 86"/>
          <p:cNvSpPr txBox="1"/>
          <p:nvPr/>
        </p:nvSpPr>
        <p:spPr>
          <a:xfrm>
            <a:off x="1067493" y="3829028"/>
            <a:ext cx="1619694"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Nutrients</a:t>
            </a:r>
          </a:p>
        </p:txBody>
      </p:sp>
      <p:sp>
        <p:nvSpPr>
          <p:cNvPr id="88" name="Freeform 33" descr="Icon of nutrient">
            <a:extLst>
              <a:ext uri="{FF2B5EF4-FFF2-40B4-BE49-F238E27FC236}">
                <a16:creationId xmlns:a16="http://schemas.microsoft.com/office/drawing/2014/main" id="{7E77FF7F-7074-44C1-9724-8B261C291445}"/>
              </a:ext>
            </a:extLst>
          </p:cNvPr>
          <p:cNvSpPr/>
          <p:nvPr/>
        </p:nvSpPr>
        <p:spPr>
          <a:xfrm>
            <a:off x="549653" y="3792450"/>
            <a:ext cx="339166" cy="420806"/>
          </a:xfrm>
          <a:custGeom>
            <a:avLst/>
            <a:gdLst/>
            <a:ahLst/>
            <a:cxnLst/>
            <a:rect l="l" t="t" r="r" b="b"/>
            <a:pathLst>
              <a:path w="678332" h="788758">
                <a:moveTo>
                  <a:pt x="0" y="0"/>
                </a:moveTo>
                <a:lnTo>
                  <a:pt x="678332" y="0"/>
                </a:lnTo>
                <a:lnTo>
                  <a:pt x="678332" y="788758"/>
                </a:lnTo>
                <a:lnTo>
                  <a:pt x="0" y="7887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3538082" y="4189671"/>
            <a:ext cx="760393" cy="1023663"/>
            <a:chOff x="34751" y="147948"/>
            <a:chExt cx="2027714" cy="2729768"/>
          </a:xfrm>
        </p:grpSpPr>
        <p:sp>
          <p:nvSpPr>
            <p:cNvPr id="8" name="AutoShape 8"/>
            <p:cNvSpPr/>
            <p:nvPr/>
          </p:nvSpPr>
          <p:spPr>
            <a:xfrm flipV="1">
              <a:off x="34751" y="147948"/>
              <a:ext cx="1812899" cy="2729768"/>
            </a:xfrm>
            <a:prstGeom prst="line">
              <a:avLst/>
            </a:prstGeom>
            <a:ln w="63500" cap="flat">
              <a:solidFill>
                <a:srgbClr val="000000"/>
              </a:solidFill>
              <a:prstDash val="sysDot"/>
              <a:headEnd type="none" w="sm" len="sm"/>
              <a:tailEnd type="triangle" w="lg" len="med"/>
            </a:ln>
          </p:spPr>
          <p:txBody>
            <a:bodyPr/>
            <a:lstStyle/>
            <a:p>
              <a:endParaRPr lang="en-US"/>
            </a:p>
          </p:txBody>
        </p:sp>
        <p:sp>
          <p:nvSpPr>
            <p:cNvPr id="11" name="TextBox 11"/>
            <p:cNvSpPr txBox="1"/>
            <p:nvPr/>
          </p:nvSpPr>
          <p:spPr>
            <a:xfrm>
              <a:off x="1632833" y="197941"/>
              <a:ext cx="429632" cy="249579"/>
            </a:xfrm>
            <a:prstGeom prst="rect">
              <a:avLst/>
            </a:prstGeom>
          </p:spPr>
          <p:txBody>
            <a:bodyPr lIns="25400" tIns="25400" rIns="25400" bIns="25400" rtlCol="0" anchor="ctr"/>
            <a:lstStyle/>
            <a:p>
              <a:pPr algn="ctr">
                <a:lnSpc>
                  <a:spcPts val="1378"/>
                </a:lnSpc>
              </a:pPr>
              <a:endParaRPr sz="900"/>
            </a:p>
          </p:txBody>
        </p:sp>
      </p:grpSp>
      <p:grpSp>
        <p:nvGrpSpPr>
          <p:cNvPr id="42" name="Group 42">
            <a:extLst>
              <a:ext uri="{C183D7F6-B498-43B3-948B-1728B52AA6E4}">
                <adec:decorative xmlns:adec="http://schemas.microsoft.com/office/drawing/2017/decorative" val="1"/>
              </a:ext>
            </a:extLst>
          </p:cNvPr>
          <p:cNvGrpSpPr/>
          <p:nvPr/>
        </p:nvGrpSpPr>
        <p:grpSpPr>
          <a:xfrm>
            <a:off x="944121" y="4735387"/>
            <a:ext cx="2592999" cy="937072"/>
            <a:chOff x="0" y="0"/>
            <a:chExt cx="1365860" cy="479681"/>
          </a:xfrm>
        </p:grpSpPr>
        <p:sp>
          <p:nvSpPr>
            <p:cNvPr id="43" name="Freeform 43"/>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solidFill>
          </p:spPr>
          <p:txBody>
            <a:bodyPr/>
            <a:lstStyle/>
            <a:p>
              <a:endParaRPr lang="en-US"/>
            </a:p>
          </p:txBody>
        </p:sp>
        <p:sp>
          <p:nvSpPr>
            <p:cNvPr id="44" name="TextBox 44"/>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45" name="Group 45">
            <a:extLst>
              <a:ext uri="{C183D7F6-B498-43B3-948B-1728B52AA6E4}">
                <adec:decorative xmlns:adec="http://schemas.microsoft.com/office/drawing/2017/decorative" val="1"/>
              </a:ext>
            </a:extLst>
          </p:cNvPr>
          <p:cNvGrpSpPr/>
          <p:nvPr/>
        </p:nvGrpSpPr>
        <p:grpSpPr>
          <a:xfrm>
            <a:off x="1164896" y="4925319"/>
            <a:ext cx="530781" cy="557208"/>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solidFill>
          </p:spPr>
          <p:txBody>
            <a:bodyPr/>
            <a:lstStyle/>
            <a:p>
              <a:endParaRPr lang="en-US"/>
            </a:p>
          </p:txBody>
        </p:sp>
        <p:sp>
          <p:nvSpPr>
            <p:cNvPr id="47" name="TextBox 4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54" name="Freeform 54">
            <a:extLst>
              <a:ext uri="{C183D7F6-B498-43B3-948B-1728B52AA6E4}">
                <adec:decorative xmlns:adec="http://schemas.microsoft.com/office/drawing/2017/decorative" val="1"/>
              </a:ext>
            </a:extLst>
          </p:cNvPr>
          <p:cNvSpPr/>
          <p:nvPr/>
        </p:nvSpPr>
        <p:spPr>
          <a:xfrm>
            <a:off x="1264067" y="4986573"/>
            <a:ext cx="332439" cy="397302"/>
          </a:xfrm>
          <a:custGeom>
            <a:avLst/>
            <a:gdLst/>
            <a:ahLst/>
            <a:cxnLst/>
            <a:rect l="l" t="t" r="r" b="b"/>
            <a:pathLst>
              <a:path w="664877" h="741749">
                <a:moveTo>
                  <a:pt x="0" y="0"/>
                </a:moveTo>
                <a:lnTo>
                  <a:pt x="664876" y="0"/>
                </a:lnTo>
                <a:lnTo>
                  <a:pt x="664876" y="741749"/>
                </a:lnTo>
                <a:lnTo>
                  <a:pt x="0" y="74174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1" name="TextBox 71"/>
          <p:cNvSpPr txBox="1"/>
          <p:nvPr/>
        </p:nvSpPr>
        <p:spPr>
          <a:xfrm>
            <a:off x="1799475" y="4987666"/>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Chemicals</a:t>
            </a:r>
          </a:p>
        </p:txBody>
      </p:sp>
      <p:sp>
        <p:nvSpPr>
          <p:cNvPr id="73" name="TextBox 73"/>
          <p:cNvSpPr txBox="1"/>
          <p:nvPr/>
        </p:nvSpPr>
        <p:spPr>
          <a:xfrm>
            <a:off x="3830957" y="2857142"/>
            <a:ext cx="2278389" cy="1231106"/>
          </a:xfrm>
          <a:prstGeom prst="rect">
            <a:avLst/>
          </a:prstGeom>
        </p:spPr>
        <p:txBody>
          <a:bodyPr wrap="square" lIns="0" tIns="0" rIns="0" bIns="0" rtlCol="0" anchor="t">
            <a:spAutoFit/>
          </a:bodyPr>
          <a:lstStyle/>
          <a:p>
            <a:pPr algn="ctr">
              <a:lnSpc>
                <a:spcPts val="3180"/>
              </a:lnSpc>
            </a:pPr>
            <a:r>
              <a:rPr lang="en-US" sz="3000" b="1">
                <a:solidFill>
                  <a:srgbClr val="000000"/>
                </a:solidFill>
                <a:latin typeface="Acumin Pro ExtraCondensed" panose="020B0508020202020204"/>
                <a:ea typeface="Source Sans Pro Bold"/>
                <a:cs typeface="Source Sans Pro Bold"/>
                <a:sym typeface="Source Sans Pro Bold"/>
              </a:rPr>
              <a:t>Farmers can influence these most</a:t>
            </a:r>
          </a:p>
        </p:txBody>
      </p:sp>
      <p:grpSp>
        <p:nvGrpSpPr>
          <p:cNvPr id="33" name="Group 33">
            <a:extLst>
              <a:ext uri="{C183D7F6-B498-43B3-948B-1728B52AA6E4}">
                <adec:decorative xmlns:adec="http://schemas.microsoft.com/office/drawing/2017/decorative" val="1"/>
              </a:ext>
            </a:extLst>
          </p:cNvPr>
          <p:cNvGrpSpPr/>
          <p:nvPr/>
        </p:nvGrpSpPr>
        <p:grpSpPr>
          <a:xfrm>
            <a:off x="5606880" y="1211970"/>
            <a:ext cx="2592999" cy="910645"/>
            <a:chOff x="0" y="0"/>
            <a:chExt cx="1365860" cy="479681"/>
          </a:xfrm>
        </p:grpSpPr>
        <p:sp>
          <p:nvSpPr>
            <p:cNvPr id="34" name="Freeform 34"/>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a:ln cap="rnd">
              <a:noFill/>
              <a:prstDash val="solid"/>
              <a:round/>
            </a:ln>
          </p:spPr>
          <p:txBody>
            <a:bodyPr/>
            <a:lstStyle/>
            <a:p>
              <a:endParaRPr lang="en-US"/>
            </a:p>
          </p:txBody>
        </p:sp>
        <p:sp>
          <p:nvSpPr>
            <p:cNvPr id="35" name="TextBox 35"/>
            <p:cNvSpPr txBox="1"/>
            <p:nvPr/>
          </p:nvSpPr>
          <p:spPr>
            <a:xfrm>
              <a:off x="0" y="-47625"/>
              <a:ext cx="1365860" cy="527306"/>
            </a:xfrm>
            <a:prstGeom prst="rect">
              <a:avLst/>
            </a:prstGeom>
          </p:spPr>
          <p:txBody>
            <a:bodyPr lIns="25400" tIns="25400" rIns="25400" bIns="25400" rtlCol="0" anchor="ctr"/>
            <a:lstStyle/>
            <a:p>
              <a:pPr algn="ctr">
                <a:lnSpc>
                  <a:spcPts val="1200"/>
                </a:lnSpc>
                <a:spcBef>
                  <a:spcPct val="0"/>
                </a:spcBef>
              </a:pPr>
              <a:endParaRPr sz="900"/>
            </a:p>
          </p:txBody>
        </p:sp>
      </p:grpSp>
      <p:grpSp>
        <p:nvGrpSpPr>
          <p:cNvPr id="39" name="Group 39">
            <a:extLst>
              <a:ext uri="{C183D7F6-B498-43B3-948B-1728B52AA6E4}">
                <adec:decorative xmlns:adec="http://schemas.microsoft.com/office/drawing/2017/decorative" val="1"/>
              </a:ext>
            </a:extLst>
          </p:cNvPr>
          <p:cNvGrpSpPr/>
          <p:nvPr/>
        </p:nvGrpSpPr>
        <p:grpSpPr>
          <a:xfrm>
            <a:off x="5827655" y="1401902"/>
            <a:ext cx="530781" cy="53078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41" name="TextBox 41"/>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56" name="Freeform 56">
            <a:extLst>
              <a:ext uri="{C183D7F6-B498-43B3-948B-1728B52AA6E4}">
                <adec:decorative xmlns:adec="http://schemas.microsoft.com/office/drawing/2017/decorative" val="1"/>
              </a:ext>
            </a:extLst>
          </p:cNvPr>
          <p:cNvSpPr/>
          <p:nvPr/>
        </p:nvSpPr>
        <p:spPr>
          <a:xfrm>
            <a:off x="5923462" y="1458393"/>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alphaModFix amt="3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0" name="TextBox 70"/>
          <p:cNvSpPr txBox="1"/>
          <p:nvPr/>
        </p:nvSpPr>
        <p:spPr>
          <a:xfrm>
            <a:off x="6463211" y="1486988"/>
            <a:ext cx="1522606" cy="686791"/>
          </a:xfrm>
          <a:prstGeom prst="rect">
            <a:avLst/>
          </a:prstGeom>
        </p:spPr>
        <p:txBody>
          <a:bodyPr lIns="0" tIns="0" rIns="0" bIns="0" rtlCol="0" anchor="t">
            <a:spAutoFit/>
          </a:bodyPr>
          <a:lstStyle/>
          <a:p>
            <a:pPr>
              <a:lnSpc>
                <a:spcPts val="2800"/>
              </a:lnSpc>
              <a:spcBef>
                <a:spcPct val="0"/>
              </a:spcBef>
            </a:pPr>
            <a:r>
              <a:rPr lang="en-US" sz="2000" b="1">
                <a:solidFill>
                  <a:srgbClr val="000000">
                    <a:alpha val="29804"/>
                  </a:srgbClr>
                </a:solidFill>
                <a:latin typeface="Source Sans Pro Bold"/>
                <a:ea typeface="Source Sans Pro Bold"/>
                <a:cs typeface="Source Sans Pro Bold"/>
                <a:sym typeface="Source Sans Pro Bold"/>
              </a:rPr>
              <a:t>Heavy Metals</a:t>
            </a:r>
          </a:p>
        </p:txBody>
      </p:sp>
      <p:grpSp>
        <p:nvGrpSpPr>
          <p:cNvPr id="15" name="Group 15">
            <a:extLst>
              <a:ext uri="{C183D7F6-B498-43B3-948B-1728B52AA6E4}">
                <adec:decorative xmlns:adec="http://schemas.microsoft.com/office/drawing/2017/decorative" val="1"/>
              </a:ext>
            </a:extLst>
          </p:cNvPr>
          <p:cNvGrpSpPr/>
          <p:nvPr/>
        </p:nvGrpSpPr>
        <p:grpSpPr>
          <a:xfrm>
            <a:off x="6317930" y="2386442"/>
            <a:ext cx="2592999" cy="910645"/>
            <a:chOff x="0" y="0"/>
            <a:chExt cx="1365860" cy="479681"/>
          </a:xfrm>
        </p:grpSpPr>
        <p:sp>
          <p:nvSpPr>
            <p:cNvPr id="16" name="Freeform 16"/>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17" name="TextBox 17"/>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21" name="Group 21">
            <a:extLst>
              <a:ext uri="{C183D7F6-B498-43B3-948B-1728B52AA6E4}">
                <adec:decorative xmlns:adec="http://schemas.microsoft.com/office/drawing/2017/decorative" val="1"/>
              </a:ext>
            </a:extLst>
          </p:cNvPr>
          <p:cNvGrpSpPr/>
          <p:nvPr/>
        </p:nvGrpSpPr>
        <p:grpSpPr>
          <a:xfrm>
            <a:off x="6538705" y="2576374"/>
            <a:ext cx="530781" cy="53078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23" name="TextBox 23"/>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53" name="Freeform 53">
            <a:extLst>
              <a:ext uri="{C183D7F6-B498-43B3-948B-1728B52AA6E4}">
                <adec:decorative xmlns:adec="http://schemas.microsoft.com/office/drawing/2017/decorative" val="1"/>
              </a:ext>
            </a:extLst>
          </p:cNvPr>
          <p:cNvSpPr/>
          <p:nvPr/>
        </p:nvSpPr>
        <p:spPr>
          <a:xfrm>
            <a:off x="6621299" y="2632929"/>
            <a:ext cx="365594" cy="347314"/>
          </a:xfrm>
          <a:custGeom>
            <a:avLst/>
            <a:gdLst/>
            <a:ahLst/>
            <a:cxnLst/>
            <a:rect l="l" t="t" r="r" b="b"/>
            <a:pathLst>
              <a:path w="731187" h="694627">
                <a:moveTo>
                  <a:pt x="0" y="0"/>
                </a:moveTo>
                <a:lnTo>
                  <a:pt x="731186" y="0"/>
                </a:lnTo>
                <a:lnTo>
                  <a:pt x="731186" y="694628"/>
                </a:lnTo>
                <a:lnTo>
                  <a:pt x="0" y="694628"/>
                </a:lnTo>
                <a:lnTo>
                  <a:pt x="0" y="0"/>
                </a:lnTo>
                <a:close/>
              </a:path>
            </a:pathLst>
          </a:custGeom>
          <a:blipFill>
            <a:blip>
              <a:alphaModFix amt="3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7" name="TextBox 67"/>
          <p:cNvSpPr txBox="1"/>
          <p:nvPr/>
        </p:nvSpPr>
        <p:spPr>
          <a:xfrm>
            <a:off x="7188208" y="2652847"/>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Salts</a:t>
            </a:r>
          </a:p>
        </p:txBody>
      </p:sp>
      <p:grpSp>
        <p:nvGrpSpPr>
          <p:cNvPr id="24" name="Group 24">
            <a:extLst>
              <a:ext uri="{C183D7F6-B498-43B3-948B-1728B52AA6E4}">
                <adec:decorative xmlns:adec="http://schemas.microsoft.com/office/drawing/2017/decorative" val="1"/>
              </a:ext>
            </a:extLst>
          </p:cNvPr>
          <p:cNvGrpSpPr/>
          <p:nvPr/>
        </p:nvGrpSpPr>
        <p:grpSpPr>
          <a:xfrm>
            <a:off x="6317930" y="3560914"/>
            <a:ext cx="2592999" cy="910645"/>
            <a:chOff x="0" y="0"/>
            <a:chExt cx="1365860" cy="479681"/>
          </a:xfrm>
        </p:grpSpPr>
        <p:sp>
          <p:nvSpPr>
            <p:cNvPr id="25" name="Freeform 25"/>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p:spPr>
          <p:txBody>
            <a:bodyPr/>
            <a:lstStyle/>
            <a:p>
              <a:endParaRPr lang="en-US"/>
            </a:p>
          </p:txBody>
        </p:sp>
        <p:sp>
          <p:nvSpPr>
            <p:cNvPr id="26" name="TextBox 26"/>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27" name="Group 27">
            <a:extLst>
              <a:ext uri="{C183D7F6-B498-43B3-948B-1728B52AA6E4}">
                <adec:decorative xmlns:adec="http://schemas.microsoft.com/office/drawing/2017/decorative" val="1"/>
              </a:ext>
            </a:extLst>
          </p:cNvPr>
          <p:cNvGrpSpPr/>
          <p:nvPr/>
        </p:nvGrpSpPr>
        <p:grpSpPr>
          <a:xfrm>
            <a:off x="6538705" y="3750846"/>
            <a:ext cx="530781" cy="53078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29" name="TextBox 29"/>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55" name="Freeform 55">
            <a:extLst>
              <a:ext uri="{C183D7F6-B498-43B3-948B-1728B52AA6E4}">
                <adec:decorative xmlns:adec="http://schemas.microsoft.com/office/drawing/2017/decorative" val="1"/>
              </a:ext>
            </a:extLst>
          </p:cNvPr>
          <p:cNvSpPr/>
          <p:nvPr/>
        </p:nvSpPr>
        <p:spPr>
          <a:xfrm>
            <a:off x="6725697" y="3795832"/>
            <a:ext cx="177683" cy="444206"/>
          </a:xfrm>
          <a:custGeom>
            <a:avLst/>
            <a:gdLst/>
            <a:ahLst/>
            <a:cxnLst/>
            <a:rect l="l" t="t" r="r" b="b"/>
            <a:pathLst>
              <a:path w="355365" h="888412">
                <a:moveTo>
                  <a:pt x="0" y="0"/>
                </a:moveTo>
                <a:lnTo>
                  <a:pt x="355365" y="0"/>
                </a:lnTo>
                <a:lnTo>
                  <a:pt x="355365" y="888413"/>
                </a:lnTo>
                <a:lnTo>
                  <a:pt x="0" y="888413"/>
                </a:lnTo>
                <a:lnTo>
                  <a:pt x="0" y="0"/>
                </a:lnTo>
                <a:close/>
              </a:path>
            </a:pathLst>
          </a:custGeom>
          <a:blipFill>
            <a:blip>
              <a:alphaModFix amt="3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8" name="TextBox 68"/>
          <p:cNvSpPr txBox="1"/>
          <p:nvPr/>
        </p:nvSpPr>
        <p:spPr>
          <a:xfrm>
            <a:off x="7188208" y="3842331"/>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Plastics</a:t>
            </a:r>
          </a:p>
        </p:txBody>
      </p:sp>
      <p:grpSp>
        <p:nvGrpSpPr>
          <p:cNvPr id="59" name="Group 59">
            <a:extLst>
              <a:ext uri="{C183D7F6-B498-43B3-948B-1728B52AA6E4}">
                <adec:decorative xmlns:adec="http://schemas.microsoft.com/office/drawing/2017/decorative" val="1"/>
              </a:ext>
            </a:extLst>
          </p:cNvPr>
          <p:cNvGrpSpPr/>
          <p:nvPr/>
        </p:nvGrpSpPr>
        <p:grpSpPr>
          <a:xfrm>
            <a:off x="5660057" y="4765411"/>
            <a:ext cx="2592999" cy="910645"/>
            <a:chOff x="0" y="0"/>
            <a:chExt cx="1365860" cy="479681"/>
          </a:xfrm>
        </p:grpSpPr>
        <p:sp>
          <p:nvSpPr>
            <p:cNvPr id="60" name="Freeform 60"/>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61" name="TextBox 61"/>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62" name="Group 62">
            <a:extLst>
              <a:ext uri="{C183D7F6-B498-43B3-948B-1728B52AA6E4}">
                <adec:decorative xmlns:adec="http://schemas.microsoft.com/office/drawing/2017/decorative" val="1"/>
              </a:ext>
            </a:extLst>
          </p:cNvPr>
          <p:cNvGrpSpPr/>
          <p:nvPr/>
        </p:nvGrpSpPr>
        <p:grpSpPr>
          <a:xfrm>
            <a:off x="5932430" y="4955620"/>
            <a:ext cx="530781" cy="530781"/>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64" name="TextBox 64"/>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65" name="Freeform 65">
            <a:extLst>
              <a:ext uri="{C183D7F6-B498-43B3-948B-1728B52AA6E4}">
                <adec:decorative xmlns:adec="http://schemas.microsoft.com/office/drawing/2017/decorative" val="1"/>
              </a:ext>
            </a:extLst>
          </p:cNvPr>
          <p:cNvSpPr/>
          <p:nvPr/>
        </p:nvSpPr>
        <p:spPr>
          <a:xfrm>
            <a:off x="6113884" y="5004959"/>
            <a:ext cx="204047" cy="435299"/>
          </a:xfrm>
          <a:custGeom>
            <a:avLst/>
            <a:gdLst/>
            <a:ahLst/>
            <a:cxnLst/>
            <a:rect l="l" t="t" r="r" b="b"/>
            <a:pathLst>
              <a:path w="408093" h="870598">
                <a:moveTo>
                  <a:pt x="0" y="0"/>
                </a:moveTo>
                <a:lnTo>
                  <a:pt x="408093" y="0"/>
                </a:lnTo>
                <a:lnTo>
                  <a:pt x="408093" y="870598"/>
                </a:lnTo>
                <a:lnTo>
                  <a:pt x="0" y="870598"/>
                </a:lnTo>
                <a:lnTo>
                  <a:pt x="0" y="0"/>
                </a:lnTo>
                <a:close/>
              </a:path>
            </a:pathLst>
          </a:custGeom>
          <a:blipFill>
            <a:blip>
              <a:alphaModFix amt="3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2" name="TextBox 72"/>
          <p:cNvSpPr txBox="1"/>
          <p:nvPr/>
        </p:nvSpPr>
        <p:spPr>
          <a:xfrm>
            <a:off x="6567986" y="4855598"/>
            <a:ext cx="1522606" cy="686791"/>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Thermal Pollution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29551EDF-3079-4AA1-913C-6AAC36FB382E}"/>
              </a:ext>
            </a:extLst>
          </p:cNvPr>
          <p:cNvSpPr>
            <a:spLocks noGrp="1"/>
          </p:cNvSpPr>
          <p:nvPr>
            <p:ph type="ctrTitle"/>
          </p:nvPr>
        </p:nvSpPr>
        <p:spPr>
          <a:xfrm>
            <a:off x="549653" y="211284"/>
            <a:ext cx="6925732" cy="512448"/>
          </a:xfrm>
        </p:spPr>
        <p:txBody>
          <a:bodyPr/>
          <a:lstStyle/>
          <a:p>
            <a:r>
              <a:rPr lang="en-US"/>
              <a:t>Sediment</a:t>
            </a:r>
          </a:p>
        </p:txBody>
      </p:sp>
      <p:grpSp>
        <p:nvGrpSpPr>
          <p:cNvPr id="2" name="Group 2">
            <a:extLst>
              <a:ext uri="{C183D7F6-B498-43B3-948B-1728B52AA6E4}">
                <adec:decorative xmlns:adec="http://schemas.microsoft.com/office/drawing/2017/decorative" val="1"/>
              </a:ext>
            </a:extLst>
          </p:cNvPr>
          <p:cNvGrpSpPr/>
          <p:nvPr/>
        </p:nvGrpSpPr>
        <p:grpSpPr>
          <a:xfrm>
            <a:off x="233071" y="2386442"/>
            <a:ext cx="2592999" cy="910645"/>
            <a:chOff x="0" y="0"/>
            <a:chExt cx="1365860" cy="479681"/>
          </a:xfrm>
        </p:grpSpPr>
        <p:sp>
          <p:nvSpPr>
            <p:cNvPr id="3" name="Freeform 3"/>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p:spPr>
          <p:txBody>
            <a:bodyPr/>
            <a:lstStyle/>
            <a:p>
              <a:endParaRPr lang="en-US"/>
            </a:p>
          </p:txBody>
        </p:sp>
        <p:sp>
          <p:nvSpPr>
            <p:cNvPr id="4" name="TextBox 4"/>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5" name="Group 5">
            <a:extLst>
              <a:ext uri="{C183D7F6-B498-43B3-948B-1728B52AA6E4}">
                <adec:decorative xmlns:adec="http://schemas.microsoft.com/office/drawing/2017/decorative" val="1"/>
              </a:ext>
            </a:extLst>
          </p:cNvPr>
          <p:cNvGrpSpPr/>
          <p:nvPr/>
        </p:nvGrpSpPr>
        <p:grpSpPr>
          <a:xfrm>
            <a:off x="453846" y="2576374"/>
            <a:ext cx="530781" cy="5307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7" name="TextBox 7"/>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8" name="Group 8">
            <a:extLst>
              <a:ext uri="{C183D7F6-B498-43B3-948B-1728B52AA6E4}">
                <adec:decorative xmlns:adec="http://schemas.microsoft.com/office/drawing/2017/decorative" val="1"/>
              </a:ext>
            </a:extLst>
          </p:cNvPr>
          <p:cNvGrpSpPr/>
          <p:nvPr/>
        </p:nvGrpSpPr>
        <p:grpSpPr>
          <a:xfrm>
            <a:off x="233071" y="3560914"/>
            <a:ext cx="2592999" cy="910645"/>
            <a:chOff x="0" y="0"/>
            <a:chExt cx="1365860" cy="479681"/>
          </a:xfrm>
        </p:grpSpPr>
        <p:sp>
          <p:nvSpPr>
            <p:cNvPr id="9" name="Freeform 9"/>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alpha val="29804"/>
              </a:srgbClr>
            </a:solidFill>
          </p:spPr>
          <p:txBody>
            <a:bodyPr/>
            <a:lstStyle/>
            <a:p>
              <a:endParaRPr lang="en-US"/>
            </a:p>
          </p:txBody>
        </p:sp>
        <p:sp>
          <p:nvSpPr>
            <p:cNvPr id="10" name="TextBox 10"/>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11" name="Group 11">
            <a:extLst>
              <a:ext uri="{C183D7F6-B498-43B3-948B-1728B52AA6E4}">
                <adec:decorative xmlns:adec="http://schemas.microsoft.com/office/drawing/2017/decorative" val="1"/>
              </a:ext>
            </a:extLst>
          </p:cNvPr>
          <p:cNvGrpSpPr/>
          <p:nvPr/>
        </p:nvGrpSpPr>
        <p:grpSpPr>
          <a:xfrm>
            <a:off x="453846" y="3750846"/>
            <a:ext cx="530781" cy="5307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alpha val="29804"/>
              </a:srgbClr>
            </a:solidFill>
          </p:spPr>
          <p:txBody>
            <a:bodyPr/>
            <a:lstStyle/>
            <a:p>
              <a:endParaRPr lang="en-US"/>
            </a:p>
          </p:txBody>
        </p:sp>
        <p:sp>
          <p:nvSpPr>
            <p:cNvPr id="13" name="TextBox 13"/>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grpSp>
        <p:nvGrpSpPr>
          <p:cNvPr id="20" name="Group 20">
            <a:extLst>
              <a:ext uri="{C183D7F6-B498-43B3-948B-1728B52AA6E4}">
                <adec:decorative xmlns:adec="http://schemas.microsoft.com/office/drawing/2017/decorative" val="1"/>
              </a:ext>
            </a:extLst>
          </p:cNvPr>
          <p:cNvGrpSpPr/>
          <p:nvPr/>
        </p:nvGrpSpPr>
        <p:grpSpPr>
          <a:xfrm>
            <a:off x="944121" y="4735387"/>
            <a:ext cx="2592999" cy="910645"/>
            <a:chOff x="0" y="0"/>
            <a:chExt cx="1365860" cy="479681"/>
          </a:xfrm>
        </p:grpSpPr>
        <p:sp>
          <p:nvSpPr>
            <p:cNvPr id="21" name="Freeform 21"/>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C4BFC0">
                <a:alpha val="29804"/>
              </a:srgbClr>
            </a:solidFill>
          </p:spPr>
          <p:txBody>
            <a:bodyPr/>
            <a:lstStyle/>
            <a:p>
              <a:endParaRPr lang="en-US"/>
            </a:p>
          </p:txBody>
        </p:sp>
        <p:sp>
          <p:nvSpPr>
            <p:cNvPr id="22" name="TextBox 22"/>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grpSp>
        <p:nvGrpSpPr>
          <p:cNvPr id="23" name="Group 23">
            <a:extLst>
              <a:ext uri="{C183D7F6-B498-43B3-948B-1728B52AA6E4}">
                <adec:decorative xmlns:adec="http://schemas.microsoft.com/office/drawing/2017/decorative" val="1"/>
              </a:ext>
            </a:extLst>
          </p:cNvPr>
          <p:cNvGrpSpPr/>
          <p:nvPr/>
        </p:nvGrpSpPr>
        <p:grpSpPr>
          <a:xfrm>
            <a:off x="1164896" y="4925319"/>
            <a:ext cx="530781" cy="53078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AA00">
                <a:alpha val="29804"/>
              </a:srgbClr>
            </a:solidFill>
          </p:spPr>
          <p:txBody>
            <a:bodyPr/>
            <a:lstStyle/>
            <a:p>
              <a:endParaRPr lang="en-US"/>
            </a:p>
          </p:txBody>
        </p:sp>
        <p:sp>
          <p:nvSpPr>
            <p:cNvPr id="25" name="TextBox 25"/>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26" name="Freeform 26">
            <a:extLst>
              <a:ext uri="{C183D7F6-B498-43B3-948B-1728B52AA6E4}">
                <adec:decorative xmlns:adec="http://schemas.microsoft.com/office/drawing/2017/decorative" val="1"/>
              </a:ext>
            </a:extLst>
          </p:cNvPr>
          <p:cNvSpPr/>
          <p:nvPr/>
        </p:nvSpPr>
        <p:spPr>
          <a:xfrm>
            <a:off x="1264067" y="4986573"/>
            <a:ext cx="332439" cy="370875"/>
          </a:xfrm>
          <a:custGeom>
            <a:avLst/>
            <a:gdLst/>
            <a:ahLst/>
            <a:cxnLst/>
            <a:rect l="l" t="t" r="r" b="b"/>
            <a:pathLst>
              <a:path w="664877" h="741749">
                <a:moveTo>
                  <a:pt x="0" y="0"/>
                </a:moveTo>
                <a:lnTo>
                  <a:pt x="664876" y="0"/>
                </a:lnTo>
                <a:lnTo>
                  <a:pt x="664876" y="741749"/>
                </a:lnTo>
                <a:lnTo>
                  <a:pt x="0" y="741749"/>
                </a:lnTo>
                <a:lnTo>
                  <a:pt x="0" y="0"/>
                </a:lnTo>
                <a:close/>
              </a:path>
            </a:pathLst>
          </a:custGeom>
          <a:blipFill>
            <a:blip>
              <a:alphaModFix amt="3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a:off x="573240" y="2646124"/>
            <a:ext cx="291993" cy="391280"/>
          </a:xfrm>
          <a:custGeom>
            <a:avLst/>
            <a:gdLst/>
            <a:ahLst/>
            <a:cxnLst/>
            <a:rect l="l" t="t" r="r" b="b"/>
            <a:pathLst>
              <a:path w="583985" h="782559">
                <a:moveTo>
                  <a:pt x="0" y="0"/>
                </a:moveTo>
                <a:lnTo>
                  <a:pt x="583985" y="0"/>
                </a:lnTo>
                <a:lnTo>
                  <a:pt x="583985" y="782559"/>
                </a:lnTo>
                <a:lnTo>
                  <a:pt x="0" y="782559"/>
                </a:lnTo>
                <a:lnTo>
                  <a:pt x="0" y="0"/>
                </a:lnTo>
                <a:close/>
              </a:path>
            </a:pathLst>
          </a:custGeom>
          <a:blipFill>
            <a:blip>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1" name="Group 51" descr="Sediment box with icon">
            <a:extLst>
              <a:ext uri="{FF2B5EF4-FFF2-40B4-BE49-F238E27FC236}">
                <a16:creationId xmlns:a16="http://schemas.microsoft.com/office/drawing/2014/main" id="{B4FE432C-4D64-4C11-8C2D-7F186C2C8CF3}"/>
              </a:ext>
            </a:extLst>
          </p:cNvPr>
          <p:cNvGrpSpPr/>
          <p:nvPr/>
        </p:nvGrpSpPr>
        <p:grpSpPr>
          <a:xfrm>
            <a:off x="874644" y="1211970"/>
            <a:ext cx="2731954" cy="910645"/>
            <a:chOff x="0" y="0"/>
            <a:chExt cx="1365860" cy="479681"/>
          </a:xfrm>
        </p:grpSpPr>
        <p:sp>
          <p:nvSpPr>
            <p:cNvPr id="43" name="Freeform 52">
              <a:extLst>
                <a:ext uri="{FF2B5EF4-FFF2-40B4-BE49-F238E27FC236}">
                  <a16:creationId xmlns:a16="http://schemas.microsoft.com/office/drawing/2014/main" id="{46BBBFDE-D991-440B-93E6-1897F4B698F6}"/>
                </a:ext>
              </a:extLst>
            </p:cNvPr>
            <p:cNvSpPr/>
            <p:nvPr/>
          </p:nvSpPr>
          <p:spPr>
            <a:xfrm>
              <a:off x="0" y="0"/>
              <a:ext cx="1365860" cy="479681"/>
            </a:xfrm>
            <a:custGeom>
              <a:avLst/>
              <a:gdLst/>
              <a:ahLst/>
              <a:cxnLst/>
              <a:rect l="l" t="t" r="r" b="b"/>
              <a:pathLst>
                <a:path w="1365860" h="479681">
                  <a:moveTo>
                    <a:pt x="149285" y="0"/>
                  </a:moveTo>
                  <a:lnTo>
                    <a:pt x="1216575" y="0"/>
                  </a:lnTo>
                  <a:cubicBezTo>
                    <a:pt x="1299022" y="0"/>
                    <a:pt x="1365860" y="66837"/>
                    <a:pt x="1365860" y="149285"/>
                  </a:cubicBezTo>
                  <a:lnTo>
                    <a:pt x="1365860" y="330396"/>
                  </a:lnTo>
                  <a:cubicBezTo>
                    <a:pt x="1365860" y="412844"/>
                    <a:pt x="1299022" y="479681"/>
                    <a:pt x="1216575" y="479681"/>
                  </a:cubicBezTo>
                  <a:lnTo>
                    <a:pt x="149285" y="479681"/>
                  </a:lnTo>
                  <a:cubicBezTo>
                    <a:pt x="66837" y="479681"/>
                    <a:pt x="0" y="412844"/>
                    <a:pt x="0" y="330396"/>
                  </a:cubicBezTo>
                  <a:lnTo>
                    <a:pt x="0" y="149285"/>
                  </a:lnTo>
                  <a:cubicBezTo>
                    <a:pt x="0" y="66837"/>
                    <a:pt x="66837" y="0"/>
                    <a:pt x="149285" y="0"/>
                  </a:cubicBezTo>
                  <a:close/>
                </a:path>
              </a:pathLst>
            </a:custGeom>
            <a:solidFill>
              <a:srgbClr val="EBD99F"/>
            </a:solidFill>
          </p:spPr>
          <p:txBody>
            <a:bodyPr/>
            <a:lstStyle/>
            <a:p>
              <a:endParaRPr lang="en-US"/>
            </a:p>
          </p:txBody>
        </p:sp>
        <p:sp>
          <p:nvSpPr>
            <p:cNvPr id="44" name="TextBox 53">
              <a:extLst>
                <a:ext uri="{FF2B5EF4-FFF2-40B4-BE49-F238E27FC236}">
                  <a16:creationId xmlns:a16="http://schemas.microsoft.com/office/drawing/2014/main" id="{40775F87-7724-4B0E-B162-17EB13412654}"/>
                </a:ext>
              </a:extLst>
            </p:cNvPr>
            <p:cNvSpPr txBox="1"/>
            <p:nvPr/>
          </p:nvSpPr>
          <p:spPr>
            <a:xfrm>
              <a:off x="0" y="-47625"/>
              <a:ext cx="1365860" cy="527306"/>
            </a:xfrm>
            <a:prstGeom prst="rect">
              <a:avLst/>
            </a:prstGeom>
          </p:spPr>
          <p:txBody>
            <a:bodyPr lIns="25400" tIns="25400" rIns="25400" bIns="25400" rtlCol="0" anchor="ctr"/>
            <a:lstStyle/>
            <a:p>
              <a:pPr algn="ctr">
                <a:lnSpc>
                  <a:spcPts val="1200"/>
                </a:lnSpc>
              </a:pPr>
              <a:endParaRPr sz="900"/>
            </a:p>
          </p:txBody>
        </p:sp>
      </p:grpSp>
      <p:sp>
        <p:nvSpPr>
          <p:cNvPr id="46" name="TextBox 103">
            <a:extLst>
              <a:ext uri="{FF2B5EF4-FFF2-40B4-BE49-F238E27FC236}">
                <a16:creationId xmlns:a16="http://schemas.microsoft.com/office/drawing/2014/main" id="{9B37DCA4-AECB-40E0-BC31-A3D2C00391FB}"/>
              </a:ext>
            </a:extLst>
          </p:cNvPr>
          <p:cNvSpPr txBox="1"/>
          <p:nvPr/>
        </p:nvSpPr>
        <p:spPr>
          <a:xfrm>
            <a:off x="1801286" y="1478374"/>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solidFill>
                <a:latin typeface="Source Sans Pro Bold"/>
                <a:ea typeface="Source Sans Pro Bold"/>
                <a:cs typeface="Source Sans Pro Bold"/>
                <a:sym typeface="Source Sans Pro Bold"/>
              </a:rPr>
              <a:t>Sediment</a:t>
            </a:r>
          </a:p>
        </p:txBody>
      </p:sp>
      <p:grpSp>
        <p:nvGrpSpPr>
          <p:cNvPr id="47" name="Group 62">
            <a:extLst>
              <a:ext uri="{FF2B5EF4-FFF2-40B4-BE49-F238E27FC236}">
                <a16:creationId xmlns:a16="http://schemas.microsoft.com/office/drawing/2014/main" id="{273C41B1-1949-492B-B2F3-DC8153A1EBA5}"/>
              </a:ext>
              <a:ext uri="{C183D7F6-B498-43B3-948B-1728B52AA6E4}">
                <adec:decorative xmlns:adec="http://schemas.microsoft.com/office/drawing/2017/decorative" val="1"/>
              </a:ext>
            </a:extLst>
          </p:cNvPr>
          <p:cNvGrpSpPr/>
          <p:nvPr/>
        </p:nvGrpSpPr>
        <p:grpSpPr>
          <a:xfrm>
            <a:off x="1164896" y="1401902"/>
            <a:ext cx="530781" cy="530781"/>
            <a:chOff x="0" y="0"/>
            <a:chExt cx="812800" cy="812800"/>
          </a:xfrm>
        </p:grpSpPr>
        <p:sp>
          <p:nvSpPr>
            <p:cNvPr id="48" name="Freeform 63">
              <a:extLst>
                <a:ext uri="{FF2B5EF4-FFF2-40B4-BE49-F238E27FC236}">
                  <a16:creationId xmlns:a16="http://schemas.microsoft.com/office/drawing/2014/main" id="{E701C81D-2AFC-4CD6-BDA4-ACCA008A97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5960"/>
            </a:solidFill>
          </p:spPr>
          <p:txBody>
            <a:bodyPr/>
            <a:lstStyle/>
            <a:p>
              <a:endParaRPr lang="en-US"/>
            </a:p>
          </p:txBody>
        </p:sp>
        <p:sp>
          <p:nvSpPr>
            <p:cNvPr id="49" name="TextBox 64">
              <a:extLst>
                <a:ext uri="{FF2B5EF4-FFF2-40B4-BE49-F238E27FC236}">
                  <a16:creationId xmlns:a16="http://schemas.microsoft.com/office/drawing/2014/main" id="{C8C4940F-BC47-4EE8-ACF7-E808535EDD62}"/>
                </a:ext>
              </a:extLst>
            </p:cNvPr>
            <p:cNvSpPr txBox="1"/>
            <p:nvPr/>
          </p:nvSpPr>
          <p:spPr>
            <a:xfrm>
              <a:off x="76200" y="38100"/>
              <a:ext cx="660400" cy="698500"/>
            </a:xfrm>
            <a:prstGeom prst="rect">
              <a:avLst/>
            </a:prstGeom>
          </p:spPr>
          <p:txBody>
            <a:bodyPr lIns="25400" tIns="25400" rIns="25400" bIns="25400" rtlCol="0" anchor="ctr"/>
            <a:lstStyle/>
            <a:p>
              <a:pPr algn="ctr">
                <a:lnSpc>
                  <a:spcPts val="1540"/>
                </a:lnSpc>
              </a:pPr>
              <a:endParaRPr sz="900"/>
            </a:p>
          </p:txBody>
        </p:sp>
      </p:grpSp>
      <p:sp>
        <p:nvSpPr>
          <p:cNvPr id="45" name="Freeform 84" descr="Icon of sediment">
            <a:extLst>
              <a:ext uri="{FF2B5EF4-FFF2-40B4-BE49-F238E27FC236}">
                <a16:creationId xmlns:a16="http://schemas.microsoft.com/office/drawing/2014/main" id="{EA3E2675-C45C-4185-86C1-BC9B3DC80EE0}"/>
              </a:ext>
            </a:extLst>
          </p:cNvPr>
          <p:cNvSpPr/>
          <p:nvPr/>
        </p:nvSpPr>
        <p:spPr>
          <a:xfrm>
            <a:off x="1248306" y="1484452"/>
            <a:ext cx="388790" cy="342261"/>
          </a:xfrm>
          <a:custGeom>
            <a:avLst/>
            <a:gdLst/>
            <a:ahLst/>
            <a:cxnLst/>
            <a:rect l="l" t="t" r="r" b="b"/>
            <a:pathLst>
              <a:path w="738029" h="684522">
                <a:moveTo>
                  <a:pt x="0" y="0"/>
                </a:moveTo>
                <a:lnTo>
                  <a:pt x="738029" y="0"/>
                </a:lnTo>
                <a:lnTo>
                  <a:pt x="738029" y="684522"/>
                </a:lnTo>
                <a:lnTo>
                  <a:pt x="0" y="68452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Text Placeholder 39">
            <a:extLst>
              <a:ext uri="{FF2B5EF4-FFF2-40B4-BE49-F238E27FC236}">
                <a16:creationId xmlns:a16="http://schemas.microsoft.com/office/drawing/2014/main" id="{C053B0EC-F6A8-4790-857D-76DA37A475A8}"/>
              </a:ext>
            </a:extLst>
          </p:cNvPr>
          <p:cNvSpPr>
            <a:spLocks noGrp="1"/>
          </p:cNvSpPr>
          <p:nvPr>
            <p:ph type="body" sz="quarter" idx="14"/>
          </p:nvPr>
        </p:nvSpPr>
        <p:spPr>
          <a:xfrm>
            <a:off x="4057651" y="1644869"/>
            <a:ext cx="4853278" cy="4114800"/>
          </a:xfrm>
        </p:spPr>
        <p:txBody>
          <a:bodyPr vert="horz" lIns="0" tIns="0" rIns="0" bIns="0" rtlCol="0" anchor="t">
            <a:noAutofit/>
          </a:bodyPr>
          <a:lstStyle/>
          <a:p>
            <a:pPr marL="0" indent="0">
              <a:spcBef>
                <a:spcPts val="500"/>
              </a:spcBef>
              <a:buNone/>
            </a:pPr>
            <a:r>
              <a:rPr lang="en-US" sz="2400" b="1" dirty="0">
                <a:solidFill>
                  <a:schemeClr val="tx1">
                    <a:lumMod val="85000"/>
                    <a:lumOff val="15000"/>
                  </a:schemeClr>
                </a:solidFill>
                <a:latin typeface="Acumin Pro ExtraCondensed" panose="020B0508020202020204"/>
              </a:rPr>
              <a:t>Why do we care?</a:t>
            </a:r>
          </a:p>
          <a:p>
            <a:pPr indent="0"/>
            <a:r>
              <a:rPr lang="en-US" sz="2200" dirty="0">
                <a:latin typeface="Acumin Pro ExtraCondensed" panose="020B0508020202020204"/>
              </a:rPr>
              <a:t>Smothers aquatic habitat, eggs</a:t>
            </a:r>
          </a:p>
          <a:p>
            <a:pPr indent="0"/>
            <a:r>
              <a:rPr lang="en-US" sz="2200" dirty="0">
                <a:latin typeface="Acumin Pro ExtraCondensed" panose="020B0508020202020204"/>
              </a:rPr>
              <a:t>Fills downstream waterways</a:t>
            </a:r>
          </a:p>
          <a:p>
            <a:pPr indent="0"/>
            <a:r>
              <a:rPr lang="en-US" sz="2200" dirty="0">
                <a:latin typeface="Acumin Pro ExtraCondensed" panose="020B0508020202020204"/>
              </a:rPr>
              <a:t>Harms fish (gills, feeding, spawning)</a:t>
            </a:r>
          </a:p>
          <a:p>
            <a:pPr indent="0"/>
            <a:r>
              <a:rPr lang="en-US" sz="2200" dirty="0">
                <a:latin typeface="Acumin Pro ExtraCondensed" panose="020B0508020202020204"/>
              </a:rPr>
              <a:t>Carries nutrients (esp. P), pollutants</a:t>
            </a:r>
          </a:p>
          <a:p>
            <a:pPr marL="0" indent="0" defTabSz="914400">
              <a:spcBef>
                <a:spcPts val="1000"/>
              </a:spcBef>
              <a:buClr>
                <a:schemeClr val="accent2"/>
              </a:buClr>
              <a:buNone/>
            </a:pPr>
            <a:endParaRPr lang="en-US" sz="1200" b="1" dirty="0">
              <a:solidFill>
                <a:schemeClr val="tx1">
                  <a:lumMod val="85000"/>
                  <a:lumOff val="15000"/>
                </a:schemeClr>
              </a:solidFill>
              <a:latin typeface="Acumin Pro ExtraCondensed" panose="020B0508020202020204"/>
            </a:endParaRPr>
          </a:p>
          <a:p>
            <a:pPr marL="0" indent="0" defTabSz="914400">
              <a:spcBef>
                <a:spcPts val="1000"/>
              </a:spcBef>
              <a:buClr>
                <a:schemeClr val="accent2"/>
              </a:buClr>
              <a:buNone/>
            </a:pPr>
            <a:r>
              <a:rPr lang="en-US" sz="2400" b="1" dirty="0">
                <a:solidFill>
                  <a:schemeClr val="tx1">
                    <a:lumMod val="85000"/>
                    <a:lumOff val="15000"/>
                  </a:schemeClr>
                </a:solidFill>
                <a:latin typeface="Acumin Pro ExtraCondensed" panose="020B0508020202020204"/>
              </a:rPr>
              <a:t>What can we do?</a:t>
            </a:r>
          </a:p>
          <a:p>
            <a:pPr indent="0"/>
            <a:r>
              <a:rPr lang="en-US" sz="2200" dirty="0">
                <a:latin typeface="Acumin Pro ExtraCondensed" panose="020B0508020202020204"/>
              </a:rPr>
              <a:t>Reduce tillage</a:t>
            </a:r>
          </a:p>
          <a:p>
            <a:pPr indent="0"/>
            <a:r>
              <a:rPr lang="en-US" sz="2200" dirty="0">
                <a:latin typeface="Acumin Pro ExtraCondensed" panose="020B0508020202020204"/>
              </a:rPr>
              <a:t>Plant cover crops</a:t>
            </a:r>
          </a:p>
          <a:p>
            <a:pPr indent="0"/>
            <a:r>
              <a:rPr lang="en-US" sz="2200" dirty="0">
                <a:latin typeface="Acumin Pro ExtraCondensed" panose="020B0508020202020204"/>
              </a:rPr>
              <a:t>Use filter strips and buffer strips</a:t>
            </a:r>
          </a:p>
          <a:p>
            <a:pPr indent="0"/>
            <a:r>
              <a:rPr lang="en-US" sz="2200" dirty="0">
                <a:latin typeface="Acumin Pro ExtraCondensed" panose="020B0508020202020204"/>
              </a:rPr>
              <a:t>Stabilize streambanks</a:t>
            </a:r>
          </a:p>
          <a:p>
            <a:pPr marL="0" indent="0" defTabSz="914400">
              <a:spcBef>
                <a:spcPts val="1000"/>
              </a:spcBef>
              <a:buClr>
                <a:schemeClr val="accent2"/>
              </a:buClr>
              <a:buNone/>
            </a:pPr>
            <a:endParaRPr lang="en-US" sz="2500" b="1" dirty="0">
              <a:solidFill>
                <a:schemeClr val="tx1">
                  <a:lumMod val="85000"/>
                  <a:lumOff val="15000"/>
                </a:schemeClr>
              </a:solidFill>
              <a:latin typeface="+mn-lt"/>
            </a:endParaRPr>
          </a:p>
          <a:p>
            <a:pPr marL="0" indent="0" defTabSz="914400">
              <a:spcBef>
                <a:spcPts val="1000"/>
              </a:spcBef>
              <a:buClr>
                <a:schemeClr val="accent2"/>
              </a:buClr>
              <a:buNone/>
            </a:pPr>
            <a:endParaRPr lang="en-US" sz="2500" b="1" dirty="0">
              <a:solidFill>
                <a:schemeClr val="tx1">
                  <a:lumMod val="85000"/>
                  <a:lumOff val="15000"/>
                </a:schemeClr>
              </a:solidFill>
              <a:latin typeface="+mn-lt"/>
            </a:endParaRPr>
          </a:p>
        </p:txBody>
      </p:sp>
      <p:sp>
        <p:nvSpPr>
          <p:cNvPr id="31" name="TextBox 31">
            <a:extLst>
              <a:ext uri="{C183D7F6-B498-43B3-948B-1728B52AA6E4}">
                <adec:decorative xmlns:adec="http://schemas.microsoft.com/office/drawing/2017/decorative" val="1"/>
              </a:ext>
            </a:extLst>
          </p:cNvPr>
          <p:cNvSpPr txBox="1"/>
          <p:nvPr/>
        </p:nvSpPr>
        <p:spPr>
          <a:xfrm>
            <a:off x="1067493" y="2617668"/>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Pathogens</a:t>
            </a:r>
          </a:p>
        </p:txBody>
      </p:sp>
      <p:sp>
        <p:nvSpPr>
          <p:cNvPr id="32" name="TextBox 32">
            <a:extLst>
              <a:ext uri="{C183D7F6-B498-43B3-948B-1728B52AA6E4}">
                <adec:decorative xmlns:adec="http://schemas.microsoft.com/office/drawing/2017/decorative" val="1"/>
              </a:ext>
            </a:extLst>
          </p:cNvPr>
          <p:cNvSpPr txBox="1"/>
          <p:nvPr/>
        </p:nvSpPr>
        <p:spPr>
          <a:xfrm>
            <a:off x="1067493" y="3829018"/>
            <a:ext cx="1810731"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Nutrients</a:t>
            </a:r>
          </a:p>
        </p:txBody>
      </p:sp>
      <p:sp>
        <p:nvSpPr>
          <p:cNvPr id="34" name="TextBox 34">
            <a:extLst>
              <a:ext uri="{C183D7F6-B498-43B3-948B-1728B52AA6E4}">
                <adec:decorative xmlns:adec="http://schemas.microsoft.com/office/drawing/2017/decorative" val="1"/>
              </a:ext>
            </a:extLst>
          </p:cNvPr>
          <p:cNvSpPr txBox="1"/>
          <p:nvPr/>
        </p:nvSpPr>
        <p:spPr>
          <a:xfrm>
            <a:off x="1799475" y="4987666"/>
            <a:ext cx="1522606" cy="327718"/>
          </a:xfrm>
          <a:prstGeom prst="rect">
            <a:avLst/>
          </a:prstGeom>
        </p:spPr>
        <p:txBody>
          <a:bodyPr lIns="0" tIns="0" rIns="0" bIns="0" rtlCol="0" anchor="t">
            <a:spAutoFit/>
          </a:bodyPr>
          <a:lstStyle/>
          <a:p>
            <a:pPr>
              <a:lnSpc>
                <a:spcPts val="2800"/>
              </a:lnSpc>
              <a:spcBef>
                <a:spcPct val="0"/>
              </a:spcBef>
            </a:pPr>
            <a:r>
              <a:rPr lang="en-US" sz="2000" b="1">
                <a:solidFill>
                  <a:srgbClr val="1C1C1A">
                    <a:alpha val="29804"/>
                  </a:srgbClr>
                </a:solidFill>
                <a:latin typeface="Source Sans Pro Bold"/>
                <a:ea typeface="Source Sans Pro Bold"/>
                <a:cs typeface="Source Sans Pro Bold"/>
                <a:sym typeface="Source Sans Pro Bold"/>
              </a:rPr>
              <a:t>Chemicals</a:t>
            </a:r>
          </a:p>
        </p:txBody>
      </p:sp>
      <p:sp>
        <p:nvSpPr>
          <p:cNvPr id="42" name="Freeform 32">
            <a:extLst>
              <a:ext uri="{FF2B5EF4-FFF2-40B4-BE49-F238E27FC236}">
                <a16:creationId xmlns:a16="http://schemas.microsoft.com/office/drawing/2014/main" id="{20B9CEB5-0B6A-4D9B-995C-D50135ABB397}"/>
              </a:ext>
              <a:ext uri="{C183D7F6-B498-43B3-948B-1728B52AA6E4}">
                <adec:decorative xmlns:adec="http://schemas.microsoft.com/office/drawing/2017/decorative" val="1"/>
              </a:ext>
            </a:extLst>
          </p:cNvPr>
          <p:cNvSpPr/>
          <p:nvPr/>
        </p:nvSpPr>
        <p:spPr>
          <a:xfrm>
            <a:off x="549653" y="3792450"/>
            <a:ext cx="339166" cy="394379"/>
          </a:xfrm>
          <a:custGeom>
            <a:avLst/>
            <a:gdLst/>
            <a:ahLst/>
            <a:cxnLst/>
            <a:rect l="l" t="t" r="r" b="b"/>
            <a:pathLst>
              <a:path w="678332" h="788758">
                <a:moveTo>
                  <a:pt x="0" y="0"/>
                </a:moveTo>
                <a:lnTo>
                  <a:pt x="678332" y="0"/>
                </a:lnTo>
                <a:lnTo>
                  <a:pt x="678332" y="788758"/>
                </a:lnTo>
                <a:lnTo>
                  <a:pt x="0" y="788758"/>
                </a:lnTo>
                <a:lnTo>
                  <a:pt x="0" y="0"/>
                </a:lnTo>
                <a:close/>
              </a:path>
            </a:pathLst>
          </a:custGeom>
          <a:blipFill>
            <a:blip>
              <a:alphaModFix amt="30000"/>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B9A4BF5A-FA82-4743-A356-F30104E9702E}" vid="{D9FFC432-544D-40FD-A9FA-DB110107A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1</TotalTime>
  <Words>2899</Words>
  <Application>Microsoft Office PowerPoint</Application>
  <PresentationFormat>On-screen Show (4:3)</PresentationFormat>
  <Paragraphs>306</Paragraphs>
  <Slides>19</Slides>
  <Notes>16</Notes>
  <HiddenSlides>4</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acumin pro extracondensed smbd</vt:lpstr>
      <vt:lpstr>Acumin Pro</vt:lpstr>
      <vt:lpstr>Calibri,Sans-Serif</vt:lpstr>
      <vt:lpstr>Google Sans</vt:lpstr>
      <vt:lpstr>United Sans Rg Md</vt:lpstr>
      <vt:lpstr>United Sans Cd Md</vt:lpstr>
      <vt:lpstr>Arial</vt:lpstr>
      <vt:lpstr>Source Sans Pro Bold</vt:lpstr>
      <vt:lpstr>acumin pro extracondensed smbd</vt:lpstr>
      <vt:lpstr>Acumin Pro ExtraCondensed</vt:lpstr>
      <vt:lpstr>Acumin Pro Medium</vt:lpstr>
      <vt:lpstr>Acumin Pro Semibold</vt:lpstr>
      <vt:lpstr>Calibri</vt:lpstr>
      <vt:lpstr>Wingdings</vt:lpstr>
      <vt:lpstr>Acumin Pro SemiCondensed</vt:lpstr>
      <vt:lpstr>Purdue1</vt:lpstr>
      <vt:lpstr>From Soils  to Streams</vt:lpstr>
      <vt:lpstr>Where does your water end up? </vt:lpstr>
      <vt:lpstr>Where does your water end up?</vt:lpstr>
      <vt:lpstr>Where does your water end up?</vt:lpstr>
      <vt:lpstr>Where does your water end up?</vt:lpstr>
      <vt:lpstr>Four pathways: how water exits the land</vt:lpstr>
      <vt:lpstr>What does water pick up on the way?</vt:lpstr>
      <vt:lpstr>What is in your control?</vt:lpstr>
      <vt:lpstr>Sediment</vt:lpstr>
      <vt:lpstr>Pathogens</vt:lpstr>
      <vt:lpstr>Nutrients</vt:lpstr>
      <vt:lpstr>Chemicals</vt:lpstr>
      <vt:lpstr>If you could fix one problem spot..</vt:lpstr>
      <vt:lpstr>If you could fix one spot in your garden</vt:lpstr>
      <vt:lpstr>Summary: What can we do?</vt:lpstr>
      <vt:lpstr>Sources of Water pollution</vt:lpstr>
      <vt:lpstr>Thank You</vt:lpstr>
      <vt:lpstr>AND JUSTICE FOR ALL</vt:lpstr>
      <vt:lpstr>And justice for all - Español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Merzdorf, Russell J.</dc:creator>
  <cp:lastModifiedBy>Cheri Janssen</cp:lastModifiedBy>
  <cp:revision>125</cp:revision>
  <dcterms:created xsi:type="dcterms:W3CDTF">2020-12-14T17:03:02Z</dcterms:created>
  <dcterms:modified xsi:type="dcterms:W3CDTF">2026-06-25T18:33:10Z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2024-03-26T14:45:04Z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8575f78c-3b10-4f4b-b868-b6415d163d90</vt:lpwstr>
  </property>
  <property fmtid="{D5CDD505-2E9C-101B-9397-08002B2CF9AE}" pid="8" name="MSIP_Label_4044bd30-2ed7-4c9d-9d12-46200872a97b_ContentBits">
    <vt:lpwstr>0</vt:lpwstr>
  </property>
</Properties>
</file>