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ppt/tags/tag13.xml" ContentType="application/vnd.openxmlformats-officedocument.presentationml.tags+xml"/>
  <Override PartName="/ppt/tags/tag7.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8.xml" ContentType="application/vnd.openxmlformats-officedocument.presentationml.tags+xml"/>
  <Override PartName="/docProps/app.xml" ContentType="application/vnd.openxmlformats-officedocument.extended-properties+xml"/>
  <Override PartName="/ppt/tags/tag16.xml" ContentType="application/vnd.openxmlformats-officedocument.presentationml.tag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7"/>
  </p:notesMasterIdLst>
  <p:sldIdLst>
    <p:sldId id="284" r:id="rId2"/>
    <p:sldId id="281" r:id="rId3"/>
    <p:sldId id="262" r:id="rId4"/>
    <p:sldId id="276" r:id="rId5"/>
    <p:sldId id="277" r:id="rId6"/>
    <p:sldId id="278" r:id="rId7"/>
    <p:sldId id="279" r:id="rId8"/>
    <p:sldId id="265" r:id="rId9"/>
    <p:sldId id="266" r:id="rId10"/>
    <p:sldId id="282" r:id="rId11"/>
    <p:sldId id="267" r:id="rId12"/>
    <p:sldId id="269" r:id="rId13"/>
    <p:sldId id="283" r:id="rId14"/>
    <p:sldId id="268" r:id="rId15"/>
    <p:sldId id="285"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D7E8F3-FE33-EEB1-86EC-CCC5C2ACB7E3}" name="Wineland, Charles R" initials="CW" userId="S::cwinelan@purdue.edu::cefd671b-2052-4e2c-9bcf-46be4c8df1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EE7D31"/>
    <a:srgbClr val="CBDB85"/>
    <a:srgbClr val="67A83C"/>
    <a:srgbClr val="5B9CD5"/>
    <a:srgbClr val="FFC000"/>
    <a:srgbClr val="4372C4"/>
    <a:srgbClr val="53A7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32" autoAdjust="0"/>
    <p:restoredTop sz="86387" autoAdjust="0"/>
  </p:normalViewPr>
  <p:slideViewPr>
    <p:cSldViewPr snapToGrid="0">
      <p:cViewPr varScale="1">
        <p:scale>
          <a:sx n="70" d="100"/>
          <a:sy n="70" d="100"/>
        </p:scale>
        <p:origin x="72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F05983-5142-45CC-A131-EA17EBF412DC}"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A8FBC8-BE10-4EAC-9C6F-0F891297FD85}" type="slidenum">
              <a:rPr lang="en-US" smtClean="0"/>
              <a:t>‹#›</a:t>
            </a:fld>
            <a:endParaRPr lang="en-US"/>
          </a:p>
        </p:txBody>
      </p:sp>
    </p:spTree>
    <p:extLst>
      <p:ext uri="{BB962C8B-B14F-4D97-AF65-F5344CB8AC3E}">
        <p14:creationId xmlns:p14="http://schemas.microsoft.com/office/powerpoint/2010/main" val="315533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a:t>
            </a:fld>
            <a:endParaRPr lang="en-US"/>
          </a:p>
        </p:txBody>
      </p:sp>
    </p:spTree>
    <p:extLst>
      <p:ext uri="{BB962C8B-B14F-4D97-AF65-F5344CB8AC3E}">
        <p14:creationId xmlns:p14="http://schemas.microsoft.com/office/powerpoint/2010/main" val="9446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the author. </a:t>
            </a:r>
          </a:p>
        </p:txBody>
      </p:sp>
      <p:sp>
        <p:nvSpPr>
          <p:cNvPr id="4" name="Slide Number Placeholder 3"/>
          <p:cNvSpPr>
            <a:spLocks noGrp="1"/>
          </p:cNvSpPr>
          <p:nvPr>
            <p:ph type="sldNum" sz="quarter" idx="5"/>
          </p:nvPr>
        </p:nvSpPr>
        <p:spPr/>
        <p:txBody>
          <a:bodyPr/>
          <a:lstStyle/>
          <a:p>
            <a:fld id="{BAA8FBC8-BE10-4EAC-9C6F-0F891297FD85}" type="slidenum">
              <a:rPr lang="en-US" smtClean="0"/>
              <a:t>2</a:t>
            </a:fld>
            <a:endParaRPr lang="en-US"/>
          </a:p>
        </p:txBody>
      </p:sp>
    </p:spTree>
    <p:extLst>
      <p:ext uri="{BB962C8B-B14F-4D97-AF65-F5344CB8AC3E}">
        <p14:creationId xmlns:p14="http://schemas.microsoft.com/office/powerpoint/2010/main" val="1331517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3</a:t>
            </a:fld>
            <a:endParaRPr lang="en-US"/>
          </a:p>
        </p:txBody>
      </p:sp>
    </p:spTree>
    <p:extLst>
      <p:ext uri="{BB962C8B-B14F-4D97-AF65-F5344CB8AC3E}">
        <p14:creationId xmlns:p14="http://schemas.microsoft.com/office/powerpoint/2010/main" val="2439150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credits: </a:t>
            </a:r>
          </a:p>
          <a:p>
            <a:r>
              <a:rPr lang="en-US" dirty="0"/>
              <a:t>Waterfall – NC? </a:t>
            </a:r>
          </a:p>
          <a:p>
            <a:r>
              <a:rPr lang="en-US" dirty="0"/>
              <a:t>Sunset over </a:t>
            </a:r>
            <a:r>
              <a:rPr lang="en-US" dirty="0" err="1"/>
              <a:t>wate</a:t>
            </a:r>
            <a:r>
              <a:rPr lang="en-US" dirty="0"/>
              <a:t>: NRCS.gov</a:t>
            </a:r>
          </a:p>
        </p:txBody>
      </p:sp>
      <p:sp>
        <p:nvSpPr>
          <p:cNvPr id="4" name="Slide Number Placeholder 3"/>
          <p:cNvSpPr>
            <a:spLocks noGrp="1"/>
          </p:cNvSpPr>
          <p:nvPr>
            <p:ph type="sldNum" sz="quarter" idx="5"/>
          </p:nvPr>
        </p:nvSpPr>
        <p:spPr/>
        <p:txBody>
          <a:bodyPr/>
          <a:lstStyle/>
          <a:p>
            <a:fld id="{BAA8FBC8-BE10-4EAC-9C6F-0F891297FD85}" type="slidenum">
              <a:rPr lang="en-US" smtClean="0"/>
              <a:t>4</a:t>
            </a:fld>
            <a:endParaRPr lang="en-US"/>
          </a:p>
        </p:txBody>
      </p:sp>
    </p:spTree>
    <p:extLst>
      <p:ext uri="{BB962C8B-B14F-4D97-AF65-F5344CB8AC3E}">
        <p14:creationId xmlns:p14="http://schemas.microsoft.com/office/powerpoint/2010/main" val="306304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not, strictly, a water quality issue, water temperatures affect fish health. </a:t>
            </a:r>
          </a:p>
        </p:txBody>
      </p:sp>
      <p:sp>
        <p:nvSpPr>
          <p:cNvPr id="4" name="Slide Number Placeholder 3"/>
          <p:cNvSpPr>
            <a:spLocks noGrp="1"/>
          </p:cNvSpPr>
          <p:nvPr>
            <p:ph type="sldNum" sz="quarter" idx="5"/>
          </p:nvPr>
        </p:nvSpPr>
        <p:spPr/>
        <p:txBody>
          <a:bodyPr/>
          <a:lstStyle/>
          <a:p>
            <a:fld id="{BAA8FBC8-BE10-4EAC-9C6F-0F891297FD85}" type="slidenum">
              <a:rPr lang="en-US" smtClean="0"/>
              <a:t>9</a:t>
            </a:fld>
            <a:endParaRPr lang="en-US"/>
          </a:p>
        </p:txBody>
      </p:sp>
    </p:spTree>
    <p:extLst>
      <p:ext uri="{BB962C8B-B14F-4D97-AF65-F5344CB8AC3E}">
        <p14:creationId xmlns:p14="http://schemas.microsoft.com/office/powerpoint/2010/main" val="623900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FBC8-BE10-4EAC-9C6F-0F891297FD85}" type="slidenum">
              <a:rPr lang="en-US" smtClean="0"/>
              <a:t>14</a:t>
            </a:fld>
            <a:endParaRPr lang="en-US"/>
          </a:p>
        </p:txBody>
      </p:sp>
    </p:spTree>
    <p:extLst>
      <p:ext uri="{BB962C8B-B14F-4D97-AF65-F5344CB8AC3E}">
        <p14:creationId xmlns:p14="http://schemas.microsoft.com/office/powerpoint/2010/main" val="1475363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9D65-7508-4AAA-A1D4-1289DA1A2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71F4E3-4985-4409-B08B-6C660B22E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FC2D1B-424D-4861-8B3F-EBCF8644A5C0}"/>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6D4FA312-E4CC-4626-B279-895F08A0E1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466B0-91F1-49B7-A940-547955F30905}"/>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94610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E10F-B199-440D-9954-C313D517C5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16746A-F350-42C5-A01A-24C84E80D9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0CC5A-644C-4942-ADB6-8FF0F7E3EE2D}"/>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6BD50F5B-3BF0-4D9F-A85C-F5271BC04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B79EA2-2A0D-4424-8B5D-809C702C91CE}"/>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719331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A5E8B8-51B1-45C8-B4E8-0EFADF85C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80D269-24EA-4241-B2B9-91011C5DF3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0C91B-C2C9-47B1-BF19-D1A70540490D}"/>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E404F8D7-467E-4A12-BFE2-BAD07EE4BE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5E66D-D9DB-4EC0-8A1A-77FA73FF8B9B}"/>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262310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8829C-94AC-4A7F-BAB7-2C26AAF9A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FB63D7-891A-4E56-925A-2E4156EE1B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2987F-CE2B-4ACD-8997-887CED473B25}"/>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9633ECAB-772C-43AE-BF08-DD9B7BB2B3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94CFFA-5C46-4C41-B1FF-5F0329D4153C}"/>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016792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DC242-597C-49ED-BC2B-22143B05D7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A8148-C4AA-4824-8899-0D3F2706D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2A257A-9AEE-4FE5-9C5A-5D43679A4929}"/>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37EB821E-4F0D-44A8-896D-FD6B3BC02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8AB8F4-55EC-4009-8837-D12B03EF231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460633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CF4A-DB29-4E20-9A60-753E0AC64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0067C-14D7-421D-A741-4AD6B3EC37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8CE0B5-BCEB-41E9-BEAF-5BEFC5D166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ACE8D3-C8F1-4837-A173-9C9874D4A477}"/>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D70D0FA9-70B8-4F5F-8099-A05D8E3A12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8A2460-0CB4-4E5E-9925-3A7C5D90F925}"/>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86250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C138-1145-46E4-841B-9D9FAFAC8F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5A0CCD-A3F1-439E-AD35-0EF0FB90C6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52BFCE-D49F-4FB2-81D4-81218D3E35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8C5417-C913-4C21-A38E-A205B189D9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E96973-0027-4E88-AF39-6901775EFD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A4E077-1E02-4833-ACF7-2E0879603ABE}"/>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8" name="Footer Placeholder 7">
            <a:extLst>
              <a:ext uri="{FF2B5EF4-FFF2-40B4-BE49-F238E27FC236}">
                <a16:creationId xmlns:a16="http://schemas.microsoft.com/office/drawing/2014/main" id="{A692A6CD-42F8-4639-8DA6-65C9779921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227151-9291-4491-9498-69771FD15DF9}"/>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651211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ED6C-B352-47F4-ACC3-B1FC7A7927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9C03A9-4A4B-4BAA-A562-575494B95FD9}"/>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4" name="Footer Placeholder 3">
            <a:extLst>
              <a:ext uri="{FF2B5EF4-FFF2-40B4-BE49-F238E27FC236}">
                <a16:creationId xmlns:a16="http://schemas.microsoft.com/office/drawing/2014/main" id="{D02BE0A0-0499-4F19-84DB-B27961F984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69615C2-DF87-4B78-814C-375F9DB95622}"/>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00906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E0BE81-DC9C-4373-A8A3-CA498C14B2AF}"/>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3" name="Footer Placeholder 2">
            <a:extLst>
              <a:ext uri="{FF2B5EF4-FFF2-40B4-BE49-F238E27FC236}">
                <a16:creationId xmlns:a16="http://schemas.microsoft.com/office/drawing/2014/main" id="{31769319-32DA-4FFB-9FA6-FFA3D56E8A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08A5111-C6BC-4C74-873E-FB68E1101733}"/>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400513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C7D2-CA0E-4023-AD78-9AEB0005D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F2F00C-D4C6-496C-86FE-E65B2AC3A9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116B65-8866-476D-ADDE-6A7DA2045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F4D3B0-7E8B-4E93-BD0F-7861BCBD44CB}"/>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4929DBA3-5064-40E7-97B4-72E162E330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5399AEC-3AE6-4672-836B-3EB7E7678FBE}"/>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205529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8238-059A-46EE-9077-A1CD030E1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BF9A-A094-497F-A307-C3F820099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CE6BEC-26BD-412A-9B4D-F2DC87A93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5E0934-7E55-41FC-8222-60963068CFA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6D8015AD-1984-4E80-A402-5F7D4D7D56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275B95-0A15-4B19-A894-CAAA11A21B68}"/>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34398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F6CB07-AAB9-FD62-621B-67282698BBDD}"/>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2" name="Title Placeholder 1">
            <a:extLst>
              <a:ext uri="{FF2B5EF4-FFF2-40B4-BE49-F238E27FC236}">
                <a16:creationId xmlns:a16="http://schemas.microsoft.com/office/drawing/2014/main" id="{CBB9D01F-25ED-42B9-A4CA-6A64ACFEFFA4}"/>
              </a:ext>
            </a:extLst>
          </p:cNvPr>
          <p:cNvSpPr>
            <a:spLocks noGrp="1"/>
          </p:cNvSpPr>
          <p:nvPr>
            <p:ph type="title"/>
          </p:nvPr>
        </p:nvSpPr>
        <p:spPr>
          <a:xfrm>
            <a:off x="386080" y="365125"/>
            <a:ext cx="109677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5876567-7544-47D7-A582-C1BC751308AE}"/>
              </a:ext>
            </a:extLst>
          </p:cNvPr>
          <p:cNvSpPr>
            <a:spLocks noGrp="1"/>
          </p:cNvSpPr>
          <p:nvPr>
            <p:ph type="body" idx="1"/>
          </p:nvPr>
        </p:nvSpPr>
        <p:spPr>
          <a:xfrm>
            <a:off x="386080" y="1825625"/>
            <a:ext cx="109677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C206B2C-957A-C6E7-A571-C57AF8FBB820}"/>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9" name="Picture 8">
            <a:extLst>
              <a:ext uri="{FF2B5EF4-FFF2-40B4-BE49-F238E27FC236}">
                <a16:creationId xmlns:a16="http://schemas.microsoft.com/office/drawing/2014/main" id="{2979316F-3751-BEDA-B6C5-7B8355F1C5F1}"/>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48310028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1" r:id="rId12"/>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7.pn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9.JPG"/><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e big aquaponic research lab.">
            <a:extLst>
              <a:ext uri="{FF2B5EF4-FFF2-40B4-BE49-F238E27FC236}">
                <a16:creationId xmlns:a16="http://schemas.microsoft.com/office/drawing/2014/main" id="{0D728346-2C36-BD6A-C52E-B20264BA0EE5}"/>
              </a:ext>
            </a:extLst>
          </p:cNvPr>
          <p:cNvPicPr>
            <a:picLocks noChangeAspect="1"/>
          </p:cNvPicPr>
          <p:nvPr/>
        </p:nvPicPr>
        <p:blipFill rotWithShape="1">
          <a:blip r:embed="rId4">
            <a:extLst>
              <a:ext uri="{28A0092B-C50C-407E-A947-70E740481C1C}">
                <a14:useLocalDpi xmlns:a14="http://schemas.microsoft.com/office/drawing/2010/main" val="0"/>
              </a:ext>
            </a:extLst>
          </a:blip>
          <a:srcRect l="8475" r="11827" b="3174"/>
          <a:stretch/>
        </p:blipFill>
        <p:spPr>
          <a:xfrm>
            <a:off x="3829159" y="0"/>
            <a:ext cx="8362841" cy="6858000"/>
          </a:xfrm>
          <a:prstGeom prst="rect">
            <a:avLst/>
          </a:prstGeom>
        </p:spPr>
      </p:pic>
      <p:pic>
        <p:nvPicPr>
          <p:cNvPr id="4" name="Picture 3">
            <a:extLst>
              <a:ext uri="{FF2B5EF4-FFF2-40B4-BE49-F238E27FC236}">
                <a16:creationId xmlns:a16="http://schemas.microsoft.com/office/drawing/2014/main" id="{7C64D330-2BE1-3161-3919-14AAED8FE5E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864352" cy="6858000"/>
          </a:xfrm>
          <a:prstGeom prst="rect">
            <a:avLst/>
          </a:prstGeom>
          <a:noFill/>
        </p:spPr>
      </p:pic>
      <p:pic>
        <p:nvPicPr>
          <p:cNvPr id="5" name="Picture 4">
            <a:extLst>
              <a:ext uri="{FF2B5EF4-FFF2-40B4-BE49-F238E27FC236}">
                <a16:creationId xmlns:a16="http://schemas.microsoft.com/office/drawing/2014/main" id="{659DF5C8-3172-6DA9-C206-5F2C9F7A4D8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47" y="0"/>
            <a:ext cx="5753527" cy="6858000"/>
          </a:xfrm>
          <a:prstGeom prst="rect">
            <a:avLst/>
          </a:prstGeom>
        </p:spPr>
      </p:pic>
      <p:sp>
        <p:nvSpPr>
          <p:cNvPr id="6" name="Content Placeholder 6">
            <a:extLst>
              <a:ext uri="{FF2B5EF4-FFF2-40B4-BE49-F238E27FC236}">
                <a16:creationId xmlns:a16="http://schemas.microsoft.com/office/drawing/2014/main" id="{13FE5DC0-E92B-4A01-DC35-8726CBB1FCA2}"/>
              </a:ext>
            </a:extLst>
          </p:cNvPr>
          <p:cNvSpPr>
            <a:spLocks noGrp="1"/>
          </p:cNvSpPr>
          <p:nvPr>
            <p:ph type="title" idx="4294967295"/>
          </p:nvPr>
        </p:nvSpPr>
        <p:spPr>
          <a:xfrm>
            <a:off x="509588" y="609600"/>
            <a:ext cx="3910012" cy="3122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ts val="6540"/>
              </a:lnSpc>
              <a:spcBef>
                <a:spcPts val="1000"/>
              </a:spcBef>
              <a:spcAft>
                <a:spcPts val="0"/>
              </a:spcAft>
              <a:buClrTx/>
              <a:buSzTx/>
              <a:buFont typeface="Wingdings" pitchFamily="2" charset="2"/>
              <a:buNone/>
              <a:tabLst/>
              <a:defRPr/>
            </a:pPr>
            <a:r>
              <a:rPr kumimoji="0" lang="en-US" sz="6000" b="1" i="0" u="none" strike="noStrike" kern="1200" cap="none" spc="0" normalizeH="0" baseline="0" noProof="0" dirty="0">
                <a:ln>
                  <a:noFill/>
                </a:ln>
                <a:solidFill>
                  <a:schemeClr val="bg1"/>
                </a:solidFill>
                <a:effectLst/>
                <a:uLnTx/>
                <a:uFillTx/>
                <a:latin typeface="United Sans Cd Bk" pitchFamily="2" charset="77"/>
                <a:ea typeface="+mn-ea"/>
                <a:cs typeface="+mn-cs"/>
              </a:rPr>
              <a:t>Water Quality and Aquaponics</a:t>
            </a:r>
          </a:p>
        </p:txBody>
      </p:sp>
      <p:pic>
        <p:nvPicPr>
          <p:cNvPr id="7" name="Picture 6">
            <a:extLst>
              <a:ext uri="{FF2B5EF4-FFF2-40B4-BE49-F238E27FC236}">
                <a16:creationId xmlns:a16="http://schemas.microsoft.com/office/drawing/2014/main" id="{01BC70B0-06A0-77BF-A763-755C11F1504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765265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4DCE-FF0D-4C26-82FE-0521CA007432}"/>
              </a:ext>
            </a:extLst>
          </p:cNvPr>
          <p:cNvSpPr>
            <a:spLocks noGrp="1"/>
          </p:cNvSpPr>
          <p:nvPr>
            <p:ph type="title"/>
          </p:nvPr>
        </p:nvSpPr>
        <p:spPr/>
        <p:txBody>
          <a:bodyPr/>
          <a:lstStyle/>
          <a:p>
            <a:r>
              <a:rPr lang="en-US" dirty="0"/>
              <a:t>Activity 1: Water quality test</a:t>
            </a:r>
          </a:p>
        </p:txBody>
      </p:sp>
      <p:sp>
        <p:nvSpPr>
          <p:cNvPr id="3" name="Content Placeholder 2">
            <a:extLst>
              <a:ext uri="{FF2B5EF4-FFF2-40B4-BE49-F238E27FC236}">
                <a16:creationId xmlns:a16="http://schemas.microsoft.com/office/drawing/2014/main" id="{2B1EED2E-EBCF-4AF9-A578-6A1FE7EDE736}"/>
              </a:ext>
            </a:extLst>
          </p:cNvPr>
          <p:cNvSpPr>
            <a:spLocks noGrp="1"/>
          </p:cNvSpPr>
          <p:nvPr>
            <p:ph idx="1"/>
          </p:nvPr>
        </p:nvSpPr>
        <p:spPr>
          <a:xfrm>
            <a:off x="386080" y="1825625"/>
            <a:ext cx="10619377" cy="4351338"/>
          </a:xfrm>
        </p:spPr>
        <p:txBody>
          <a:bodyPr>
            <a:normAutofit lnSpcReduction="10000"/>
          </a:bodyPr>
          <a:lstStyle/>
          <a:p>
            <a:pPr>
              <a:lnSpc>
                <a:spcPct val="100000"/>
              </a:lnSpc>
            </a:pPr>
            <a:r>
              <a:rPr lang="en-US" dirty="0"/>
              <a:t>You are probably already monitoring water quality if your classroom has an aquaponics system or aquarium. </a:t>
            </a:r>
          </a:p>
          <a:p>
            <a:pPr>
              <a:lnSpc>
                <a:spcPct val="100000"/>
              </a:lnSpc>
            </a:pPr>
            <a:r>
              <a:rPr lang="en-US" dirty="0"/>
              <a:t>If you do not have an aquaponics system or aquarium, </a:t>
            </a:r>
            <a:br>
              <a:rPr lang="en-US" dirty="0"/>
            </a:br>
            <a:r>
              <a:rPr lang="en-US" dirty="0"/>
              <a:t>you can test water collected from a river, lake or stream. </a:t>
            </a:r>
          </a:p>
          <a:p>
            <a:pPr>
              <a:lnSpc>
                <a:spcPct val="100000"/>
              </a:lnSpc>
            </a:pPr>
            <a:r>
              <a:rPr lang="en-US" dirty="0"/>
              <a:t>Test the water daily (M-F) and record the values.</a:t>
            </a:r>
          </a:p>
          <a:p>
            <a:pPr>
              <a:lnSpc>
                <a:spcPct val="100000"/>
              </a:lnSpc>
            </a:pPr>
            <a:r>
              <a:rPr lang="en-US" dirty="0"/>
              <a:t>Keep records of the day and time you test and any changes </a:t>
            </a:r>
            <a:br>
              <a:rPr lang="en-US" dirty="0"/>
            </a:br>
            <a:r>
              <a:rPr lang="en-US" dirty="0"/>
              <a:t>to your system.</a:t>
            </a:r>
          </a:p>
          <a:p>
            <a:pPr>
              <a:lnSpc>
                <a:spcPct val="100000"/>
              </a:lnSpc>
            </a:pPr>
            <a:r>
              <a:rPr lang="en-US" dirty="0"/>
              <a:t>Review any changes or trends in the water quality at the end </a:t>
            </a:r>
            <a:br>
              <a:rPr lang="en-US" dirty="0"/>
            </a:br>
            <a:r>
              <a:rPr lang="en-US" dirty="0"/>
              <a:t>of each week and note any problems or correlations you see. </a:t>
            </a:r>
          </a:p>
        </p:txBody>
      </p:sp>
      <p:pic>
        <p:nvPicPr>
          <p:cNvPr id="4" name="Picture 3">
            <a:extLst>
              <a:ext uri="{FF2B5EF4-FFF2-40B4-BE49-F238E27FC236}">
                <a16:creationId xmlns:a16="http://schemas.microsoft.com/office/drawing/2014/main" id="{A2965F4C-0BAA-1006-9D1D-40EE399773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25606" y="2305151"/>
            <a:ext cx="1873278" cy="830422"/>
          </a:xfrm>
          <a:prstGeom prst="rect">
            <a:avLst/>
          </a:prstGeom>
        </p:spPr>
      </p:pic>
    </p:spTree>
    <p:custDataLst>
      <p:tags r:id="rId1"/>
    </p:custDataLst>
    <p:extLst>
      <p:ext uri="{BB962C8B-B14F-4D97-AF65-F5344CB8AC3E}">
        <p14:creationId xmlns:p14="http://schemas.microsoft.com/office/powerpoint/2010/main" val="3659240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4DCE-FF0D-4C26-82FE-0521CA007432}"/>
              </a:ext>
            </a:extLst>
          </p:cNvPr>
          <p:cNvSpPr>
            <a:spLocks noGrp="1"/>
          </p:cNvSpPr>
          <p:nvPr>
            <p:ph type="title"/>
          </p:nvPr>
        </p:nvSpPr>
        <p:spPr/>
        <p:txBody>
          <a:bodyPr/>
          <a:lstStyle/>
          <a:p>
            <a:r>
              <a:rPr lang="en-US" b="1" dirty="0">
                <a:solidFill>
                  <a:schemeClr val="accent1">
                    <a:lumMod val="75000"/>
                  </a:schemeClr>
                </a:solidFill>
              </a:rPr>
              <a:t>B</a:t>
            </a:r>
            <a:r>
              <a:rPr lang="en-US" dirty="0"/>
              <a:t>i</a:t>
            </a:r>
            <a:r>
              <a:rPr lang="en-US" b="1" dirty="0">
                <a:solidFill>
                  <a:schemeClr val="accent6">
                    <a:lumMod val="75000"/>
                  </a:schemeClr>
                </a:solidFill>
              </a:rPr>
              <a:t>G</a:t>
            </a:r>
            <a:r>
              <a:rPr lang="en-US" dirty="0"/>
              <a:t> water quality monitoring</a:t>
            </a:r>
          </a:p>
        </p:txBody>
      </p:sp>
      <p:sp>
        <p:nvSpPr>
          <p:cNvPr id="3" name="Content Placeholder 2">
            <a:extLst>
              <a:ext uri="{FF2B5EF4-FFF2-40B4-BE49-F238E27FC236}">
                <a16:creationId xmlns:a16="http://schemas.microsoft.com/office/drawing/2014/main" id="{2B1EED2E-EBCF-4AF9-A578-6A1FE7EDE736}"/>
              </a:ext>
            </a:extLst>
          </p:cNvPr>
          <p:cNvSpPr>
            <a:spLocks noGrp="1"/>
          </p:cNvSpPr>
          <p:nvPr>
            <p:ph idx="1"/>
          </p:nvPr>
        </p:nvSpPr>
        <p:spPr/>
        <p:txBody>
          <a:bodyPr/>
          <a:lstStyle/>
          <a:p>
            <a:pPr>
              <a:lnSpc>
                <a:spcPct val="100000"/>
              </a:lnSpc>
            </a:pPr>
            <a:r>
              <a:rPr lang="en-US" dirty="0"/>
              <a:t>Many physical and chemical levels must be regularly monitored and carefully controlled in an aquaponics system. </a:t>
            </a:r>
          </a:p>
          <a:p>
            <a:pPr>
              <a:lnSpc>
                <a:spcPct val="100000"/>
              </a:lnSpc>
            </a:pPr>
            <a:r>
              <a:rPr lang="en-US" dirty="0"/>
              <a:t>BiG researchers are monitoring water quality and pathogens in the wastewater to assure the safety of the food produced and balance:</a:t>
            </a:r>
          </a:p>
          <a:p>
            <a:pPr lvl="1">
              <a:lnSpc>
                <a:spcPct val="100000"/>
              </a:lnSpc>
            </a:pPr>
            <a:r>
              <a:rPr lang="en-US" dirty="0"/>
              <a:t>Maximum growth of the plants and fish </a:t>
            </a:r>
          </a:p>
          <a:p>
            <a:pPr lvl="1">
              <a:lnSpc>
                <a:spcPct val="100000"/>
              </a:lnSpc>
            </a:pPr>
            <a:r>
              <a:rPr lang="en-US" dirty="0"/>
              <a:t>Nutrient efficiency </a:t>
            </a:r>
          </a:p>
          <a:p>
            <a:pPr lvl="1">
              <a:lnSpc>
                <a:spcPct val="100000"/>
              </a:lnSpc>
            </a:pPr>
            <a:r>
              <a:rPr lang="en-US" dirty="0"/>
              <a:t>System sustainability </a:t>
            </a:r>
          </a:p>
        </p:txBody>
      </p:sp>
    </p:spTree>
    <p:custDataLst>
      <p:tags r:id="rId1"/>
    </p:custDataLst>
    <p:extLst>
      <p:ext uri="{BB962C8B-B14F-4D97-AF65-F5344CB8AC3E}">
        <p14:creationId xmlns:p14="http://schemas.microsoft.com/office/powerpoint/2010/main" val="3773891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48407B77-9C12-2E60-F8CD-58E9C2651BDF}"/>
              </a:ext>
              <a:ext uri="{C183D7F6-B498-43B3-948B-1728B52AA6E4}">
                <adec:decorative xmlns:adec="http://schemas.microsoft.com/office/drawing/2017/decorative" val="1"/>
              </a:ext>
            </a:extLst>
          </p:cNvPr>
          <p:cNvSpPr/>
          <p:nvPr/>
        </p:nvSpPr>
        <p:spPr>
          <a:xfrm>
            <a:off x="6161316" y="1774370"/>
            <a:ext cx="5127171" cy="4093029"/>
          </a:xfrm>
          <a:prstGeom prst="roundRect">
            <a:avLst/>
          </a:prstGeom>
          <a:solidFill>
            <a:srgbClr val="CBD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156631E-BE63-42F3-A698-FCCA4AA28122}"/>
              </a:ext>
            </a:extLst>
          </p:cNvPr>
          <p:cNvSpPr>
            <a:spLocks noGrp="1"/>
          </p:cNvSpPr>
          <p:nvPr>
            <p:ph type="title"/>
          </p:nvPr>
        </p:nvSpPr>
        <p:spPr>
          <a:xfrm>
            <a:off x="370114" y="365125"/>
            <a:ext cx="10985274" cy="1325563"/>
          </a:xfrm>
        </p:spPr>
        <p:txBody>
          <a:bodyPr/>
          <a:lstStyle/>
          <a:p>
            <a:r>
              <a:rPr lang="en-US" b="1" dirty="0">
                <a:solidFill>
                  <a:schemeClr val="accent1">
                    <a:lumMod val="75000"/>
                  </a:schemeClr>
                </a:solidFill>
              </a:rPr>
              <a:t>B</a:t>
            </a:r>
            <a:r>
              <a:rPr lang="en-US" dirty="0"/>
              <a:t>i</a:t>
            </a:r>
            <a:r>
              <a:rPr lang="en-US" b="1" dirty="0">
                <a:solidFill>
                  <a:schemeClr val="accent6">
                    <a:lumMod val="75000"/>
                  </a:schemeClr>
                </a:solidFill>
              </a:rPr>
              <a:t>G</a:t>
            </a:r>
            <a:r>
              <a:rPr lang="en-US" noProof="0" dirty="0"/>
              <a:t> water quality monitoring</a:t>
            </a:r>
            <a:endParaRPr lang="en-US" dirty="0"/>
          </a:p>
        </p:txBody>
      </p:sp>
      <p:sp>
        <p:nvSpPr>
          <p:cNvPr id="5" name="Text Placeholder 4">
            <a:extLst>
              <a:ext uri="{FF2B5EF4-FFF2-40B4-BE49-F238E27FC236}">
                <a16:creationId xmlns:a16="http://schemas.microsoft.com/office/drawing/2014/main" id="{6FC3616C-159B-4A41-BE0A-C7693A78254E}"/>
              </a:ext>
            </a:extLst>
          </p:cNvPr>
          <p:cNvSpPr>
            <a:spLocks noGrp="1"/>
          </p:cNvSpPr>
          <p:nvPr>
            <p:ph type="body" idx="1"/>
          </p:nvPr>
        </p:nvSpPr>
        <p:spPr>
          <a:xfrm>
            <a:off x="370115" y="1626733"/>
            <a:ext cx="5257800" cy="1160008"/>
          </a:xfrm>
        </p:spPr>
        <p:txBody>
          <a:bodyPr>
            <a:noAutofit/>
          </a:bodyPr>
          <a:lstStyle/>
          <a:p>
            <a:r>
              <a:rPr lang="en-US" dirty="0">
                <a:solidFill>
                  <a:srgbClr val="53A7CF"/>
                </a:solidFill>
              </a:rPr>
              <a:t>Aquaponics water quality analysis is important to keep plants and fish healthy. BiG researchers monitor:</a:t>
            </a:r>
          </a:p>
        </p:txBody>
      </p:sp>
      <p:sp>
        <p:nvSpPr>
          <p:cNvPr id="6" name="Content Placeholder 5">
            <a:extLst>
              <a:ext uri="{FF2B5EF4-FFF2-40B4-BE49-F238E27FC236}">
                <a16:creationId xmlns:a16="http://schemas.microsoft.com/office/drawing/2014/main" id="{83430FDB-26BD-45F7-B2C6-D4FD0F6CEA6D}"/>
              </a:ext>
            </a:extLst>
          </p:cNvPr>
          <p:cNvSpPr>
            <a:spLocks noGrp="1"/>
          </p:cNvSpPr>
          <p:nvPr>
            <p:ph sz="half" idx="2"/>
          </p:nvPr>
        </p:nvSpPr>
        <p:spPr>
          <a:xfrm>
            <a:off x="470128" y="2852057"/>
            <a:ext cx="5157787" cy="3348492"/>
          </a:xfrm>
        </p:spPr>
        <p:txBody>
          <a:bodyPr>
            <a:normAutofit/>
          </a:bodyPr>
          <a:lstStyle/>
          <a:p>
            <a:pPr lvl="0"/>
            <a:r>
              <a:rPr lang="en-US" sz="2400" dirty="0"/>
              <a:t>Alkalinity </a:t>
            </a:r>
          </a:p>
          <a:p>
            <a:pPr lvl="0"/>
            <a:r>
              <a:rPr lang="en-US" sz="2400" dirty="0"/>
              <a:t>BOD</a:t>
            </a:r>
          </a:p>
          <a:p>
            <a:pPr lvl="0"/>
            <a:r>
              <a:rPr lang="en-US" sz="2400" dirty="0"/>
              <a:t>COD</a:t>
            </a:r>
          </a:p>
          <a:p>
            <a:pPr lvl="0"/>
            <a:r>
              <a:rPr lang="en-US" sz="2400" dirty="0"/>
              <a:t>Dissolved oxygen </a:t>
            </a:r>
          </a:p>
          <a:p>
            <a:pPr lvl="0"/>
            <a:r>
              <a:rPr lang="en-US" sz="2400" dirty="0"/>
              <a:t>Hardness </a:t>
            </a:r>
          </a:p>
          <a:p>
            <a:pPr lvl="0"/>
            <a:r>
              <a:rPr lang="en-US" sz="2400" dirty="0" err="1"/>
              <a:t>NH3</a:t>
            </a:r>
            <a:r>
              <a:rPr lang="en-US" sz="2400" dirty="0"/>
              <a:t>-N </a:t>
            </a:r>
          </a:p>
          <a:p>
            <a:pPr lvl="0"/>
            <a:r>
              <a:rPr lang="en-US" sz="2400" dirty="0" err="1"/>
              <a:t>NO2</a:t>
            </a:r>
            <a:r>
              <a:rPr lang="en-US" sz="2400" dirty="0"/>
              <a:t>-N</a:t>
            </a:r>
          </a:p>
        </p:txBody>
      </p:sp>
      <p:sp>
        <p:nvSpPr>
          <p:cNvPr id="7" name="Text Placeholder 6" descr="?">
            <a:extLst>
              <a:ext uri="{FF2B5EF4-FFF2-40B4-BE49-F238E27FC236}">
                <a16:creationId xmlns:a16="http://schemas.microsoft.com/office/drawing/2014/main" id="{8769FD23-5CFD-421E-BBC8-2B630C03F096}"/>
              </a:ext>
            </a:extLst>
          </p:cNvPr>
          <p:cNvSpPr>
            <a:spLocks noGrp="1"/>
          </p:cNvSpPr>
          <p:nvPr>
            <p:ph type="body" sz="quarter" idx="3"/>
          </p:nvPr>
        </p:nvSpPr>
        <p:spPr>
          <a:xfrm>
            <a:off x="6128656" y="1937657"/>
            <a:ext cx="5050971" cy="805543"/>
          </a:xfrm>
        </p:spPr>
        <p:txBody>
          <a:bodyPr>
            <a:normAutofit fontScale="92500" lnSpcReduction="20000"/>
          </a:bodyPr>
          <a:lstStyle/>
          <a:p>
            <a:pPr algn="ctr">
              <a:lnSpc>
                <a:spcPct val="120000"/>
              </a:lnSpc>
            </a:pPr>
            <a:r>
              <a:rPr lang="en-US" dirty="0">
                <a:solidFill>
                  <a:schemeClr val="bg1"/>
                </a:solidFill>
              </a:rPr>
              <a:t>Question: How many of these acronyms do you already know?</a:t>
            </a:r>
          </a:p>
        </p:txBody>
      </p:sp>
      <p:sp>
        <p:nvSpPr>
          <p:cNvPr id="8" name="Content Placeholder 7">
            <a:extLst>
              <a:ext uri="{FF2B5EF4-FFF2-40B4-BE49-F238E27FC236}">
                <a16:creationId xmlns:a16="http://schemas.microsoft.com/office/drawing/2014/main" id="{7D2324AC-D75E-4622-8551-BE23CA03D7DB}"/>
              </a:ext>
              <a:ext uri="{C183D7F6-B498-43B3-948B-1728B52AA6E4}">
                <adec:decorative xmlns:adec="http://schemas.microsoft.com/office/drawing/2017/decorative" val="1"/>
              </a:ext>
            </a:extLst>
          </p:cNvPr>
          <p:cNvSpPr>
            <a:spLocks noGrp="1"/>
          </p:cNvSpPr>
          <p:nvPr>
            <p:ph sz="quarter" idx="4"/>
          </p:nvPr>
        </p:nvSpPr>
        <p:spPr>
          <a:xfrm>
            <a:off x="6564086" y="2873828"/>
            <a:ext cx="4463141" cy="2993571"/>
          </a:xfrm>
        </p:spPr>
        <p:txBody>
          <a:bodyPr>
            <a:normAutofit/>
          </a:bodyPr>
          <a:lstStyle/>
          <a:p>
            <a:pPr lvl="0"/>
            <a:r>
              <a:rPr lang="en-US" sz="2400" dirty="0"/>
              <a:t>NO3-N</a:t>
            </a:r>
          </a:p>
          <a:p>
            <a:pPr lvl="0"/>
            <a:r>
              <a:rPr lang="en-US" sz="2400" dirty="0"/>
              <a:t>pH </a:t>
            </a:r>
          </a:p>
          <a:p>
            <a:pPr lvl="0"/>
            <a:r>
              <a:rPr lang="en-US" sz="2400" dirty="0"/>
              <a:t>P</a:t>
            </a:r>
          </a:p>
          <a:p>
            <a:pPr lvl="0"/>
            <a:r>
              <a:rPr lang="en-US" sz="2400" dirty="0"/>
              <a:t>Temperature </a:t>
            </a:r>
          </a:p>
          <a:p>
            <a:pPr lvl="0"/>
            <a:r>
              <a:rPr lang="en-US" sz="2400" dirty="0"/>
              <a:t>Total dissolved solids</a:t>
            </a:r>
          </a:p>
          <a:p>
            <a:pPr lvl="0"/>
            <a:r>
              <a:rPr lang="en-US" sz="2400" dirty="0"/>
              <a:t>Total suspended solids</a:t>
            </a:r>
          </a:p>
        </p:txBody>
      </p:sp>
      <p:sp>
        <p:nvSpPr>
          <p:cNvPr id="14" name="TextBox 13">
            <a:extLst>
              <a:ext uri="{FF2B5EF4-FFF2-40B4-BE49-F238E27FC236}">
                <a16:creationId xmlns:a16="http://schemas.microsoft.com/office/drawing/2014/main" id="{ECA2086D-440A-1601-C6A8-81FCE276DDFB}"/>
              </a:ext>
              <a:ext uri="{C183D7F6-B498-43B3-948B-1728B52AA6E4}">
                <adec:decorative xmlns:adec="http://schemas.microsoft.com/office/drawing/2017/decorative" val="1"/>
              </a:ext>
            </a:extLst>
          </p:cNvPr>
          <p:cNvSpPr txBox="1"/>
          <p:nvPr/>
        </p:nvSpPr>
        <p:spPr>
          <a:xfrm>
            <a:off x="10014857" y="3038877"/>
            <a:ext cx="707571" cy="2308324"/>
          </a:xfrm>
          <a:prstGeom prst="rect">
            <a:avLst/>
          </a:prstGeom>
          <a:noFill/>
        </p:spPr>
        <p:txBody>
          <a:bodyPr wrap="square" rtlCol="0">
            <a:spAutoFit/>
          </a:bodyPr>
          <a:lstStyle/>
          <a:p>
            <a:r>
              <a:rPr lang="en-US" sz="14400" b="1" dirty="0">
                <a:solidFill>
                  <a:schemeClr val="bg1"/>
                </a:solidFill>
                <a:latin typeface="United Sans Cd Bd" pitchFamily="2" charset="77"/>
              </a:rPr>
              <a:t>?</a:t>
            </a:r>
          </a:p>
        </p:txBody>
      </p:sp>
    </p:spTree>
    <p:custDataLst>
      <p:tags r:id="rId1"/>
    </p:custDataLst>
    <p:extLst>
      <p:ext uri="{BB962C8B-B14F-4D97-AF65-F5344CB8AC3E}">
        <p14:creationId xmlns:p14="http://schemas.microsoft.com/office/powerpoint/2010/main" val="607290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4DCE-FF0D-4C26-82FE-0521CA007432}"/>
              </a:ext>
            </a:extLst>
          </p:cNvPr>
          <p:cNvSpPr>
            <a:spLocks noGrp="1"/>
          </p:cNvSpPr>
          <p:nvPr>
            <p:ph type="title"/>
          </p:nvPr>
        </p:nvSpPr>
        <p:spPr/>
        <p:txBody>
          <a:bodyPr/>
          <a:lstStyle/>
          <a:p>
            <a:r>
              <a:rPr lang="en-US" dirty="0"/>
              <a:t>Activity 2: Learn water quality terms</a:t>
            </a:r>
          </a:p>
        </p:txBody>
      </p:sp>
      <p:sp>
        <p:nvSpPr>
          <p:cNvPr id="3" name="Content Placeholder 2">
            <a:extLst>
              <a:ext uri="{FF2B5EF4-FFF2-40B4-BE49-F238E27FC236}">
                <a16:creationId xmlns:a16="http://schemas.microsoft.com/office/drawing/2014/main" id="{2B1EED2E-EBCF-4AF9-A578-6A1FE7EDE736}"/>
              </a:ext>
            </a:extLst>
          </p:cNvPr>
          <p:cNvSpPr>
            <a:spLocks noGrp="1"/>
          </p:cNvSpPr>
          <p:nvPr>
            <p:ph idx="1"/>
          </p:nvPr>
        </p:nvSpPr>
        <p:spPr>
          <a:xfrm>
            <a:off x="386080" y="1690688"/>
            <a:ext cx="10967720" cy="4486275"/>
          </a:xfrm>
        </p:spPr>
        <p:txBody>
          <a:bodyPr>
            <a:normAutofit fontScale="92500" lnSpcReduction="20000"/>
          </a:bodyPr>
          <a:lstStyle/>
          <a:p>
            <a:pPr>
              <a:lnSpc>
                <a:spcPct val="120000"/>
              </a:lnSpc>
            </a:pPr>
            <a:r>
              <a:rPr lang="en-US" dirty="0"/>
              <a:t>Work with a partner to test yourself using the water quality flashcards.</a:t>
            </a:r>
          </a:p>
          <a:p>
            <a:pPr>
              <a:lnSpc>
                <a:spcPct val="120000"/>
              </a:lnSpc>
            </a:pPr>
            <a:r>
              <a:rPr lang="en-US" dirty="0"/>
              <a:t>Student A shows student B a flashcard and counts (silently) for 3 seconds. </a:t>
            </a:r>
          </a:p>
          <a:p>
            <a:pPr lvl="1">
              <a:lnSpc>
                <a:spcPct val="110000"/>
              </a:lnSpc>
            </a:pPr>
            <a:r>
              <a:rPr lang="en-US" dirty="0"/>
              <a:t>Put flashcards aside when student B correctly fills in the blank or identifies the water quality acronym within 3 seconds.</a:t>
            </a:r>
          </a:p>
          <a:p>
            <a:pPr lvl="1"/>
            <a:r>
              <a:rPr lang="en-US" dirty="0"/>
              <a:t>Stack the flashcards that are not correctly answered.</a:t>
            </a:r>
          </a:p>
          <a:p>
            <a:pPr lvl="1"/>
            <a:r>
              <a:rPr lang="en-US" dirty="0"/>
              <a:t>Continue for all 13 cards</a:t>
            </a:r>
          </a:p>
          <a:p>
            <a:pPr>
              <a:lnSpc>
                <a:spcPct val="120000"/>
              </a:lnSpc>
            </a:pPr>
            <a:r>
              <a:rPr lang="en-US" dirty="0"/>
              <a:t>Student A shows student B the flashcards again, setting aside those that are correctly answered within 3 seconds.</a:t>
            </a:r>
          </a:p>
          <a:p>
            <a:pPr>
              <a:lnSpc>
                <a:spcPct val="120000"/>
              </a:lnSpc>
            </a:pPr>
            <a:r>
              <a:rPr lang="en-US" dirty="0"/>
              <a:t>Repeat until all terms are correctly identified or your teacher tells you to stop.</a:t>
            </a:r>
          </a:p>
          <a:p>
            <a:pPr>
              <a:lnSpc>
                <a:spcPct val="120000"/>
              </a:lnSpc>
            </a:pPr>
            <a:r>
              <a:rPr lang="en-US" dirty="0"/>
              <a:t>Repeat this process with student B showing student A the cards.</a:t>
            </a:r>
          </a:p>
        </p:txBody>
      </p:sp>
    </p:spTree>
    <p:custDataLst>
      <p:tags r:id="rId1"/>
    </p:custDataLst>
    <p:extLst>
      <p:ext uri="{BB962C8B-B14F-4D97-AF65-F5344CB8AC3E}">
        <p14:creationId xmlns:p14="http://schemas.microsoft.com/office/powerpoint/2010/main" val="3277874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3CEE9-EA3F-4BF0-A306-636E64963238}"/>
              </a:ext>
            </a:extLst>
          </p:cNvPr>
          <p:cNvSpPr>
            <a:spLocks noGrp="1"/>
          </p:cNvSpPr>
          <p:nvPr>
            <p:ph type="title"/>
          </p:nvPr>
        </p:nvSpPr>
        <p:spPr/>
        <p:txBody>
          <a:bodyPr/>
          <a:lstStyle/>
          <a:p>
            <a:r>
              <a:rPr lang="en-US" b="1" dirty="0">
                <a:solidFill>
                  <a:schemeClr val="accent1">
                    <a:lumMod val="75000"/>
                  </a:schemeClr>
                </a:solidFill>
              </a:rPr>
              <a:t>B</a:t>
            </a:r>
            <a:r>
              <a:rPr lang="en-US" dirty="0"/>
              <a:t>i</a:t>
            </a:r>
            <a:r>
              <a:rPr lang="en-US" b="1" dirty="0">
                <a:solidFill>
                  <a:schemeClr val="accent6">
                    <a:lumMod val="75000"/>
                  </a:schemeClr>
                </a:solidFill>
              </a:rPr>
              <a:t>G</a:t>
            </a:r>
            <a:r>
              <a:rPr lang="en-US" dirty="0"/>
              <a:t> Research: Water quality </a:t>
            </a:r>
          </a:p>
        </p:txBody>
      </p:sp>
      <p:sp>
        <p:nvSpPr>
          <p:cNvPr id="3" name="Content Placeholder 2" descr="A major objective of our research is to &#10;reduce the amount of nutrient wastes &#10;from aquaponic production. &#10;Leftover feed and fish feces results in &#10;toxic nitrogen product accumulation.&#10;We hypothesize that the integration of &#10;microalgae cultivation, anaerobic digestion, &#10;and biorefining processes in the aquaponics &#10;system will significantly reduce nutrient wastes. &#10;Bacteria in the biofilter breaks nitrogen products &#10;into ammonia, nitrite, and nitrate (the least toxic).&#10;">
            <a:extLst>
              <a:ext uri="{FF2B5EF4-FFF2-40B4-BE49-F238E27FC236}">
                <a16:creationId xmlns:a16="http://schemas.microsoft.com/office/drawing/2014/main" id="{55E0F59E-8FF2-4223-99B0-1EBE9BD88AA7}"/>
              </a:ext>
            </a:extLst>
          </p:cNvPr>
          <p:cNvSpPr>
            <a:spLocks noGrp="1"/>
          </p:cNvSpPr>
          <p:nvPr>
            <p:ph idx="1"/>
          </p:nvPr>
        </p:nvSpPr>
        <p:spPr>
          <a:xfrm>
            <a:off x="386080" y="1690688"/>
            <a:ext cx="7006173" cy="4623026"/>
          </a:xfrm>
        </p:spPr>
        <p:txBody>
          <a:bodyPr>
            <a:normAutofit fontScale="92500" lnSpcReduction="10000"/>
          </a:bodyPr>
          <a:lstStyle/>
          <a:p>
            <a:pPr>
              <a:lnSpc>
                <a:spcPct val="110000"/>
              </a:lnSpc>
            </a:pPr>
            <a:r>
              <a:rPr lang="en-US" dirty="0"/>
              <a:t>A major objective of our research is to </a:t>
            </a:r>
            <a:br>
              <a:rPr lang="en-US" dirty="0"/>
            </a:br>
            <a:r>
              <a:rPr lang="en-US" dirty="0"/>
              <a:t>reduce the amount of nutrient wastes </a:t>
            </a:r>
            <a:br>
              <a:rPr lang="en-US" dirty="0"/>
            </a:br>
            <a:r>
              <a:rPr lang="en-US" dirty="0"/>
              <a:t>from aquaponic production. </a:t>
            </a:r>
          </a:p>
          <a:p>
            <a:pPr>
              <a:lnSpc>
                <a:spcPct val="110000"/>
              </a:lnSpc>
            </a:pPr>
            <a:r>
              <a:rPr lang="en-US" dirty="0"/>
              <a:t>Leftover feed and fish feces results in </a:t>
            </a:r>
            <a:br>
              <a:rPr lang="en-US" dirty="0"/>
            </a:br>
            <a:r>
              <a:rPr lang="en-US" dirty="0"/>
              <a:t>toxic nitrogen product accumulation.</a:t>
            </a:r>
          </a:p>
          <a:p>
            <a:pPr>
              <a:lnSpc>
                <a:spcPct val="110000"/>
              </a:lnSpc>
            </a:pPr>
            <a:r>
              <a:rPr lang="en-US" dirty="0"/>
              <a:t>We hypothesize that the integration of </a:t>
            </a:r>
            <a:br>
              <a:rPr lang="en-US" dirty="0"/>
            </a:br>
            <a:r>
              <a:rPr lang="en-US" dirty="0"/>
              <a:t>microalgae cultivation, anaerobic digestion, </a:t>
            </a:r>
            <a:br>
              <a:rPr lang="en-US" dirty="0"/>
            </a:br>
            <a:r>
              <a:rPr lang="en-US" dirty="0"/>
              <a:t>and biorefining processes in the aquaponics </a:t>
            </a:r>
            <a:br>
              <a:rPr lang="en-US" dirty="0"/>
            </a:br>
            <a:r>
              <a:rPr lang="en-US" dirty="0"/>
              <a:t>system will significantly reduce nutrient wastes. </a:t>
            </a:r>
          </a:p>
          <a:p>
            <a:pPr lvl="1"/>
            <a:r>
              <a:rPr lang="en-US" sz="2200" dirty="0"/>
              <a:t>Bacteria in the biofilter breaks nitrogen products </a:t>
            </a:r>
            <a:br>
              <a:rPr lang="en-US" sz="2200" dirty="0"/>
            </a:br>
            <a:r>
              <a:rPr lang="en-US" sz="2200" dirty="0"/>
              <a:t>into ammonia, nitrite, and nitrate (the least toxic).</a:t>
            </a:r>
          </a:p>
        </p:txBody>
      </p:sp>
      <p:pic>
        <p:nvPicPr>
          <p:cNvPr id="4" name="Picture 3" descr="Hungry fish.">
            <a:extLst>
              <a:ext uri="{FF2B5EF4-FFF2-40B4-BE49-F238E27FC236}">
                <a16:creationId xmlns:a16="http://schemas.microsoft.com/office/drawing/2014/main" id="{0B9A3239-0227-478C-8211-5BA59D3F8866}"/>
              </a:ext>
            </a:extLst>
          </p:cNvPr>
          <p:cNvPicPr>
            <a:picLocks noChangeAspect="1"/>
          </p:cNvPicPr>
          <p:nvPr/>
        </p:nvPicPr>
        <p:blipFill rotWithShape="1">
          <a:blip r:embed="rId4"/>
          <a:srcRect t="2348" r="7096" b="6655"/>
          <a:stretch/>
        </p:blipFill>
        <p:spPr>
          <a:xfrm>
            <a:off x="9954644" y="4372029"/>
            <a:ext cx="1851276" cy="1681930"/>
          </a:xfrm>
          <a:prstGeom prst="rect">
            <a:avLst/>
          </a:prstGeom>
          <a:ln>
            <a:solidFill>
              <a:schemeClr val="bg2">
                <a:lumMod val="50000"/>
              </a:schemeClr>
            </a:solidFill>
          </a:ln>
          <a:effectLst>
            <a:softEdge rad="127000"/>
          </a:effectLst>
        </p:spPr>
      </p:pic>
      <p:pic>
        <p:nvPicPr>
          <p:cNvPr id="11" name="Picture 10" descr="Picture of the aquaculture research lab showing fish tanks, biofilters, and the hydroponic subsystem.">
            <a:extLst>
              <a:ext uri="{FF2B5EF4-FFF2-40B4-BE49-F238E27FC236}">
                <a16:creationId xmlns:a16="http://schemas.microsoft.com/office/drawing/2014/main" id="{8A2D3B4B-8D1F-4084-AB6D-995076726A40}"/>
              </a:ext>
            </a:extLst>
          </p:cNvPr>
          <p:cNvPicPr>
            <a:picLocks noChangeAspect="1"/>
          </p:cNvPicPr>
          <p:nvPr/>
        </p:nvPicPr>
        <p:blipFill rotWithShape="1">
          <a:blip r:embed="rId5"/>
          <a:srcRect l="735" r="1"/>
          <a:stretch/>
        </p:blipFill>
        <p:spPr>
          <a:xfrm>
            <a:off x="7472855" y="1782223"/>
            <a:ext cx="4333065" cy="2589806"/>
          </a:xfrm>
          <a:prstGeom prst="rect">
            <a:avLst/>
          </a:prstGeom>
          <a:ln>
            <a:solidFill>
              <a:schemeClr val="bg2">
                <a:lumMod val="50000"/>
              </a:schemeClr>
            </a:solidFill>
          </a:ln>
          <a:effectLst/>
        </p:spPr>
      </p:pic>
      <p:grpSp>
        <p:nvGrpSpPr>
          <p:cNvPr id="16" name="Group 15">
            <a:extLst>
              <a:ext uri="{FF2B5EF4-FFF2-40B4-BE49-F238E27FC236}">
                <a16:creationId xmlns:a16="http://schemas.microsoft.com/office/drawing/2014/main" id="{4C0E5EB1-B62B-43B2-92EF-455CE42C1BA0}"/>
              </a:ext>
              <a:ext uri="{C183D7F6-B498-43B3-948B-1728B52AA6E4}">
                <adec:decorative xmlns:adec="http://schemas.microsoft.com/office/drawing/2017/decorative" val="1"/>
              </a:ext>
            </a:extLst>
          </p:cNvPr>
          <p:cNvGrpSpPr/>
          <p:nvPr/>
        </p:nvGrpSpPr>
        <p:grpSpPr>
          <a:xfrm>
            <a:off x="7511544" y="2053193"/>
            <a:ext cx="3966139" cy="2099668"/>
            <a:chOff x="7511544" y="2053193"/>
            <a:chExt cx="3966139" cy="2099668"/>
          </a:xfrm>
        </p:grpSpPr>
        <p:sp>
          <p:nvSpPr>
            <p:cNvPr id="5" name="Rectangle 4">
              <a:extLst>
                <a:ext uri="{FF2B5EF4-FFF2-40B4-BE49-F238E27FC236}">
                  <a16:creationId xmlns:a16="http://schemas.microsoft.com/office/drawing/2014/main" id="{4C80A6AE-9E25-40F2-9C57-2DB89F3A9B97}"/>
                </a:ext>
              </a:extLst>
            </p:cNvPr>
            <p:cNvSpPr/>
            <p:nvPr/>
          </p:nvSpPr>
          <p:spPr>
            <a:xfrm>
              <a:off x="7511544" y="2053193"/>
              <a:ext cx="906592" cy="235796"/>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5EBF85E-B569-4D47-BB8D-6013B4862D57}"/>
                </a:ext>
              </a:extLst>
            </p:cNvPr>
            <p:cNvSpPr/>
            <p:nvPr/>
          </p:nvSpPr>
          <p:spPr>
            <a:xfrm>
              <a:off x="8147651" y="2288989"/>
              <a:ext cx="906592" cy="208076"/>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2CE98A-CE24-4E1F-BD48-2D3DD16736E6}"/>
                </a:ext>
              </a:extLst>
            </p:cNvPr>
            <p:cNvSpPr/>
            <p:nvPr/>
          </p:nvSpPr>
          <p:spPr>
            <a:xfrm>
              <a:off x="10318029" y="3605209"/>
              <a:ext cx="912823" cy="338491"/>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209CA72-C430-4028-84CA-618AB87412B6}"/>
                </a:ext>
              </a:extLst>
            </p:cNvPr>
            <p:cNvSpPr/>
            <p:nvPr/>
          </p:nvSpPr>
          <p:spPr>
            <a:xfrm rot="5400000">
              <a:off x="7829183" y="2285017"/>
              <a:ext cx="183405" cy="24718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FFE0728-4424-4B5B-9C4F-FCB10EC27687}"/>
                </a:ext>
              </a:extLst>
            </p:cNvPr>
            <p:cNvSpPr/>
            <p:nvPr/>
          </p:nvSpPr>
          <p:spPr>
            <a:xfrm rot="5400000">
              <a:off x="8493325" y="2477512"/>
              <a:ext cx="208075" cy="24718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D3DC5C52-8416-4EE3-B2E1-7E1F73BFB809}"/>
                </a:ext>
              </a:extLst>
            </p:cNvPr>
            <p:cNvSpPr/>
            <p:nvPr/>
          </p:nvSpPr>
          <p:spPr>
            <a:xfrm>
              <a:off x="11231869" y="3650863"/>
              <a:ext cx="245814" cy="24718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C09C61F-505C-431B-8574-831B5A0C3238}"/>
                </a:ext>
              </a:extLst>
            </p:cNvPr>
            <p:cNvSpPr/>
            <p:nvPr/>
          </p:nvSpPr>
          <p:spPr>
            <a:xfrm>
              <a:off x="8190331" y="2705140"/>
              <a:ext cx="695617" cy="1447721"/>
            </a:xfrm>
            <a:prstGeom prst="round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F38ECAD4-37EF-4E02-B9EC-D02FA084216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7321" y="4643738"/>
            <a:ext cx="1535203" cy="1610912"/>
          </a:xfrm>
          <a:prstGeom prst="rect">
            <a:avLst/>
          </a:prstGeom>
        </p:spPr>
      </p:pic>
    </p:spTree>
    <p:custDataLst>
      <p:tags r:id="rId1"/>
    </p:custDataLst>
    <p:extLst>
      <p:ext uri="{BB962C8B-B14F-4D97-AF65-F5344CB8AC3E}">
        <p14:creationId xmlns:p14="http://schemas.microsoft.com/office/powerpoint/2010/main" val="841651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E671DC-6C1E-050D-DCBD-6868E80C997D}"/>
              </a:ext>
              <a:ext uri="{C183D7F6-B498-43B3-948B-1728B52AA6E4}">
                <adec:decorative xmlns:adec="http://schemas.microsoft.com/office/drawing/2017/decorative" val="1"/>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D685DEF-AB8B-A601-E5F1-E11899134D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53527" cy="6858000"/>
          </a:xfrm>
          <a:prstGeom prst="rect">
            <a:avLst/>
          </a:prstGeom>
        </p:spPr>
      </p:pic>
      <p:sp>
        <p:nvSpPr>
          <p:cNvPr id="9" name="Title 8">
            <a:extLst>
              <a:ext uri="{FF2B5EF4-FFF2-40B4-BE49-F238E27FC236}">
                <a16:creationId xmlns:a16="http://schemas.microsoft.com/office/drawing/2014/main" id="{0E4A2783-A1BA-4702-8595-F95D0F7A3912}"/>
              </a:ext>
              <a:ext uri="{C183D7F6-B498-43B3-948B-1728B52AA6E4}">
                <adec:decorative xmlns:adec="http://schemas.microsoft.com/office/drawing/2017/decorative" val="1"/>
              </a:ext>
            </a:extLst>
          </p:cNvPr>
          <p:cNvSpPr>
            <a:spLocks noGrp="1"/>
          </p:cNvSpPr>
          <p:nvPr>
            <p:ph type="title"/>
          </p:nvPr>
        </p:nvSpPr>
        <p:spPr>
          <a:xfrm>
            <a:off x="386080" y="-1325563"/>
            <a:ext cx="10967720" cy="1325563"/>
          </a:xfrm>
        </p:spPr>
        <p:txBody>
          <a:bodyPr vert="horz" lIns="91440" tIns="45720" rIns="91440" bIns="45720" rtlCol="0" anchor="b">
            <a:normAutofit/>
          </a:bodyPr>
          <a:lstStyle/>
          <a:p>
            <a:r>
              <a:rPr lang="en-US" dirty="0"/>
              <a:t>Final slide</a:t>
            </a:r>
          </a:p>
        </p:txBody>
      </p:sp>
      <p:pic>
        <p:nvPicPr>
          <p:cNvPr id="6" name="Picture 5" descr="Purdue University logo">
            <a:extLst>
              <a:ext uri="{FF2B5EF4-FFF2-40B4-BE49-F238E27FC236}">
                <a16:creationId xmlns:a16="http://schemas.microsoft.com/office/drawing/2014/main" id="{83C6C527-8103-04C3-F362-EE8E76618B8C}"/>
              </a:ext>
            </a:extLst>
          </p:cNvPr>
          <p:cNvPicPr>
            <a:picLocks noChangeAspect="1"/>
          </p:cNvPicPr>
          <p:nvPr/>
        </p:nvPicPr>
        <p:blipFill>
          <a:blip r:embed="rId4"/>
          <a:stretch>
            <a:fillRect/>
          </a:stretch>
        </p:blipFill>
        <p:spPr>
          <a:xfrm>
            <a:off x="643654" y="6032939"/>
            <a:ext cx="2227563" cy="398729"/>
          </a:xfrm>
          <a:prstGeom prst="rect">
            <a:avLst/>
          </a:prstGeom>
        </p:spPr>
      </p:pic>
      <p:pic>
        <p:nvPicPr>
          <p:cNvPr id="8" name="Picture 7" descr="QR code for the big website. ">
            <a:extLst>
              <a:ext uri="{FF2B5EF4-FFF2-40B4-BE49-F238E27FC236}">
                <a16:creationId xmlns:a16="http://schemas.microsoft.com/office/drawing/2014/main" id="{3664501A-31FA-DF05-3F7B-BA676F575AFB}"/>
              </a:ext>
            </a:extLst>
          </p:cNvPr>
          <p:cNvPicPr>
            <a:picLocks noChangeAspect="1"/>
          </p:cNvPicPr>
          <p:nvPr/>
        </p:nvPicPr>
        <p:blipFill rotWithShape="1">
          <a:blip r:embed="rId5">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7" name="TextBox 6" descr="B I G project web link.">
            <a:extLst>
              <a:ext uri="{FF2B5EF4-FFF2-40B4-BE49-F238E27FC236}">
                <a16:creationId xmlns:a16="http://schemas.microsoft.com/office/drawing/2014/main" id="{C913E94E-48F1-F803-866D-AEB98606D336}"/>
              </a:ext>
            </a:extLst>
          </p:cNvPr>
          <p:cNvSpPr txBox="1"/>
          <p:nvPr/>
        </p:nvSpPr>
        <p:spPr>
          <a:xfrm>
            <a:off x="5090402" y="3287486"/>
            <a:ext cx="4184227"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sp>
        <p:nvSpPr>
          <p:cNvPr id="2" name="TextBox 1" descr="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10;">
            <a:extLst>
              <a:ext uri="{FF2B5EF4-FFF2-40B4-BE49-F238E27FC236}">
                <a16:creationId xmlns:a16="http://schemas.microsoft.com/office/drawing/2014/main" id="{97222FF9-B536-4C15-043E-F427DE4EC022}"/>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Tree>
    <p:custDataLst>
      <p:tags r:id="rId1"/>
    </p:custDataLst>
    <p:extLst>
      <p:ext uri="{BB962C8B-B14F-4D97-AF65-F5344CB8AC3E}">
        <p14:creationId xmlns:p14="http://schemas.microsoft.com/office/powerpoint/2010/main" val="52075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111EB-8CE6-4D07-8F6C-7CE716D1CB25}"/>
              </a:ext>
            </a:extLst>
          </p:cNvPr>
          <p:cNvSpPr>
            <a:spLocks noGrp="1"/>
          </p:cNvSpPr>
          <p:nvPr>
            <p:ph type="title"/>
          </p:nvPr>
        </p:nvSpPr>
        <p:spPr/>
        <p:txBody>
          <a:bodyPr>
            <a:normAutofit/>
          </a:bodyPr>
          <a:lstStyle/>
          <a:p>
            <a:r>
              <a:rPr lang="en-US" dirty="0"/>
              <a:t>Water quality and aquaponics</a:t>
            </a:r>
          </a:p>
        </p:txBody>
      </p:sp>
      <p:sp>
        <p:nvSpPr>
          <p:cNvPr id="3" name="Content Placeholder 2">
            <a:extLst>
              <a:ext uri="{FF2B5EF4-FFF2-40B4-BE49-F238E27FC236}">
                <a16:creationId xmlns:a16="http://schemas.microsoft.com/office/drawing/2014/main" id="{70EE5FFB-1743-475B-8B84-C3008DE6CEAB}"/>
              </a:ext>
            </a:extLst>
          </p:cNvPr>
          <p:cNvSpPr>
            <a:spLocks noGrp="1"/>
          </p:cNvSpPr>
          <p:nvPr>
            <p:ph idx="1"/>
          </p:nvPr>
        </p:nvSpPr>
        <p:spPr/>
        <p:txBody>
          <a:bodyPr/>
          <a:lstStyle/>
          <a:p>
            <a:r>
              <a:rPr lang="en-US" dirty="0"/>
              <a:t>Learn to take and interpret water quality measurements.</a:t>
            </a:r>
          </a:p>
        </p:txBody>
      </p:sp>
      <p:grpSp>
        <p:nvGrpSpPr>
          <p:cNvPr id="8" name="Group 7">
            <a:extLst>
              <a:ext uri="{FF2B5EF4-FFF2-40B4-BE49-F238E27FC236}">
                <a16:creationId xmlns:a16="http://schemas.microsoft.com/office/drawing/2014/main" id="{4D51B529-9D80-4296-A309-F31016527BD9}"/>
              </a:ext>
              <a:ext uri="{C183D7F6-B498-43B3-948B-1728B52AA6E4}">
                <adec:decorative xmlns:adec="http://schemas.microsoft.com/office/drawing/2017/decorative" val="1"/>
              </a:ext>
            </a:extLst>
          </p:cNvPr>
          <p:cNvGrpSpPr/>
          <p:nvPr/>
        </p:nvGrpSpPr>
        <p:grpSpPr>
          <a:xfrm>
            <a:off x="973152" y="2838450"/>
            <a:ext cx="5431127" cy="1994490"/>
            <a:chOff x="1472106" y="2616937"/>
            <a:chExt cx="8292896" cy="3349478"/>
          </a:xfrm>
        </p:grpSpPr>
        <p:pic>
          <p:nvPicPr>
            <p:cNvPr id="4" name="Picture 3">
              <a:extLst>
                <a:ext uri="{FF2B5EF4-FFF2-40B4-BE49-F238E27FC236}">
                  <a16:creationId xmlns:a16="http://schemas.microsoft.com/office/drawing/2014/main" id="{F39024EE-5B26-7E50-8080-94A90A51C5C1}"/>
                </a:ext>
              </a:extLst>
            </p:cNvPr>
            <p:cNvPicPr>
              <a:picLocks noChangeAspect="1"/>
            </p:cNvPicPr>
            <p:nvPr/>
          </p:nvPicPr>
          <p:blipFill>
            <a:blip r:embed="rId4"/>
            <a:stretch>
              <a:fillRect/>
            </a:stretch>
          </p:blipFill>
          <p:spPr>
            <a:xfrm>
              <a:off x="3071117" y="2616937"/>
              <a:ext cx="3024883" cy="3170077"/>
            </a:xfrm>
            <a:prstGeom prst="rect">
              <a:avLst/>
            </a:prstGeom>
          </p:spPr>
        </p:pic>
        <p:pic>
          <p:nvPicPr>
            <p:cNvPr id="5" name="Picture 4">
              <a:extLst>
                <a:ext uri="{FF2B5EF4-FFF2-40B4-BE49-F238E27FC236}">
                  <a16:creationId xmlns:a16="http://schemas.microsoft.com/office/drawing/2014/main" id="{8E952289-68E4-053A-6C6D-0379FECA3D4E}"/>
                </a:ext>
              </a:extLst>
            </p:cNvPr>
            <p:cNvPicPr>
              <a:picLocks noChangeAspect="1"/>
            </p:cNvPicPr>
            <p:nvPr/>
          </p:nvPicPr>
          <p:blipFill>
            <a:blip r:embed="rId5"/>
            <a:stretch>
              <a:fillRect/>
            </a:stretch>
          </p:blipFill>
          <p:spPr>
            <a:xfrm>
              <a:off x="7891724" y="4790652"/>
              <a:ext cx="1873278" cy="830422"/>
            </a:xfrm>
            <a:prstGeom prst="rect">
              <a:avLst/>
            </a:prstGeom>
          </p:spPr>
        </p:pic>
        <p:pic>
          <p:nvPicPr>
            <p:cNvPr id="6" name="Picture 5">
              <a:extLst>
                <a:ext uri="{FF2B5EF4-FFF2-40B4-BE49-F238E27FC236}">
                  <a16:creationId xmlns:a16="http://schemas.microsoft.com/office/drawing/2014/main" id="{96295CC5-7099-F838-617C-B34B172372D2}"/>
                </a:ext>
              </a:extLst>
            </p:cNvPr>
            <p:cNvPicPr>
              <a:picLocks noChangeAspect="1"/>
            </p:cNvPicPr>
            <p:nvPr/>
          </p:nvPicPr>
          <p:blipFill>
            <a:blip r:embed="rId5"/>
            <a:stretch>
              <a:fillRect/>
            </a:stretch>
          </p:blipFill>
          <p:spPr>
            <a:xfrm flipH="1">
              <a:off x="1472106" y="4470003"/>
              <a:ext cx="2030504" cy="830422"/>
            </a:xfrm>
            <a:prstGeom prst="rect">
              <a:avLst/>
            </a:prstGeom>
          </p:spPr>
        </p:pic>
        <p:pic>
          <p:nvPicPr>
            <p:cNvPr id="7" name="Picture 6">
              <a:extLst>
                <a:ext uri="{FF2B5EF4-FFF2-40B4-BE49-F238E27FC236}">
                  <a16:creationId xmlns:a16="http://schemas.microsoft.com/office/drawing/2014/main" id="{4BC4D635-EA43-9CE1-ACE8-D905BF5905D8}"/>
                </a:ext>
              </a:extLst>
            </p:cNvPr>
            <p:cNvPicPr>
              <a:picLocks noChangeAspect="1"/>
            </p:cNvPicPr>
            <p:nvPr/>
          </p:nvPicPr>
          <p:blipFill>
            <a:blip r:embed="rId4"/>
            <a:stretch>
              <a:fillRect/>
            </a:stretch>
          </p:blipFill>
          <p:spPr>
            <a:xfrm flipH="1">
              <a:off x="6096000" y="3962321"/>
              <a:ext cx="1693283" cy="2004094"/>
            </a:xfrm>
            <a:prstGeom prst="rect">
              <a:avLst/>
            </a:prstGeom>
          </p:spPr>
        </p:pic>
      </p:grpSp>
      <p:pic>
        <p:nvPicPr>
          <p:cNvPr id="10" name="Picture 9">
            <a:extLst>
              <a:ext uri="{FF2B5EF4-FFF2-40B4-BE49-F238E27FC236}">
                <a16:creationId xmlns:a16="http://schemas.microsoft.com/office/drawing/2014/main" id="{28F001C9-71ED-4F62-A67D-482FE4FA84A1}"/>
              </a:ext>
              <a:ext uri="{C183D7F6-B498-43B3-948B-1728B52AA6E4}">
                <adec:decorative xmlns:adec="http://schemas.microsoft.com/office/drawing/2017/decorative" val="1"/>
              </a:ext>
            </a:extLst>
          </p:cNvPr>
          <p:cNvPicPr>
            <a:picLocks noChangeAspect="1"/>
          </p:cNvPicPr>
          <p:nvPr/>
        </p:nvPicPr>
        <p:blipFill>
          <a:blip r:embed="rId6">
            <a:alphaModFix amt="84000"/>
            <a:extLst>
              <a:ext uri="{28A0092B-C50C-407E-A947-70E740481C1C}">
                <a14:useLocalDpi xmlns:a14="http://schemas.microsoft.com/office/drawing/2010/main" val="0"/>
              </a:ext>
            </a:extLst>
          </a:blip>
          <a:stretch>
            <a:fillRect/>
          </a:stretch>
        </p:blipFill>
        <p:spPr>
          <a:xfrm>
            <a:off x="7081648" y="2424618"/>
            <a:ext cx="4705350" cy="3529013"/>
          </a:xfrm>
          <a:prstGeom prst="rect">
            <a:avLst/>
          </a:prstGeom>
          <a:effectLst>
            <a:softEdge rad="203200"/>
          </a:effectLst>
        </p:spPr>
      </p:pic>
    </p:spTree>
    <p:custDataLst>
      <p:tags r:id="rId1"/>
    </p:custDataLst>
    <p:extLst>
      <p:ext uri="{BB962C8B-B14F-4D97-AF65-F5344CB8AC3E}">
        <p14:creationId xmlns:p14="http://schemas.microsoft.com/office/powerpoint/2010/main" val="628284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A79D3-F1C6-4DFB-957B-3F870AF20AC7}"/>
              </a:ext>
            </a:extLst>
          </p:cNvPr>
          <p:cNvSpPr>
            <a:spLocks noGrp="1"/>
          </p:cNvSpPr>
          <p:nvPr>
            <p:ph type="title"/>
          </p:nvPr>
        </p:nvSpPr>
        <p:spPr/>
        <p:txBody>
          <a:bodyPr/>
          <a:lstStyle/>
          <a:p>
            <a:r>
              <a:rPr lang="en-US" dirty="0"/>
              <a:t>Aquaponics water quality</a:t>
            </a:r>
          </a:p>
        </p:txBody>
      </p:sp>
      <p:sp>
        <p:nvSpPr>
          <p:cNvPr id="2" name="Content Placeholder 1">
            <a:extLst>
              <a:ext uri="{FF2B5EF4-FFF2-40B4-BE49-F238E27FC236}">
                <a16:creationId xmlns:a16="http://schemas.microsoft.com/office/drawing/2014/main" id="{2F97675B-8974-40AE-A068-C7222EAA5858}"/>
              </a:ext>
            </a:extLst>
          </p:cNvPr>
          <p:cNvSpPr>
            <a:spLocks noGrp="1"/>
          </p:cNvSpPr>
          <p:nvPr>
            <p:ph idx="1"/>
          </p:nvPr>
        </p:nvSpPr>
        <p:spPr/>
        <p:txBody>
          <a:bodyPr/>
          <a:lstStyle/>
          <a:p>
            <a:pPr>
              <a:lnSpc>
                <a:spcPct val="100000"/>
              </a:lnSpc>
            </a:pPr>
            <a:r>
              <a:rPr lang="en-US" dirty="0"/>
              <a:t>Having good water quality is important in an aquaponics system both for the health of the fish and the plants. </a:t>
            </a:r>
          </a:p>
          <a:p>
            <a:pPr>
              <a:lnSpc>
                <a:spcPct val="100000"/>
              </a:lnSpc>
            </a:pPr>
            <a:r>
              <a:rPr lang="en-US" dirty="0"/>
              <a:t>Currently, most aquaponic systems use a lot of fresh water – replacing up to 20% of the water in their tanks each day to maintain water quality. </a:t>
            </a:r>
          </a:p>
          <a:p>
            <a:pPr>
              <a:lnSpc>
                <a:spcPct val="100000"/>
              </a:lnSpc>
            </a:pPr>
            <a:r>
              <a:rPr lang="en-US" dirty="0"/>
              <a:t>BiG researchers are exploring ways to use less water while still maintaining the health of plants and animals in the system. </a:t>
            </a:r>
          </a:p>
        </p:txBody>
      </p:sp>
    </p:spTree>
    <p:custDataLst>
      <p:tags r:id="rId1"/>
    </p:custDataLst>
    <p:extLst>
      <p:ext uri="{BB962C8B-B14F-4D97-AF65-F5344CB8AC3E}">
        <p14:creationId xmlns:p14="http://schemas.microsoft.com/office/powerpoint/2010/main" val="56180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9148-EC30-4D2C-A08D-3C184006B6ED}"/>
              </a:ext>
            </a:extLst>
          </p:cNvPr>
          <p:cNvSpPr>
            <a:spLocks noGrp="1"/>
          </p:cNvSpPr>
          <p:nvPr>
            <p:ph type="title"/>
          </p:nvPr>
        </p:nvSpPr>
        <p:spPr/>
        <p:txBody>
          <a:bodyPr/>
          <a:lstStyle/>
          <a:p>
            <a:r>
              <a:rPr lang="en-US" dirty="0"/>
              <a:t>Salt water and fresh water</a:t>
            </a:r>
          </a:p>
        </p:txBody>
      </p:sp>
      <p:sp>
        <p:nvSpPr>
          <p:cNvPr id="3" name="Content Placeholder 2">
            <a:extLst>
              <a:ext uri="{FF2B5EF4-FFF2-40B4-BE49-F238E27FC236}">
                <a16:creationId xmlns:a16="http://schemas.microsoft.com/office/drawing/2014/main" id="{29F6F7C2-1F0C-4634-B615-7568B13962FD}"/>
              </a:ext>
            </a:extLst>
          </p:cNvPr>
          <p:cNvSpPr>
            <a:spLocks noGrp="1"/>
          </p:cNvSpPr>
          <p:nvPr>
            <p:ph idx="1"/>
          </p:nvPr>
        </p:nvSpPr>
        <p:spPr>
          <a:xfrm>
            <a:off x="386080" y="1825625"/>
            <a:ext cx="7309609" cy="4351338"/>
          </a:xfrm>
        </p:spPr>
        <p:txBody>
          <a:bodyPr/>
          <a:lstStyle/>
          <a:p>
            <a:pPr>
              <a:lnSpc>
                <a:spcPct val="100000"/>
              </a:lnSpc>
            </a:pPr>
            <a:r>
              <a:rPr lang="en-US" dirty="0"/>
              <a:t>Fresh water is one of the basic needs for plants, people, and all other animals</a:t>
            </a:r>
          </a:p>
          <a:p>
            <a:pPr>
              <a:lnSpc>
                <a:spcPct val="100000"/>
              </a:lnSpc>
            </a:pPr>
            <a:r>
              <a:rPr lang="en-US" dirty="0"/>
              <a:t>What % of the world’s water is fresh water? </a:t>
            </a:r>
          </a:p>
        </p:txBody>
      </p:sp>
      <p:pic>
        <p:nvPicPr>
          <p:cNvPr id="5" name="Picture 4">
            <a:extLst>
              <a:ext uri="{FF2B5EF4-FFF2-40B4-BE49-F238E27FC236}">
                <a16:creationId xmlns:a16="http://schemas.microsoft.com/office/drawing/2014/main" id="{96DE4C4D-6E73-4291-BFA9-43C3EBBC704D}"/>
              </a:ext>
              <a:ext uri="{C183D7F6-B498-43B3-948B-1728B52AA6E4}">
                <adec:decorative xmlns:adec="http://schemas.microsoft.com/office/drawing/2017/decorative" val="1"/>
              </a:ext>
            </a:extLst>
          </p:cNvPr>
          <p:cNvPicPr>
            <a:picLocks noChangeAspect="1"/>
          </p:cNvPicPr>
          <p:nvPr/>
        </p:nvPicPr>
        <p:blipFill rotWithShape="1">
          <a:blip r:embed="rId4"/>
          <a:srcRect l="3308" r="4176"/>
          <a:stretch/>
        </p:blipFill>
        <p:spPr>
          <a:xfrm>
            <a:off x="8271641" y="1899198"/>
            <a:ext cx="3384331" cy="4010585"/>
          </a:xfrm>
          <a:prstGeom prst="rect">
            <a:avLst/>
          </a:prstGeom>
          <a:ln>
            <a:solidFill>
              <a:schemeClr val="bg2">
                <a:lumMod val="50000"/>
              </a:schemeClr>
            </a:solidFill>
          </a:ln>
          <a:effectLst>
            <a:softEdge rad="127000"/>
          </a:effectLst>
        </p:spPr>
      </p:pic>
      <p:sp>
        <p:nvSpPr>
          <p:cNvPr id="6" name="TextBox 5">
            <a:extLst>
              <a:ext uri="{FF2B5EF4-FFF2-40B4-BE49-F238E27FC236}">
                <a16:creationId xmlns:a16="http://schemas.microsoft.com/office/drawing/2014/main" id="{9271EC5F-5259-B47D-A9C3-1B8A139C4AB0}"/>
              </a:ext>
              <a:ext uri="{C183D7F6-B498-43B3-948B-1728B52AA6E4}">
                <adec:decorative xmlns:adec="http://schemas.microsoft.com/office/drawing/2017/decorative" val="1"/>
              </a:ext>
            </a:extLst>
          </p:cNvPr>
          <p:cNvSpPr txBox="1"/>
          <p:nvPr/>
        </p:nvSpPr>
        <p:spPr>
          <a:xfrm>
            <a:off x="3725199" y="3427288"/>
            <a:ext cx="1010087" cy="2308324"/>
          </a:xfrm>
          <a:prstGeom prst="rect">
            <a:avLst/>
          </a:prstGeom>
          <a:noFill/>
        </p:spPr>
        <p:txBody>
          <a:bodyPr wrap="square" rtlCol="0">
            <a:spAutoFit/>
          </a:bodyPr>
          <a:lstStyle/>
          <a:p>
            <a:r>
              <a:rPr lang="en-US" sz="14400" b="1" dirty="0">
                <a:solidFill>
                  <a:srgbClr val="CBDB85"/>
                </a:solidFill>
                <a:latin typeface="United Sans Cd Bd" pitchFamily="2" charset="77"/>
              </a:rPr>
              <a:t>?</a:t>
            </a:r>
          </a:p>
        </p:txBody>
      </p:sp>
    </p:spTree>
    <p:custDataLst>
      <p:tags r:id="rId1"/>
    </p:custDataLst>
    <p:extLst>
      <p:ext uri="{BB962C8B-B14F-4D97-AF65-F5344CB8AC3E}">
        <p14:creationId xmlns:p14="http://schemas.microsoft.com/office/powerpoint/2010/main" val="1240816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3681-0DBE-4250-BBEC-E8374A34F20A}"/>
              </a:ext>
            </a:extLst>
          </p:cNvPr>
          <p:cNvSpPr>
            <a:spLocks noGrp="1"/>
          </p:cNvSpPr>
          <p:nvPr>
            <p:ph type="title"/>
          </p:nvPr>
        </p:nvSpPr>
        <p:spPr/>
        <p:txBody>
          <a:bodyPr/>
          <a:lstStyle/>
          <a:p>
            <a:r>
              <a:rPr lang="en-US" dirty="0"/>
              <a:t>Salt water and fresh water</a:t>
            </a:r>
          </a:p>
        </p:txBody>
      </p:sp>
      <p:sp>
        <p:nvSpPr>
          <p:cNvPr id="3" name="Content Placeholder 2">
            <a:extLst>
              <a:ext uri="{FF2B5EF4-FFF2-40B4-BE49-F238E27FC236}">
                <a16:creationId xmlns:a16="http://schemas.microsoft.com/office/drawing/2014/main" id="{65BD6804-6CED-4ECA-A8AB-DAF4AD0A471A}"/>
              </a:ext>
            </a:extLst>
          </p:cNvPr>
          <p:cNvSpPr>
            <a:spLocks noGrp="1"/>
          </p:cNvSpPr>
          <p:nvPr>
            <p:ph idx="1"/>
          </p:nvPr>
        </p:nvSpPr>
        <p:spPr>
          <a:xfrm>
            <a:off x="386079" y="1825625"/>
            <a:ext cx="11174549" cy="4351338"/>
          </a:xfrm>
        </p:spPr>
        <p:txBody>
          <a:bodyPr/>
          <a:lstStyle/>
          <a:p>
            <a:pPr>
              <a:lnSpc>
                <a:spcPct val="100000"/>
              </a:lnSpc>
            </a:pPr>
            <a:r>
              <a:rPr lang="en-US" dirty="0"/>
              <a:t>Fresh water accounts for about 3% of the Earth’s total water. </a:t>
            </a:r>
            <a:br>
              <a:rPr lang="en-US" dirty="0"/>
            </a:br>
            <a:r>
              <a:rPr lang="en-US" dirty="0"/>
              <a:t>The rest, 97%, is salt water!</a:t>
            </a:r>
          </a:p>
          <a:p>
            <a:pPr>
              <a:lnSpc>
                <a:spcPct val="100000"/>
              </a:lnSpc>
            </a:pPr>
            <a:r>
              <a:rPr lang="en-US" dirty="0"/>
              <a:t>Fresh water is found in surface water, ground water, and ice &amp; snow. </a:t>
            </a:r>
          </a:p>
          <a:p>
            <a:pPr lvl="1"/>
            <a:r>
              <a:rPr lang="en-US" dirty="0"/>
              <a:t>Ice, snow, glaciers – about 69% of all fresh water (blue) </a:t>
            </a:r>
          </a:p>
          <a:p>
            <a:pPr lvl="1"/>
            <a:r>
              <a:rPr lang="en-US" dirty="0"/>
              <a:t>Groundwater – 30% of all fresh water (orange)</a:t>
            </a:r>
          </a:p>
          <a:p>
            <a:pPr lvl="1"/>
            <a:r>
              <a:rPr lang="en-US" dirty="0"/>
              <a:t>Fresh surface water – 1.2% of all fresh water (gray) </a:t>
            </a:r>
          </a:p>
        </p:txBody>
      </p:sp>
      <p:sp>
        <p:nvSpPr>
          <p:cNvPr id="6" name="Rectangle: Rounded Corners 7" descr="Blue for ice, snow, and glaciers">
            <a:extLst>
              <a:ext uri="{FF2B5EF4-FFF2-40B4-BE49-F238E27FC236}">
                <a16:creationId xmlns:a16="http://schemas.microsoft.com/office/drawing/2014/main" id="{9F9586EF-74B7-A0ED-9E88-E12674A0D931}"/>
              </a:ext>
            </a:extLst>
          </p:cNvPr>
          <p:cNvSpPr/>
          <p:nvPr/>
        </p:nvSpPr>
        <p:spPr>
          <a:xfrm>
            <a:off x="1626291" y="4971395"/>
            <a:ext cx="1957737" cy="598574"/>
          </a:xfrm>
          <a:prstGeom prst="roundRect">
            <a:avLst/>
          </a:prstGeom>
          <a:solidFill>
            <a:srgbClr val="4372C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9525" algn="ctr"/>
            <a:r>
              <a:rPr lang="en-US" b="1" dirty="0">
                <a:solidFill>
                  <a:schemeClr val="tx1"/>
                </a:solidFill>
                <a:latin typeface="United Sans Cd Bd" pitchFamily="2" charset="77"/>
              </a:rPr>
              <a:t>ICE, SNOW, GLACIERS</a:t>
            </a:r>
          </a:p>
        </p:txBody>
      </p:sp>
      <p:sp>
        <p:nvSpPr>
          <p:cNvPr id="9" name="TextBox 8">
            <a:extLst>
              <a:ext uri="{FF2B5EF4-FFF2-40B4-BE49-F238E27FC236}">
                <a16:creationId xmlns:a16="http://schemas.microsoft.com/office/drawing/2014/main" id="{84DE1735-DE3B-9F47-E5DC-ACC7D032EA66}"/>
              </a:ext>
            </a:extLst>
          </p:cNvPr>
          <p:cNvSpPr txBox="1"/>
          <p:nvPr/>
        </p:nvSpPr>
        <p:spPr>
          <a:xfrm>
            <a:off x="1626291" y="5584524"/>
            <a:ext cx="1957737" cy="461665"/>
          </a:xfrm>
          <a:prstGeom prst="rect">
            <a:avLst/>
          </a:prstGeom>
          <a:noFill/>
        </p:spPr>
        <p:txBody>
          <a:bodyPr wrap="square">
            <a:spAutoFit/>
          </a:bodyPr>
          <a:lstStyle/>
          <a:p>
            <a:pPr algn="ctr"/>
            <a:r>
              <a:rPr lang="en-US" sz="2400" b="1" dirty="0">
                <a:latin typeface="United Sans Cd Bd" pitchFamily="2" charset="77"/>
              </a:rPr>
              <a:t>69%</a:t>
            </a:r>
            <a:endParaRPr lang="en-US" sz="2400" dirty="0"/>
          </a:p>
        </p:txBody>
      </p:sp>
      <p:sp>
        <p:nvSpPr>
          <p:cNvPr id="7" name="Rectangle: Rounded Corners 7" descr="Orange for groundwater. ">
            <a:extLst>
              <a:ext uri="{FF2B5EF4-FFF2-40B4-BE49-F238E27FC236}">
                <a16:creationId xmlns:a16="http://schemas.microsoft.com/office/drawing/2014/main" id="{6B8CF9CF-92F6-8D62-9A93-A6C785DB5C7E}"/>
              </a:ext>
            </a:extLst>
          </p:cNvPr>
          <p:cNvSpPr/>
          <p:nvPr/>
        </p:nvSpPr>
        <p:spPr>
          <a:xfrm>
            <a:off x="3912203" y="4971393"/>
            <a:ext cx="1957737" cy="598574"/>
          </a:xfrm>
          <a:prstGeom prst="roundRect">
            <a:avLst/>
          </a:prstGeom>
          <a:solidFill>
            <a:srgbClr val="EE7D3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9525" algn="ctr"/>
            <a:r>
              <a:rPr lang="en-US" b="1" dirty="0">
                <a:solidFill>
                  <a:schemeClr val="tx1"/>
                </a:solidFill>
                <a:latin typeface="United Sans Cd Bd" pitchFamily="2" charset="77"/>
              </a:rPr>
              <a:t>GROUNDWATER</a:t>
            </a:r>
          </a:p>
        </p:txBody>
      </p:sp>
      <p:sp>
        <p:nvSpPr>
          <p:cNvPr id="10" name="TextBox 9">
            <a:extLst>
              <a:ext uri="{FF2B5EF4-FFF2-40B4-BE49-F238E27FC236}">
                <a16:creationId xmlns:a16="http://schemas.microsoft.com/office/drawing/2014/main" id="{ECD48A63-BEF7-36A5-4D79-1EA3541ADF9D}"/>
              </a:ext>
            </a:extLst>
          </p:cNvPr>
          <p:cNvSpPr txBox="1"/>
          <p:nvPr/>
        </p:nvSpPr>
        <p:spPr>
          <a:xfrm>
            <a:off x="3929452" y="5584524"/>
            <a:ext cx="1957737" cy="461665"/>
          </a:xfrm>
          <a:prstGeom prst="rect">
            <a:avLst/>
          </a:prstGeom>
          <a:noFill/>
        </p:spPr>
        <p:txBody>
          <a:bodyPr wrap="square">
            <a:spAutoFit/>
          </a:bodyPr>
          <a:lstStyle/>
          <a:p>
            <a:pPr algn="ctr"/>
            <a:r>
              <a:rPr lang="en-US" sz="2400" b="1" dirty="0">
                <a:latin typeface="United Sans Cd Bd" pitchFamily="2" charset="77"/>
              </a:rPr>
              <a:t>30%</a:t>
            </a:r>
            <a:endParaRPr lang="en-US" sz="2400" dirty="0"/>
          </a:p>
        </p:txBody>
      </p:sp>
      <p:sp>
        <p:nvSpPr>
          <p:cNvPr id="8" name="Rectangle: Rounded Corners 7" descr="Gray for fresh surface water. ">
            <a:extLst>
              <a:ext uri="{FF2B5EF4-FFF2-40B4-BE49-F238E27FC236}">
                <a16:creationId xmlns:a16="http://schemas.microsoft.com/office/drawing/2014/main" id="{D308B896-02C7-866A-D029-C71B4C77C143}"/>
              </a:ext>
            </a:extLst>
          </p:cNvPr>
          <p:cNvSpPr/>
          <p:nvPr/>
        </p:nvSpPr>
        <p:spPr>
          <a:xfrm>
            <a:off x="6159060" y="4960883"/>
            <a:ext cx="1957737" cy="598574"/>
          </a:xfrm>
          <a:prstGeom prst="roundRect">
            <a:avLst/>
          </a:prstGeom>
          <a:solidFill>
            <a:srgbClr val="A5A5A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9525" algn="ctr"/>
            <a:r>
              <a:rPr lang="en-US" b="1" dirty="0">
                <a:solidFill>
                  <a:schemeClr val="tx1"/>
                </a:solidFill>
                <a:latin typeface="United Sans Cd Bd" pitchFamily="2" charset="77"/>
              </a:rPr>
              <a:t>FRESH SURFACE WATER</a:t>
            </a:r>
          </a:p>
        </p:txBody>
      </p:sp>
      <p:sp>
        <p:nvSpPr>
          <p:cNvPr id="11" name="TextBox 10">
            <a:extLst>
              <a:ext uri="{FF2B5EF4-FFF2-40B4-BE49-F238E27FC236}">
                <a16:creationId xmlns:a16="http://schemas.microsoft.com/office/drawing/2014/main" id="{0F7C008E-B61E-DE3B-77CA-2EEB8E3D718C}"/>
              </a:ext>
            </a:extLst>
          </p:cNvPr>
          <p:cNvSpPr txBox="1"/>
          <p:nvPr/>
        </p:nvSpPr>
        <p:spPr>
          <a:xfrm>
            <a:off x="6159059" y="5573800"/>
            <a:ext cx="1957737" cy="461665"/>
          </a:xfrm>
          <a:prstGeom prst="rect">
            <a:avLst/>
          </a:prstGeom>
          <a:noFill/>
        </p:spPr>
        <p:txBody>
          <a:bodyPr wrap="square">
            <a:spAutoFit/>
          </a:bodyPr>
          <a:lstStyle/>
          <a:p>
            <a:pPr algn="ctr"/>
            <a:r>
              <a:rPr lang="en-US" sz="2400" b="1" dirty="0">
                <a:latin typeface="United Sans Cd Bd" pitchFamily="2" charset="77"/>
              </a:rPr>
              <a:t>1.2%</a:t>
            </a:r>
            <a:endParaRPr lang="en-US" sz="2400" dirty="0"/>
          </a:p>
        </p:txBody>
      </p:sp>
      <p:pic>
        <p:nvPicPr>
          <p:cNvPr id="5" name="Picture 4" descr="Pie chart showing percentages of fresh water, groundwater, and water in ice, snow, and glaciers.">
            <a:extLst>
              <a:ext uri="{FF2B5EF4-FFF2-40B4-BE49-F238E27FC236}">
                <a16:creationId xmlns:a16="http://schemas.microsoft.com/office/drawing/2014/main" id="{EFCFE887-72AA-48B7-A71B-CAC4B32AF4B7}"/>
              </a:ext>
            </a:extLst>
          </p:cNvPr>
          <p:cNvPicPr>
            <a:picLocks noChangeAspect="1"/>
          </p:cNvPicPr>
          <p:nvPr/>
        </p:nvPicPr>
        <p:blipFill>
          <a:blip r:embed="rId3"/>
          <a:stretch>
            <a:fillRect/>
          </a:stretch>
        </p:blipFill>
        <p:spPr>
          <a:xfrm>
            <a:off x="8890762" y="3766182"/>
            <a:ext cx="2076740" cy="1971950"/>
          </a:xfrm>
          <a:prstGeom prst="rect">
            <a:avLst/>
          </a:prstGeom>
          <a:effectLst/>
        </p:spPr>
      </p:pic>
    </p:spTree>
    <p:custDataLst>
      <p:tags r:id="rId1"/>
    </p:custDataLst>
    <p:extLst>
      <p:ext uri="{BB962C8B-B14F-4D97-AF65-F5344CB8AC3E}">
        <p14:creationId xmlns:p14="http://schemas.microsoft.com/office/powerpoint/2010/main" val="2271143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BD48-5F86-431E-B669-1884E644D2C9}"/>
              </a:ext>
            </a:extLst>
          </p:cNvPr>
          <p:cNvSpPr>
            <a:spLocks noGrp="1"/>
          </p:cNvSpPr>
          <p:nvPr>
            <p:ph type="title"/>
          </p:nvPr>
        </p:nvSpPr>
        <p:spPr/>
        <p:txBody>
          <a:bodyPr>
            <a:normAutofit/>
          </a:bodyPr>
          <a:lstStyle/>
          <a:p>
            <a:r>
              <a:rPr lang="en-US" sz="5200" dirty="0"/>
              <a:t>Where is fresh surface water found?</a:t>
            </a:r>
          </a:p>
        </p:txBody>
      </p:sp>
      <p:sp>
        <p:nvSpPr>
          <p:cNvPr id="3" name="Content Placeholder 2">
            <a:extLst>
              <a:ext uri="{FF2B5EF4-FFF2-40B4-BE49-F238E27FC236}">
                <a16:creationId xmlns:a16="http://schemas.microsoft.com/office/drawing/2014/main" id="{8475D481-467D-437D-B53F-472E26B488DC}"/>
              </a:ext>
            </a:extLst>
          </p:cNvPr>
          <p:cNvSpPr>
            <a:spLocks noGrp="1"/>
          </p:cNvSpPr>
          <p:nvPr>
            <p:ph idx="1"/>
          </p:nvPr>
        </p:nvSpPr>
        <p:spPr>
          <a:xfrm>
            <a:off x="1166647" y="1815115"/>
            <a:ext cx="10071538" cy="4351338"/>
          </a:xfrm>
        </p:spPr>
        <p:txBody>
          <a:bodyPr/>
          <a:lstStyle/>
          <a:p>
            <a:pPr marL="0" indent="0">
              <a:lnSpc>
                <a:spcPts val="3960"/>
              </a:lnSpc>
              <a:buNone/>
            </a:pPr>
            <a:r>
              <a:rPr lang="en-US" dirty="0"/>
              <a:t>Lakes and reservoirs – 45.5% </a:t>
            </a:r>
          </a:p>
          <a:p>
            <a:pPr marL="0" indent="0">
              <a:lnSpc>
                <a:spcPts val="3960"/>
              </a:lnSpc>
              <a:buNone/>
            </a:pPr>
            <a:r>
              <a:rPr lang="en-US" dirty="0"/>
              <a:t>Groundwater – 23.7% </a:t>
            </a:r>
          </a:p>
          <a:p>
            <a:pPr marL="0" indent="0">
              <a:lnSpc>
                <a:spcPts val="3960"/>
              </a:lnSpc>
              <a:buNone/>
            </a:pPr>
            <a:r>
              <a:rPr lang="en-US" dirty="0"/>
              <a:t>Plants and animals – 23.6% </a:t>
            </a:r>
          </a:p>
          <a:p>
            <a:pPr marL="0" indent="0">
              <a:lnSpc>
                <a:spcPts val="3960"/>
              </a:lnSpc>
              <a:buNone/>
            </a:pPr>
            <a:r>
              <a:rPr lang="en-US" dirty="0"/>
              <a:t>The atmosphere – 4.6% </a:t>
            </a:r>
          </a:p>
          <a:p>
            <a:pPr marL="0" indent="0">
              <a:lnSpc>
                <a:spcPts val="3960"/>
              </a:lnSpc>
              <a:buNone/>
            </a:pPr>
            <a:r>
              <a:rPr lang="en-US" dirty="0"/>
              <a:t>Rivers and streams – 1.5% </a:t>
            </a:r>
          </a:p>
          <a:p>
            <a:pPr marL="0" indent="0">
              <a:lnSpc>
                <a:spcPts val="3960"/>
              </a:lnSpc>
              <a:buNone/>
            </a:pPr>
            <a:r>
              <a:rPr lang="en-US" dirty="0"/>
              <a:t>Wetlands – 1.1% </a:t>
            </a:r>
            <a:endParaRPr lang="en-US" sz="8000" dirty="0"/>
          </a:p>
        </p:txBody>
      </p:sp>
      <p:sp>
        <p:nvSpPr>
          <p:cNvPr id="4" name="Rectangle 3" descr="Blue for lakes and reservoirs.">
            <a:extLst>
              <a:ext uri="{FF2B5EF4-FFF2-40B4-BE49-F238E27FC236}">
                <a16:creationId xmlns:a16="http://schemas.microsoft.com/office/drawing/2014/main" id="{33927161-AAC1-D1C7-0FF6-8B0E997B9A78}"/>
              </a:ext>
              <a:ext uri="{C183D7F6-B498-43B3-948B-1728B52AA6E4}">
                <adec:decorative xmlns:adec="http://schemas.microsoft.com/office/drawing/2017/decorative" val="0"/>
              </a:ext>
            </a:extLst>
          </p:cNvPr>
          <p:cNvSpPr/>
          <p:nvPr/>
        </p:nvSpPr>
        <p:spPr>
          <a:xfrm>
            <a:off x="606972" y="1871383"/>
            <a:ext cx="462455" cy="462455"/>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descr="Orange for groundwater.">
            <a:extLst>
              <a:ext uri="{FF2B5EF4-FFF2-40B4-BE49-F238E27FC236}">
                <a16:creationId xmlns:a16="http://schemas.microsoft.com/office/drawing/2014/main" id="{5459189B-6752-B0D8-DEF9-08C32F7A79EB}"/>
              </a:ext>
              <a:ext uri="{C183D7F6-B498-43B3-948B-1728B52AA6E4}">
                <adec:decorative xmlns:adec="http://schemas.microsoft.com/office/drawing/2017/decorative" val="0"/>
              </a:ext>
            </a:extLst>
          </p:cNvPr>
          <p:cNvSpPr/>
          <p:nvPr/>
        </p:nvSpPr>
        <p:spPr>
          <a:xfrm>
            <a:off x="617671" y="2514533"/>
            <a:ext cx="462455" cy="462455"/>
          </a:xfrm>
          <a:prstGeom prst="rect">
            <a:avLst/>
          </a:prstGeom>
          <a:solidFill>
            <a:srgbClr val="EE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Gray for plants and animals.">
            <a:extLst>
              <a:ext uri="{FF2B5EF4-FFF2-40B4-BE49-F238E27FC236}">
                <a16:creationId xmlns:a16="http://schemas.microsoft.com/office/drawing/2014/main" id="{C4C492B3-9277-8AE3-2639-08C9A7EE2679}"/>
              </a:ext>
              <a:ext uri="{C183D7F6-B498-43B3-948B-1728B52AA6E4}">
                <adec:decorative xmlns:adec="http://schemas.microsoft.com/office/drawing/2017/decorative" val="0"/>
              </a:ext>
            </a:extLst>
          </p:cNvPr>
          <p:cNvSpPr/>
          <p:nvPr/>
        </p:nvSpPr>
        <p:spPr>
          <a:xfrm>
            <a:off x="617481" y="3157683"/>
            <a:ext cx="462455" cy="462455"/>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Orange for the atmosphere.">
            <a:extLst>
              <a:ext uri="{FF2B5EF4-FFF2-40B4-BE49-F238E27FC236}">
                <a16:creationId xmlns:a16="http://schemas.microsoft.com/office/drawing/2014/main" id="{D1CD93C2-E6CF-9090-64C1-9BEF826AE9F6}"/>
              </a:ext>
              <a:ext uri="{C183D7F6-B498-43B3-948B-1728B52AA6E4}">
                <adec:decorative xmlns:adec="http://schemas.microsoft.com/office/drawing/2017/decorative" val="0"/>
              </a:ext>
            </a:extLst>
          </p:cNvPr>
          <p:cNvSpPr/>
          <p:nvPr/>
        </p:nvSpPr>
        <p:spPr>
          <a:xfrm>
            <a:off x="617480" y="3780576"/>
            <a:ext cx="462455" cy="4624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descr="Light blue for rivers and streams.">
            <a:extLst>
              <a:ext uri="{FF2B5EF4-FFF2-40B4-BE49-F238E27FC236}">
                <a16:creationId xmlns:a16="http://schemas.microsoft.com/office/drawing/2014/main" id="{E3C4974A-4222-E131-E3C8-D134BCBB5894}"/>
              </a:ext>
              <a:ext uri="{C183D7F6-B498-43B3-948B-1728B52AA6E4}">
                <adec:decorative xmlns:adec="http://schemas.microsoft.com/office/drawing/2017/decorative" val="0"/>
              </a:ext>
            </a:extLst>
          </p:cNvPr>
          <p:cNvSpPr/>
          <p:nvPr/>
        </p:nvSpPr>
        <p:spPr>
          <a:xfrm>
            <a:off x="607161" y="4417697"/>
            <a:ext cx="462455" cy="462455"/>
          </a:xfrm>
          <a:prstGeom prst="rect">
            <a:avLst/>
          </a:prstGeom>
          <a:solidFill>
            <a:srgbClr val="5B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Green for wetlands. ">
            <a:extLst>
              <a:ext uri="{FF2B5EF4-FFF2-40B4-BE49-F238E27FC236}">
                <a16:creationId xmlns:a16="http://schemas.microsoft.com/office/drawing/2014/main" id="{53754409-21A7-2891-741F-F885ECE69676}"/>
              </a:ext>
              <a:ext uri="{C183D7F6-B498-43B3-948B-1728B52AA6E4}">
                <adec:decorative xmlns:adec="http://schemas.microsoft.com/office/drawing/2017/decorative" val="0"/>
              </a:ext>
            </a:extLst>
          </p:cNvPr>
          <p:cNvSpPr/>
          <p:nvPr/>
        </p:nvSpPr>
        <p:spPr>
          <a:xfrm>
            <a:off x="617671" y="5056366"/>
            <a:ext cx="462455" cy="462455"/>
          </a:xfrm>
          <a:prstGeom prst="rect">
            <a:avLst/>
          </a:prstGeom>
          <a:solidFill>
            <a:srgbClr val="67A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ie chart showing percentages of water in lakes and reservoirs, groundwater, plants and animals, the atmosphere, rivers and streams, and wetlands. ">
            <a:extLst>
              <a:ext uri="{FF2B5EF4-FFF2-40B4-BE49-F238E27FC236}">
                <a16:creationId xmlns:a16="http://schemas.microsoft.com/office/drawing/2014/main" id="{894C3AEB-0C12-49B0-89EC-2C0731F7673C}"/>
              </a:ext>
            </a:extLst>
          </p:cNvPr>
          <p:cNvPicPr>
            <a:picLocks noChangeAspect="1"/>
          </p:cNvPicPr>
          <p:nvPr/>
        </p:nvPicPr>
        <p:blipFill>
          <a:blip r:embed="rId3"/>
          <a:stretch>
            <a:fillRect/>
          </a:stretch>
        </p:blipFill>
        <p:spPr>
          <a:xfrm>
            <a:off x="7614557" y="2095275"/>
            <a:ext cx="3837214" cy="3496525"/>
          </a:xfrm>
          <a:prstGeom prst="rect">
            <a:avLst/>
          </a:prstGeom>
          <a:effectLst/>
        </p:spPr>
      </p:pic>
    </p:spTree>
    <p:custDataLst>
      <p:tags r:id="rId1"/>
    </p:custDataLst>
    <p:extLst>
      <p:ext uri="{BB962C8B-B14F-4D97-AF65-F5344CB8AC3E}">
        <p14:creationId xmlns:p14="http://schemas.microsoft.com/office/powerpoint/2010/main" val="169367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78B4-2B00-4659-BE81-5CFCD6882C9C}"/>
              </a:ext>
            </a:extLst>
          </p:cNvPr>
          <p:cNvSpPr>
            <a:spLocks noGrp="1"/>
          </p:cNvSpPr>
          <p:nvPr>
            <p:ph type="title"/>
          </p:nvPr>
        </p:nvSpPr>
        <p:spPr/>
        <p:txBody>
          <a:bodyPr/>
          <a:lstStyle/>
          <a:p>
            <a:r>
              <a:rPr lang="en-US" dirty="0"/>
              <a:t>Water consumers</a:t>
            </a:r>
          </a:p>
        </p:txBody>
      </p:sp>
      <p:sp>
        <p:nvSpPr>
          <p:cNvPr id="3" name="Content Placeholder 2">
            <a:extLst>
              <a:ext uri="{FF2B5EF4-FFF2-40B4-BE49-F238E27FC236}">
                <a16:creationId xmlns:a16="http://schemas.microsoft.com/office/drawing/2014/main" id="{707FDC3E-F509-42A0-9289-9C84594678A9}"/>
              </a:ext>
            </a:extLst>
          </p:cNvPr>
          <p:cNvSpPr>
            <a:spLocks noGrp="1"/>
          </p:cNvSpPr>
          <p:nvPr>
            <p:ph idx="1"/>
          </p:nvPr>
        </p:nvSpPr>
        <p:spPr>
          <a:xfrm>
            <a:off x="386080" y="1825625"/>
            <a:ext cx="7310120" cy="4351338"/>
          </a:xfrm>
        </p:spPr>
        <p:txBody>
          <a:bodyPr>
            <a:normAutofit/>
          </a:bodyPr>
          <a:lstStyle/>
          <a:p>
            <a:pPr>
              <a:lnSpc>
                <a:spcPct val="100000"/>
              </a:lnSpc>
            </a:pPr>
            <a:r>
              <a:rPr lang="en-US" dirty="0"/>
              <a:t>There are three main categories of freshwater users: domestic, industrial </a:t>
            </a:r>
            <a:br>
              <a:rPr lang="en-US" dirty="0"/>
            </a:br>
            <a:r>
              <a:rPr lang="en-US" dirty="0"/>
              <a:t>and agricultural. </a:t>
            </a:r>
          </a:p>
          <a:p>
            <a:pPr>
              <a:lnSpc>
                <a:spcPct val="100000"/>
              </a:lnSpc>
            </a:pPr>
            <a:r>
              <a:rPr lang="en-US" dirty="0"/>
              <a:t>Domestic usage of the world’s water accounts for about 10% of the world’s water. </a:t>
            </a:r>
          </a:p>
          <a:p>
            <a:pPr>
              <a:lnSpc>
                <a:spcPct val="100000"/>
              </a:lnSpc>
            </a:pPr>
            <a:r>
              <a:rPr lang="en-US" dirty="0"/>
              <a:t>Industry uses about 20% of the water withdrawn worldwide.</a:t>
            </a:r>
          </a:p>
          <a:p>
            <a:pPr>
              <a:lnSpc>
                <a:spcPct val="100000"/>
              </a:lnSpc>
            </a:pPr>
            <a:r>
              <a:rPr lang="en-US" dirty="0"/>
              <a:t>Agriculture uses about 70% of the water withdrawn worldwide.</a:t>
            </a:r>
          </a:p>
        </p:txBody>
      </p:sp>
      <p:pic>
        <p:nvPicPr>
          <p:cNvPr id="5" name="Picture 4" descr="Pie chart of the amount of domestic, industrial, and agricultural water.">
            <a:extLst>
              <a:ext uri="{FF2B5EF4-FFF2-40B4-BE49-F238E27FC236}">
                <a16:creationId xmlns:a16="http://schemas.microsoft.com/office/drawing/2014/main" id="{B91C7FD7-D3D5-42EA-A700-D9A1E8E5612F}"/>
              </a:ext>
            </a:extLst>
          </p:cNvPr>
          <p:cNvPicPr>
            <a:picLocks noChangeAspect="1"/>
          </p:cNvPicPr>
          <p:nvPr/>
        </p:nvPicPr>
        <p:blipFill rotWithShape="1">
          <a:blip r:embed="rId3"/>
          <a:srcRect b="13828"/>
          <a:stretch/>
        </p:blipFill>
        <p:spPr>
          <a:xfrm>
            <a:off x="8031030" y="1785174"/>
            <a:ext cx="3213913" cy="3075794"/>
          </a:xfrm>
          <a:prstGeom prst="rect">
            <a:avLst/>
          </a:prstGeom>
          <a:effectLst>
            <a:softEdge rad="50800"/>
          </a:effectLst>
        </p:spPr>
      </p:pic>
      <p:sp>
        <p:nvSpPr>
          <p:cNvPr id="6" name="Rectangle 5" descr="Blue for domestic water consumers. ">
            <a:extLst>
              <a:ext uri="{FF2B5EF4-FFF2-40B4-BE49-F238E27FC236}">
                <a16:creationId xmlns:a16="http://schemas.microsoft.com/office/drawing/2014/main" id="{A45B3B4B-56F5-4579-5E2C-164B5DF7F05C}"/>
              </a:ext>
              <a:ext uri="{C183D7F6-B498-43B3-948B-1728B52AA6E4}">
                <adec:decorative xmlns:adec="http://schemas.microsoft.com/office/drawing/2017/decorative" val="0"/>
              </a:ext>
            </a:extLst>
          </p:cNvPr>
          <p:cNvSpPr/>
          <p:nvPr/>
        </p:nvSpPr>
        <p:spPr>
          <a:xfrm>
            <a:off x="9066541" y="4975814"/>
            <a:ext cx="287280" cy="287280"/>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F4E22099-0083-42D9-95D7-3B13038AB5FF}"/>
              </a:ext>
            </a:extLst>
          </p:cNvPr>
          <p:cNvSpPr txBox="1"/>
          <p:nvPr/>
        </p:nvSpPr>
        <p:spPr>
          <a:xfrm>
            <a:off x="9353821" y="4975814"/>
            <a:ext cx="1099457" cy="307777"/>
          </a:xfrm>
          <a:prstGeom prst="rect">
            <a:avLst/>
          </a:prstGeom>
          <a:noFill/>
        </p:spPr>
        <p:txBody>
          <a:bodyPr wrap="square" rtlCol="0">
            <a:spAutoFit/>
          </a:bodyPr>
          <a:lstStyle/>
          <a:p>
            <a:r>
              <a:rPr lang="en-US" sz="1400" b="1" dirty="0">
                <a:latin typeface="Acumin Pro" panose="020B0504020202020204" pitchFamily="34" charset="77"/>
              </a:rPr>
              <a:t>Domestic</a:t>
            </a:r>
          </a:p>
        </p:txBody>
      </p:sp>
      <p:sp>
        <p:nvSpPr>
          <p:cNvPr id="7" name="Rectangle 6" descr="Orange for industrial water consumers.">
            <a:extLst>
              <a:ext uri="{FF2B5EF4-FFF2-40B4-BE49-F238E27FC236}">
                <a16:creationId xmlns:a16="http://schemas.microsoft.com/office/drawing/2014/main" id="{0F7BA5F7-3E58-4A1C-CDB6-25FD70D1AB1E}"/>
              </a:ext>
            </a:extLst>
          </p:cNvPr>
          <p:cNvSpPr/>
          <p:nvPr/>
        </p:nvSpPr>
        <p:spPr>
          <a:xfrm>
            <a:off x="9066541" y="5402217"/>
            <a:ext cx="287280" cy="287280"/>
          </a:xfrm>
          <a:prstGeom prst="rect">
            <a:avLst/>
          </a:prstGeom>
          <a:solidFill>
            <a:srgbClr val="EE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3939FF03-E5C8-A7FE-7C8B-EDFD0D881850}"/>
              </a:ext>
            </a:extLst>
          </p:cNvPr>
          <p:cNvSpPr txBox="1"/>
          <p:nvPr/>
        </p:nvSpPr>
        <p:spPr>
          <a:xfrm>
            <a:off x="9353821" y="5424626"/>
            <a:ext cx="1099457" cy="307777"/>
          </a:xfrm>
          <a:prstGeom prst="rect">
            <a:avLst/>
          </a:prstGeom>
          <a:noFill/>
        </p:spPr>
        <p:txBody>
          <a:bodyPr wrap="square" rtlCol="0">
            <a:spAutoFit/>
          </a:bodyPr>
          <a:lstStyle/>
          <a:p>
            <a:r>
              <a:rPr lang="en-US" sz="1400" b="1" dirty="0">
                <a:latin typeface="Acumin Pro" panose="020B0504020202020204" pitchFamily="34" charset="77"/>
              </a:rPr>
              <a:t>Industry</a:t>
            </a:r>
          </a:p>
        </p:txBody>
      </p:sp>
      <p:sp>
        <p:nvSpPr>
          <p:cNvPr id="8" name="Rectangle 7" descr="Gray for agricultural water consumers. ">
            <a:extLst>
              <a:ext uri="{FF2B5EF4-FFF2-40B4-BE49-F238E27FC236}">
                <a16:creationId xmlns:a16="http://schemas.microsoft.com/office/drawing/2014/main" id="{D55EC631-286C-60B0-934C-A1C55DFBB10C}"/>
              </a:ext>
            </a:extLst>
          </p:cNvPr>
          <p:cNvSpPr/>
          <p:nvPr/>
        </p:nvSpPr>
        <p:spPr>
          <a:xfrm>
            <a:off x="9066539" y="5829894"/>
            <a:ext cx="287280" cy="28728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2BB95419-95E0-C156-7119-7C980251F0D5}"/>
              </a:ext>
            </a:extLst>
          </p:cNvPr>
          <p:cNvSpPr txBox="1"/>
          <p:nvPr/>
        </p:nvSpPr>
        <p:spPr>
          <a:xfrm>
            <a:off x="9359741" y="5835935"/>
            <a:ext cx="1340257" cy="307777"/>
          </a:xfrm>
          <a:prstGeom prst="rect">
            <a:avLst/>
          </a:prstGeom>
          <a:noFill/>
        </p:spPr>
        <p:txBody>
          <a:bodyPr wrap="square" rtlCol="0">
            <a:spAutoFit/>
          </a:bodyPr>
          <a:lstStyle/>
          <a:p>
            <a:r>
              <a:rPr lang="en-US" sz="1400" b="1" dirty="0">
                <a:latin typeface="Acumin Pro" panose="020B0504020202020204" pitchFamily="34" charset="77"/>
              </a:rPr>
              <a:t>Agricultural</a:t>
            </a:r>
          </a:p>
        </p:txBody>
      </p:sp>
    </p:spTree>
    <p:custDataLst>
      <p:tags r:id="rId1"/>
    </p:custDataLst>
    <p:extLst>
      <p:ext uri="{BB962C8B-B14F-4D97-AF65-F5344CB8AC3E}">
        <p14:creationId xmlns:p14="http://schemas.microsoft.com/office/powerpoint/2010/main" val="1811052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EB497-6C43-47A2-A682-F207E5E93F48}"/>
              </a:ext>
            </a:extLst>
          </p:cNvPr>
          <p:cNvSpPr>
            <a:spLocks noGrp="1"/>
          </p:cNvSpPr>
          <p:nvPr>
            <p:ph type="title"/>
          </p:nvPr>
        </p:nvSpPr>
        <p:spPr/>
        <p:txBody>
          <a:bodyPr/>
          <a:lstStyle/>
          <a:p>
            <a:r>
              <a:rPr lang="en-US" dirty="0"/>
              <a:t>Aquaponics water</a:t>
            </a:r>
          </a:p>
        </p:txBody>
      </p:sp>
      <p:sp>
        <p:nvSpPr>
          <p:cNvPr id="3" name="Content Placeholder 2">
            <a:extLst>
              <a:ext uri="{FF2B5EF4-FFF2-40B4-BE49-F238E27FC236}">
                <a16:creationId xmlns:a16="http://schemas.microsoft.com/office/drawing/2014/main" id="{544D53B1-D37B-4D85-BB41-3BD120B9DAAC}"/>
              </a:ext>
            </a:extLst>
          </p:cNvPr>
          <p:cNvSpPr>
            <a:spLocks noGrp="1"/>
          </p:cNvSpPr>
          <p:nvPr>
            <p:ph idx="1"/>
          </p:nvPr>
        </p:nvSpPr>
        <p:spPr/>
        <p:txBody>
          <a:bodyPr/>
          <a:lstStyle/>
          <a:p>
            <a:pPr>
              <a:lnSpc>
                <a:spcPct val="100000"/>
              </a:lnSpc>
            </a:pPr>
            <a:r>
              <a:rPr lang="en-US" dirty="0"/>
              <a:t>Water temperature and water quality (WQ) must be carefully maintained in an aquaponics system to assure the health of the plants and animals as well as to safeguard surface and groundwater from contaminated wastewater. </a:t>
            </a:r>
          </a:p>
          <a:p>
            <a:pPr lvl="1">
              <a:lnSpc>
                <a:spcPct val="100000"/>
              </a:lnSpc>
            </a:pPr>
            <a:r>
              <a:rPr lang="en-US" sz="2000" dirty="0"/>
              <a:t>This is particularly true for tilapia, a commonly grown aquaponics species. </a:t>
            </a:r>
          </a:p>
          <a:p>
            <a:pPr>
              <a:lnSpc>
                <a:spcPct val="100000"/>
              </a:lnSpc>
            </a:pPr>
            <a:r>
              <a:rPr lang="en-US" dirty="0"/>
              <a:t>Goldfish are the recommended species for the classroom because they are more tolerant of lower water quality and can survive in a larger temperature range than most species of fish. </a:t>
            </a:r>
          </a:p>
        </p:txBody>
      </p:sp>
    </p:spTree>
    <p:custDataLst>
      <p:tags r:id="rId1"/>
    </p:custDataLst>
    <p:extLst>
      <p:ext uri="{BB962C8B-B14F-4D97-AF65-F5344CB8AC3E}">
        <p14:creationId xmlns:p14="http://schemas.microsoft.com/office/powerpoint/2010/main" val="922041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C75C-5C79-476D-99CF-AB582C93DDAA}"/>
              </a:ext>
            </a:extLst>
          </p:cNvPr>
          <p:cNvSpPr>
            <a:spLocks noGrp="1"/>
          </p:cNvSpPr>
          <p:nvPr>
            <p:ph type="title"/>
          </p:nvPr>
        </p:nvSpPr>
        <p:spPr/>
        <p:txBody>
          <a:bodyPr>
            <a:normAutofit/>
          </a:bodyPr>
          <a:lstStyle/>
          <a:p>
            <a:r>
              <a:rPr lang="en-US" sz="5200" dirty="0"/>
              <a:t>Preferred water temps</a:t>
            </a:r>
          </a:p>
        </p:txBody>
      </p:sp>
      <p:sp>
        <p:nvSpPr>
          <p:cNvPr id="3" name="Content Placeholder 2">
            <a:extLst>
              <a:ext uri="{FF2B5EF4-FFF2-40B4-BE49-F238E27FC236}">
                <a16:creationId xmlns:a16="http://schemas.microsoft.com/office/drawing/2014/main" id="{EE2FC719-19C4-448A-982B-04B1589D7012}"/>
              </a:ext>
            </a:extLst>
          </p:cNvPr>
          <p:cNvSpPr>
            <a:spLocks noGrp="1"/>
          </p:cNvSpPr>
          <p:nvPr>
            <p:ph idx="1"/>
          </p:nvPr>
        </p:nvSpPr>
        <p:spPr/>
        <p:txBody>
          <a:bodyPr>
            <a:normAutofit fontScale="92500" lnSpcReduction="20000"/>
          </a:bodyPr>
          <a:lstStyle/>
          <a:p>
            <a:pPr marL="0" indent="0">
              <a:lnSpc>
                <a:spcPct val="110000"/>
              </a:lnSpc>
              <a:buNone/>
            </a:pPr>
            <a:r>
              <a:rPr lang="en-US" dirty="0"/>
              <a:t>Fish do best at preferred water temps</a:t>
            </a:r>
          </a:p>
          <a:p>
            <a:pPr>
              <a:lnSpc>
                <a:spcPct val="110000"/>
              </a:lnSpc>
            </a:pPr>
            <a:r>
              <a:rPr lang="en-US" dirty="0"/>
              <a:t>Production aquaponic systems generally raise fish that can be sold to local restaurants or grocery stores. </a:t>
            </a:r>
          </a:p>
          <a:p>
            <a:pPr lvl="1">
              <a:lnSpc>
                <a:spcPct val="110000"/>
              </a:lnSpc>
            </a:pPr>
            <a:r>
              <a:rPr lang="en-US" sz="2200" dirty="0"/>
              <a:t>Common species: catfish, shrimp (or prawns), trout, tilapia and hybrid striped bass </a:t>
            </a:r>
          </a:p>
          <a:p>
            <a:pPr lvl="1">
              <a:lnSpc>
                <a:spcPct val="110000"/>
              </a:lnSpc>
            </a:pPr>
            <a:r>
              <a:rPr lang="en-US" sz="2200" dirty="0"/>
              <a:t>For example: tilapia prefer water that is 79-90 F; catfish do best in water that is 75-86 F; and goldfish can prefer 68-74 F.</a:t>
            </a:r>
          </a:p>
          <a:p>
            <a:pPr>
              <a:lnSpc>
                <a:spcPct val="110000"/>
              </a:lnSpc>
            </a:pPr>
            <a:r>
              <a:rPr lang="en-US" dirty="0"/>
              <a:t>The preferred water temperature for fish is often </a:t>
            </a:r>
            <a:br>
              <a:rPr lang="en-US" dirty="0"/>
            </a:br>
            <a:r>
              <a:rPr lang="en-US" dirty="0"/>
              <a:t>different than the preferred temperature for plants. </a:t>
            </a:r>
          </a:p>
          <a:p>
            <a:pPr lvl="1">
              <a:lnSpc>
                <a:spcPct val="110000"/>
              </a:lnSpc>
            </a:pPr>
            <a:r>
              <a:rPr lang="en-US" sz="2200" dirty="0"/>
              <a:t>For example, water for hydroponic plants is generally 65-80 F</a:t>
            </a:r>
          </a:p>
          <a:p>
            <a:pPr>
              <a:lnSpc>
                <a:spcPct val="110000"/>
              </a:lnSpc>
            </a:pPr>
            <a:r>
              <a:rPr lang="en-US" dirty="0"/>
              <a:t>Energy use can be very high to heat and cool water flowing between the fish and the plants.</a:t>
            </a:r>
          </a:p>
        </p:txBody>
      </p:sp>
      <p:pic>
        <p:nvPicPr>
          <p:cNvPr id="5" name="Picture 4">
            <a:extLst>
              <a:ext uri="{FF2B5EF4-FFF2-40B4-BE49-F238E27FC236}">
                <a16:creationId xmlns:a16="http://schemas.microsoft.com/office/drawing/2014/main" id="{E6DFE01D-7FE6-8A99-B3A0-27D86C8DC0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8929915" y="3823084"/>
            <a:ext cx="2030504" cy="830422"/>
          </a:xfrm>
          <a:prstGeom prst="rect">
            <a:avLst/>
          </a:prstGeom>
        </p:spPr>
      </p:pic>
    </p:spTree>
    <p:custDataLst>
      <p:tags r:id="rId1"/>
    </p:custDataLst>
    <p:extLst>
      <p:ext uri="{BB962C8B-B14F-4D97-AF65-F5344CB8AC3E}">
        <p14:creationId xmlns:p14="http://schemas.microsoft.com/office/powerpoint/2010/main" val="13463929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uebhBN5X"/>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08885D85247D48B81EA4A11A8C7EC3" ma:contentTypeVersion="37" ma:contentTypeDescription="Create a new document." ma:contentTypeScope="" ma:versionID="0e1892a7bef1712f71808ab0fae0ab19">
  <xsd:schema xmlns:xsd="http://www.w3.org/2001/XMLSchema" xmlns:xs="http://www.w3.org/2001/XMLSchema" xmlns:p="http://schemas.microsoft.com/office/2006/metadata/properties" xmlns:ns2="2a9df6cb-da06-4b3c-b900-0f3a11605c14" xmlns:ns3="2da59447-b171-4ff9-a4eb-cecbaeb76619" targetNamespace="http://schemas.microsoft.com/office/2006/metadata/properties" ma:root="true" ma:fieldsID="b944efe4ad8e3b126fa53d8d45878653" ns2:_="" ns3:_="">
    <xsd:import namespace="2a9df6cb-da06-4b3c-b900-0f3a11605c14"/>
    <xsd:import namespace="2da59447-b171-4ff9-a4eb-cecbaeb76619"/>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df6cb-da06-4b3c-b900-0f3a11605c14"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Teams_Channel_Section_Location" ma:index="28" nillable="true" ma:displayName="Teams Channel Section Location" ma:internalName="Teams_Channel_Section_Location">
      <xsd:simpleType>
        <xsd:restriction base="dms:Text"/>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MediaServiceBillingMetadata" ma:index="4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a59447-b171-4ff9-a4eb-cecbaeb76619"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TaxCatchAll" ma:index="36" nillable="true" ma:displayName="Taxonomy Catch All Column" ma:hidden="true" ma:list="{175d39aa-1715-40f1-9606-356b7ac9b6f7}" ma:internalName="TaxCatchAll" ma:showField="CatchAllData" ma:web="2da59447-b171-4ff9-a4eb-cecbaeb766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eaders xmlns="2a9df6cb-da06-4b3c-b900-0f3a11605c14">
      <UserInfo>
        <DisplayName/>
        <AccountId xsi:nil="true"/>
        <AccountType/>
      </UserInfo>
    </Leaders>
    <Math_Settings xmlns="2a9df6cb-da06-4b3c-b900-0f3a11605c14" xsi:nil="true"/>
    <Has_Leaders_Only_SectionGroup xmlns="2a9df6cb-da06-4b3c-b900-0f3a11605c14" xsi:nil="true"/>
    <Invited_Members xmlns="2a9df6cb-da06-4b3c-b900-0f3a11605c14" xsi:nil="true"/>
    <LMS_Mappings xmlns="2a9df6cb-da06-4b3c-b900-0f3a11605c14" xsi:nil="true"/>
    <IsNotebookLocked xmlns="2a9df6cb-da06-4b3c-b900-0f3a11605c14" xsi:nil="true"/>
    <lcf76f155ced4ddcb4097134ff3c332f xmlns="2a9df6cb-da06-4b3c-b900-0f3a11605c14">
      <Terms xmlns="http://schemas.microsoft.com/office/infopath/2007/PartnerControls"/>
    </lcf76f155ced4ddcb4097134ff3c332f>
    <Templates xmlns="2a9df6cb-da06-4b3c-b900-0f3a11605c14" xsi:nil="true"/>
    <Member_Groups xmlns="2a9df6cb-da06-4b3c-b900-0f3a11605c14">
      <UserInfo>
        <DisplayName/>
        <AccountId xsi:nil="true"/>
        <AccountType/>
      </UserInfo>
    </Member_Groups>
    <Self_Registration_Enabled xmlns="2a9df6cb-da06-4b3c-b900-0f3a11605c14" xsi:nil="true"/>
    <TaxCatchAll xmlns="2da59447-b171-4ff9-a4eb-cecbaeb76619" xsi:nil="true"/>
    <AppVersion xmlns="2a9df6cb-da06-4b3c-b900-0f3a11605c14" xsi:nil="true"/>
    <NotebookType xmlns="2a9df6cb-da06-4b3c-b900-0f3a11605c14" xsi:nil="true"/>
    <Distribution_Groups xmlns="2a9df6cb-da06-4b3c-b900-0f3a11605c14" xsi:nil="true"/>
    <Members xmlns="2a9df6cb-da06-4b3c-b900-0f3a11605c14">
      <UserInfo>
        <DisplayName/>
        <AccountId xsi:nil="true"/>
        <AccountType/>
      </UserInfo>
    </Members>
    <DefaultSectionNames xmlns="2a9df6cb-da06-4b3c-b900-0f3a11605c14" xsi:nil="true"/>
    <Is_Collaboration_Space_Locked xmlns="2a9df6cb-da06-4b3c-b900-0f3a11605c14" xsi:nil="true"/>
    <Teams_Channel_Section_Location xmlns="2a9df6cb-da06-4b3c-b900-0f3a11605c14" xsi:nil="true"/>
    <TeamsChannelId xmlns="2a9df6cb-da06-4b3c-b900-0f3a11605c14" xsi:nil="true"/>
    <FolderType xmlns="2a9df6cb-da06-4b3c-b900-0f3a11605c14" xsi:nil="true"/>
    <CultureName xmlns="2a9df6cb-da06-4b3c-b900-0f3a11605c14" xsi:nil="true"/>
    <Owner xmlns="2a9df6cb-da06-4b3c-b900-0f3a11605c14">
      <UserInfo>
        <DisplayName/>
        <AccountId xsi:nil="true"/>
        <AccountType/>
      </UserInfo>
    </Owner>
    <Invited_Leaders xmlns="2a9df6cb-da06-4b3c-b900-0f3a11605c14" xsi:nil="true"/>
  </documentManagement>
</p:properties>
</file>

<file path=customXml/itemProps1.xml><?xml version="1.0" encoding="utf-8"?>
<ds:datastoreItem xmlns:ds="http://schemas.openxmlformats.org/officeDocument/2006/customXml" ds:itemID="{AE8FBB3E-49F2-4145-B069-E1924E8038B2}"/>
</file>

<file path=customXml/itemProps2.xml><?xml version="1.0" encoding="utf-8"?>
<ds:datastoreItem xmlns:ds="http://schemas.openxmlformats.org/officeDocument/2006/customXml" ds:itemID="{2575265B-B3E0-422D-ABB0-F937B0B4CD15}"/>
</file>

<file path=customXml/itemProps3.xml><?xml version="1.0" encoding="utf-8"?>
<ds:datastoreItem xmlns:ds="http://schemas.openxmlformats.org/officeDocument/2006/customXml" ds:itemID="{ECE6AA4D-5DB5-44B8-8F6B-BCC1908E6087}"/>
</file>

<file path=docProps/app.xml><?xml version="1.0" encoding="utf-8"?>
<Properties xmlns="http://schemas.openxmlformats.org/officeDocument/2006/extended-properties" xmlns:vt="http://schemas.openxmlformats.org/officeDocument/2006/docPropsVTypes">
  <Template/>
  <TotalTime>8683</TotalTime>
  <Words>1060</Words>
  <Application>Microsoft Office PowerPoint</Application>
  <PresentationFormat>Widescreen</PresentationFormat>
  <Paragraphs>107</Paragraphs>
  <Slides>15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Acumin Pro</vt:lpstr>
      <vt:lpstr>Arial</vt:lpstr>
      <vt:lpstr>Calibri</vt:lpstr>
      <vt:lpstr>United Sans Cd Bd</vt:lpstr>
      <vt:lpstr>United Sans Cd Bk</vt:lpstr>
      <vt:lpstr>Wingdings</vt:lpstr>
      <vt:lpstr>Office Theme</vt:lpstr>
      <vt:lpstr>Water Quality and Aquaponics</vt:lpstr>
      <vt:lpstr>Water quality and aquaponics</vt:lpstr>
      <vt:lpstr>Aquaponics water quality</vt:lpstr>
      <vt:lpstr>Salt water and fresh water</vt:lpstr>
      <vt:lpstr>Salt water and fresh water</vt:lpstr>
      <vt:lpstr>Where is fresh surface water found?</vt:lpstr>
      <vt:lpstr>Water consumers</vt:lpstr>
      <vt:lpstr>Aquaponics water</vt:lpstr>
      <vt:lpstr>Preferred water temps</vt:lpstr>
      <vt:lpstr>Activity 1: Water quality test</vt:lpstr>
      <vt:lpstr>BiG water quality monitoring</vt:lpstr>
      <vt:lpstr>BiG water quality monitoring</vt:lpstr>
      <vt:lpstr>Activity 2: Learn water quality terms</vt:lpstr>
      <vt:lpstr>BiG Research: Water quality </vt:lpstr>
      <vt:lpstr>Final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173</cp:revision>
  <dcterms:created xsi:type="dcterms:W3CDTF">2024-06-20T13:54:59Z</dcterms:created>
  <dcterms:modified xsi:type="dcterms:W3CDTF">2026-03-24T18:10:13Z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2025-03-19T18:38:49Z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9b763b7e-9260-4c7f-844b-ac662f49e52b</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y fmtid="{D5CDD505-2E9C-101B-9397-08002B2CF9AE}" pid="12" name="ContentTypeId">
    <vt:lpwstr>0x0101006008885D85247D48B81EA4A11A8C7EC3</vt:lpwstr>
  </property>
</Properties>
</file>