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5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6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ppt/tags/tag2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2" r:id="rId2"/>
    <p:sldId id="262" r:id="rId3"/>
    <p:sldId id="265" r:id="rId4"/>
    <p:sldId id="270" r:id="rId5"/>
    <p:sldId id="264" r:id="rId6"/>
    <p:sldId id="266" r:id="rId7"/>
    <p:sldId id="268" r:id="rId8"/>
    <p:sldId id="267" r:id="rId9"/>
    <p:sldId id="269" r:id="rId10"/>
    <p:sldId id="271" r:id="rId11"/>
    <p:sldId id="273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0" autoAdjust="0"/>
  </p:normalViewPr>
  <p:slideViewPr>
    <p:cSldViewPr snapToGrid="0">
      <p:cViewPr varScale="1">
        <p:scale>
          <a:sx n="103" d="100"/>
          <a:sy n="103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F53BC-575F-415A-8E53-F0C239250FD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08958-501A-4758-BE7C-3047AAC4B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8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Authors: Natalie Carroll, </a:t>
            </a:r>
            <a:r>
              <a:rPr lang="en-US" sz="1800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Abigail Engelberth,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Jen-Yi Huang</a:t>
            </a:r>
            <a:r>
              <a:rPr lang="en-US" sz="1800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08958-501A-4758-BE7C-3047AAC4B4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45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8C1757E-286F-4704-AA2F-4A890FC39C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95925" y="3200400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804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4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6522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00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1390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62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33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4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0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9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8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9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5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7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28CBF-7B43-48AC-8841-A7501EBB222D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62BF4B-96A2-4F4D-B50B-5F3206B3A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3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9951-28A8-472A-992C-3AE46097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84" y="608015"/>
            <a:ext cx="9228666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Zero-Waste, Grid-Independent, and Economically Viable Aquaponics System: Is it Possible?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F5F44-442B-4CCF-9E17-2B2949E8A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46340"/>
            <a:ext cx="8596668" cy="1035050"/>
          </a:xfrm>
        </p:spPr>
        <p:txBody>
          <a:bodyPr>
            <a:normAutofit/>
          </a:bodyPr>
          <a:lstStyle/>
          <a:p>
            <a:r>
              <a:rPr lang="en-US" dirty="0"/>
              <a:t>Learn what a Zero Waste, Energy Independent, and Economically Viable system entails.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D1713F-DEE1-4596-A37F-C51D6810E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0657" y="3481390"/>
            <a:ext cx="2865368" cy="30116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41534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D87C1-C171-429F-981E-3A5C3791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Summarize: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C5B00-D303-4625-9160-158BAD6C7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 Zero-Waste, Grid-Independent, and Economically Viable Aquaponics System would be possible when:</a:t>
            </a:r>
          </a:p>
          <a:p>
            <a:pPr lvl="1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All waste is used within the system or by complimentary systems.</a:t>
            </a:r>
          </a:p>
          <a:p>
            <a:pPr lvl="1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All power requirements are generated by wastes from the system. </a:t>
            </a:r>
          </a:p>
          <a:p>
            <a:pPr lvl="1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The costs of productions, including all inputs and outputs, are less than the income generated by the system.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76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B258-ECFC-4097-A96D-B4924B85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G</a:t>
            </a:r>
            <a:r>
              <a:rPr lang="en-US" dirty="0"/>
              <a:t> Project Efforts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807B7-D904-4629-A7EC-5F82E3F75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7351"/>
            <a:ext cx="8942916" cy="4524374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100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US" sz="3100" dirty="0"/>
              <a:t>i</a:t>
            </a:r>
            <a:r>
              <a:rPr lang="en-US" sz="3100" b="1" dirty="0">
                <a:solidFill>
                  <a:schemeClr val="accent4">
                    <a:lumMod val="75000"/>
                  </a:schemeClr>
                </a:solidFill>
              </a:rPr>
              <a:t>G</a:t>
            </a:r>
            <a:r>
              <a:rPr lang="en-US" sz="3100" dirty="0"/>
              <a:t> researcher objectives to achieve a Zero-Waste, Grid-Independent, and Economically Viable Aquaponics System:</a:t>
            </a:r>
          </a:p>
          <a:p>
            <a:r>
              <a:rPr lang="en-US" sz="2600" dirty="0"/>
              <a:t>Objective 1: Partner with diverse stakeholders to identify barriers and opportunities for blue foods and aquaponics. </a:t>
            </a:r>
          </a:p>
          <a:p>
            <a:r>
              <a:rPr lang="en-US" sz="2600" dirty="0"/>
              <a:t>Objective 2: Design, construct, and evaluate a resilient and sustainable food production system that integrates aquaponics with microalgae cultivation, anaerobic digestion, and biorefining processes. </a:t>
            </a:r>
          </a:p>
          <a:p>
            <a:r>
              <a:rPr lang="en-US" sz="2600" dirty="0"/>
              <a:t>Objective 3: Assess economic and environmental performance of an integrated aquaponics food production system and develop evidence-based management practices and business models. </a:t>
            </a:r>
          </a:p>
          <a:p>
            <a:r>
              <a:rPr lang="en-US" sz="2600" dirty="0"/>
              <a:t>Objective 4: Engage with stakeholders to support aquaponics and blue food market development. </a:t>
            </a:r>
          </a:p>
          <a:p>
            <a:r>
              <a:rPr lang="en-US" sz="2600" dirty="0"/>
              <a:t>Objective 5: Create, pilot, and publish education materials to foster a workforce prepared to support the Blue Food Supply Chain.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36C24F-7811-4C30-9C92-26E1F5395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9965" y="4841746"/>
            <a:ext cx="1342947" cy="1406655"/>
          </a:xfrm>
          <a:prstGeom prst="rect">
            <a:avLst/>
          </a:prstGeom>
          <a:effectLst>
            <a:softEdge rad="3810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844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AA79D3-F1C6-4DFB-957B-3F870AF20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8873067" cy="1550989"/>
          </a:xfrm>
        </p:spPr>
        <p:txBody>
          <a:bodyPr>
            <a:normAutofit fontScale="90000"/>
          </a:bodyPr>
          <a:lstStyle/>
          <a:p>
            <a:r>
              <a:rPr lang="en-US" dirty="0"/>
              <a:t>Is a Zero-Waste, Grid-Independent, and Economically Viable Aquaponics System Possible?</a:t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97675B-8974-40AE-A068-C7222EAA5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463800"/>
            <a:ext cx="9056873" cy="3577562"/>
          </a:xfrm>
        </p:spPr>
        <p:txBody>
          <a:bodyPr>
            <a:normAutofit/>
          </a:bodyPr>
          <a:lstStyle/>
          <a:p>
            <a:r>
              <a:rPr lang="en-US" dirty="0">
                <a:ea typeface="Cambria" panose="02040503050406030204" pitchFamily="18" charset="0"/>
                <a:cs typeface="Times New Roman" panose="02020603050405020304" pitchFamily="18" charset="0"/>
              </a:rPr>
              <a:t>An aquaponics system = aquaculture + hydroponics. The system uses nutrients from animal wastes as a natural fertilizer for plants</a:t>
            </a:r>
            <a:r>
              <a:rPr lang="en-US" sz="2200" dirty="0"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/>
              <a:t>Researchers working on the </a:t>
            </a:r>
            <a:r>
              <a:rPr lang="en-US" i="1" dirty="0"/>
              <a:t>When Blue is Green </a:t>
            </a:r>
            <a:r>
              <a:rPr lang="en-US" dirty="0"/>
              <a:t>project are trying to develop a system that is: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Zero waste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Energy independent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Economically viable 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5BBF34-AC39-4EA7-8ECC-B19D35CB5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4207" y="6276894"/>
            <a:ext cx="2457793" cy="5811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F17EB7C-1FE6-48BC-8ED9-138CE1045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5725" y="609599"/>
            <a:ext cx="1137178" cy="1194816"/>
          </a:xfrm>
          <a:prstGeom prst="rect">
            <a:avLst/>
          </a:prstGeom>
          <a:effectLst>
            <a:softEdge rad="5080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180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867F-A997-4DD1-8FC3-8E9C2EB5C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14068"/>
            <a:ext cx="8628089" cy="845389"/>
          </a:xfrm>
          <a:solidFill>
            <a:schemeClr val="bg1"/>
          </a:solidFill>
          <a:effectLst>
            <a:softEdge rad="101600"/>
          </a:effectLst>
        </p:spPr>
        <p:txBody>
          <a:bodyPr>
            <a:normAutofit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66A00-EABE-4765-A520-27023C843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9457"/>
            <a:ext cx="8885766" cy="532122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Energy Independence</a:t>
            </a:r>
            <a:r>
              <a:rPr lang="en-US" dirty="0"/>
              <a:t>: Eliminating reliance on energy supplied by a power company.</a:t>
            </a:r>
          </a:p>
          <a:p>
            <a:r>
              <a:rPr lang="en-US" b="1" dirty="0"/>
              <a:t>Economic Viability</a:t>
            </a:r>
            <a:r>
              <a:rPr lang="en-US" dirty="0"/>
              <a:t>: A product or project is economically viable if its economic benefits exceed its economic costs, when analyzed for society as a whole. </a:t>
            </a:r>
          </a:p>
          <a:p>
            <a:pPr lvl="1"/>
            <a:r>
              <a:rPr lang="en-US" sz="2200" dirty="0"/>
              <a:t>The economic costs of the project are not the same as its financial costs. Economic costs include externalities and environmental impacts. </a:t>
            </a:r>
          </a:p>
          <a:p>
            <a:pPr lvl="1"/>
            <a:r>
              <a:rPr lang="en-US" sz="2200" b="1" dirty="0"/>
              <a:t>Externalities</a:t>
            </a:r>
            <a:r>
              <a:rPr lang="en-US" sz="2200" dirty="0"/>
              <a:t> are economic impacts that affect persons who may not benefit from the product or project. </a:t>
            </a:r>
          </a:p>
          <a:p>
            <a:r>
              <a:rPr lang="en-US" sz="2800" b="1" dirty="0"/>
              <a:t>Zero Waste</a:t>
            </a:r>
            <a:r>
              <a:rPr lang="en-US" sz="2800" dirty="0"/>
              <a:t>: </a:t>
            </a:r>
            <a:r>
              <a:rPr lang="en-US" sz="2800" dirty="0">
                <a:ea typeface="Cambria" panose="02040503050406030204" pitchFamily="18" charset="0"/>
                <a:cs typeface="Times New Roman" panose="02020603050405020304" pitchFamily="18" charset="0"/>
              </a:rPr>
              <a:t>maximize recycling, minimize waste, reduce consumption, and ensure that products are designed to be reused, repaired, or recycled back into the environment or marketplace. </a:t>
            </a:r>
          </a:p>
          <a:p>
            <a:pPr lvl="1"/>
            <a:endParaRPr lang="en-US" sz="2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943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C0667-05A0-4843-8BD3-62C8920CE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2EECB-C7AE-4456-B2BF-053716773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4500"/>
            <a:ext cx="8828616" cy="4819649"/>
          </a:xfrm>
        </p:spPr>
        <p:txBody>
          <a:bodyPr>
            <a:normAutofit/>
          </a:bodyPr>
          <a:lstStyle/>
          <a:p>
            <a:r>
              <a:rPr lang="en-US" dirty="0"/>
              <a:t>A major environmental problem with an aquaponics system is the large amount of water - up to 20% to the total - is discharged every day to maintain water quality.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Note: NRCS (Natural Resource Conservation Service of the U.S. government) is working to reduce water use by farmers and gardeners as drought </a:t>
            </a:r>
            <a:r>
              <a:rPr lang="en-US" sz="1800" dirty="0">
                <a:ea typeface="Cambria" panose="02040503050406030204" pitchFamily="18" charset="0"/>
                <a:cs typeface="Times New Roman" panose="02020603050405020304" pitchFamily="18" charset="0"/>
              </a:rPr>
              <a:t>is an increasing concern</a:t>
            </a:r>
            <a:r>
              <a:rPr lang="en-US" sz="18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. (The western United States experienced severe drought in 2021 and 2022.) </a:t>
            </a:r>
            <a:r>
              <a:rPr lang="en-US" sz="1800" dirty="0"/>
              <a:t> </a:t>
            </a:r>
          </a:p>
          <a:p>
            <a:r>
              <a:rPr lang="en-US" dirty="0"/>
              <a:t>Discharge water contains water contaminants: ammonia, nitrites, nitrates, phosphates and organic carbon leading to potential environmental impacts. </a:t>
            </a:r>
          </a:p>
          <a:p>
            <a:r>
              <a:rPr lang="en-US" dirty="0"/>
              <a:t>Reducing the amount of waste generated will decrease negative environmental impacts.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576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813F-8513-4026-81E9-530DA3FA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Blue is Green Project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6CFF7-A24B-4841-BA74-96D62B45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7043"/>
            <a:ext cx="9053262" cy="4471358"/>
          </a:xfrm>
        </p:spPr>
        <p:txBody>
          <a:bodyPr>
            <a:normAutofit/>
          </a:bodyPr>
          <a:lstStyle/>
          <a:p>
            <a:r>
              <a:rPr lang="en-US" dirty="0"/>
              <a:t>Microalgae culture is being studied as a way to treat animal waste to reduce these contaminants and to produce biomass that can be converted into biofuel to help power the system. </a:t>
            </a:r>
          </a:p>
          <a:p>
            <a:r>
              <a:rPr lang="en-US" dirty="0"/>
              <a:t>It is hoped that converting aquaponic wastes to energy will generate the power needed to run the system and fully recycle animal and plant wastes. </a:t>
            </a:r>
          </a:p>
          <a:p>
            <a:pPr lvl="1"/>
            <a:r>
              <a:rPr lang="en-US" sz="2200" dirty="0"/>
              <a:t>Large energy usage is another challenge for aquaponics systems. </a:t>
            </a:r>
          </a:p>
          <a:p>
            <a:r>
              <a:rPr lang="en-US" dirty="0"/>
              <a:t>Using system wastes to create energy will increase economic viability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99396B-6F73-4FC6-8B69-2A0D201E5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9965" y="4841746"/>
            <a:ext cx="1342947" cy="1406655"/>
          </a:xfrm>
          <a:prstGeom prst="rect">
            <a:avLst/>
          </a:prstGeom>
          <a:effectLst>
            <a:softEdge rad="3810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578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FBAD-1C06-4878-9A8B-79C17C3C3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617A8-E8AF-495D-A12B-AD096ABDD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9789"/>
            <a:ext cx="8596668" cy="4281573"/>
          </a:xfrm>
        </p:spPr>
        <p:txBody>
          <a:bodyPr/>
          <a:lstStyle/>
          <a:p>
            <a:r>
              <a:rPr lang="en-US" dirty="0"/>
              <a:t>Complete the </a:t>
            </a:r>
            <a:r>
              <a:rPr lang="en-US" i="1" dirty="0"/>
              <a:t>Defining a Zero-waste, Power Independence, and Economically Viable System </a:t>
            </a:r>
            <a:r>
              <a:rPr lang="en-US" dirty="0"/>
              <a:t>table.</a:t>
            </a:r>
          </a:p>
          <a:p>
            <a:pPr lvl="1"/>
            <a:r>
              <a:rPr lang="en-US" sz="2200" dirty="0"/>
              <a:t>Use these definitions for </a:t>
            </a:r>
            <a:r>
              <a:rPr lang="en-US" sz="2200" i="1" dirty="0"/>
              <a:t>Zero Waste, Power Independence</a:t>
            </a:r>
            <a:r>
              <a:rPr lang="en-US" sz="2200" dirty="0"/>
              <a:t>, and </a:t>
            </a:r>
            <a:r>
              <a:rPr lang="en-US" sz="2200" i="1" dirty="0"/>
              <a:t>Economic Viability </a:t>
            </a:r>
            <a:r>
              <a:rPr lang="en-US" sz="2200" dirty="0"/>
              <a:t>to indicate which goal each consideration most closely matches. </a:t>
            </a:r>
          </a:p>
          <a:p>
            <a:pPr lvl="2"/>
            <a:r>
              <a:rPr lang="en-US" sz="2000" dirty="0"/>
              <a:t>EI for Energy Independence </a:t>
            </a:r>
          </a:p>
          <a:p>
            <a:pPr lvl="2"/>
            <a:r>
              <a:rPr lang="en-US" sz="2000" dirty="0"/>
              <a:t>EV for Economic Viability</a:t>
            </a:r>
          </a:p>
          <a:p>
            <a:pPr lvl="2"/>
            <a:r>
              <a:rPr lang="en-US" sz="2000" dirty="0"/>
              <a:t>ZW for Zero Waste</a:t>
            </a:r>
          </a:p>
          <a:p>
            <a:r>
              <a:rPr lang="en-US" dirty="0"/>
              <a:t>Then, see if you can complete the statements about EI, EV, and </a:t>
            </a:r>
            <a:r>
              <a:rPr lang="en-US" dirty="0" err="1"/>
              <a:t>ZW</a:t>
            </a:r>
            <a:r>
              <a:rPr lang="en-US" dirty="0"/>
              <a:t> without referring to the definitions.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138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18E7-9B89-4333-A3D0-DD477162A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6070307" cy="825062"/>
          </a:xfrm>
        </p:spPr>
        <p:txBody>
          <a:bodyPr/>
          <a:lstStyle/>
          <a:p>
            <a:r>
              <a:rPr lang="en-US" dirty="0"/>
              <a:t>Q&amp;A: Economic Viability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D3B4D-529A-4EFE-BB98-08AC7237A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A product or project is economically _________ if its economic benefits exceed its economic __________, when analyzed for society as a whole. </a:t>
            </a:r>
          </a:p>
          <a:p>
            <a:r>
              <a:rPr lang="en-US" dirty="0"/>
              <a:t>The economic costs of the project are not the same as its ____________ costs. </a:t>
            </a:r>
          </a:p>
          <a:p>
            <a:r>
              <a:rPr lang="en-US" dirty="0"/>
              <a:t>Externalities and environmental _________ must be considered. </a:t>
            </a:r>
          </a:p>
          <a:p>
            <a:r>
              <a:rPr lang="en-US" dirty="0"/>
              <a:t>The economic impacts on people who may not __________ from the product must also be considered.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565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A6CDD-E935-4137-AB74-0EBC9ABA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Q&amp;A: Energy Independence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2B972-AD2D-448D-A655-4799C7863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Eliminating reliance on __________ supplied by a power company.</a:t>
            </a:r>
          </a:p>
          <a:p>
            <a:r>
              <a:rPr lang="en-US" dirty="0"/>
              <a:t>Reducing fossil _____ use (source of 60% of US electricity power)</a:t>
            </a:r>
          </a:p>
          <a:p>
            <a:r>
              <a:rPr lang="en-US" dirty="0"/>
              <a:t>Autonomy from the national ___________ energy grid.</a:t>
            </a:r>
          </a:p>
          <a:p>
            <a:r>
              <a:rPr lang="en-US" dirty="0"/>
              <a:t>Produce _____ energy than you consume.</a:t>
            </a:r>
          </a:p>
          <a:p>
            <a:r>
              <a:rPr lang="en-US" dirty="0"/>
              <a:t>Goal: Reduced energy ________.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7218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B9312-A767-4829-9FE4-36AD34A94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Q&amp;A: Zero Waste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0C997-7A54-4AB1-A1DD-03D216FD5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____________ recycling, ___________ waste, reduce consumption, and ensure that products are designed to be reused, repaired, or recycled back into the environment or marketplace. </a:t>
            </a:r>
          </a:p>
          <a:p>
            <a:r>
              <a:rPr lang="en-US" dirty="0"/>
              <a:t>Who is responsible? Both ________ &amp; Industry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1602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1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08885D85247D48B81EA4A11A8C7EC3" ma:contentTypeVersion="37" ma:contentTypeDescription="Create a new document." ma:contentTypeScope="" ma:versionID="0e1892a7bef1712f71808ab0fae0ab19">
  <xsd:schema xmlns:xsd="http://www.w3.org/2001/XMLSchema" xmlns:xs="http://www.w3.org/2001/XMLSchema" xmlns:p="http://schemas.microsoft.com/office/2006/metadata/properties" xmlns:ns2="2a9df6cb-da06-4b3c-b900-0f3a11605c14" xmlns:ns3="2da59447-b171-4ff9-a4eb-cecbaeb76619" targetNamespace="http://schemas.microsoft.com/office/2006/metadata/properties" ma:root="true" ma:fieldsID="b944efe4ad8e3b126fa53d8d45878653" ns2:_="" ns3:_="">
    <xsd:import namespace="2a9df6cb-da06-4b3c-b900-0f3a11605c14"/>
    <xsd:import namespace="2da59447-b171-4ff9-a4eb-cecbaeb76619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9df6cb-da06-4b3c-b900-0f3a11605c14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Teams_Channel_Section_Location" ma:index="28" nillable="true" ma:displayName="Teams Channel Section Location" ma:internalName="Teams_Channel_Section_Location">
      <xsd:simpleType>
        <xsd:restriction base="dms:Text"/>
      </xsd:simpleType>
    </xsd:element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35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4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4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4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59447-b171-4ff9-a4eb-cecbaeb76619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6" nillable="true" ma:displayName="Taxonomy Catch All Column" ma:hidden="true" ma:list="{175d39aa-1715-40f1-9606-356b7ac9b6f7}" ma:internalName="TaxCatchAll" ma:showField="CatchAllData" ma:web="2da59447-b171-4ff9-a4eb-cecbaeb766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aders xmlns="2a9df6cb-da06-4b3c-b900-0f3a11605c14">
      <UserInfo>
        <DisplayName/>
        <AccountId xsi:nil="true"/>
        <AccountType/>
      </UserInfo>
    </Leaders>
    <Math_Settings xmlns="2a9df6cb-da06-4b3c-b900-0f3a11605c14" xsi:nil="true"/>
    <Has_Leaders_Only_SectionGroup xmlns="2a9df6cb-da06-4b3c-b900-0f3a11605c14" xsi:nil="true"/>
    <Invited_Members xmlns="2a9df6cb-da06-4b3c-b900-0f3a11605c14" xsi:nil="true"/>
    <LMS_Mappings xmlns="2a9df6cb-da06-4b3c-b900-0f3a11605c14" xsi:nil="true"/>
    <IsNotebookLocked xmlns="2a9df6cb-da06-4b3c-b900-0f3a11605c14" xsi:nil="true"/>
    <lcf76f155ced4ddcb4097134ff3c332f xmlns="2a9df6cb-da06-4b3c-b900-0f3a11605c14">
      <Terms xmlns="http://schemas.microsoft.com/office/infopath/2007/PartnerControls"/>
    </lcf76f155ced4ddcb4097134ff3c332f>
    <Templates xmlns="2a9df6cb-da06-4b3c-b900-0f3a11605c14" xsi:nil="true"/>
    <Member_Groups xmlns="2a9df6cb-da06-4b3c-b900-0f3a11605c14">
      <UserInfo>
        <DisplayName/>
        <AccountId xsi:nil="true"/>
        <AccountType/>
      </UserInfo>
    </Member_Groups>
    <Self_Registration_Enabled xmlns="2a9df6cb-da06-4b3c-b900-0f3a11605c14" xsi:nil="true"/>
    <TaxCatchAll xmlns="2da59447-b171-4ff9-a4eb-cecbaeb76619" xsi:nil="true"/>
    <AppVersion xmlns="2a9df6cb-da06-4b3c-b900-0f3a11605c14" xsi:nil="true"/>
    <NotebookType xmlns="2a9df6cb-da06-4b3c-b900-0f3a11605c14" xsi:nil="true"/>
    <Distribution_Groups xmlns="2a9df6cb-da06-4b3c-b900-0f3a11605c14" xsi:nil="true"/>
    <Members xmlns="2a9df6cb-da06-4b3c-b900-0f3a11605c14">
      <UserInfo>
        <DisplayName/>
        <AccountId xsi:nil="true"/>
        <AccountType/>
      </UserInfo>
    </Members>
    <DefaultSectionNames xmlns="2a9df6cb-da06-4b3c-b900-0f3a11605c14" xsi:nil="true"/>
    <Is_Collaboration_Space_Locked xmlns="2a9df6cb-da06-4b3c-b900-0f3a11605c14" xsi:nil="true"/>
    <Teams_Channel_Section_Location xmlns="2a9df6cb-da06-4b3c-b900-0f3a11605c14" xsi:nil="true"/>
    <TeamsChannelId xmlns="2a9df6cb-da06-4b3c-b900-0f3a11605c14" xsi:nil="true"/>
    <FolderType xmlns="2a9df6cb-da06-4b3c-b900-0f3a11605c14" xsi:nil="true"/>
    <CultureName xmlns="2a9df6cb-da06-4b3c-b900-0f3a11605c14" xsi:nil="true"/>
    <Owner xmlns="2a9df6cb-da06-4b3c-b900-0f3a11605c14">
      <UserInfo>
        <DisplayName/>
        <AccountId xsi:nil="true"/>
        <AccountType/>
      </UserInfo>
    </Owner>
    <Invited_Leaders xmlns="2a9df6cb-da06-4b3c-b900-0f3a11605c14" xsi:nil="true"/>
  </documentManagement>
</p:properties>
</file>

<file path=customXml/itemProps1.xml><?xml version="1.0" encoding="utf-8"?>
<ds:datastoreItem xmlns:ds="http://schemas.openxmlformats.org/officeDocument/2006/customXml" ds:itemID="{D3F9C9F5-DDB1-4E69-9F26-F74DBEC7FD92}"/>
</file>

<file path=customXml/itemProps2.xml><?xml version="1.0" encoding="utf-8"?>
<ds:datastoreItem xmlns:ds="http://schemas.openxmlformats.org/officeDocument/2006/customXml" ds:itemID="{6DDD1301-7367-41B5-88C0-27B6010262BA}"/>
</file>

<file path=customXml/itemProps3.xml><?xml version="1.0" encoding="utf-8"?>
<ds:datastoreItem xmlns:ds="http://schemas.openxmlformats.org/officeDocument/2006/customXml" ds:itemID="{D45CCA1D-6C59-4A70-87D2-F23DF80DAA7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4021</TotalTime>
  <Words>846</Words>
  <Application>Microsoft Office PowerPoint</Application>
  <PresentationFormat>Widescreen</PresentationFormat>
  <Paragraphs>59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</vt:lpstr>
      <vt:lpstr>Symbol</vt:lpstr>
      <vt:lpstr>Times New Roman</vt:lpstr>
      <vt:lpstr>Trebuchet MS</vt:lpstr>
      <vt:lpstr>Wingdings</vt:lpstr>
      <vt:lpstr>Wingdings 3</vt:lpstr>
      <vt:lpstr>Facet</vt:lpstr>
      <vt:lpstr>Zero-Waste, Grid-Independent, and Economically Viable Aquaponics System: Is it Possible?</vt:lpstr>
      <vt:lpstr>Is a Zero-Waste, Grid-Independent, and Economically Viable Aquaponics System Possible? </vt:lpstr>
      <vt:lpstr>Definitions</vt:lpstr>
      <vt:lpstr>Challenges</vt:lpstr>
      <vt:lpstr>When Blue is Green Project Efforts</vt:lpstr>
      <vt:lpstr>Assignment</vt:lpstr>
      <vt:lpstr>Q&amp;A: Economic Viability</vt:lpstr>
      <vt:lpstr>Q&amp;A: Energy Independence  </vt:lpstr>
      <vt:lpstr>Q&amp;A: Zero Waste</vt:lpstr>
      <vt:lpstr>To Summarize: </vt:lpstr>
      <vt:lpstr>BiG Project Efforts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Blue is Green</dc:title>
  <dc:creator>Carroll, Natalie J.</dc:creator>
  <cp:lastModifiedBy>Natalie Carroll</cp:lastModifiedBy>
  <cp:revision>105</cp:revision>
  <dcterms:created xsi:type="dcterms:W3CDTF">2024-06-20T13:54:59Z</dcterms:created>
  <dcterms:modified xsi:type="dcterms:W3CDTF">2026-06-07T19:24:07Z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47FAEBF4-6F3A-477F-A57A-D9BFC1D5309F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0x0101006008885D85247D48B81EA4A11A8C7EC3</vt:lpwstr>
  </property>
</Properties>
</file>