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7.xml" ContentType="application/vnd.openxmlformats-officedocument.presentationml.tags+xml"/>
  <Override PartName="/ppt/tags/tag10.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5.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75" r:id="rId2"/>
    <p:sldId id="262" r:id="rId3"/>
    <p:sldId id="273" r:id="rId4"/>
    <p:sldId id="264" r:id="rId5"/>
    <p:sldId id="274" r:id="rId6"/>
    <p:sldId id="265" r:id="rId7"/>
    <p:sldId id="266" r:id="rId8"/>
    <p:sldId id="269" r:id="rId9"/>
    <p:sldId id="272" r:id="rId10"/>
    <p:sldId id="271" r:id="rId11"/>
    <p:sldId id="276"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C8D95-41C2-F91D-1BFB-74237623D161}" name="Zhou, Zhi" initials="ZZ" userId="S::zhizhou@purdue.edu::3e353a99-9fdb-4067-bee8-9118d071df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7" autoAdjust="0"/>
  </p:normalViewPr>
  <p:slideViewPr>
    <p:cSldViewPr snapToGrid="0">
      <p:cViewPr varScale="1">
        <p:scale>
          <a:sx n="70" d="100"/>
          <a:sy n="70" d="100"/>
        </p:scale>
        <p:origin x="192" y="43"/>
      </p:cViewPr>
      <p:guideLst/>
    </p:cSldViewPr>
  </p:slideViewPr>
  <p:outlineViewPr>
    <p:cViewPr>
      <p:scale>
        <a:sx n="33" d="100"/>
        <a:sy n="33" d="100"/>
      </p:scale>
      <p:origin x="0" y="-478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05983-5142-45CC-A131-EA17EBF412DC}"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8FBC8-BE10-4EAC-9C6F-0F891297FD85}" type="slidenum">
              <a:rPr lang="en-US" smtClean="0"/>
              <a:t>‹#›</a:t>
            </a:fld>
            <a:endParaRPr lang="en-US"/>
          </a:p>
        </p:txBody>
      </p:sp>
    </p:spTree>
    <p:extLst>
      <p:ext uri="{BB962C8B-B14F-4D97-AF65-F5344CB8AC3E}">
        <p14:creationId xmlns:p14="http://schemas.microsoft.com/office/powerpoint/2010/main" val="31553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2</a:t>
            </a:fld>
            <a:endParaRPr lang="en-US"/>
          </a:p>
        </p:txBody>
      </p:sp>
    </p:spTree>
    <p:extLst>
      <p:ext uri="{BB962C8B-B14F-4D97-AF65-F5344CB8AC3E}">
        <p14:creationId xmlns:p14="http://schemas.microsoft.com/office/powerpoint/2010/main" val="24391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7</a:t>
            </a:fld>
            <a:endParaRPr lang="en-US"/>
          </a:p>
        </p:txBody>
      </p:sp>
    </p:spTree>
    <p:extLst>
      <p:ext uri="{BB962C8B-B14F-4D97-AF65-F5344CB8AC3E}">
        <p14:creationId xmlns:p14="http://schemas.microsoft.com/office/powerpoint/2010/main" val="90188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8</a:t>
            </a:fld>
            <a:endParaRPr lang="en-US"/>
          </a:p>
        </p:txBody>
      </p:sp>
    </p:spTree>
    <p:extLst>
      <p:ext uri="{BB962C8B-B14F-4D97-AF65-F5344CB8AC3E}">
        <p14:creationId xmlns:p14="http://schemas.microsoft.com/office/powerpoint/2010/main" val="351125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10</a:t>
            </a:fld>
            <a:endParaRPr lang="en-US"/>
          </a:p>
        </p:txBody>
      </p:sp>
    </p:spTree>
    <p:extLst>
      <p:ext uri="{BB962C8B-B14F-4D97-AF65-F5344CB8AC3E}">
        <p14:creationId xmlns:p14="http://schemas.microsoft.com/office/powerpoint/2010/main" val="394187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11</a:t>
            </a:fld>
            <a:endParaRPr lang="en-US"/>
          </a:p>
        </p:txBody>
      </p:sp>
    </p:spTree>
    <p:extLst>
      <p:ext uri="{BB962C8B-B14F-4D97-AF65-F5344CB8AC3E}">
        <p14:creationId xmlns:p14="http://schemas.microsoft.com/office/powerpoint/2010/main" val="260701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11A4-6F28-4A5C-AB2F-7603A075B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3D13E-5ED2-4141-A9C4-89B08BA2A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C8286-D204-4022-8FB9-D1BF4663D8B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F85E0259-94A3-41AB-B681-0FA15B66F6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14558-A3E8-49A4-B8D2-36392714D5D2}"/>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1198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60BE-FDD6-4D61-9881-778B1FE86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0118EB-6123-4E89-ACCE-9DBE5F622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5A3F-9C85-4A27-917D-82966EA1DCC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D0CF2624-A1B1-40EC-BC6A-E12AB6FAAA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FA62CD-8909-4539-9379-ED6D9A639AF4}"/>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25028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3AAB8-A8F7-40F7-B121-3D423BAFB8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BFFA1-28C6-438D-8DF2-41B805CEA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925FA-953C-4F07-8930-5DFD9C2DA398}"/>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26AE86DD-059E-4544-9A31-57B2B14A91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9D45-FBDF-4DE6-BB5D-AC7DA1822DA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04006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14EE-EA08-44DD-B15B-C15CF7134F7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496CF25-3B90-4859-A5AF-8692F6667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4C53C-6646-419A-A76B-B997249F45E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81FEDD4A-F8E0-4411-BCA8-E47A5AA28B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3E39F0-D614-4E5F-B12A-B547F3D19E1A}"/>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5310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7E0A-9B6A-475B-BEBD-FBBF63E39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DB32D-E3C8-4AFE-8DDA-F1C11E5A2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380DE2-0BB2-401B-AC16-E9592F8459D4}"/>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1CFAEE89-4417-430B-AFDC-78759FB53F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EF96B2-2615-4790-BC40-D19589A50A75}"/>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14600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6261-5856-4535-B476-F3DDB8095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D6D39-8188-4DB6-A2B9-3E6A2C452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26EAC-1752-4109-83F4-2578D18319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311C21-2122-4354-979E-E7C5DDE051E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8BF2B4F9-FAF1-4843-AE89-0CE313C4B0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E18DDD-07C3-4D4A-B05F-706433EED0CA}"/>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7087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1323-2D8F-452D-BC72-ED4792002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90CE0-AAAA-4787-821C-9CCDE3C3F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935E3-BA7C-4028-BB77-9E882A3B9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298EDF-5A00-4421-972E-A39495E3B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C6EDA-2FD3-42B4-8BFF-D68C2B7FA1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24EFC-8FB1-4AF8-A5B0-97B34BA9D66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8" name="Footer Placeholder 7">
            <a:extLst>
              <a:ext uri="{FF2B5EF4-FFF2-40B4-BE49-F238E27FC236}">
                <a16:creationId xmlns:a16="http://schemas.microsoft.com/office/drawing/2014/main" id="{EB3C4898-206F-4273-A194-FF54086989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82C4DF-1A75-4B3B-8713-5F443EDD82D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61596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CF53-45D8-47DC-8FE3-309A7F106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DB105-73D7-48BC-9207-45C2811B9FD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4" name="Footer Placeholder 3">
            <a:extLst>
              <a:ext uri="{FF2B5EF4-FFF2-40B4-BE49-F238E27FC236}">
                <a16:creationId xmlns:a16="http://schemas.microsoft.com/office/drawing/2014/main" id="{67F3728E-4ABD-4952-94D5-F75912A527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63294A-24F5-4C96-A6BC-1E32E9D7AEE7}"/>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0209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AD3AE-CCCA-40E4-9F19-C25F8ADA806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3" name="Footer Placeholder 2">
            <a:extLst>
              <a:ext uri="{FF2B5EF4-FFF2-40B4-BE49-F238E27FC236}">
                <a16:creationId xmlns:a16="http://schemas.microsoft.com/office/drawing/2014/main" id="{716D60D0-F58E-4B40-8978-335B8BD80E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CFE6467-00D8-4936-89C2-60EFD81AE44E}"/>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59688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315E-D485-4BA4-A03D-D0950CE96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7F96E5-C7DE-42BC-9F7B-7949A04C8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95E1C-7522-4C61-A36E-89223DAD7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18E80-F29E-40D5-9439-A1CEE78A872A}"/>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2EE75599-729B-41C3-AA24-BB9899F767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EFF55-5F58-4772-904F-6195854D4968}"/>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1799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23EA-3E1A-4AE4-97F6-23CACE83C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4557B-A0D1-4A01-BA4F-BF6A64DF1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C6AC08-8924-48E7-9DF9-4F99C3601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BDE4F-DF53-4B39-9F12-BAF6DA02F67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EA0CC389-9CD2-42E4-ABBC-8F9C88BEA1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0FBA44-26F3-4087-9402-54DDFA14241D}"/>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77551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F5C401-7C1C-5CF1-D529-D58072C95C4F}"/>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19C0B823-60D4-43A0-AB65-88765A92FE8F}"/>
              </a:ext>
            </a:extLst>
          </p:cNvPr>
          <p:cNvSpPr>
            <a:spLocks noGrp="1"/>
          </p:cNvSpPr>
          <p:nvPr>
            <p:ph type="title"/>
          </p:nvPr>
        </p:nvSpPr>
        <p:spPr>
          <a:xfrm>
            <a:off x="386080" y="365125"/>
            <a:ext cx="1096772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E3C5DF-D1CF-4A17-B989-E3392FBDC00D}"/>
              </a:ext>
            </a:extLst>
          </p:cNvPr>
          <p:cNvSpPr>
            <a:spLocks noGrp="1"/>
          </p:cNvSpPr>
          <p:nvPr>
            <p:ph type="body" idx="1"/>
          </p:nvPr>
        </p:nvSpPr>
        <p:spPr>
          <a:xfrm>
            <a:off x="386080" y="1825625"/>
            <a:ext cx="1096772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2F24080-DED3-BB19-E559-DC44916760C9}"/>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13638BC2-B978-B868-B62E-803C1F235810}"/>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9552823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emf"/><Relationship Id="rId5" Type="http://schemas.openxmlformats.org/officeDocument/2006/relationships/image" Target="../media/image12.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ttuce growing in the big research lab. ">
            <a:extLst>
              <a:ext uri="{FF2B5EF4-FFF2-40B4-BE49-F238E27FC236}">
                <a16:creationId xmlns:a16="http://schemas.microsoft.com/office/drawing/2014/main" id="{45D65F2B-A106-823B-3164-A2816F99DC06}"/>
              </a:ext>
            </a:extLst>
          </p:cNvPr>
          <p:cNvPicPr>
            <a:picLocks noChangeAspect="1"/>
          </p:cNvPicPr>
          <p:nvPr/>
        </p:nvPicPr>
        <p:blipFill rotWithShape="1">
          <a:blip r:embed="rId3">
            <a:extLst>
              <a:ext uri="{28A0092B-C50C-407E-A947-70E740481C1C}">
                <a14:useLocalDpi xmlns:a14="http://schemas.microsoft.com/office/drawing/2010/main" val="0"/>
              </a:ext>
            </a:extLst>
          </a:blip>
          <a:srcRect t="17143" r="24123" b="40145"/>
          <a:stretch/>
        </p:blipFill>
        <p:spPr>
          <a:xfrm>
            <a:off x="2795332" y="1"/>
            <a:ext cx="9396668" cy="6858000"/>
          </a:xfrm>
          <a:prstGeom prst="rect">
            <a:avLst/>
          </a:prstGeom>
        </p:spPr>
      </p:pic>
      <p:pic>
        <p:nvPicPr>
          <p:cNvPr id="4" name="Picture 3">
            <a:extLst>
              <a:ext uri="{FF2B5EF4-FFF2-40B4-BE49-F238E27FC236}">
                <a16:creationId xmlns:a16="http://schemas.microsoft.com/office/drawing/2014/main" id="{EB8B5452-BB8E-2EF3-1016-9CBD650653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5864352" cy="6858000"/>
          </a:xfrm>
          <a:prstGeom prst="rect">
            <a:avLst/>
          </a:prstGeom>
          <a:noFill/>
        </p:spPr>
      </p:pic>
      <p:pic>
        <p:nvPicPr>
          <p:cNvPr id="5" name="Picture 4">
            <a:extLst>
              <a:ext uri="{FF2B5EF4-FFF2-40B4-BE49-F238E27FC236}">
                <a16:creationId xmlns:a16="http://schemas.microsoft.com/office/drawing/2014/main" id="{24AB0CDA-82DD-BDC1-589A-1F7AA736697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0"/>
            <a:ext cx="5753527" cy="6858000"/>
          </a:xfrm>
          <a:prstGeom prst="rect">
            <a:avLst/>
          </a:prstGeom>
        </p:spPr>
      </p:pic>
      <p:sp>
        <p:nvSpPr>
          <p:cNvPr id="6" name="Content Placeholder 6">
            <a:extLst>
              <a:ext uri="{FF2B5EF4-FFF2-40B4-BE49-F238E27FC236}">
                <a16:creationId xmlns:a16="http://schemas.microsoft.com/office/drawing/2014/main" id="{CD9E8637-B63B-FA21-26E7-13526D4ACD1E}"/>
              </a:ext>
            </a:extLst>
          </p:cNvPr>
          <p:cNvSpPr>
            <a:spLocks noGrp="1"/>
          </p:cNvSpPr>
          <p:nvPr>
            <p:ph type="title" idx="4294967295"/>
          </p:nvPr>
        </p:nvSpPr>
        <p:spPr>
          <a:xfrm>
            <a:off x="509588" y="858838"/>
            <a:ext cx="3519487"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6840"/>
              </a:lnSpc>
              <a:spcBef>
                <a:spcPts val="1000"/>
              </a:spcBef>
              <a:spcAft>
                <a:spcPts val="0"/>
              </a:spcAft>
              <a:buClrTx/>
              <a:buSzTx/>
              <a:buFont typeface="Wingdings" pitchFamily="2" charset="2"/>
              <a:buNone/>
              <a:tabLst/>
              <a:defRPr/>
            </a:pPr>
            <a:r>
              <a:rPr kumimoji="0" lang="en-US" sz="7200" b="1" i="0" u="none" strike="noStrike" kern="1200" cap="none" spc="0" normalizeH="0" baseline="0" noProof="0" dirty="0">
                <a:ln>
                  <a:noFill/>
                </a:ln>
                <a:solidFill>
                  <a:schemeClr val="bg1"/>
                </a:solidFill>
                <a:effectLst/>
                <a:uLnTx/>
                <a:uFillTx/>
                <a:latin typeface="United Sans Cd Bk" pitchFamily="2" charset="77"/>
                <a:ea typeface="Cambria" panose="02040503050406030204" pitchFamily="18" charset="0"/>
                <a:cs typeface="+mn-cs"/>
              </a:rPr>
              <a:t>Why Flow Rates Matter</a:t>
            </a:r>
            <a:endParaRPr kumimoji="0" lang="en-US" sz="7200" b="1" i="0" u="none" strike="noStrike" kern="1200" cap="none" spc="0" normalizeH="0" baseline="0" noProof="0" dirty="0">
              <a:ln>
                <a:noFill/>
              </a:ln>
              <a:solidFill>
                <a:schemeClr val="bg1"/>
              </a:solidFill>
              <a:effectLst/>
              <a:uLnTx/>
              <a:uFillTx/>
              <a:latin typeface="United Sans Cd Bk" pitchFamily="2" charset="77"/>
              <a:ea typeface="+mn-ea"/>
              <a:cs typeface="+mn-cs"/>
            </a:endParaRPr>
          </a:p>
        </p:txBody>
      </p:sp>
      <p:pic>
        <p:nvPicPr>
          <p:cNvPr id="7" name="Picture 6" descr="Purdue University logo.">
            <a:extLst>
              <a:ext uri="{FF2B5EF4-FFF2-40B4-BE49-F238E27FC236}">
                <a16:creationId xmlns:a16="http://schemas.microsoft.com/office/drawing/2014/main" id="{69A4E4CB-5A71-0140-0F20-B32A493F4BCC}"/>
              </a:ext>
            </a:extLst>
          </p:cNvPr>
          <p:cNvPicPr>
            <a:picLocks noChangeAspect="1"/>
          </p:cNvPicPr>
          <p:nvPr/>
        </p:nvPicPr>
        <p:blipFill>
          <a:blip r:embed="rId6"/>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276480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408B66-D27F-F4A5-6A2C-A91A7FBA5090}"/>
              </a:ext>
            </a:extLst>
          </p:cNvPr>
          <p:cNvSpPr>
            <a:spLocks noGrp="1"/>
          </p:cNvSpPr>
          <p:nvPr>
            <p:ph type="title"/>
          </p:nvPr>
        </p:nvSpPr>
        <p:spPr>
          <a:xfrm>
            <a:off x="386080" y="365125"/>
            <a:ext cx="10967720" cy="1325563"/>
          </a:xfrm>
        </p:spPr>
        <p:txBody>
          <a:bodyPr/>
          <a:lstStyle/>
          <a:p>
            <a:r>
              <a:rPr lang="en-US" dirty="0"/>
              <a:t>Answers</a:t>
            </a:r>
          </a:p>
        </p:txBody>
      </p:sp>
      <p:sp>
        <p:nvSpPr>
          <p:cNvPr id="3" name="Content Placeholder 2">
            <a:extLst>
              <a:ext uri="{FF2B5EF4-FFF2-40B4-BE49-F238E27FC236}">
                <a16:creationId xmlns:a16="http://schemas.microsoft.com/office/drawing/2014/main" id="{1D54609F-74A8-46F4-A0DA-3F009B508B32}"/>
              </a:ext>
            </a:extLst>
          </p:cNvPr>
          <p:cNvSpPr>
            <a:spLocks noGrp="1"/>
          </p:cNvSpPr>
          <p:nvPr>
            <p:ph idx="1"/>
          </p:nvPr>
        </p:nvSpPr>
        <p:spPr>
          <a:xfrm>
            <a:off x="309966" y="1727200"/>
            <a:ext cx="10693831" cy="4890576"/>
          </a:xfrm>
        </p:spPr>
        <p:txBody>
          <a:bodyPr>
            <a:normAutofit fontScale="92500" lnSpcReduction="10000"/>
          </a:bodyPr>
          <a:lstStyle/>
          <a:p>
            <a:r>
              <a:rPr lang="en-US" dirty="0"/>
              <a:t>How was the TDS (salt) impacted by flow rate? </a:t>
            </a:r>
          </a:p>
          <a:p>
            <a:pPr lvl="1"/>
            <a:r>
              <a:rPr lang="en-US" sz="2100" dirty="0"/>
              <a:t>The TDS rate of change was higher, with higher flow rates showing how </a:t>
            </a:r>
            <a:br>
              <a:rPr lang="en-US" sz="2100" dirty="0"/>
            </a:br>
            <a:r>
              <a:rPr lang="en-US" sz="2100" dirty="0"/>
              <a:t>flow rate affects how quickly nutrients and/or contaminants mixed with the fresh water.</a:t>
            </a:r>
          </a:p>
          <a:p>
            <a:r>
              <a:rPr lang="en-US" dirty="0"/>
              <a:t>Based on your understanding of how flow rates impacted TDS (salt), how do you think flow rates impact nutrient and oxygen supplies in an aquaponics system? </a:t>
            </a:r>
          </a:p>
          <a:p>
            <a:pPr lvl="1"/>
            <a:r>
              <a:rPr lang="en-US" sz="2100" dirty="0"/>
              <a:t>Higher flow rates speed up nutrient and oxygen supplies in an aquaponics system.</a:t>
            </a:r>
          </a:p>
          <a:p>
            <a:r>
              <a:rPr lang="en-US" dirty="0"/>
              <a:t>How do flow rates impact point-source pollution in rivers?</a:t>
            </a:r>
          </a:p>
          <a:p>
            <a:pPr lvl="1"/>
            <a:r>
              <a:rPr lang="en-US" sz="2100" dirty="0"/>
              <a:t>Flow rates and mixing is responsible for both the extent and the location that point-source pollution moves in streams and rivers. </a:t>
            </a:r>
          </a:p>
          <a:p>
            <a:r>
              <a:rPr lang="en-US" dirty="0"/>
              <a:t>How does flow rate or mixing affect water quality in rivers and lakes?</a:t>
            </a:r>
          </a:p>
          <a:p>
            <a:pPr lvl="1"/>
            <a:r>
              <a:rPr lang="en-US" sz="1900" dirty="0"/>
              <a:t>Flow rates affect the volume of water entering a river or lake in a given time. Flow rates contribute to mass transfer efficiency of substance in the water. In other words – higher flows cause quicker mixing of contaminants.</a:t>
            </a:r>
          </a:p>
        </p:txBody>
      </p:sp>
    </p:spTree>
    <p:custDataLst>
      <p:tags r:id="rId1"/>
    </p:custDataLst>
    <p:extLst>
      <p:ext uri="{BB962C8B-B14F-4D97-AF65-F5344CB8AC3E}">
        <p14:creationId xmlns:p14="http://schemas.microsoft.com/office/powerpoint/2010/main" val="143973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237CB-A82B-E5BD-19B1-1A728E988C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5753527" cy="6858000"/>
          </a:xfrm>
          <a:prstGeom prst="rect">
            <a:avLst/>
          </a:prstGeom>
        </p:spPr>
      </p:pic>
      <p:sp>
        <p:nvSpPr>
          <p:cNvPr id="4" name="Rectangle 3">
            <a:extLst>
              <a:ext uri="{FF2B5EF4-FFF2-40B4-BE49-F238E27FC236}">
                <a16:creationId xmlns:a16="http://schemas.microsoft.com/office/drawing/2014/main" id="{3B943468-E97D-9F3D-2455-DA5B7C8F4A5D}"/>
              </a:ext>
              <a:ext uri="{C183D7F6-B498-43B3-948B-1728B52AA6E4}">
                <adec:decorative xmlns:adec="http://schemas.microsoft.com/office/drawing/2017/decorative" val="1"/>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F2C64-E45E-4B64-8598-7A3C50FD5FEB}"/>
              </a:ext>
              <a:ext uri="{C183D7F6-B498-43B3-948B-1728B52AA6E4}">
                <adec:decorative xmlns:adec="http://schemas.microsoft.com/office/drawing/2017/decorative" val="1"/>
              </a:ext>
            </a:extLst>
          </p:cNvPr>
          <p:cNvSpPr>
            <a:spLocks noGrp="1"/>
          </p:cNvSpPr>
          <p:nvPr>
            <p:ph type="title"/>
          </p:nvPr>
        </p:nvSpPr>
        <p:spPr>
          <a:xfrm>
            <a:off x="386080" y="-1325563"/>
            <a:ext cx="10967720" cy="1325563"/>
          </a:xfrm>
        </p:spPr>
        <p:txBody>
          <a:bodyPr vert="horz" lIns="91440" tIns="45720" rIns="91440" bIns="45720" rtlCol="0" anchor="b">
            <a:normAutofit/>
          </a:bodyPr>
          <a:lstStyle/>
          <a:p>
            <a:r>
              <a:rPr lang="en-US" dirty="0"/>
              <a:t>Final slide</a:t>
            </a:r>
          </a:p>
        </p:txBody>
      </p:sp>
      <p:pic>
        <p:nvPicPr>
          <p:cNvPr id="8" name="Picture 7" descr="Big website QR code. ">
            <a:extLst>
              <a:ext uri="{FF2B5EF4-FFF2-40B4-BE49-F238E27FC236}">
                <a16:creationId xmlns:a16="http://schemas.microsoft.com/office/drawing/2014/main" id="{780C9E17-A76C-E17B-7C86-35FD96468D6C}"/>
              </a:ext>
            </a:extLst>
          </p:cNvPr>
          <p:cNvPicPr>
            <a:picLocks noChangeAspect="1"/>
          </p:cNvPicPr>
          <p:nvPr/>
        </p:nvPicPr>
        <p:blipFill rotWithShape="1">
          <a:blip r:embed="rId5">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sp>
        <p:nvSpPr>
          <p:cNvPr id="10" name="TextBox 9">
            <a:extLst>
              <a:ext uri="{FF2B5EF4-FFF2-40B4-BE49-F238E27FC236}">
                <a16:creationId xmlns:a16="http://schemas.microsoft.com/office/drawing/2014/main" id="{4C5A55BA-163B-C27C-AF6A-2EA6E6E0B2F4}"/>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pic>
        <p:nvPicPr>
          <p:cNvPr id="6" name="Picture 5" descr="Purdue University logo. ">
            <a:extLst>
              <a:ext uri="{FF2B5EF4-FFF2-40B4-BE49-F238E27FC236}">
                <a16:creationId xmlns:a16="http://schemas.microsoft.com/office/drawing/2014/main" id="{1F7414EB-56BF-5E9D-3624-C9BDDD55FC63}"/>
              </a:ext>
            </a:extLst>
          </p:cNvPr>
          <p:cNvPicPr>
            <a:picLocks noChangeAspect="1"/>
          </p:cNvPicPr>
          <p:nvPr/>
        </p:nvPicPr>
        <p:blipFill>
          <a:blip r:embed="rId6"/>
          <a:stretch>
            <a:fillRect/>
          </a:stretch>
        </p:blipFill>
        <p:spPr>
          <a:xfrm>
            <a:off x="643654" y="6032939"/>
            <a:ext cx="2227563" cy="398729"/>
          </a:xfrm>
          <a:prstGeom prst="rect">
            <a:avLst/>
          </a:prstGeom>
        </p:spPr>
      </p:pic>
      <p:sp>
        <p:nvSpPr>
          <p:cNvPr id="9" name="TextBox 8">
            <a:extLst>
              <a:ext uri="{FF2B5EF4-FFF2-40B4-BE49-F238E27FC236}">
                <a16:creationId xmlns:a16="http://schemas.microsoft.com/office/drawing/2014/main" id="{76ECCD4A-94E4-C00C-0FD6-53FCFC481C87}"/>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spTree>
    <p:custDataLst>
      <p:tags r:id="rId1"/>
    </p:custDataLst>
    <p:extLst>
      <p:ext uri="{BB962C8B-B14F-4D97-AF65-F5344CB8AC3E}">
        <p14:creationId xmlns:p14="http://schemas.microsoft.com/office/powerpoint/2010/main" val="105818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a:xfrm>
            <a:off x="386081" y="594102"/>
            <a:ext cx="8407190" cy="917196"/>
          </a:xfrm>
        </p:spPr>
        <p:txBody>
          <a:bodyPr>
            <a:normAutofit/>
          </a:bodyPr>
          <a:lstStyle/>
          <a:p>
            <a:r>
              <a:rPr lang="en-US" dirty="0"/>
              <a:t>Water Quality and Quantity</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a:xfrm>
            <a:off x="386080" y="1825625"/>
            <a:ext cx="9160876" cy="4351338"/>
          </a:xfrm>
        </p:spPr>
        <p:txBody>
          <a:bodyPr>
            <a:normAutofit/>
          </a:bodyPr>
          <a:lstStyle/>
          <a:p>
            <a:r>
              <a:rPr lang="en-US" dirty="0"/>
              <a:t>Water is essential for agriculture, including fish production and crop cultivation in blue foods systems. </a:t>
            </a:r>
          </a:p>
          <a:p>
            <a:r>
              <a:rPr lang="en-US" dirty="0"/>
              <a:t>Water quality and water quantity are two characteristics of water. </a:t>
            </a:r>
          </a:p>
          <a:p>
            <a:r>
              <a:rPr lang="en-US" dirty="0"/>
              <a:t>Water quality is directly related to the health and productivity of fish and crops. </a:t>
            </a:r>
          </a:p>
          <a:p>
            <a:r>
              <a:rPr lang="en-US" dirty="0"/>
              <a:t>Water quantity contributes to plant growth and transpiration. </a:t>
            </a:r>
          </a:p>
        </p:txBody>
      </p:sp>
      <p:pic>
        <p:nvPicPr>
          <p:cNvPr id="5" name="Picture 4">
            <a:extLst>
              <a:ext uri="{FF2B5EF4-FFF2-40B4-BE49-F238E27FC236}">
                <a16:creationId xmlns:a16="http://schemas.microsoft.com/office/drawing/2014/main" id="{94EE7065-990E-CED3-8A28-58F34054F7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46956" y="3375435"/>
            <a:ext cx="1873278" cy="830422"/>
          </a:xfrm>
          <a:prstGeom prst="rect">
            <a:avLst/>
          </a:prstGeom>
        </p:spPr>
      </p:pic>
      <p:pic>
        <p:nvPicPr>
          <p:cNvPr id="6" name="Picture 5">
            <a:extLst>
              <a:ext uri="{FF2B5EF4-FFF2-40B4-BE49-F238E27FC236}">
                <a16:creationId xmlns:a16="http://schemas.microsoft.com/office/drawing/2014/main" id="{3AA1EC5F-74D0-01FA-CA7B-D10E614C38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8900344" y="4723232"/>
            <a:ext cx="2030504" cy="830422"/>
          </a:xfrm>
          <a:prstGeom prst="rect">
            <a:avLst/>
          </a:prstGeom>
        </p:spPr>
      </p:pic>
    </p:spTree>
    <p:custDataLst>
      <p:tags r:id="rId1"/>
    </p:custDataLst>
    <p:extLst>
      <p:ext uri="{BB962C8B-B14F-4D97-AF65-F5344CB8AC3E}">
        <p14:creationId xmlns:p14="http://schemas.microsoft.com/office/powerpoint/2010/main" val="56180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4388-AF21-4F9D-B711-EAB31A2924C8}"/>
              </a:ext>
            </a:extLst>
          </p:cNvPr>
          <p:cNvSpPr>
            <a:spLocks noGrp="1"/>
          </p:cNvSpPr>
          <p:nvPr>
            <p:ph type="title"/>
          </p:nvPr>
        </p:nvSpPr>
        <p:spPr>
          <a:xfrm>
            <a:off x="386080" y="396121"/>
            <a:ext cx="8745394" cy="1325563"/>
          </a:xfrm>
        </p:spPr>
        <p:txBody>
          <a:bodyPr/>
          <a:lstStyle/>
          <a:p>
            <a:r>
              <a:rPr lang="en-US" dirty="0"/>
              <a:t>Activity Objective</a:t>
            </a:r>
          </a:p>
        </p:txBody>
      </p:sp>
      <p:sp>
        <p:nvSpPr>
          <p:cNvPr id="3" name="Content Placeholder 2">
            <a:extLst>
              <a:ext uri="{FF2B5EF4-FFF2-40B4-BE49-F238E27FC236}">
                <a16:creationId xmlns:a16="http://schemas.microsoft.com/office/drawing/2014/main" id="{E30593A2-8842-45D7-B41C-58B0E8D4E3B8}"/>
              </a:ext>
            </a:extLst>
          </p:cNvPr>
          <p:cNvSpPr>
            <a:spLocks noGrp="1"/>
          </p:cNvSpPr>
          <p:nvPr>
            <p:ph idx="1"/>
          </p:nvPr>
        </p:nvSpPr>
        <p:spPr>
          <a:xfrm>
            <a:off x="386080" y="1921791"/>
            <a:ext cx="6014720" cy="1507210"/>
          </a:xfrm>
        </p:spPr>
        <p:txBody>
          <a:bodyPr>
            <a:normAutofit/>
          </a:bodyPr>
          <a:lstStyle/>
          <a:p>
            <a:r>
              <a:rPr lang="en-US" sz="2800" dirty="0">
                <a:ea typeface="Calibri" panose="020F0502020204030204" pitchFamily="34" charset="0"/>
              </a:rPr>
              <a:t>L</a:t>
            </a:r>
            <a:r>
              <a:rPr lang="en-US" sz="2800" dirty="0">
                <a:effectLst/>
                <a:ea typeface="Calibri" panose="020F0502020204030204" pitchFamily="34" charset="0"/>
              </a:rPr>
              <a:t>earn how flow rate may affect concentrations of various chemicals in a hydroponic system. </a:t>
            </a:r>
          </a:p>
        </p:txBody>
      </p:sp>
      <p:pic>
        <p:nvPicPr>
          <p:cNvPr id="5" name="Picture 4">
            <a:extLst>
              <a:ext uri="{FF2B5EF4-FFF2-40B4-BE49-F238E27FC236}">
                <a16:creationId xmlns:a16="http://schemas.microsoft.com/office/drawing/2014/main" id="{48336316-DBC2-DEAF-BD6A-0EEC575524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4929" y="2383729"/>
            <a:ext cx="3024883" cy="3170077"/>
          </a:xfrm>
          <a:prstGeom prst="rect">
            <a:avLst/>
          </a:prstGeom>
        </p:spPr>
      </p:pic>
      <p:pic>
        <p:nvPicPr>
          <p:cNvPr id="6" name="Picture 5">
            <a:extLst>
              <a:ext uri="{FF2B5EF4-FFF2-40B4-BE49-F238E27FC236}">
                <a16:creationId xmlns:a16="http://schemas.microsoft.com/office/drawing/2014/main" id="{3909C7D1-FEDB-84E2-4958-442540E93B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26534" y="4921467"/>
            <a:ext cx="1873278" cy="830422"/>
          </a:xfrm>
          <a:prstGeom prst="rect">
            <a:avLst/>
          </a:prstGeom>
        </p:spPr>
      </p:pic>
      <p:pic>
        <p:nvPicPr>
          <p:cNvPr id="8" name="Picture 7">
            <a:extLst>
              <a:ext uri="{FF2B5EF4-FFF2-40B4-BE49-F238E27FC236}">
                <a16:creationId xmlns:a16="http://schemas.microsoft.com/office/drawing/2014/main" id="{E2F97576-0F11-301D-5906-3C35829BD5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4854688" y="3429000"/>
            <a:ext cx="2030504" cy="830422"/>
          </a:xfrm>
          <a:prstGeom prst="rect">
            <a:avLst/>
          </a:prstGeom>
        </p:spPr>
      </p:pic>
    </p:spTree>
    <p:custDataLst>
      <p:tags r:id="rId1"/>
    </p:custDataLst>
    <p:extLst>
      <p:ext uri="{BB962C8B-B14F-4D97-AF65-F5344CB8AC3E}">
        <p14:creationId xmlns:p14="http://schemas.microsoft.com/office/powerpoint/2010/main" val="31959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7D53-3244-4722-B293-E8539506965D}"/>
              </a:ext>
            </a:extLst>
          </p:cNvPr>
          <p:cNvSpPr>
            <a:spLocks noGrp="1"/>
          </p:cNvSpPr>
          <p:nvPr>
            <p:ph type="title"/>
          </p:nvPr>
        </p:nvSpPr>
        <p:spPr/>
        <p:txBody>
          <a:bodyPr/>
          <a:lstStyle/>
          <a:p>
            <a:r>
              <a:rPr lang="en-US" dirty="0"/>
              <a:t>Measuring water quantity</a:t>
            </a:r>
          </a:p>
        </p:txBody>
      </p:sp>
      <p:sp>
        <p:nvSpPr>
          <p:cNvPr id="3" name="Content Placeholder 2">
            <a:extLst>
              <a:ext uri="{FF2B5EF4-FFF2-40B4-BE49-F238E27FC236}">
                <a16:creationId xmlns:a16="http://schemas.microsoft.com/office/drawing/2014/main" id="{52C9C08F-1973-49A1-9ECF-ECA1007CAEB9}"/>
              </a:ext>
            </a:extLst>
          </p:cNvPr>
          <p:cNvSpPr>
            <a:spLocks noGrp="1"/>
          </p:cNvSpPr>
          <p:nvPr>
            <p:ph idx="1"/>
          </p:nvPr>
        </p:nvSpPr>
        <p:spPr>
          <a:xfrm>
            <a:off x="386080" y="1825625"/>
            <a:ext cx="10602218" cy="4351338"/>
          </a:xfrm>
        </p:spPr>
        <p:txBody>
          <a:bodyPr/>
          <a:lstStyle/>
          <a:p>
            <a:r>
              <a:rPr lang="en-US" dirty="0"/>
              <a:t>Water quantity is measured by flow rate multiplied by time. </a:t>
            </a:r>
          </a:p>
          <a:p>
            <a:r>
              <a:rPr lang="en-US" dirty="0"/>
              <a:t>Flow rate describes how much water passes per unit of time, such as gallon per hour. </a:t>
            </a:r>
          </a:p>
          <a:p>
            <a:r>
              <a:rPr lang="en-US" dirty="0"/>
              <a:t>Flow rate is important. It describes how quickly water is cycled between the fish tank and plant tank so that the right amount of oxygen and nutrients can be supplied, and waste can be removed in time.</a:t>
            </a:r>
          </a:p>
        </p:txBody>
      </p:sp>
    </p:spTree>
    <p:custDataLst>
      <p:tags r:id="rId1"/>
    </p:custDataLst>
    <p:extLst>
      <p:ext uri="{BB962C8B-B14F-4D97-AF65-F5344CB8AC3E}">
        <p14:creationId xmlns:p14="http://schemas.microsoft.com/office/powerpoint/2010/main" val="269934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08F0-8568-4DA2-9AE6-BB23BDE7302A}"/>
              </a:ext>
            </a:extLst>
          </p:cNvPr>
          <p:cNvSpPr>
            <a:spLocks noGrp="1"/>
          </p:cNvSpPr>
          <p:nvPr>
            <p:ph type="title"/>
          </p:nvPr>
        </p:nvSpPr>
        <p:spPr/>
        <p:txBody>
          <a:bodyPr/>
          <a:lstStyle/>
          <a:p>
            <a:r>
              <a:rPr lang="en-US" dirty="0"/>
              <a:t>What you’ll need</a:t>
            </a:r>
          </a:p>
        </p:txBody>
      </p:sp>
      <p:sp>
        <p:nvSpPr>
          <p:cNvPr id="3" name="Content Placeholder 2">
            <a:extLst>
              <a:ext uri="{FF2B5EF4-FFF2-40B4-BE49-F238E27FC236}">
                <a16:creationId xmlns:a16="http://schemas.microsoft.com/office/drawing/2014/main" id="{47E66315-10EF-467C-B899-00FE773D1112}"/>
              </a:ext>
            </a:extLst>
          </p:cNvPr>
          <p:cNvSpPr>
            <a:spLocks noGrp="1"/>
          </p:cNvSpPr>
          <p:nvPr>
            <p:ph idx="1"/>
          </p:nvPr>
        </p:nvSpPr>
        <p:spPr/>
        <p:txBody>
          <a:bodyPr>
            <a:normAutofit/>
          </a:bodyPr>
          <a:lstStyle/>
          <a:p>
            <a:pPr marL="57150" indent="0">
              <a:spcBef>
                <a:spcPts val="0"/>
              </a:spcBef>
              <a:buNone/>
            </a:pPr>
            <a:r>
              <a:rPr lang="en-US" sz="3200" dirty="0">
                <a:effectLst/>
                <a:ea typeface="Calibri" panose="020F0502020204030204" pitchFamily="34" charset="0"/>
              </a:rPr>
              <a:t>Student worksheets:</a:t>
            </a:r>
          </a:p>
          <a:p>
            <a:pPr marL="458788" indent="-287338">
              <a:lnSpc>
                <a:spcPts val="2260"/>
              </a:lnSpc>
              <a:spcBef>
                <a:spcPts val="0"/>
              </a:spcBef>
            </a:pPr>
            <a:endParaRPr lang="en-US" sz="2800" dirty="0">
              <a:effectLst/>
              <a:ea typeface="Calibri" panose="020F0502020204030204" pitchFamily="34" charset="0"/>
            </a:endParaRPr>
          </a:p>
          <a:p>
            <a:pPr marL="458788" indent="-287338">
              <a:spcBef>
                <a:spcPts val="0"/>
              </a:spcBef>
            </a:pPr>
            <a:r>
              <a:rPr lang="en-US" sz="2800" dirty="0">
                <a:effectLst/>
                <a:ea typeface="Calibri" panose="020F0502020204030204" pitchFamily="34" charset="0"/>
              </a:rPr>
              <a:t>Flow rate lab</a:t>
            </a:r>
            <a:r>
              <a:rPr lang="en-US" dirty="0">
                <a:ea typeface="Calibri" panose="020F0502020204030204" pitchFamily="34" charset="0"/>
              </a:rPr>
              <a:t> instructions</a:t>
            </a:r>
          </a:p>
          <a:p>
            <a:pPr marL="915988" lvl="1" indent="-287338">
              <a:spcBef>
                <a:spcPts val="0"/>
              </a:spcBef>
            </a:pPr>
            <a:r>
              <a:rPr lang="en-US" dirty="0">
                <a:ea typeface="Calibri" panose="020F0502020204030204" pitchFamily="34" charset="0"/>
              </a:rPr>
              <a:t>The supplies you’ll need are listed</a:t>
            </a:r>
          </a:p>
          <a:p>
            <a:pPr marL="628650" lvl="1" indent="0">
              <a:spcBef>
                <a:spcPts val="0"/>
              </a:spcBef>
              <a:buNone/>
            </a:pPr>
            <a:endParaRPr lang="en-US" sz="2800" dirty="0">
              <a:effectLst/>
              <a:ea typeface="Calibri" panose="020F0502020204030204" pitchFamily="34" charset="0"/>
            </a:endParaRPr>
          </a:p>
          <a:p>
            <a:pPr marL="458788" indent="-287338">
              <a:spcBef>
                <a:spcPts val="0"/>
              </a:spcBef>
            </a:pPr>
            <a:r>
              <a:rPr lang="en-US" sz="2800" dirty="0">
                <a:effectLst/>
                <a:ea typeface="Calibri" panose="020F0502020204030204" pitchFamily="34" charset="0"/>
              </a:rPr>
              <a:t>Flow rate worksheet	</a:t>
            </a:r>
          </a:p>
          <a:p>
            <a:pPr marL="915988" lvl="2" indent="-287338">
              <a:spcBef>
                <a:spcPts val="0"/>
              </a:spcBef>
            </a:pPr>
            <a:r>
              <a:rPr lang="en-US" sz="2400" dirty="0">
                <a:ea typeface="Calibri" panose="020F0502020204030204" pitchFamily="34" charset="0"/>
              </a:rPr>
              <a:t>Completed by teams or the entire class</a:t>
            </a:r>
            <a:endParaRPr lang="en-US" sz="2400" dirty="0">
              <a:effectLst/>
              <a:ea typeface="Calibri" panose="020F0502020204030204" pitchFamily="34" charset="0"/>
            </a:endParaRPr>
          </a:p>
          <a:p>
            <a:pPr marL="57150" indent="0">
              <a:spcBef>
                <a:spcPts val="0"/>
              </a:spcBef>
              <a:buNone/>
            </a:pPr>
            <a:r>
              <a:rPr lang="en-US" sz="2800" dirty="0">
                <a:ea typeface="Calibri" panose="020F0502020204030204" pitchFamily="34" charset="0"/>
              </a:rPr>
              <a:t>	</a:t>
            </a:r>
            <a:endParaRPr lang="en-US" sz="2800" dirty="0">
              <a:effectLst/>
              <a:ea typeface="Calibri" panose="020F0502020204030204" pitchFamily="34" charset="0"/>
            </a:endParaRPr>
          </a:p>
          <a:p>
            <a:pPr marL="57150" indent="0">
              <a:spcBef>
                <a:spcPts val="0"/>
              </a:spcBef>
              <a:buNone/>
            </a:pPr>
            <a:endParaRPr lang="en-US" dirty="0">
              <a:effectLst/>
              <a:ea typeface="Calibri" panose="020F0502020204030204" pitchFamily="34" charset="0"/>
            </a:endParaRPr>
          </a:p>
        </p:txBody>
      </p:sp>
      <p:pic>
        <p:nvPicPr>
          <p:cNvPr id="5" name="Picture 4" descr="Flow Rate worksheet picture. ">
            <a:extLst>
              <a:ext uri="{FF2B5EF4-FFF2-40B4-BE49-F238E27FC236}">
                <a16:creationId xmlns:a16="http://schemas.microsoft.com/office/drawing/2014/main" id="{77B08A58-ECDC-D50D-73BC-D5AF1C60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171" y="1690687"/>
            <a:ext cx="3555411" cy="4486275"/>
          </a:xfrm>
          <a:prstGeom prst="rect">
            <a:avLst/>
          </a:prstGeom>
          <a:ln>
            <a:solidFill>
              <a:schemeClr val="bg2">
                <a:lumMod val="75000"/>
              </a:schemeClr>
            </a:solidFill>
          </a:ln>
        </p:spPr>
      </p:pic>
    </p:spTree>
    <p:custDataLst>
      <p:tags r:id="rId1"/>
    </p:custDataLst>
    <p:extLst>
      <p:ext uri="{BB962C8B-B14F-4D97-AF65-F5344CB8AC3E}">
        <p14:creationId xmlns:p14="http://schemas.microsoft.com/office/powerpoint/2010/main" val="8592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54CD-28A3-4AA7-BA8F-DDE3275AC5D5}"/>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FDC4AB80-3194-48CE-B46E-6C8E028234F2}"/>
              </a:ext>
            </a:extLst>
          </p:cNvPr>
          <p:cNvSpPr>
            <a:spLocks noGrp="1"/>
          </p:cNvSpPr>
          <p:nvPr>
            <p:ph idx="1"/>
          </p:nvPr>
        </p:nvSpPr>
        <p:spPr>
          <a:xfrm>
            <a:off x="386080" y="1860028"/>
            <a:ext cx="9284862" cy="4472967"/>
          </a:xfrm>
        </p:spPr>
        <p:txBody>
          <a:bodyPr/>
          <a:lstStyle/>
          <a:p>
            <a:r>
              <a:rPr lang="en-US" dirty="0"/>
              <a:t>Measure the effect of flow rate on total dissolved solids (TDS) concentrations. </a:t>
            </a:r>
          </a:p>
          <a:p>
            <a:r>
              <a:rPr lang="en-US" dirty="0"/>
              <a:t>For safety and visibility, </a:t>
            </a:r>
            <a:br>
              <a:rPr lang="en-US" dirty="0"/>
            </a:br>
            <a:r>
              <a:rPr lang="en-US" dirty="0"/>
              <a:t>salt and food coloring </a:t>
            </a:r>
            <a:br>
              <a:rPr lang="en-US" dirty="0"/>
            </a:br>
            <a:r>
              <a:rPr lang="en-US" dirty="0"/>
              <a:t>dye are used instead </a:t>
            </a:r>
            <a:br>
              <a:rPr lang="en-US" dirty="0"/>
            </a:br>
            <a:r>
              <a:rPr lang="en-US" dirty="0"/>
              <a:t>of chemicals in the tank. </a:t>
            </a:r>
          </a:p>
          <a:p>
            <a:endParaRPr lang="en-US" dirty="0"/>
          </a:p>
        </p:txBody>
      </p:sp>
      <p:pic>
        <p:nvPicPr>
          <p:cNvPr id="4" name="Picture 3" descr="Graphic of the two tanks used in this activity. ">
            <a:extLst>
              <a:ext uri="{FF2B5EF4-FFF2-40B4-BE49-F238E27FC236}">
                <a16:creationId xmlns:a16="http://schemas.microsoft.com/office/drawing/2014/main" id="{AEF29F08-CEF6-47B4-BE3C-9D142A955A9A}"/>
              </a:ext>
            </a:extLst>
          </p:cNvPr>
          <p:cNvPicPr>
            <a:picLocks noChangeAspect="1"/>
          </p:cNvPicPr>
          <p:nvPr/>
        </p:nvPicPr>
        <p:blipFill>
          <a:blip r:embed="rId3"/>
          <a:stretch>
            <a:fillRect/>
          </a:stretch>
        </p:blipFill>
        <p:spPr>
          <a:xfrm>
            <a:off x="5334147" y="2567389"/>
            <a:ext cx="6019653" cy="3600084"/>
          </a:xfrm>
          <a:prstGeom prst="rect">
            <a:avLst/>
          </a:prstGeom>
          <a:ln>
            <a:noFill/>
          </a:ln>
          <a:effectLst/>
        </p:spPr>
      </p:pic>
    </p:spTree>
    <p:custDataLst>
      <p:tags r:id="rId1"/>
    </p:custDataLst>
    <p:extLst>
      <p:ext uri="{BB962C8B-B14F-4D97-AF65-F5344CB8AC3E}">
        <p14:creationId xmlns:p14="http://schemas.microsoft.com/office/powerpoint/2010/main" val="247709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EDDF-203C-4C07-ACF7-068E15CDADBF}"/>
              </a:ext>
            </a:extLst>
          </p:cNvPr>
          <p:cNvSpPr>
            <a:spLocks noGrp="1"/>
          </p:cNvSpPr>
          <p:nvPr>
            <p:ph type="title"/>
          </p:nvPr>
        </p:nvSpPr>
        <p:spPr>
          <a:xfrm>
            <a:off x="309966" y="609600"/>
            <a:ext cx="5691339" cy="864870"/>
          </a:xfrm>
        </p:spPr>
        <p:txBody>
          <a:bodyPr/>
          <a:lstStyle/>
          <a:p>
            <a:r>
              <a:rPr lang="en-US" dirty="0"/>
              <a:t>Instructions: Setup </a:t>
            </a:r>
          </a:p>
        </p:txBody>
      </p:sp>
      <p:sp>
        <p:nvSpPr>
          <p:cNvPr id="3" name="Content Placeholder 2">
            <a:extLst>
              <a:ext uri="{FF2B5EF4-FFF2-40B4-BE49-F238E27FC236}">
                <a16:creationId xmlns:a16="http://schemas.microsoft.com/office/drawing/2014/main" id="{E961254D-C71F-485C-AA6A-81429C870386}"/>
              </a:ext>
            </a:extLst>
          </p:cNvPr>
          <p:cNvSpPr>
            <a:spLocks noGrp="1"/>
          </p:cNvSpPr>
          <p:nvPr>
            <p:ph idx="1"/>
          </p:nvPr>
        </p:nvSpPr>
        <p:spPr>
          <a:xfrm>
            <a:off x="309966" y="1957187"/>
            <a:ext cx="7160217" cy="3502879"/>
          </a:xfrm>
        </p:spPr>
        <p:txBody>
          <a:bodyPr>
            <a:normAutofit/>
          </a:bodyPr>
          <a:lstStyle/>
          <a:p>
            <a:r>
              <a:rPr lang="en-US" dirty="0"/>
              <a:t>Follow the instructions in the flow rate lab sheet to set up your experiment. </a:t>
            </a:r>
          </a:p>
          <a:p>
            <a:r>
              <a:rPr lang="en-US" dirty="0"/>
              <a:t>Take an initial total dissolved solids (TDS) reading once you have set up your equipment and before starting the pump.</a:t>
            </a:r>
          </a:p>
          <a:p>
            <a:r>
              <a:rPr lang="en-US" dirty="0"/>
              <a:t>You will run two trials: One with the slowest pump speed and one with the fastest pump speed. </a:t>
            </a:r>
          </a:p>
          <a:p>
            <a:pPr marL="0" indent="0">
              <a:buNone/>
            </a:pPr>
            <a:endParaRPr lang="en-US" dirty="0"/>
          </a:p>
        </p:txBody>
      </p:sp>
      <p:pic>
        <p:nvPicPr>
          <p:cNvPr id="6" name="Picture 5">
            <a:extLst>
              <a:ext uri="{FF2B5EF4-FFF2-40B4-BE49-F238E27FC236}">
                <a16:creationId xmlns:a16="http://schemas.microsoft.com/office/drawing/2014/main" id="{8E335790-3DD7-10B5-7E4B-747204AD28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10393" y="2529689"/>
            <a:ext cx="3024883" cy="3170077"/>
          </a:xfrm>
          <a:prstGeom prst="rect">
            <a:avLst/>
          </a:prstGeom>
        </p:spPr>
      </p:pic>
    </p:spTree>
    <p:custDataLst>
      <p:tags r:id="rId1"/>
    </p:custDataLst>
    <p:extLst>
      <p:ext uri="{BB962C8B-B14F-4D97-AF65-F5344CB8AC3E}">
        <p14:creationId xmlns:p14="http://schemas.microsoft.com/office/powerpoint/2010/main" val="245072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565B-9ADA-4ED4-A757-11A3C091133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702F31-62B7-4901-BEBF-6B0973CF998A}"/>
              </a:ext>
            </a:extLst>
          </p:cNvPr>
          <p:cNvSpPr>
            <a:spLocks noGrp="1"/>
          </p:cNvSpPr>
          <p:nvPr>
            <p:ph idx="1"/>
          </p:nvPr>
        </p:nvSpPr>
        <p:spPr>
          <a:xfrm>
            <a:off x="386080" y="1829728"/>
            <a:ext cx="9253866" cy="3134070"/>
          </a:xfrm>
        </p:spPr>
        <p:txBody>
          <a:bodyPr>
            <a:normAutofit/>
          </a:bodyPr>
          <a:lstStyle/>
          <a:p>
            <a:r>
              <a:rPr lang="en-US" dirty="0"/>
              <a:t>Graph your TDS readings for both trials. </a:t>
            </a:r>
          </a:p>
          <a:p>
            <a:r>
              <a:rPr lang="en-US" dirty="0"/>
              <a:t>Calculate the TDS changing rate: (</a:t>
            </a:r>
            <a:r>
              <a:rPr lang="en-US" dirty="0" err="1"/>
              <a:t>TDS2</a:t>
            </a:r>
            <a:r>
              <a:rPr lang="en-US" dirty="0"/>
              <a:t> – </a:t>
            </a:r>
            <a:r>
              <a:rPr lang="en-US" dirty="0" err="1"/>
              <a:t>TDS1</a:t>
            </a:r>
            <a:r>
              <a:rPr lang="en-US" dirty="0"/>
              <a:t>)/(</a:t>
            </a:r>
            <a:r>
              <a:rPr lang="en-US" dirty="0" err="1"/>
              <a:t>t2</a:t>
            </a:r>
            <a:r>
              <a:rPr lang="en-US" dirty="0"/>
              <a:t> – </a:t>
            </a:r>
            <a:r>
              <a:rPr lang="en-US" dirty="0" err="1"/>
              <a:t>t1</a:t>
            </a:r>
            <a:r>
              <a:rPr lang="en-US" dirty="0"/>
              <a:t>)</a:t>
            </a:r>
          </a:p>
          <a:p>
            <a:pPr lvl="1"/>
            <a:r>
              <a:rPr lang="en-US" dirty="0"/>
              <a:t>TDS – Total Dissolved Solids</a:t>
            </a:r>
          </a:p>
          <a:p>
            <a:pPr lvl="1"/>
            <a:r>
              <a:rPr lang="en-US" dirty="0"/>
              <a:t>t – time</a:t>
            </a:r>
          </a:p>
          <a:p>
            <a:r>
              <a:rPr lang="en-US" dirty="0"/>
              <a:t>Answer the four questions </a:t>
            </a:r>
            <a:br>
              <a:rPr lang="en-US" dirty="0"/>
            </a:br>
            <a:r>
              <a:rPr lang="en-US" dirty="0"/>
              <a:t>about this experiment. </a:t>
            </a:r>
          </a:p>
        </p:txBody>
      </p:sp>
      <p:pic>
        <p:nvPicPr>
          <p:cNvPr id="8" name="Picture 7" descr="Graphic showing the graph for TDS readings. ">
            <a:extLst>
              <a:ext uri="{FF2B5EF4-FFF2-40B4-BE49-F238E27FC236}">
                <a16:creationId xmlns:a16="http://schemas.microsoft.com/office/drawing/2014/main" id="{4B422285-3CC4-4746-899A-FDBC81CF97A2}"/>
              </a:ext>
            </a:extLst>
          </p:cNvPr>
          <p:cNvPicPr/>
          <p:nvPr/>
        </p:nvPicPr>
        <p:blipFill>
          <a:blip r:embed="rId4"/>
          <a:stretch>
            <a:fillRect/>
          </a:stretch>
        </p:blipFill>
        <p:spPr>
          <a:xfrm>
            <a:off x="6868795" y="3198987"/>
            <a:ext cx="4937125" cy="2780030"/>
          </a:xfrm>
          <a:prstGeom prst="rect">
            <a:avLst/>
          </a:prstGeom>
        </p:spPr>
      </p:pic>
    </p:spTree>
    <p:custDataLst>
      <p:tags r:id="rId1"/>
    </p:custDataLst>
    <p:extLst>
      <p:ext uri="{BB962C8B-B14F-4D97-AF65-F5344CB8AC3E}">
        <p14:creationId xmlns:p14="http://schemas.microsoft.com/office/powerpoint/2010/main" val="38779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A913-28AC-49B6-BAA2-60BBB787E25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B6A04A6-F1E6-4328-996A-E867A8A7715E}"/>
              </a:ext>
            </a:extLst>
          </p:cNvPr>
          <p:cNvSpPr>
            <a:spLocks noGrp="1"/>
          </p:cNvSpPr>
          <p:nvPr>
            <p:ph idx="1"/>
          </p:nvPr>
        </p:nvSpPr>
        <p:spPr>
          <a:xfrm>
            <a:off x="386080" y="1832965"/>
            <a:ext cx="8153486" cy="4471869"/>
          </a:xfrm>
        </p:spPr>
        <p:txBody>
          <a:bodyPr>
            <a:normAutofit/>
          </a:bodyPr>
          <a:lstStyle/>
          <a:p>
            <a:r>
              <a:rPr lang="en-US" dirty="0"/>
              <a:t>How was the TDS impacted by flow rate? </a:t>
            </a:r>
          </a:p>
          <a:p>
            <a:r>
              <a:rPr lang="en-US" dirty="0"/>
              <a:t>Based on your understanding of how flow rates impacted TDS (salt), how do you think flow rates impact nutrient and oxygen supplies in an aquaponics system? How do flow rates impact water quality? </a:t>
            </a:r>
          </a:p>
          <a:p>
            <a:r>
              <a:rPr lang="en-US" dirty="0"/>
              <a:t>How do flow rates impact point-source pollution in rivers? </a:t>
            </a:r>
          </a:p>
          <a:p>
            <a:r>
              <a:rPr lang="en-US" dirty="0">
                <a:effectLst/>
                <a:ea typeface="Calibri" panose="020F0502020204030204" pitchFamily="34" charset="0"/>
              </a:rPr>
              <a:t>How does flow rate or mixing affect water quality in rivers and lakes?</a:t>
            </a:r>
          </a:p>
        </p:txBody>
      </p:sp>
      <p:pic>
        <p:nvPicPr>
          <p:cNvPr id="4" name="Picture 3">
            <a:extLst>
              <a:ext uri="{FF2B5EF4-FFF2-40B4-BE49-F238E27FC236}">
                <a16:creationId xmlns:a16="http://schemas.microsoft.com/office/drawing/2014/main" id="{AAC7C8A8-DCBD-8CB6-C53E-2DDFD4A50D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80522" y="3013789"/>
            <a:ext cx="1873278" cy="830422"/>
          </a:xfrm>
          <a:prstGeom prst="rect">
            <a:avLst/>
          </a:prstGeom>
        </p:spPr>
      </p:pic>
      <p:pic>
        <p:nvPicPr>
          <p:cNvPr id="5" name="Picture 4">
            <a:extLst>
              <a:ext uri="{FF2B5EF4-FFF2-40B4-BE49-F238E27FC236}">
                <a16:creationId xmlns:a16="http://schemas.microsoft.com/office/drawing/2014/main" id="{4A6EE368-F049-A295-C925-CED9BA67AF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8833910" y="4361586"/>
            <a:ext cx="2030504" cy="830422"/>
          </a:xfrm>
          <a:prstGeom prst="rect">
            <a:avLst/>
          </a:prstGeom>
        </p:spPr>
      </p:pic>
    </p:spTree>
    <p:custDataLst>
      <p:tags r:id="rId1"/>
    </p:custDataLst>
    <p:extLst>
      <p:ext uri="{BB962C8B-B14F-4D97-AF65-F5344CB8AC3E}">
        <p14:creationId xmlns:p14="http://schemas.microsoft.com/office/powerpoint/2010/main" val="3326747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bmbXAsDD"/>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8885D85247D48B81EA4A11A8C7EC3" ma:contentTypeVersion="37" ma:contentTypeDescription="Create a new document." ma:contentTypeScope="" ma:versionID="0e1892a7bef1712f71808ab0fae0ab19">
  <xsd:schema xmlns:xsd="http://www.w3.org/2001/XMLSchema" xmlns:xs="http://www.w3.org/2001/XMLSchema" xmlns:p="http://schemas.microsoft.com/office/2006/metadata/properties" xmlns:ns2="2a9df6cb-da06-4b3c-b900-0f3a11605c14" xmlns:ns3="2da59447-b171-4ff9-a4eb-cecbaeb76619" targetNamespace="http://schemas.microsoft.com/office/2006/metadata/properties" ma:root="true" ma:fieldsID="b944efe4ad8e3b126fa53d8d45878653" ns2:_="" ns3:_="">
    <xsd:import namespace="2a9df6cb-da06-4b3c-b900-0f3a11605c14"/>
    <xsd:import namespace="2da59447-b171-4ff9-a4eb-cecbaeb7661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df6cb-da06-4b3c-b900-0f3a11605c1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Location" ma:index="43" nillable="true" ma:displayName="Location" ma:indexed="true" ma:internalName="MediaServiceLocation" ma:readOnly="true">
      <xsd:simpleType>
        <xsd:restriction base="dms:Text"/>
      </xsd:simpleType>
    </xsd:element>
    <xsd:element name="MediaServiceBillingMetadata" ma:index="4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59447-b171-4ff9-a4eb-cecbaeb76619"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36" nillable="true" ma:displayName="Taxonomy Catch All Column" ma:hidden="true" ma:list="{175d39aa-1715-40f1-9606-356b7ac9b6f7}" ma:internalName="TaxCatchAll" ma:showField="CatchAllData" ma:web="2da59447-b171-4ff9-a4eb-cecbaeb76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aders xmlns="2a9df6cb-da06-4b3c-b900-0f3a11605c14">
      <UserInfo>
        <DisplayName/>
        <AccountId xsi:nil="true"/>
        <AccountType/>
      </UserInfo>
    </Leaders>
    <Math_Settings xmlns="2a9df6cb-da06-4b3c-b900-0f3a11605c14" xsi:nil="true"/>
    <Has_Leaders_Only_SectionGroup xmlns="2a9df6cb-da06-4b3c-b900-0f3a11605c14" xsi:nil="true"/>
    <Invited_Members xmlns="2a9df6cb-da06-4b3c-b900-0f3a11605c14" xsi:nil="true"/>
    <LMS_Mappings xmlns="2a9df6cb-da06-4b3c-b900-0f3a11605c14" xsi:nil="true"/>
    <IsNotebookLocked xmlns="2a9df6cb-da06-4b3c-b900-0f3a11605c14" xsi:nil="true"/>
    <lcf76f155ced4ddcb4097134ff3c332f xmlns="2a9df6cb-da06-4b3c-b900-0f3a11605c14">
      <Terms xmlns="http://schemas.microsoft.com/office/infopath/2007/PartnerControls"/>
    </lcf76f155ced4ddcb4097134ff3c332f>
    <Templates xmlns="2a9df6cb-da06-4b3c-b900-0f3a11605c14" xsi:nil="true"/>
    <Member_Groups xmlns="2a9df6cb-da06-4b3c-b900-0f3a11605c14">
      <UserInfo>
        <DisplayName/>
        <AccountId xsi:nil="true"/>
        <AccountType/>
      </UserInfo>
    </Member_Groups>
    <Self_Registration_Enabled xmlns="2a9df6cb-da06-4b3c-b900-0f3a11605c14" xsi:nil="true"/>
    <TaxCatchAll xmlns="2da59447-b171-4ff9-a4eb-cecbaeb76619" xsi:nil="true"/>
    <AppVersion xmlns="2a9df6cb-da06-4b3c-b900-0f3a11605c14" xsi:nil="true"/>
    <NotebookType xmlns="2a9df6cb-da06-4b3c-b900-0f3a11605c14" xsi:nil="true"/>
    <Distribution_Groups xmlns="2a9df6cb-da06-4b3c-b900-0f3a11605c14" xsi:nil="true"/>
    <Members xmlns="2a9df6cb-da06-4b3c-b900-0f3a11605c14">
      <UserInfo>
        <DisplayName/>
        <AccountId xsi:nil="true"/>
        <AccountType/>
      </UserInfo>
    </Members>
    <DefaultSectionNames xmlns="2a9df6cb-da06-4b3c-b900-0f3a11605c14" xsi:nil="true"/>
    <Is_Collaboration_Space_Locked xmlns="2a9df6cb-da06-4b3c-b900-0f3a11605c14" xsi:nil="true"/>
    <Teams_Channel_Section_Location xmlns="2a9df6cb-da06-4b3c-b900-0f3a11605c14" xsi:nil="true"/>
    <TeamsChannelId xmlns="2a9df6cb-da06-4b3c-b900-0f3a11605c14" xsi:nil="true"/>
    <FolderType xmlns="2a9df6cb-da06-4b3c-b900-0f3a11605c14" xsi:nil="true"/>
    <CultureName xmlns="2a9df6cb-da06-4b3c-b900-0f3a11605c14" xsi:nil="true"/>
    <Owner xmlns="2a9df6cb-da06-4b3c-b900-0f3a11605c14">
      <UserInfo>
        <DisplayName/>
        <AccountId xsi:nil="true"/>
        <AccountType/>
      </UserInfo>
    </Owner>
    <Invited_Leaders xmlns="2a9df6cb-da06-4b3c-b900-0f3a11605c14" xsi:nil="true"/>
  </documentManagement>
</p:properties>
</file>

<file path=customXml/itemProps1.xml><?xml version="1.0" encoding="utf-8"?>
<ds:datastoreItem xmlns:ds="http://schemas.openxmlformats.org/officeDocument/2006/customXml" ds:itemID="{3505B83F-17AA-4D45-ACD2-83BF580A2D5C}"/>
</file>

<file path=customXml/itemProps2.xml><?xml version="1.0" encoding="utf-8"?>
<ds:datastoreItem xmlns:ds="http://schemas.openxmlformats.org/officeDocument/2006/customXml" ds:itemID="{707279F9-418F-4296-A774-D8DED301AD6F}"/>
</file>

<file path=customXml/itemProps3.xml><?xml version="1.0" encoding="utf-8"?>
<ds:datastoreItem xmlns:ds="http://schemas.openxmlformats.org/officeDocument/2006/customXml" ds:itemID="{BC455CBA-63E6-4F2A-AA9C-4BA5AD2B0A0E}"/>
</file>

<file path=docProps/app.xml><?xml version="1.0" encoding="utf-8"?>
<Properties xmlns="http://schemas.openxmlformats.org/officeDocument/2006/extended-properties" xmlns:vt="http://schemas.openxmlformats.org/officeDocument/2006/docPropsVTypes">
  <Template/>
  <TotalTime>5105</TotalTime>
  <Words>651</Words>
  <Application>Microsoft Office PowerPoint</Application>
  <PresentationFormat>Widescreen</PresentationFormat>
  <Paragraphs>56</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Acumin Pro</vt:lpstr>
      <vt:lpstr>Arial</vt:lpstr>
      <vt:lpstr>Calibri</vt:lpstr>
      <vt:lpstr>United Sans Cd Bk</vt:lpstr>
      <vt:lpstr>Wingdings</vt:lpstr>
      <vt:lpstr>Office Theme</vt:lpstr>
      <vt:lpstr>Why Flow Rates Matter</vt:lpstr>
      <vt:lpstr>Water Quality and Quantity</vt:lpstr>
      <vt:lpstr>Activity Objective</vt:lpstr>
      <vt:lpstr>Measuring water quantity</vt:lpstr>
      <vt:lpstr>What you’ll need</vt:lpstr>
      <vt:lpstr>Assignment</vt:lpstr>
      <vt:lpstr>Instructions: Setup </vt:lpstr>
      <vt:lpstr>Results</vt:lpstr>
      <vt:lpstr>Discussion</vt:lpstr>
      <vt:lpstr>Answers</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155</cp:revision>
  <dcterms:created xsi:type="dcterms:W3CDTF">2024-06-20T13:54:59Z</dcterms:created>
  <dcterms:modified xsi:type="dcterms:W3CDTF">2026-03-24T18:14:09Z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2025-03-17T21:04:03Z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17f6d489-53e1-479f-beb5-5016882884e4</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y fmtid="{D5CDD505-2E9C-101B-9397-08002B2CF9AE}" pid="12" name="ContentTypeId">
    <vt:lpwstr>0x0101006008885D85247D48B81EA4A11A8C7EC3</vt:lpwstr>
  </property>
</Properties>
</file>