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10.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ppt/tags/tag12.xml" ContentType="application/vnd.openxmlformats-officedocument.presentationml.tags+xml"/>
  <Override PartName="/ppt/tags/tag21.xml" ContentType="application/vnd.openxmlformats-officedocument.presentationml.tags+xml"/>
  <Override PartName="/ppt/tags/tag14.xml" ContentType="application/vnd.openxmlformats-officedocument.presentationml.tags+xml"/>
  <Override PartName="/ppt/tags/tag19.xml" ContentType="application/vnd.openxmlformats-officedocument.presentationml.tags+xml"/>
  <Override PartName="/docProps/app.xml" ContentType="application/vnd.openxmlformats-officedocument.extended-properties+xml"/>
  <Override PartName="/ppt/tags/tag15.xml" ContentType="application/vnd.openxmlformats-officedocument.presentationml.tags+xml"/>
  <Override PartName="/ppt/tags/tag11.xml" ContentType="application/vnd.openxmlformats-officedocument.presentationml.tags+xml"/>
  <Override PartName="/ppt/tags/tag16.xml" ContentType="application/vnd.openxmlformats-officedocument.presentationml.tags+xml"/>
  <Override PartName="/docProps/custom.xml" ContentType="application/vnd.openxmlformats-officedocument.custom-properties+xml"/>
  <Override PartName="/ppt/tags/tag20.xml" ContentType="application/vnd.openxmlformats-officedocument.presentationml.tags+xml"/>
  <Override PartName="/ppt/tags/tag17.xml" ContentType="application/vnd.openxmlformats-officedocument.presentationml.tags+xml"/>
  <Override PartName="/ppt/tags/tag9.xml" ContentType="application/vnd.openxmlformats-officedocument.presentationml.tags+xml"/>
  <Override PartName="/ppt/tags/tag18.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22"/>
  </p:notesMasterIdLst>
  <p:sldIdLst>
    <p:sldId id="277" r:id="rId2"/>
    <p:sldId id="285" r:id="rId3"/>
    <p:sldId id="262" r:id="rId4"/>
    <p:sldId id="264" r:id="rId5"/>
    <p:sldId id="265" r:id="rId6"/>
    <p:sldId id="266" r:id="rId7"/>
    <p:sldId id="278" r:id="rId8"/>
    <p:sldId id="284" r:id="rId9"/>
    <p:sldId id="281" r:id="rId10"/>
    <p:sldId id="283" r:id="rId11"/>
    <p:sldId id="280" r:id="rId12"/>
    <p:sldId id="268" r:id="rId13"/>
    <p:sldId id="269" r:id="rId14"/>
    <p:sldId id="270" r:id="rId15"/>
    <p:sldId id="272" r:id="rId16"/>
    <p:sldId id="279" r:id="rId17"/>
    <p:sldId id="273" r:id="rId18"/>
    <p:sldId id="274" r:id="rId19"/>
    <p:sldId id="275" r:id="rId20"/>
    <p:sldId id="286" r:id="rId21"/>
  </p:sldIdLst>
  <p:sldSz cx="12192000" cy="6858000"/>
  <p:notesSz cx="7315200" cy="96012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D7E8F3-FE33-EEB1-86EC-CCC5C2ACB7E3}" name="Wineland, Charles R" initials="CW" userId="S::cwinelan@purdue.edu::cefd671b-2052-4e2c-9bcf-46be4c8df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7CF"/>
    <a:srgbClr val="CBDB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1" autoAdjust="0"/>
    <p:restoredTop sz="86387" autoAdjust="0"/>
  </p:normalViewPr>
  <p:slideViewPr>
    <p:cSldViewPr snapToGrid="0">
      <p:cViewPr varScale="1">
        <p:scale>
          <a:sx n="70" d="100"/>
          <a:sy n="70" d="100"/>
        </p:scale>
        <p:origin x="960" y="43"/>
      </p:cViewPr>
      <p:guideLst/>
    </p:cSldViewPr>
  </p:slideViewPr>
  <p:outlineViewPr>
    <p:cViewPr>
      <p:scale>
        <a:sx n="33" d="100"/>
        <a:sy n="33" d="100"/>
      </p:scale>
      <p:origin x="0" y="-990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2F05983-5142-45CC-A131-EA17EBF412DC}" type="datetimeFigureOut">
              <a:rPr lang="en-US" smtClean="0"/>
              <a:t>3/24/2026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AA8FBC8-BE10-4EAC-9C6F-0F891297FD85}" type="slidenum">
              <a:rPr lang="en-US" smtClean="0"/>
              <a:t>‹#›</a:t>
            </a:fld>
            <a:endParaRPr lang="en-US"/>
          </a:p>
        </p:txBody>
      </p:sp>
    </p:spTree>
    <p:extLst>
      <p:ext uri="{BB962C8B-B14F-4D97-AF65-F5344CB8AC3E}">
        <p14:creationId xmlns:p14="http://schemas.microsoft.com/office/powerpoint/2010/main" val="315533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a:t>
            </a:fld>
            <a:endParaRPr lang="en-US"/>
          </a:p>
        </p:txBody>
      </p:sp>
    </p:spTree>
    <p:extLst>
      <p:ext uri="{BB962C8B-B14F-4D97-AF65-F5344CB8AC3E}">
        <p14:creationId xmlns:p14="http://schemas.microsoft.com/office/powerpoint/2010/main" val="235734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959CA-08C0-EB87-C4C4-1D62ACE78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47799-EF15-F575-2DBE-A33821E2D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AFBF8-4866-A349-C8F5-90094F3765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4D82C4-2DC8-1DEC-0E72-8FC57CC8817D}"/>
              </a:ext>
            </a:extLst>
          </p:cNvPr>
          <p:cNvSpPr>
            <a:spLocks noGrp="1"/>
          </p:cNvSpPr>
          <p:nvPr>
            <p:ph type="sldNum" sz="quarter" idx="5"/>
          </p:nvPr>
        </p:nvSpPr>
        <p:spPr/>
        <p:txBody>
          <a:bodyPr/>
          <a:lstStyle/>
          <a:p>
            <a:fld id="{BAA8FBC8-BE10-4EAC-9C6F-0F891297FD85}" type="slidenum">
              <a:rPr lang="en-US" smtClean="0"/>
              <a:t>11</a:t>
            </a:fld>
            <a:endParaRPr lang="en-US"/>
          </a:p>
        </p:txBody>
      </p:sp>
    </p:spTree>
    <p:extLst>
      <p:ext uri="{BB962C8B-B14F-4D97-AF65-F5344CB8AC3E}">
        <p14:creationId xmlns:p14="http://schemas.microsoft.com/office/powerpoint/2010/main" val="2793324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Graphic from: CDC video, Fight Germs. Wash Your Hands! https://www.youtube.com/watch?v=eZw4Ga3jg3E</a:t>
            </a:r>
            <a:r>
              <a:rPr lang="en-US" b="1" dirty="0"/>
              <a:t>  </a:t>
            </a:r>
            <a:endParaRPr lang="en-US" dirty="0"/>
          </a:p>
          <a:p>
            <a:r>
              <a:rPr lang="en-US" sz="1300" dirty="0">
                <a:latin typeface="Cambria" panose="02040503050406030204" pitchFamily="18" charset="0"/>
                <a:ea typeface="Times New Roman" panose="02020603050405020304" pitchFamily="18"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BAA8FBC8-BE10-4EAC-9C6F-0F891297FD85}" type="slidenum">
              <a:rPr lang="en-US" smtClean="0"/>
              <a:t>12</a:t>
            </a:fld>
            <a:endParaRPr lang="en-US"/>
          </a:p>
        </p:txBody>
      </p:sp>
    </p:spTree>
    <p:extLst>
      <p:ext uri="{BB962C8B-B14F-4D97-AF65-F5344CB8AC3E}">
        <p14:creationId xmlns:p14="http://schemas.microsoft.com/office/powerpoint/2010/main" val="4000231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13</a:t>
            </a:fld>
            <a:endParaRPr lang="en-US"/>
          </a:p>
        </p:txBody>
      </p:sp>
    </p:spTree>
    <p:extLst>
      <p:ext uri="{BB962C8B-B14F-4D97-AF65-F5344CB8AC3E}">
        <p14:creationId xmlns:p14="http://schemas.microsoft.com/office/powerpoint/2010/main" val="1032214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a:latin typeface="Times New Roman" panose="02020603050405020304" pitchFamily="18" charset="0"/>
                <a:ea typeface="Cambria" panose="02040503050406030204" pitchFamily="18" charset="0"/>
                <a:cs typeface="Times New Roman" panose="02020603050405020304" pitchFamily="18" charset="0"/>
              </a:rPr>
              <a:t>Graphic: Mayo Clinic Minute: Quick Tips for Washing Fruits and Vegetables: </a:t>
            </a:r>
            <a:r>
              <a:rPr lang="en-US" sz="1900" u="sng"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https://www.youtube.com/watch?v=d41O6StbMTU </a:t>
            </a:r>
            <a:endParaRPr lang="en-US" sz="1900" dirty="0"/>
          </a:p>
          <a:p>
            <a:pPr defTabSz="966612">
              <a:defRPr/>
            </a:pPr>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14</a:t>
            </a:fld>
            <a:endParaRPr lang="en-US"/>
          </a:p>
        </p:txBody>
      </p:sp>
    </p:spTree>
    <p:extLst>
      <p:ext uri="{BB962C8B-B14F-4D97-AF65-F5344CB8AC3E}">
        <p14:creationId xmlns:p14="http://schemas.microsoft.com/office/powerpoint/2010/main" val="3828599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latin typeface="Times New Roman" panose="02020603050405020304" pitchFamily="18" charset="0"/>
                <a:ea typeface="Cambria" panose="02040503050406030204" pitchFamily="18" charset="0"/>
              </a:rPr>
              <a:t>Video: </a:t>
            </a:r>
            <a:r>
              <a:rPr lang="en-US" sz="13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https://youtu.be/FaIynhb0twk?si=aBHdhpAYMnA7Kg7m   </a:t>
            </a:r>
          </a:p>
          <a:p>
            <a:pPr defTabSz="966612">
              <a:defRPr/>
            </a:pPr>
            <a:r>
              <a:rPr lang="en-US" sz="13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or Google “</a:t>
            </a:r>
            <a:r>
              <a:rPr lang="en-US" sz="1900" dirty="0">
                <a:solidFill>
                  <a:srgbClr val="F1F1F1"/>
                </a:solidFill>
                <a:latin typeface="Roboto" panose="020F0502020204030204" pitchFamily="34" charset="0"/>
              </a:rPr>
              <a:t>Gordon Ramsay Cooks Mediterranean Sea Bass in Under 10 Minutes | Ramsay in 10”</a:t>
            </a:r>
          </a:p>
          <a:p>
            <a:r>
              <a:rPr lang="en-US" u="none" dirty="0"/>
              <a:t>Length: 10 minutes, 12 seconds</a:t>
            </a:r>
          </a:p>
          <a:p>
            <a:endParaRPr lang="en-US" u="none" dirty="0"/>
          </a:p>
        </p:txBody>
      </p:sp>
      <p:sp>
        <p:nvSpPr>
          <p:cNvPr id="4" name="Slide Number Placeholder 3"/>
          <p:cNvSpPr>
            <a:spLocks noGrp="1"/>
          </p:cNvSpPr>
          <p:nvPr>
            <p:ph type="sldNum" sz="quarter" idx="5"/>
          </p:nvPr>
        </p:nvSpPr>
        <p:spPr/>
        <p:txBody>
          <a:bodyPr/>
          <a:lstStyle/>
          <a:p>
            <a:fld id="{BAA8FBC8-BE10-4EAC-9C6F-0F891297FD85}" type="slidenum">
              <a:rPr lang="en-US" smtClean="0"/>
              <a:t>15</a:t>
            </a:fld>
            <a:endParaRPr lang="en-US"/>
          </a:p>
        </p:txBody>
      </p:sp>
    </p:spTree>
    <p:extLst>
      <p:ext uri="{BB962C8B-B14F-4D97-AF65-F5344CB8AC3E}">
        <p14:creationId xmlns:p14="http://schemas.microsoft.com/office/powerpoint/2010/main" val="414636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100" dirty="0">
                <a:latin typeface="Times New Roman" panose="02020603050405020304" pitchFamily="18" charset="0"/>
                <a:ea typeface="Cambria" panose="02040503050406030204" pitchFamily="18" charset="0"/>
              </a:rPr>
              <a:t>Video: </a:t>
            </a:r>
            <a:r>
              <a:rPr lang="en-US" sz="11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https://</a:t>
            </a:r>
            <a:r>
              <a:rPr lang="en-US" sz="11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youtu.be</a:t>
            </a:r>
            <a:r>
              <a:rPr lang="en-US" sz="11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/FaIynhb0twk?si=aBHdhpAYMnA7Kg7m </a:t>
            </a:r>
          </a:p>
          <a:p>
            <a:pPr defTabSz="966612">
              <a:defRPr/>
            </a:pPr>
            <a:r>
              <a:rPr lang="en-US" sz="11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or Google “</a:t>
            </a:r>
            <a:r>
              <a:rPr lang="en-US" sz="1300" dirty="0">
                <a:solidFill>
                  <a:srgbClr val="F1F1F1"/>
                </a:solidFill>
                <a:latin typeface="Roboto" panose="020F0502020204030204" pitchFamily="34" charset="0"/>
              </a:rPr>
              <a:t>Gordon Ramsay Cooks Mediterranean Sea Bass in Under 10 Minutes | Ramsay in 10”</a:t>
            </a:r>
          </a:p>
          <a:p>
            <a:r>
              <a:rPr lang="en-US" u="none" dirty="0"/>
              <a:t>Length: 10 minutes, 12 seconds</a:t>
            </a:r>
          </a:p>
          <a:p>
            <a:endParaRPr lang="en-US" u="none" dirty="0"/>
          </a:p>
          <a:p>
            <a:endParaRPr lang="en-US" u="none" dirty="0"/>
          </a:p>
        </p:txBody>
      </p:sp>
      <p:sp>
        <p:nvSpPr>
          <p:cNvPr id="4" name="Slide Number Placeholder 3"/>
          <p:cNvSpPr>
            <a:spLocks noGrp="1"/>
          </p:cNvSpPr>
          <p:nvPr>
            <p:ph type="sldNum" sz="quarter" idx="5"/>
          </p:nvPr>
        </p:nvSpPr>
        <p:spPr/>
        <p:txBody>
          <a:bodyPr/>
          <a:lstStyle/>
          <a:p>
            <a:fld id="{BAA8FBC8-BE10-4EAC-9C6F-0F891297FD85}" type="slidenum">
              <a:rPr lang="en-US" smtClean="0"/>
              <a:t>16</a:t>
            </a:fld>
            <a:endParaRPr lang="en-US"/>
          </a:p>
        </p:txBody>
      </p:sp>
    </p:spTree>
    <p:extLst>
      <p:ext uri="{BB962C8B-B14F-4D97-AF65-F5344CB8AC3E}">
        <p14:creationId xmlns:p14="http://schemas.microsoft.com/office/powerpoint/2010/main" val="4253032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17</a:t>
            </a:fld>
            <a:endParaRPr lang="en-US"/>
          </a:p>
        </p:txBody>
      </p:sp>
    </p:spTree>
    <p:extLst>
      <p:ext uri="{BB962C8B-B14F-4D97-AF65-F5344CB8AC3E}">
        <p14:creationId xmlns:p14="http://schemas.microsoft.com/office/powerpoint/2010/main" val="374965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18</a:t>
            </a:fld>
            <a:endParaRPr lang="en-US"/>
          </a:p>
        </p:txBody>
      </p:sp>
    </p:spTree>
    <p:extLst>
      <p:ext uri="{BB962C8B-B14F-4D97-AF65-F5344CB8AC3E}">
        <p14:creationId xmlns:p14="http://schemas.microsoft.com/office/powerpoint/2010/main" val="1196463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19</a:t>
            </a:fld>
            <a:endParaRPr lang="en-US"/>
          </a:p>
        </p:txBody>
      </p:sp>
    </p:spTree>
    <p:extLst>
      <p:ext uri="{BB962C8B-B14F-4D97-AF65-F5344CB8AC3E}">
        <p14:creationId xmlns:p14="http://schemas.microsoft.com/office/powerpoint/2010/main" val="302094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3</a:t>
            </a:fld>
            <a:endParaRPr lang="en-US"/>
          </a:p>
        </p:txBody>
      </p:sp>
    </p:spTree>
    <p:extLst>
      <p:ext uri="{BB962C8B-B14F-4D97-AF65-F5344CB8AC3E}">
        <p14:creationId xmlns:p14="http://schemas.microsoft.com/office/powerpoint/2010/main" val="2439150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E101A"/>
              </a:solidFill>
              <a:effectLst/>
            </a:endParaRPr>
          </a:p>
        </p:txBody>
      </p:sp>
      <p:sp>
        <p:nvSpPr>
          <p:cNvPr id="4" name="Slide Number Placeholder 3"/>
          <p:cNvSpPr>
            <a:spLocks noGrp="1"/>
          </p:cNvSpPr>
          <p:nvPr>
            <p:ph type="sldNum" sz="quarter" idx="5"/>
          </p:nvPr>
        </p:nvSpPr>
        <p:spPr/>
        <p:txBody>
          <a:bodyPr/>
          <a:lstStyle/>
          <a:p>
            <a:fld id="{BAA8FBC8-BE10-4EAC-9C6F-0F891297FD85}" type="slidenum">
              <a:rPr lang="en-US" smtClean="0"/>
              <a:t>4</a:t>
            </a:fld>
            <a:endParaRPr lang="en-US"/>
          </a:p>
        </p:txBody>
      </p:sp>
    </p:spTree>
    <p:extLst>
      <p:ext uri="{BB962C8B-B14F-4D97-AF65-F5344CB8AC3E}">
        <p14:creationId xmlns:p14="http://schemas.microsoft.com/office/powerpoint/2010/main" val="344473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cards can be printed to be physically manipulated.</a:t>
            </a:r>
          </a:p>
        </p:txBody>
      </p:sp>
      <p:sp>
        <p:nvSpPr>
          <p:cNvPr id="4" name="Slide Number Placeholder 3"/>
          <p:cNvSpPr>
            <a:spLocks noGrp="1"/>
          </p:cNvSpPr>
          <p:nvPr>
            <p:ph type="sldNum" sz="quarter" idx="5"/>
          </p:nvPr>
        </p:nvSpPr>
        <p:spPr/>
        <p:txBody>
          <a:bodyPr/>
          <a:lstStyle/>
          <a:p>
            <a:fld id="{BAA8FBC8-BE10-4EAC-9C6F-0F891297FD85}" type="slidenum">
              <a:rPr lang="en-US" smtClean="0"/>
              <a:t>5</a:t>
            </a:fld>
            <a:endParaRPr lang="en-US"/>
          </a:p>
        </p:txBody>
      </p:sp>
    </p:spTree>
    <p:extLst>
      <p:ext uri="{BB962C8B-B14F-4D97-AF65-F5344CB8AC3E}">
        <p14:creationId xmlns:p14="http://schemas.microsoft.com/office/powerpoint/2010/main" val="409645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6</a:t>
            </a:fld>
            <a:endParaRPr lang="en-US"/>
          </a:p>
        </p:txBody>
      </p:sp>
    </p:spTree>
    <p:extLst>
      <p:ext uri="{BB962C8B-B14F-4D97-AF65-F5344CB8AC3E}">
        <p14:creationId xmlns:p14="http://schemas.microsoft.com/office/powerpoint/2010/main" val="1585771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7</a:t>
            </a:fld>
            <a:endParaRPr lang="en-US"/>
          </a:p>
        </p:txBody>
      </p:sp>
    </p:spTree>
    <p:extLst>
      <p:ext uri="{BB962C8B-B14F-4D97-AF65-F5344CB8AC3E}">
        <p14:creationId xmlns:p14="http://schemas.microsoft.com/office/powerpoint/2010/main" val="35018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8</a:t>
            </a:fld>
            <a:endParaRPr lang="en-US"/>
          </a:p>
        </p:txBody>
      </p:sp>
    </p:spTree>
    <p:extLst>
      <p:ext uri="{BB962C8B-B14F-4D97-AF65-F5344CB8AC3E}">
        <p14:creationId xmlns:p14="http://schemas.microsoft.com/office/powerpoint/2010/main" val="120810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B60A0-F26C-F003-B09B-503B716AD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78C95-C1EC-0F7D-9FDA-BB686BB1C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6B499-B575-AE56-9981-D905F4EC53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093457-B424-D027-2F90-278B592BEF77}"/>
              </a:ext>
            </a:extLst>
          </p:cNvPr>
          <p:cNvSpPr>
            <a:spLocks noGrp="1"/>
          </p:cNvSpPr>
          <p:nvPr>
            <p:ph type="sldNum" sz="quarter" idx="5"/>
          </p:nvPr>
        </p:nvSpPr>
        <p:spPr/>
        <p:txBody>
          <a:bodyPr/>
          <a:lstStyle/>
          <a:p>
            <a:fld id="{BAA8FBC8-BE10-4EAC-9C6F-0F891297FD85}" type="slidenum">
              <a:rPr lang="en-US" smtClean="0"/>
              <a:t>9</a:t>
            </a:fld>
            <a:endParaRPr lang="en-US"/>
          </a:p>
        </p:txBody>
      </p:sp>
    </p:spTree>
    <p:extLst>
      <p:ext uri="{BB962C8B-B14F-4D97-AF65-F5344CB8AC3E}">
        <p14:creationId xmlns:p14="http://schemas.microsoft.com/office/powerpoint/2010/main" val="2107562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B60A0-F26C-F003-B09B-503B716AD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78C95-C1EC-0F7D-9FDA-BB686BB1C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6B499-B575-AE56-9981-D905F4EC530A}"/>
              </a:ext>
            </a:extLst>
          </p:cNvPr>
          <p:cNvSpPr>
            <a:spLocks noGrp="1"/>
          </p:cNvSpPr>
          <p:nvPr>
            <p:ph type="body" idx="1"/>
          </p:nvPr>
        </p:nvSpPr>
        <p:spPr/>
        <p:txBody>
          <a:bodyPr/>
          <a:lstStyle/>
          <a:p>
            <a:endParaRPr lang="en-US" b="0" i="0" dirty="0">
              <a:solidFill>
                <a:srgbClr val="1B1B1B"/>
              </a:solidFill>
              <a:effectLst/>
              <a:latin typeface="Roboto Mono Web"/>
            </a:endParaRPr>
          </a:p>
        </p:txBody>
      </p:sp>
      <p:sp>
        <p:nvSpPr>
          <p:cNvPr id="4" name="Slide Number Placeholder 3">
            <a:extLst>
              <a:ext uri="{FF2B5EF4-FFF2-40B4-BE49-F238E27FC236}">
                <a16:creationId xmlns:a16="http://schemas.microsoft.com/office/drawing/2014/main" id="{D2093457-B424-D027-2F90-278B592BEF77}"/>
              </a:ext>
            </a:extLst>
          </p:cNvPr>
          <p:cNvSpPr>
            <a:spLocks noGrp="1"/>
          </p:cNvSpPr>
          <p:nvPr>
            <p:ph type="sldNum" sz="quarter" idx="5"/>
          </p:nvPr>
        </p:nvSpPr>
        <p:spPr/>
        <p:txBody>
          <a:bodyPr/>
          <a:lstStyle/>
          <a:p>
            <a:fld id="{BAA8FBC8-BE10-4EAC-9C6F-0F891297FD85}" type="slidenum">
              <a:rPr lang="en-US" smtClean="0"/>
              <a:t>10</a:t>
            </a:fld>
            <a:endParaRPr lang="en-US"/>
          </a:p>
        </p:txBody>
      </p:sp>
    </p:spTree>
    <p:extLst>
      <p:ext uri="{BB962C8B-B14F-4D97-AF65-F5344CB8AC3E}">
        <p14:creationId xmlns:p14="http://schemas.microsoft.com/office/powerpoint/2010/main" val="871292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1CC2-9D2B-4846-9C1F-19978879B4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D44506-E163-4F41-8DCF-BE2C27F737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6ADEF5-8F50-4B0A-815F-FB2958B44AC1}"/>
              </a:ext>
            </a:extLst>
          </p:cNvPr>
          <p:cNvSpPr>
            <a:spLocks noGrp="1"/>
          </p:cNvSpPr>
          <p:nvPr>
            <p:ph type="dt" sz="half" idx="10"/>
          </p:nvPr>
        </p:nvSpPr>
        <p:spPr/>
        <p:txBody>
          <a:bodyPr/>
          <a:lstStyle/>
          <a:p>
            <a:fld id="{2ECF61B5-96CB-4AAA-AEC4-121C73A8216B}" type="datetime1">
              <a:rPr lang="en-US" smtClean="0"/>
              <a:t>3/24/2026</a:t>
            </a:fld>
            <a:endParaRPr lang="en-US"/>
          </a:p>
        </p:txBody>
      </p:sp>
      <p:sp>
        <p:nvSpPr>
          <p:cNvPr id="5" name="Footer Placeholder 4">
            <a:extLst>
              <a:ext uri="{FF2B5EF4-FFF2-40B4-BE49-F238E27FC236}">
                <a16:creationId xmlns:a16="http://schemas.microsoft.com/office/drawing/2014/main" id="{EA67C4BB-3F7A-4808-8BCF-0DC37D1F2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C1215-8732-4160-B704-B5D69610E592}"/>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9356834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79B1-CB44-4943-8955-8CFCE90DE0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D4ED6D-3FBE-4022-B609-A9DF477CBF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65E4A-FFF0-4086-86EB-8CD1A0214651}"/>
              </a:ext>
            </a:extLst>
          </p:cNvPr>
          <p:cNvSpPr>
            <a:spLocks noGrp="1"/>
          </p:cNvSpPr>
          <p:nvPr>
            <p:ph type="dt" sz="half" idx="10"/>
          </p:nvPr>
        </p:nvSpPr>
        <p:spPr/>
        <p:txBody>
          <a:bodyPr/>
          <a:lstStyle/>
          <a:p>
            <a:fld id="{E42BBFC4-9838-4593-8367-23A8692822FB}" type="datetime1">
              <a:rPr lang="en-US" smtClean="0"/>
              <a:t>3/24/2026</a:t>
            </a:fld>
            <a:endParaRPr lang="en-US"/>
          </a:p>
        </p:txBody>
      </p:sp>
      <p:sp>
        <p:nvSpPr>
          <p:cNvPr id="5" name="Footer Placeholder 4">
            <a:extLst>
              <a:ext uri="{FF2B5EF4-FFF2-40B4-BE49-F238E27FC236}">
                <a16:creationId xmlns:a16="http://schemas.microsoft.com/office/drawing/2014/main" id="{F29876C6-C178-44EA-8DD8-E55558588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9BDFB-AD00-476D-8D1A-A1059306DEF5}"/>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80275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64139D-D8BF-466F-A9AF-7810244CA7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6DBDC-CD2F-4AE6-A5CC-51756ABFF2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00E81-7198-4CD9-A9E4-F3C5006F3C82}"/>
              </a:ext>
            </a:extLst>
          </p:cNvPr>
          <p:cNvSpPr>
            <a:spLocks noGrp="1"/>
          </p:cNvSpPr>
          <p:nvPr>
            <p:ph type="dt" sz="half" idx="10"/>
          </p:nvPr>
        </p:nvSpPr>
        <p:spPr/>
        <p:txBody>
          <a:bodyPr/>
          <a:lstStyle/>
          <a:p>
            <a:fld id="{B30E274F-4D0F-4F96-9DDC-A3219CFF8EB4}" type="datetime1">
              <a:rPr lang="en-US" smtClean="0"/>
              <a:t>3/24/2026</a:t>
            </a:fld>
            <a:endParaRPr lang="en-US"/>
          </a:p>
        </p:txBody>
      </p:sp>
      <p:sp>
        <p:nvSpPr>
          <p:cNvPr id="5" name="Footer Placeholder 4">
            <a:extLst>
              <a:ext uri="{FF2B5EF4-FFF2-40B4-BE49-F238E27FC236}">
                <a16:creationId xmlns:a16="http://schemas.microsoft.com/office/drawing/2014/main" id="{D869645F-F96D-4596-8324-69E06E2CC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05971-E123-464B-91BD-A3D193D3BBA1}"/>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65698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492DD6-1AC5-4D5D-90F8-4BAEA3448DFD}" type="datetime1">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B860-2960-4E13-BB2F-C861006720EA}"/>
              </a:ext>
            </a:extLst>
          </p:cNvPr>
          <p:cNvSpPr>
            <a:spLocks noGrp="1"/>
          </p:cNvSpPr>
          <p:nvPr>
            <p:ph type="title"/>
          </p:nvPr>
        </p:nvSpPr>
        <p:spPr>
          <a:xfrm>
            <a:off x="386080" y="365125"/>
            <a:ext cx="1096772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D09422B-7671-47E5-AECE-8126E2BBEC55}"/>
              </a:ext>
            </a:extLst>
          </p:cNvPr>
          <p:cNvSpPr>
            <a:spLocks noGrp="1"/>
          </p:cNvSpPr>
          <p:nvPr>
            <p:ph idx="1"/>
          </p:nvPr>
        </p:nvSpPr>
        <p:spPr>
          <a:xfrm>
            <a:off x="411480" y="1847850"/>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A024456-D6D4-43F3-89A4-93C38B37CB29}"/>
              </a:ext>
            </a:extLst>
          </p:cNvPr>
          <p:cNvSpPr>
            <a:spLocks noGrp="1"/>
          </p:cNvSpPr>
          <p:nvPr>
            <p:ph type="dt" sz="half" idx="10"/>
          </p:nvPr>
        </p:nvSpPr>
        <p:spPr/>
        <p:txBody>
          <a:bodyPr/>
          <a:lstStyle/>
          <a:p>
            <a:fld id="{AB28C162-B6D2-4746-9E55-A81476BF249F}" type="datetime1">
              <a:rPr lang="en-US" smtClean="0"/>
              <a:t>3/24/2026</a:t>
            </a:fld>
            <a:endParaRPr lang="en-US"/>
          </a:p>
        </p:txBody>
      </p:sp>
      <p:sp>
        <p:nvSpPr>
          <p:cNvPr id="5" name="Footer Placeholder 4">
            <a:extLst>
              <a:ext uri="{FF2B5EF4-FFF2-40B4-BE49-F238E27FC236}">
                <a16:creationId xmlns:a16="http://schemas.microsoft.com/office/drawing/2014/main" id="{93074471-2940-4550-B583-0208398AC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BC7D3-6EC3-49FC-82C9-B19AEAD2D7B1}"/>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41756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83BE-0B4D-4201-BF00-1E6B0D8DE5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88DD3B-A524-40BC-861A-37A30FCED8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5966B5-96E8-482F-BC2B-D8F8FDB1DBFB}"/>
              </a:ext>
            </a:extLst>
          </p:cNvPr>
          <p:cNvSpPr>
            <a:spLocks noGrp="1"/>
          </p:cNvSpPr>
          <p:nvPr>
            <p:ph type="dt" sz="half" idx="10"/>
          </p:nvPr>
        </p:nvSpPr>
        <p:spPr/>
        <p:txBody>
          <a:bodyPr/>
          <a:lstStyle/>
          <a:p>
            <a:fld id="{9338BA1D-150B-4CB4-BBD1-AD407D805412}" type="datetime1">
              <a:rPr lang="en-US" smtClean="0"/>
              <a:t>3/24/2026</a:t>
            </a:fld>
            <a:endParaRPr lang="en-US"/>
          </a:p>
        </p:txBody>
      </p:sp>
      <p:sp>
        <p:nvSpPr>
          <p:cNvPr id="5" name="Footer Placeholder 4">
            <a:extLst>
              <a:ext uri="{FF2B5EF4-FFF2-40B4-BE49-F238E27FC236}">
                <a16:creationId xmlns:a16="http://schemas.microsoft.com/office/drawing/2014/main" id="{B8558C12-FDD9-4B96-94D3-DC21456D6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8072F-90A4-4A16-AEE9-008DA7AC70CA}"/>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439115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A1008-138C-45E0-8EDF-FF3EABF53B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FB9F66-3CEF-4BD7-A5B3-DE72609703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7915E-3C6D-4910-AA41-E8630DE2D0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FB81FB-12F5-4874-BDF1-EACA629F043B}"/>
              </a:ext>
            </a:extLst>
          </p:cNvPr>
          <p:cNvSpPr>
            <a:spLocks noGrp="1"/>
          </p:cNvSpPr>
          <p:nvPr>
            <p:ph type="dt" sz="half" idx="10"/>
          </p:nvPr>
        </p:nvSpPr>
        <p:spPr/>
        <p:txBody>
          <a:bodyPr/>
          <a:lstStyle/>
          <a:p>
            <a:fld id="{4A58333E-9C20-43B0-82A9-0E2A04DE3FD2}" type="datetime1">
              <a:rPr lang="en-US" smtClean="0"/>
              <a:t>3/24/2026</a:t>
            </a:fld>
            <a:endParaRPr lang="en-US"/>
          </a:p>
        </p:txBody>
      </p:sp>
      <p:sp>
        <p:nvSpPr>
          <p:cNvPr id="6" name="Footer Placeholder 5">
            <a:extLst>
              <a:ext uri="{FF2B5EF4-FFF2-40B4-BE49-F238E27FC236}">
                <a16:creationId xmlns:a16="http://schemas.microsoft.com/office/drawing/2014/main" id="{701BF365-13AB-44F3-8F04-DAE33B1F6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67651F-F096-43F2-A6A4-1C3AD225F7F7}"/>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291318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D120-9E95-42A4-B2A2-CCFDC8CF8D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0F8294-A469-4699-B4DF-658F40FBD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E532B0-EE09-4320-837C-8798538930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A70E52-7A3B-4698-93B6-60E7D448DD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F03608-C8BD-4614-8858-395785CE6A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2F7157-306D-4F04-A136-D4454791FD1F}"/>
              </a:ext>
            </a:extLst>
          </p:cNvPr>
          <p:cNvSpPr>
            <a:spLocks noGrp="1"/>
          </p:cNvSpPr>
          <p:nvPr>
            <p:ph type="dt" sz="half" idx="10"/>
          </p:nvPr>
        </p:nvSpPr>
        <p:spPr/>
        <p:txBody>
          <a:bodyPr/>
          <a:lstStyle/>
          <a:p>
            <a:fld id="{AF73AF5A-001B-4663-A6C8-FD0BE2A052CA}" type="datetime1">
              <a:rPr lang="en-US" smtClean="0"/>
              <a:t>3/24/2026</a:t>
            </a:fld>
            <a:endParaRPr lang="en-US"/>
          </a:p>
        </p:txBody>
      </p:sp>
      <p:sp>
        <p:nvSpPr>
          <p:cNvPr id="8" name="Footer Placeholder 7">
            <a:extLst>
              <a:ext uri="{FF2B5EF4-FFF2-40B4-BE49-F238E27FC236}">
                <a16:creationId xmlns:a16="http://schemas.microsoft.com/office/drawing/2014/main" id="{11451FF8-001B-4A33-92E1-DF50467450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926266-5634-4E17-A261-CBA63E8AB272}"/>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09793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8ECE-E16D-4CB8-8E55-BB9605DB39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255191-99C1-4499-9BAA-14647A71190B}"/>
              </a:ext>
            </a:extLst>
          </p:cNvPr>
          <p:cNvSpPr>
            <a:spLocks noGrp="1"/>
          </p:cNvSpPr>
          <p:nvPr>
            <p:ph type="dt" sz="half" idx="10"/>
          </p:nvPr>
        </p:nvSpPr>
        <p:spPr/>
        <p:txBody>
          <a:bodyPr/>
          <a:lstStyle/>
          <a:p>
            <a:fld id="{3D000DA6-D0DA-4EA7-9CF9-22ECFD0B55F6}" type="datetime1">
              <a:rPr lang="en-US" smtClean="0"/>
              <a:t>3/24/2026</a:t>
            </a:fld>
            <a:endParaRPr lang="en-US"/>
          </a:p>
        </p:txBody>
      </p:sp>
      <p:sp>
        <p:nvSpPr>
          <p:cNvPr id="4" name="Footer Placeholder 3">
            <a:extLst>
              <a:ext uri="{FF2B5EF4-FFF2-40B4-BE49-F238E27FC236}">
                <a16:creationId xmlns:a16="http://schemas.microsoft.com/office/drawing/2014/main" id="{943B6C36-47D7-48F5-BA53-C0DDF7EE5D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E12614-6D56-4EE4-8DDD-57838ED5D2C6}"/>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95602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96F9B6-6C6F-48DA-927D-AC028BB469EF}"/>
              </a:ext>
            </a:extLst>
          </p:cNvPr>
          <p:cNvSpPr>
            <a:spLocks noGrp="1"/>
          </p:cNvSpPr>
          <p:nvPr>
            <p:ph type="dt" sz="half" idx="10"/>
          </p:nvPr>
        </p:nvSpPr>
        <p:spPr/>
        <p:txBody>
          <a:bodyPr/>
          <a:lstStyle/>
          <a:p>
            <a:fld id="{3BD66766-7C23-4AD6-8A7D-8C08E68A4597}" type="datetime1">
              <a:rPr lang="en-US" smtClean="0"/>
              <a:t>3/24/2026</a:t>
            </a:fld>
            <a:endParaRPr lang="en-US"/>
          </a:p>
        </p:txBody>
      </p:sp>
      <p:sp>
        <p:nvSpPr>
          <p:cNvPr id="3" name="Footer Placeholder 2">
            <a:extLst>
              <a:ext uri="{FF2B5EF4-FFF2-40B4-BE49-F238E27FC236}">
                <a16:creationId xmlns:a16="http://schemas.microsoft.com/office/drawing/2014/main" id="{5B58FCDC-184F-47EB-A108-AD64CB91A4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D3A8EF-D070-407E-B0E9-D6CCFD9CB0C0}"/>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6035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DCFB-E8E8-40CB-9F70-F9365310B6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B2D812-A040-4C76-B998-E4C0BC15E5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58F41A-E2B4-4CCE-B9EE-012ECD005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C4BDC-BE09-4950-A602-85EC7DF0308F}"/>
              </a:ext>
            </a:extLst>
          </p:cNvPr>
          <p:cNvSpPr>
            <a:spLocks noGrp="1"/>
          </p:cNvSpPr>
          <p:nvPr>
            <p:ph type="dt" sz="half" idx="10"/>
          </p:nvPr>
        </p:nvSpPr>
        <p:spPr/>
        <p:txBody>
          <a:bodyPr/>
          <a:lstStyle/>
          <a:p>
            <a:fld id="{3D5ECD2F-298C-4C4A-B6A1-1CEE331E08E8}" type="datetime1">
              <a:rPr lang="en-US" smtClean="0"/>
              <a:t>3/24/2026</a:t>
            </a:fld>
            <a:endParaRPr lang="en-US"/>
          </a:p>
        </p:txBody>
      </p:sp>
      <p:sp>
        <p:nvSpPr>
          <p:cNvPr id="6" name="Footer Placeholder 5">
            <a:extLst>
              <a:ext uri="{FF2B5EF4-FFF2-40B4-BE49-F238E27FC236}">
                <a16:creationId xmlns:a16="http://schemas.microsoft.com/office/drawing/2014/main" id="{257BDEC9-3D74-46CC-8B3F-BCD4B23671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8E6C3D-1160-416A-AE67-F2D847E82B2C}"/>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2243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A320-1ACE-4377-BA18-7FDCBC153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789E92-9609-4850-9F78-C03F439187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AC7343-F82D-4788-AF10-B0FC4F70C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53CB4A-A050-49D3-A699-EDBED74CED3A}"/>
              </a:ext>
            </a:extLst>
          </p:cNvPr>
          <p:cNvSpPr>
            <a:spLocks noGrp="1"/>
          </p:cNvSpPr>
          <p:nvPr>
            <p:ph type="dt" sz="half" idx="10"/>
          </p:nvPr>
        </p:nvSpPr>
        <p:spPr/>
        <p:txBody>
          <a:bodyPr/>
          <a:lstStyle/>
          <a:p>
            <a:fld id="{2FAA9A33-C8C1-4352-8617-44CA4DDA0C32}" type="datetime1">
              <a:rPr lang="en-US" smtClean="0"/>
              <a:t>3/24/2026</a:t>
            </a:fld>
            <a:endParaRPr lang="en-US"/>
          </a:p>
        </p:txBody>
      </p:sp>
      <p:sp>
        <p:nvSpPr>
          <p:cNvPr id="6" name="Footer Placeholder 5">
            <a:extLst>
              <a:ext uri="{FF2B5EF4-FFF2-40B4-BE49-F238E27FC236}">
                <a16:creationId xmlns:a16="http://schemas.microsoft.com/office/drawing/2014/main" id="{4853AF0F-7EDD-4ADE-93E7-295AE1FCFF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202DD-D537-461D-B983-BFB4399A4E0B}"/>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59174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F61B0F-51B5-6ED7-AC20-E02748F2915C}"/>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3" name="Text Placeholder 2">
            <a:extLst>
              <a:ext uri="{FF2B5EF4-FFF2-40B4-BE49-F238E27FC236}">
                <a16:creationId xmlns:a16="http://schemas.microsoft.com/office/drawing/2014/main" id="{BACC5906-680F-42F5-AEB7-7578DD6CB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4AD1628B-BE45-4EB2-88F0-36A93B09B4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63E07F7F-22B6-4041-8D7A-3C44A5E454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F61B5-96CB-4AAA-AEC4-121C73A8216B}" type="datetime1">
              <a:rPr lang="en-US" smtClean="0"/>
              <a:t>3/24/2026</a:t>
            </a:fld>
            <a:endParaRPr lang="en-US"/>
          </a:p>
        </p:txBody>
      </p:sp>
      <p:sp>
        <p:nvSpPr>
          <p:cNvPr id="5" name="Footer Placeholder 4">
            <a:extLst>
              <a:ext uri="{FF2B5EF4-FFF2-40B4-BE49-F238E27FC236}">
                <a16:creationId xmlns:a16="http://schemas.microsoft.com/office/drawing/2014/main" id="{AAAA864D-6E9A-421E-B428-9F3085EE5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EA842D-B850-4A7C-9028-519178D9CC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2BF4B-96A2-4F4D-B50B-5F3206B3AA01}" type="slidenum">
              <a:rPr lang="en-US" smtClean="0"/>
              <a:t>‹#›</a:t>
            </a:fld>
            <a:endParaRPr lang="en-US"/>
          </a:p>
        </p:txBody>
      </p:sp>
      <p:pic>
        <p:nvPicPr>
          <p:cNvPr id="8" name="Picture 7">
            <a:extLst>
              <a:ext uri="{FF2B5EF4-FFF2-40B4-BE49-F238E27FC236}">
                <a16:creationId xmlns:a16="http://schemas.microsoft.com/office/drawing/2014/main" id="{7457269D-93A5-B1F0-1BE9-69C65EB6D30F}"/>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A91DD971-4230-16AA-440B-D162BA737077}"/>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172676013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hf sldNum="0" hdr="0" ftr="0" dt="0"/>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0.emf"/><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5.png"/><Relationship Id="rId4" Type="http://schemas.openxmlformats.org/officeDocument/2006/relationships/hyperlink" Target="https://www.youtube.com/watch?v=eZw4Ga3jg3E"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hyperlink" Target="https://www.youtube.com/watch?v=d41O6StbMTU"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8.png"/><Relationship Id="rId4" Type="http://schemas.openxmlformats.org/officeDocument/2006/relationships/hyperlink" Target="https://www.youtube.com/watch?v=FaIynhb0twk"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6.emf"/><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1.jpeg"/><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ttuce being washed. ">
            <a:extLst>
              <a:ext uri="{FF2B5EF4-FFF2-40B4-BE49-F238E27FC236}">
                <a16:creationId xmlns:a16="http://schemas.microsoft.com/office/drawing/2014/main" id="{22F68A4E-B18A-4199-C0C7-A1E9C4AB6E3C}"/>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pic>
        <p:nvPicPr>
          <p:cNvPr id="11" name="Picture 10">
            <a:extLst>
              <a:ext uri="{FF2B5EF4-FFF2-40B4-BE49-F238E27FC236}">
                <a16:creationId xmlns:a16="http://schemas.microsoft.com/office/drawing/2014/main" id="{2C60FB4B-091B-DB7B-7CA6-456E7F9666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864352" cy="6858000"/>
          </a:xfrm>
          <a:prstGeom prst="rect">
            <a:avLst/>
          </a:prstGeom>
          <a:noFill/>
        </p:spPr>
      </p:pic>
      <p:pic>
        <p:nvPicPr>
          <p:cNvPr id="12" name="Picture 11">
            <a:extLst>
              <a:ext uri="{FF2B5EF4-FFF2-40B4-BE49-F238E27FC236}">
                <a16:creationId xmlns:a16="http://schemas.microsoft.com/office/drawing/2014/main" id="{26A7C333-9537-8263-3A88-E284BC996A5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753527" cy="6858000"/>
          </a:xfrm>
          <a:prstGeom prst="rect">
            <a:avLst/>
          </a:prstGeom>
        </p:spPr>
      </p:pic>
      <p:sp>
        <p:nvSpPr>
          <p:cNvPr id="13" name="Content Placeholder 6">
            <a:extLst>
              <a:ext uri="{FF2B5EF4-FFF2-40B4-BE49-F238E27FC236}">
                <a16:creationId xmlns:a16="http://schemas.microsoft.com/office/drawing/2014/main" id="{E69BCFE0-1351-B0F6-5EA7-A4C92D413049}"/>
              </a:ext>
            </a:extLst>
          </p:cNvPr>
          <p:cNvSpPr>
            <a:spLocks noGrp="1"/>
          </p:cNvSpPr>
          <p:nvPr>
            <p:ph type="title" idx="4294967295"/>
          </p:nvPr>
        </p:nvSpPr>
        <p:spPr>
          <a:xfrm>
            <a:off x="509588" y="858838"/>
            <a:ext cx="3040062" cy="43513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840"/>
              </a:lnSpc>
              <a:spcBef>
                <a:spcPts val="1000"/>
              </a:spcBef>
              <a:spcAft>
                <a:spcPts val="0"/>
              </a:spcAft>
              <a:buClrTx/>
              <a:buSzTx/>
              <a:buFont typeface="Wingdings" pitchFamily="2" charset="2"/>
              <a:buNone/>
              <a:tabLst/>
              <a:defRPr/>
            </a:pPr>
            <a:r>
              <a:rPr kumimoji="0" lang="en-US" sz="7200" b="1" i="0" u="none" strike="noStrike" kern="1200" cap="none" spc="0" normalizeH="0" baseline="0" noProof="0" dirty="0">
                <a:ln>
                  <a:noFill/>
                </a:ln>
                <a:solidFill>
                  <a:schemeClr val="bg1"/>
                </a:solidFill>
                <a:effectLst/>
                <a:uLnTx/>
                <a:uFillTx/>
                <a:latin typeface="United Sans Cd Bk" pitchFamily="2" charset="77"/>
                <a:ea typeface="+mn-ea"/>
                <a:cs typeface="+mn-cs"/>
              </a:rPr>
              <a:t>Food Safety </a:t>
            </a:r>
            <a:br>
              <a:rPr kumimoji="0" lang="en-US" sz="7200" b="1" i="0" u="none" strike="noStrike" kern="1200" cap="none" spc="0" normalizeH="0" baseline="0" noProof="0" dirty="0">
                <a:ln>
                  <a:noFill/>
                </a:ln>
                <a:solidFill>
                  <a:schemeClr val="bg1"/>
                </a:solidFill>
                <a:effectLst/>
                <a:uLnTx/>
                <a:uFillTx/>
                <a:latin typeface="United Sans Cd Bk" pitchFamily="2" charset="77"/>
                <a:ea typeface="+mn-ea"/>
                <a:cs typeface="+mn-cs"/>
              </a:rPr>
            </a:br>
            <a:r>
              <a:rPr kumimoji="0" lang="en-US" sz="7200" b="1" i="0" u="none" strike="noStrike" kern="1200" cap="none" spc="0" normalizeH="0" baseline="0" noProof="0" dirty="0">
                <a:ln>
                  <a:noFill/>
                </a:ln>
                <a:solidFill>
                  <a:schemeClr val="bg1"/>
                </a:solidFill>
                <a:effectLst/>
                <a:uLnTx/>
                <a:uFillTx/>
                <a:latin typeface="United Sans Cd Bk" pitchFamily="2" charset="77"/>
                <a:ea typeface="+mn-ea"/>
                <a:cs typeface="+mn-cs"/>
              </a:rPr>
              <a:t>in the Kitchen</a:t>
            </a:r>
          </a:p>
        </p:txBody>
      </p:sp>
      <p:pic>
        <p:nvPicPr>
          <p:cNvPr id="14" name="Picture 13" descr="Purdue University logo.">
            <a:extLst>
              <a:ext uri="{FF2B5EF4-FFF2-40B4-BE49-F238E27FC236}">
                <a16:creationId xmlns:a16="http://schemas.microsoft.com/office/drawing/2014/main" id="{47825D89-6AB2-0882-AD14-48298D4D473A}"/>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3427334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CD0CB-3261-B415-18FA-41A1A1BF2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59C29-343E-A74F-DD24-A78F0D270B66}"/>
              </a:ext>
            </a:extLst>
          </p:cNvPr>
          <p:cNvSpPr>
            <a:spLocks noGrp="1"/>
          </p:cNvSpPr>
          <p:nvPr>
            <p:ph type="title"/>
          </p:nvPr>
        </p:nvSpPr>
        <p:spPr/>
        <p:txBody>
          <a:bodyPr>
            <a:normAutofit/>
          </a:bodyPr>
          <a:lstStyle/>
          <a:p>
            <a:r>
              <a:rPr lang="en-US" sz="4800" dirty="0"/>
              <a:t>Cross-contamination sources, cont.</a:t>
            </a:r>
          </a:p>
        </p:txBody>
      </p:sp>
      <p:sp>
        <p:nvSpPr>
          <p:cNvPr id="5" name="Content Placeholder 4">
            <a:extLst>
              <a:ext uri="{FF2B5EF4-FFF2-40B4-BE49-F238E27FC236}">
                <a16:creationId xmlns:a16="http://schemas.microsoft.com/office/drawing/2014/main" id="{B8E97EA4-7C4F-49D5-9FFA-85A4B5A7D54C}"/>
              </a:ext>
            </a:extLst>
          </p:cNvPr>
          <p:cNvSpPr>
            <a:spLocks noGrp="1"/>
          </p:cNvSpPr>
          <p:nvPr>
            <p:ph idx="1"/>
          </p:nvPr>
        </p:nvSpPr>
        <p:spPr>
          <a:xfrm>
            <a:off x="411480" y="1847850"/>
            <a:ext cx="8666259" cy="4351338"/>
          </a:xfrm>
        </p:spPr>
        <p:txBody>
          <a:bodyPr/>
          <a:lstStyle/>
          <a:p>
            <a:pPr>
              <a:lnSpc>
                <a:spcPct val="100000"/>
              </a:lnSpc>
            </a:pPr>
            <a:r>
              <a:rPr lang="en-US" dirty="0"/>
              <a:t>Some water sources can introduce harmful bacteria and chemicals to the system. </a:t>
            </a:r>
          </a:p>
          <a:p>
            <a:pPr lvl="1"/>
            <a:r>
              <a:rPr lang="en-US" sz="2000" dirty="0"/>
              <a:t>Best Practice: Regular water testing is essential to monitor water quality and mitigate these risks.</a:t>
            </a:r>
          </a:p>
          <a:p>
            <a:pPr>
              <a:lnSpc>
                <a:spcPct val="100000"/>
              </a:lnSpc>
            </a:pPr>
            <a:r>
              <a:rPr lang="en-US" dirty="0"/>
              <a:t>Organic waste accumulation (fish wastes and uneaten food) can introduce pathogens and/or lead to the growth of harmful bacteria into the system.</a:t>
            </a:r>
          </a:p>
          <a:p>
            <a:pPr lvl="1"/>
            <a:r>
              <a:rPr lang="en-US" sz="2000" dirty="0"/>
              <a:t>Best Practice: Water filtration, proper system cleaning, and maintenance minimize these risks.</a:t>
            </a:r>
          </a:p>
        </p:txBody>
      </p:sp>
      <p:pic>
        <p:nvPicPr>
          <p:cNvPr id="4" name="Picture 3" descr="Graphic of an aquaponics system.">
            <a:extLst>
              <a:ext uri="{FF2B5EF4-FFF2-40B4-BE49-F238E27FC236}">
                <a16:creationId xmlns:a16="http://schemas.microsoft.com/office/drawing/2014/main" id="{53BC0EAB-8667-4050-AD59-5B9D986D6355}"/>
              </a:ext>
            </a:extLst>
          </p:cNvPr>
          <p:cNvPicPr>
            <a:picLocks noChangeAspect="1"/>
          </p:cNvPicPr>
          <p:nvPr/>
        </p:nvPicPr>
        <p:blipFill rotWithShape="1">
          <a:blip r:embed="rId4"/>
          <a:srcRect l="15092" t="9669"/>
          <a:stretch/>
        </p:blipFill>
        <p:spPr>
          <a:xfrm>
            <a:off x="9090992" y="1847850"/>
            <a:ext cx="2689528" cy="2620170"/>
          </a:xfrm>
          <a:prstGeom prst="rect">
            <a:avLst/>
          </a:prstGeom>
          <a:ln>
            <a:solidFill>
              <a:schemeClr val="bg2">
                <a:lumMod val="50000"/>
              </a:schemeClr>
            </a:solidFill>
          </a:ln>
          <a:effectLst/>
        </p:spPr>
      </p:pic>
    </p:spTree>
    <p:custDataLst>
      <p:tags r:id="rId1"/>
    </p:custDataLst>
    <p:extLst>
      <p:ext uri="{BB962C8B-B14F-4D97-AF65-F5344CB8AC3E}">
        <p14:creationId xmlns:p14="http://schemas.microsoft.com/office/powerpoint/2010/main" val="4273824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14750-EDA4-B598-A1AE-9FAA4E80F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600BC-7B0A-D23E-FF48-086990A630C9}"/>
              </a:ext>
            </a:extLst>
          </p:cNvPr>
          <p:cNvSpPr>
            <a:spLocks noGrp="1"/>
          </p:cNvSpPr>
          <p:nvPr>
            <p:ph type="title"/>
          </p:nvPr>
        </p:nvSpPr>
        <p:spPr/>
        <p:txBody>
          <a:bodyPr/>
          <a:lstStyle/>
          <a:p>
            <a:r>
              <a:rPr lang="en-US" dirty="0"/>
              <a:t>How to limit cross-contamination?</a:t>
            </a:r>
          </a:p>
        </p:txBody>
      </p:sp>
      <p:sp>
        <p:nvSpPr>
          <p:cNvPr id="4" name="Content Placeholder 2">
            <a:extLst>
              <a:ext uri="{FF2B5EF4-FFF2-40B4-BE49-F238E27FC236}">
                <a16:creationId xmlns:a16="http://schemas.microsoft.com/office/drawing/2014/main" id="{7713ACB9-CE4F-B201-57EA-8582B38CC218}"/>
              </a:ext>
            </a:extLst>
          </p:cNvPr>
          <p:cNvSpPr txBox="1">
            <a:spLocks/>
          </p:cNvSpPr>
          <p:nvPr/>
        </p:nvSpPr>
        <p:spPr>
          <a:xfrm>
            <a:off x="386080" y="1811871"/>
            <a:ext cx="4987723" cy="43636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53A7CF"/>
              </a:buClr>
            </a:pPr>
            <a:r>
              <a:rPr lang="en-US" dirty="0">
                <a:latin typeface="Acumin Pro" panose="020B0504020202020204" pitchFamily="34" charset="77"/>
              </a:rPr>
              <a:t>The USDA recommends using one cutting board for fresh produce and bread and a separate one for raw meat, poultry, and seafood. This prevents bacteria from the seafood but also poultry or meat from contaminating a food that requires no further cooking referred as ready to eat.</a:t>
            </a:r>
          </a:p>
        </p:txBody>
      </p:sp>
      <p:sp>
        <p:nvSpPr>
          <p:cNvPr id="5" name="TextBox 4">
            <a:extLst>
              <a:ext uri="{FF2B5EF4-FFF2-40B4-BE49-F238E27FC236}">
                <a16:creationId xmlns:a16="http://schemas.microsoft.com/office/drawing/2014/main" id="{E53641B2-5085-645B-ACD8-19DE595317A7}"/>
              </a:ext>
            </a:extLst>
          </p:cNvPr>
          <p:cNvSpPr txBox="1"/>
          <p:nvPr/>
        </p:nvSpPr>
        <p:spPr>
          <a:xfrm>
            <a:off x="4941104" y="5836959"/>
            <a:ext cx="6919590" cy="338554"/>
          </a:xfrm>
          <a:prstGeom prst="rect">
            <a:avLst/>
          </a:prstGeom>
          <a:noFill/>
        </p:spPr>
        <p:txBody>
          <a:bodyPr wrap="square">
            <a:spAutoFit/>
          </a:bodyPr>
          <a:lstStyle/>
          <a:p>
            <a:pPr algn="ctr"/>
            <a:r>
              <a:rPr lang="en-US" sz="1600" dirty="0">
                <a:solidFill>
                  <a:srgbClr val="2E2E2E"/>
                </a:solidFill>
                <a:latin typeface="Source Sans Pro Web"/>
              </a:rPr>
              <a:t>Using c</a:t>
            </a:r>
            <a:r>
              <a:rPr lang="en-US" sz="1600" i="0" dirty="0">
                <a:solidFill>
                  <a:srgbClr val="2E2E2E"/>
                </a:solidFill>
                <a:effectLst/>
                <a:latin typeface="Source Sans Pro Web"/>
              </a:rPr>
              <a:t>olor-codded cutting board can also be a good idea</a:t>
            </a:r>
            <a:r>
              <a:rPr lang="en-US" sz="1600" b="0" i="0" dirty="0">
                <a:solidFill>
                  <a:srgbClr val="2E2E2E"/>
                </a:solidFill>
                <a:effectLst/>
                <a:latin typeface="Source Sans Pro Web"/>
              </a:rPr>
              <a:t>.</a:t>
            </a:r>
            <a:endParaRPr lang="en-US" sz="1600" dirty="0"/>
          </a:p>
        </p:txBody>
      </p:sp>
      <p:pic>
        <p:nvPicPr>
          <p:cNvPr id="11" name="Picture 10">
            <a:extLst>
              <a:ext uri="{FF2B5EF4-FFF2-40B4-BE49-F238E27FC236}">
                <a16:creationId xmlns:a16="http://schemas.microsoft.com/office/drawing/2014/main" id="{C45954ED-9B8B-61F4-EE11-BE0E0EB8C5F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27060" y="1811871"/>
            <a:ext cx="2352040" cy="3864476"/>
          </a:xfrm>
          <a:prstGeom prst="rect">
            <a:avLst/>
          </a:prstGeom>
        </p:spPr>
      </p:pic>
      <p:pic>
        <p:nvPicPr>
          <p:cNvPr id="12" name="Picture 11">
            <a:extLst>
              <a:ext uri="{FF2B5EF4-FFF2-40B4-BE49-F238E27FC236}">
                <a16:creationId xmlns:a16="http://schemas.microsoft.com/office/drawing/2014/main" id="{EA6DEB2C-50C4-D344-9D6E-7444237A36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26565" y="1690688"/>
            <a:ext cx="2425796" cy="3985659"/>
          </a:xfrm>
          <a:prstGeom prst="rect">
            <a:avLst/>
          </a:prstGeom>
        </p:spPr>
      </p:pic>
      <p:sp>
        <p:nvSpPr>
          <p:cNvPr id="13" name="TextBox 12">
            <a:extLst>
              <a:ext uri="{FF2B5EF4-FFF2-40B4-BE49-F238E27FC236}">
                <a16:creationId xmlns:a16="http://schemas.microsoft.com/office/drawing/2014/main" id="{C42E17D2-31E7-3A5E-D9D2-DE37220FF931}"/>
              </a:ext>
            </a:extLst>
          </p:cNvPr>
          <p:cNvSpPr txBox="1"/>
          <p:nvPr/>
        </p:nvSpPr>
        <p:spPr>
          <a:xfrm>
            <a:off x="6096000" y="3208861"/>
            <a:ext cx="1779230" cy="2062103"/>
          </a:xfrm>
          <a:prstGeom prst="rect">
            <a:avLst/>
          </a:prstGeom>
          <a:noFill/>
        </p:spPr>
        <p:txBody>
          <a:bodyPr wrap="square" rtlCol="0">
            <a:spAutoFit/>
          </a:bodyPr>
          <a:lstStyle/>
          <a:p>
            <a:pPr algn="ctr"/>
            <a:r>
              <a:rPr lang="en-US" sz="3200" b="1" dirty="0">
                <a:solidFill>
                  <a:schemeClr val="bg1"/>
                </a:solidFill>
                <a:latin typeface="United Sans Cd Bk" pitchFamily="2" charset="77"/>
              </a:rPr>
              <a:t> fresh produce and bread </a:t>
            </a:r>
          </a:p>
        </p:txBody>
      </p:sp>
      <p:sp>
        <p:nvSpPr>
          <p:cNvPr id="17" name="TextBox 16">
            <a:extLst>
              <a:ext uri="{FF2B5EF4-FFF2-40B4-BE49-F238E27FC236}">
                <a16:creationId xmlns:a16="http://schemas.microsoft.com/office/drawing/2014/main" id="{A497373F-D617-FF56-8659-2A078F27A101}"/>
              </a:ext>
            </a:extLst>
          </p:cNvPr>
          <p:cNvSpPr txBox="1"/>
          <p:nvPr/>
        </p:nvSpPr>
        <p:spPr>
          <a:xfrm>
            <a:off x="8879593" y="3208861"/>
            <a:ext cx="1934695" cy="2062103"/>
          </a:xfrm>
          <a:prstGeom prst="rect">
            <a:avLst/>
          </a:prstGeom>
          <a:noFill/>
        </p:spPr>
        <p:txBody>
          <a:bodyPr wrap="square" rtlCol="0">
            <a:spAutoFit/>
          </a:bodyPr>
          <a:lstStyle/>
          <a:p>
            <a:pPr algn="ctr"/>
            <a:r>
              <a:rPr lang="en-US" sz="3200" b="1" dirty="0">
                <a:solidFill>
                  <a:schemeClr val="bg1"/>
                </a:solidFill>
                <a:latin typeface="United Sans Cd Bk" pitchFamily="2" charset="77"/>
              </a:rPr>
              <a:t>raw meat, poultry and seafood</a:t>
            </a:r>
          </a:p>
        </p:txBody>
      </p:sp>
    </p:spTree>
    <p:custDataLst>
      <p:tags r:id="rId1"/>
    </p:custDataLst>
    <p:extLst>
      <p:ext uri="{BB962C8B-B14F-4D97-AF65-F5344CB8AC3E}">
        <p14:creationId xmlns:p14="http://schemas.microsoft.com/office/powerpoint/2010/main" val="1660073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B03B-0AC6-42D3-B184-EA20B3883A97}"/>
              </a:ext>
            </a:extLst>
          </p:cNvPr>
          <p:cNvSpPr>
            <a:spLocks noGrp="1"/>
          </p:cNvSpPr>
          <p:nvPr>
            <p:ph type="title"/>
          </p:nvPr>
        </p:nvSpPr>
        <p:spPr/>
        <p:txBody>
          <a:bodyPr/>
          <a:lstStyle/>
          <a:p>
            <a:r>
              <a:rPr lang="en-US" dirty="0"/>
              <a:t>Wash hands</a:t>
            </a:r>
          </a:p>
        </p:txBody>
      </p:sp>
      <p:sp>
        <p:nvSpPr>
          <p:cNvPr id="3" name="Content Placeholder 2">
            <a:extLst>
              <a:ext uri="{FF2B5EF4-FFF2-40B4-BE49-F238E27FC236}">
                <a16:creationId xmlns:a16="http://schemas.microsoft.com/office/drawing/2014/main" id="{729AE00F-C1B7-47E3-A276-38F30B1640CB}"/>
              </a:ext>
            </a:extLst>
          </p:cNvPr>
          <p:cNvSpPr>
            <a:spLocks noGrp="1"/>
          </p:cNvSpPr>
          <p:nvPr>
            <p:ph idx="1"/>
          </p:nvPr>
        </p:nvSpPr>
        <p:spPr>
          <a:xfrm>
            <a:off x="386081" y="1690688"/>
            <a:ext cx="11130058" cy="4508500"/>
          </a:xfrm>
        </p:spPr>
        <p:txBody>
          <a:bodyPr>
            <a:normAutofit fontScale="70000" lnSpcReduction="20000"/>
          </a:bodyPr>
          <a:lstStyle/>
          <a:p>
            <a:pPr>
              <a:lnSpc>
                <a:spcPct val="120000"/>
              </a:lnSpc>
            </a:pPr>
            <a:r>
              <a:rPr lang="en-US" dirty="0"/>
              <a:t>It is recommended that we wash our hands with soap under running warm water for 20 seconds to remove bacteria. </a:t>
            </a:r>
          </a:p>
          <a:p>
            <a:pPr lvl="1">
              <a:lnSpc>
                <a:spcPct val="120000"/>
              </a:lnSpc>
            </a:pPr>
            <a:r>
              <a:rPr lang="en-US" dirty="0"/>
              <a:t>More than 98% of surveyed consumers knew they should wash their hands with soap and water. </a:t>
            </a:r>
          </a:p>
          <a:p>
            <a:pPr lvl="1">
              <a:lnSpc>
                <a:spcPct val="120000"/>
              </a:lnSpc>
            </a:pPr>
            <a:r>
              <a:rPr lang="en-US" dirty="0"/>
              <a:t>Many people over-estimate how long they wash their hands. So, time yourself by singing “Happy Birthday” song twice when washing your hands.  </a:t>
            </a:r>
          </a:p>
          <a:p>
            <a:pPr>
              <a:lnSpc>
                <a:spcPct val="120000"/>
              </a:lnSpc>
            </a:pPr>
            <a:r>
              <a:rPr lang="en-US" dirty="0"/>
              <a:t>Research shows that many people do not follow this recommendation.</a:t>
            </a:r>
          </a:p>
          <a:p>
            <a:pPr lvl="1"/>
            <a:r>
              <a:rPr lang="en-US" dirty="0"/>
              <a:t>Study 1:</a:t>
            </a:r>
          </a:p>
          <a:p>
            <a:pPr lvl="2"/>
            <a:r>
              <a:rPr lang="en-US" dirty="0"/>
              <a:t>64% of meal preparers did not wash their hands before starting meal preparation</a:t>
            </a:r>
          </a:p>
          <a:p>
            <a:pPr lvl="2"/>
            <a:r>
              <a:rPr lang="en-US" dirty="0"/>
              <a:t>Only 10% washed hands for 20 seconds or longer </a:t>
            </a:r>
          </a:p>
          <a:p>
            <a:pPr lvl="2"/>
            <a:r>
              <a:rPr lang="en-US" dirty="0"/>
              <a:t>36% washed hands for 5 seconds or less </a:t>
            </a:r>
          </a:p>
          <a:p>
            <a:pPr lvl="1">
              <a:lnSpc>
                <a:spcPct val="120000"/>
              </a:lnSpc>
            </a:pPr>
            <a:r>
              <a:rPr lang="en-US" dirty="0"/>
              <a:t>Study 2: </a:t>
            </a:r>
          </a:p>
          <a:p>
            <a:pPr lvl="2"/>
            <a:r>
              <a:rPr lang="en-US" dirty="0"/>
              <a:t>Nearly 40% of meal preparers did not wash their hands after touching raw chicken</a:t>
            </a:r>
          </a:p>
          <a:p>
            <a:pPr lvl="2"/>
            <a:r>
              <a:rPr lang="en-US" dirty="0"/>
              <a:t>About 30% did not use soap. </a:t>
            </a:r>
          </a:p>
          <a:p>
            <a:pPr lvl="1">
              <a:lnSpc>
                <a:spcPct val="120000"/>
              </a:lnSpc>
            </a:pPr>
            <a:r>
              <a:rPr lang="en-US" dirty="0"/>
              <a:t>Study 3: </a:t>
            </a:r>
          </a:p>
          <a:p>
            <a:pPr lvl="2"/>
            <a:r>
              <a:rPr lang="en-US" dirty="0"/>
              <a:t>Over half (68%) of food workers either did not wash their hands or did not wash appropriately. </a:t>
            </a:r>
          </a:p>
        </p:txBody>
      </p:sp>
      <p:pic>
        <p:nvPicPr>
          <p:cNvPr id="6" name="Picture 5" descr="CDC graphic, Fight Germs: Wash Your Hands!">
            <a:hlinkClick r:id="rId4"/>
            <a:extLst>
              <a:ext uri="{FF2B5EF4-FFF2-40B4-BE49-F238E27FC236}">
                <a16:creationId xmlns:a16="http://schemas.microsoft.com/office/drawing/2014/main" id="{35FE69C7-4AF7-40FF-9CEC-9C2CFA7FE310}"/>
              </a:ext>
            </a:extLst>
          </p:cNvPr>
          <p:cNvPicPr>
            <a:picLocks noChangeAspect="1"/>
          </p:cNvPicPr>
          <p:nvPr/>
        </p:nvPicPr>
        <p:blipFill rotWithShape="1">
          <a:blip r:embed="rId5"/>
          <a:srcRect l="1688" t="1288" b="11031"/>
          <a:stretch/>
        </p:blipFill>
        <p:spPr>
          <a:xfrm>
            <a:off x="8918713" y="3448069"/>
            <a:ext cx="3273287" cy="1826299"/>
          </a:xfrm>
          <a:prstGeom prst="rect">
            <a:avLst/>
          </a:prstGeom>
          <a:ln>
            <a:solidFill>
              <a:schemeClr val="bg2">
                <a:lumMod val="50000"/>
              </a:schemeClr>
            </a:solidFill>
          </a:ln>
        </p:spPr>
      </p:pic>
    </p:spTree>
    <p:custDataLst>
      <p:tags r:id="rId1"/>
    </p:custDataLst>
    <p:extLst>
      <p:ext uri="{BB962C8B-B14F-4D97-AF65-F5344CB8AC3E}">
        <p14:creationId xmlns:p14="http://schemas.microsoft.com/office/powerpoint/2010/main" val="115185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7183-BB54-44B2-AB2B-B107284AF8DB}"/>
              </a:ext>
            </a:extLst>
          </p:cNvPr>
          <p:cNvSpPr>
            <a:spLocks noGrp="1"/>
          </p:cNvSpPr>
          <p:nvPr>
            <p:ph type="title"/>
          </p:nvPr>
        </p:nvSpPr>
        <p:spPr/>
        <p:txBody>
          <a:bodyPr/>
          <a:lstStyle/>
          <a:p>
            <a:r>
              <a:rPr lang="en-US" dirty="0"/>
              <a:t>Dry your hands</a:t>
            </a:r>
          </a:p>
        </p:txBody>
      </p:sp>
      <p:sp>
        <p:nvSpPr>
          <p:cNvPr id="3" name="Content Placeholder 2">
            <a:extLst>
              <a:ext uri="{FF2B5EF4-FFF2-40B4-BE49-F238E27FC236}">
                <a16:creationId xmlns:a16="http://schemas.microsoft.com/office/drawing/2014/main" id="{53D807F7-448A-4D4E-BF3A-CC95022C11EA}"/>
              </a:ext>
            </a:extLst>
          </p:cNvPr>
          <p:cNvSpPr>
            <a:spLocks noGrp="1"/>
          </p:cNvSpPr>
          <p:nvPr>
            <p:ph idx="1"/>
          </p:nvPr>
        </p:nvSpPr>
        <p:spPr>
          <a:xfrm>
            <a:off x="411479" y="1847850"/>
            <a:ext cx="11382956" cy="4351338"/>
          </a:xfrm>
        </p:spPr>
        <p:txBody>
          <a:bodyPr>
            <a:normAutofit fontScale="47500" lnSpcReduction="20000"/>
          </a:bodyPr>
          <a:lstStyle/>
          <a:p>
            <a:pPr>
              <a:lnSpc>
                <a:spcPct val="120000"/>
              </a:lnSpc>
            </a:pPr>
            <a:r>
              <a:rPr lang="en-US" sz="5100" dirty="0"/>
              <a:t>It is important to dry your hands because wet hands pick up more germs than dry hands.</a:t>
            </a:r>
          </a:p>
          <a:p>
            <a:pPr>
              <a:lnSpc>
                <a:spcPct val="120000"/>
              </a:lnSpc>
            </a:pPr>
            <a:r>
              <a:rPr lang="en-US" sz="5100" dirty="0"/>
              <a:t>Drying your hands – with paper towels or a hand dryer – are both effective. </a:t>
            </a:r>
          </a:p>
          <a:p>
            <a:pPr>
              <a:lnSpc>
                <a:spcPct val="120000"/>
              </a:lnSpc>
            </a:pPr>
            <a:r>
              <a:rPr lang="en-US" sz="5100" dirty="0"/>
              <a:t>The most important thing is to dry your hands completely.</a:t>
            </a:r>
          </a:p>
          <a:p>
            <a:pPr>
              <a:lnSpc>
                <a:spcPct val="120000"/>
              </a:lnSpc>
            </a:pPr>
            <a:r>
              <a:rPr lang="en-US" sz="5100" dirty="0"/>
              <a:t>The National Institute of Health (NIH) recommends that health care workers  paper towels dry their hands thoroughly with single-use, disposable paper towels. </a:t>
            </a:r>
          </a:p>
          <a:p>
            <a:pPr>
              <a:lnSpc>
                <a:spcPct val="120000"/>
              </a:lnSpc>
            </a:pPr>
            <a:r>
              <a:rPr lang="en-US" sz="5100" dirty="0"/>
              <a:t>Wearing gloves can help keep food safe, but gloves cannot replace clean hands. </a:t>
            </a:r>
          </a:p>
          <a:p>
            <a:pPr lvl="1"/>
            <a:r>
              <a:rPr lang="en-US" sz="3800" dirty="0"/>
              <a:t>Always wash your hands before putting on gloves and after taking them off. </a:t>
            </a:r>
          </a:p>
          <a:p>
            <a:pPr lvl="1">
              <a:lnSpc>
                <a:spcPct val="120000"/>
              </a:lnSpc>
            </a:pPr>
            <a:r>
              <a:rPr lang="en-US" sz="3800" dirty="0"/>
              <a:t>Be sure to change gloves if they get dirty or if you switch tasks to prevent spreading germs.</a:t>
            </a:r>
          </a:p>
        </p:txBody>
      </p:sp>
    </p:spTree>
    <p:custDataLst>
      <p:tags r:id="rId1"/>
    </p:custDataLst>
    <p:extLst>
      <p:ext uri="{BB962C8B-B14F-4D97-AF65-F5344CB8AC3E}">
        <p14:creationId xmlns:p14="http://schemas.microsoft.com/office/powerpoint/2010/main" val="3219348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61A9-FD00-41D5-B6B3-37E788C85833}"/>
              </a:ext>
            </a:extLst>
          </p:cNvPr>
          <p:cNvSpPr>
            <a:spLocks noGrp="1"/>
          </p:cNvSpPr>
          <p:nvPr>
            <p:ph type="title"/>
          </p:nvPr>
        </p:nvSpPr>
        <p:spPr/>
        <p:txBody>
          <a:bodyPr/>
          <a:lstStyle/>
          <a:p>
            <a:r>
              <a:rPr lang="en-US" dirty="0"/>
              <a:t>Wash produce</a:t>
            </a:r>
          </a:p>
        </p:txBody>
      </p:sp>
      <p:sp>
        <p:nvSpPr>
          <p:cNvPr id="3" name="Content Placeholder 2">
            <a:extLst>
              <a:ext uri="{FF2B5EF4-FFF2-40B4-BE49-F238E27FC236}">
                <a16:creationId xmlns:a16="http://schemas.microsoft.com/office/drawing/2014/main" id="{DA4AE351-46DE-4E1F-AAB1-BDEF0348EC3D}"/>
              </a:ext>
            </a:extLst>
          </p:cNvPr>
          <p:cNvSpPr>
            <a:spLocks noGrp="1"/>
          </p:cNvSpPr>
          <p:nvPr>
            <p:ph idx="1"/>
          </p:nvPr>
        </p:nvSpPr>
        <p:spPr/>
        <p:txBody>
          <a:bodyPr>
            <a:normAutofit fontScale="92500" lnSpcReduction="20000"/>
          </a:bodyPr>
          <a:lstStyle/>
          <a:p>
            <a:pPr>
              <a:lnSpc>
                <a:spcPct val="110000"/>
              </a:lnSpc>
            </a:pPr>
            <a:r>
              <a:rPr lang="en-US" dirty="0"/>
              <a:t>Fruits and vegetables should be washed under </a:t>
            </a:r>
            <a:br>
              <a:rPr lang="en-US" dirty="0"/>
            </a:br>
            <a:r>
              <a:rPr lang="en-US" dirty="0"/>
              <a:t>running cold water to remove dirt and reduce </a:t>
            </a:r>
            <a:br>
              <a:rPr lang="en-US" dirty="0"/>
            </a:br>
            <a:r>
              <a:rPr lang="en-US" dirty="0"/>
              <a:t>bacterial contamination. </a:t>
            </a:r>
          </a:p>
          <a:p>
            <a:r>
              <a:rPr lang="en-US" dirty="0"/>
              <a:t>Do not wash fruits and vegetables with: </a:t>
            </a:r>
          </a:p>
          <a:p>
            <a:pPr lvl="1">
              <a:lnSpc>
                <a:spcPct val="110000"/>
              </a:lnSpc>
            </a:pPr>
            <a:r>
              <a:rPr lang="en-US" dirty="0"/>
              <a:t>Soap or bleach solutions, many fresh produce are porous and could absorb these chemicals, changing their safety and taste. </a:t>
            </a:r>
          </a:p>
          <a:p>
            <a:pPr lvl="1">
              <a:lnSpc>
                <a:spcPct val="110000"/>
              </a:lnSpc>
            </a:pPr>
            <a:r>
              <a:rPr lang="en-US" dirty="0"/>
              <a:t>“Fruit and vegetable washes” are not recommended by FDA because the safety of their residues has not been evaluated, and their effectiveness has not been tested or standardized.</a:t>
            </a:r>
          </a:p>
          <a:p>
            <a:pPr>
              <a:lnSpc>
                <a:spcPct val="110000"/>
              </a:lnSpc>
            </a:pPr>
            <a:r>
              <a:rPr lang="en-US" dirty="0"/>
              <a:t>Commercial, homegrown, aquaponic, and organic produce can all be sources of harmful bacteria.</a:t>
            </a:r>
          </a:p>
        </p:txBody>
      </p:sp>
      <p:pic>
        <p:nvPicPr>
          <p:cNvPr id="5" name="Picture 4" descr="Mayo clinic quick tips for washing fruits and vegetables. ">
            <a:extLst>
              <a:ext uri="{FF2B5EF4-FFF2-40B4-BE49-F238E27FC236}">
                <a16:creationId xmlns:a16="http://schemas.microsoft.com/office/drawing/2014/main" id="{25906274-D417-475E-90CC-D32C7638BF55}"/>
              </a:ext>
            </a:extLst>
          </p:cNvPr>
          <p:cNvPicPr>
            <a:picLocks noChangeAspect="1"/>
          </p:cNvPicPr>
          <p:nvPr/>
        </p:nvPicPr>
        <p:blipFill>
          <a:blip r:embed="rId4"/>
          <a:stretch>
            <a:fillRect/>
          </a:stretch>
        </p:blipFill>
        <p:spPr>
          <a:xfrm>
            <a:off x="6526445" y="5827405"/>
            <a:ext cx="5254075" cy="371783"/>
          </a:xfrm>
          <a:prstGeom prst="rect">
            <a:avLst/>
          </a:prstGeom>
        </p:spPr>
      </p:pic>
      <p:pic>
        <p:nvPicPr>
          <p:cNvPr id="6" name="Picture 5" descr="Graphic reminder to wash  fruits and vegetables in cold water.">
            <a:hlinkClick r:id="rId5"/>
            <a:extLst>
              <a:ext uri="{FF2B5EF4-FFF2-40B4-BE49-F238E27FC236}">
                <a16:creationId xmlns:a16="http://schemas.microsoft.com/office/drawing/2014/main" id="{A3A70A40-DEF4-4E89-935F-D7B5E789943F}"/>
              </a:ext>
            </a:extLst>
          </p:cNvPr>
          <p:cNvPicPr>
            <a:picLocks noChangeAspect="1"/>
          </p:cNvPicPr>
          <p:nvPr/>
        </p:nvPicPr>
        <p:blipFill>
          <a:blip r:embed="rId6"/>
          <a:stretch>
            <a:fillRect/>
          </a:stretch>
        </p:blipFill>
        <p:spPr>
          <a:xfrm>
            <a:off x="8815777" y="1712427"/>
            <a:ext cx="2964743" cy="1521727"/>
          </a:xfrm>
          <a:prstGeom prst="rect">
            <a:avLst/>
          </a:prstGeom>
          <a:effectLst/>
        </p:spPr>
      </p:pic>
    </p:spTree>
    <p:custDataLst>
      <p:tags r:id="rId1"/>
    </p:custDataLst>
    <p:extLst>
      <p:ext uri="{BB962C8B-B14F-4D97-AF65-F5344CB8AC3E}">
        <p14:creationId xmlns:p14="http://schemas.microsoft.com/office/powerpoint/2010/main" val="2066004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C872-E157-476C-B59E-525714A2DD16}"/>
              </a:ext>
            </a:extLst>
          </p:cNvPr>
          <p:cNvSpPr>
            <a:spLocks noGrp="1"/>
          </p:cNvSpPr>
          <p:nvPr>
            <p:ph type="title"/>
          </p:nvPr>
        </p:nvSpPr>
        <p:spPr/>
        <p:txBody>
          <a:bodyPr/>
          <a:lstStyle/>
          <a:p>
            <a:r>
              <a:rPr lang="en-US" dirty="0"/>
              <a:t>Observing others</a:t>
            </a:r>
          </a:p>
        </p:txBody>
      </p:sp>
      <p:sp>
        <p:nvSpPr>
          <p:cNvPr id="3" name="Content Placeholder 2">
            <a:extLst>
              <a:ext uri="{FF2B5EF4-FFF2-40B4-BE49-F238E27FC236}">
                <a16:creationId xmlns:a16="http://schemas.microsoft.com/office/drawing/2014/main" id="{28B03192-BC34-4219-90BB-5D1A95FEFED7}"/>
              </a:ext>
            </a:extLst>
          </p:cNvPr>
          <p:cNvSpPr>
            <a:spLocks noGrp="1"/>
          </p:cNvSpPr>
          <p:nvPr>
            <p:ph idx="1"/>
          </p:nvPr>
        </p:nvSpPr>
        <p:spPr>
          <a:xfrm>
            <a:off x="411480" y="1847850"/>
            <a:ext cx="5870050" cy="4351338"/>
          </a:xfrm>
        </p:spPr>
        <p:txBody>
          <a:bodyPr/>
          <a:lstStyle/>
          <a:p>
            <a:r>
              <a:rPr lang="en-US" dirty="0"/>
              <a:t>Watch the Gordon Ramsay Cooks Mediterranean Sea Bass video </a:t>
            </a:r>
          </a:p>
          <a:p>
            <a:pPr lvl="1"/>
            <a:r>
              <a:rPr lang="en-US" dirty="0"/>
              <a:t>Video: </a:t>
            </a:r>
            <a:r>
              <a:rPr lang="en-US" dirty="0">
                <a:hlinkClick r:id="rId4"/>
              </a:rPr>
              <a:t>https://www.youtube.com/</a:t>
            </a:r>
            <a:br>
              <a:rPr lang="en-US" dirty="0">
                <a:hlinkClick r:id="rId4"/>
              </a:rPr>
            </a:br>
            <a:r>
              <a:rPr lang="en-US" dirty="0">
                <a:hlinkClick r:id="rId4"/>
              </a:rPr>
              <a:t>watch?v=FaIynhb0twk</a:t>
            </a:r>
            <a:endParaRPr lang="en-US" dirty="0"/>
          </a:p>
          <a:p>
            <a:r>
              <a:rPr lang="en-US" dirty="0"/>
              <a:t>Take notes of the safe food preparation errors that you see.</a:t>
            </a:r>
          </a:p>
        </p:txBody>
      </p:sp>
      <p:pic>
        <p:nvPicPr>
          <p:cNvPr id="5" name="Picture 4" descr="Picture of Gordan Ramsay. ">
            <a:extLst>
              <a:ext uri="{FF2B5EF4-FFF2-40B4-BE49-F238E27FC236}">
                <a16:creationId xmlns:a16="http://schemas.microsoft.com/office/drawing/2014/main" id="{57F7423D-A8F2-4B2E-8706-BDA2887D8D2A}"/>
              </a:ext>
            </a:extLst>
          </p:cNvPr>
          <p:cNvPicPr>
            <a:picLocks noChangeAspect="1"/>
          </p:cNvPicPr>
          <p:nvPr/>
        </p:nvPicPr>
        <p:blipFill>
          <a:blip r:embed="rId5"/>
          <a:stretch>
            <a:fillRect/>
          </a:stretch>
        </p:blipFill>
        <p:spPr>
          <a:xfrm>
            <a:off x="6997637" y="1770512"/>
            <a:ext cx="4820189" cy="2840469"/>
          </a:xfrm>
          <a:prstGeom prst="rect">
            <a:avLst/>
          </a:prstGeom>
          <a:ln>
            <a:solidFill>
              <a:schemeClr val="bg2">
                <a:lumMod val="50000"/>
              </a:schemeClr>
            </a:solidFill>
          </a:ln>
        </p:spPr>
      </p:pic>
    </p:spTree>
    <p:custDataLst>
      <p:tags r:id="rId1"/>
    </p:custDataLst>
    <p:extLst>
      <p:ext uri="{BB962C8B-B14F-4D97-AF65-F5344CB8AC3E}">
        <p14:creationId xmlns:p14="http://schemas.microsoft.com/office/powerpoint/2010/main" val="807860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C872-E157-476C-B59E-525714A2DD16}"/>
              </a:ext>
            </a:extLst>
          </p:cNvPr>
          <p:cNvSpPr>
            <a:spLocks noGrp="1"/>
          </p:cNvSpPr>
          <p:nvPr>
            <p:ph type="title"/>
          </p:nvPr>
        </p:nvSpPr>
        <p:spPr/>
        <p:txBody>
          <a:bodyPr/>
          <a:lstStyle/>
          <a:p>
            <a:r>
              <a:rPr lang="en-US" dirty="0"/>
              <a:t>Class review</a:t>
            </a:r>
          </a:p>
        </p:txBody>
      </p:sp>
      <p:sp>
        <p:nvSpPr>
          <p:cNvPr id="3" name="Content Placeholder 2">
            <a:extLst>
              <a:ext uri="{FF2B5EF4-FFF2-40B4-BE49-F238E27FC236}">
                <a16:creationId xmlns:a16="http://schemas.microsoft.com/office/drawing/2014/main" id="{28B03192-BC34-4219-90BB-5D1A95FEFED7}"/>
              </a:ext>
            </a:extLst>
          </p:cNvPr>
          <p:cNvSpPr>
            <a:spLocks noGrp="1"/>
          </p:cNvSpPr>
          <p:nvPr>
            <p:ph idx="1"/>
          </p:nvPr>
        </p:nvSpPr>
        <p:spPr>
          <a:xfrm>
            <a:off x="411480" y="1847850"/>
            <a:ext cx="7685598" cy="4351338"/>
          </a:xfrm>
        </p:spPr>
        <p:txBody>
          <a:bodyPr/>
          <a:lstStyle/>
          <a:p>
            <a:r>
              <a:rPr lang="en-US" dirty="0"/>
              <a:t>Each student should share one preparation error they saw in the video.</a:t>
            </a:r>
          </a:p>
          <a:p>
            <a:r>
              <a:rPr lang="en-US" dirty="0"/>
              <a:t>How many of you saw this error? </a:t>
            </a:r>
          </a:p>
          <a:p>
            <a:r>
              <a:rPr lang="en-US" dirty="0"/>
              <a:t>After everyone has had a chance to report:</a:t>
            </a:r>
          </a:p>
          <a:p>
            <a:r>
              <a:rPr lang="en-US" dirty="0"/>
              <a:t>What other errors, that have not yet been mentioned, did anyone see?</a:t>
            </a:r>
          </a:p>
          <a:p>
            <a:r>
              <a:rPr lang="en-US" dirty="0"/>
              <a:t>Can anyone think of anything else?</a:t>
            </a:r>
          </a:p>
        </p:txBody>
      </p:sp>
      <p:pic>
        <p:nvPicPr>
          <p:cNvPr id="6" name="Picture 5">
            <a:extLst>
              <a:ext uri="{FF2B5EF4-FFF2-40B4-BE49-F238E27FC236}">
                <a16:creationId xmlns:a16="http://schemas.microsoft.com/office/drawing/2014/main" id="{EED9D278-3D01-E042-58B9-1EC9B30466E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02775" y="2092801"/>
            <a:ext cx="3684576" cy="3861435"/>
          </a:xfrm>
          <a:prstGeom prst="rect">
            <a:avLst/>
          </a:prstGeom>
        </p:spPr>
      </p:pic>
    </p:spTree>
    <p:custDataLst>
      <p:tags r:id="rId1"/>
    </p:custDataLst>
    <p:extLst>
      <p:ext uri="{BB962C8B-B14F-4D97-AF65-F5344CB8AC3E}">
        <p14:creationId xmlns:p14="http://schemas.microsoft.com/office/powerpoint/2010/main" val="1297803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3535-74A8-4579-B5E1-1838F2E8B074}"/>
              </a:ext>
            </a:extLst>
          </p:cNvPr>
          <p:cNvSpPr>
            <a:spLocks noGrp="1"/>
          </p:cNvSpPr>
          <p:nvPr>
            <p:ph type="title"/>
          </p:nvPr>
        </p:nvSpPr>
        <p:spPr>
          <a:xfrm>
            <a:off x="386080" y="365125"/>
            <a:ext cx="8006806" cy="1325563"/>
          </a:xfrm>
        </p:spPr>
        <p:txBody>
          <a:bodyPr/>
          <a:lstStyle/>
          <a:p>
            <a:r>
              <a:rPr lang="en-US" dirty="0"/>
              <a:t>Food safety errors</a:t>
            </a:r>
          </a:p>
        </p:txBody>
      </p:sp>
      <p:graphicFrame>
        <p:nvGraphicFramePr>
          <p:cNvPr id="5" name="Table 5">
            <a:extLst>
              <a:ext uri="{FF2B5EF4-FFF2-40B4-BE49-F238E27FC236}">
                <a16:creationId xmlns:a16="http://schemas.microsoft.com/office/drawing/2014/main" id="{01A89D82-2E56-46F8-94CB-52A2ABD4251F}"/>
              </a:ext>
            </a:extLst>
          </p:cNvPr>
          <p:cNvGraphicFramePr>
            <a:graphicFrameLocks noGrp="1"/>
          </p:cNvGraphicFramePr>
          <p:nvPr>
            <p:ph idx="1"/>
            <p:extLst>
              <p:ext uri="{D42A27DB-BD31-4B8C-83A1-F6EECF244321}">
                <p14:modId xmlns:p14="http://schemas.microsoft.com/office/powerpoint/2010/main" val="3354283830"/>
              </p:ext>
            </p:extLst>
          </p:nvPr>
        </p:nvGraphicFramePr>
        <p:xfrm>
          <a:off x="386080" y="1690688"/>
          <a:ext cx="7905870" cy="4411099"/>
        </p:xfrm>
        <a:graphic>
          <a:graphicData uri="http://schemas.openxmlformats.org/drawingml/2006/table">
            <a:tbl>
              <a:tblPr firstRow="1" bandRow="1">
                <a:tableStyleId>{5C22544A-7EE6-4342-B048-85BDC9FD1C3A}</a:tableStyleId>
              </a:tblPr>
              <a:tblGrid>
                <a:gridCol w="7017690">
                  <a:extLst>
                    <a:ext uri="{9D8B030D-6E8A-4147-A177-3AD203B41FA5}">
                      <a16:colId xmlns:a16="http://schemas.microsoft.com/office/drawing/2014/main" val="3405617012"/>
                    </a:ext>
                  </a:extLst>
                </a:gridCol>
                <a:gridCol w="888180">
                  <a:extLst>
                    <a:ext uri="{9D8B030D-6E8A-4147-A177-3AD203B41FA5}">
                      <a16:colId xmlns:a16="http://schemas.microsoft.com/office/drawing/2014/main" val="4271793772"/>
                    </a:ext>
                  </a:extLst>
                </a:gridCol>
              </a:tblGrid>
              <a:tr h="341055">
                <a:tc>
                  <a:txBody>
                    <a:bodyPr/>
                    <a:lstStyle/>
                    <a:p>
                      <a:r>
                        <a:rPr lang="en-US" sz="1600" dirty="0"/>
                        <a:t>Error</a:t>
                      </a:r>
                    </a:p>
                  </a:txBody>
                  <a:tcPr marL="84095" marR="84095" marT="42048" marB="42048"/>
                </a:tc>
                <a:tc>
                  <a:txBody>
                    <a:bodyPr/>
                    <a:lstStyle/>
                    <a:p>
                      <a:pPr algn="ctr"/>
                      <a:r>
                        <a:rPr lang="en-US" sz="1600" dirty="0"/>
                        <a:t>Time</a:t>
                      </a:r>
                    </a:p>
                  </a:txBody>
                  <a:tcPr marL="84095" marR="84095" marT="42048" marB="42048"/>
                </a:tc>
                <a:extLst>
                  <a:ext uri="{0D108BD9-81ED-4DB2-BD59-A6C34878D82A}">
                    <a16:rowId xmlns:a16="http://schemas.microsoft.com/office/drawing/2014/main" val="3177493038"/>
                  </a:ext>
                </a:extLst>
              </a:tr>
              <a:tr h="341055">
                <a:tc>
                  <a:txBody>
                    <a:bodyPr/>
                    <a:lstStyle/>
                    <a:p>
                      <a:r>
                        <a:rPr lang="en-US" sz="1600" dirty="0"/>
                        <a:t>None of the vegetables were washed on camera</a:t>
                      </a:r>
                    </a:p>
                  </a:txBody>
                  <a:tcPr marL="84095" marR="84095" marT="42048" marB="42048"/>
                </a:tc>
                <a:tc>
                  <a:txBody>
                    <a:bodyPr/>
                    <a:lstStyle/>
                    <a:p>
                      <a:pPr algn="ctr"/>
                      <a:r>
                        <a:rPr lang="en-US" sz="1600" dirty="0"/>
                        <a:t>na</a:t>
                      </a:r>
                    </a:p>
                  </a:txBody>
                  <a:tcPr marL="84095" marR="84095" marT="42048" marB="42048"/>
                </a:tc>
                <a:extLst>
                  <a:ext uri="{0D108BD9-81ED-4DB2-BD59-A6C34878D82A}">
                    <a16:rowId xmlns:a16="http://schemas.microsoft.com/office/drawing/2014/main" val="602393940"/>
                  </a:ext>
                </a:extLst>
              </a:tr>
              <a:tr h="341055">
                <a:tc>
                  <a:txBody>
                    <a:bodyPr/>
                    <a:lstStyle/>
                    <a:p>
                      <a:r>
                        <a:rPr lang="en-US" sz="1600" dirty="0"/>
                        <a:t>Touched fish with unwashed hands</a:t>
                      </a:r>
                    </a:p>
                  </a:txBody>
                  <a:tcPr marL="84095" marR="84095" marT="42048" marB="42048"/>
                </a:tc>
                <a:tc>
                  <a:txBody>
                    <a:bodyPr/>
                    <a:lstStyle/>
                    <a:p>
                      <a:pPr algn="ctr"/>
                      <a:r>
                        <a:rPr lang="en-US" sz="1600" dirty="0"/>
                        <a:t>0:45</a:t>
                      </a:r>
                    </a:p>
                  </a:txBody>
                  <a:tcPr marL="84095" marR="84095" marT="42048" marB="42048"/>
                </a:tc>
                <a:extLst>
                  <a:ext uri="{0D108BD9-81ED-4DB2-BD59-A6C34878D82A}">
                    <a16:rowId xmlns:a16="http://schemas.microsoft.com/office/drawing/2014/main" val="2058559963"/>
                  </a:ext>
                </a:extLst>
              </a:tr>
              <a:tr h="341055">
                <a:tc>
                  <a:txBody>
                    <a:bodyPr/>
                    <a:lstStyle/>
                    <a:p>
                      <a:r>
                        <a:rPr lang="en-US" sz="1600" dirty="0"/>
                        <a:t>Touched chili with unwashed hands</a:t>
                      </a:r>
                    </a:p>
                  </a:txBody>
                  <a:tcPr marL="84095" marR="84095" marT="42048" marB="42048"/>
                </a:tc>
                <a:tc>
                  <a:txBody>
                    <a:bodyPr/>
                    <a:lstStyle/>
                    <a:p>
                      <a:pPr algn="ctr"/>
                      <a:r>
                        <a:rPr lang="en-US" sz="1600" dirty="0"/>
                        <a:t>0:59</a:t>
                      </a:r>
                    </a:p>
                  </a:txBody>
                  <a:tcPr marL="84095" marR="84095" marT="42048" marB="42048"/>
                </a:tc>
                <a:extLst>
                  <a:ext uri="{0D108BD9-81ED-4DB2-BD59-A6C34878D82A}">
                    <a16:rowId xmlns:a16="http://schemas.microsoft.com/office/drawing/2014/main" val="3363413878"/>
                  </a:ext>
                </a:extLst>
              </a:tr>
              <a:tr h="341055">
                <a:tc>
                  <a:txBody>
                    <a:bodyPr/>
                    <a:lstStyle/>
                    <a:p>
                      <a:r>
                        <a:rPr lang="en-US" sz="1600" dirty="0"/>
                        <a:t>Touched eggplant with unwashed hands</a:t>
                      </a:r>
                    </a:p>
                  </a:txBody>
                  <a:tcPr marL="84095" marR="84095" marT="42048" marB="42048"/>
                </a:tc>
                <a:tc>
                  <a:txBody>
                    <a:bodyPr/>
                    <a:lstStyle/>
                    <a:p>
                      <a:pPr algn="ctr"/>
                      <a:r>
                        <a:rPr lang="en-US" sz="1600" dirty="0"/>
                        <a:t>1:03</a:t>
                      </a:r>
                    </a:p>
                  </a:txBody>
                  <a:tcPr marL="84095" marR="84095" marT="42048" marB="42048"/>
                </a:tc>
                <a:extLst>
                  <a:ext uri="{0D108BD9-81ED-4DB2-BD59-A6C34878D82A}">
                    <a16:rowId xmlns:a16="http://schemas.microsoft.com/office/drawing/2014/main" val="3783019652"/>
                  </a:ext>
                </a:extLst>
              </a:tr>
              <a:tr h="341055">
                <a:tc>
                  <a:txBody>
                    <a:bodyPr/>
                    <a:lstStyle/>
                    <a:p>
                      <a:r>
                        <a:rPr lang="en-US" sz="1600" dirty="0"/>
                        <a:t>Touched his watch and moved to cutting vegetables</a:t>
                      </a:r>
                    </a:p>
                  </a:txBody>
                  <a:tcPr marL="84095" marR="84095" marT="42048" marB="42048"/>
                </a:tc>
                <a:tc>
                  <a:txBody>
                    <a:bodyPr/>
                    <a:lstStyle/>
                    <a:p>
                      <a:pPr algn="ctr"/>
                      <a:r>
                        <a:rPr lang="en-US" sz="1600" dirty="0"/>
                        <a:t>1:07</a:t>
                      </a:r>
                    </a:p>
                  </a:txBody>
                  <a:tcPr marL="84095" marR="84095" marT="42048" marB="42048"/>
                </a:tc>
                <a:extLst>
                  <a:ext uri="{0D108BD9-81ED-4DB2-BD59-A6C34878D82A}">
                    <a16:rowId xmlns:a16="http://schemas.microsoft.com/office/drawing/2014/main" val="550363970"/>
                  </a:ext>
                </a:extLst>
              </a:tr>
              <a:tr h="329747">
                <a:tc>
                  <a:txBody>
                    <a:bodyPr/>
                    <a:lstStyle/>
                    <a:p>
                      <a:r>
                        <a:rPr lang="en-US" sz="1600" dirty="0"/>
                        <a:t>Used a cloth towel to wipe his hand</a:t>
                      </a:r>
                    </a:p>
                  </a:txBody>
                  <a:tcPr marL="84095" marR="84095" marT="42048" marB="42048"/>
                </a:tc>
                <a:tc>
                  <a:txBody>
                    <a:bodyPr/>
                    <a:lstStyle/>
                    <a:p>
                      <a:pPr algn="ctr"/>
                      <a:r>
                        <a:rPr lang="en-US" sz="1600" dirty="0"/>
                        <a:t>2:42</a:t>
                      </a:r>
                    </a:p>
                  </a:txBody>
                  <a:tcPr marL="84095" marR="84095" marT="42048" marB="42048"/>
                </a:tc>
                <a:extLst>
                  <a:ext uri="{0D108BD9-81ED-4DB2-BD59-A6C34878D82A}">
                    <a16:rowId xmlns:a16="http://schemas.microsoft.com/office/drawing/2014/main" val="3049362553"/>
                  </a:ext>
                </a:extLst>
              </a:tr>
              <a:tr h="341055">
                <a:tc>
                  <a:txBody>
                    <a:bodyPr/>
                    <a:lstStyle/>
                    <a:p>
                      <a:r>
                        <a:rPr lang="en-US" sz="1600" dirty="0"/>
                        <a:t>Used the same cutting board for the fish and vegetables</a:t>
                      </a:r>
                    </a:p>
                  </a:txBody>
                  <a:tcPr marL="84095" marR="84095" marT="42048" marB="42048"/>
                </a:tc>
                <a:tc>
                  <a:txBody>
                    <a:bodyPr/>
                    <a:lstStyle/>
                    <a:p>
                      <a:pPr algn="ctr"/>
                      <a:r>
                        <a:rPr lang="en-US" sz="1600" dirty="0"/>
                        <a:t>3:24</a:t>
                      </a:r>
                    </a:p>
                  </a:txBody>
                  <a:tcPr marL="84095" marR="84095" marT="42048" marB="42048"/>
                </a:tc>
                <a:extLst>
                  <a:ext uri="{0D108BD9-81ED-4DB2-BD59-A6C34878D82A}">
                    <a16:rowId xmlns:a16="http://schemas.microsoft.com/office/drawing/2014/main" val="2456303"/>
                  </a:ext>
                </a:extLst>
              </a:tr>
              <a:tr h="329747">
                <a:tc>
                  <a:txBody>
                    <a:bodyPr/>
                    <a:lstStyle/>
                    <a:p>
                      <a:r>
                        <a:rPr lang="en-US" sz="1600" dirty="0"/>
                        <a:t>Used the same knife for fish and vegetables</a:t>
                      </a:r>
                    </a:p>
                  </a:txBody>
                  <a:tcPr marL="84095" marR="84095" marT="42048" marB="42048"/>
                </a:tc>
                <a:tc>
                  <a:txBody>
                    <a:bodyPr/>
                    <a:lstStyle/>
                    <a:p>
                      <a:pPr algn="ctr"/>
                      <a:r>
                        <a:rPr lang="en-US" sz="1600" dirty="0"/>
                        <a:t>3:25</a:t>
                      </a:r>
                    </a:p>
                  </a:txBody>
                  <a:tcPr marL="84095" marR="84095" marT="42048" marB="42048"/>
                </a:tc>
                <a:extLst>
                  <a:ext uri="{0D108BD9-81ED-4DB2-BD59-A6C34878D82A}">
                    <a16:rowId xmlns:a16="http://schemas.microsoft.com/office/drawing/2014/main" val="2564713648"/>
                  </a:ext>
                </a:extLst>
              </a:tr>
              <a:tr h="3410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Did not wash hands after handling fish</a:t>
                      </a:r>
                    </a:p>
                  </a:txBody>
                  <a:tcPr marL="84095" marR="84095" marT="42048" marB="42048"/>
                </a:tc>
                <a:tc>
                  <a:txBody>
                    <a:bodyPr/>
                    <a:lstStyle/>
                    <a:p>
                      <a:pPr algn="ctr"/>
                      <a:r>
                        <a:rPr lang="en-US" sz="1600" dirty="0"/>
                        <a:t>3:40</a:t>
                      </a:r>
                    </a:p>
                  </a:txBody>
                  <a:tcPr marL="84095" marR="84095" marT="42048" marB="42048"/>
                </a:tc>
                <a:extLst>
                  <a:ext uri="{0D108BD9-81ED-4DB2-BD59-A6C34878D82A}">
                    <a16:rowId xmlns:a16="http://schemas.microsoft.com/office/drawing/2014/main" val="395311792"/>
                  </a:ext>
                </a:extLst>
              </a:tr>
              <a:tr h="341055">
                <a:tc>
                  <a:txBody>
                    <a:bodyPr/>
                    <a:lstStyle/>
                    <a:p>
                      <a:r>
                        <a:rPr lang="en-US" sz="1600" dirty="0"/>
                        <a:t>Cut tomatoes on the same cutting board used for fish and vegetables</a:t>
                      </a:r>
                    </a:p>
                  </a:txBody>
                  <a:tcPr marL="84095" marR="84095" marT="42048" marB="42048"/>
                </a:tc>
                <a:tc>
                  <a:txBody>
                    <a:bodyPr/>
                    <a:lstStyle/>
                    <a:p>
                      <a:pPr algn="ctr"/>
                      <a:r>
                        <a:rPr lang="en-US" sz="1600" dirty="0"/>
                        <a:t>3:40</a:t>
                      </a:r>
                    </a:p>
                  </a:txBody>
                  <a:tcPr marL="84095" marR="84095" marT="42048" marB="42048"/>
                </a:tc>
                <a:extLst>
                  <a:ext uri="{0D108BD9-81ED-4DB2-BD59-A6C34878D82A}">
                    <a16:rowId xmlns:a16="http://schemas.microsoft.com/office/drawing/2014/main" val="1672478949"/>
                  </a:ext>
                </a:extLst>
              </a:tr>
              <a:tr h="341055">
                <a:tc>
                  <a:txBody>
                    <a:bodyPr/>
                    <a:lstStyle/>
                    <a:p>
                      <a:r>
                        <a:rPr lang="en-US" sz="1600" dirty="0"/>
                        <a:t>Lemon was not washed before zest was used</a:t>
                      </a:r>
                    </a:p>
                  </a:txBody>
                  <a:tcPr marL="84095" marR="84095" marT="42048" marB="42048"/>
                </a:tc>
                <a:tc>
                  <a:txBody>
                    <a:bodyPr/>
                    <a:lstStyle/>
                    <a:p>
                      <a:pPr algn="ctr"/>
                      <a:r>
                        <a:rPr lang="en-US" sz="1600" dirty="0"/>
                        <a:t>4:12</a:t>
                      </a:r>
                    </a:p>
                  </a:txBody>
                  <a:tcPr marL="84095" marR="84095" marT="42048" marB="42048"/>
                </a:tc>
                <a:extLst>
                  <a:ext uri="{0D108BD9-81ED-4DB2-BD59-A6C34878D82A}">
                    <a16:rowId xmlns:a16="http://schemas.microsoft.com/office/drawing/2014/main" val="1670653071"/>
                  </a:ext>
                </a:extLst>
              </a:tr>
              <a:tr h="341055">
                <a:tc>
                  <a:txBody>
                    <a:bodyPr/>
                    <a:lstStyle/>
                    <a:p>
                      <a:r>
                        <a:rPr lang="en-US" sz="1600" dirty="0"/>
                        <a:t>Did not was the pan (wiped it with a cloth towel)</a:t>
                      </a:r>
                    </a:p>
                  </a:txBody>
                  <a:tcPr marL="84095" marR="84095" marT="42048" marB="42048"/>
                </a:tc>
                <a:tc>
                  <a:txBody>
                    <a:bodyPr/>
                    <a:lstStyle/>
                    <a:p>
                      <a:pPr algn="ctr"/>
                      <a:r>
                        <a:rPr lang="en-US" sz="1600" dirty="0"/>
                        <a:t>4:29</a:t>
                      </a:r>
                    </a:p>
                  </a:txBody>
                  <a:tcPr marL="84095" marR="84095" marT="42048" marB="42048"/>
                </a:tc>
                <a:extLst>
                  <a:ext uri="{0D108BD9-81ED-4DB2-BD59-A6C34878D82A}">
                    <a16:rowId xmlns:a16="http://schemas.microsoft.com/office/drawing/2014/main" val="453859164"/>
                  </a:ext>
                </a:extLst>
              </a:tr>
            </a:tbl>
          </a:graphicData>
        </a:graphic>
      </p:graphicFrame>
      <p:pic>
        <p:nvPicPr>
          <p:cNvPr id="4" name="Graphic 3">
            <a:extLst>
              <a:ext uri="{FF2B5EF4-FFF2-40B4-BE49-F238E27FC236}">
                <a16:creationId xmlns:a16="http://schemas.microsoft.com/office/drawing/2014/main" id="{4BA6E048-21E2-DE4C-E3A0-1073150D2EA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3867" y="3167213"/>
            <a:ext cx="1080109" cy="1080109"/>
          </a:xfrm>
          <a:prstGeom prst="rect">
            <a:avLst/>
          </a:prstGeom>
        </p:spPr>
      </p:pic>
    </p:spTree>
    <p:custDataLst>
      <p:tags r:id="rId1"/>
    </p:custDataLst>
    <p:extLst>
      <p:ext uri="{BB962C8B-B14F-4D97-AF65-F5344CB8AC3E}">
        <p14:creationId xmlns:p14="http://schemas.microsoft.com/office/powerpoint/2010/main" val="2900177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3535-74A8-4579-B5E1-1838F2E8B074}"/>
              </a:ext>
            </a:extLst>
          </p:cNvPr>
          <p:cNvSpPr>
            <a:spLocks noGrp="1"/>
          </p:cNvSpPr>
          <p:nvPr>
            <p:ph type="title"/>
          </p:nvPr>
        </p:nvSpPr>
        <p:spPr>
          <a:xfrm>
            <a:off x="386080" y="365125"/>
            <a:ext cx="7266577" cy="1325563"/>
          </a:xfrm>
        </p:spPr>
        <p:txBody>
          <a:bodyPr/>
          <a:lstStyle/>
          <a:p>
            <a:r>
              <a:rPr lang="en-US" dirty="0"/>
              <a:t>Food safety errors, 2</a:t>
            </a:r>
          </a:p>
        </p:txBody>
      </p:sp>
      <p:graphicFrame>
        <p:nvGraphicFramePr>
          <p:cNvPr id="4" name="Table 4">
            <a:extLst>
              <a:ext uri="{FF2B5EF4-FFF2-40B4-BE49-F238E27FC236}">
                <a16:creationId xmlns:a16="http://schemas.microsoft.com/office/drawing/2014/main" id="{AED0D0E3-B116-4DDB-84E9-E3B13B6015C6}"/>
              </a:ext>
            </a:extLst>
          </p:cNvPr>
          <p:cNvGraphicFramePr>
            <a:graphicFrameLocks noGrp="1"/>
          </p:cNvGraphicFramePr>
          <p:nvPr>
            <p:ph idx="1"/>
            <p:extLst>
              <p:ext uri="{D42A27DB-BD31-4B8C-83A1-F6EECF244321}">
                <p14:modId xmlns:p14="http://schemas.microsoft.com/office/powerpoint/2010/main" val="2339378347"/>
              </p:ext>
            </p:extLst>
          </p:nvPr>
        </p:nvGraphicFramePr>
        <p:xfrm>
          <a:off x="397910" y="1688825"/>
          <a:ext cx="8035627" cy="4407173"/>
        </p:xfrm>
        <a:graphic>
          <a:graphicData uri="http://schemas.openxmlformats.org/drawingml/2006/table">
            <a:tbl>
              <a:tblPr firstRow="1" bandRow="1">
                <a:tableStyleId>{5C22544A-7EE6-4342-B048-85BDC9FD1C3A}</a:tableStyleId>
              </a:tblPr>
              <a:tblGrid>
                <a:gridCol w="6587591">
                  <a:extLst>
                    <a:ext uri="{9D8B030D-6E8A-4147-A177-3AD203B41FA5}">
                      <a16:colId xmlns:a16="http://schemas.microsoft.com/office/drawing/2014/main" val="2459286599"/>
                    </a:ext>
                  </a:extLst>
                </a:gridCol>
                <a:gridCol w="1448036">
                  <a:extLst>
                    <a:ext uri="{9D8B030D-6E8A-4147-A177-3AD203B41FA5}">
                      <a16:colId xmlns:a16="http://schemas.microsoft.com/office/drawing/2014/main" val="3031481929"/>
                    </a:ext>
                  </a:extLst>
                </a:gridCol>
              </a:tblGrid>
              <a:tr h="348744">
                <a:tc>
                  <a:txBody>
                    <a:bodyPr/>
                    <a:lstStyle/>
                    <a:p>
                      <a:r>
                        <a:rPr lang="en-US" sz="1700" dirty="0"/>
                        <a:t>Error</a:t>
                      </a:r>
                    </a:p>
                  </a:txBody>
                  <a:tcPr marL="85476" marR="85476" marT="42738" marB="42738"/>
                </a:tc>
                <a:tc>
                  <a:txBody>
                    <a:bodyPr/>
                    <a:lstStyle/>
                    <a:p>
                      <a:pPr algn="ctr"/>
                      <a:r>
                        <a:rPr lang="en-US" sz="1700" dirty="0"/>
                        <a:t>Time</a:t>
                      </a:r>
                    </a:p>
                  </a:txBody>
                  <a:tcPr marL="85476" marR="85476" marT="42738" marB="42738"/>
                </a:tc>
                <a:extLst>
                  <a:ext uri="{0D108BD9-81ED-4DB2-BD59-A6C34878D82A}">
                    <a16:rowId xmlns:a16="http://schemas.microsoft.com/office/drawing/2014/main" val="679159324"/>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Placed the towel in his pocket</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4:34</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482232118"/>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Wiped the cutting board with the towel that was in his pocket</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5:00</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50402322"/>
                  </a:ext>
                </a:extLst>
              </a:tr>
              <a:tr h="346653">
                <a:tc>
                  <a:txBody>
                    <a:bodyPr/>
                    <a:lstStyle/>
                    <a:p>
                      <a:pPr marL="0" marR="0" algn="l">
                        <a:spcBef>
                          <a:spcPts val="0"/>
                        </a:spcBef>
                        <a:spcAft>
                          <a:spcPts val="0"/>
                        </a:spcAft>
                      </a:pPr>
                      <a:r>
                        <a:rPr lang="en-US" sz="1700" kern="100">
                          <a:effectLst/>
                          <a:latin typeface="+mn-lt"/>
                          <a:ea typeface="Aptos"/>
                          <a:cs typeface="Times New Roman" panose="02020603050405020304" pitchFamily="18" charset="0"/>
                        </a:rPr>
                        <a:t>Still used chili piece that fell on uncleaned countertop</a:t>
                      </a:r>
                      <a:endParaRPr lang="en-US" sz="2600" kern="10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5:15</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320211146"/>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Cut chili using a dirty knife and the same cutting board </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5:16</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480577755"/>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Used a cloth towel to wipe his hand </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5:26</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412979628"/>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Touched the fridge door and didn’t clean his hands after</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5:48</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2535802704"/>
                  </a:ext>
                </a:extLst>
              </a:tr>
              <a:tr h="328630">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Blew on the sauce</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5:58</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530436404"/>
                  </a:ext>
                </a:extLst>
              </a:tr>
              <a:tr h="346653">
                <a:tc>
                  <a:txBody>
                    <a:bodyPr/>
                    <a:lstStyle/>
                    <a:p>
                      <a:pPr marL="0" marR="0" algn="l">
                        <a:spcBef>
                          <a:spcPts val="0"/>
                        </a:spcBef>
                        <a:spcAft>
                          <a:spcPts val="0"/>
                        </a:spcAft>
                      </a:pPr>
                      <a:r>
                        <a:rPr lang="en-US" sz="1700" kern="100">
                          <a:effectLst/>
                          <a:latin typeface="+mn-lt"/>
                          <a:ea typeface="Aptos"/>
                          <a:cs typeface="Times New Roman" panose="02020603050405020304" pitchFamily="18" charset="0"/>
                        </a:rPr>
                        <a:t>Used the same spoon for broth and chopped tomatoes</a:t>
                      </a:r>
                    </a:p>
                  </a:txBody>
                  <a:tcPr marL="64107" marR="64107" marT="0" marB="0" anchor="b"/>
                </a:tc>
                <a:tc>
                  <a:txBody>
                    <a:bodyPr/>
                    <a:lstStyle/>
                    <a:p>
                      <a:pPr marL="0" marR="0" algn="ctr">
                        <a:spcBef>
                          <a:spcPts val="0"/>
                        </a:spcBef>
                        <a:spcAft>
                          <a:spcPts val="0"/>
                        </a:spcAft>
                      </a:pPr>
                      <a:r>
                        <a:rPr lang="en-US" sz="1700" kern="100">
                          <a:effectLst/>
                          <a:latin typeface="+mn-lt"/>
                          <a:ea typeface="Aptos"/>
                          <a:cs typeface="Times New Roman" panose="02020603050405020304" pitchFamily="18" charset="0"/>
                        </a:rPr>
                        <a:t>6:16</a:t>
                      </a:r>
                    </a:p>
                  </a:txBody>
                  <a:tcPr marL="64107" marR="64107" marT="0" marB="0" anchor="b"/>
                </a:tc>
                <a:extLst>
                  <a:ext uri="{0D108BD9-81ED-4DB2-BD59-A6C34878D82A}">
                    <a16:rowId xmlns:a16="http://schemas.microsoft.com/office/drawing/2014/main" val="4140115645"/>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Tapped the tasting spoon to the pan</a:t>
                      </a:r>
                    </a:p>
                  </a:txBody>
                  <a:tcPr marL="64107" marR="64107" marT="0" marB="0" anchor="b"/>
                </a:tc>
                <a:tc>
                  <a:txBody>
                    <a:bodyPr/>
                    <a:lstStyle/>
                    <a:p>
                      <a:pPr marL="0" marR="0" algn="ctr">
                        <a:spcBef>
                          <a:spcPts val="0"/>
                        </a:spcBef>
                        <a:spcAft>
                          <a:spcPts val="0"/>
                        </a:spcAft>
                      </a:pPr>
                      <a:r>
                        <a:rPr lang="en-US" sz="1700" kern="100">
                          <a:effectLst/>
                          <a:latin typeface="+mn-lt"/>
                          <a:ea typeface="Aptos"/>
                          <a:cs typeface="Times New Roman" panose="02020603050405020304" pitchFamily="18" charset="0"/>
                        </a:rPr>
                        <a:t>6:36</a:t>
                      </a:r>
                    </a:p>
                  </a:txBody>
                  <a:tcPr marL="64107" marR="64107" marT="0" marB="0" anchor="b"/>
                </a:tc>
                <a:extLst>
                  <a:ext uri="{0D108BD9-81ED-4DB2-BD59-A6C34878D82A}">
                    <a16:rowId xmlns:a16="http://schemas.microsoft.com/office/drawing/2014/main" val="272564809"/>
                  </a:ext>
                </a:extLst>
              </a:tr>
              <a:tr h="263269">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Used a cloth towel to wipe his hand </a:t>
                      </a:r>
                    </a:p>
                  </a:txBody>
                  <a:tcPr marL="64107" marR="64107" marT="0" marB="0" anchor="b"/>
                </a:tc>
                <a:tc>
                  <a:txBody>
                    <a:bodyPr/>
                    <a:lstStyle/>
                    <a:p>
                      <a:pPr marL="0" marR="0" algn="ctr">
                        <a:spcBef>
                          <a:spcPts val="0"/>
                        </a:spcBef>
                        <a:spcAft>
                          <a:spcPts val="0"/>
                        </a:spcAft>
                      </a:pPr>
                      <a:r>
                        <a:rPr lang="en-US" sz="1700" kern="100">
                          <a:effectLst/>
                          <a:latin typeface="+mn-lt"/>
                          <a:ea typeface="Aptos"/>
                          <a:cs typeface="Times New Roman" panose="02020603050405020304" pitchFamily="18" charset="0"/>
                        </a:rPr>
                        <a:t>6:46</a:t>
                      </a:r>
                    </a:p>
                  </a:txBody>
                  <a:tcPr marL="64107" marR="64107" marT="0" marB="0" anchor="b"/>
                </a:tc>
                <a:extLst>
                  <a:ext uri="{0D108BD9-81ED-4DB2-BD59-A6C34878D82A}">
                    <a16:rowId xmlns:a16="http://schemas.microsoft.com/office/drawing/2014/main" val="513951319"/>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Used fresh oregano without washing it</a:t>
                      </a:r>
                    </a:p>
                  </a:txBody>
                  <a:tcPr marL="64107" marR="64107" marT="0" marB="0" anchor="b"/>
                </a:tc>
                <a:tc>
                  <a:txBody>
                    <a:bodyPr/>
                    <a:lstStyle/>
                    <a:p>
                      <a:pPr marL="0" marR="0" algn="ctr">
                        <a:spcBef>
                          <a:spcPts val="0"/>
                        </a:spcBef>
                        <a:spcAft>
                          <a:spcPts val="0"/>
                        </a:spcAft>
                      </a:pPr>
                      <a:r>
                        <a:rPr lang="en-US" sz="1700" kern="100">
                          <a:effectLst/>
                          <a:latin typeface="+mn-lt"/>
                          <a:ea typeface="Aptos"/>
                          <a:cs typeface="Times New Roman" panose="02020603050405020304" pitchFamily="18" charset="0"/>
                        </a:rPr>
                        <a:t>6:52</a:t>
                      </a:r>
                    </a:p>
                  </a:txBody>
                  <a:tcPr marL="64107" marR="64107" marT="0" marB="0" anchor="b"/>
                </a:tc>
                <a:extLst>
                  <a:ext uri="{0D108BD9-81ED-4DB2-BD59-A6C34878D82A}">
                    <a16:rowId xmlns:a16="http://schemas.microsoft.com/office/drawing/2014/main" val="4245483429"/>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Lemon was not washed before being used</a:t>
                      </a: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7:21</a:t>
                      </a:r>
                    </a:p>
                  </a:txBody>
                  <a:tcPr marL="64107" marR="64107" marT="0" marB="0" anchor="b"/>
                </a:tc>
                <a:extLst>
                  <a:ext uri="{0D108BD9-81ED-4DB2-BD59-A6C34878D82A}">
                    <a16:rowId xmlns:a16="http://schemas.microsoft.com/office/drawing/2014/main" val="2525295630"/>
                  </a:ext>
                </a:extLst>
              </a:tr>
            </a:tbl>
          </a:graphicData>
        </a:graphic>
      </p:graphicFrame>
      <p:pic>
        <p:nvPicPr>
          <p:cNvPr id="5" name="Graphic 4">
            <a:extLst>
              <a:ext uri="{FF2B5EF4-FFF2-40B4-BE49-F238E27FC236}">
                <a16:creationId xmlns:a16="http://schemas.microsoft.com/office/drawing/2014/main" id="{525CDFD7-97A0-AD42-8452-B06B65FA558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3867" y="3167213"/>
            <a:ext cx="1080109" cy="1080109"/>
          </a:xfrm>
          <a:prstGeom prst="rect">
            <a:avLst/>
          </a:prstGeom>
        </p:spPr>
      </p:pic>
    </p:spTree>
    <p:custDataLst>
      <p:tags r:id="rId1"/>
    </p:custDataLst>
    <p:extLst>
      <p:ext uri="{BB962C8B-B14F-4D97-AF65-F5344CB8AC3E}">
        <p14:creationId xmlns:p14="http://schemas.microsoft.com/office/powerpoint/2010/main" val="2143258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3535-74A8-4579-B5E1-1838F2E8B074}"/>
              </a:ext>
            </a:extLst>
          </p:cNvPr>
          <p:cNvSpPr>
            <a:spLocks noGrp="1"/>
          </p:cNvSpPr>
          <p:nvPr>
            <p:ph type="title"/>
          </p:nvPr>
        </p:nvSpPr>
        <p:spPr>
          <a:xfrm>
            <a:off x="386080" y="365125"/>
            <a:ext cx="8115663" cy="1325563"/>
          </a:xfrm>
        </p:spPr>
        <p:txBody>
          <a:bodyPr/>
          <a:lstStyle/>
          <a:p>
            <a:r>
              <a:rPr lang="en-US" dirty="0"/>
              <a:t>Food safety errors, 3</a:t>
            </a:r>
          </a:p>
        </p:txBody>
      </p:sp>
      <p:graphicFrame>
        <p:nvGraphicFramePr>
          <p:cNvPr id="4" name="Table 4">
            <a:extLst>
              <a:ext uri="{FF2B5EF4-FFF2-40B4-BE49-F238E27FC236}">
                <a16:creationId xmlns:a16="http://schemas.microsoft.com/office/drawing/2014/main" id="{B5418297-53E8-42C7-AA0B-BC4CC60CE39D}"/>
              </a:ext>
            </a:extLst>
          </p:cNvPr>
          <p:cNvGraphicFramePr>
            <a:graphicFrameLocks noGrp="1"/>
          </p:cNvGraphicFramePr>
          <p:nvPr>
            <p:ph idx="1"/>
            <p:extLst>
              <p:ext uri="{D42A27DB-BD31-4B8C-83A1-F6EECF244321}">
                <p14:modId xmlns:p14="http://schemas.microsoft.com/office/powerpoint/2010/main" val="626943107"/>
              </p:ext>
            </p:extLst>
          </p:nvPr>
        </p:nvGraphicFramePr>
        <p:xfrm>
          <a:off x="386080" y="1690688"/>
          <a:ext cx="7909781" cy="4435717"/>
        </p:xfrm>
        <a:graphic>
          <a:graphicData uri="http://schemas.openxmlformats.org/drawingml/2006/table">
            <a:tbl>
              <a:tblPr firstRow="1" bandRow="1">
                <a:tableStyleId>{5C22544A-7EE6-4342-B048-85BDC9FD1C3A}</a:tableStyleId>
              </a:tblPr>
              <a:tblGrid>
                <a:gridCol w="6281282">
                  <a:extLst>
                    <a:ext uri="{9D8B030D-6E8A-4147-A177-3AD203B41FA5}">
                      <a16:colId xmlns:a16="http://schemas.microsoft.com/office/drawing/2014/main" val="2850452535"/>
                    </a:ext>
                  </a:extLst>
                </a:gridCol>
                <a:gridCol w="1628499">
                  <a:extLst>
                    <a:ext uri="{9D8B030D-6E8A-4147-A177-3AD203B41FA5}">
                      <a16:colId xmlns:a16="http://schemas.microsoft.com/office/drawing/2014/main" val="4224563141"/>
                    </a:ext>
                  </a:extLst>
                </a:gridCol>
              </a:tblGrid>
              <a:tr h="341209">
                <a:tc>
                  <a:txBody>
                    <a:bodyPr/>
                    <a:lstStyle/>
                    <a:p>
                      <a:r>
                        <a:rPr lang="en-US" sz="1600" dirty="0">
                          <a:latin typeface="+mn-lt"/>
                        </a:rPr>
                        <a:t>Error</a:t>
                      </a:r>
                    </a:p>
                  </a:txBody>
                  <a:tcPr marL="84134" marR="84134" marT="42067" marB="42067"/>
                </a:tc>
                <a:tc>
                  <a:txBody>
                    <a:bodyPr/>
                    <a:lstStyle/>
                    <a:p>
                      <a:pPr algn="ctr"/>
                      <a:r>
                        <a:rPr lang="en-US" sz="1600" dirty="0">
                          <a:latin typeface="+mn-lt"/>
                        </a:rPr>
                        <a:t>Time</a:t>
                      </a:r>
                    </a:p>
                  </a:txBody>
                  <a:tcPr marL="84134" marR="84134" marT="42067" marB="42067"/>
                </a:tc>
                <a:extLst>
                  <a:ext uri="{0D108BD9-81ED-4DB2-BD59-A6C34878D82A}">
                    <a16:rowId xmlns:a16="http://schemas.microsoft.com/office/drawing/2014/main" val="795619255"/>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Did not wash hands after handling fish</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7:34</a:t>
                      </a:r>
                    </a:p>
                  </a:txBody>
                  <a:tcPr marL="63101" marR="63101" marT="0" marB="0" anchor="b"/>
                </a:tc>
                <a:extLst>
                  <a:ext uri="{0D108BD9-81ED-4DB2-BD59-A6C34878D82A}">
                    <a16:rowId xmlns:a16="http://schemas.microsoft.com/office/drawing/2014/main" val="1975701593"/>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a cloth towel to wipe his hand </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7:49</a:t>
                      </a:r>
                    </a:p>
                  </a:txBody>
                  <a:tcPr marL="63101" marR="63101" marT="0" marB="0" anchor="b"/>
                </a:tc>
                <a:extLst>
                  <a:ext uri="{0D108BD9-81ED-4DB2-BD59-A6C34878D82A}">
                    <a16:rowId xmlns:a16="http://schemas.microsoft.com/office/drawing/2014/main" val="293374691"/>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a spoon for couscous that he tasted the sauce with </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7:57</a:t>
                      </a:r>
                    </a:p>
                  </a:txBody>
                  <a:tcPr marL="63101" marR="63101" marT="0" marB="0" anchor="b"/>
                </a:tc>
                <a:extLst>
                  <a:ext uri="{0D108BD9-81ED-4DB2-BD59-A6C34878D82A}">
                    <a16:rowId xmlns:a16="http://schemas.microsoft.com/office/drawing/2014/main" val="2388842446"/>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Wiped the cutting board with the same cloth towel</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8:15</a:t>
                      </a:r>
                    </a:p>
                  </a:txBody>
                  <a:tcPr marL="63101" marR="63101" marT="0" marB="0" anchor="b"/>
                </a:tc>
                <a:extLst>
                  <a:ext uri="{0D108BD9-81ED-4DB2-BD59-A6C34878D82A}">
                    <a16:rowId xmlns:a16="http://schemas.microsoft.com/office/drawing/2014/main" val="2340026877"/>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Touched the fish without washing hands</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8:19</a:t>
                      </a:r>
                    </a:p>
                  </a:txBody>
                  <a:tcPr marL="63101" marR="63101" marT="0" marB="0" anchor="b"/>
                </a:tc>
                <a:extLst>
                  <a:ext uri="{0D108BD9-81ED-4DB2-BD59-A6C34878D82A}">
                    <a16:rowId xmlns:a16="http://schemas.microsoft.com/office/drawing/2014/main" val="2061460289"/>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Touched fish with hands during cooking</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8:20</a:t>
                      </a:r>
                    </a:p>
                  </a:txBody>
                  <a:tcPr marL="63101" marR="63101" marT="0" marB="0" anchor="b"/>
                </a:tc>
                <a:extLst>
                  <a:ext uri="{0D108BD9-81ED-4DB2-BD59-A6C34878D82A}">
                    <a16:rowId xmlns:a16="http://schemas.microsoft.com/office/drawing/2014/main" val="2492468672"/>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Turn fish filet over with hands</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8:31</a:t>
                      </a:r>
                    </a:p>
                  </a:txBody>
                  <a:tcPr marL="63101" marR="63101" marT="0" marB="0" anchor="b"/>
                </a:tc>
                <a:extLst>
                  <a:ext uri="{0D108BD9-81ED-4DB2-BD59-A6C34878D82A}">
                    <a16:rowId xmlns:a16="http://schemas.microsoft.com/office/drawing/2014/main" val="8211954"/>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a fish knife to cut lemon</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8:39</a:t>
                      </a:r>
                    </a:p>
                  </a:txBody>
                  <a:tcPr marL="63101" marR="63101" marT="0" marB="0" anchor="b"/>
                </a:tc>
                <a:extLst>
                  <a:ext uri="{0D108BD9-81ED-4DB2-BD59-A6C34878D82A}">
                    <a16:rowId xmlns:a16="http://schemas.microsoft.com/office/drawing/2014/main" val="461802557"/>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the same spoon and hands to serve the fish</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9:32</a:t>
                      </a:r>
                    </a:p>
                  </a:txBody>
                  <a:tcPr marL="63101" marR="63101" marT="0" marB="0" anchor="b"/>
                </a:tc>
                <a:extLst>
                  <a:ext uri="{0D108BD9-81ED-4DB2-BD59-A6C34878D82A}">
                    <a16:rowId xmlns:a16="http://schemas.microsoft.com/office/drawing/2014/main" val="2369657088"/>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dirty hands to serve eggplant</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9:41</a:t>
                      </a:r>
                    </a:p>
                  </a:txBody>
                  <a:tcPr marL="63101" marR="63101" marT="0" marB="0" anchor="b"/>
                </a:tc>
                <a:extLst>
                  <a:ext uri="{0D108BD9-81ED-4DB2-BD59-A6C34878D82A}">
                    <a16:rowId xmlns:a16="http://schemas.microsoft.com/office/drawing/2014/main" val="2615723845"/>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a cloth towel to wipe his hand </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9:49</a:t>
                      </a:r>
                    </a:p>
                  </a:txBody>
                  <a:tcPr marL="63101" marR="63101" marT="0" marB="0" anchor="b"/>
                </a:tc>
                <a:extLst>
                  <a:ext uri="{0D108BD9-81ED-4DB2-BD59-A6C34878D82A}">
                    <a16:rowId xmlns:a16="http://schemas.microsoft.com/office/drawing/2014/main" val="554933096"/>
                  </a:ext>
                </a:extLst>
              </a:tr>
              <a:tr h="341209">
                <a:tc>
                  <a:txBody>
                    <a:bodyPr/>
                    <a:lstStyle/>
                    <a:p>
                      <a:pPr marL="0" marR="0" algn="l">
                        <a:spcBef>
                          <a:spcPts val="0"/>
                        </a:spcBef>
                        <a:spcAft>
                          <a:spcPts val="0"/>
                        </a:spcAft>
                      </a:pPr>
                      <a:r>
                        <a:rPr lang="en-US" sz="1600" kern="100">
                          <a:effectLst/>
                          <a:latin typeface="+mn-lt"/>
                          <a:ea typeface="Aptos"/>
                          <a:cs typeface="Times New Roman" panose="02020603050405020304" pitchFamily="18" charset="0"/>
                        </a:rPr>
                        <a:t>Oil faces a contact with hands before poured on food</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9:51</a:t>
                      </a:r>
                    </a:p>
                  </a:txBody>
                  <a:tcPr marL="63101" marR="63101" marT="0" marB="0" anchor="b"/>
                </a:tc>
                <a:extLst>
                  <a:ext uri="{0D108BD9-81ED-4DB2-BD59-A6C34878D82A}">
                    <a16:rowId xmlns:a16="http://schemas.microsoft.com/office/drawing/2014/main" val="2024761997"/>
                  </a:ext>
                </a:extLst>
              </a:tr>
            </a:tbl>
          </a:graphicData>
        </a:graphic>
      </p:graphicFrame>
      <p:pic>
        <p:nvPicPr>
          <p:cNvPr id="5" name="Graphic 4">
            <a:extLst>
              <a:ext uri="{FF2B5EF4-FFF2-40B4-BE49-F238E27FC236}">
                <a16:creationId xmlns:a16="http://schemas.microsoft.com/office/drawing/2014/main" id="{22BD7EF0-19A5-4BA2-25B4-2A610D403FB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3867" y="3167213"/>
            <a:ext cx="1080109" cy="1080109"/>
          </a:xfrm>
          <a:prstGeom prst="rect">
            <a:avLst/>
          </a:prstGeom>
        </p:spPr>
      </p:pic>
      <p:pic>
        <p:nvPicPr>
          <p:cNvPr id="3" name="Picture 2">
            <a:extLst>
              <a:ext uri="{FF2B5EF4-FFF2-40B4-BE49-F238E27FC236}">
                <a16:creationId xmlns:a16="http://schemas.microsoft.com/office/drawing/2014/main" id="{00059722-1260-405F-94FF-C0717692CAC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78051" y="4730300"/>
            <a:ext cx="1329043" cy="1396105"/>
          </a:xfrm>
          <a:prstGeom prst="rect">
            <a:avLst/>
          </a:prstGeom>
        </p:spPr>
      </p:pic>
    </p:spTree>
    <p:custDataLst>
      <p:tags r:id="rId1"/>
    </p:custDataLst>
    <p:extLst>
      <p:ext uri="{BB962C8B-B14F-4D97-AF65-F5344CB8AC3E}">
        <p14:creationId xmlns:p14="http://schemas.microsoft.com/office/powerpoint/2010/main" val="2150675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FE7A6-C2B8-4D51-8370-E60AD4E07435}"/>
              </a:ext>
            </a:extLst>
          </p:cNvPr>
          <p:cNvSpPr>
            <a:spLocks noGrp="1"/>
          </p:cNvSpPr>
          <p:nvPr>
            <p:ph type="title"/>
          </p:nvPr>
        </p:nvSpPr>
        <p:spPr>
          <a:xfrm>
            <a:off x="386080" y="365125"/>
            <a:ext cx="8159206" cy="1325563"/>
          </a:xfrm>
        </p:spPr>
        <p:txBody>
          <a:bodyPr/>
          <a:lstStyle/>
          <a:p>
            <a:r>
              <a:rPr lang="en-US" dirty="0"/>
              <a:t>Learn and/or review</a:t>
            </a:r>
          </a:p>
        </p:txBody>
      </p:sp>
      <p:sp>
        <p:nvSpPr>
          <p:cNvPr id="4" name="Content Placeholder 3">
            <a:extLst>
              <a:ext uri="{FF2B5EF4-FFF2-40B4-BE49-F238E27FC236}">
                <a16:creationId xmlns:a16="http://schemas.microsoft.com/office/drawing/2014/main" id="{90693E8F-EE42-479B-8EA3-6BFD24ED0F38}"/>
              </a:ext>
            </a:extLst>
          </p:cNvPr>
          <p:cNvSpPr>
            <a:spLocks noGrp="1"/>
          </p:cNvSpPr>
          <p:nvPr>
            <p:ph idx="1"/>
          </p:nvPr>
        </p:nvSpPr>
        <p:spPr>
          <a:xfrm>
            <a:off x="411480" y="1847850"/>
            <a:ext cx="4915894" cy="4351338"/>
          </a:xfrm>
        </p:spPr>
        <p:txBody>
          <a:bodyPr/>
          <a:lstStyle/>
          <a:p>
            <a:r>
              <a:rPr lang="en-US" dirty="0"/>
              <a:t>Learn / review important safe food handling practices</a:t>
            </a:r>
          </a:p>
        </p:txBody>
      </p:sp>
      <p:pic>
        <p:nvPicPr>
          <p:cNvPr id="5" name="Picture 4">
            <a:extLst>
              <a:ext uri="{FF2B5EF4-FFF2-40B4-BE49-F238E27FC236}">
                <a16:creationId xmlns:a16="http://schemas.microsoft.com/office/drawing/2014/main" id="{AC723C0B-CF67-D5FC-9385-20A6A5EE3C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3626639" y="3454930"/>
            <a:ext cx="2469361" cy="2587889"/>
          </a:xfrm>
          <a:prstGeom prst="rect">
            <a:avLst/>
          </a:prstGeom>
        </p:spPr>
      </p:pic>
      <p:pic>
        <p:nvPicPr>
          <p:cNvPr id="8" name="Picture 7">
            <a:extLst>
              <a:ext uri="{FF2B5EF4-FFF2-40B4-BE49-F238E27FC236}">
                <a16:creationId xmlns:a16="http://schemas.microsoft.com/office/drawing/2014/main" id="{3C3A2C21-D64B-C0D3-C542-9CFB3640E0F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0648" y="2910245"/>
            <a:ext cx="2989098" cy="3132574"/>
          </a:xfrm>
          <a:prstGeom prst="rect">
            <a:avLst/>
          </a:prstGeom>
        </p:spPr>
      </p:pic>
      <p:pic>
        <p:nvPicPr>
          <p:cNvPr id="7" name="Picture 6">
            <a:extLst>
              <a:ext uri="{FF2B5EF4-FFF2-40B4-BE49-F238E27FC236}">
                <a16:creationId xmlns:a16="http://schemas.microsoft.com/office/drawing/2014/main" id="{B4C8446B-C319-617C-4E8D-DD5EBEA2EE26}"/>
              </a:ext>
              <a:ext uri="{C183D7F6-B498-43B3-948B-1728B52AA6E4}">
                <adec:decorative xmlns:adec="http://schemas.microsoft.com/office/drawing/2017/decorative" val="1"/>
              </a:ext>
            </a:extLst>
          </p:cNvPr>
          <p:cNvPicPr>
            <a:picLocks noChangeAspect="1"/>
          </p:cNvPicPr>
          <p:nvPr/>
        </p:nvPicPr>
        <p:blipFill rotWithShape="1">
          <a:blip r:embed="rId4"/>
          <a:srcRect b="4939"/>
          <a:stretch/>
        </p:blipFill>
        <p:spPr>
          <a:xfrm>
            <a:off x="6385560" y="1609399"/>
            <a:ext cx="4589120" cy="4589789"/>
          </a:xfrm>
          <a:prstGeom prst="rect">
            <a:avLst/>
          </a:prstGeom>
        </p:spPr>
      </p:pic>
    </p:spTree>
    <p:custDataLst>
      <p:tags r:id="rId1"/>
    </p:custDataLst>
    <p:extLst>
      <p:ext uri="{BB962C8B-B14F-4D97-AF65-F5344CB8AC3E}">
        <p14:creationId xmlns:p14="http://schemas.microsoft.com/office/powerpoint/2010/main" val="2289346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08E7E1-0203-AF93-622E-A82C882EF979}"/>
              </a:ext>
              <a:ext uri="{C183D7F6-B498-43B3-948B-1728B52AA6E4}">
                <adec:decorative xmlns:adec="http://schemas.microsoft.com/office/drawing/2017/decorative" val="1"/>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3DEDCF3-F918-4A0E-2FD3-AE8F517646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53527" cy="6858000"/>
          </a:xfrm>
          <a:prstGeom prst="rect">
            <a:avLst/>
          </a:prstGeom>
        </p:spPr>
      </p:pic>
      <p:sp>
        <p:nvSpPr>
          <p:cNvPr id="2" name="Title 1">
            <a:extLst>
              <a:ext uri="{FF2B5EF4-FFF2-40B4-BE49-F238E27FC236}">
                <a16:creationId xmlns:a16="http://schemas.microsoft.com/office/drawing/2014/main" id="{18ABE922-3E5E-4752-881A-9EDC378933FA}"/>
              </a:ext>
              <a:ext uri="{C183D7F6-B498-43B3-948B-1728B52AA6E4}">
                <adec:decorative xmlns:adec="http://schemas.microsoft.com/office/drawing/2017/decorative" val="1"/>
              </a:ext>
            </a:extLst>
          </p:cNvPr>
          <p:cNvSpPr>
            <a:spLocks noGrp="1"/>
          </p:cNvSpPr>
          <p:nvPr>
            <p:ph type="title"/>
          </p:nvPr>
        </p:nvSpPr>
        <p:spPr>
          <a:xfrm>
            <a:off x="386080" y="-1325563"/>
            <a:ext cx="10967720" cy="1325563"/>
          </a:xfrm>
        </p:spPr>
        <p:txBody>
          <a:bodyPr vert="horz" lIns="91440" tIns="45720" rIns="91440" bIns="45720" rtlCol="0" anchor="b">
            <a:normAutofit/>
          </a:bodyPr>
          <a:lstStyle/>
          <a:p>
            <a:r>
              <a:rPr lang="en-US" dirty="0"/>
              <a:t>Final slide</a:t>
            </a:r>
          </a:p>
        </p:txBody>
      </p:sp>
      <p:pic>
        <p:nvPicPr>
          <p:cNvPr id="8" name="Picture 7" descr="Big QR code. ">
            <a:extLst>
              <a:ext uri="{FF2B5EF4-FFF2-40B4-BE49-F238E27FC236}">
                <a16:creationId xmlns:a16="http://schemas.microsoft.com/office/drawing/2014/main" id="{E956E20C-5CD9-884B-6B7E-5B55DC851714}"/>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10" name="TextBox 9">
            <a:extLst>
              <a:ext uri="{FF2B5EF4-FFF2-40B4-BE49-F238E27FC236}">
                <a16:creationId xmlns:a16="http://schemas.microsoft.com/office/drawing/2014/main" id="{1E66994A-BCAC-0183-D228-7A18E1A13D4D}"/>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pic>
        <p:nvPicPr>
          <p:cNvPr id="6" name="Picture 5" descr="Purdue University logo">
            <a:extLst>
              <a:ext uri="{FF2B5EF4-FFF2-40B4-BE49-F238E27FC236}">
                <a16:creationId xmlns:a16="http://schemas.microsoft.com/office/drawing/2014/main" id="{FC1EB99B-710D-F34B-98C5-CF71C842FD17}"/>
              </a:ext>
            </a:extLst>
          </p:cNvPr>
          <p:cNvPicPr>
            <a:picLocks noChangeAspect="1"/>
          </p:cNvPicPr>
          <p:nvPr/>
        </p:nvPicPr>
        <p:blipFill>
          <a:blip r:embed="rId5"/>
          <a:stretch>
            <a:fillRect/>
          </a:stretch>
        </p:blipFill>
        <p:spPr>
          <a:xfrm>
            <a:off x="643654" y="6032939"/>
            <a:ext cx="2227563" cy="398729"/>
          </a:xfrm>
          <a:prstGeom prst="rect">
            <a:avLst/>
          </a:prstGeom>
        </p:spPr>
      </p:pic>
      <p:sp>
        <p:nvSpPr>
          <p:cNvPr id="9" name="TextBox 8">
            <a:extLst>
              <a:ext uri="{FF2B5EF4-FFF2-40B4-BE49-F238E27FC236}">
                <a16:creationId xmlns:a16="http://schemas.microsoft.com/office/drawing/2014/main" id="{D1912C67-7326-9F06-F685-F38E61E72388}"/>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Tree>
    <p:custDataLst>
      <p:tags r:id="rId1"/>
    </p:custDataLst>
    <p:extLst>
      <p:ext uri="{BB962C8B-B14F-4D97-AF65-F5344CB8AC3E}">
        <p14:creationId xmlns:p14="http://schemas.microsoft.com/office/powerpoint/2010/main" val="3286314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A79D3-F1C6-4DFB-957B-3F870AF20AC7}"/>
              </a:ext>
            </a:extLst>
          </p:cNvPr>
          <p:cNvSpPr>
            <a:spLocks noGrp="1"/>
          </p:cNvSpPr>
          <p:nvPr>
            <p:ph type="title"/>
          </p:nvPr>
        </p:nvSpPr>
        <p:spPr>
          <a:xfrm>
            <a:off x="386080" y="365125"/>
            <a:ext cx="9356634" cy="1325563"/>
          </a:xfrm>
        </p:spPr>
        <p:txBody>
          <a:bodyPr/>
          <a:lstStyle/>
          <a:p>
            <a:r>
              <a:rPr lang="en-US" dirty="0"/>
              <a:t>Wash fish and plants</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p:txBody>
          <a:bodyPr/>
          <a:lstStyle/>
          <a:p>
            <a:r>
              <a:rPr lang="en-US" dirty="0"/>
              <a:t>Fish and plants from an aquaponic system must be processed (washed and usually cooked) before being served.</a:t>
            </a:r>
          </a:p>
          <a:p>
            <a:r>
              <a:rPr lang="en-US" dirty="0"/>
              <a:t>Food safety is critical at home, while harvesting, </a:t>
            </a:r>
            <a:br>
              <a:rPr lang="en-US" dirty="0"/>
            </a:br>
            <a:r>
              <a:rPr lang="en-US" dirty="0"/>
              <a:t>and in a processing plant. </a:t>
            </a:r>
          </a:p>
          <a:p>
            <a:r>
              <a:rPr lang="en-US" dirty="0"/>
              <a:t>Because:  </a:t>
            </a:r>
          </a:p>
          <a:p>
            <a:pPr lvl="1"/>
            <a:r>
              <a:rPr lang="en-US" dirty="0"/>
              <a:t>Foodborne illnesses are caused by eating or drinking food or beverages that are contaminated with microbes or pathogens. </a:t>
            </a:r>
          </a:p>
          <a:p>
            <a:pPr lvl="1"/>
            <a:r>
              <a:rPr lang="en-US" dirty="0"/>
              <a:t>Foodborne contaminants can make people sick and even cause death. </a:t>
            </a:r>
          </a:p>
          <a:p>
            <a:pPr lvl="1"/>
            <a:r>
              <a:rPr lang="en-US" dirty="0"/>
              <a:t>Foodborne illness is responsible for approximately 48 million illnesses, 128,000 hospitalizations, and 3,000 deaths each year in America. </a:t>
            </a:r>
          </a:p>
        </p:txBody>
      </p:sp>
      <p:pic>
        <p:nvPicPr>
          <p:cNvPr id="8" name="Picture 7">
            <a:extLst>
              <a:ext uri="{FF2B5EF4-FFF2-40B4-BE49-F238E27FC236}">
                <a16:creationId xmlns:a16="http://schemas.microsoft.com/office/drawing/2014/main" id="{E64467C5-337C-682E-ED85-1AE27C1E55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53802" y="2598578"/>
            <a:ext cx="1873278" cy="830422"/>
          </a:xfrm>
          <a:prstGeom prst="rect">
            <a:avLst/>
          </a:prstGeom>
        </p:spPr>
      </p:pic>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9AB4C-F44C-493C-B91E-712EFA2262A6}"/>
              </a:ext>
            </a:extLst>
          </p:cNvPr>
          <p:cNvSpPr>
            <a:spLocks noGrp="1"/>
          </p:cNvSpPr>
          <p:nvPr>
            <p:ph type="title"/>
          </p:nvPr>
        </p:nvSpPr>
        <p:spPr>
          <a:xfrm>
            <a:off x="313899" y="365125"/>
            <a:ext cx="11039901" cy="1325563"/>
          </a:xfrm>
        </p:spPr>
        <p:txBody>
          <a:bodyPr/>
          <a:lstStyle/>
          <a:p>
            <a:r>
              <a:rPr lang="en-US" dirty="0"/>
              <a:t>Safe food preparation</a:t>
            </a:r>
          </a:p>
        </p:txBody>
      </p:sp>
      <p:sp>
        <p:nvSpPr>
          <p:cNvPr id="3" name="Content Placeholder 2">
            <a:extLst>
              <a:ext uri="{FF2B5EF4-FFF2-40B4-BE49-F238E27FC236}">
                <a16:creationId xmlns:a16="http://schemas.microsoft.com/office/drawing/2014/main" id="{275A3E88-658C-4B0E-96BB-5A408493DCB9}"/>
              </a:ext>
            </a:extLst>
          </p:cNvPr>
          <p:cNvSpPr>
            <a:spLocks noGrp="1"/>
          </p:cNvSpPr>
          <p:nvPr>
            <p:ph idx="1"/>
          </p:nvPr>
        </p:nvSpPr>
        <p:spPr>
          <a:xfrm>
            <a:off x="411480" y="1847850"/>
            <a:ext cx="10123998" cy="4351338"/>
          </a:xfrm>
        </p:spPr>
        <p:txBody>
          <a:bodyPr/>
          <a:lstStyle/>
          <a:p>
            <a:r>
              <a:rPr lang="en-US" dirty="0"/>
              <a:t>How much do you already know about safe food preparation? </a:t>
            </a:r>
          </a:p>
          <a:p>
            <a:r>
              <a:rPr lang="en-US" dirty="0"/>
              <a:t>The next slide will list five (5) important food preparation concepts and a description of each. Each box can be printed as a card.</a:t>
            </a:r>
          </a:p>
          <a:p>
            <a:r>
              <a:rPr lang="en-US" dirty="0"/>
              <a:t>See if you can match the words with the best description.</a:t>
            </a:r>
          </a:p>
          <a:p>
            <a:r>
              <a:rPr lang="en-US" dirty="0"/>
              <a:t>Then, work with a partner to compare your answers.</a:t>
            </a:r>
          </a:p>
          <a:p>
            <a:r>
              <a:rPr lang="en-US" dirty="0"/>
              <a:t>Share your answers. </a:t>
            </a:r>
          </a:p>
        </p:txBody>
      </p:sp>
    </p:spTree>
    <p:custDataLst>
      <p:tags r:id="rId1"/>
    </p:custDataLst>
    <p:extLst>
      <p:ext uri="{BB962C8B-B14F-4D97-AF65-F5344CB8AC3E}">
        <p14:creationId xmlns:p14="http://schemas.microsoft.com/office/powerpoint/2010/main" val="2284657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5F18-3C6D-482F-97D0-EF548E202544}"/>
              </a:ext>
            </a:extLst>
          </p:cNvPr>
          <p:cNvSpPr>
            <a:spLocks noGrp="1"/>
          </p:cNvSpPr>
          <p:nvPr>
            <p:ph type="title"/>
          </p:nvPr>
        </p:nvSpPr>
        <p:spPr>
          <a:xfrm>
            <a:off x="313899" y="365125"/>
            <a:ext cx="6692829" cy="1325563"/>
          </a:xfrm>
        </p:spPr>
        <p:txBody>
          <a:bodyPr/>
          <a:lstStyle/>
          <a:p>
            <a:r>
              <a:rPr lang="en-US" dirty="0"/>
              <a:t>Food preparation</a:t>
            </a:r>
          </a:p>
        </p:txBody>
      </p:sp>
      <p:sp>
        <p:nvSpPr>
          <p:cNvPr id="3" name="Rectangle 2">
            <a:extLst>
              <a:ext uri="{FF2B5EF4-FFF2-40B4-BE49-F238E27FC236}">
                <a16:creationId xmlns:a16="http://schemas.microsoft.com/office/drawing/2014/main" id="{40C50757-AF0B-3745-A505-6E0C418F9FB1}"/>
              </a:ext>
            </a:extLst>
          </p:cNvPr>
          <p:cNvSpPr/>
          <p:nvPr/>
        </p:nvSpPr>
        <p:spPr>
          <a:xfrm>
            <a:off x="677334" y="1834753"/>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Bacteria</a:t>
            </a:r>
          </a:p>
        </p:txBody>
      </p:sp>
      <p:sp>
        <p:nvSpPr>
          <p:cNvPr id="5" name="Rectangle 4">
            <a:extLst>
              <a:ext uri="{FF2B5EF4-FFF2-40B4-BE49-F238E27FC236}">
                <a16:creationId xmlns:a16="http://schemas.microsoft.com/office/drawing/2014/main" id="{8230F8C3-4A06-B138-85CE-9034DC885AE3}"/>
              </a:ext>
            </a:extLst>
          </p:cNvPr>
          <p:cNvSpPr/>
          <p:nvPr/>
        </p:nvSpPr>
        <p:spPr>
          <a:xfrm>
            <a:off x="677334" y="2699706"/>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Dry hands</a:t>
            </a:r>
          </a:p>
        </p:txBody>
      </p:sp>
      <p:sp>
        <p:nvSpPr>
          <p:cNvPr id="6" name="Rectangle 5">
            <a:extLst>
              <a:ext uri="{FF2B5EF4-FFF2-40B4-BE49-F238E27FC236}">
                <a16:creationId xmlns:a16="http://schemas.microsoft.com/office/drawing/2014/main" id="{BCD11608-1250-8AF6-189E-8B691DA6D9E2}"/>
              </a:ext>
            </a:extLst>
          </p:cNvPr>
          <p:cNvSpPr/>
          <p:nvPr/>
        </p:nvSpPr>
        <p:spPr>
          <a:xfrm>
            <a:off x="677334" y="3577912"/>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Gloves</a:t>
            </a:r>
          </a:p>
        </p:txBody>
      </p:sp>
      <p:sp>
        <p:nvSpPr>
          <p:cNvPr id="7" name="Rectangle 6">
            <a:extLst>
              <a:ext uri="{FF2B5EF4-FFF2-40B4-BE49-F238E27FC236}">
                <a16:creationId xmlns:a16="http://schemas.microsoft.com/office/drawing/2014/main" id="{AB43E943-BB9D-62C9-23D3-A4D294589C46}"/>
              </a:ext>
            </a:extLst>
          </p:cNvPr>
          <p:cNvSpPr/>
          <p:nvPr/>
        </p:nvSpPr>
        <p:spPr>
          <a:xfrm>
            <a:off x="677334" y="4446010"/>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hands</a:t>
            </a:r>
          </a:p>
        </p:txBody>
      </p:sp>
      <p:sp>
        <p:nvSpPr>
          <p:cNvPr id="8" name="Rectangle 7">
            <a:extLst>
              <a:ext uri="{FF2B5EF4-FFF2-40B4-BE49-F238E27FC236}">
                <a16:creationId xmlns:a16="http://schemas.microsoft.com/office/drawing/2014/main" id="{85EBBF2F-54C6-332E-9BB5-9135476DC05C}"/>
              </a:ext>
            </a:extLst>
          </p:cNvPr>
          <p:cNvSpPr/>
          <p:nvPr/>
        </p:nvSpPr>
        <p:spPr>
          <a:xfrm>
            <a:off x="677334" y="5314105"/>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produce</a:t>
            </a:r>
          </a:p>
        </p:txBody>
      </p:sp>
      <p:sp>
        <p:nvSpPr>
          <p:cNvPr id="10" name="Rectangle 9">
            <a:extLst>
              <a:ext uri="{FF2B5EF4-FFF2-40B4-BE49-F238E27FC236}">
                <a16:creationId xmlns:a16="http://schemas.microsoft.com/office/drawing/2014/main" id="{A1F21B1C-C474-53BF-CCF0-7C5D3D3C45E6}"/>
              </a:ext>
            </a:extLst>
          </p:cNvPr>
          <p:cNvSpPr/>
          <p:nvPr/>
        </p:nvSpPr>
        <p:spPr>
          <a:xfrm>
            <a:off x="4027152" y="1756947"/>
            <a:ext cx="7487514" cy="395483"/>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Use a disposal paper towel to remove water.</a:t>
            </a:r>
          </a:p>
        </p:txBody>
      </p:sp>
      <p:sp>
        <p:nvSpPr>
          <p:cNvPr id="11" name="Rectangle 10">
            <a:extLst>
              <a:ext uri="{FF2B5EF4-FFF2-40B4-BE49-F238E27FC236}">
                <a16:creationId xmlns:a16="http://schemas.microsoft.com/office/drawing/2014/main" id="{1D9632DD-9B94-58E0-090B-E0BF75528DC7}"/>
              </a:ext>
            </a:extLst>
          </p:cNvPr>
          <p:cNvSpPr/>
          <p:nvPr/>
        </p:nvSpPr>
        <p:spPr>
          <a:xfrm>
            <a:off x="4027152" y="2303435"/>
            <a:ext cx="7487514" cy="904488"/>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under cold running water to remove dirt and reduce bacterial contamination. Commercial, homegrown and organic produce </a:t>
            </a:r>
            <a:br>
              <a:rPr lang="en-US" sz="1600" dirty="0">
                <a:latin typeface="Acumin Pro" panose="020B0504020202020204" pitchFamily="34" charset="77"/>
              </a:rPr>
            </a:br>
            <a:r>
              <a:rPr lang="en-US" sz="1600" dirty="0">
                <a:latin typeface="Acumin Pro" panose="020B0504020202020204" pitchFamily="34" charset="77"/>
              </a:rPr>
              <a:t>can all be sources of harmful bacteria.</a:t>
            </a:r>
          </a:p>
        </p:txBody>
      </p:sp>
      <p:sp>
        <p:nvSpPr>
          <p:cNvPr id="12" name="Rectangle 11">
            <a:extLst>
              <a:ext uri="{FF2B5EF4-FFF2-40B4-BE49-F238E27FC236}">
                <a16:creationId xmlns:a16="http://schemas.microsoft.com/office/drawing/2014/main" id="{76B5C41C-D77A-2C6A-B1B8-D488FBA347A8}"/>
              </a:ext>
            </a:extLst>
          </p:cNvPr>
          <p:cNvSpPr/>
          <p:nvPr/>
        </p:nvSpPr>
        <p:spPr>
          <a:xfrm>
            <a:off x="4027152" y="3375992"/>
            <a:ext cx="7487514" cy="440635"/>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Do this with soap under warm running water for 20 seconds to remove bacteria.</a:t>
            </a:r>
          </a:p>
        </p:txBody>
      </p:sp>
      <p:sp>
        <p:nvSpPr>
          <p:cNvPr id="13" name="Rectangle 12">
            <a:extLst>
              <a:ext uri="{FF2B5EF4-FFF2-40B4-BE49-F238E27FC236}">
                <a16:creationId xmlns:a16="http://schemas.microsoft.com/office/drawing/2014/main" id="{F578F8A7-666D-6CF0-F989-4B3954E57444}"/>
              </a:ext>
            </a:extLst>
          </p:cNvPr>
          <p:cNvSpPr/>
          <p:nvPr/>
        </p:nvSpPr>
        <p:spPr>
          <a:xfrm>
            <a:off x="4027152" y="3981561"/>
            <a:ext cx="7487514" cy="1291810"/>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Very small creatures (can be seen only under the microscope) that cannot be washed off hands without soap. Your hands may carry many varieties, </a:t>
            </a:r>
            <a:br>
              <a:rPr lang="en-US" sz="1600" dirty="0">
                <a:latin typeface="Acumin Pro" panose="020B0504020202020204" pitchFamily="34" charset="77"/>
              </a:rPr>
            </a:br>
            <a:r>
              <a:rPr lang="en-US" sz="1600" dirty="0">
                <a:latin typeface="Acumin Pro" panose="020B0504020202020204" pitchFamily="34" charset="77"/>
              </a:rPr>
              <a:t>and some harmful varieties, like </a:t>
            </a:r>
            <a:r>
              <a:rPr lang="en-US" sz="1600" i="1" dirty="0">
                <a:latin typeface="Acumin Pro" panose="020B0504020202020204" pitchFamily="34" charset="77"/>
              </a:rPr>
              <a:t>Salmonella</a:t>
            </a:r>
            <a:r>
              <a:rPr lang="en-US" sz="1600" dirty="0">
                <a:latin typeface="Acumin Pro" panose="020B0504020202020204" pitchFamily="34" charset="77"/>
              </a:rPr>
              <a:t> and </a:t>
            </a:r>
            <a:r>
              <a:rPr lang="en-US" sz="1600" i="1" dirty="0">
                <a:latin typeface="Acumin Pro" panose="020B0504020202020204" pitchFamily="34" charset="77"/>
              </a:rPr>
              <a:t>E. coli</a:t>
            </a:r>
            <a:r>
              <a:rPr lang="en-US" sz="1600" dirty="0">
                <a:latin typeface="Acumin Pro" panose="020B0504020202020204" pitchFamily="34" charset="77"/>
              </a:rPr>
              <a:t>, can attach and </a:t>
            </a:r>
            <a:br>
              <a:rPr lang="en-US" sz="1600" dirty="0">
                <a:latin typeface="Acumin Pro" panose="020B0504020202020204" pitchFamily="34" charset="77"/>
              </a:rPr>
            </a:br>
            <a:r>
              <a:rPr lang="en-US" sz="1600" dirty="0">
                <a:latin typeface="Acumin Pro" panose="020B0504020202020204" pitchFamily="34" charset="77"/>
              </a:rPr>
              <a:t>survive on surfaces for a long time without water or nutrients.</a:t>
            </a:r>
          </a:p>
        </p:txBody>
      </p:sp>
      <p:sp>
        <p:nvSpPr>
          <p:cNvPr id="14" name="Rectangle 13">
            <a:extLst>
              <a:ext uri="{FF2B5EF4-FFF2-40B4-BE49-F238E27FC236}">
                <a16:creationId xmlns:a16="http://schemas.microsoft.com/office/drawing/2014/main" id="{C6518594-9E5B-947D-FF42-7921949CA0AE}"/>
              </a:ext>
            </a:extLst>
          </p:cNvPr>
          <p:cNvSpPr/>
          <p:nvPr/>
        </p:nvSpPr>
        <p:spPr>
          <a:xfrm>
            <a:off x="4027152" y="5425542"/>
            <a:ext cx="7487514" cy="772522"/>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These may reduce bacterial transfer from food to hands and hands back to food. However, handwashing is still necessary before and after removal.</a:t>
            </a:r>
          </a:p>
        </p:txBody>
      </p:sp>
    </p:spTree>
    <p:custDataLst>
      <p:tags r:id="rId1"/>
    </p:custDataLst>
    <p:extLst>
      <p:ext uri="{BB962C8B-B14F-4D97-AF65-F5344CB8AC3E}">
        <p14:creationId xmlns:p14="http://schemas.microsoft.com/office/powerpoint/2010/main" val="934849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0DF77-044D-4975-A51A-C0C655A29ADD}"/>
              </a:ext>
            </a:extLst>
          </p:cNvPr>
          <p:cNvSpPr>
            <a:spLocks noGrp="1"/>
          </p:cNvSpPr>
          <p:nvPr>
            <p:ph type="title"/>
          </p:nvPr>
        </p:nvSpPr>
        <p:spPr>
          <a:xfrm>
            <a:off x="313899" y="365125"/>
            <a:ext cx="11039901" cy="1325563"/>
          </a:xfrm>
        </p:spPr>
        <p:txBody>
          <a:bodyPr/>
          <a:lstStyle/>
          <a:p>
            <a:r>
              <a:rPr lang="en-US" dirty="0"/>
              <a:t>Food preparation </a:t>
            </a:r>
            <a:r>
              <a:rPr lang="en-US" dirty="0">
                <a:latin typeface="United Sans Cd Bd" pitchFamily="2" charset="77"/>
              </a:rPr>
              <a:t>(answers)</a:t>
            </a:r>
          </a:p>
        </p:txBody>
      </p:sp>
      <p:cxnSp>
        <p:nvCxnSpPr>
          <p:cNvPr id="14" name="Straight Arrow Connector 13">
            <a:extLst>
              <a:ext uri="{FF2B5EF4-FFF2-40B4-BE49-F238E27FC236}">
                <a16:creationId xmlns:a16="http://schemas.microsoft.com/office/drawing/2014/main" id="{985ECF4E-4DAE-D37E-A6FB-1A1F1E634800}"/>
              </a:ext>
              <a:ext uri="{C183D7F6-B498-43B3-948B-1728B52AA6E4}">
                <adec:decorative xmlns:adec="http://schemas.microsoft.com/office/drawing/2017/decorative" val="1"/>
              </a:ext>
            </a:extLst>
          </p:cNvPr>
          <p:cNvCxnSpPr>
            <a:cxnSpLocks/>
          </p:cNvCxnSpPr>
          <p:nvPr/>
        </p:nvCxnSpPr>
        <p:spPr>
          <a:xfrm>
            <a:off x="3318198" y="2247523"/>
            <a:ext cx="635271" cy="10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18170EFD-AEE3-70DB-C8E8-820135EAC0E1}"/>
              </a:ext>
              <a:ext uri="{C183D7F6-B498-43B3-948B-1728B52AA6E4}">
                <adec:decorative xmlns:adec="http://schemas.microsoft.com/office/drawing/2017/decorative" val="1"/>
              </a:ext>
            </a:extLst>
          </p:cNvPr>
          <p:cNvCxnSpPr>
            <a:cxnSpLocks/>
          </p:cNvCxnSpPr>
          <p:nvPr/>
        </p:nvCxnSpPr>
        <p:spPr>
          <a:xfrm>
            <a:off x="3335131" y="3247387"/>
            <a:ext cx="618338" cy="16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8CC88E-5AF3-2807-5843-A2E9EDA2DD59}"/>
              </a:ext>
              <a:ext uri="{C183D7F6-B498-43B3-948B-1728B52AA6E4}">
                <adec:decorative xmlns:adec="http://schemas.microsoft.com/office/drawing/2017/decorative" val="1"/>
              </a:ext>
            </a:extLst>
          </p:cNvPr>
          <p:cNvCxnSpPr/>
          <p:nvPr/>
        </p:nvCxnSpPr>
        <p:spPr>
          <a:xfrm>
            <a:off x="3321879" y="4064182"/>
            <a:ext cx="635271" cy="10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37208DA0-1EA3-36EA-9067-3355E38CBCA2}"/>
              </a:ext>
              <a:ext uri="{C183D7F6-B498-43B3-948B-1728B52AA6E4}">
                <adec:decorative xmlns:adec="http://schemas.microsoft.com/office/drawing/2017/decorative" val="1"/>
              </a:ext>
            </a:extLst>
          </p:cNvPr>
          <p:cNvCxnSpPr/>
          <p:nvPr/>
        </p:nvCxnSpPr>
        <p:spPr>
          <a:xfrm>
            <a:off x="3335131" y="4840599"/>
            <a:ext cx="635271" cy="10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B13BF9EC-3E43-BF81-5242-59A1BE2C92AE}"/>
              </a:ext>
              <a:ext uri="{C183D7F6-B498-43B3-948B-1728B52AA6E4}">
                <adec:decorative xmlns:adec="http://schemas.microsoft.com/office/drawing/2017/decorative" val="1"/>
              </a:ext>
            </a:extLst>
          </p:cNvPr>
          <p:cNvCxnSpPr/>
          <p:nvPr/>
        </p:nvCxnSpPr>
        <p:spPr>
          <a:xfrm>
            <a:off x="3335131" y="5677870"/>
            <a:ext cx="635271" cy="10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FC30211A-B183-AC55-552B-FC93E6E5B6E1}"/>
              </a:ext>
            </a:extLst>
          </p:cNvPr>
          <p:cNvSpPr/>
          <p:nvPr/>
        </p:nvSpPr>
        <p:spPr>
          <a:xfrm>
            <a:off x="677334" y="1834753"/>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Bacteria</a:t>
            </a:r>
          </a:p>
        </p:txBody>
      </p:sp>
      <p:sp>
        <p:nvSpPr>
          <p:cNvPr id="30" name="Rectangle 29">
            <a:extLst>
              <a:ext uri="{FF2B5EF4-FFF2-40B4-BE49-F238E27FC236}">
                <a16:creationId xmlns:a16="http://schemas.microsoft.com/office/drawing/2014/main" id="{11ED2A7A-79CF-DE10-DF0E-C74E84A70BDD}"/>
              </a:ext>
            </a:extLst>
          </p:cNvPr>
          <p:cNvSpPr/>
          <p:nvPr/>
        </p:nvSpPr>
        <p:spPr>
          <a:xfrm>
            <a:off x="4027152" y="1662431"/>
            <a:ext cx="7487514" cy="1291810"/>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Very small creatures (can be seen only under the microscope) that cannot be washed off hands without soap. Your hands may carry many varieties, </a:t>
            </a:r>
            <a:br>
              <a:rPr lang="en-US" sz="1600" dirty="0">
                <a:latin typeface="Acumin Pro" panose="020B0504020202020204" pitchFamily="34" charset="77"/>
              </a:rPr>
            </a:br>
            <a:r>
              <a:rPr lang="en-US" sz="1600" dirty="0">
                <a:latin typeface="Acumin Pro" panose="020B0504020202020204" pitchFamily="34" charset="77"/>
              </a:rPr>
              <a:t>and some harmful varieties, like </a:t>
            </a:r>
            <a:r>
              <a:rPr lang="en-US" sz="1600" i="1" dirty="0">
                <a:latin typeface="Acumin Pro" panose="020B0504020202020204" pitchFamily="34" charset="77"/>
              </a:rPr>
              <a:t>Salmonella</a:t>
            </a:r>
            <a:r>
              <a:rPr lang="en-US" sz="1600" dirty="0">
                <a:latin typeface="Acumin Pro" panose="020B0504020202020204" pitchFamily="34" charset="77"/>
              </a:rPr>
              <a:t> and </a:t>
            </a:r>
            <a:r>
              <a:rPr lang="en-US" sz="1600" i="1" dirty="0">
                <a:latin typeface="Acumin Pro" panose="020B0504020202020204" pitchFamily="34" charset="77"/>
              </a:rPr>
              <a:t>E. coli</a:t>
            </a:r>
            <a:r>
              <a:rPr lang="en-US" sz="1600" dirty="0">
                <a:latin typeface="Acumin Pro" panose="020B0504020202020204" pitchFamily="34" charset="77"/>
              </a:rPr>
              <a:t>, can attach and </a:t>
            </a:r>
            <a:br>
              <a:rPr lang="en-US" sz="1600" dirty="0">
                <a:latin typeface="Acumin Pro" panose="020B0504020202020204" pitchFamily="34" charset="77"/>
              </a:rPr>
            </a:br>
            <a:r>
              <a:rPr lang="en-US" sz="1600" dirty="0">
                <a:latin typeface="Acumin Pro" panose="020B0504020202020204" pitchFamily="34" charset="77"/>
              </a:rPr>
              <a:t>survive on surfaces for a long time without water or nutrients.</a:t>
            </a:r>
          </a:p>
        </p:txBody>
      </p:sp>
      <p:sp>
        <p:nvSpPr>
          <p:cNvPr id="23" name="Rectangle 22">
            <a:extLst>
              <a:ext uri="{FF2B5EF4-FFF2-40B4-BE49-F238E27FC236}">
                <a16:creationId xmlns:a16="http://schemas.microsoft.com/office/drawing/2014/main" id="{E68FBD5B-898B-72B1-DF37-6AE137D2B6BA}"/>
              </a:ext>
            </a:extLst>
          </p:cNvPr>
          <p:cNvSpPr/>
          <p:nvPr/>
        </p:nvSpPr>
        <p:spPr>
          <a:xfrm>
            <a:off x="677334" y="2699706"/>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Dry hands</a:t>
            </a:r>
          </a:p>
        </p:txBody>
      </p:sp>
      <p:sp>
        <p:nvSpPr>
          <p:cNvPr id="27" name="Rectangle 26">
            <a:extLst>
              <a:ext uri="{FF2B5EF4-FFF2-40B4-BE49-F238E27FC236}">
                <a16:creationId xmlns:a16="http://schemas.microsoft.com/office/drawing/2014/main" id="{06637165-12F5-EDC1-28C3-C3925923544E}"/>
              </a:ext>
            </a:extLst>
          </p:cNvPr>
          <p:cNvSpPr/>
          <p:nvPr/>
        </p:nvSpPr>
        <p:spPr>
          <a:xfrm>
            <a:off x="4027152" y="3121920"/>
            <a:ext cx="7487514" cy="395483"/>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Use a disposal paper towel to remove water.</a:t>
            </a:r>
          </a:p>
        </p:txBody>
      </p:sp>
      <p:sp>
        <p:nvSpPr>
          <p:cNvPr id="24" name="Rectangle 23">
            <a:extLst>
              <a:ext uri="{FF2B5EF4-FFF2-40B4-BE49-F238E27FC236}">
                <a16:creationId xmlns:a16="http://schemas.microsoft.com/office/drawing/2014/main" id="{65EA1267-606D-8C6D-E9BE-BA8B01ED7A07}"/>
              </a:ext>
            </a:extLst>
          </p:cNvPr>
          <p:cNvSpPr/>
          <p:nvPr/>
        </p:nvSpPr>
        <p:spPr>
          <a:xfrm>
            <a:off x="677334" y="3577912"/>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Gloves</a:t>
            </a:r>
          </a:p>
        </p:txBody>
      </p:sp>
      <p:sp>
        <p:nvSpPr>
          <p:cNvPr id="31" name="Rectangle 30">
            <a:extLst>
              <a:ext uri="{FF2B5EF4-FFF2-40B4-BE49-F238E27FC236}">
                <a16:creationId xmlns:a16="http://schemas.microsoft.com/office/drawing/2014/main" id="{42A1558B-FEFE-32F8-F57B-F46190E05652}"/>
              </a:ext>
            </a:extLst>
          </p:cNvPr>
          <p:cNvSpPr/>
          <p:nvPr/>
        </p:nvSpPr>
        <p:spPr>
          <a:xfrm>
            <a:off x="4027152" y="3702757"/>
            <a:ext cx="7487514" cy="772522"/>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These may reduce bacterial transfer from food to hands and hands back to food. However, handwashing is still necessary before and after removal.</a:t>
            </a:r>
          </a:p>
        </p:txBody>
      </p:sp>
      <p:sp>
        <p:nvSpPr>
          <p:cNvPr id="25" name="Rectangle 24">
            <a:extLst>
              <a:ext uri="{FF2B5EF4-FFF2-40B4-BE49-F238E27FC236}">
                <a16:creationId xmlns:a16="http://schemas.microsoft.com/office/drawing/2014/main" id="{9E7A9E25-3803-358B-1EF3-8D5F161BE5C1}"/>
              </a:ext>
            </a:extLst>
          </p:cNvPr>
          <p:cNvSpPr/>
          <p:nvPr/>
        </p:nvSpPr>
        <p:spPr>
          <a:xfrm>
            <a:off x="677334" y="4446010"/>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hands</a:t>
            </a:r>
          </a:p>
        </p:txBody>
      </p:sp>
      <p:sp>
        <p:nvSpPr>
          <p:cNvPr id="29" name="Rectangle 28">
            <a:extLst>
              <a:ext uri="{FF2B5EF4-FFF2-40B4-BE49-F238E27FC236}">
                <a16:creationId xmlns:a16="http://schemas.microsoft.com/office/drawing/2014/main" id="{523DA0BB-2F60-2957-FC1F-47FCDD40D9D0}"/>
              </a:ext>
            </a:extLst>
          </p:cNvPr>
          <p:cNvSpPr/>
          <p:nvPr/>
        </p:nvSpPr>
        <p:spPr>
          <a:xfrm>
            <a:off x="4027152" y="4648202"/>
            <a:ext cx="7487514" cy="440635"/>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Do this with soap under warm running water for 20 seconds to remove bacteria.</a:t>
            </a:r>
          </a:p>
        </p:txBody>
      </p:sp>
      <p:sp>
        <p:nvSpPr>
          <p:cNvPr id="26" name="Rectangle 25">
            <a:extLst>
              <a:ext uri="{FF2B5EF4-FFF2-40B4-BE49-F238E27FC236}">
                <a16:creationId xmlns:a16="http://schemas.microsoft.com/office/drawing/2014/main" id="{8828DCDB-F95F-82D2-105F-ABFE6531D701}"/>
              </a:ext>
            </a:extLst>
          </p:cNvPr>
          <p:cNvSpPr/>
          <p:nvPr/>
        </p:nvSpPr>
        <p:spPr>
          <a:xfrm>
            <a:off x="677334" y="5314105"/>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produce</a:t>
            </a:r>
          </a:p>
        </p:txBody>
      </p:sp>
      <p:sp>
        <p:nvSpPr>
          <p:cNvPr id="28" name="Rectangle 27">
            <a:extLst>
              <a:ext uri="{FF2B5EF4-FFF2-40B4-BE49-F238E27FC236}">
                <a16:creationId xmlns:a16="http://schemas.microsoft.com/office/drawing/2014/main" id="{1A5ED271-3F42-7962-982E-FD2245B10585}"/>
              </a:ext>
            </a:extLst>
          </p:cNvPr>
          <p:cNvSpPr/>
          <p:nvPr/>
        </p:nvSpPr>
        <p:spPr>
          <a:xfrm>
            <a:off x="4027152" y="5271925"/>
            <a:ext cx="7487514" cy="904488"/>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under cold running water to remove dirt and reduce bacterial contamination. Commercial, homegrown and organic produce can all be sources of harmful bacteria.</a:t>
            </a:r>
          </a:p>
        </p:txBody>
      </p:sp>
    </p:spTree>
    <p:custDataLst>
      <p:tags r:id="rId1"/>
    </p:custDataLst>
    <p:extLst>
      <p:ext uri="{BB962C8B-B14F-4D97-AF65-F5344CB8AC3E}">
        <p14:creationId xmlns:p14="http://schemas.microsoft.com/office/powerpoint/2010/main" val="2499559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847E-9BD2-4DB8-8383-517289FD76EC}"/>
              </a:ext>
            </a:extLst>
          </p:cNvPr>
          <p:cNvSpPr>
            <a:spLocks noGrp="1"/>
          </p:cNvSpPr>
          <p:nvPr>
            <p:ph type="title"/>
          </p:nvPr>
        </p:nvSpPr>
        <p:spPr/>
        <p:txBody>
          <a:bodyPr/>
          <a:lstStyle/>
          <a:p>
            <a:r>
              <a:rPr lang="en-US" dirty="0"/>
              <a:t>What is cross-contamination?</a:t>
            </a:r>
          </a:p>
        </p:txBody>
      </p:sp>
      <p:sp>
        <p:nvSpPr>
          <p:cNvPr id="4" name="Content Placeholder 2">
            <a:extLst>
              <a:ext uri="{FF2B5EF4-FFF2-40B4-BE49-F238E27FC236}">
                <a16:creationId xmlns:a16="http://schemas.microsoft.com/office/drawing/2014/main" id="{28BDF6E7-A264-0A67-8285-93A5D0D0967D}"/>
              </a:ext>
            </a:extLst>
          </p:cNvPr>
          <p:cNvSpPr txBox="1">
            <a:spLocks/>
          </p:cNvSpPr>
          <p:nvPr/>
        </p:nvSpPr>
        <p:spPr>
          <a:xfrm>
            <a:off x="386081" y="1707992"/>
            <a:ext cx="5113020" cy="47848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b="1" dirty="0">
                <a:solidFill>
                  <a:srgbClr val="53A7CF"/>
                </a:solidFill>
                <a:latin typeface="Acumin Pro" panose="020B0504020202020204" pitchFamily="34" charset="77"/>
              </a:rPr>
              <a:t>Cross-contamination</a:t>
            </a:r>
            <a:r>
              <a:rPr lang="en-US" sz="2800" dirty="0">
                <a:solidFill>
                  <a:schemeClr val="tx1"/>
                </a:solidFill>
                <a:latin typeface="Acumin Pro" panose="020B0504020202020204" pitchFamily="34" charset="77"/>
              </a:rPr>
              <a:t> is the transfer of harmful bacteria to food from other foods, cutting boards and utensils if they are not handled properly (USDA).</a:t>
            </a:r>
          </a:p>
          <a:p>
            <a:pPr marL="0" indent="0">
              <a:buNone/>
            </a:pPr>
            <a:endParaRPr lang="en-US" dirty="0">
              <a:solidFill>
                <a:schemeClr val="tx1"/>
              </a:solidFill>
            </a:endParaRPr>
          </a:p>
          <a:p>
            <a:endParaRPr lang="en-US" dirty="0">
              <a:solidFill>
                <a:schemeClr val="tx1"/>
              </a:solidFill>
            </a:endParaRPr>
          </a:p>
          <a:p>
            <a:endParaRPr lang="en-US" dirty="0"/>
          </a:p>
        </p:txBody>
      </p:sp>
      <p:pic>
        <p:nvPicPr>
          <p:cNvPr id="6" name="Picture 5">
            <a:extLst>
              <a:ext uri="{FF2B5EF4-FFF2-40B4-BE49-F238E27FC236}">
                <a16:creationId xmlns:a16="http://schemas.microsoft.com/office/drawing/2014/main" id="{3B97ED85-93AA-FB9E-4017-F6A72913BFF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658607">
            <a:off x="7935737" y="1902481"/>
            <a:ext cx="2425796" cy="3985659"/>
          </a:xfrm>
          <a:prstGeom prst="rect">
            <a:avLst/>
          </a:prstGeom>
        </p:spPr>
      </p:pic>
      <p:pic>
        <p:nvPicPr>
          <p:cNvPr id="3" name="Picture 2">
            <a:extLst>
              <a:ext uri="{FF2B5EF4-FFF2-40B4-BE49-F238E27FC236}">
                <a16:creationId xmlns:a16="http://schemas.microsoft.com/office/drawing/2014/main" id="{C89FB3F3-F0B3-9E77-A4EF-E76FF7BA3DD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8671404">
            <a:off x="4664999" y="3038027"/>
            <a:ext cx="3771900" cy="1117600"/>
          </a:xfrm>
          <a:prstGeom prst="rect">
            <a:avLst/>
          </a:prstGeom>
        </p:spPr>
      </p:pic>
    </p:spTree>
    <p:custDataLst>
      <p:tags r:id="rId1"/>
    </p:custDataLst>
    <p:extLst>
      <p:ext uri="{BB962C8B-B14F-4D97-AF65-F5344CB8AC3E}">
        <p14:creationId xmlns:p14="http://schemas.microsoft.com/office/powerpoint/2010/main" val="713541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17E87-DB8F-7779-A140-8AD77AFF9E3F}"/>
              </a:ext>
            </a:extLst>
          </p:cNvPr>
          <p:cNvSpPr>
            <a:spLocks noGrp="1"/>
          </p:cNvSpPr>
          <p:nvPr>
            <p:ph type="title"/>
          </p:nvPr>
        </p:nvSpPr>
        <p:spPr/>
        <p:txBody>
          <a:bodyPr/>
          <a:lstStyle/>
          <a:p>
            <a:r>
              <a:rPr lang="en-US" dirty="0"/>
              <a:t>Foodborne outbreak prevalence</a:t>
            </a:r>
          </a:p>
        </p:txBody>
      </p:sp>
      <p:sp>
        <p:nvSpPr>
          <p:cNvPr id="3" name="Content Placeholder 2">
            <a:extLst>
              <a:ext uri="{FF2B5EF4-FFF2-40B4-BE49-F238E27FC236}">
                <a16:creationId xmlns:a16="http://schemas.microsoft.com/office/drawing/2014/main" id="{2EEDFEAC-7C2F-0A55-D22C-5EE758F784FD}"/>
              </a:ext>
            </a:extLst>
          </p:cNvPr>
          <p:cNvSpPr>
            <a:spLocks noGrp="1"/>
          </p:cNvSpPr>
          <p:nvPr>
            <p:ph idx="1"/>
          </p:nvPr>
        </p:nvSpPr>
        <p:spPr>
          <a:xfrm>
            <a:off x="411480" y="1847850"/>
            <a:ext cx="8891546" cy="4351338"/>
          </a:xfrm>
        </p:spPr>
        <p:txBody>
          <a:bodyPr/>
          <a:lstStyle/>
          <a:p>
            <a:pPr>
              <a:lnSpc>
                <a:spcPct val="100000"/>
              </a:lnSpc>
            </a:pPr>
            <a:r>
              <a:rPr lang="en-US" dirty="0"/>
              <a:t>Produce is the food category that accounts for the highest number of foodborne illness outbreaks (CDC).</a:t>
            </a:r>
          </a:p>
          <a:p>
            <a:pPr>
              <a:lnSpc>
                <a:spcPct val="100000"/>
              </a:lnSpc>
            </a:pPr>
            <a:r>
              <a:rPr lang="en-US" dirty="0"/>
              <a:t>In 2021, an outbreak was reported on packaged leafy greens contaminated by Salmonella Typhimurium. Leafy greens contaminated in this multi-state outbreak were grown in indoor hydroponic operation. </a:t>
            </a:r>
          </a:p>
          <a:p>
            <a:pPr>
              <a:lnSpc>
                <a:spcPct val="100000"/>
              </a:lnSpc>
            </a:pPr>
            <a:r>
              <a:rPr lang="en-US" dirty="0"/>
              <a:t>Food safety practices must be followed to ensure the safety of the food grown in the Aquaponic system.</a:t>
            </a:r>
          </a:p>
        </p:txBody>
      </p:sp>
      <p:pic>
        <p:nvPicPr>
          <p:cNvPr id="1026" name="Picture 2">
            <a:extLst>
              <a:ext uri="{FF2B5EF4-FFF2-40B4-BE49-F238E27FC236}">
                <a16:creationId xmlns:a16="http://schemas.microsoft.com/office/drawing/2014/main" id="{D9CE87DF-39F5-81D4-EB24-FE0C2FD2C31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6849" y="1892472"/>
            <a:ext cx="2323671" cy="3073055"/>
          </a:xfrm>
          <a:prstGeom prst="rect">
            <a:avLst/>
          </a:prstGeom>
          <a:ln>
            <a:solidFill>
              <a:schemeClr val="bg2">
                <a:lumMod val="50000"/>
              </a:schemeClr>
            </a:solid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51771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CD0CB-3261-B415-18FA-41A1A1BF2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59C29-343E-A74F-DD24-A78F0D270B66}"/>
              </a:ext>
            </a:extLst>
          </p:cNvPr>
          <p:cNvSpPr>
            <a:spLocks noGrp="1"/>
          </p:cNvSpPr>
          <p:nvPr>
            <p:ph type="title"/>
          </p:nvPr>
        </p:nvSpPr>
        <p:spPr/>
        <p:txBody>
          <a:bodyPr>
            <a:normAutofit/>
          </a:bodyPr>
          <a:lstStyle/>
          <a:p>
            <a:r>
              <a:rPr lang="en-US" sz="4800" dirty="0"/>
              <a:t>Aquaponic cross-contamination sources</a:t>
            </a:r>
          </a:p>
        </p:txBody>
      </p:sp>
      <p:sp>
        <p:nvSpPr>
          <p:cNvPr id="5" name="Content Placeholder 4">
            <a:extLst>
              <a:ext uri="{FF2B5EF4-FFF2-40B4-BE49-F238E27FC236}">
                <a16:creationId xmlns:a16="http://schemas.microsoft.com/office/drawing/2014/main" id="{8EA4618B-453F-439B-9429-69C8B60A7A8E}"/>
              </a:ext>
            </a:extLst>
          </p:cNvPr>
          <p:cNvSpPr>
            <a:spLocks noGrp="1"/>
          </p:cNvSpPr>
          <p:nvPr>
            <p:ph idx="1"/>
          </p:nvPr>
        </p:nvSpPr>
        <p:spPr/>
        <p:txBody>
          <a:bodyPr>
            <a:normAutofit/>
          </a:bodyPr>
          <a:lstStyle/>
          <a:p>
            <a:r>
              <a:rPr lang="en-US" dirty="0"/>
              <a:t>Bacteria and other pathogens can be introduced from:</a:t>
            </a:r>
          </a:p>
          <a:p>
            <a:r>
              <a:rPr lang="en-US" dirty="0"/>
              <a:t>Fish feed: Improper feed storage and handling can be a potential source of contamination in the system.</a:t>
            </a:r>
          </a:p>
          <a:p>
            <a:pPr lvl="1"/>
            <a:r>
              <a:rPr lang="en-US" sz="2000" dirty="0"/>
              <a:t>Best Practice: Use high quality feed; Store in a clean and dry environment; Washing your hands and using gloves can prevent contamination.</a:t>
            </a:r>
          </a:p>
          <a:p>
            <a:r>
              <a:rPr lang="en-US" dirty="0"/>
              <a:t>Inadequate hygiene by systems handlers and visitors can lead to pathogens introduction at various produce stages, from initial planting to crop contamination during harvesting.</a:t>
            </a:r>
          </a:p>
          <a:p>
            <a:pPr lvl="1"/>
            <a:r>
              <a:rPr lang="en-US" sz="2000" dirty="0"/>
              <a:t>Best Practice: Wear proper protective clothes, wash hands before and after interacting with each part of the aquaponic system, and wear gloves. </a:t>
            </a:r>
          </a:p>
        </p:txBody>
      </p:sp>
    </p:spTree>
    <p:custDataLst>
      <p:tags r:id="rId1"/>
    </p:custDataLst>
    <p:extLst>
      <p:ext uri="{BB962C8B-B14F-4D97-AF65-F5344CB8AC3E}">
        <p14:creationId xmlns:p14="http://schemas.microsoft.com/office/powerpoint/2010/main" val="41904407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r92UX9Cl"/>
  <p:tag name="ARTICULATE_SLIDE_COUNT" val="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8885D85247D48B81EA4A11A8C7EC3" ma:contentTypeVersion="37" ma:contentTypeDescription="Create a new document." ma:contentTypeScope="" ma:versionID="0e1892a7bef1712f71808ab0fae0ab19">
  <xsd:schema xmlns:xsd="http://www.w3.org/2001/XMLSchema" xmlns:xs="http://www.w3.org/2001/XMLSchema" xmlns:p="http://schemas.microsoft.com/office/2006/metadata/properties" xmlns:ns2="2a9df6cb-da06-4b3c-b900-0f3a11605c14" xmlns:ns3="2da59447-b171-4ff9-a4eb-cecbaeb76619" targetNamespace="http://schemas.microsoft.com/office/2006/metadata/properties" ma:root="true" ma:fieldsID="b944efe4ad8e3b126fa53d8d45878653" ns2:_="" ns3:_="">
    <xsd:import namespace="2a9df6cb-da06-4b3c-b900-0f3a11605c14"/>
    <xsd:import namespace="2da59447-b171-4ff9-a4eb-cecbaeb7661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df6cb-da06-4b3c-b900-0f3a11605c14"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MediaServiceBillingMetadata" ma:index="4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a59447-b171-4ff9-a4eb-cecbaeb76619"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36" nillable="true" ma:displayName="Taxonomy Catch All Column" ma:hidden="true" ma:list="{175d39aa-1715-40f1-9606-356b7ac9b6f7}" ma:internalName="TaxCatchAll" ma:showField="CatchAllData" ma:web="2da59447-b171-4ff9-a4eb-cecbaeb766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eaders xmlns="2a9df6cb-da06-4b3c-b900-0f3a11605c14">
      <UserInfo>
        <DisplayName/>
        <AccountId xsi:nil="true"/>
        <AccountType/>
      </UserInfo>
    </Leaders>
    <Math_Settings xmlns="2a9df6cb-da06-4b3c-b900-0f3a11605c14" xsi:nil="true"/>
    <Has_Leaders_Only_SectionGroup xmlns="2a9df6cb-da06-4b3c-b900-0f3a11605c14" xsi:nil="true"/>
    <Invited_Members xmlns="2a9df6cb-da06-4b3c-b900-0f3a11605c14" xsi:nil="true"/>
    <LMS_Mappings xmlns="2a9df6cb-da06-4b3c-b900-0f3a11605c14" xsi:nil="true"/>
    <IsNotebookLocked xmlns="2a9df6cb-da06-4b3c-b900-0f3a11605c14" xsi:nil="true"/>
    <lcf76f155ced4ddcb4097134ff3c332f xmlns="2a9df6cb-da06-4b3c-b900-0f3a11605c14">
      <Terms xmlns="http://schemas.microsoft.com/office/infopath/2007/PartnerControls"/>
    </lcf76f155ced4ddcb4097134ff3c332f>
    <Templates xmlns="2a9df6cb-da06-4b3c-b900-0f3a11605c14" xsi:nil="true"/>
    <Member_Groups xmlns="2a9df6cb-da06-4b3c-b900-0f3a11605c14">
      <UserInfo>
        <DisplayName/>
        <AccountId xsi:nil="true"/>
        <AccountType/>
      </UserInfo>
    </Member_Groups>
    <Self_Registration_Enabled xmlns="2a9df6cb-da06-4b3c-b900-0f3a11605c14" xsi:nil="true"/>
    <TaxCatchAll xmlns="2da59447-b171-4ff9-a4eb-cecbaeb76619" xsi:nil="true"/>
    <AppVersion xmlns="2a9df6cb-da06-4b3c-b900-0f3a11605c14" xsi:nil="true"/>
    <NotebookType xmlns="2a9df6cb-da06-4b3c-b900-0f3a11605c14" xsi:nil="true"/>
    <Distribution_Groups xmlns="2a9df6cb-da06-4b3c-b900-0f3a11605c14" xsi:nil="true"/>
    <Members xmlns="2a9df6cb-da06-4b3c-b900-0f3a11605c14">
      <UserInfo>
        <DisplayName/>
        <AccountId xsi:nil="true"/>
        <AccountType/>
      </UserInfo>
    </Members>
    <DefaultSectionNames xmlns="2a9df6cb-da06-4b3c-b900-0f3a11605c14" xsi:nil="true"/>
    <Is_Collaboration_Space_Locked xmlns="2a9df6cb-da06-4b3c-b900-0f3a11605c14" xsi:nil="true"/>
    <Teams_Channel_Section_Location xmlns="2a9df6cb-da06-4b3c-b900-0f3a11605c14" xsi:nil="true"/>
    <TeamsChannelId xmlns="2a9df6cb-da06-4b3c-b900-0f3a11605c14" xsi:nil="true"/>
    <FolderType xmlns="2a9df6cb-da06-4b3c-b900-0f3a11605c14" xsi:nil="true"/>
    <CultureName xmlns="2a9df6cb-da06-4b3c-b900-0f3a11605c14" xsi:nil="true"/>
    <Owner xmlns="2a9df6cb-da06-4b3c-b900-0f3a11605c14">
      <UserInfo>
        <DisplayName/>
        <AccountId xsi:nil="true"/>
        <AccountType/>
      </UserInfo>
    </Owner>
    <Invited_Leaders xmlns="2a9df6cb-da06-4b3c-b900-0f3a11605c14" xsi:nil="true"/>
  </documentManagement>
</p:properties>
</file>

<file path=customXml/itemProps1.xml><?xml version="1.0" encoding="utf-8"?>
<ds:datastoreItem xmlns:ds="http://schemas.openxmlformats.org/officeDocument/2006/customXml" ds:itemID="{7302FA98-8EF3-433A-B671-16C03CF3AE72}"/>
</file>

<file path=customXml/itemProps2.xml><?xml version="1.0" encoding="utf-8"?>
<ds:datastoreItem xmlns:ds="http://schemas.openxmlformats.org/officeDocument/2006/customXml" ds:itemID="{BA56EC55-1E7D-4D38-B352-D318ACAEA89C}"/>
</file>

<file path=customXml/itemProps3.xml><?xml version="1.0" encoding="utf-8"?>
<ds:datastoreItem xmlns:ds="http://schemas.openxmlformats.org/officeDocument/2006/customXml" ds:itemID="{8412D969-767C-47D6-BB8B-75235C943AD5}"/>
</file>

<file path=docProps/app.xml><?xml version="1.0" encoding="utf-8"?>
<Properties xmlns="http://schemas.openxmlformats.org/officeDocument/2006/extended-properties" xmlns:vt="http://schemas.openxmlformats.org/officeDocument/2006/docPropsVTypes">
  <Template/>
  <TotalTime>8562</TotalTime>
  <Words>1903</Words>
  <Application>Microsoft Office PowerPoint</Application>
  <PresentationFormat>Widescreen</PresentationFormat>
  <Paragraphs>211</Paragraphs>
  <Slides>20</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Acumin Pro</vt:lpstr>
      <vt:lpstr>Arial</vt:lpstr>
      <vt:lpstr>Calibri</vt:lpstr>
      <vt:lpstr>Cambria</vt:lpstr>
      <vt:lpstr>Roboto</vt:lpstr>
      <vt:lpstr>Roboto Mono Web</vt:lpstr>
      <vt:lpstr>Source Sans Pro Web</vt:lpstr>
      <vt:lpstr>Times New Roman</vt:lpstr>
      <vt:lpstr>United Sans Cd Bd</vt:lpstr>
      <vt:lpstr>United Sans Cd Bk</vt:lpstr>
      <vt:lpstr>Wingdings</vt:lpstr>
      <vt:lpstr>Wingdings 3</vt:lpstr>
      <vt:lpstr>Office Theme</vt:lpstr>
      <vt:lpstr>Food Safety  in the Kitchen</vt:lpstr>
      <vt:lpstr>Learn and/or review</vt:lpstr>
      <vt:lpstr>Wash fish and plants</vt:lpstr>
      <vt:lpstr>Safe food preparation</vt:lpstr>
      <vt:lpstr>Food preparation</vt:lpstr>
      <vt:lpstr>Food preparation (answers)</vt:lpstr>
      <vt:lpstr>What is cross-contamination?</vt:lpstr>
      <vt:lpstr>Foodborne outbreak prevalence</vt:lpstr>
      <vt:lpstr>Aquaponic cross-contamination sources</vt:lpstr>
      <vt:lpstr>Cross-contamination sources, cont.</vt:lpstr>
      <vt:lpstr>How to limit cross-contamination?</vt:lpstr>
      <vt:lpstr>Wash hands</vt:lpstr>
      <vt:lpstr>Dry your hands</vt:lpstr>
      <vt:lpstr>Wash produce</vt:lpstr>
      <vt:lpstr>Observing others</vt:lpstr>
      <vt:lpstr>Class review</vt:lpstr>
      <vt:lpstr>Food safety errors</vt:lpstr>
      <vt:lpstr>Food safety errors, 2</vt:lpstr>
      <vt:lpstr>Food safety errors, 3</vt:lpstr>
      <vt:lpstr>Final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171</cp:revision>
  <cp:lastPrinted>2025-01-13T16:34:57Z</cp:lastPrinted>
  <dcterms:created xsi:type="dcterms:W3CDTF">2024-06-20T13:54:59Z</dcterms:created>
  <dcterms:modified xsi:type="dcterms:W3CDTF">2026-03-24T18:45:28Z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2025-03-18T21:16:12Z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f8b903d8-2686-46ca-af47-38081b7bd293</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y fmtid="{D5CDD505-2E9C-101B-9397-08002B2CF9AE}" pid="12" name="ContentTypeId">
    <vt:lpwstr>0x0101006008885D85247D48B81EA4A11A8C7EC3</vt:lpwstr>
  </property>
</Properties>
</file>