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docProps/core.xml" ContentType="application/vnd.openxmlformats-package.core-properties+xml"/>
  <Override PartName="/ppt/tags/tag12.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6"/>
  </p:notesMasterIdLst>
  <p:sldIdLst>
    <p:sldId id="276" r:id="rId2"/>
    <p:sldId id="274" r:id="rId3"/>
    <p:sldId id="262" r:id="rId4"/>
    <p:sldId id="266" r:id="rId5"/>
    <p:sldId id="275" r:id="rId6"/>
    <p:sldId id="265" r:id="rId7"/>
    <p:sldId id="269" r:id="rId8"/>
    <p:sldId id="268" r:id="rId9"/>
    <p:sldId id="270" r:id="rId10"/>
    <p:sldId id="273" r:id="rId11"/>
    <p:sldId id="271" r:id="rId12"/>
    <p:sldId id="263" r:id="rId13"/>
    <p:sldId id="272" r:id="rId14"/>
    <p:sldId id="277"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a:srgbClr val="0F6FC6"/>
    <a:srgbClr val="D0B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70" d="100"/>
          <a:sy n="70" d="100"/>
        </p:scale>
        <p:origin x="192" y="144"/>
      </p:cViewPr>
      <p:guideLst/>
    </p:cSldViewPr>
  </p:slideViewPr>
  <p:outlineViewPr>
    <p:cViewPr>
      <p:scale>
        <a:sx n="33" d="100"/>
        <a:sy n="33" d="100"/>
      </p:scale>
      <p:origin x="0" y="-341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t>
            </a:r>
            <a:r>
              <a:rPr lang="en-US" sz="1800" dirty="0">
                <a:solidFill>
                  <a:srgbClr val="000000"/>
                </a:solidFill>
                <a:effectLst/>
                <a:latin typeface="Times New Roman" panose="02020603050405020304" pitchFamily="18" charset="0"/>
                <a:ea typeface="Times New Roman" panose="02020603050405020304" pitchFamily="18" charset="0"/>
              </a:rPr>
              <a:t>Paul Brown, Timothy Rice, Natalie Carroll</a:t>
            </a: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240429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299589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Glossary:</a:t>
            </a:r>
            <a:r>
              <a:rPr lang="en-US" sz="1800" b="1"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Macronutrients – essential in relatively large amounts to the growth and health of a living organism.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Micronutrients – essential in very small amounts to the growth and health of a living organism.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77640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Necrosis – localized death of living tissue.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225851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211277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94866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6A95-ECD1-40B0-A1E0-EE04E55D9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083BA-7C42-48F9-9CE8-4F30260D0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EE9DC-B018-46E6-BDDF-1EEA3C37278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8AB28209-F74C-439D-BD16-17F9FD1E7A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15A69-843F-4CF0-8F8F-7C0C1F32FB5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1908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4F32-7D08-4B5D-BEF0-47986AD02A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8CDAA-3DF2-43D9-BFD1-B14C7E7647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8473E-1B76-4903-8CEB-ED52D2000071}"/>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65C7D26D-E2B4-4127-8BCC-F8FE5A37B3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BC9B0-4C3A-4086-A908-442538481E8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3773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521F6-D6A1-43F3-8ACB-B5AAABD0F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D82BA-5980-46A4-B3DE-4A0E8C41D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F6BB-BB0F-4634-94C5-CA5206F428E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3E9FA999-F031-40ED-977C-A374AA8C0C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09BB5-E820-4048-8EC8-39D904DF87C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9354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0895-6450-4058-8076-F31E49E7DE4C}"/>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44D6837-0F78-44BE-BD10-154333FB7A55}"/>
              </a:ext>
            </a:extLst>
          </p:cNvPr>
          <p:cNvSpPr>
            <a:spLocks noGrp="1"/>
          </p:cNvSpPr>
          <p:nvPr>
            <p:ph idx="1"/>
          </p:nvPr>
        </p:nvSpPr>
        <p:spPr>
          <a:xfrm>
            <a:off x="386080" y="1825625"/>
            <a:ext cx="109677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2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37BF-1A00-4800-8996-7C1A0B22B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830945-5F45-48ED-A5E1-219D05F4F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758C7-FEDE-487E-81E7-7457E600778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020A9980-53A7-4144-BF7F-3A71A0CEC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B1ECAA-D4EC-46D8-B7B1-AE7CBA4CB9B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0125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85DD-3D9F-48E9-A390-AAEA0803C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026E8-162F-442C-9FF1-3E4212AD0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AC8BF-E996-4501-ADB5-D002F9CD8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5258E-13E5-4035-8C65-452663D75B0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E334A6CD-D4DD-455E-8308-F786F8222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E5E2E8-9C26-443B-A2DE-A2C1E2D7A71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98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3898-E613-4CBB-A034-3477BA504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454FA-CF52-4EF8-941A-68E65FCC0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09E75-F84D-431D-8377-17882E6D0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E64CE-F96A-4854-A0FA-5D189DFAE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BDA2C-72D2-4411-8E85-4068D8491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E75454-5015-49C0-B2E5-40CDC25CF7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9B719B46-0EE7-400A-9190-C9C7805D8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D8FAFA-5B3D-4D20-AA38-F11C895F79D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9586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2877-F9D9-4A14-8BEE-0047D102B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FD94B-C007-4D4E-B8B4-6644970DA30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E304B171-D58B-458C-8C5D-427950EDCB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E68774-06ED-4D4D-9835-9AC6B8E8BBB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4252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EA4D9-3C74-4134-B615-AFB228CFC29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A917BD37-05CC-4A8D-8850-7361906BAC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95D4A2-0DAA-4F8F-95ED-76ACDE61F7D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5255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14B7-09C3-4AE6-8400-F828C44F5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D854D-BCB2-44A3-88FB-3C74706DA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19EDA-5810-4DA3-911D-F27212650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8F423-57E9-4223-97B2-3065EE2FED0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E43A6E10-1DE4-44AF-AF97-34FDFA2B8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7C3A01-6E09-4737-8C51-D1A7A6D0028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07871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D17-69AD-4855-BF96-8B5360C24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FD8F35-7609-491C-B581-02CEC5002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3DCFE-ECF3-4BB5-B302-099B8179E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54137-A824-43FA-8BBA-12649D00F15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1A79B3CF-00A2-4A26-94BC-D75B5104D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AEEF6-2EB9-47E2-969C-16FC495E7E3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8077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8900D3-6E07-5BAF-4E8B-5DD0DCB2AC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38EA2807-695D-4508-A69C-B01616D46AF2}"/>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D57B9A-702C-4523-8BFB-3486A3FDECEC}"/>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13AE336-497A-951C-842A-038015CFAD42}"/>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04DE52BC-172E-E1B9-055D-2EF6E7EF309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174330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ti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5A6C2D-FA6C-4D90-2453-BEB49EC33B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pic>
        <p:nvPicPr>
          <p:cNvPr id="8" name="Picture 7" descr="Tilapia in tank in the big lab. ">
            <a:extLst>
              <a:ext uri="{FF2B5EF4-FFF2-40B4-BE49-F238E27FC236}">
                <a16:creationId xmlns:a16="http://schemas.microsoft.com/office/drawing/2014/main" id="{95056123-DE74-50B7-5BA8-5ACD2B343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44989" y="-1589009"/>
            <a:ext cx="6858001" cy="10036022"/>
          </a:xfrm>
          <a:prstGeom prst="rect">
            <a:avLst/>
          </a:prstGeom>
        </p:spPr>
      </p:pic>
      <p:pic>
        <p:nvPicPr>
          <p:cNvPr id="4" name="Picture 3">
            <a:extLst>
              <a:ext uri="{FF2B5EF4-FFF2-40B4-BE49-F238E27FC236}">
                <a16:creationId xmlns:a16="http://schemas.microsoft.com/office/drawing/2014/main" id="{E5252818-4287-6F26-45B3-EC20711EF7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sp>
        <p:nvSpPr>
          <p:cNvPr id="9" name="Title 8">
            <a:extLst>
              <a:ext uri="{FF2B5EF4-FFF2-40B4-BE49-F238E27FC236}">
                <a16:creationId xmlns:a16="http://schemas.microsoft.com/office/drawing/2014/main" id="{809A2541-1F82-129A-1820-A3FAD07F0B44}"/>
              </a:ext>
            </a:extLst>
          </p:cNvPr>
          <p:cNvSpPr txBox="1">
            <a:spLocks noGrp="1"/>
          </p:cNvSpPr>
          <p:nvPr>
            <p:ph type="title" idx="4294967295"/>
          </p:nvPr>
        </p:nvSpPr>
        <p:spPr>
          <a:xfrm>
            <a:off x="643653" y="993912"/>
            <a:ext cx="3850287" cy="2734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Plant </a:t>
            </a:r>
          </a:p>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and Fish Nutrition</a:t>
            </a:r>
          </a:p>
        </p:txBody>
      </p:sp>
      <p:pic>
        <p:nvPicPr>
          <p:cNvPr id="6" name="Picture 5" descr="Purdue University logo.">
            <a:extLst>
              <a:ext uri="{FF2B5EF4-FFF2-40B4-BE49-F238E27FC236}">
                <a16:creationId xmlns:a16="http://schemas.microsoft.com/office/drawing/2014/main" id="{3497FA19-7FFB-A0B0-2B38-E5F8CCC99565}"/>
              </a:ext>
            </a:extLst>
          </p:cNvPr>
          <p:cNvPicPr>
            <a:picLocks noChangeAspect="1"/>
          </p:cNvPicPr>
          <p:nvPr/>
        </p:nvPicPr>
        <p:blipFill>
          <a:blip r:embed="rId6"/>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331109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43BA-D3E9-439B-8CE0-89A979870F99}"/>
              </a:ext>
            </a:extLst>
          </p:cNvPr>
          <p:cNvSpPr>
            <a:spLocks noGrp="1"/>
          </p:cNvSpPr>
          <p:nvPr>
            <p:ph type="title"/>
          </p:nvPr>
        </p:nvSpPr>
        <p:spPr/>
        <p:txBody>
          <a:bodyPr/>
          <a:lstStyle/>
          <a:p>
            <a:r>
              <a:rPr lang="en-US" dirty="0"/>
              <a:t>Puzzle clues</a:t>
            </a:r>
          </a:p>
        </p:txBody>
      </p:sp>
      <p:pic>
        <p:nvPicPr>
          <p:cNvPr id="5" name="Picture 4" descr="Puzzle clues graphic. ">
            <a:extLst>
              <a:ext uri="{FF2B5EF4-FFF2-40B4-BE49-F238E27FC236}">
                <a16:creationId xmlns:a16="http://schemas.microsoft.com/office/drawing/2014/main" id="{B2DC4404-4064-7407-42FE-46784DC14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01" y="1584670"/>
            <a:ext cx="10614719" cy="4299295"/>
          </a:xfrm>
          <a:prstGeom prst="rect">
            <a:avLst/>
          </a:prstGeom>
        </p:spPr>
      </p:pic>
    </p:spTree>
    <p:custDataLst>
      <p:tags r:id="rId1"/>
    </p:custDataLst>
    <p:extLst>
      <p:ext uri="{BB962C8B-B14F-4D97-AF65-F5344CB8AC3E}">
        <p14:creationId xmlns:p14="http://schemas.microsoft.com/office/powerpoint/2010/main" val="258306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word puzzle answers. ">
            <a:extLst>
              <a:ext uri="{FF2B5EF4-FFF2-40B4-BE49-F238E27FC236}">
                <a16:creationId xmlns:a16="http://schemas.microsoft.com/office/drawing/2014/main" id="{616C50B3-CC33-46B0-B383-545EEB22D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100" y="450575"/>
            <a:ext cx="5596449" cy="5605669"/>
          </a:xfrm>
          <a:prstGeom prst="rect">
            <a:avLst/>
          </a:prstGeom>
        </p:spPr>
      </p:pic>
      <p:sp>
        <p:nvSpPr>
          <p:cNvPr id="8" name="Title 1">
            <a:extLst>
              <a:ext uri="{FF2B5EF4-FFF2-40B4-BE49-F238E27FC236}">
                <a16:creationId xmlns:a16="http://schemas.microsoft.com/office/drawing/2014/main" id="{52F4CF02-B512-DBDD-E19F-74E8AD261356}"/>
              </a:ext>
            </a:extLst>
          </p:cNvPr>
          <p:cNvSpPr txBox="1">
            <a:spLocks noGrp="1"/>
          </p:cNvSpPr>
          <p:nvPr>
            <p:ph type="title" idx="4294967295"/>
          </p:nvPr>
        </p:nvSpPr>
        <p:spPr>
          <a:xfrm>
            <a:off x="386080" y="577160"/>
            <a:ext cx="1096772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United Sans Cd Bk" pitchFamily="2" charset="77"/>
                <a:ea typeface="+mj-ea"/>
                <a:cs typeface="+mj-cs"/>
              </a:rPr>
              <a:t>Answers</a:t>
            </a:r>
          </a:p>
        </p:txBody>
      </p:sp>
    </p:spTree>
    <p:custDataLst>
      <p:tags r:id="rId1"/>
    </p:custDataLst>
    <p:extLst>
      <p:ext uri="{BB962C8B-B14F-4D97-AF65-F5344CB8AC3E}">
        <p14:creationId xmlns:p14="http://schemas.microsoft.com/office/powerpoint/2010/main" val="379329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Why is nutrition important for all living things? </a:t>
            </a:r>
          </a:p>
          <a:p>
            <a:r>
              <a:rPr lang="en-US" dirty="0"/>
              <a:t>How does an aquaponics system reflect our global food system?</a:t>
            </a:r>
          </a:p>
          <a:p>
            <a:endParaRPr lang="en-US" dirty="0"/>
          </a:p>
        </p:txBody>
      </p:sp>
      <p:pic>
        <p:nvPicPr>
          <p:cNvPr id="7" name="Picture 6">
            <a:extLst>
              <a:ext uri="{FF2B5EF4-FFF2-40B4-BE49-F238E27FC236}">
                <a16:creationId xmlns:a16="http://schemas.microsoft.com/office/drawing/2014/main" id="{EAFFF0B6-FF33-0E33-66D2-A772534C4D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74254" y="5158483"/>
            <a:ext cx="1873278" cy="830422"/>
          </a:xfrm>
          <a:prstGeom prst="rect">
            <a:avLst/>
          </a:prstGeom>
        </p:spPr>
      </p:pic>
      <p:pic>
        <p:nvPicPr>
          <p:cNvPr id="8" name="Picture 7">
            <a:extLst>
              <a:ext uri="{FF2B5EF4-FFF2-40B4-BE49-F238E27FC236}">
                <a16:creationId xmlns:a16="http://schemas.microsoft.com/office/drawing/2014/main" id="{7B5710ED-9D8F-6818-6A04-EF804A7FB6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4739932" y="4543646"/>
            <a:ext cx="2030504" cy="830422"/>
          </a:xfrm>
          <a:prstGeom prst="rect">
            <a:avLst/>
          </a:prstGeom>
        </p:spPr>
      </p:pic>
      <p:pic>
        <p:nvPicPr>
          <p:cNvPr id="9" name="Picture 8">
            <a:extLst>
              <a:ext uri="{FF2B5EF4-FFF2-40B4-BE49-F238E27FC236}">
                <a16:creationId xmlns:a16="http://schemas.microsoft.com/office/drawing/2014/main" id="{8431A676-AAD5-E286-14CE-2E529C1E72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55548" y="2910329"/>
            <a:ext cx="3117018" cy="3266634"/>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56AA-C1F7-4C6F-87A6-B780644031EB}"/>
              </a:ext>
            </a:extLst>
          </p:cNvPr>
          <p:cNvSpPr>
            <a:spLocks noGrp="1"/>
          </p:cNvSpPr>
          <p:nvPr>
            <p:ph type="title"/>
          </p:nvPr>
        </p:nvSpPr>
        <p:spPr/>
        <p:txBody>
          <a:bodyPr/>
          <a:lstStyle/>
          <a:p>
            <a:r>
              <a:rPr lang="en-US" dirty="0"/>
              <a:t>Discussion answers</a:t>
            </a:r>
          </a:p>
        </p:txBody>
      </p:sp>
      <p:sp>
        <p:nvSpPr>
          <p:cNvPr id="3" name="Content Placeholder 2">
            <a:extLst>
              <a:ext uri="{FF2B5EF4-FFF2-40B4-BE49-F238E27FC236}">
                <a16:creationId xmlns:a16="http://schemas.microsoft.com/office/drawing/2014/main" id="{4B29FA75-0AC6-4F48-9C77-7D1784738348}"/>
              </a:ext>
            </a:extLst>
          </p:cNvPr>
          <p:cNvSpPr>
            <a:spLocks noGrp="1"/>
          </p:cNvSpPr>
          <p:nvPr>
            <p:ph idx="1"/>
          </p:nvPr>
        </p:nvSpPr>
        <p:spPr>
          <a:xfrm>
            <a:off x="386080" y="1825625"/>
            <a:ext cx="7512216" cy="4351338"/>
          </a:xfrm>
        </p:spPr>
        <p:txBody>
          <a:bodyPr/>
          <a:lstStyle/>
          <a:p>
            <a:pPr>
              <a:lnSpc>
                <a:spcPct val="100000"/>
              </a:lnSpc>
            </a:pPr>
            <a:r>
              <a:rPr lang="en-US" dirty="0"/>
              <a:t>Nutritional deficiencies can cause a failure </a:t>
            </a:r>
            <a:br>
              <a:rPr lang="en-US" dirty="0"/>
            </a:br>
            <a:r>
              <a:rPr lang="en-US" dirty="0"/>
              <a:t>to thrive and even illness.</a:t>
            </a:r>
          </a:p>
          <a:p>
            <a:pPr>
              <a:lnSpc>
                <a:spcPct val="100000"/>
              </a:lnSpc>
            </a:pPr>
            <a:r>
              <a:rPr lang="en-US" dirty="0"/>
              <a:t>Earth is a closed system, so merely throwing something away does not get rid of it — rather, it is moved to another location. Reusing nutrients by composting is a </a:t>
            </a:r>
            <a:br>
              <a:rPr lang="en-US" dirty="0"/>
            </a:br>
            <a:r>
              <a:rPr lang="en-US" dirty="0"/>
              <a:t>great way to recycle plants and dead fish.  </a:t>
            </a:r>
          </a:p>
          <a:p>
            <a:endParaRPr lang="en-US" dirty="0"/>
          </a:p>
        </p:txBody>
      </p:sp>
      <p:pic>
        <p:nvPicPr>
          <p:cNvPr id="6" name="Picture 5">
            <a:extLst>
              <a:ext uri="{FF2B5EF4-FFF2-40B4-BE49-F238E27FC236}">
                <a16:creationId xmlns:a16="http://schemas.microsoft.com/office/drawing/2014/main" id="{3D27A9BD-B6FE-8807-C464-51CCB1B2CE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1037" y="2840325"/>
            <a:ext cx="3024883" cy="3170077"/>
          </a:xfrm>
          <a:prstGeom prst="rect">
            <a:avLst/>
          </a:prstGeom>
        </p:spPr>
      </p:pic>
      <p:pic>
        <p:nvPicPr>
          <p:cNvPr id="7" name="Picture 6">
            <a:extLst>
              <a:ext uri="{FF2B5EF4-FFF2-40B4-BE49-F238E27FC236}">
                <a16:creationId xmlns:a16="http://schemas.microsoft.com/office/drawing/2014/main" id="{9D7E1948-CBA6-D38F-38D7-0C830270DE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628430" y="5001490"/>
            <a:ext cx="2030504" cy="830422"/>
          </a:xfrm>
          <a:prstGeom prst="rect">
            <a:avLst/>
          </a:prstGeom>
        </p:spPr>
      </p:pic>
    </p:spTree>
    <p:custDataLst>
      <p:tags r:id="rId1"/>
    </p:custDataLst>
    <p:extLst>
      <p:ext uri="{BB962C8B-B14F-4D97-AF65-F5344CB8AC3E}">
        <p14:creationId xmlns:p14="http://schemas.microsoft.com/office/powerpoint/2010/main" val="372662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397D4-190E-1A05-ABAB-406624892504}"/>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BAE23F-F3BB-3DE8-BC2D-3ADA5FBD11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48E531E3-6E0A-4E2E-AE40-BA7DE3B44740}"/>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pic>
        <p:nvPicPr>
          <p:cNvPr id="8" name="Picture 7" descr="Big QR code">
            <a:extLst>
              <a:ext uri="{FF2B5EF4-FFF2-40B4-BE49-F238E27FC236}">
                <a16:creationId xmlns:a16="http://schemas.microsoft.com/office/drawing/2014/main" id="{81BF73B6-2C2A-C33E-AE30-6890FA84F6B5}"/>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0" name="TextBox 9">
            <a:extLst>
              <a:ext uri="{FF2B5EF4-FFF2-40B4-BE49-F238E27FC236}">
                <a16:creationId xmlns:a16="http://schemas.microsoft.com/office/drawing/2014/main" id="{C9B50997-B5A9-A9CC-3C12-2D390D319AFE}"/>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6" name="Picture 5" descr="Purdue University logo.">
            <a:extLst>
              <a:ext uri="{FF2B5EF4-FFF2-40B4-BE49-F238E27FC236}">
                <a16:creationId xmlns:a16="http://schemas.microsoft.com/office/drawing/2014/main" id="{38C3F07C-D0FD-89F8-D529-6408022C6710}"/>
              </a:ext>
            </a:extLst>
          </p:cNvPr>
          <p:cNvPicPr>
            <a:picLocks noChangeAspect="1"/>
          </p:cNvPicPr>
          <p:nvPr/>
        </p:nvPicPr>
        <p:blipFill>
          <a:blip r:embed="rId5"/>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F1A26B66-8FCB-6268-8B18-0C6B8955FA5F}"/>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407131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3C7A-6154-49E5-B643-0F3CBBDECE84}"/>
              </a:ext>
            </a:extLst>
          </p:cNvPr>
          <p:cNvSpPr>
            <a:spLocks noGrp="1"/>
          </p:cNvSpPr>
          <p:nvPr>
            <p:ph type="title"/>
          </p:nvPr>
        </p:nvSpPr>
        <p:spPr/>
        <p:txBody>
          <a:bodyPr/>
          <a:lstStyle/>
          <a:p>
            <a:r>
              <a:rPr lang="en-US" dirty="0"/>
              <a:t>Plant and fish </a:t>
            </a:r>
            <a:r>
              <a:rPr lang="en-US"/>
              <a:t>nutrition activity</a:t>
            </a:r>
            <a:endParaRPr lang="en-US" dirty="0"/>
          </a:p>
        </p:txBody>
      </p:sp>
      <p:grpSp>
        <p:nvGrpSpPr>
          <p:cNvPr id="4" name="Group 3">
            <a:extLst>
              <a:ext uri="{FF2B5EF4-FFF2-40B4-BE49-F238E27FC236}">
                <a16:creationId xmlns:a16="http://schemas.microsoft.com/office/drawing/2014/main" id="{E99DC592-D259-4DEF-9025-D5D496453EA1}"/>
              </a:ext>
              <a:ext uri="{C183D7F6-B498-43B3-948B-1728B52AA6E4}">
                <adec:decorative xmlns:adec="http://schemas.microsoft.com/office/drawing/2017/decorative" val="1"/>
              </a:ext>
            </a:extLst>
          </p:cNvPr>
          <p:cNvGrpSpPr/>
          <p:nvPr/>
        </p:nvGrpSpPr>
        <p:grpSpPr>
          <a:xfrm>
            <a:off x="6676548" y="2059071"/>
            <a:ext cx="4644813" cy="4089839"/>
            <a:chOff x="6676548" y="2059071"/>
            <a:chExt cx="4644813" cy="4089839"/>
          </a:xfrm>
        </p:grpSpPr>
        <p:pic>
          <p:nvPicPr>
            <p:cNvPr id="6" name="Picture 5">
              <a:extLst>
                <a:ext uri="{FF2B5EF4-FFF2-40B4-BE49-F238E27FC236}">
                  <a16:creationId xmlns:a16="http://schemas.microsoft.com/office/drawing/2014/main" id="{84A32CA5-2E0E-60E5-322C-58BDDFE7219B}"/>
                </a:ext>
              </a:extLst>
            </p:cNvPr>
            <p:cNvPicPr>
              <a:picLocks noChangeAspect="1"/>
            </p:cNvPicPr>
            <p:nvPr/>
          </p:nvPicPr>
          <p:blipFill>
            <a:blip r:embed="rId3"/>
            <a:stretch>
              <a:fillRect/>
            </a:stretch>
          </p:blipFill>
          <p:spPr>
            <a:xfrm>
              <a:off x="7047400" y="2059071"/>
              <a:ext cx="3684576" cy="3861435"/>
            </a:xfrm>
            <a:prstGeom prst="rect">
              <a:avLst/>
            </a:prstGeom>
          </p:spPr>
        </p:pic>
        <p:pic>
          <p:nvPicPr>
            <p:cNvPr id="7" name="Picture 6">
              <a:extLst>
                <a:ext uri="{FF2B5EF4-FFF2-40B4-BE49-F238E27FC236}">
                  <a16:creationId xmlns:a16="http://schemas.microsoft.com/office/drawing/2014/main" id="{FB06AE3B-92EA-81A7-3CAF-A5AD7F4E4A6A}"/>
                </a:ext>
              </a:extLst>
            </p:cNvPr>
            <p:cNvPicPr>
              <a:picLocks noChangeAspect="1"/>
            </p:cNvPicPr>
            <p:nvPr/>
          </p:nvPicPr>
          <p:blipFill>
            <a:blip r:embed="rId4"/>
            <a:stretch>
              <a:fillRect/>
            </a:stretch>
          </p:blipFill>
          <p:spPr>
            <a:xfrm>
              <a:off x="9448083" y="5318488"/>
              <a:ext cx="1873278" cy="830422"/>
            </a:xfrm>
            <a:prstGeom prst="rect">
              <a:avLst/>
            </a:prstGeom>
          </p:spPr>
        </p:pic>
        <p:pic>
          <p:nvPicPr>
            <p:cNvPr id="8" name="Picture 7">
              <a:extLst>
                <a:ext uri="{FF2B5EF4-FFF2-40B4-BE49-F238E27FC236}">
                  <a16:creationId xmlns:a16="http://schemas.microsoft.com/office/drawing/2014/main" id="{E9D2A71D-8DEE-ACAE-DCBC-EEB69C5CEDCB}"/>
                </a:ext>
              </a:extLst>
            </p:cNvPr>
            <p:cNvPicPr>
              <a:picLocks noChangeAspect="1"/>
            </p:cNvPicPr>
            <p:nvPr/>
          </p:nvPicPr>
          <p:blipFill>
            <a:blip r:embed="rId4"/>
            <a:stretch>
              <a:fillRect/>
            </a:stretch>
          </p:blipFill>
          <p:spPr>
            <a:xfrm flipH="1">
              <a:off x="6676548" y="4903277"/>
              <a:ext cx="1775200" cy="830422"/>
            </a:xfrm>
            <a:prstGeom prst="rect">
              <a:avLst/>
            </a:prstGeom>
          </p:spPr>
        </p:pic>
      </p:grpSp>
      <p:pic>
        <p:nvPicPr>
          <p:cNvPr id="9" name="Picture 8" descr="Photo of a small aquaponics system.">
            <a:extLst>
              <a:ext uri="{FF2B5EF4-FFF2-40B4-BE49-F238E27FC236}">
                <a16:creationId xmlns:a16="http://schemas.microsoft.com/office/drawing/2014/main" id="{FA00947D-B3F2-4BD8-A987-AC7214566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390" y="3230891"/>
            <a:ext cx="3640569" cy="2733576"/>
          </a:xfrm>
          <a:prstGeom prst="rect">
            <a:avLst/>
          </a:prstGeom>
          <a:effectLst>
            <a:softEdge rad="330200"/>
          </a:effectLst>
        </p:spPr>
      </p:pic>
      <p:sp>
        <p:nvSpPr>
          <p:cNvPr id="3" name="Content Placeholder 2">
            <a:extLst>
              <a:ext uri="{FF2B5EF4-FFF2-40B4-BE49-F238E27FC236}">
                <a16:creationId xmlns:a16="http://schemas.microsoft.com/office/drawing/2014/main" id="{18466FBF-AE1E-45F1-91C9-5D17F38C276D}"/>
              </a:ext>
            </a:extLst>
          </p:cNvPr>
          <p:cNvSpPr>
            <a:spLocks noGrp="1"/>
          </p:cNvSpPr>
          <p:nvPr>
            <p:ph idx="1"/>
          </p:nvPr>
        </p:nvSpPr>
        <p:spPr>
          <a:xfrm>
            <a:off x="386079" y="1855791"/>
            <a:ext cx="8276657" cy="706936"/>
          </a:xfrm>
        </p:spPr>
        <p:txBody>
          <a:bodyPr>
            <a:noAutofit/>
          </a:bodyPr>
          <a:lstStyle/>
          <a:p>
            <a:pPr>
              <a:lnSpc>
                <a:spcPct val="120000"/>
              </a:lnSpc>
            </a:pPr>
            <a:r>
              <a:rPr lang="en-US" dirty="0">
                <a:ea typeface="Calibri" panose="020F0502020204030204" pitchFamily="34" charset="0"/>
              </a:rPr>
              <a:t>L</a:t>
            </a:r>
            <a:r>
              <a:rPr lang="en-US" dirty="0">
                <a:effectLst/>
                <a:ea typeface="Calibri" panose="020F0502020204030204" pitchFamily="34" charset="0"/>
              </a:rPr>
              <a:t>earn about important plant and animal </a:t>
            </a:r>
            <a:r>
              <a:rPr lang="en-US" dirty="0">
                <a:ea typeface="Calibri" panose="020F0502020204030204" pitchFamily="34" charset="0"/>
              </a:rPr>
              <a:t>nutrients.</a:t>
            </a:r>
            <a:endParaRPr lang="en-US" dirty="0"/>
          </a:p>
        </p:txBody>
      </p:sp>
    </p:spTree>
    <p:custDataLst>
      <p:tags r:id="rId1"/>
    </p:custDataLst>
    <p:extLst>
      <p:ext uri="{BB962C8B-B14F-4D97-AF65-F5344CB8AC3E}">
        <p14:creationId xmlns:p14="http://schemas.microsoft.com/office/powerpoint/2010/main" val="71512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Plant and fish nutrition</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79" y="1825625"/>
            <a:ext cx="11302337" cy="4351338"/>
          </a:xfrm>
        </p:spPr>
        <p:txBody>
          <a:bodyPr/>
          <a:lstStyle/>
          <a:p>
            <a:pPr>
              <a:lnSpc>
                <a:spcPct val="100000"/>
              </a:lnSpc>
            </a:pPr>
            <a:r>
              <a:rPr lang="en-US" dirty="0"/>
              <a:t>Aquaponics is the combination of aquaculture and hydroponics (growing plants in water). </a:t>
            </a:r>
          </a:p>
          <a:p>
            <a:pPr>
              <a:lnSpc>
                <a:spcPct val="100000"/>
              </a:lnSpc>
            </a:pPr>
            <a:r>
              <a:rPr lang="en-US" dirty="0"/>
              <a:t>Aquaponics systems rely on the interaction and synergy between plants and animals. </a:t>
            </a:r>
          </a:p>
          <a:p>
            <a:pPr>
              <a:lnSpc>
                <a:spcPct val="100000"/>
              </a:lnSpc>
            </a:pPr>
            <a:r>
              <a:rPr lang="en-US" dirty="0"/>
              <a:t>The primary nutritional input in an aquaponic systems is the fish food. </a:t>
            </a:r>
          </a:p>
          <a:p>
            <a:pPr>
              <a:lnSpc>
                <a:spcPct val="100000"/>
              </a:lnSpc>
            </a:pPr>
            <a:r>
              <a:rPr lang="en-US" dirty="0"/>
              <a:t>So, the flow of nutrients in an aquaponics system starts with, and is maintained by, regular feeding of the fish. </a:t>
            </a:r>
          </a:p>
          <a:p>
            <a:pPr>
              <a:lnSpc>
                <a:spcPct val="100000"/>
              </a:lnSpc>
            </a:pPr>
            <a:r>
              <a:rPr lang="en-US" dirty="0"/>
              <a:t>Fish produce waste, which provides nutrition for the plants.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477080"/>
            <a:ext cx="7785424" cy="998483"/>
          </a:xfrm>
        </p:spPr>
        <p:txBody>
          <a:bodyPr>
            <a:normAutofit/>
          </a:bodyPr>
          <a:lstStyle/>
          <a:p>
            <a:r>
              <a:rPr lang="en-US" dirty="0"/>
              <a:t>Animal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3" y="2948316"/>
            <a:ext cx="3397956" cy="3176642"/>
          </a:xfrm>
        </p:spPr>
        <p:txBody>
          <a:bodyPr>
            <a:normAutofit/>
          </a:bodyPr>
          <a:lstStyle/>
          <a:p>
            <a:r>
              <a:rPr lang="en-US" sz="2400" dirty="0"/>
              <a:t>Carbohydrates </a:t>
            </a:r>
          </a:p>
          <a:p>
            <a:r>
              <a:rPr lang="en-US" sz="2400" dirty="0"/>
              <a:t>Fats </a:t>
            </a:r>
          </a:p>
          <a:p>
            <a:r>
              <a:rPr lang="en-US" sz="2400" dirty="0"/>
              <a:t>Fiber </a:t>
            </a:r>
          </a:p>
          <a:p>
            <a:r>
              <a:rPr lang="en-US" sz="2400" dirty="0"/>
              <a:t>Minerals </a:t>
            </a:r>
          </a:p>
          <a:p>
            <a:r>
              <a:rPr lang="en-US" sz="2400" dirty="0"/>
              <a:t>Proteins </a:t>
            </a:r>
          </a:p>
          <a:p>
            <a:r>
              <a:rPr lang="en-US" sz="2400" dirty="0"/>
              <a:t>Vitamin A </a:t>
            </a:r>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776307" y="2948315"/>
            <a:ext cx="4198360" cy="3300820"/>
          </a:xfrm>
        </p:spPr>
        <p:txBody>
          <a:bodyPr>
            <a:normAutofit/>
          </a:bodyPr>
          <a:lstStyle/>
          <a:p>
            <a:r>
              <a:rPr lang="en-US" sz="2600" dirty="0"/>
              <a:t>Vitamin B-12</a:t>
            </a:r>
          </a:p>
          <a:p>
            <a:r>
              <a:rPr lang="fi-FI" sz="2600" dirty="0"/>
              <a:t>Vitamin: calcium</a:t>
            </a:r>
          </a:p>
          <a:p>
            <a:r>
              <a:rPr lang="fi-FI" sz="2600" dirty="0"/>
              <a:t>Vitamin: iron</a:t>
            </a:r>
          </a:p>
          <a:p>
            <a:r>
              <a:rPr lang="fi-FI" sz="2600" dirty="0"/>
              <a:t>Vitamin: riboflavin </a:t>
            </a:r>
          </a:p>
          <a:p>
            <a:r>
              <a:rPr lang="fi-FI" sz="2600" dirty="0"/>
              <a:t>Vitamin: zinc </a:t>
            </a:r>
          </a:p>
          <a:p>
            <a:r>
              <a:rPr lang="fi-FI" sz="2600" dirty="0"/>
              <a:t>Water</a:t>
            </a:r>
          </a:p>
          <a:p>
            <a:endParaRPr lang="en-US" dirty="0"/>
          </a:p>
        </p:txBody>
      </p:sp>
      <p:sp>
        <p:nvSpPr>
          <p:cNvPr id="5" name="TextBox 4">
            <a:extLst>
              <a:ext uri="{FF2B5EF4-FFF2-40B4-BE49-F238E27FC236}">
                <a16:creationId xmlns:a16="http://schemas.microsoft.com/office/drawing/2014/main" id="{D3DB8410-FBC7-498E-BDED-F12D8490157B}"/>
              </a:ext>
            </a:extLst>
          </p:cNvPr>
          <p:cNvSpPr txBox="1"/>
          <p:nvPr/>
        </p:nvSpPr>
        <p:spPr>
          <a:xfrm>
            <a:off x="424071" y="1764353"/>
            <a:ext cx="9289772" cy="954107"/>
          </a:xfrm>
          <a:prstGeom prst="rect">
            <a:avLst/>
          </a:prstGeom>
          <a:noFill/>
        </p:spPr>
        <p:txBody>
          <a:bodyPr wrap="square" rtlCol="0">
            <a:spAutoFit/>
          </a:bodyPr>
          <a:lstStyle/>
          <a:p>
            <a:r>
              <a:rPr lang="en-US" sz="2800" dirty="0">
                <a:solidFill>
                  <a:schemeClr val="tx1"/>
                </a:solidFill>
              </a:rPr>
              <a:t>Animals (humans included) </a:t>
            </a:r>
            <a:r>
              <a:rPr lang="en-US" sz="2800" dirty="0"/>
              <a:t>obtain vitamins from their diet and </a:t>
            </a:r>
            <a:r>
              <a:rPr lang="en-US" sz="2800" dirty="0">
                <a:solidFill>
                  <a:schemeClr val="tx1"/>
                </a:solidFill>
              </a:rPr>
              <a:t>require more than 40 nutrients, including: </a:t>
            </a:r>
            <a:endParaRPr lang="en-US" sz="2800" dirty="0"/>
          </a:p>
        </p:txBody>
      </p:sp>
    </p:spTree>
    <p:custDataLst>
      <p:tags r:id="rId1"/>
    </p:custDataLst>
    <p:extLst>
      <p:ext uri="{BB962C8B-B14F-4D97-AF65-F5344CB8AC3E}">
        <p14:creationId xmlns:p14="http://schemas.microsoft.com/office/powerpoint/2010/main" val="346535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F5FE-555F-42F3-B446-09363FC52DDA}"/>
              </a:ext>
            </a:extLst>
          </p:cNvPr>
          <p:cNvSpPr>
            <a:spLocks noGrp="1"/>
          </p:cNvSpPr>
          <p:nvPr>
            <p:ph type="title"/>
          </p:nvPr>
        </p:nvSpPr>
        <p:spPr>
          <a:xfrm>
            <a:off x="385763" y="365125"/>
            <a:ext cx="10968037" cy="1325563"/>
          </a:xfrm>
        </p:spPr>
        <p:txBody>
          <a:bodyPr>
            <a:normAutofit/>
          </a:bodyPr>
          <a:lstStyle/>
          <a:p>
            <a:r>
              <a:rPr lang="en-US" sz="4800" dirty="0"/>
              <a:t>Nutrition deficiencies </a:t>
            </a:r>
          </a:p>
        </p:txBody>
      </p:sp>
      <p:sp>
        <p:nvSpPr>
          <p:cNvPr id="3" name="TextBox 2">
            <a:extLst>
              <a:ext uri="{FF2B5EF4-FFF2-40B4-BE49-F238E27FC236}">
                <a16:creationId xmlns:a16="http://schemas.microsoft.com/office/drawing/2014/main" id="{F676677E-BF50-4D7D-8318-FD9439D90509}"/>
              </a:ext>
            </a:extLst>
          </p:cNvPr>
          <p:cNvSpPr txBox="1"/>
          <p:nvPr/>
        </p:nvSpPr>
        <p:spPr>
          <a:xfrm>
            <a:off x="385764" y="1690688"/>
            <a:ext cx="6661808" cy="369332"/>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Common goldfish nutrition deficiencies: </a:t>
            </a:r>
            <a:endParaRPr lang="en-US" b="1" dirty="0"/>
          </a:p>
        </p:txBody>
      </p:sp>
      <p:graphicFrame>
        <p:nvGraphicFramePr>
          <p:cNvPr id="4" name="Table 4" descr="Table showing vitamin deficiencies and what they can cause. A, skeletal deformities; C, broken back disease; B complex, brain, spinal cord and nerve disorders; and iodine deficiencies can cause thyroid hyperplasia.">
            <a:extLst>
              <a:ext uri="{FF2B5EF4-FFF2-40B4-BE49-F238E27FC236}">
                <a16:creationId xmlns:a16="http://schemas.microsoft.com/office/drawing/2014/main" id="{DFC44730-D6F2-499F-A001-E021F2B8D4F3}"/>
              </a:ext>
            </a:extLst>
          </p:cNvPr>
          <p:cNvGraphicFramePr>
            <a:graphicFrameLocks noGrp="1"/>
          </p:cNvGraphicFramePr>
          <p:nvPr>
            <p:ph idx="1"/>
            <p:extLst>
              <p:ext uri="{D42A27DB-BD31-4B8C-83A1-F6EECF244321}">
                <p14:modId xmlns:p14="http://schemas.microsoft.com/office/powerpoint/2010/main" val="547178738"/>
              </p:ext>
            </p:extLst>
          </p:nvPr>
        </p:nvGraphicFramePr>
        <p:xfrm>
          <a:off x="385762" y="2232658"/>
          <a:ext cx="9973263" cy="2934655"/>
        </p:xfrm>
        <a:graphic>
          <a:graphicData uri="http://schemas.openxmlformats.org/drawingml/2006/table">
            <a:tbl>
              <a:tblPr firstRow="1" bandRow="1">
                <a:tableStyleId>{7DF18680-E054-41AD-8BC1-D1AEF772440D}</a:tableStyleId>
              </a:tblPr>
              <a:tblGrid>
                <a:gridCol w="3188120">
                  <a:extLst>
                    <a:ext uri="{9D8B030D-6E8A-4147-A177-3AD203B41FA5}">
                      <a16:colId xmlns:a16="http://schemas.microsoft.com/office/drawing/2014/main" val="3501538551"/>
                    </a:ext>
                  </a:extLst>
                </a:gridCol>
                <a:gridCol w="6785143">
                  <a:extLst>
                    <a:ext uri="{9D8B030D-6E8A-4147-A177-3AD203B41FA5}">
                      <a16:colId xmlns:a16="http://schemas.microsoft.com/office/drawing/2014/main" val="4032282438"/>
                    </a:ext>
                  </a:extLst>
                </a:gridCol>
              </a:tblGrid>
              <a:tr h="454841">
                <a:tc>
                  <a:txBody>
                    <a:bodyPr/>
                    <a:lstStyle/>
                    <a:p>
                      <a:pPr marL="0" marR="0" algn="ctr">
                        <a:spcBef>
                          <a:spcPts val="0"/>
                        </a:spcBef>
                        <a:spcAft>
                          <a:spcPts val="0"/>
                        </a:spcAft>
                      </a:pPr>
                      <a:r>
                        <a:rPr lang="en-US" sz="2000" b="1" dirty="0">
                          <a:solidFill>
                            <a:schemeClr val="tx1"/>
                          </a:solidFill>
                          <a:effectLst/>
                        </a:rPr>
                        <a:t>Deficiency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tc>
                  <a:txBody>
                    <a:bodyPr/>
                    <a:lstStyle/>
                    <a:p>
                      <a:pPr marL="0" marR="0" algn="ctr">
                        <a:spcBef>
                          <a:spcPts val="0"/>
                        </a:spcBef>
                        <a:spcAft>
                          <a:spcPts val="0"/>
                        </a:spcAft>
                      </a:pPr>
                      <a:r>
                        <a:rPr lang="en-US" sz="2000" b="1" dirty="0">
                          <a:solidFill>
                            <a:schemeClr val="tx1"/>
                          </a:solidFill>
                          <a:effectLst/>
                        </a:rPr>
                        <a:t>Can Cause</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extLst>
                  <a:ext uri="{0D108BD9-81ED-4DB2-BD59-A6C34878D82A}">
                    <a16:rowId xmlns:a16="http://schemas.microsoft.com/office/drawing/2014/main" val="1948679725"/>
                  </a:ext>
                </a:extLst>
              </a:tr>
              <a:tr h="454841">
                <a:tc>
                  <a:txBody>
                    <a:bodyPr/>
                    <a:lstStyle/>
                    <a:p>
                      <a:pPr algn="ctr"/>
                      <a:r>
                        <a:rPr lang="en-US" b="0" dirty="0">
                          <a:solidFill>
                            <a:schemeClr val="tx1"/>
                          </a:solidFill>
                        </a:rPr>
                        <a:t>Vitamin A</a:t>
                      </a:r>
                    </a:p>
                  </a:txBody>
                  <a:tcPr>
                    <a:solidFill>
                      <a:srgbClr val="53A7CF">
                        <a:alpha val="35000"/>
                      </a:srgbClr>
                    </a:solidFill>
                  </a:tcPr>
                </a:tc>
                <a:tc>
                  <a:txBody>
                    <a:bodyPr/>
                    <a:lstStyle/>
                    <a:p>
                      <a:r>
                        <a:rPr lang="en-US" b="0" dirty="0">
                          <a:solidFill>
                            <a:schemeClr val="tx1"/>
                          </a:solidFill>
                        </a:rPr>
                        <a:t>Skeletal deformities</a:t>
                      </a:r>
                    </a:p>
                  </a:txBody>
                  <a:tcPr>
                    <a:solidFill>
                      <a:srgbClr val="53A7CF">
                        <a:alpha val="35000"/>
                      </a:srgbClr>
                    </a:solidFill>
                  </a:tcPr>
                </a:tc>
                <a:extLst>
                  <a:ext uri="{0D108BD9-81ED-4DB2-BD59-A6C34878D82A}">
                    <a16:rowId xmlns:a16="http://schemas.microsoft.com/office/drawing/2014/main" val="1685814814"/>
                  </a:ext>
                </a:extLst>
              </a:tr>
              <a:tr h="785066">
                <a:tc>
                  <a:txBody>
                    <a:bodyPr/>
                    <a:lstStyle/>
                    <a:p>
                      <a:pPr algn="ctr"/>
                      <a:r>
                        <a:rPr lang="en-US" b="0" dirty="0">
                          <a:solidFill>
                            <a:schemeClr val="tx1"/>
                          </a:solidFill>
                        </a:rPr>
                        <a:t>Vitamin C</a:t>
                      </a:r>
                    </a:p>
                  </a:txBody>
                  <a:tcPr>
                    <a:solidFill>
                      <a:schemeClr val="bg2"/>
                    </a:solidFill>
                  </a:tcPr>
                </a:tc>
                <a:tc>
                  <a:txBody>
                    <a:bodyPr/>
                    <a:lstStyle/>
                    <a:p>
                      <a:r>
                        <a:rPr lang="en-US" b="0" dirty="0">
                          <a:solidFill>
                            <a:schemeClr val="tx1"/>
                          </a:solidFill>
                        </a:rPr>
                        <a:t>Can cause broken back disease, where the fish's backbone becomes deformed</a:t>
                      </a:r>
                    </a:p>
                  </a:txBody>
                  <a:tcPr>
                    <a:solidFill>
                      <a:schemeClr val="bg2"/>
                    </a:solidFill>
                  </a:tcPr>
                </a:tc>
                <a:extLst>
                  <a:ext uri="{0D108BD9-81ED-4DB2-BD59-A6C34878D82A}">
                    <a16:rowId xmlns:a16="http://schemas.microsoft.com/office/drawing/2014/main" val="2124112311"/>
                  </a:ext>
                </a:extLst>
              </a:tr>
              <a:tr h="785066">
                <a:tc>
                  <a:txBody>
                    <a:bodyPr/>
                    <a:lstStyle/>
                    <a:p>
                      <a:pPr algn="ctr"/>
                      <a:r>
                        <a:rPr lang="en-US" b="0" dirty="0">
                          <a:solidFill>
                            <a:schemeClr val="tx1"/>
                          </a:solidFill>
                        </a:rPr>
                        <a:t>Vitamin B-complex </a:t>
                      </a:r>
                    </a:p>
                  </a:txBody>
                  <a:tcPr>
                    <a:solidFill>
                      <a:srgbClr val="53A7CF">
                        <a:alpha val="35000"/>
                      </a:srgbClr>
                    </a:solidFill>
                  </a:tcPr>
                </a:tc>
                <a:tc>
                  <a:txBody>
                    <a:bodyPr/>
                    <a:lstStyle/>
                    <a:p>
                      <a:r>
                        <a:rPr lang="en-US" b="0" dirty="0">
                          <a:solidFill>
                            <a:schemeClr val="tx1"/>
                          </a:solidFill>
                        </a:rPr>
                        <a:t>Can cause brain, spinal cord and nerve disorders </a:t>
                      </a:r>
                    </a:p>
                    <a:p>
                      <a:endParaRPr lang="en-US" b="0" dirty="0">
                        <a:solidFill>
                          <a:schemeClr val="tx1"/>
                        </a:solidFill>
                      </a:endParaRPr>
                    </a:p>
                  </a:txBody>
                  <a:tcPr>
                    <a:solidFill>
                      <a:srgbClr val="53A7CF">
                        <a:alpha val="35000"/>
                      </a:srgbClr>
                    </a:solidFill>
                  </a:tcPr>
                </a:tc>
                <a:extLst>
                  <a:ext uri="{0D108BD9-81ED-4DB2-BD59-A6C34878D82A}">
                    <a16:rowId xmlns:a16="http://schemas.microsoft.com/office/drawing/2014/main" val="4223770774"/>
                  </a:ext>
                </a:extLst>
              </a:tr>
              <a:tr h="454841">
                <a:tc>
                  <a:txBody>
                    <a:bodyPr/>
                    <a:lstStyle/>
                    <a:p>
                      <a:pPr algn="ctr"/>
                      <a:r>
                        <a:rPr lang="en-US" b="0" dirty="0">
                          <a:solidFill>
                            <a:schemeClr val="tx1"/>
                          </a:solidFill>
                        </a:rPr>
                        <a:t>Iodine</a:t>
                      </a:r>
                    </a:p>
                  </a:txBody>
                  <a:tcPr>
                    <a:solidFill>
                      <a:schemeClr val="bg2"/>
                    </a:solidFill>
                  </a:tcPr>
                </a:tc>
                <a:tc>
                  <a:txBody>
                    <a:bodyPr/>
                    <a:lstStyle/>
                    <a:p>
                      <a:r>
                        <a:rPr lang="en-US" b="0" dirty="0">
                          <a:solidFill>
                            <a:schemeClr val="tx1"/>
                          </a:solidFill>
                        </a:rPr>
                        <a:t>Can cause thyroid hyperplasia</a:t>
                      </a:r>
                    </a:p>
                  </a:txBody>
                  <a:tcPr>
                    <a:solidFill>
                      <a:schemeClr val="bg2"/>
                    </a:solidFill>
                  </a:tcPr>
                </a:tc>
                <a:extLst>
                  <a:ext uri="{0D108BD9-81ED-4DB2-BD59-A6C34878D82A}">
                    <a16:rowId xmlns:a16="http://schemas.microsoft.com/office/drawing/2014/main" val="996586297"/>
                  </a:ext>
                </a:extLst>
              </a:tr>
            </a:tbl>
          </a:graphicData>
        </a:graphic>
      </p:graphicFrame>
      <p:sp>
        <p:nvSpPr>
          <p:cNvPr id="5" name="TextBox 4">
            <a:extLst>
              <a:ext uri="{FF2B5EF4-FFF2-40B4-BE49-F238E27FC236}">
                <a16:creationId xmlns:a16="http://schemas.microsoft.com/office/drawing/2014/main" id="{32E605F4-626D-4FD4-8FA5-9D5453346A0A}"/>
              </a:ext>
            </a:extLst>
          </p:cNvPr>
          <p:cNvSpPr txBox="1"/>
          <p:nvPr/>
        </p:nvSpPr>
        <p:spPr>
          <a:xfrm>
            <a:off x="2201521" y="5588357"/>
            <a:ext cx="7262038" cy="369332"/>
          </a:xfrm>
          <a:prstGeom prst="rect">
            <a:avLst/>
          </a:prstGeom>
          <a:solidFill>
            <a:srgbClr val="CBDB85"/>
          </a:solidFill>
          <a:ln w="31750">
            <a:solidFill>
              <a:srgbClr val="CBDB85"/>
            </a:solidFill>
          </a:ln>
        </p:spPr>
        <p:txBody>
          <a:bodyPr wrap="square" rtlCol="0">
            <a:spAutoFit/>
          </a:bodyPr>
          <a:lstStyle/>
          <a:p>
            <a:pPr algn="ctr"/>
            <a:r>
              <a:rPr lang="en-US" dirty="0">
                <a:ln w="0"/>
                <a:effectLst>
                  <a:outerShdw blurRad="38100" dist="19050" dir="2700000" algn="tl" rotWithShape="0">
                    <a:schemeClr val="dk1">
                      <a:alpha val="40000"/>
                    </a:schemeClr>
                  </a:outerShdw>
                </a:effectLst>
                <a:latin typeface="Acumin Pro" panose="020B0504020202020204" pitchFamily="34" charset="77"/>
              </a:rPr>
              <a:t>Note that vitamins C &amp; E are important for immune function. </a:t>
            </a:r>
          </a:p>
        </p:txBody>
      </p:sp>
    </p:spTree>
    <p:custDataLst>
      <p:tags r:id="rId1"/>
    </p:custDataLst>
    <p:extLst>
      <p:ext uri="{BB962C8B-B14F-4D97-AF65-F5344CB8AC3E}">
        <p14:creationId xmlns:p14="http://schemas.microsoft.com/office/powerpoint/2010/main" val="370115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42D0-3C08-4894-85AF-5F9CEF987F51}"/>
              </a:ext>
            </a:extLst>
          </p:cNvPr>
          <p:cNvSpPr>
            <a:spLocks noGrp="1"/>
          </p:cNvSpPr>
          <p:nvPr>
            <p:ph type="title"/>
          </p:nvPr>
        </p:nvSpPr>
        <p:spPr>
          <a:xfrm>
            <a:off x="278296" y="444637"/>
            <a:ext cx="11075504" cy="1325563"/>
          </a:xfrm>
        </p:spPr>
        <p:txBody>
          <a:bodyPr/>
          <a:lstStyle/>
          <a:p>
            <a:r>
              <a:rPr lang="en-US" dirty="0"/>
              <a:t>Goldfish nutrition </a:t>
            </a:r>
          </a:p>
        </p:txBody>
      </p:sp>
      <p:sp>
        <p:nvSpPr>
          <p:cNvPr id="3" name="Content Placeholder 2">
            <a:extLst>
              <a:ext uri="{FF2B5EF4-FFF2-40B4-BE49-F238E27FC236}">
                <a16:creationId xmlns:a16="http://schemas.microsoft.com/office/drawing/2014/main" id="{510F87CF-0954-427F-86E2-292641A6E4F9}"/>
              </a:ext>
            </a:extLst>
          </p:cNvPr>
          <p:cNvSpPr>
            <a:spLocks noGrp="1"/>
          </p:cNvSpPr>
          <p:nvPr>
            <p:ph idx="1"/>
          </p:nvPr>
        </p:nvSpPr>
        <p:spPr/>
        <p:txBody>
          <a:bodyPr>
            <a:normAutofit fontScale="92500" lnSpcReduction="10000"/>
          </a:bodyPr>
          <a:lstStyle/>
          <a:p>
            <a:pPr>
              <a:lnSpc>
                <a:spcPct val="120000"/>
              </a:lnSpc>
            </a:pPr>
            <a:r>
              <a:rPr lang="en-US" dirty="0"/>
              <a:t>Goldfish food requirements: </a:t>
            </a:r>
          </a:p>
          <a:p>
            <a:pPr lvl="1">
              <a:lnSpc>
                <a:spcPct val="110000"/>
              </a:lnSpc>
            </a:pPr>
            <a:r>
              <a:rPr lang="en-US" sz="1900" dirty="0"/>
              <a:t>A protein level of 30% (older fish) to 35%  (younger fish).</a:t>
            </a:r>
          </a:p>
          <a:p>
            <a:pPr lvl="1">
              <a:lnSpc>
                <a:spcPct val="110000"/>
              </a:lnSpc>
            </a:pPr>
            <a:r>
              <a:rPr lang="en-US" sz="1900" dirty="0"/>
              <a:t>One of the first three ingredients listed should be fishmeal, shrimp or krill.</a:t>
            </a:r>
          </a:p>
          <a:p>
            <a:pPr>
              <a:lnSpc>
                <a:spcPct val="120000"/>
              </a:lnSpc>
            </a:pPr>
            <a:r>
              <a:rPr lang="en-US" dirty="0"/>
              <a:t>Recommendations: </a:t>
            </a:r>
          </a:p>
          <a:p>
            <a:pPr lvl="1">
              <a:lnSpc>
                <a:spcPct val="110000"/>
              </a:lnSpc>
            </a:pPr>
            <a:r>
              <a:rPr lang="en-US" sz="2100" dirty="0"/>
              <a:t>Goldfish should eat a mix of flakes, pellets, frozen, and freeze-dried food.</a:t>
            </a:r>
          </a:p>
          <a:p>
            <a:pPr lvl="1">
              <a:lnSpc>
                <a:spcPct val="110000"/>
              </a:lnSpc>
            </a:pPr>
            <a:r>
              <a:rPr lang="en-US" sz="2100" dirty="0"/>
              <a:t>Adult goldfish should eat 3% of their body weight daily; fry and fingerlings can eat up to 5%.</a:t>
            </a:r>
          </a:p>
          <a:p>
            <a:pPr lvl="1">
              <a:lnSpc>
                <a:spcPct val="110000"/>
              </a:lnSpc>
            </a:pPr>
            <a:r>
              <a:rPr lang="en-US" sz="2100" dirty="0"/>
              <a:t>Goldfish don't have a true stomach, so it's best to feed them multiple smaller meals per day. </a:t>
            </a:r>
          </a:p>
          <a:p>
            <a:pPr lvl="1">
              <a:lnSpc>
                <a:spcPct val="110000"/>
              </a:lnSpc>
            </a:pPr>
            <a:r>
              <a:rPr lang="en-US" sz="2100" dirty="0"/>
              <a:t>Goldfish are cold-blooded, so their metabolism slows down when the water temperature drops. </a:t>
            </a:r>
          </a:p>
          <a:p>
            <a:pPr>
              <a:lnSpc>
                <a:spcPct val="120000"/>
              </a:lnSpc>
            </a:pPr>
            <a:r>
              <a:rPr lang="en-US" dirty="0"/>
              <a:t>You can also look for foods that are specifically formulated for goldfish; they need more carbohydrates than other types of fish. </a:t>
            </a:r>
          </a:p>
        </p:txBody>
      </p:sp>
      <p:pic>
        <p:nvPicPr>
          <p:cNvPr id="6" name="Picture 5">
            <a:extLst>
              <a:ext uri="{FF2B5EF4-FFF2-40B4-BE49-F238E27FC236}">
                <a16:creationId xmlns:a16="http://schemas.microsoft.com/office/drawing/2014/main" id="{29877139-4A57-B08E-F37A-0127B2894D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3151" y="2167957"/>
            <a:ext cx="1873278" cy="830422"/>
          </a:xfrm>
          <a:prstGeom prst="rect">
            <a:avLst/>
          </a:prstGeom>
        </p:spPr>
      </p:pic>
    </p:spTree>
    <p:custDataLst>
      <p:tags r:id="rId1"/>
    </p:custDataLst>
    <p:extLst>
      <p:ext uri="{BB962C8B-B14F-4D97-AF65-F5344CB8AC3E}">
        <p14:creationId xmlns:p14="http://schemas.microsoft.com/office/powerpoint/2010/main" val="147079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609600"/>
            <a:ext cx="7785424" cy="998483"/>
          </a:xfrm>
        </p:spPr>
        <p:txBody>
          <a:bodyPr>
            <a:normAutofit/>
          </a:bodyPr>
          <a:lstStyle/>
          <a:p>
            <a:r>
              <a:rPr lang="en-US" dirty="0"/>
              <a:t>Plant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4" y="2870038"/>
            <a:ext cx="2838375" cy="2616362"/>
          </a:xfrm>
        </p:spPr>
        <p:txBody>
          <a:bodyPr>
            <a:normAutofit/>
          </a:bodyPr>
          <a:lstStyle/>
          <a:p>
            <a:pPr marL="0" indent="0">
              <a:spcBef>
                <a:spcPts val="600"/>
              </a:spcBef>
              <a:buNone/>
            </a:pPr>
            <a:r>
              <a:rPr lang="en-US" sz="2200" b="1" dirty="0"/>
              <a:t>Macronutrients</a:t>
            </a:r>
          </a:p>
          <a:p>
            <a:pPr marL="0" marR="0">
              <a:spcBef>
                <a:spcPts val="600"/>
              </a:spcBef>
              <a:spcAft>
                <a:spcPts val="0"/>
              </a:spcAft>
            </a:pPr>
            <a:r>
              <a:rPr lang="en-US" sz="1800" dirty="0">
                <a:effectLst/>
                <a:ea typeface="Calibri" panose="020F0502020204030204" pitchFamily="34" charset="0"/>
              </a:rPr>
              <a:t>Nitrogen (N) </a:t>
            </a:r>
          </a:p>
          <a:p>
            <a:pPr marL="0" marR="0">
              <a:spcBef>
                <a:spcPts val="600"/>
              </a:spcBef>
              <a:spcAft>
                <a:spcPts val="0"/>
              </a:spcAft>
            </a:pPr>
            <a:r>
              <a:rPr lang="en-US" sz="1800" dirty="0">
                <a:effectLst/>
                <a:ea typeface="Calibri" panose="020F0502020204030204" pitchFamily="34" charset="0"/>
              </a:rPr>
              <a:t>Phosphorus (P) </a:t>
            </a:r>
          </a:p>
          <a:p>
            <a:pPr marL="0" marR="0">
              <a:spcBef>
                <a:spcPts val="600"/>
              </a:spcBef>
              <a:spcAft>
                <a:spcPts val="0"/>
              </a:spcAft>
            </a:pPr>
            <a:r>
              <a:rPr lang="en-US" sz="1800" dirty="0">
                <a:effectLst/>
                <a:ea typeface="Calibri" panose="020F0502020204030204" pitchFamily="34" charset="0"/>
              </a:rPr>
              <a:t>Potassium (K) </a:t>
            </a:r>
          </a:p>
          <a:p>
            <a:pPr marL="0" marR="0">
              <a:spcBef>
                <a:spcPts val="600"/>
              </a:spcBef>
              <a:spcAft>
                <a:spcPts val="0"/>
              </a:spcAft>
            </a:pPr>
            <a:r>
              <a:rPr lang="en-US" sz="1800" dirty="0">
                <a:effectLst/>
                <a:ea typeface="Calibri" panose="020F0502020204030204" pitchFamily="34" charset="0"/>
              </a:rPr>
              <a:t>Calcium (Ca) </a:t>
            </a:r>
          </a:p>
          <a:p>
            <a:pPr marL="0" marR="0">
              <a:spcBef>
                <a:spcPts val="600"/>
              </a:spcBef>
              <a:spcAft>
                <a:spcPts val="0"/>
              </a:spcAft>
            </a:pPr>
            <a:r>
              <a:rPr lang="en-US" sz="1800" dirty="0">
                <a:effectLst/>
                <a:ea typeface="Calibri" panose="020F0502020204030204" pitchFamily="34" charset="0"/>
              </a:rPr>
              <a:t>Magnesium (Mg) </a:t>
            </a:r>
          </a:p>
          <a:p>
            <a:pPr marL="0" marR="0">
              <a:spcBef>
                <a:spcPts val="600"/>
              </a:spcBef>
              <a:spcAft>
                <a:spcPts val="0"/>
              </a:spcAft>
            </a:pPr>
            <a:r>
              <a:rPr lang="en-US" sz="1800" dirty="0">
                <a:effectLst/>
                <a:ea typeface="Calibri" panose="020F0502020204030204" pitchFamily="34" charset="0"/>
              </a:rPr>
              <a:t>Sulfur (S) </a:t>
            </a:r>
            <a:endParaRPr lang="en-US" dirty="0"/>
          </a:p>
          <a:p>
            <a:endParaRPr lang="en-US" dirty="0"/>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003983" y="2870038"/>
            <a:ext cx="4099493" cy="3152390"/>
          </a:xfrm>
        </p:spPr>
        <p:txBody>
          <a:bodyPr>
            <a:normAutofit/>
          </a:bodyPr>
          <a:lstStyle/>
          <a:p>
            <a:pPr marL="0" indent="0">
              <a:spcBef>
                <a:spcPts val="600"/>
              </a:spcBef>
              <a:buNone/>
            </a:pPr>
            <a:r>
              <a:rPr lang="en-US" sz="2200" b="1" dirty="0"/>
              <a:t>Micronutrients </a:t>
            </a:r>
            <a:endParaRPr lang="fi-FI" sz="2200" b="1" dirty="0"/>
          </a:p>
          <a:p>
            <a:pPr marL="0" marR="0">
              <a:spcBef>
                <a:spcPts val="600"/>
              </a:spcBef>
              <a:spcAft>
                <a:spcPts val="0"/>
              </a:spcAft>
            </a:pPr>
            <a:r>
              <a:rPr lang="en-US" sz="1800" dirty="0">
                <a:effectLst/>
                <a:ea typeface="Calibri" panose="020F0502020204030204" pitchFamily="34" charset="0"/>
              </a:rPr>
              <a:t>Chlorine (Cl) </a:t>
            </a:r>
          </a:p>
          <a:p>
            <a:pPr marL="0" marR="0">
              <a:spcBef>
                <a:spcPts val="600"/>
              </a:spcBef>
              <a:spcAft>
                <a:spcPts val="0"/>
              </a:spcAft>
            </a:pPr>
            <a:r>
              <a:rPr lang="en-US" sz="1800" dirty="0">
                <a:effectLst/>
                <a:ea typeface="Calibri" panose="020F0502020204030204" pitchFamily="34" charset="0"/>
              </a:rPr>
              <a:t>Boron (B) </a:t>
            </a:r>
          </a:p>
          <a:p>
            <a:pPr marL="0" marR="0">
              <a:spcBef>
                <a:spcPts val="600"/>
              </a:spcBef>
              <a:spcAft>
                <a:spcPts val="0"/>
              </a:spcAft>
            </a:pPr>
            <a:r>
              <a:rPr lang="en-US" sz="1800" dirty="0">
                <a:effectLst/>
                <a:ea typeface="Calibri" panose="020F0502020204030204" pitchFamily="34" charset="0"/>
              </a:rPr>
              <a:t>Iron (Fe) </a:t>
            </a:r>
          </a:p>
          <a:p>
            <a:pPr marL="0" marR="0">
              <a:spcBef>
                <a:spcPts val="600"/>
              </a:spcBef>
              <a:spcAft>
                <a:spcPts val="0"/>
              </a:spcAft>
            </a:pPr>
            <a:r>
              <a:rPr lang="en-US" sz="1800" dirty="0">
                <a:effectLst/>
                <a:ea typeface="Calibri" panose="020F0502020204030204" pitchFamily="34" charset="0"/>
              </a:rPr>
              <a:t>Manganese (Mn) </a:t>
            </a:r>
          </a:p>
          <a:p>
            <a:pPr marL="0" marR="0">
              <a:spcBef>
                <a:spcPts val="600"/>
              </a:spcBef>
              <a:spcAft>
                <a:spcPts val="0"/>
              </a:spcAft>
            </a:pPr>
            <a:r>
              <a:rPr lang="en-US" sz="1800" dirty="0">
                <a:effectLst/>
                <a:ea typeface="Calibri" panose="020F0502020204030204" pitchFamily="34" charset="0"/>
              </a:rPr>
              <a:t>Copper (Cu) </a:t>
            </a:r>
          </a:p>
          <a:p>
            <a:pPr marL="0" marR="0">
              <a:spcBef>
                <a:spcPts val="600"/>
              </a:spcBef>
              <a:spcAft>
                <a:spcPts val="0"/>
              </a:spcAft>
            </a:pPr>
            <a:r>
              <a:rPr lang="en-US" sz="1800" dirty="0">
                <a:effectLst/>
                <a:ea typeface="Calibri" panose="020F0502020204030204" pitchFamily="34" charset="0"/>
              </a:rPr>
              <a:t>Zinc (Zn) </a:t>
            </a:r>
          </a:p>
          <a:p>
            <a:pPr marL="0" marR="0">
              <a:spcBef>
                <a:spcPts val="600"/>
              </a:spcBef>
              <a:spcAft>
                <a:spcPts val="0"/>
              </a:spcAft>
            </a:pPr>
            <a:r>
              <a:rPr lang="en-US" sz="1800" dirty="0">
                <a:effectLst/>
                <a:ea typeface="Calibri" panose="020F0502020204030204" pitchFamily="34" charset="0"/>
              </a:rPr>
              <a:t>Nickel (Ni) </a:t>
            </a:r>
          </a:p>
          <a:p>
            <a:pPr marL="0" marR="0">
              <a:spcBef>
                <a:spcPts val="600"/>
              </a:spcBef>
              <a:spcAft>
                <a:spcPts val="0"/>
              </a:spcAft>
            </a:pPr>
            <a:r>
              <a:rPr lang="en-US" sz="1800" dirty="0">
                <a:effectLst/>
                <a:ea typeface="Calibri" panose="020F0502020204030204" pitchFamily="34" charset="0"/>
              </a:rPr>
              <a:t>Molybdenum (Mo)</a:t>
            </a:r>
          </a:p>
        </p:txBody>
      </p:sp>
      <p:sp>
        <p:nvSpPr>
          <p:cNvPr id="5" name="TextBox 4">
            <a:extLst>
              <a:ext uri="{FF2B5EF4-FFF2-40B4-BE49-F238E27FC236}">
                <a16:creationId xmlns:a16="http://schemas.microsoft.com/office/drawing/2014/main" id="{D3DB8410-FBC7-498E-BDED-F12D8490157B}"/>
              </a:ext>
            </a:extLst>
          </p:cNvPr>
          <p:cNvSpPr txBox="1"/>
          <p:nvPr/>
        </p:nvSpPr>
        <p:spPr>
          <a:xfrm>
            <a:off x="318052" y="1740603"/>
            <a:ext cx="10986052" cy="830997"/>
          </a:xfrm>
          <a:prstGeom prst="rect">
            <a:avLst/>
          </a:prstGeom>
          <a:noFill/>
        </p:spPr>
        <p:txBody>
          <a:bodyPr wrap="square" rtlCol="0">
            <a:spAutoFit/>
          </a:bodyPr>
          <a:lstStyle/>
          <a:p>
            <a:r>
              <a:rPr lang="en-US" sz="2400" dirty="0">
                <a:solidFill>
                  <a:schemeClr val="tx1"/>
                </a:solidFill>
                <a:latin typeface="Acumin Pro" panose="020B0504020202020204" pitchFamily="34" charset="77"/>
              </a:rPr>
              <a:t>Plants require at least 14 nutrients, and production can be limited by a lack of adequate minerals. </a:t>
            </a:r>
            <a:endParaRPr lang="en-US" sz="2400" dirty="0">
              <a:latin typeface="Acumin Pro" panose="020B0504020202020204" pitchFamily="34" charset="77"/>
            </a:endParaRPr>
          </a:p>
        </p:txBody>
      </p:sp>
      <p:sp>
        <p:nvSpPr>
          <p:cNvPr id="16" name="Rectangle: Rounded Corners 7">
            <a:extLst>
              <a:ext uri="{FF2B5EF4-FFF2-40B4-BE49-F238E27FC236}">
                <a16:creationId xmlns:a16="http://schemas.microsoft.com/office/drawing/2014/main" id="{975FF7AE-5CC1-F08B-6D9C-688AA8995844}"/>
              </a:ext>
              <a:ext uri="{C183D7F6-B498-43B3-948B-1728B52AA6E4}">
                <adec:decorative xmlns:adec="http://schemas.microsoft.com/office/drawing/2017/decorative" val="1"/>
              </a:ext>
            </a:extLst>
          </p:cNvPr>
          <p:cNvSpPr/>
          <p:nvPr/>
        </p:nvSpPr>
        <p:spPr>
          <a:xfrm>
            <a:off x="8494643" y="2798093"/>
            <a:ext cx="2809461" cy="2952572"/>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chemeClr val="tx1"/>
                </a:solidFill>
                <a:latin typeface="United Sans Cd Bk" pitchFamily="2" charset="77"/>
              </a:rPr>
              <a:t>Note that some minerals can be toxic to plants, including:</a:t>
            </a:r>
          </a:p>
          <a:p>
            <a:pPr>
              <a:lnSpc>
                <a:spcPts val="1560"/>
              </a:lnSpc>
            </a:pPr>
            <a:endParaRPr lang="en-US" b="1" dirty="0">
              <a:solidFill>
                <a:schemeClr val="tx1"/>
              </a:solidFill>
              <a:latin typeface="United Sans Cd Bk" pitchFamily="2" charset="77"/>
            </a:endParaRP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Aluminum (Al)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Boron (B)</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Chlorine (Cl)</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Iron (Fe)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Manganese (Mn)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Sodium (Na)</a:t>
            </a:r>
          </a:p>
        </p:txBody>
      </p:sp>
    </p:spTree>
    <p:custDataLst>
      <p:tags r:id="rId1"/>
    </p:custDataLst>
    <p:extLst>
      <p:ext uri="{BB962C8B-B14F-4D97-AF65-F5344CB8AC3E}">
        <p14:creationId xmlns:p14="http://schemas.microsoft.com/office/powerpoint/2010/main" val="415624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4ACA-1DED-476F-B381-F18C24C3227E}"/>
              </a:ext>
            </a:extLst>
          </p:cNvPr>
          <p:cNvSpPr>
            <a:spLocks noGrp="1"/>
          </p:cNvSpPr>
          <p:nvPr>
            <p:ph type="title"/>
          </p:nvPr>
        </p:nvSpPr>
        <p:spPr/>
        <p:txBody>
          <a:bodyPr>
            <a:normAutofit/>
          </a:bodyPr>
          <a:lstStyle/>
          <a:p>
            <a:r>
              <a:rPr lang="en-US" sz="5000" dirty="0"/>
              <a:t>Common aquaponic plant deficiencies</a:t>
            </a:r>
          </a:p>
        </p:txBody>
      </p:sp>
      <p:graphicFrame>
        <p:nvGraphicFramePr>
          <p:cNvPr id="4" name="Table 4">
            <a:extLst>
              <a:ext uri="{FF2B5EF4-FFF2-40B4-BE49-F238E27FC236}">
                <a16:creationId xmlns:a16="http://schemas.microsoft.com/office/drawing/2014/main" id="{CABB7DE6-5752-4EB7-B14D-3A5DEE3A0F05}"/>
              </a:ext>
            </a:extLst>
          </p:cNvPr>
          <p:cNvGraphicFramePr>
            <a:graphicFrameLocks noGrp="1"/>
          </p:cNvGraphicFramePr>
          <p:nvPr>
            <p:ph idx="1"/>
            <p:extLst>
              <p:ext uri="{D42A27DB-BD31-4B8C-83A1-F6EECF244321}">
                <p14:modId xmlns:p14="http://schemas.microsoft.com/office/powerpoint/2010/main" val="1505191144"/>
              </p:ext>
            </p:extLst>
          </p:nvPr>
        </p:nvGraphicFramePr>
        <p:xfrm>
          <a:off x="385763" y="1785868"/>
          <a:ext cx="11408671" cy="4243871"/>
        </p:xfrm>
        <a:graphic>
          <a:graphicData uri="http://schemas.openxmlformats.org/drawingml/2006/table">
            <a:tbl>
              <a:tblPr firstRow="1" bandRow="1">
                <a:tableStyleId>{5C22544A-7EE6-4342-B048-85BDC9FD1C3A}</a:tableStyleId>
              </a:tblPr>
              <a:tblGrid>
                <a:gridCol w="1930013">
                  <a:extLst>
                    <a:ext uri="{9D8B030D-6E8A-4147-A177-3AD203B41FA5}">
                      <a16:colId xmlns:a16="http://schemas.microsoft.com/office/drawing/2014/main" val="1167484619"/>
                    </a:ext>
                  </a:extLst>
                </a:gridCol>
                <a:gridCol w="4271715">
                  <a:extLst>
                    <a:ext uri="{9D8B030D-6E8A-4147-A177-3AD203B41FA5}">
                      <a16:colId xmlns:a16="http://schemas.microsoft.com/office/drawing/2014/main" val="1795755481"/>
                    </a:ext>
                  </a:extLst>
                </a:gridCol>
                <a:gridCol w="5206943">
                  <a:extLst>
                    <a:ext uri="{9D8B030D-6E8A-4147-A177-3AD203B41FA5}">
                      <a16:colId xmlns:a16="http://schemas.microsoft.com/office/drawing/2014/main" val="3715808717"/>
                    </a:ext>
                  </a:extLst>
                </a:gridCol>
              </a:tblGrid>
              <a:tr h="400714">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Deficiency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ID</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Remedy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extLst>
                  <a:ext uri="{0D108BD9-81ED-4DB2-BD59-A6C34878D82A}">
                    <a16:rowId xmlns:a16="http://schemas.microsoft.com/office/drawing/2014/main" val="752282074"/>
                  </a:ext>
                </a:extLst>
              </a:tr>
              <a:tr h="1053932">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Calcium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Leaves exhibit </a:t>
                      </a:r>
                      <a:r>
                        <a:rPr lang="en-US" sz="1800" b="1" dirty="0">
                          <a:effectLst/>
                          <a:latin typeface="Acumin Pro" panose="020B0504020202020204" pitchFamily="34" charset="77"/>
                          <a:ea typeface="Cambria" panose="02040503050406030204" pitchFamily="18" charset="0"/>
                          <a:cs typeface="Times New Roman" panose="02020603050405020304" pitchFamily="18" charset="0"/>
                        </a:rPr>
                        <a:t>necrosis,</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 which usually appears in newer leaves first. The edges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of the leaves turn black and begin to curl.</a:t>
                      </a:r>
                    </a:p>
                  </a:txBody>
                  <a:tcPr marL="68580" marR="68580" marT="0" marB="0" anchor="ctr">
                    <a:solidFill>
                      <a:srgbClr val="53A7CF">
                        <a:alpha val="35000"/>
                      </a:srgbClr>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calcium carbonate*</a:t>
                      </a:r>
                    </a:p>
                  </a:txBody>
                  <a:tcPr marL="68580" marR="68580" marT="0" marB="0" anchor="ctr">
                    <a:solidFill>
                      <a:srgbClr val="53A7CF">
                        <a:alpha val="35000"/>
                      </a:srgbClr>
                    </a:solidFill>
                  </a:tcPr>
                </a:tc>
                <a:extLst>
                  <a:ext uri="{0D108BD9-81ED-4DB2-BD59-A6C34878D82A}">
                    <a16:rowId xmlns:a16="http://schemas.microsoft.com/office/drawing/2014/main" val="3066817744"/>
                  </a:ext>
                </a:extLst>
              </a:tr>
              <a:tr h="1208326">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Iron</a:t>
                      </a:r>
                    </a:p>
                  </a:txBody>
                  <a:tcPr marL="68580" marR="68580" marT="0" marB="0">
                    <a:solidFill>
                      <a:schemeClr val="bg2"/>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the newer leaves.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The new leaves may even turn white while older leaves stay green.</a:t>
                      </a:r>
                    </a:p>
                  </a:txBody>
                  <a:tcPr marL="68580" marR="68580" marT="0" marB="0" anchor="ctr">
                    <a:solidFill>
                      <a:schemeClr val="bg2"/>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chelated iron. This can be added to the water in the system. If the iron deficiency is severe, it can be applied as a spray directly on the plant leaves.  </a:t>
                      </a:r>
                    </a:p>
                  </a:txBody>
                  <a:tcPr marL="68580" marR="68580" marT="0" marB="0" anchor="ctr">
                    <a:solidFill>
                      <a:schemeClr val="bg2"/>
                    </a:solidFill>
                  </a:tcPr>
                </a:tc>
                <a:extLst>
                  <a:ext uri="{0D108BD9-81ED-4DB2-BD59-A6C34878D82A}">
                    <a16:rowId xmlns:a16="http://schemas.microsoft.com/office/drawing/2014/main" val="2299991465"/>
                  </a:ext>
                </a:extLst>
              </a:tr>
              <a:tr h="1580899">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Potassium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older leaves, starting from the edge and moving toward the center, leaving the veins of the leaf green the longest. The plant will be stunted in growth, and new leaves may look deformed.</a:t>
                      </a:r>
                    </a:p>
                  </a:txBody>
                  <a:tcPr marL="68580" marR="68580" marT="0" marB="0" anchor="ctr">
                    <a:solidFill>
                      <a:srgbClr val="53A7CF">
                        <a:alpha val="35000"/>
                      </a:srgbClr>
                    </a:solidFill>
                  </a:tcPr>
                </a:tc>
                <a:tc>
                  <a:txBody>
                    <a:bodyPr/>
                    <a:lstStyle/>
                    <a:p>
                      <a:pPr marL="0" marR="0">
                        <a:spcBef>
                          <a:spcPts val="0"/>
                        </a:spcBef>
                        <a:spcAft>
                          <a:spcPts val="0"/>
                        </a:spcAft>
                      </a:pPr>
                      <a:endParaRPr lang="en-US" sz="18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potassium carbonate*</a:t>
                      </a:r>
                    </a:p>
                  </a:txBody>
                  <a:tcPr marL="68580" marR="68580" marT="0" marB="0">
                    <a:solidFill>
                      <a:srgbClr val="53A7CF">
                        <a:alpha val="35000"/>
                      </a:srgbClr>
                    </a:solidFill>
                  </a:tcPr>
                </a:tc>
                <a:extLst>
                  <a:ext uri="{0D108BD9-81ED-4DB2-BD59-A6C34878D82A}">
                    <a16:rowId xmlns:a16="http://schemas.microsoft.com/office/drawing/2014/main" val="2059095340"/>
                  </a:ext>
                </a:extLst>
              </a:tr>
            </a:tbl>
          </a:graphicData>
        </a:graphic>
      </p:graphicFrame>
      <p:sp>
        <p:nvSpPr>
          <p:cNvPr id="5" name="TextBox 4">
            <a:extLst>
              <a:ext uri="{FF2B5EF4-FFF2-40B4-BE49-F238E27FC236}">
                <a16:creationId xmlns:a16="http://schemas.microsoft.com/office/drawing/2014/main" id="{1A5E205A-19B9-430F-B776-1ACBA8A18B34}"/>
              </a:ext>
            </a:extLst>
          </p:cNvPr>
          <p:cNvSpPr txBox="1"/>
          <p:nvPr/>
        </p:nvSpPr>
        <p:spPr>
          <a:xfrm>
            <a:off x="6818333" y="5170813"/>
            <a:ext cx="4790571" cy="738664"/>
          </a:xfrm>
          <a:custGeom>
            <a:avLst/>
            <a:gdLst>
              <a:gd name="connsiteX0" fmla="*/ 0 w 4790571"/>
              <a:gd name="connsiteY0" fmla="*/ 0 h 738664"/>
              <a:gd name="connsiteX1" fmla="*/ 550916 w 4790571"/>
              <a:gd name="connsiteY1" fmla="*/ 0 h 738664"/>
              <a:gd name="connsiteX2" fmla="*/ 1006020 w 4790571"/>
              <a:gd name="connsiteY2" fmla="*/ 0 h 738664"/>
              <a:gd name="connsiteX3" fmla="*/ 1700653 w 4790571"/>
              <a:gd name="connsiteY3" fmla="*/ 0 h 738664"/>
              <a:gd name="connsiteX4" fmla="*/ 2251568 w 4790571"/>
              <a:gd name="connsiteY4" fmla="*/ 0 h 738664"/>
              <a:gd name="connsiteX5" fmla="*/ 2802484 w 4790571"/>
              <a:gd name="connsiteY5" fmla="*/ 0 h 738664"/>
              <a:gd name="connsiteX6" fmla="*/ 3497117 w 4790571"/>
              <a:gd name="connsiteY6" fmla="*/ 0 h 738664"/>
              <a:gd name="connsiteX7" fmla="*/ 4000127 w 4790571"/>
              <a:gd name="connsiteY7" fmla="*/ 0 h 738664"/>
              <a:gd name="connsiteX8" fmla="*/ 4790571 w 4790571"/>
              <a:gd name="connsiteY8" fmla="*/ 0 h 738664"/>
              <a:gd name="connsiteX9" fmla="*/ 4790571 w 4790571"/>
              <a:gd name="connsiteY9" fmla="*/ 384105 h 738664"/>
              <a:gd name="connsiteX10" fmla="*/ 4790571 w 4790571"/>
              <a:gd name="connsiteY10" fmla="*/ 738664 h 738664"/>
              <a:gd name="connsiteX11" fmla="*/ 4191750 w 4790571"/>
              <a:gd name="connsiteY11" fmla="*/ 738664 h 738664"/>
              <a:gd name="connsiteX12" fmla="*/ 3640834 w 4790571"/>
              <a:gd name="connsiteY12" fmla="*/ 738664 h 738664"/>
              <a:gd name="connsiteX13" fmla="*/ 2946201 w 4790571"/>
              <a:gd name="connsiteY13" fmla="*/ 738664 h 738664"/>
              <a:gd name="connsiteX14" fmla="*/ 2251568 w 4790571"/>
              <a:gd name="connsiteY14" fmla="*/ 738664 h 738664"/>
              <a:gd name="connsiteX15" fmla="*/ 1748558 w 4790571"/>
              <a:gd name="connsiteY15" fmla="*/ 738664 h 738664"/>
              <a:gd name="connsiteX16" fmla="*/ 1149737 w 4790571"/>
              <a:gd name="connsiteY16" fmla="*/ 738664 h 738664"/>
              <a:gd name="connsiteX17" fmla="*/ 0 w 4790571"/>
              <a:gd name="connsiteY17" fmla="*/ 738664 h 738664"/>
              <a:gd name="connsiteX18" fmla="*/ 0 w 4790571"/>
              <a:gd name="connsiteY18" fmla="*/ 369332 h 738664"/>
              <a:gd name="connsiteX19" fmla="*/ 0 w 4790571"/>
              <a:gd name="connsiteY1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90571" h="738664" extrusionOk="0">
                <a:moveTo>
                  <a:pt x="0" y="0"/>
                </a:moveTo>
                <a:cubicBezTo>
                  <a:pt x="191814" y="-9723"/>
                  <a:pt x="406112" y="65444"/>
                  <a:pt x="550916" y="0"/>
                </a:cubicBezTo>
                <a:cubicBezTo>
                  <a:pt x="695720" y="-65444"/>
                  <a:pt x="781114" y="25763"/>
                  <a:pt x="1006020" y="0"/>
                </a:cubicBezTo>
                <a:cubicBezTo>
                  <a:pt x="1230926" y="-25763"/>
                  <a:pt x="1437576" y="38882"/>
                  <a:pt x="1700653" y="0"/>
                </a:cubicBezTo>
                <a:cubicBezTo>
                  <a:pt x="1963730" y="-38882"/>
                  <a:pt x="2076119" y="46135"/>
                  <a:pt x="2251568" y="0"/>
                </a:cubicBezTo>
                <a:cubicBezTo>
                  <a:pt x="2427018" y="-46135"/>
                  <a:pt x="2665378" y="2520"/>
                  <a:pt x="2802484" y="0"/>
                </a:cubicBezTo>
                <a:cubicBezTo>
                  <a:pt x="2939590" y="-2520"/>
                  <a:pt x="3283660" y="10520"/>
                  <a:pt x="3497117" y="0"/>
                </a:cubicBezTo>
                <a:cubicBezTo>
                  <a:pt x="3710574" y="-10520"/>
                  <a:pt x="3820959" y="45020"/>
                  <a:pt x="4000127" y="0"/>
                </a:cubicBezTo>
                <a:cubicBezTo>
                  <a:pt x="4179295" y="-45020"/>
                  <a:pt x="4542960" y="892"/>
                  <a:pt x="4790571" y="0"/>
                </a:cubicBezTo>
                <a:cubicBezTo>
                  <a:pt x="4824472" y="128146"/>
                  <a:pt x="4776137" y="284394"/>
                  <a:pt x="4790571" y="384105"/>
                </a:cubicBezTo>
                <a:cubicBezTo>
                  <a:pt x="4805005" y="483816"/>
                  <a:pt x="4777252" y="650359"/>
                  <a:pt x="4790571" y="738664"/>
                </a:cubicBezTo>
                <a:cubicBezTo>
                  <a:pt x="4523647" y="800364"/>
                  <a:pt x="4363787" y="702457"/>
                  <a:pt x="4191750" y="738664"/>
                </a:cubicBezTo>
                <a:cubicBezTo>
                  <a:pt x="4019713" y="774871"/>
                  <a:pt x="3790989" y="676066"/>
                  <a:pt x="3640834" y="738664"/>
                </a:cubicBezTo>
                <a:cubicBezTo>
                  <a:pt x="3490679" y="801262"/>
                  <a:pt x="3246495" y="704967"/>
                  <a:pt x="2946201" y="738664"/>
                </a:cubicBezTo>
                <a:cubicBezTo>
                  <a:pt x="2645907" y="772361"/>
                  <a:pt x="2526635" y="695245"/>
                  <a:pt x="2251568" y="738664"/>
                </a:cubicBezTo>
                <a:cubicBezTo>
                  <a:pt x="1976501" y="782083"/>
                  <a:pt x="1875986" y="687321"/>
                  <a:pt x="1748558" y="738664"/>
                </a:cubicBezTo>
                <a:cubicBezTo>
                  <a:pt x="1621130" y="790007"/>
                  <a:pt x="1315255" y="703079"/>
                  <a:pt x="1149737" y="738664"/>
                </a:cubicBezTo>
                <a:cubicBezTo>
                  <a:pt x="984219" y="774249"/>
                  <a:pt x="371938" y="668773"/>
                  <a:pt x="0" y="738664"/>
                </a:cubicBezTo>
                <a:cubicBezTo>
                  <a:pt x="-15049" y="598021"/>
                  <a:pt x="10302" y="538879"/>
                  <a:pt x="0" y="369332"/>
                </a:cubicBezTo>
                <a:cubicBezTo>
                  <a:pt x="-10302" y="199785"/>
                  <a:pt x="8008" y="159412"/>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1400" dirty="0"/>
              <a:t>*Allow three days between adding both calcium and potassium carbonates because an interaction can occur between calcium and potassium in high concentrations.</a:t>
            </a:r>
          </a:p>
        </p:txBody>
      </p:sp>
    </p:spTree>
    <p:custDataLst>
      <p:tags r:id="rId1"/>
    </p:custDataLst>
    <p:extLst>
      <p:ext uri="{BB962C8B-B14F-4D97-AF65-F5344CB8AC3E}">
        <p14:creationId xmlns:p14="http://schemas.microsoft.com/office/powerpoint/2010/main" val="33549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848F-D8E3-4491-BC05-6E80304691BB}"/>
              </a:ext>
            </a:extLst>
          </p:cNvPr>
          <p:cNvSpPr>
            <a:spLocks noGrp="1"/>
          </p:cNvSpPr>
          <p:nvPr>
            <p:ph type="title"/>
          </p:nvPr>
        </p:nvSpPr>
        <p:spPr/>
        <p:txBody>
          <a:bodyPr/>
          <a:lstStyle/>
          <a:p>
            <a:r>
              <a:rPr lang="en-US" dirty="0"/>
              <a:t>Assignment: Crossword puzzle</a:t>
            </a:r>
          </a:p>
        </p:txBody>
      </p:sp>
      <p:sp>
        <p:nvSpPr>
          <p:cNvPr id="3" name="Content Placeholder 2">
            <a:extLst>
              <a:ext uri="{FF2B5EF4-FFF2-40B4-BE49-F238E27FC236}">
                <a16:creationId xmlns:a16="http://schemas.microsoft.com/office/drawing/2014/main" id="{61694258-6638-4700-B132-0EC07B31F75B}"/>
              </a:ext>
            </a:extLst>
          </p:cNvPr>
          <p:cNvSpPr>
            <a:spLocks noGrp="1"/>
          </p:cNvSpPr>
          <p:nvPr>
            <p:ph idx="1"/>
          </p:nvPr>
        </p:nvSpPr>
        <p:spPr>
          <a:xfrm>
            <a:off x="386080" y="1825625"/>
            <a:ext cx="4371450" cy="4351338"/>
          </a:xfrm>
        </p:spPr>
        <p:txBody>
          <a:bodyPr/>
          <a:lstStyle/>
          <a:p>
            <a:r>
              <a:rPr lang="en-US" dirty="0"/>
              <a:t>Complete the aquaponics nutrition crossword puzzle</a:t>
            </a:r>
          </a:p>
        </p:txBody>
      </p:sp>
      <p:pic>
        <p:nvPicPr>
          <p:cNvPr id="7" name="Picture 6">
            <a:extLst>
              <a:ext uri="{FF2B5EF4-FFF2-40B4-BE49-F238E27FC236}">
                <a16:creationId xmlns:a16="http://schemas.microsoft.com/office/drawing/2014/main" id="{6DE55522-8706-8084-D497-52919D2149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762539" y="4194721"/>
            <a:ext cx="2030504" cy="830422"/>
          </a:xfrm>
          <a:prstGeom prst="rect">
            <a:avLst/>
          </a:prstGeom>
        </p:spPr>
      </p:pic>
      <p:pic>
        <p:nvPicPr>
          <p:cNvPr id="9" name="Picture 8" descr="Graphic showing the crossword puzzle worksheet.&#10;">
            <a:extLst>
              <a:ext uri="{FF2B5EF4-FFF2-40B4-BE49-F238E27FC236}">
                <a16:creationId xmlns:a16="http://schemas.microsoft.com/office/drawing/2014/main" id="{E1D6FFDA-DEE2-1AB6-E02C-D895CC9EF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77" y="1521363"/>
            <a:ext cx="5068600" cy="4578090"/>
          </a:xfrm>
          <a:prstGeom prst="rect">
            <a:avLst/>
          </a:prstGeom>
        </p:spPr>
      </p:pic>
    </p:spTree>
    <p:custDataLst>
      <p:tags r:id="rId1"/>
    </p:custDataLst>
    <p:extLst>
      <p:ext uri="{BB962C8B-B14F-4D97-AF65-F5344CB8AC3E}">
        <p14:creationId xmlns:p14="http://schemas.microsoft.com/office/powerpoint/2010/main" val="344434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x3jEok3I"/>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59BEEEC2-459D-463F-8CB6-6CEB783CF6BC}"/>
</file>

<file path=customXml/itemProps2.xml><?xml version="1.0" encoding="utf-8"?>
<ds:datastoreItem xmlns:ds="http://schemas.openxmlformats.org/officeDocument/2006/customXml" ds:itemID="{B5269967-97E4-4BEE-A3A6-C57CB0C6A7E7}"/>
</file>

<file path=customXml/itemProps3.xml><?xml version="1.0" encoding="utf-8"?>
<ds:datastoreItem xmlns:ds="http://schemas.openxmlformats.org/officeDocument/2006/customXml" ds:itemID="{B9A52EFC-5B15-4B7D-9A54-830A734FC144}"/>
</file>

<file path=docProps/app.xml><?xml version="1.0" encoding="utf-8"?>
<Properties xmlns="http://schemas.openxmlformats.org/officeDocument/2006/extended-properties" xmlns:vt="http://schemas.openxmlformats.org/officeDocument/2006/docPropsVTypes">
  <Template/>
  <TotalTime>7353</TotalTime>
  <Words>848</Words>
  <Application>Microsoft Office PowerPoint</Application>
  <PresentationFormat>Widescreen</PresentationFormat>
  <Paragraphs>117</Paragraphs>
  <Slides>14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Acumin Pro</vt:lpstr>
      <vt:lpstr>Arial</vt:lpstr>
      <vt:lpstr>Calibri</vt:lpstr>
      <vt:lpstr>Cambria</vt:lpstr>
      <vt:lpstr>Times New Roman</vt:lpstr>
      <vt:lpstr>United Sans Cd Bk</vt:lpstr>
      <vt:lpstr>Wingdings</vt:lpstr>
      <vt:lpstr>Office Theme</vt:lpstr>
      <vt:lpstr>Plant  and Fish Nutrition</vt:lpstr>
      <vt:lpstr>Plant and fish nutrition activity</vt:lpstr>
      <vt:lpstr>Plant and fish nutrition</vt:lpstr>
      <vt:lpstr>Animal nutrition</vt:lpstr>
      <vt:lpstr>Nutrition deficiencies </vt:lpstr>
      <vt:lpstr>Goldfish nutrition </vt:lpstr>
      <vt:lpstr>Plant nutrition</vt:lpstr>
      <vt:lpstr>Common aquaponic plant deficiencies</vt:lpstr>
      <vt:lpstr>Assignment: Crossword puzzle</vt:lpstr>
      <vt:lpstr>Puzzle clues</vt:lpstr>
      <vt:lpstr>Answers</vt:lpstr>
      <vt:lpstr>Discussion</vt:lpstr>
      <vt:lpstr>Discussion answers</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133</cp:revision>
  <dcterms:created xsi:type="dcterms:W3CDTF">2024-06-20T13:54:59Z</dcterms:created>
  <dcterms:modified xsi:type="dcterms:W3CDTF">2026-03-24T18:27:33Z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2025-03-18T17:24:12Z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4dd40e6d-7216-4889-8b28-9526f50b0693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