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ppt/tags/tag4.xml" ContentType="application/vnd.openxmlformats-officedocument.presentationml.tags+xml"/>
  <Override PartName="/ppt/tags/tag8.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9.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ppt/tags/tag11.xml" ContentType="application/vnd.openxmlformats-officedocument.presentationml.tags+xml"/>
  <Override PartName="/ppt/tags/tag12.xml" ContentType="application/vnd.openxmlformats-officedocument.presentationml.tags+xml"/>
  <Override PartName="/ppt/tags/tag18.xml" ContentType="application/vnd.openxmlformats-officedocument.presentationml.tags+xml"/>
  <Override PartName="/ppt/tags/tag10.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3.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0"/>
  </p:notesMasterIdLst>
  <p:sldIdLst>
    <p:sldId id="284" r:id="rId2"/>
    <p:sldId id="273" r:id="rId3"/>
    <p:sldId id="262" r:id="rId4"/>
    <p:sldId id="264" r:id="rId5"/>
    <p:sldId id="276" r:id="rId6"/>
    <p:sldId id="266" r:id="rId7"/>
    <p:sldId id="274" r:id="rId8"/>
    <p:sldId id="275" r:id="rId9"/>
    <p:sldId id="265" r:id="rId10"/>
    <p:sldId id="267" r:id="rId11"/>
    <p:sldId id="279" r:id="rId12"/>
    <p:sldId id="263" r:id="rId13"/>
    <p:sldId id="272" r:id="rId14"/>
    <p:sldId id="269" r:id="rId15"/>
    <p:sldId id="280" r:id="rId16"/>
    <p:sldId id="271" r:id="rId17"/>
    <p:sldId id="283" r:id="rId18"/>
    <p:sldId id="285"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6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387" autoAdjust="0"/>
  </p:normalViewPr>
  <p:slideViewPr>
    <p:cSldViewPr snapToGrid="0">
      <p:cViewPr varScale="1">
        <p:scale>
          <a:sx n="61" d="100"/>
          <a:sy n="61" d="100"/>
        </p:scale>
        <p:origin x="43" y="446"/>
      </p:cViewPr>
      <p:guideLst>
        <p:guide orient="horz" pos="3768"/>
        <p:guide pos="3840"/>
      </p:guideLst>
    </p:cSldViewPr>
  </p:slideViewPr>
  <p:outlineViewPr>
    <p:cViewPr>
      <p:scale>
        <a:sx n="33" d="100"/>
        <a:sy n="33" d="100"/>
      </p:scale>
      <p:origin x="0" y="-15053"/>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4BA67-4D1E-48E1-BD1A-163E16069948}"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5A38F-68A1-49D8-BEAB-AFDC81A13229}" type="slidenum">
              <a:rPr lang="en-US" smtClean="0"/>
              <a:t>‹#›</a:t>
            </a:fld>
            <a:endParaRPr lang="en-US"/>
          </a:p>
        </p:txBody>
      </p:sp>
    </p:spTree>
    <p:extLst>
      <p:ext uri="{BB962C8B-B14F-4D97-AF65-F5344CB8AC3E}">
        <p14:creationId xmlns:p14="http://schemas.microsoft.com/office/powerpoint/2010/main" val="2367877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A5A38F-68A1-49D8-BEAB-AFDC81A13229}" type="slidenum">
              <a:rPr lang="en-US" smtClean="0"/>
              <a:t>1</a:t>
            </a:fld>
            <a:endParaRPr lang="en-US"/>
          </a:p>
        </p:txBody>
      </p:sp>
    </p:spTree>
    <p:extLst>
      <p:ext uri="{BB962C8B-B14F-4D97-AF65-F5344CB8AC3E}">
        <p14:creationId xmlns:p14="http://schemas.microsoft.com/office/powerpoint/2010/main" val="4172722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A5A38F-68A1-49D8-BEAB-AFDC81A13229}" type="slidenum">
              <a:rPr lang="en-US" smtClean="0"/>
              <a:t>3</a:t>
            </a:fld>
            <a:endParaRPr lang="en-US"/>
          </a:p>
        </p:txBody>
      </p:sp>
    </p:spTree>
    <p:extLst>
      <p:ext uri="{BB962C8B-B14F-4D97-AF65-F5344CB8AC3E}">
        <p14:creationId xmlns:p14="http://schemas.microsoft.com/office/powerpoint/2010/main" val="2345712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from USDA.gov </a:t>
            </a:r>
          </a:p>
        </p:txBody>
      </p:sp>
      <p:sp>
        <p:nvSpPr>
          <p:cNvPr id="4" name="Slide Number Placeholder 3"/>
          <p:cNvSpPr>
            <a:spLocks noGrp="1"/>
          </p:cNvSpPr>
          <p:nvPr>
            <p:ph type="sldNum" sz="quarter" idx="5"/>
          </p:nvPr>
        </p:nvSpPr>
        <p:spPr/>
        <p:txBody>
          <a:bodyPr/>
          <a:lstStyle/>
          <a:p>
            <a:fld id="{58A5A38F-68A1-49D8-BEAB-AFDC81A13229}" type="slidenum">
              <a:rPr lang="en-US" smtClean="0"/>
              <a:t>7</a:t>
            </a:fld>
            <a:endParaRPr lang="en-US"/>
          </a:p>
        </p:txBody>
      </p:sp>
    </p:spTree>
    <p:extLst>
      <p:ext uri="{BB962C8B-B14F-4D97-AF65-F5344CB8AC3E}">
        <p14:creationId xmlns:p14="http://schemas.microsoft.com/office/powerpoint/2010/main" val="2130694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7858-C5FD-4196-BD01-440E13CE1C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3D89A5-081B-40BE-BA85-B32ED17DEE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964AA9-4114-4FDB-81E8-5EE416E06A92}"/>
              </a:ext>
            </a:extLst>
          </p:cNvPr>
          <p:cNvSpPr>
            <a:spLocks noGrp="1"/>
          </p:cNvSpPr>
          <p:nvPr>
            <p:ph type="dt" sz="half" idx="10"/>
          </p:nvPr>
        </p:nvSpPr>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51A54A1F-EE35-4EE9-9410-BE754BFC72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8DA0B4-0047-4BEF-9982-C743F7E90B60}"/>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25602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31CA5-CA7D-42C1-84EC-4543C0E7DE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3887C5-0756-4042-97C4-7D7C2E4224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7EF92-6391-4ED9-988B-9F7A08AA7FED}"/>
              </a:ext>
            </a:extLst>
          </p:cNvPr>
          <p:cNvSpPr>
            <a:spLocks noGrp="1"/>
          </p:cNvSpPr>
          <p:nvPr>
            <p:ph type="dt" sz="half" idx="10"/>
          </p:nvPr>
        </p:nvSpPr>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B76CD18A-53DC-49EB-BDF0-D4E29AB6B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5CA474-7CF0-4F69-A9E8-C0D3B671C62D}"/>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655041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1AFD83-1DD7-47A3-B951-2DBA5CC3EF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12B8D2-97CA-4EC5-9B38-8C227D34A4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6C326-F6DF-4B76-A28E-CDC98A702FE0}"/>
              </a:ext>
            </a:extLst>
          </p:cNvPr>
          <p:cNvSpPr>
            <a:spLocks noGrp="1"/>
          </p:cNvSpPr>
          <p:nvPr>
            <p:ph type="dt" sz="half" idx="10"/>
          </p:nvPr>
        </p:nvSpPr>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1558B50C-7C3E-4037-983C-82BD6FE03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1D01F2-A88E-41E1-B34B-C783B13654AD}"/>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539733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428CBF-7B43-48AC-8841-A7501EBB222D}" type="datetimeFigureOut">
              <a:rPr lang="en-US" smtClean="0"/>
              <a:t>2/4/2026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071B3-08D0-4F39-BE73-485430C8BF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A7DC57-055C-4D69-A713-575A260ECD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781202-F224-4CCA-A8BE-8BC2EA7BA17A}"/>
              </a:ext>
            </a:extLst>
          </p:cNvPr>
          <p:cNvSpPr>
            <a:spLocks noGrp="1"/>
          </p:cNvSpPr>
          <p:nvPr>
            <p:ph type="dt" sz="half" idx="10"/>
          </p:nvPr>
        </p:nvSpPr>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4714D84D-BD0D-48E9-9E8B-92F94DEFB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4E45C5-14B8-4659-B741-5A5A467EF6BC}"/>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80075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E9B32-D7D2-4FFF-8D14-290ECE2BB1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4F5272-BF3C-42C5-9549-989A0A8A14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991307-DD8D-49D2-B027-B766C791818F}"/>
              </a:ext>
            </a:extLst>
          </p:cNvPr>
          <p:cNvSpPr>
            <a:spLocks noGrp="1"/>
          </p:cNvSpPr>
          <p:nvPr>
            <p:ph type="dt" sz="half" idx="10"/>
          </p:nvPr>
        </p:nvSpPr>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C8A50100-F6BF-4381-A6F7-9006FACB76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4552A2-9C77-46E9-A91B-DDB9C2E96B44}"/>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12700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EBA6-066B-4464-B956-DCB403C6E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E77BCD-9024-4BE7-9D2C-B91FB3FEA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EB677-A200-45F6-808A-D1E546027E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23227C-34A0-44EC-AC8B-1360A45D5281}"/>
              </a:ext>
            </a:extLst>
          </p:cNvPr>
          <p:cNvSpPr>
            <a:spLocks noGrp="1"/>
          </p:cNvSpPr>
          <p:nvPr>
            <p:ph type="dt" sz="half" idx="10"/>
          </p:nvPr>
        </p:nvSpPr>
        <p:spPr/>
        <p:txBody>
          <a:bodyPr/>
          <a:lstStyle/>
          <a:p>
            <a:fld id="{84428CBF-7B43-48AC-8841-A7501EBB222D}" type="datetimeFigureOut">
              <a:rPr lang="en-US" smtClean="0"/>
              <a:t>2/4/2026</a:t>
            </a:fld>
            <a:endParaRPr lang="en-US"/>
          </a:p>
        </p:txBody>
      </p:sp>
      <p:sp>
        <p:nvSpPr>
          <p:cNvPr id="6" name="Footer Placeholder 5">
            <a:extLst>
              <a:ext uri="{FF2B5EF4-FFF2-40B4-BE49-F238E27FC236}">
                <a16:creationId xmlns:a16="http://schemas.microsoft.com/office/drawing/2014/main" id="{667B68D3-8D99-4C09-A948-2269AE31E9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FB87A0-D926-4023-A383-60A83236863A}"/>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891163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C284-FA19-483C-9B9C-AC4D380159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6D9AD2-7A16-416B-A137-8F5A1D3A12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70D7AA-294C-4BA3-92D5-F311E9C79E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98D60D-08FB-4409-BC3F-3F707BEE5A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EBA1B-9728-45A9-B3DD-6C2F88897C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9CE12C-0E5E-4467-BBF2-73BAF17618B6}"/>
              </a:ext>
            </a:extLst>
          </p:cNvPr>
          <p:cNvSpPr>
            <a:spLocks noGrp="1"/>
          </p:cNvSpPr>
          <p:nvPr>
            <p:ph type="dt" sz="half" idx="10"/>
          </p:nvPr>
        </p:nvSpPr>
        <p:spPr/>
        <p:txBody>
          <a:bodyPr/>
          <a:lstStyle/>
          <a:p>
            <a:fld id="{84428CBF-7B43-48AC-8841-A7501EBB222D}" type="datetimeFigureOut">
              <a:rPr lang="en-US" smtClean="0"/>
              <a:t>2/4/2026</a:t>
            </a:fld>
            <a:endParaRPr lang="en-US"/>
          </a:p>
        </p:txBody>
      </p:sp>
      <p:sp>
        <p:nvSpPr>
          <p:cNvPr id="8" name="Footer Placeholder 7">
            <a:extLst>
              <a:ext uri="{FF2B5EF4-FFF2-40B4-BE49-F238E27FC236}">
                <a16:creationId xmlns:a16="http://schemas.microsoft.com/office/drawing/2014/main" id="{1BBCD133-CBA5-4938-AFF4-5D2A1A4371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7F9C0F-9763-4A54-8DEE-C2C8120997CD}"/>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9172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128C-476E-4843-ABEE-F778C45AD0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704620-F220-49DB-860F-A7DA4A24D9C6}"/>
              </a:ext>
            </a:extLst>
          </p:cNvPr>
          <p:cNvSpPr>
            <a:spLocks noGrp="1"/>
          </p:cNvSpPr>
          <p:nvPr>
            <p:ph type="dt" sz="half" idx="10"/>
          </p:nvPr>
        </p:nvSpPr>
        <p:spPr/>
        <p:txBody>
          <a:bodyPr/>
          <a:lstStyle/>
          <a:p>
            <a:fld id="{84428CBF-7B43-48AC-8841-A7501EBB222D}" type="datetimeFigureOut">
              <a:rPr lang="en-US" smtClean="0"/>
              <a:t>2/4/2026</a:t>
            </a:fld>
            <a:endParaRPr lang="en-US"/>
          </a:p>
        </p:txBody>
      </p:sp>
      <p:sp>
        <p:nvSpPr>
          <p:cNvPr id="4" name="Footer Placeholder 3">
            <a:extLst>
              <a:ext uri="{FF2B5EF4-FFF2-40B4-BE49-F238E27FC236}">
                <a16:creationId xmlns:a16="http://schemas.microsoft.com/office/drawing/2014/main" id="{69BC32F8-2EDB-4822-A677-FA00127175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BB10DE-BFE5-4448-8350-09F92100ECC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2008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7CAA3-D64E-428F-B0A0-9D57CD6E0124}"/>
              </a:ext>
            </a:extLst>
          </p:cNvPr>
          <p:cNvSpPr>
            <a:spLocks noGrp="1"/>
          </p:cNvSpPr>
          <p:nvPr>
            <p:ph type="dt" sz="half" idx="10"/>
          </p:nvPr>
        </p:nvSpPr>
        <p:spPr/>
        <p:txBody>
          <a:bodyPr/>
          <a:lstStyle/>
          <a:p>
            <a:fld id="{84428CBF-7B43-48AC-8841-A7501EBB222D}" type="datetimeFigureOut">
              <a:rPr lang="en-US" smtClean="0"/>
              <a:t>2/4/2026</a:t>
            </a:fld>
            <a:endParaRPr lang="en-US"/>
          </a:p>
        </p:txBody>
      </p:sp>
      <p:sp>
        <p:nvSpPr>
          <p:cNvPr id="3" name="Footer Placeholder 2">
            <a:extLst>
              <a:ext uri="{FF2B5EF4-FFF2-40B4-BE49-F238E27FC236}">
                <a16:creationId xmlns:a16="http://schemas.microsoft.com/office/drawing/2014/main" id="{A8B44BD7-F5A7-440E-BB1A-DFD40BA42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0A1D5-4B40-4A9B-930F-300E2E4EAD82}"/>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92514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F52BC-AEDE-4454-8FC7-D54B909F41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D226E7-1BBB-4ECF-B2C2-DC98793B3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BE344-4007-4368-B1E6-E6057B94E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92A87-AE1C-445D-8099-E118F6A57F51}"/>
              </a:ext>
            </a:extLst>
          </p:cNvPr>
          <p:cNvSpPr>
            <a:spLocks noGrp="1"/>
          </p:cNvSpPr>
          <p:nvPr>
            <p:ph type="dt" sz="half" idx="10"/>
          </p:nvPr>
        </p:nvSpPr>
        <p:spPr/>
        <p:txBody>
          <a:bodyPr/>
          <a:lstStyle/>
          <a:p>
            <a:fld id="{84428CBF-7B43-48AC-8841-A7501EBB222D}" type="datetimeFigureOut">
              <a:rPr lang="en-US" smtClean="0"/>
              <a:t>2/4/2026</a:t>
            </a:fld>
            <a:endParaRPr lang="en-US"/>
          </a:p>
        </p:txBody>
      </p:sp>
      <p:sp>
        <p:nvSpPr>
          <p:cNvPr id="6" name="Footer Placeholder 5">
            <a:extLst>
              <a:ext uri="{FF2B5EF4-FFF2-40B4-BE49-F238E27FC236}">
                <a16:creationId xmlns:a16="http://schemas.microsoft.com/office/drawing/2014/main" id="{9F84A6FD-5CAA-4020-AF25-D911D16ACE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BF6571-4F11-40BD-BFFF-5BBF1C81B30C}"/>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362509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70E1F-8180-405E-B153-366852A3B2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D88262-45FD-475F-86CB-ECE5C18BF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25CDFC-03FB-407E-BA96-819FFCC84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CD27C8-11A4-4BFD-AF76-F4D4FDA2FD86}"/>
              </a:ext>
            </a:extLst>
          </p:cNvPr>
          <p:cNvSpPr>
            <a:spLocks noGrp="1"/>
          </p:cNvSpPr>
          <p:nvPr>
            <p:ph type="dt" sz="half" idx="10"/>
          </p:nvPr>
        </p:nvSpPr>
        <p:spPr/>
        <p:txBody>
          <a:bodyPr/>
          <a:lstStyle/>
          <a:p>
            <a:fld id="{84428CBF-7B43-48AC-8841-A7501EBB222D}" type="datetimeFigureOut">
              <a:rPr lang="en-US" smtClean="0"/>
              <a:t>2/4/2026</a:t>
            </a:fld>
            <a:endParaRPr lang="en-US"/>
          </a:p>
        </p:txBody>
      </p:sp>
      <p:sp>
        <p:nvSpPr>
          <p:cNvPr id="6" name="Footer Placeholder 5">
            <a:extLst>
              <a:ext uri="{FF2B5EF4-FFF2-40B4-BE49-F238E27FC236}">
                <a16:creationId xmlns:a16="http://schemas.microsoft.com/office/drawing/2014/main" id="{058BB41F-CC5F-4382-BA1A-92A6D9ED6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1908C6-3229-4072-AC30-3DC075B0C91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945952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DDB4E1-D8DA-4516-76ED-5302F71D48E7}"/>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71483B47-D732-484D-B840-E4B15BAEB98C}"/>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5E22B27-0E4E-4F26-ABA7-6430DBF7F8F1}"/>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C107BE-9078-45B0-A464-2869B0F27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pic>
        <p:nvPicPr>
          <p:cNvPr id="8" name="Picture 7">
            <a:extLst>
              <a:ext uri="{FF2B5EF4-FFF2-40B4-BE49-F238E27FC236}">
                <a16:creationId xmlns:a16="http://schemas.microsoft.com/office/drawing/2014/main" id="{A8DBF711-4D56-E0D4-A70C-D07E07F8AA67}"/>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E8831932-4888-17AF-57C3-CAE63226CC16}"/>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294753220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6.emf"/><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g researchers holding lettuce in the research lab.">
            <a:extLst>
              <a:ext uri="{FF2B5EF4-FFF2-40B4-BE49-F238E27FC236}">
                <a16:creationId xmlns:a16="http://schemas.microsoft.com/office/drawing/2014/main" id="{AAFB3524-5A2C-1916-AB11-A86390F417B1}"/>
              </a:ext>
            </a:extLst>
          </p:cNvPr>
          <p:cNvPicPr>
            <a:picLocks noChangeAspect="1"/>
          </p:cNvPicPr>
          <p:nvPr/>
        </p:nvPicPr>
        <p:blipFill rotWithShape="1">
          <a:blip r:embed="rId4">
            <a:extLst>
              <a:ext uri="{28A0092B-C50C-407E-A947-70E740481C1C}">
                <a14:useLocalDpi xmlns:a14="http://schemas.microsoft.com/office/drawing/2010/main" val="0"/>
              </a:ext>
            </a:extLst>
          </a:blip>
          <a:srcRect t="27081" r="23248" b="26437"/>
          <a:stretch/>
        </p:blipFill>
        <p:spPr>
          <a:xfrm>
            <a:off x="3647091" y="0"/>
            <a:ext cx="8544910" cy="6858000"/>
          </a:xfrm>
          <a:prstGeom prst="rect">
            <a:avLst/>
          </a:prstGeom>
        </p:spPr>
      </p:pic>
      <p:pic>
        <p:nvPicPr>
          <p:cNvPr id="4" name="Picture 3">
            <a:extLst>
              <a:ext uri="{FF2B5EF4-FFF2-40B4-BE49-F238E27FC236}">
                <a16:creationId xmlns:a16="http://schemas.microsoft.com/office/drawing/2014/main" id="{8993D58A-45B4-149F-1DE4-400DE1B5B86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864352" cy="6858000"/>
          </a:xfrm>
          <a:prstGeom prst="rect">
            <a:avLst/>
          </a:prstGeom>
          <a:noFill/>
        </p:spPr>
      </p:pic>
      <p:pic>
        <p:nvPicPr>
          <p:cNvPr id="5" name="Picture 4">
            <a:extLst>
              <a:ext uri="{FF2B5EF4-FFF2-40B4-BE49-F238E27FC236}">
                <a16:creationId xmlns:a16="http://schemas.microsoft.com/office/drawing/2014/main" id="{29ACE549-9EDF-7ACC-CA63-8772E733B37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47" y="0"/>
            <a:ext cx="5753527" cy="6858000"/>
          </a:xfrm>
          <a:prstGeom prst="rect">
            <a:avLst/>
          </a:prstGeom>
        </p:spPr>
      </p:pic>
      <p:sp>
        <p:nvSpPr>
          <p:cNvPr id="6" name="Content Placeholder 6">
            <a:extLst>
              <a:ext uri="{FF2B5EF4-FFF2-40B4-BE49-F238E27FC236}">
                <a16:creationId xmlns:a16="http://schemas.microsoft.com/office/drawing/2014/main" id="{537A3386-3021-5FFC-958F-2B6EF99FDD19}"/>
              </a:ext>
            </a:extLst>
          </p:cNvPr>
          <p:cNvSpPr>
            <a:spLocks noGrp="1"/>
          </p:cNvSpPr>
          <p:nvPr>
            <p:ph type="title" idx="4294967295"/>
          </p:nvPr>
        </p:nvSpPr>
        <p:spPr>
          <a:xfrm>
            <a:off x="509588" y="858838"/>
            <a:ext cx="4595812" cy="43513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280"/>
              </a:lnSpc>
              <a:spcBef>
                <a:spcPts val="1000"/>
              </a:spcBef>
              <a:spcAft>
                <a:spcPts val="0"/>
              </a:spcAft>
              <a:buClrTx/>
              <a:buSzTx/>
              <a:buFont typeface="Wingdings" pitchFamily="2" charset="2"/>
              <a:buNone/>
              <a:tabLst/>
              <a:defRPr/>
            </a:pPr>
            <a:r>
              <a:rPr kumimoji="0" lang="en-US" sz="5400" b="1" i="0" u="none" strike="noStrike" kern="1200" cap="none" spc="0" normalizeH="0" baseline="0" noProof="0" dirty="0">
                <a:ln>
                  <a:noFill/>
                </a:ln>
                <a:solidFill>
                  <a:schemeClr val="bg1"/>
                </a:solidFill>
                <a:effectLst/>
                <a:uLnTx/>
                <a:uFillTx/>
                <a:latin typeface="United Sans Cd Bk" pitchFamily="2" charset="77"/>
                <a:ea typeface="+mn-ea"/>
                <a:cs typeface="+mn-cs"/>
              </a:rPr>
              <a:t>Comparing the Financial and Environmental Costs of Food Production</a:t>
            </a:r>
          </a:p>
        </p:txBody>
      </p:sp>
      <p:pic>
        <p:nvPicPr>
          <p:cNvPr id="7" name="Picture 6" descr="Purdue University logo.">
            <a:extLst>
              <a:ext uri="{FF2B5EF4-FFF2-40B4-BE49-F238E27FC236}">
                <a16:creationId xmlns:a16="http://schemas.microsoft.com/office/drawing/2014/main" id="{BBA8F21D-CB9F-7BC9-7FEB-52F61867D775}"/>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1444221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21CC-EDB3-48B2-9869-F1CD66EEBC5D}"/>
              </a:ext>
            </a:extLst>
          </p:cNvPr>
          <p:cNvSpPr>
            <a:spLocks noGrp="1"/>
          </p:cNvSpPr>
          <p:nvPr>
            <p:ph type="title"/>
          </p:nvPr>
        </p:nvSpPr>
        <p:spPr/>
        <p:txBody>
          <a:bodyPr/>
          <a:lstStyle/>
          <a:p>
            <a:r>
              <a:rPr lang="en-US" dirty="0"/>
              <a:t>Assignment: Plant sale</a:t>
            </a:r>
          </a:p>
        </p:txBody>
      </p:sp>
      <p:sp>
        <p:nvSpPr>
          <p:cNvPr id="3" name="Content Placeholder 2">
            <a:extLst>
              <a:ext uri="{FF2B5EF4-FFF2-40B4-BE49-F238E27FC236}">
                <a16:creationId xmlns:a16="http://schemas.microsoft.com/office/drawing/2014/main" id="{536696F2-29CE-4220-A029-E9124CCA65E7}"/>
              </a:ext>
            </a:extLst>
          </p:cNvPr>
          <p:cNvSpPr>
            <a:spLocks noGrp="1"/>
          </p:cNvSpPr>
          <p:nvPr>
            <p:ph idx="1"/>
          </p:nvPr>
        </p:nvSpPr>
        <p:spPr/>
        <p:txBody>
          <a:bodyPr>
            <a:normAutofit fontScale="92500" lnSpcReduction="20000"/>
          </a:bodyPr>
          <a:lstStyle/>
          <a:p>
            <a:pPr>
              <a:lnSpc>
                <a:spcPct val="110000"/>
              </a:lnSpc>
            </a:pPr>
            <a:r>
              <a:rPr lang="en-US" dirty="0"/>
              <a:t>You will be individually brainstorming to start with, and then we’ll move to small group discussions to discuss costs. </a:t>
            </a:r>
          </a:p>
          <a:p>
            <a:pPr>
              <a:lnSpc>
                <a:spcPct val="110000"/>
              </a:lnSpc>
            </a:pPr>
            <a:r>
              <a:rPr lang="en-US" dirty="0"/>
              <a:t>List everything that you can you think of that would incur a cost if your class decided to raise flower and herb plants to sell locally for Mother’s Day. </a:t>
            </a:r>
          </a:p>
          <a:p>
            <a:pPr>
              <a:lnSpc>
                <a:spcPct val="110000"/>
              </a:lnSpc>
            </a:pPr>
            <a:r>
              <a:rPr lang="en-US" dirty="0"/>
              <a:t>List at least one item for each of the following:</a:t>
            </a:r>
          </a:p>
          <a:p>
            <a:pPr lvl="1">
              <a:lnSpc>
                <a:spcPct val="110000"/>
              </a:lnSpc>
            </a:pPr>
            <a:r>
              <a:rPr lang="en-US" dirty="0"/>
              <a:t>Financial costs: </a:t>
            </a:r>
          </a:p>
          <a:p>
            <a:pPr lvl="1">
              <a:lnSpc>
                <a:spcPct val="110000"/>
              </a:lnSpc>
            </a:pPr>
            <a:r>
              <a:rPr lang="en-US" dirty="0"/>
              <a:t>Environmental costs: </a:t>
            </a:r>
          </a:p>
          <a:p>
            <a:pPr lvl="1">
              <a:lnSpc>
                <a:spcPct val="110000"/>
              </a:lnSpc>
            </a:pPr>
            <a:r>
              <a:rPr lang="en-US" dirty="0"/>
              <a:t>Personal costs: </a:t>
            </a:r>
          </a:p>
          <a:p>
            <a:pPr>
              <a:lnSpc>
                <a:spcPct val="110000"/>
              </a:lnSpc>
            </a:pPr>
            <a:r>
              <a:rPr lang="en-US" dirty="0"/>
              <a:t>Estimate how many plants your class will sell and the total financial costs incurred. You may use the internet to check local store prices. </a:t>
            </a:r>
          </a:p>
        </p:txBody>
      </p:sp>
    </p:spTree>
    <p:custDataLst>
      <p:tags r:id="rId1"/>
    </p:custDataLst>
    <p:extLst>
      <p:ext uri="{BB962C8B-B14F-4D97-AF65-F5344CB8AC3E}">
        <p14:creationId xmlns:p14="http://schemas.microsoft.com/office/powerpoint/2010/main" val="2259763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21CC-EDB3-48B2-9869-F1CD66EEBC5D}"/>
              </a:ext>
            </a:extLst>
          </p:cNvPr>
          <p:cNvSpPr>
            <a:spLocks noGrp="1"/>
          </p:cNvSpPr>
          <p:nvPr>
            <p:ph type="title"/>
          </p:nvPr>
        </p:nvSpPr>
        <p:spPr/>
        <p:txBody>
          <a:bodyPr>
            <a:normAutofit/>
          </a:bodyPr>
          <a:lstStyle/>
          <a:p>
            <a:r>
              <a:rPr lang="en-US" dirty="0"/>
              <a:t>Assignment, continued: Group work</a:t>
            </a:r>
          </a:p>
        </p:txBody>
      </p:sp>
      <p:sp>
        <p:nvSpPr>
          <p:cNvPr id="3" name="Content Placeholder 2">
            <a:extLst>
              <a:ext uri="{FF2B5EF4-FFF2-40B4-BE49-F238E27FC236}">
                <a16:creationId xmlns:a16="http://schemas.microsoft.com/office/drawing/2014/main" id="{536696F2-29CE-4220-A029-E9124CCA65E7}"/>
              </a:ext>
            </a:extLst>
          </p:cNvPr>
          <p:cNvSpPr>
            <a:spLocks noGrp="1"/>
          </p:cNvSpPr>
          <p:nvPr>
            <p:ph idx="1"/>
          </p:nvPr>
        </p:nvSpPr>
        <p:spPr/>
        <p:txBody>
          <a:bodyPr>
            <a:normAutofit fontScale="92500" lnSpcReduction="20000"/>
          </a:bodyPr>
          <a:lstStyle/>
          <a:p>
            <a:pPr>
              <a:lnSpc>
                <a:spcPct val="110000"/>
              </a:lnSpc>
            </a:pPr>
            <a:r>
              <a:rPr lang="en-US" dirty="0"/>
              <a:t>Work in small groups to combine your lists.</a:t>
            </a:r>
          </a:p>
          <a:p>
            <a:pPr>
              <a:lnSpc>
                <a:spcPct val="110000"/>
              </a:lnSpc>
            </a:pPr>
            <a:r>
              <a:rPr lang="en-US" dirty="0"/>
              <a:t>Estimate the total input costs for your group’s list. </a:t>
            </a:r>
            <a:br>
              <a:rPr lang="en-US" dirty="0"/>
            </a:br>
            <a:r>
              <a:rPr lang="en-US" dirty="0"/>
              <a:t>Total costs ($) = the sum of all items that must be purchased. </a:t>
            </a:r>
          </a:p>
          <a:p>
            <a:pPr>
              <a:lnSpc>
                <a:spcPct val="110000"/>
              </a:lnSpc>
            </a:pPr>
            <a:r>
              <a:rPr lang="en-US" dirty="0"/>
              <a:t>Estimate the price your groups plans to charge for each plant and </a:t>
            </a:r>
            <a:br>
              <a:rPr lang="en-US" dirty="0"/>
            </a:br>
            <a:r>
              <a:rPr lang="en-US" dirty="0"/>
              <a:t>how many plants would be sold.</a:t>
            </a:r>
          </a:p>
          <a:p>
            <a:pPr lvl="1">
              <a:lnSpc>
                <a:spcPct val="110000"/>
              </a:lnSpc>
            </a:pPr>
            <a:r>
              <a:rPr lang="en-US" dirty="0"/>
              <a:t>Be sure you have enough pots in your inputs for the number you plan to sell.</a:t>
            </a:r>
          </a:p>
          <a:p>
            <a:pPr lvl="1">
              <a:lnSpc>
                <a:spcPct val="110000"/>
              </a:lnSpc>
            </a:pPr>
            <a:r>
              <a:rPr lang="en-US" dirty="0"/>
              <a:t>Calculate the total income your group believes you could make. Income ($) = number of plants sold x cost/plant.</a:t>
            </a:r>
          </a:p>
          <a:p>
            <a:pPr>
              <a:lnSpc>
                <a:spcPct val="110000"/>
              </a:lnSpc>
            </a:pPr>
            <a:r>
              <a:rPr lang="en-US" dirty="0"/>
              <a:t>Estimate how much money your group thinks you could make with </a:t>
            </a:r>
            <a:br>
              <a:rPr lang="en-US" dirty="0"/>
            </a:br>
            <a:r>
              <a:rPr lang="en-US" dirty="0"/>
              <a:t>this project = Total intake ($) – Total costs ($)</a:t>
            </a:r>
          </a:p>
        </p:txBody>
      </p:sp>
    </p:spTree>
    <p:custDataLst>
      <p:tags r:id="rId1"/>
    </p:custDataLst>
    <p:extLst>
      <p:ext uri="{BB962C8B-B14F-4D97-AF65-F5344CB8AC3E}">
        <p14:creationId xmlns:p14="http://schemas.microsoft.com/office/powerpoint/2010/main" val="2553174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47EA-870E-4F2C-9E4E-B91B141032F8}"/>
              </a:ext>
            </a:extLst>
          </p:cNvPr>
          <p:cNvSpPr>
            <a:spLocks noGrp="1"/>
          </p:cNvSpPr>
          <p:nvPr>
            <p:ph type="title"/>
          </p:nvPr>
        </p:nvSpPr>
        <p:spPr/>
        <p:txBody>
          <a:bodyPr/>
          <a:lstStyle/>
          <a:p>
            <a:r>
              <a:rPr lang="en-US" dirty="0"/>
              <a:t>Class discussion</a:t>
            </a:r>
          </a:p>
        </p:txBody>
      </p:sp>
      <p:sp>
        <p:nvSpPr>
          <p:cNvPr id="3" name="Content Placeholder 2">
            <a:extLst>
              <a:ext uri="{FF2B5EF4-FFF2-40B4-BE49-F238E27FC236}">
                <a16:creationId xmlns:a16="http://schemas.microsoft.com/office/drawing/2014/main" id="{6F0BF2CC-0CB3-4E9B-9787-9C411DDEA780}"/>
              </a:ext>
            </a:extLst>
          </p:cNvPr>
          <p:cNvSpPr>
            <a:spLocks noGrp="1"/>
          </p:cNvSpPr>
          <p:nvPr>
            <p:ph idx="1"/>
          </p:nvPr>
        </p:nvSpPr>
        <p:spPr/>
        <p:txBody>
          <a:bodyPr/>
          <a:lstStyle/>
          <a:p>
            <a:r>
              <a:rPr lang="en-US" dirty="0"/>
              <a:t>Which group estimated the highest input costs?</a:t>
            </a:r>
          </a:p>
          <a:p>
            <a:r>
              <a:rPr lang="en-US" dirty="0"/>
              <a:t>Which group estimated the highest income? </a:t>
            </a:r>
          </a:p>
          <a:p>
            <a:r>
              <a:rPr lang="en-US" dirty="0"/>
              <a:t>Which group estimated the highest profit (income – input costs)?</a:t>
            </a:r>
          </a:p>
          <a:p>
            <a:r>
              <a:rPr lang="en-US" dirty="0"/>
              <a:t>Who do you think was the most accurate? </a:t>
            </a:r>
          </a:p>
          <a:p>
            <a:r>
              <a:rPr lang="en-US" dirty="0"/>
              <a:t>What are the externality costs of holding a fundraising plant sale?</a:t>
            </a:r>
          </a:p>
          <a:p>
            <a:pPr lvl="1"/>
            <a:r>
              <a:rPr lang="en-US" dirty="0"/>
              <a:t>Environmental</a:t>
            </a:r>
          </a:p>
          <a:p>
            <a:pPr lvl="1"/>
            <a:r>
              <a:rPr lang="en-US" dirty="0"/>
              <a:t>Personal</a:t>
            </a:r>
          </a:p>
        </p:txBody>
      </p:sp>
      <p:pic>
        <p:nvPicPr>
          <p:cNvPr id="4" name="Picture 3">
            <a:extLst>
              <a:ext uri="{FF2B5EF4-FFF2-40B4-BE49-F238E27FC236}">
                <a16:creationId xmlns:a16="http://schemas.microsoft.com/office/drawing/2014/main" id="{0A402616-481E-68AF-0F1A-677F76A258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65896" y="4538726"/>
            <a:ext cx="1873278" cy="830422"/>
          </a:xfrm>
          <a:prstGeom prst="rect">
            <a:avLst/>
          </a:prstGeom>
        </p:spPr>
      </p:pic>
      <p:pic>
        <p:nvPicPr>
          <p:cNvPr id="5" name="Picture 4">
            <a:extLst>
              <a:ext uri="{FF2B5EF4-FFF2-40B4-BE49-F238E27FC236}">
                <a16:creationId xmlns:a16="http://schemas.microsoft.com/office/drawing/2014/main" id="{8FE3B4FB-51E9-9C41-C371-F269E5D377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4555353" y="5051909"/>
            <a:ext cx="2030504" cy="830422"/>
          </a:xfrm>
          <a:prstGeom prst="rect">
            <a:avLst/>
          </a:prstGeom>
        </p:spPr>
      </p:pic>
    </p:spTree>
    <p:custDataLst>
      <p:tags r:id="rId1"/>
    </p:custDataLst>
    <p:extLst>
      <p:ext uri="{BB962C8B-B14F-4D97-AF65-F5344CB8AC3E}">
        <p14:creationId xmlns:p14="http://schemas.microsoft.com/office/powerpoint/2010/main" val="299274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BFD9C-9814-4BA7-B6D3-8F5B5A449F1D}"/>
              </a:ext>
            </a:extLst>
          </p:cNvPr>
          <p:cNvSpPr>
            <a:spLocks noGrp="1"/>
          </p:cNvSpPr>
          <p:nvPr>
            <p:ph type="title"/>
          </p:nvPr>
        </p:nvSpPr>
        <p:spPr/>
        <p:txBody>
          <a:bodyPr/>
          <a:lstStyle/>
          <a:p>
            <a:r>
              <a:rPr lang="en-US" dirty="0"/>
              <a:t>Activity reflection </a:t>
            </a:r>
          </a:p>
        </p:txBody>
      </p:sp>
      <p:sp>
        <p:nvSpPr>
          <p:cNvPr id="3" name="Content Placeholder 2">
            <a:extLst>
              <a:ext uri="{FF2B5EF4-FFF2-40B4-BE49-F238E27FC236}">
                <a16:creationId xmlns:a16="http://schemas.microsoft.com/office/drawing/2014/main" id="{DD2A9054-BBBC-4AE5-9EA3-0CC6EE8658B6}"/>
              </a:ext>
            </a:extLst>
          </p:cNvPr>
          <p:cNvSpPr>
            <a:spLocks noGrp="1"/>
          </p:cNvSpPr>
          <p:nvPr>
            <p:ph idx="1"/>
          </p:nvPr>
        </p:nvSpPr>
        <p:spPr>
          <a:xfrm>
            <a:off x="386080" y="1825625"/>
            <a:ext cx="9694091" cy="4351338"/>
          </a:xfrm>
        </p:spPr>
        <p:txBody>
          <a:bodyPr/>
          <a:lstStyle/>
          <a:p>
            <a:r>
              <a:rPr lang="en-US" dirty="0"/>
              <a:t>What were the major costs of holding a plant sale?</a:t>
            </a:r>
          </a:p>
          <a:p>
            <a:r>
              <a:rPr lang="en-US" dirty="0"/>
              <a:t>What price must the plants be sold for to make a profit?</a:t>
            </a:r>
          </a:p>
          <a:p>
            <a:r>
              <a:rPr lang="en-US" dirty="0"/>
              <a:t>What externalities were you able to think of?</a:t>
            </a:r>
          </a:p>
          <a:p>
            <a:r>
              <a:rPr lang="en-US" dirty="0"/>
              <a:t>How do cost considerations for a school-supported venture differ from that of a farmer/producer? </a:t>
            </a:r>
          </a:p>
        </p:txBody>
      </p:sp>
    </p:spTree>
    <p:custDataLst>
      <p:tags r:id="rId1"/>
    </p:custDataLst>
    <p:extLst>
      <p:ext uri="{BB962C8B-B14F-4D97-AF65-F5344CB8AC3E}">
        <p14:creationId xmlns:p14="http://schemas.microsoft.com/office/powerpoint/2010/main" val="805865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32EA-E322-45CC-818E-FB9A7EEBD353}"/>
              </a:ext>
            </a:extLst>
          </p:cNvPr>
          <p:cNvSpPr>
            <a:spLocks noGrp="1"/>
          </p:cNvSpPr>
          <p:nvPr>
            <p:ph type="title"/>
          </p:nvPr>
        </p:nvSpPr>
        <p:spPr>
          <a:xfrm>
            <a:off x="386080" y="321581"/>
            <a:ext cx="8529320" cy="1325563"/>
          </a:xfrm>
        </p:spPr>
        <p:txBody>
          <a:bodyPr>
            <a:normAutofit/>
          </a:bodyPr>
          <a:lstStyle/>
          <a:p>
            <a:pPr>
              <a:lnSpc>
                <a:spcPts val="4580"/>
              </a:lnSpc>
            </a:pPr>
            <a:r>
              <a:rPr lang="en-US" dirty="0"/>
              <a:t>Aquaculture costs</a:t>
            </a:r>
          </a:p>
        </p:txBody>
      </p:sp>
      <p:sp>
        <p:nvSpPr>
          <p:cNvPr id="3" name="Content Placeholder 2">
            <a:extLst>
              <a:ext uri="{FF2B5EF4-FFF2-40B4-BE49-F238E27FC236}">
                <a16:creationId xmlns:a16="http://schemas.microsoft.com/office/drawing/2014/main" id="{441E0005-EFBE-4080-B467-ACAE84C2D031}"/>
              </a:ext>
            </a:extLst>
          </p:cNvPr>
          <p:cNvSpPr>
            <a:spLocks noGrp="1"/>
          </p:cNvSpPr>
          <p:nvPr>
            <p:ph idx="1"/>
          </p:nvPr>
        </p:nvSpPr>
        <p:spPr>
          <a:xfrm>
            <a:off x="386080" y="1825625"/>
            <a:ext cx="7669349" cy="4351338"/>
          </a:xfrm>
        </p:spPr>
        <p:txBody>
          <a:bodyPr/>
          <a:lstStyle/>
          <a:p>
            <a:pPr marL="0" indent="0">
              <a:lnSpc>
                <a:spcPct val="100000"/>
              </a:lnSpc>
              <a:buNone/>
            </a:pPr>
            <a:r>
              <a:rPr lang="en-US" dirty="0"/>
              <a:t>The two major costs of raising fish and plants in the Midwest are power costs and water usage.</a:t>
            </a:r>
          </a:p>
          <a:p>
            <a:pPr lvl="1"/>
            <a:r>
              <a:rPr lang="en-US" dirty="0"/>
              <a:t>Power costs – High energy inputs required </a:t>
            </a:r>
          </a:p>
          <a:p>
            <a:pPr lvl="1"/>
            <a:r>
              <a:rPr lang="en-US" dirty="0"/>
              <a:t>Water costs</a:t>
            </a:r>
          </a:p>
          <a:p>
            <a:pPr marL="1203325" lvl="2" indent="-288925">
              <a:buFont typeface="Wingdings" pitchFamily="2" charset="2"/>
              <a:buChar char="Ø"/>
            </a:pPr>
            <a:r>
              <a:rPr lang="en-US" dirty="0"/>
              <a:t>Usage – currently a large amount of water is withdrawn from surface and/or groundwater to maintain water quality.</a:t>
            </a:r>
          </a:p>
          <a:p>
            <a:pPr marL="1203325" lvl="2" indent="-288925">
              <a:buFont typeface="Wingdings" pitchFamily="2" charset="2"/>
              <a:buChar char="Ø"/>
            </a:pPr>
            <a:r>
              <a:rPr lang="en-US" dirty="0"/>
              <a:t>Returned with contaminants – high level of nutrient wastes created</a:t>
            </a:r>
          </a:p>
          <a:p>
            <a:pPr lvl="2"/>
            <a:endParaRPr lang="en-US" dirty="0"/>
          </a:p>
        </p:txBody>
      </p:sp>
      <p:pic>
        <p:nvPicPr>
          <p:cNvPr id="4" name="Picture 3">
            <a:extLst>
              <a:ext uri="{FF2B5EF4-FFF2-40B4-BE49-F238E27FC236}">
                <a16:creationId xmlns:a16="http://schemas.microsoft.com/office/drawing/2014/main" id="{FDE20295-4BB0-A3D9-7C81-5FB30BF562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28540" y="2212805"/>
            <a:ext cx="3024883" cy="3170077"/>
          </a:xfrm>
          <a:prstGeom prst="rect">
            <a:avLst/>
          </a:prstGeom>
        </p:spPr>
      </p:pic>
    </p:spTree>
    <p:custDataLst>
      <p:tags r:id="rId1"/>
    </p:custDataLst>
    <p:extLst>
      <p:ext uri="{BB962C8B-B14F-4D97-AF65-F5344CB8AC3E}">
        <p14:creationId xmlns:p14="http://schemas.microsoft.com/office/powerpoint/2010/main" val="2080054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7491C-F02C-42AB-844A-F70C274ECE1D}"/>
              </a:ext>
            </a:extLst>
          </p:cNvPr>
          <p:cNvSpPr>
            <a:spLocks noGrp="1"/>
          </p:cNvSpPr>
          <p:nvPr>
            <p:ph type="title"/>
          </p:nvPr>
        </p:nvSpPr>
        <p:spPr/>
        <p:txBody>
          <a:bodyPr/>
          <a:lstStyle/>
          <a:p>
            <a:r>
              <a:rPr lang="en-US" b="1">
                <a:solidFill>
                  <a:schemeClr val="accent1">
                    <a:lumMod val="75000"/>
                  </a:schemeClr>
                </a:solidFill>
              </a:rPr>
              <a:t>B</a:t>
            </a:r>
            <a:r>
              <a:rPr lang="en-US"/>
              <a:t>i</a:t>
            </a:r>
            <a:r>
              <a:rPr lang="en-US" b="1">
                <a:solidFill>
                  <a:schemeClr val="accent6">
                    <a:lumMod val="75000"/>
                  </a:schemeClr>
                </a:solidFill>
              </a:rPr>
              <a:t>G</a:t>
            </a:r>
            <a:r>
              <a:rPr lang="en-US"/>
              <a:t> </a:t>
            </a:r>
            <a:r>
              <a:rPr lang="en-US" dirty="0"/>
              <a:t>Project research </a:t>
            </a:r>
          </a:p>
        </p:txBody>
      </p:sp>
      <p:sp>
        <p:nvSpPr>
          <p:cNvPr id="3" name="Content Placeholder 2">
            <a:extLst>
              <a:ext uri="{FF2B5EF4-FFF2-40B4-BE49-F238E27FC236}">
                <a16:creationId xmlns:a16="http://schemas.microsoft.com/office/drawing/2014/main" id="{2DCDE8BF-F528-479C-B7A5-8A4C82BB7D7B}"/>
              </a:ext>
            </a:extLst>
          </p:cNvPr>
          <p:cNvSpPr>
            <a:spLocks noGrp="1"/>
          </p:cNvSpPr>
          <p:nvPr>
            <p:ph idx="1"/>
          </p:nvPr>
        </p:nvSpPr>
        <p:spPr/>
        <p:txBody>
          <a:bodyPr/>
          <a:lstStyle/>
          <a:p>
            <a:pPr marL="0" indent="0">
              <a:lnSpc>
                <a:spcPct val="100000"/>
              </a:lnSpc>
              <a:buNone/>
            </a:pPr>
            <a:r>
              <a:rPr lang="en-US" dirty="0"/>
              <a:t>We are trying to reduce power and water usage on aquaponic farms by studying:</a:t>
            </a:r>
          </a:p>
          <a:p>
            <a:pPr>
              <a:lnSpc>
                <a:spcPct val="100000"/>
              </a:lnSpc>
            </a:pPr>
            <a:r>
              <a:rPr lang="en-US" dirty="0"/>
              <a:t>A food production system that integrates aquaponics with microalgae cultivation, anaerobic digestion, and biorefining processes.</a:t>
            </a:r>
          </a:p>
          <a:p>
            <a:pPr>
              <a:lnSpc>
                <a:spcPct val="100000"/>
              </a:lnSpc>
            </a:pPr>
            <a:r>
              <a:rPr lang="en-US" dirty="0"/>
              <a:t>Assessing the economic and environmental performance of our integrated aquaponics food production system to develop evidence-based management practices and business models.</a:t>
            </a:r>
          </a:p>
        </p:txBody>
      </p:sp>
    </p:spTree>
    <p:custDataLst>
      <p:tags r:id="rId1"/>
    </p:custDataLst>
    <p:extLst>
      <p:ext uri="{BB962C8B-B14F-4D97-AF65-F5344CB8AC3E}">
        <p14:creationId xmlns:p14="http://schemas.microsoft.com/office/powerpoint/2010/main" val="2491892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8A206-02FB-4AE6-8726-9A7F5E143CC4}"/>
              </a:ext>
            </a:extLst>
          </p:cNvPr>
          <p:cNvSpPr>
            <a:spLocks noGrp="1"/>
          </p:cNvSpPr>
          <p:nvPr>
            <p:ph type="title"/>
          </p:nvPr>
        </p:nvSpPr>
        <p:spPr>
          <a:xfrm>
            <a:off x="386080" y="310695"/>
            <a:ext cx="8072120" cy="1325563"/>
          </a:xfrm>
        </p:spPr>
        <p:txBody>
          <a:bodyPr>
            <a:noAutofit/>
          </a:bodyPr>
          <a:lstStyle/>
          <a:p>
            <a:pPr>
              <a:lnSpc>
                <a:spcPts val="4580"/>
              </a:lnSpc>
            </a:pPr>
            <a:r>
              <a:rPr lang="en-US" dirty="0"/>
              <a:t>Additional challenges</a:t>
            </a:r>
          </a:p>
        </p:txBody>
      </p:sp>
      <p:sp>
        <p:nvSpPr>
          <p:cNvPr id="3" name="Content Placeholder 2">
            <a:extLst>
              <a:ext uri="{FF2B5EF4-FFF2-40B4-BE49-F238E27FC236}">
                <a16:creationId xmlns:a16="http://schemas.microsoft.com/office/drawing/2014/main" id="{AFA92D81-8DA2-4EF9-9032-BBF901E8D6FE}"/>
              </a:ext>
            </a:extLst>
          </p:cNvPr>
          <p:cNvSpPr>
            <a:spLocks noGrp="1"/>
          </p:cNvSpPr>
          <p:nvPr>
            <p:ph idx="1"/>
          </p:nvPr>
        </p:nvSpPr>
        <p:spPr/>
        <p:txBody>
          <a:bodyPr/>
          <a:lstStyle/>
          <a:p>
            <a:pPr marL="0" indent="0">
              <a:lnSpc>
                <a:spcPct val="100000"/>
              </a:lnSpc>
              <a:buNone/>
            </a:pPr>
            <a:r>
              <a:rPr lang="en-US" dirty="0"/>
              <a:t>Gaps exist in research on animal-plant-microbe co-management, benefit-risk assessment, and financing of aquaponics systems. Examples include: </a:t>
            </a:r>
          </a:p>
          <a:p>
            <a:r>
              <a:rPr lang="en-US" dirty="0"/>
              <a:t>Learn how to reduce the high startup costs of an </a:t>
            </a:r>
            <a:br>
              <a:rPr lang="en-US" dirty="0"/>
            </a:br>
            <a:r>
              <a:rPr lang="en-US" dirty="0"/>
              <a:t>aquaponics system.</a:t>
            </a:r>
          </a:p>
          <a:p>
            <a:r>
              <a:rPr lang="en-US" dirty="0"/>
              <a:t>Explore ways for producers to find financing.</a:t>
            </a:r>
          </a:p>
          <a:p>
            <a:pPr lvl="1"/>
            <a:r>
              <a:rPr lang="en-US" sz="2000" dirty="0"/>
              <a:t>While there are financial supports for producers of major crops, these are not yet available for aquaponic operations. </a:t>
            </a:r>
          </a:p>
          <a:p>
            <a:r>
              <a:rPr lang="en-US" dirty="0"/>
              <a:t>Learn how to maintain high water quality for both plants and fish. </a:t>
            </a:r>
          </a:p>
        </p:txBody>
      </p:sp>
      <p:pic>
        <p:nvPicPr>
          <p:cNvPr id="4" name="Picture 3">
            <a:extLst>
              <a:ext uri="{FF2B5EF4-FFF2-40B4-BE49-F238E27FC236}">
                <a16:creationId xmlns:a16="http://schemas.microsoft.com/office/drawing/2014/main" id="{E6292F3E-8261-C11F-4B22-DDDA4B443F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04096" y="3179567"/>
            <a:ext cx="1873278" cy="830422"/>
          </a:xfrm>
          <a:prstGeom prst="rect">
            <a:avLst/>
          </a:prstGeom>
        </p:spPr>
      </p:pic>
    </p:spTree>
    <p:custDataLst>
      <p:tags r:id="rId1"/>
    </p:custDataLst>
    <p:extLst>
      <p:ext uri="{BB962C8B-B14F-4D97-AF65-F5344CB8AC3E}">
        <p14:creationId xmlns:p14="http://schemas.microsoft.com/office/powerpoint/2010/main" val="1298658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6BC1-FF0E-4B2B-8C39-C211366AEDF5}"/>
              </a:ext>
            </a:extLst>
          </p:cNvPr>
          <p:cNvSpPr>
            <a:spLocks noGrp="1"/>
          </p:cNvSpPr>
          <p:nvPr>
            <p:ph type="title"/>
          </p:nvPr>
        </p:nvSpPr>
        <p:spPr/>
        <p:txBody>
          <a:bodyPr/>
          <a:lstStyle/>
          <a:p>
            <a:r>
              <a:rPr lang="en-US" dirty="0"/>
              <a:t>Our challenge:</a:t>
            </a:r>
          </a:p>
        </p:txBody>
      </p:sp>
      <p:sp>
        <p:nvSpPr>
          <p:cNvPr id="3" name="Content Placeholder 2">
            <a:extLst>
              <a:ext uri="{FF2B5EF4-FFF2-40B4-BE49-F238E27FC236}">
                <a16:creationId xmlns:a16="http://schemas.microsoft.com/office/drawing/2014/main" id="{94F1809F-CAB9-46B7-A582-FB0B97EBF417}"/>
              </a:ext>
            </a:extLst>
          </p:cNvPr>
          <p:cNvSpPr>
            <a:spLocks noGrp="1"/>
          </p:cNvSpPr>
          <p:nvPr>
            <p:ph idx="1"/>
          </p:nvPr>
        </p:nvSpPr>
        <p:spPr/>
        <p:txBody>
          <a:bodyPr/>
          <a:lstStyle/>
          <a:p>
            <a:pPr marL="0" indent="0">
              <a:lnSpc>
                <a:spcPct val="100000"/>
              </a:lnSpc>
              <a:buNone/>
            </a:pPr>
            <a:r>
              <a:rPr lang="en-US" dirty="0"/>
              <a:t>A major objective of the BiG research is to:</a:t>
            </a:r>
          </a:p>
          <a:p>
            <a:pPr>
              <a:lnSpc>
                <a:spcPct val="100000"/>
              </a:lnSpc>
            </a:pPr>
            <a:r>
              <a:rPr lang="en-US" dirty="0"/>
              <a:t>Assess economic and environmental performance of Integrated Aquaponics Food Production System (</a:t>
            </a:r>
            <a:r>
              <a:rPr lang="en-US" dirty="0" err="1"/>
              <a:t>IAFPS</a:t>
            </a:r>
            <a:r>
              <a:rPr lang="en-US" dirty="0"/>
              <a:t>) and develop evidence-based management practices and business models.</a:t>
            </a:r>
          </a:p>
          <a:p>
            <a:pPr>
              <a:lnSpc>
                <a:spcPct val="100000"/>
              </a:lnSpc>
            </a:pPr>
            <a:r>
              <a:rPr lang="en-US" dirty="0"/>
              <a:t>What would you do? </a:t>
            </a:r>
          </a:p>
          <a:p>
            <a:endParaRPr lang="en-US" dirty="0"/>
          </a:p>
        </p:txBody>
      </p:sp>
      <p:pic>
        <p:nvPicPr>
          <p:cNvPr id="4" name="Picture 3">
            <a:extLst>
              <a:ext uri="{FF2B5EF4-FFF2-40B4-BE49-F238E27FC236}">
                <a16:creationId xmlns:a16="http://schemas.microsoft.com/office/drawing/2014/main" id="{8298831F-313C-44D1-9665-377120BB89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73209" y="4057421"/>
            <a:ext cx="1780592" cy="1870439"/>
          </a:xfrm>
          <a:prstGeom prst="rect">
            <a:avLst/>
          </a:prstGeom>
        </p:spPr>
      </p:pic>
    </p:spTree>
    <p:custDataLst>
      <p:tags r:id="rId1"/>
    </p:custDataLst>
    <p:extLst>
      <p:ext uri="{BB962C8B-B14F-4D97-AF65-F5344CB8AC3E}">
        <p14:creationId xmlns:p14="http://schemas.microsoft.com/office/powerpoint/2010/main" val="1065942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A82150-FE7F-9050-932A-A0B35832A0B4}"/>
              </a:ext>
              <a:ext uri="{C183D7F6-B498-43B3-948B-1728B52AA6E4}">
                <adec:decorative xmlns:adec="http://schemas.microsoft.com/office/drawing/2017/decorative" val="1"/>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6F3F7D-C737-37D5-FF80-9A51C41872B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53527" cy="6858000"/>
          </a:xfrm>
          <a:prstGeom prst="rect">
            <a:avLst/>
          </a:prstGeom>
        </p:spPr>
      </p:pic>
      <p:sp>
        <p:nvSpPr>
          <p:cNvPr id="10" name="TextBox 9">
            <a:extLst>
              <a:ext uri="{FF2B5EF4-FFF2-40B4-BE49-F238E27FC236}">
                <a16:creationId xmlns:a16="http://schemas.microsoft.com/office/drawing/2014/main" id="{8BB6B7D3-334D-9EB8-83CE-439AE3398719}"/>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pic>
        <p:nvPicPr>
          <p:cNvPr id="9" name="Picture 8" descr="QR code for the big website.">
            <a:extLst>
              <a:ext uri="{FF2B5EF4-FFF2-40B4-BE49-F238E27FC236}">
                <a16:creationId xmlns:a16="http://schemas.microsoft.com/office/drawing/2014/main" id="{AF40274F-5058-3508-D644-7D34DAB8C03A}"/>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pic>
        <p:nvPicPr>
          <p:cNvPr id="6" name="Picture 5" descr="Purdue University logo. ">
            <a:extLst>
              <a:ext uri="{FF2B5EF4-FFF2-40B4-BE49-F238E27FC236}">
                <a16:creationId xmlns:a16="http://schemas.microsoft.com/office/drawing/2014/main" id="{D67D8211-2C5A-BCF5-BA29-A46FB40A11E1}"/>
              </a:ext>
            </a:extLst>
          </p:cNvPr>
          <p:cNvPicPr>
            <a:picLocks noChangeAspect="1"/>
          </p:cNvPicPr>
          <p:nvPr/>
        </p:nvPicPr>
        <p:blipFill>
          <a:blip r:embed="rId5"/>
          <a:stretch>
            <a:fillRect/>
          </a:stretch>
        </p:blipFill>
        <p:spPr>
          <a:xfrm>
            <a:off x="643654" y="6032939"/>
            <a:ext cx="2227563" cy="398729"/>
          </a:xfrm>
          <a:prstGeom prst="rect">
            <a:avLst/>
          </a:prstGeom>
        </p:spPr>
      </p:pic>
      <p:sp>
        <p:nvSpPr>
          <p:cNvPr id="8" name="TextBox 7">
            <a:extLst>
              <a:ext uri="{FF2B5EF4-FFF2-40B4-BE49-F238E27FC236}">
                <a16:creationId xmlns:a16="http://schemas.microsoft.com/office/drawing/2014/main" id="{A30E6640-3FA6-E53B-00DD-E52C6E1FB5AA}"/>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
        <p:nvSpPr>
          <p:cNvPr id="2" name="Title 1">
            <a:extLst>
              <a:ext uri="{FF2B5EF4-FFF2-40B4-BE49-F238E27FC236}">
                <a16:creationId xmlns:a16="http://schemas.microsoft.com/office/drawing/2014/main" id="{2D8ACAE0-8B08-490A-9997-E0CFED217FAD}"/>
              </a:ext>
              <a:ext uri="{C183D7F6-B498-43B3-948B-1728B52AA6E4}">
                <adec:decorative xmlns:adec="http://schemas.microsoft.com/office/drawing/2017/decorative" val="1"/>
              </a:ext>
            </a:extLst>
          </p:cNvPr>
          <p:cNvSpPr>
            <a:spLocks noGrp="1"/>
          </p:cNvSpPr>
          <p:nvPr>
            <p:ph type="title"/>
          </p:nvPr>
        </p:nvSpPr>
        <p:spPr>
          <a:xfrm>
            <a:off x="386080" y="-1325563"/>
            <a:ext cx="10967720" cy="1325563"/>
          </a:xfrm>
        </p:spPr>
        <p:txBody>
          <a:bodyPr vert="horz" lIns="91440" tIns="45720" rIns="91440" bIns="45720" rtlCol="0" anchor="b">
            <a:normAutofit/>
          </a:bodyPr>
          <a:lstStyle/>
          <a:p>
            <a:r>
              <a:rPr lang="en-US" dirty="0"/>
              <a:t>Final slide</a:t>
            </a:r>
          </a:p>
        </p:txBody>
      </p:sp>
    </p:spTree>
    <p:custDataLst>
      <p:tags r:id="rId1"/>
    </p:custDataLst>
    <p:extLst>
      <p:ext uri="{BB962C8B-B14F-4D97-AF65-F5344CB8AC3E}">
        <p14:creationId xmlns:p14="http://schemas.microsoft.com/office/powerpoint/2010/main" val="3034183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40A14-49AB-4358-90CF-13B9DE6A8CE3}"/>
              </a:ext>
            </a:extLst>
          </p:cNvPr>
          <p:cNvSpPr>
            <a:spLocks noGrp="1"/>
          </p:cNvSpPr>
          <p:nvPr>
            <p:ph type="title"/>
          </p:nvPr>
        </p:nvSpPr>
        <p:spPr>
          <a:xfrm>
            <a:off x="386080" y="288924"/>
            <a:ext cx="9160691" cy="1325563"/>
          </a:xfrm>
        </p:spPr>
        <p:txBody>
          <a:bodyPr>
            <a:noAutofit/>
          </a:bodyPr>
          <a:lstStyle/>
          <a:p>
            <a:pPr>
              <a:lnSpc>
                <a:spcPts val="4480"/>
              </a:lnSpc>
            </a:pPr>
            <a:r>
              <a:rPr lang="en-US" sz="5000" dirty="0"/>
              <a:t>Comparing costs</a:t>
            </a:r>
          </a:p>
        </p:txBody>
      </p:sp>
      <p:sp>
        <p:nvSpPr>
          <p:cNvPr id="3" name="Content Placeholder 2">
            <a:extLst>
              <a:ext uri="{FF2B5EF4-FFF2-40B4-BE49-F238E27FC236}">
                <a16:creationId xmlns:a16="http://schemas.microsoft.com/office/drawing/2014/main" id="{5752AB88-E7A6-4035-AC07-DE8C9FB7E75D}"/>
              </a:ext>
            </a:extLst>
          </p:cNvPr>
          <p:cNvSpPr>
            <a:spLocks noGrp="1"/>
          </p:cNvSpPr>
          <p:nvPr>
            <p:ph idx="1"/>
          </p:nvPr>
        </p:nvSpPr>
        <p:spPr>
          <a:xfrm>
            <a:off x="386080" y="1825625"/>
            <a:ext cx="10967720" cy="1596191"/>
          </a:xfrm>
        </p:spPr>
        <p:txBody>
          <a:bodyPr/>
          <a:lstStyle/>
          <a:p>
            <a:pPr marL="0" indent="0">
              <a:buNone/>
            </a:pPr>
            <a:r>
              <a:rPr lang="en-US" sz="2800" dirty="0"/>
              <a:t>Comparing the financial and environmental costs of food production</a:t>
            </a:r>
          </a:p>
          <a:p>
            <a:r>
              <a:rPr lang="en-US" dirty="0"/>
              <a:t>Learn what is involved in the food production supply chain.</a:t>
            </a:r>
          </a:p>
        </p:txBody>
      </p:sp>
      <p:grpSp>
        <p:nvGrpSpPr>
          <p:cNvPr id="4" name="Group 3">
            <a:extLst>
              <a:ext uri="{FF2B5EF4-FFF2-40B4-BE49-F238E27FC236}">
                <a16:creationId xmlns:a16="http://schemas.microsoft.com/office/drawing/2014/main" id="{8EEEC8AF-5497-4A96-9DB4-922773E79F0A}"/>
              </a:ext>
              <a:ext uri="{C183D7F6-B498-43B3-948B-1728B52AA6E4}">
                <adec:decorative xmlns:adec="http://schemas.microsoft.com/office/drawing/2017/decorative" val="1"/>
              </a:ext>
            </a:extLst>
          </p:cNvPr>
          <p:cNvGrpSpPr/>
          <p:nvPr/>
        </p:nvGrpSpPr>
        <p:grpSpPr>
          <a:xfrm>
            <a:off x="1472106" y="3750906"/>
            <a:ext cx="7783861" cy="2215509"/>
            <a:chOff x="1472106" y="2626462"/>
            <a:chExt cx="8292896" cy="3339953"/>
          </a:xfrm>
        </p:grpSpPr>
        <p:pic>
          <p:nvPicPr>
            <p:cNvPr id="6" name="Picture 5">
              <a:extLst>
                <a:ext uri="{FF2B5EF4-FFF2-40B4-BE49-F238E27FC236}">
                  <a16:creationId xmlns:a16="http://schemas.microsoft.com/office/drawing/2014/main" id="{022039AA-725D-C5F8-8E89-D791A43188DC}"/>
                </a:ext>
              </a:extLst>
            </p:cNvPr>
            <p:cNvPicPr>
              <a:picLocks noChangeAspect="1"/>
            </p:cNvPicPr>
            <p:nvPr/>
          </p:nvPicPr>
          <p:blipFill>
            <a:blip r:embed="rId3"/>
            <a:stretch>
              <a:fillRect/>
            </a:stretch>
          </p:blipFill>
          <p:spPr>
            <a:xfrm>
              <a:off x="3166683" y="2626462"/>
              <a:ext cx="3024883" cy="3170077"/>
            </a:xfrm>
            <a:prstGeom prst="rect">
              <a:avLst/>
            </a:prstGeom>
          </p:spPr>
        </p:pic>
        <p:pic>
          <p:nvPicPr>
            <p:cNvPr id="7" name="Picture 6">
              <a:extLst>
                <a:ext uri="{FF2B5EF4-FFF2-40B4-BE49-F238E27FC236}">
                  <a16:creationId xmlns:a16="http://schemas.microsoft.com/office/drawing/2014/main" id="{31E8F0A7-FDA0-B9FD-2A6E-CD8F9A95EA6B}"/>
                </a:ext>
              </a:extLst>
            </p:cNvPr>
            <p:cNvPicPr>
              <a:picLocks noChangeAspect="1"/>
            </p:cNvPicPr>
            <p:nvPr/>
          </p:nvPicPr>
          <p:blipFill>
            <a:blip r:embed="rId4"/>
            <a:stretch>
              <a:fillRect/>
            </a:stretch>
          </p:blipFill>
          <p:spPr>
            <a:xfrm>
              <a:off x="7891724" y="4790652"/>
              <a:ext cx="1873278" cy="830422"/>
            </a:xfrm>
            <a:prstGeom prst="rect">
              <a:avLst/>
            </a:prstGeom>
          </p:spPr>
        </p:pic>
        <p:pic>
          <p:nvPicPr>
            <p:cNvPr id="8" name="Picture 7">
              <a:extLst>
                <a:ext uri="{FF2B5EF4-FFF2-40B4-BE49-F238E27FC236}">
                  <a16:creationId xmlns:a16="http://schemas.microsoft.com/office/drawing/2014/main" id="{3A18C0C5-9A46-089D-F0EA-6443A19813FF}"/>
                </a:ext>
              </a:extLst>
            </p:cNvPr>
            <p:cNvPicPr>
              <a:picLocks noChangeAspect="1"/>
            </p:cNvPicPr>
            <p:nvPr/>
          </p:nvPicPr>
          <p:blipFill>
            <a:blip r:embed="rId4"/>
            <a:stretch>
              <a:fillRect/>
            </a:stretch>
          </p:blipFill>
          <p:spPr>
            <a:xfrm flipH="1">
              <a:off x="1472106" y="4470003"/>
              <a:ext cx="2030504" cy="830422"/>
            </a:xfrm>
            <a:prstGeom prst="rect">
              <a:avLst/>
            </a:prstGeom>
          </p:spPr>
        </p:pic>
        <p:pic>
          <p:nvPicPr>
            <p:cNvPr id="9" name="Picture 8">
              <a:extLst>
                <a:ext uri="{FF2B5EF4-FFF2-40B4-BE49-F238E27FC236}">
                  <a16:creationId xmlns:a16="http://schemas.microsoft.com/office/drawing/2014/main" id="{D24832C3-8C72-1C2E-4427-1CB04CC32568}"/>
                </a:ext>
              </a:extLst>
            </p:cNvPr>
            <p:cNvPicPr>
              <a:picLocks noChangeAspect="1"/>
            </p:cNvPicPr>
            <p:nvPr/>
          </p:nvPicPr>
          <p:blipFill>
            <a:blip r:embed="rId3"/>
            <a:stretch>
              <a:fillRect/>
            </a:stretch>
          </p:blipFill>
          <p:spPr>
            <a:xfrm flipH="1">
              <a:off x="6096000" y="3962321"/>
              <a:ext cx="1693283" cy="2004094"/>
            </a:xfrm>
            <a:prstGeom prst="rect">
              <a:avLst/>
            </a:prstGeom>
          </p:spPr>
        </p:pic>
      </p:grpSp>
    </p:spTree>
    <p:custDataLst>
      <p:tags r:id="rId1"/>
    </p:custDataLst>
    <p:extLst>
      <p:ext uri="{BB962C8B-B14F-4D97-AF65-F5344CB8AC3E}">
        <p14:creationId xmlns:p14="http://schemas.microsoft.com/office/powerpoint/2010/main" val="1563860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6E0A7B-D010-4E15-6A60-5283F7CCCDBD}"/>
              </a:ext>
            </a:extLst>
          </p:cNvPr>
          <p:cNvSpPr>
            <a:spLocks noGrp="1"/>
          </p:cNvSpPr>
          <p:nvPr>
            <p:ph type="title"/>
          </p:nvPr>
        </p:nvSpPr>
        <p:spPr>
          <a:xfrm>
            <a:off x="386080" y="288924"/>
            <a:ext cx="9160691" cy="1325563"/>
          </a:xfrm>
        </p:spPr>
        <p:txBody>
          <a:bodyPr>
            <a:noAutofit/>
          </a:bodyPr>
          <a:lstStyle/>
          <a:p>
            <a:pPr>
              <a:lnSpc>
                <a:spcPts val="4480"/>
              </a:lnSpc>
            </a:pPr>
            <a:r>
              <a:rPr lang="en-US" sz="5000" dirty="0"/>
              <a:t>Comparing costs</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p:txBody>
          <a:bodyPr>
            <a:normAutofit/>
          </a:bodyPr>
          <a:lstStyle/>
          <a:p>
            <a:pPr marL="0" indent="0">
              <a:lnSpc>
                <a:spcPct val="100000"/>
              </a:lnSpc>
              <a:buNone/>
            </a:pPr>
            <a:r>
              <a:rPr lang="en-US" sz="2800" dirty="0"/>
              <a:t>Comparing the financial and environmental costs of food production:</a:t>
            </a:r>
            <a:endParaRPr lang="en-US" dirty="0"/>
          </a:p>
          <a:p>
            <a:pPr>
              <a:lnSpc>
                <a:spcPct val="100000"/>
              </a:lnSpc>
            </a:pPr>
            <a:r>
              <a:rPr lang="en-US" dirty="0"/>
              <a:t>Financial and environmental costs must be carefully considered and monitored in any sustainable food production system. </a:t>
            </a:r>
          </a:p>
          <a:p>
            <a:pPr>
              <a:lnSpc>
                <a:spcPct val="100000"/>
              </a:lnSpc>
            </a:pPr>
            <a:r>
              <a:rPr lang="en-US" dirty="0"/>
              <a:t>Both aquaponics and conventional food production use </a:t>
            </a:r>
            <a:r>
              <a:rPr lang="en-US" dirty="0">
                <a:solidFill>
                  <a:schemeClr val="tx1"/>
                </a:solidFill>
              </a:rPr>
              <a:t>land and water resources, and both produce waste products. </a:t>
            </a:r>
          </a:p>
          <a:p>
            <a:pPr>
              <a:lnSpc>
                <a:spcPct val="100000"/>
              </a:lnSpc>
            </a:pPr>
            <a:r>
              <a:rPr lang="en-US" dirty="0">
                <a:solidFill>
                  <a:schemeClr val="tx1"/>
                </a:solidFill>
              </a:rPr>
              <a:t>Understanding and assessing the costs of agricultural production requires understanding the food supply chain.</a:t>
            </a:r>
          </a:p>
        </p:txBody>
      </p:sp>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65F4-4DB5-4B83-9B42-F598A219F9FC}"/>
              </a:ext>
            </a:extLst>
          </p:cNvPr>
          <p:cNvSpPr>
            <a:spLocks noGrp="1"/>
          </p:cNvSpPr>
          <p:nvPr>
            <p:ph type="title"/>
          </p:nvPr>
        </p:nvSpPr>
        <p:spPr/>
        <p:txBody>
          <a:bodyPr/>
          <a:lstStyle/>
          <a:p>
            <a:r>
              <a:rPr lang="en-US" dirty="0"/>
              <a:t>Food supply chain components</a:t>
            </a:r>
          </a:p>
        </p:txBody>
      </p:sp>
      <p:sp>
        <p:nvSpPr>
          <p:cNvPr id="4" name="Content Placeholder 3">
            <a:extLst>
              <a:ext uri="{FF2B5EF4-FFF2-40B4-BE49-F238E27FC236}">
                <a16:creationId xmlns:a16="http://schemas.microsoft.com/office/drawing/2014/main" id="{32A2DFDE-62DD-4A30-84F3-E5C84237BAF1}"/>
              </a:ext>
            </a:extLst>
          </p:cNvPr>
          <p:cNvSpPr>
            <a:spLocks noGrp="1"/>
          </p:cNvSpPr>
          <p:nvPr>
            <p:ph sz="half" idx="1"/>
          </p:nvPr>
        </p:nvSpPr>
        <p:spPr/>
        <p:txBody>
          <a:bodyPr/>
          <a:lstStyle/>
          <a:p>
            <a:r>
              <a:rPr lang="en-US" dirty="0"/>
              <a:t>Production: </a:t>
            </a:r>
          </a:p>
          <a:p>
            <a:pPr lvl="1"/>
            <a:r>
              <a:rPr lang="en-US" dirty="0"/>
              <a:t>Planting</a:t>
            </a:r>
          </a:p>
          <a:p>
            <a:pPr lvl="1"/>
            <a:r>
              <a:rPr lang="en-US" dirty="0"/>
              <a:t>Fertilizing</a:t>
            </a:r>
          </a:p>
          <a:p>
            <a:pPr lvl="1"/>
            <a:r>
              <a:rPr lang="en-US" dirty="0"/>
              <a:t>Watering  </a:t>
            </a:r>
          </a:p>
          <a:p>
            <a:pPr lvl="1"/>
            <a:r>
              <a:rPr lang="en-US" dirty="0"/>
              <a:t>Harvesting</a:t>
            </a:r>
          </a:p>
          <a:p>
            <a:pPr lvl="1"/>
            <a:r>
              <a:rPr lang="en-US" dirty="0"/>
              <a:t>Cooling</a:t>
            </a:r>
          </a:p>
          <a:p>
            <a:r>
              <a:rPr lang="en-US" dirty="0"/>
              <a:t>Storage </a:t>
            </a:r>
          </a:p>
          <a:p>
            <a:r>
              <a:rPr lang="en-US" dirty="0"/>
              <a:t>Transportation</a:t>
            </a:r>
          </a:p>
        </p:txBody>
      </p:sp>
      <p:sp>
        <p:nvSpPr>
          <p:cNvPr id="5" name="Content Placeholder 4">
            <a:extLst>
              <a:ext uri="{FF2B5EF4-FFF2-40B4-BE49-F238E27FC236}">
                <a16:creationId xmlns:a16="http://schemas.microsoft.com/office/drawing/2014/main" id="{8E562382-549D-453B-9320-3DF40EF5AB22}"/>
              </a:ext>
            </a:extLst>
          </p:cNvPr>
          <p:cNvSpPr>
            <a:spLocks noGrp="1"/>
          </p:cNvSpPr>
          <p:nvPr>
            <p:ph sz="half" idx="2"/>
          </p:nvPr>
        </p:nvSpPr>
        <p:spPr/>
        <p:txBody>
          <a:bodyPr/>
          <a:lstStyle/>
          <a:p>
            <a:r>
              <a:rPr lang="en-US" dirty="0"/>
              <a:t>Processing </a:t>
            </a:r>
          </a:p>
          <a:p>
            <a:pPr lvl="1"/>
            <a:r>
              <a:rPr lang="en-US" dirty="0"/>
              <a:t>Including value-adding</a:t>
            </a:r>
          </a:p>
          <a:p>
            <a:r>
              <a:rPr lang="en-US" dirty="0"/>
              <a:t>Packaging </a:t>
            </a:r>
          </a:p>
          <a:p>
            <a:r>
              <a:rPr lang="en-US" dirty="0"/>
              <a:t>Distribution </a:t>
            </a:r>
          </a:p>
          <a:p>
            <a:r>
              <a:rPr lang="en-US" dirty="0"/>
              <a:t>Marketing </a:t>
            </a:r>
          </a:p>
          <a:p>
            <a:r>
              <a:rPr lang="en-US" dirty="0"/>
              <a:t>Retailing </a:t>
            </a:r>
          </a:p>
          <a:p>
            <a:r>
              <a:rPr lang="en-US" dirty="0"/>
              <a:t>Consumption </a:t>
            </a:r>
          </a:p>
        </p:txBody>
      </p:sp>
      <p:sp>
        <p:nvSpPr>
          <p:cNvPr id="7" name="TextBox 6">
            <a:extLst>
              <a:ext uri="{FF2B5EF4-FFF2-40B4-BE49-F238E27FC236}">
                <a16:creationId xmlns:a16="http://schemas.microsoft.com/office/drawing/2014/main" id="{24CD47D5-AFE0-FE04-E51C-237C89C434BB}"/>
              </a:ext>
            </a:extLst>
          </p:cNvPr>
          <p:cNvSpPr txBox="1"/>
          <p:nvPr/>
        </p:nvSpPr>
        <p:spPr>
          <a:xfrm>
            <a:off x="1578429" y="5666117"/>
            <a:ext cx="8773886" cy="369332"/>
          </a:xfrm>
          <a:prstGeom prst="rect">
            <a:avLst/>
          </a:prstGeom>
          <a:solidFill>
            <a:srgbClr val="CBDB85"/>
          </a:solidFill>
          <a:ln w="31750">
            <a:solidFill>
              <a:srgbClr val="CBDB85"/>
            </a:solidFill>
          </a:ln>
        </p:spPr>
        <p:txBody>
          <a:bodyPr wrap="square" rtlCol="0" anchor="b">
            <a:spAutoFit/>
          </a:bodyPr>
          <a:lstStyle/>
          <a:p>
            <a:pPr algn="ctr"/>
            <a:r>
              <a:rPr lang="en-US" sz="1800" dirty="0">
                <a:effectLst/>
                <a:latin typeface="Acumin Pro" panose="020B0504020202020204" pitchFamily="34" charset="77"/>
                <a:ea typeface="Times New Roman" panose="02020603050405020304" pitchFamily="18" charset="0"/>
                <a:cs typeface="Times New Roman" panose="02020603050405020304" pitchFamily="18" charset="0"/>
              </a:rPr>
              <a:t>Each of the food supply chain components have inputs and outputs </a:t>
            </a:r>
            <a:r>
              <a:rPr lang="en-US" sz="1800" dirty="0">
                <a:effectLst/>
                <a:latin typeface="Acumin Pro" panose="020B0504020202020204" pitchFamily="34" charset="77"/>
                <a:ea typeface="Cambria" panose="02040503050406030204" pitchFamily="18" charset="0"/>
                <a:cs typeface="Times New Roman" panose="02020603050405020304" pitchFamily="18" charset="0"/>
              </a:rPr>
              <a:t>that entail costs. </a:t>
            </a:r>
          </a:p>
        </p:txBody>
      </p:sp>
    </p:spTree>
    <p:custDataLst>
      <p:tags r:id="rId1"/>
    </p:custDataLst>
    <p:extLst>
      <p:ext uri="{BB962C8B-B14F-4D97-AF65-F5344CB8AC3E}">
        <p14:creationId xmlns:p14="http://schemas.microsoft.com/office/powerpoint/2010/main" val="41425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65F4-4DB5-4B83-9B42-F598A219F9FC}"/>
              </a:ext>
            </a:extLst>
          </p:cNvPr>
          <p:cNvSpPr>
            <a:spLocks noGrp="1"/>
          </p:cNvSpPr>
          <p:nvPr>
            <p:ph type="title"/>
          </p:nvPr>
        </p:nvSpPr>
        <p:spPr/>
        <p:txBody>
          <a:bodyPr/>
          <a:lstStyle/>
          <a:p>
            <a:r>
              <a:rPr lang="en-US" dirty="0"/>
              <a:t>Food supply chain components</a:t>
            </a:r>
          </a:p>
        </p:txBody>
      </p:sp>
      <p:sp>
        <p:nvSpPr>
          <p:cNvPr id="4" name="Content Placeholder 3">
            <a:extLst>
              <a:ext uri="{FF2B5EF4-FFF2-40B4-BE49-F238E27FC236}">
                <a16:creationId xmlns:a16="http://schemas.microsoft.com/office/drawing/2014/main" id="{32A2DFDE-62DD-4A30-84F3-E5C84237BAF1}"/>
              </a:ext>
            </a:extLst>
          </p:cNvPr>
          <p:cNvSpPr>
            <a:spLocks noGrp="1"/>
          </p:cNvSpPr>
          <p:nvPr>
            <p:ph idx="1"/>
          </p:nvPr>
        </p:nvSpPr>
        <p:spPr/>
        <p:txBody>
          <a:bodyPr/>
          <a:lstStyle/>
          <a:p>
            <a:r>
              <a:rPr lang="en-US" dirty="0"/>
              <a:t>Each component of the food supply chain has inputs and outputs. </a:t>
            </a:r>
          </a:p>
          <a:p>
            <a:r>
              <a:rPr lang="en-US" dirty="0"/>
              <a:t>Inputs and outputs entail costs. </a:t>
            </a:r>
          </a:p>
        </p:txBody>
      </p:sp>
      <p:pic>
        <p:nvPicPr>
          <p:cNvPr id="5" name="Picture 4">
            <a:extLst>
              <a:ext uri="{FF2B5EF4-FFF2-40B4-BE49-F238E27FC236}">
                <a16:creationId xmlns:a16="http://schemas.microsoft.com/office/drawing/2014/main" id="{102EEDC4-784A-7FCF-D2D9-3D023362CF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58969" y="2648233"/>
            <a:ext cx="3024883" cy="3170077"/>
          </a:xfrm>
          <a:prstGeom prst="rect">
            <a:avLst/>
          </a:prstGeom>
        </p:spPr>
      </p:pic>
      <p:pic>
        <p:nvPicPr>
          <p:cNvPr id="6" name="Picture 5">
            <a:extLst>
              <a:ext uri="{FF2B5EF4-FFF2-40B4-BE49-F238E27FC236}">
                <a16:creationId xmlns:a16="http://schemas.microsoft.com/office/drawing/2014/main" id="{FEC22CCD-B76B-D3DC-4B07-4EEC5328DA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40409" y="4987888"/>
            <a:ext cx="1873278" cy="830422"/>
          </a:xfrm>
          <a:prstGeom prst="rect">
            <a:avLst/>
          </a:prstGeom>
        </p:spPr>
      </p:pic>
    </p:spTree>
    <p:custDataLst>
      <p:tags r:id="rId1"/>
    </p:custDataLst>
    <p:extLst>
      <p:ext uri="{BB962C8B-B14F-4D97-AF65-F5344CB8AC3E}">
        <p14:creationId xmlns:p14="http://schemas.microsoft.com/office/powerpoint/2010/main" val="3390141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Inputs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p:txBody>
          <a:bodyPr/>
          <a:lstStyle/>
          <a:p>
            <a:r>
              <a:rPr lang="en-US" dirty="0"/>
              <a:t>Inputs include everything that goes into making food.</a:t>
            </a:r>
          </a:p>
          <a:p>
            <a:r>
              <a:rPr lang="en-US" dirty="0"/>
              <a:t>Input costs include all costs incurred by the producer/farmer. </a:t>
            </a:r>
          </a:p>
          <a:p>
            <a:endParaRPr lang="en-US" dirty="0"/>
          </a:p>
        </p:txBody>
      </p:sp>
      <p:pic>
        <p:nvPicPr>
          <p:cNvPr id="8" name="Picture 7" descr="Photo of a plowed field.">
            <a:extLst>
              <a:ext uri="{FF2B5EF4-FFF2-40B4-BE49-F238E27FC236}">
                <a16:creationId xmlns:a16="http://schemas.microsoft.com/office/drawing/2014/main" id="{F3C5E34F-83A7-F3B8-A3CB-7E055E70194D}"/>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06" y="3134710"/>
            <a:ext cx="3493192" cy="2619894"/>
          </a:xfrm>
          <a:prstGeom prst="rect">
            <a:avLst/>
          </a:prstGeom>
          <a:ln>
            <a:solidFill>
              <a:schemeClr val="bg2">
                <a:lumMod val="50000"/>
              </a:schemeClr>
            </a:solidFill>
          </a:ln>
          <a:effectLst>
            <a:softEdge rad="127000"/>
          </a:effectLst>
        </p:spPr>
      </p:pic>
      <p:pic>
        <p:nvPicPr>
          <p:cNvPr id="9" name="Picture 8" descr="Photo of a combine unloading corn into a wagon.">
            <a:extLst>
              <a:ext uri="{FF2B5EF4-FFF2-40B4-BE49-F238E27FC236}">
                <a16:creationId xmlns:a16="http://schemas.microsoft.com/office/drawing/2014/main" id="{D23979BE-EA0B-DADF-72E4-EF897C1F0A31}"/>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855" y="3134710"/>
            <a:ext cx="4511998" cy="2592658"/>
          </a:xfrm>
          <a:prstGeom prst="rect">
            <a:avLst/>
          </a:prstGeom>
          <a:ln>
            <a:solidFill>
              <a:schemeClr val="tx1">
                <a:lumMod val="65000"/>
                <a:lumOff val="35000"/>
              </a:schemeClr>
            </a:solidFill>
          </a:ln>
          <a:effectLst>
            <a:softEdge rad="127000"/>
          </a:effectLst>
        </p:spPr>
      </p:pic>
    </p:spTree>
    <p:custDataLst>
      <p:tags r:id="rId1"/>
    </p:custDataLst>
    <p:extLst>
      <p:ext uri="{BB962C8B-B14F-4D97-AF65-F5344CB8AC3E}">
        <p14:creationId xmlns:p14="http://schemas.microsoft.com/office/powerpoint/2010/main" val="2136856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Outputs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a:xfrm>
            <a:off x="386080" y="1825625"/>
            <a:ext cx="10804434" cy="4351338"/>
          </a:xfrm>
        </p:spPr>
        <p:txBody>
          <a:bodyPr/>
          <a:lstStyle/>
          <a:p>
            <a:r>
              <a:rPr lang="en-US" dirty="0"/>
              <a:t>The output is the food that has been produced.</a:t>
            </a:r>
          </a:p>
          <a:p>
            <a:r>
              <a:rPr lang="en-US" dirty="0"/>
              <a:t>Output costs include the costs incurred in the supply chain after the food leaves the farm. </a:t>
            </a:r>
          </a:p>
        </p:txBody>
      </p:sp>
      <p:sp>
        <p:nvSpPr>
          <p:cNvPr id="4" name="TextBox 3">
            <a:extLst>
              <a:ext uri="{FF2B5EF4-FFF2-40B4-BE49-F238E27FC236}">
                <a16:creationId xmlns:a16="http://schemas.microsoft.com/office/drawing/2014/main" id="{F48EEDC0-2AC6-4289-9BC1-AEB8A8C530C5}"/>
              </a:ext>
            </a:extLst>
          </p:cNvPr>
          <p:cNvSpPr txBox="1"/>
          <p:nvPr/>
        </p:nvSpPr>
        <p:spPr>
          <a:xfrm>
            <a:off x="10057757" y="6005805"/>
            <a:ext cx="1404899" cy="276999"/>
          </a:xfrm>
          <a:prstGeom prst="rect">
            <a:avLst/>
          </a:prstGeom>
          <a:noFill/>
        </p:spPr>
        <p:txBody>
          <a:bodyPr wrap="square" rtlCol="0">
            <a:spAutoFit/>
          </a:bodyPr>
          <a:lstStyle/>
          <a:p>
            <a:r>
              <a:rPr lang="en-US" sz="1200" dirty="0"/>
              <a:t>Photos from USDA</a:t>
            </a:r>
          </a:p>
        </p:txBody>
      </p:sp>
      <p:pic>
        <p:nvPicPr>
          <p:cNvPr id="13" name="Picture 12">
            <a:extLst>
              <a:ext uri="{FF2B5EF4-FFF2-40B4-BE49-F238E27FC236}">
                <a16:creationId xmlns:a16="http://schemas.microsoft.com/office/drawing/2014/main" id="{8EA33F12-DC31-49CF-96F0-EF1DCC05738D}"/>
              </a:ext>
              <a:ext uri="{C183D7F6-B498-43B3-948B-1728B52AA6E4}">
                <adec:decorative xmlns:adec="http://schemas.microsoft.com/office/drawing/2017/decorative" val="1"/>
              </a:ext>
            </a:extLst>
          </p:cNvPr>
          <p:cNvPicPr>
            <a:picLocks noChangeAspect="1"/>
          </p:cNvPicPr>
          <p:nvPr/>
        </p:nvPicPr>
        <p:blipFill rotWithShape="1">
          <a:blip r:embed="rId4"/>
          <a:srcRect l="4805" t="11094" r="5616" b="26061"/>
          <a:stretch/>
        </p:blipFill>
        <p:spPr>
          <a:xfrm>
            <a:off x="4051036" y="3429000"/>
            <a:ext cx="2810425" cy="2533850"/>
          </a:xfrm>
          <a:prstGeom prst="rect">
            <a:avLst/>
          </a:prstGeom>
          <a:ln>
            <a:solidFill>
              <a:schemeClr val="bg2">
                <a:lumMod val="50000"/>
              </a:schemeClr>
            </a:solidFill>
          </a:ln>
          <a:effectLst>
            <a:softEdge rad="127000"/>
          </a:effectLst>
        </p:spPr>
      </p:pic>
      <p:pic>
        <p:nvPicPr>
          <p:cNvPr id="12" name="Picture 11">
            <a:extLst>
              <a:ext uri="{FF2B5EF4-FFF2-40B4-BE49-F238E27FC236}">
                <a16:creationId xmlns:a16="http://schemas.microsoft.com/office/drawing/2014/main" id="{173D3676-4CAC-E931-2FD2-D270D17AAAEB}"/>
              </a:ext>
              <a:ext uri="{C183D7F6-B498-43B3-948B-1728B52AA6E4}">
                <adec:decorative xmlns:adec="http://schemas.microsoft.com/office/drawing/2017/decorative" val="1"/>
              </a:ext>
            </a:extLst>
          </p:cNvPr>
          <p:cNvPicPr>
            <a:picLocks noChangeAspect="1"/>
          </p:cNvPicPr>
          <p:nvPr/>
        </p:nvPicPr>
        <p:blipFill rotWithShape="1">
          <a:blip r:embed="rId5"/>
          <a:srcRect t="2273" b="-3188"/>
          <a:stretch/>
        </p:blipFill>
        <p:spPr>
          <a:xfrm>
            <a:off x="7348842" y="3158531"/>
            <a:ext cx="3928759" cy="2804319"/>
          </a:xfrm>
          <a:prstGeom prst="rect">
            <a:avLst/>
          </a:prstGeom>
          <a:ln>
            <a:solidFill>
              <a:schemeClr val="bg2">
                <a:lumMod val="50000"/>
              </a:schemeClr>
            </a:solidFill>
          </a:ln>
          <a:effectLst>
            <a:softEdge rad="127000"/>
          </a:effectLst>
        </p:spPr>
      </p:pic>
      <p:pic>
        <p:nvPicPr>
          <p:cNvPr id="15" name="Picture 14">
            <a:extLst>
              <a:ext uri="{FF2B5EF4-FFF2-40B4-BE49-F238E27FC236}">
                <a16:creationId xmlns:a16="http://schemas.microsoft.com/office/drawing/2014/main" id="{C7E41BAB-D6AC-A99C-7A78-C276C7CBDF1F}"/>
              </a:ext>
              <a:ext uri="{C183D7F6-B498-43B3-948B-1728B52AA6E4}">
                <adec:decorative xmlns:adec="http://schemas.microsoft.com/office/drawing/2017/decorative" val="1"/>
              </a:ext>
            </a:extLst>
          </p:cNvPr>
          <p:cNvPicPr>
            <a:picLocks noChangeAspect="1"/>
          </p:cNvPicPr>
          <p:nvPr/>
        </p:nvPicPr>
        <p:blipFill rotWithShape="1">
          <a:blip r:embed="rId6"/>
          <a:srcRect l="4605" t="3904" r="2922" b="25189"/>
          <a:stretch/>
        </p:blipFill>
        <p:spPr>
          <a:xfrm>
            <a:off x="699116" y="3429000"/>
            <a:ext cx="2798514" cy="2533851"/>
          </a:xfrm>
          <a:prstGeom prst="rect">
            <a:avLst/>
          </a:prstGeom>
          <a:ln>
            <a:solidFill>
              <a:schemeClr val="bg2">
                <a:lumMod val="50000"/>
              </a:schemeClr>
            </a:solidFill>
          </a:ln>
          <a:effectLst>
            <a:softEdge rad="127000"/>
          </a:effectLst>
        </p:spPr>
      </p:pic>
    </p:spTree>
    <p:custDataLst>
      <p:tags r:id="rId1"/>
    </p:custDataLst>
    <p:extLst>
      <p:ext uri="{BB962C8B-B14F-4D97-AF65-F5344CB8AC3E}">
        <p14:creationId xmlns:p14="http://schemas.microsoft.com/office/powerpoint/2010/main" val="924762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Externalities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p:txBody>
          <a:bodyPr/>
          <a:lstStyle/>
          <a:p>
            <a:pPr>
              <a:lnSpc>
                <a:spcPct val="100000"/>
              </a:lnSpc>
            </a:pPr>
            <a:r>
              <a:rPr lang="en-US" dirty="0"/>
              <a:t>Food production costs incurred by people who are not benefiting financially from the sale of a product are called externalities. </a:t>
            </a:r>
          </a:p>
          <a:p>
            <a:pPr>
              <a:lnSpc>
                <a:spcPct val="100000"/>
              </a:lnSpc>
            </a:pPr>
            <a:r>
              <a:rPr lang="en-US" dirty="0"/>
              <a:t>Examples of externalities include: water (ground and surface), chemical runoff, odors and production wastes. They also include less tangible things, such as aesthetic costs.</a:t>
            </a:r>
          </a:p>
          <a:p>
            <a:pPr lvl="1">
              <a:lnSpc>
                <a:spcPct val="100000"/>
              </a:lnSpc>
            </a:pPr>
            <a:r>
              <a:rPr lang="en-US" sz="2000" dirty="0"/>
              <a:t>Example 1: Trash that litters the roadsides, such as fast-food wrappers, bottles and cans. </a:t>
            </a:r>
          </a:p>
          <a:p>
            <a:pPr lvl="1">
              <a:lnSpc>
                <a:spcPct val="100000"/>
              </a:lnSpc>
            </a:pPr>
            <a:r>
              <a:rPr lang="en-US" sz="2000" dirty="0"/>
              <a:t>Example 2: People living near a confined animal feeding operation (CAFO) sometimes complain of the animal smells that they must live with, although they do not benefit financially from the CAFO.  </a:t>
            </a:r>
          </a:p>
          <a:p>
            <a:pPr lvl="1"/>
            <a:endParaRPr lang="en-US" dirty="0"/>
          </a:p>
        </p:txBody>
      </p:sp>
    </p:spTree>
    <p:custDataLst>
      <p:tags r:id="rId1"/>
    </p:custDataLst>
    <p:extLst>
      <p:ext uri="{BB962C8B-B14F-4D97-AF65-F5344CB8AC3E}">
        <p14:creationId xmlns:p14="http://schemas.microsoft.com/office/powerpoint/2010/main" val="338254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9608A-809B-4374-B69B-494D07A212BD}"/>
              </a:ext>
            </a:extLst>
          </p:cNvPr>
          <p:cNvSpPr>
            <a:spLocks noGrp="1"/>
          </p:cNvSpPr>
          <p:nvPr>
            <p:ph type="title"/>
          </p:nvPr>
        </p:nvSpPr>
        <p:spPr>
          <a:xfrm>
            <a:off x="381000" y="365125"/>
            <a:ext cx="10974388" cy="1325563"/>
          </a:xfrm>
        </p:spPr>
        <p:txBody>
          <a:bodyPr/>
          <a:lstStyle/>
          <a:p>
            <a:r>
              <a:rPr lang="en-US" dirty="0"/>
              <a:t>Input costs</a:t>
            </a:r>
          </a:p>
        </p:txBody>
      </p:sp>
      <p:sp>
        <p:nvSpPr>
          <p:cNvPr id="5" name="Text Placeholder 4">
            <a:extLst>
              <a:ext uri="{FF2B5EF4-FFF2-40B4-BE49-F238E27FC236}">
                <a16:creationId xmlns:a16="http://schemas.microsoft.com/office/drawing/2014/main" id="{F81B202A-C7EA-4B55-9F3E-B477114376BE}"/>
              </a:ext>
            </a:extLst>
          </p:cNvPr>
          <p:cNvSpPr>
            <a:spLocks noGrp="1"/>
          </p:cNvSpPr>
          <p:nvPr>
            <p:ph type="body" idx="1"/>
          </p:nvPr>
        </p:nvSpPr>
        <p:spPr>
          <a:xfrm>
            <a:off x="381000" y="1681163"/>
            <a:ext cx="5616575" cy="550408"/>
          </a:xfrm>
        </p:spPr>
        <p:txBody>
          <a:bodyPr/>
          <a:lstStyle/>
          <a:p>
            <a:r>
              <a:rPr lang="en-US" dirty="0"/>
              <a:t>Producer costs:</a:t>
            </a:r>
          </a:p>
        </p:txBody>
      </p:sp>
      <p:sp>
        <p:nvSpPr>
          <p:cNvPr id="3" name="Content Placeholder 2">
            <a:extLst>
              <a:ext uri="{FF2B5EF4-FFF2-40B4-BE49-F238E27FC236}">
                <a16:creationId xmlns:a16="http://schemas.microsoft.com/office/drawing/2014/main" id="{6B541DFE-3F8F-4297-A893-1898B0151D87}"/>
              </a:ext>
            </a:extLst>
          </p:cNvPr>
          <p:cNvSpPr>
            <a:spLocks noGrp="1"/>
          </p:cNvSpPr>
          <p:nvPr>
            <p:ph sz="half" idx="2"/>
          </p:nvPr>
        </p:nvSpPr>
        <p:spPr>
          <a:xfrm>
            <a:off x="381001" y="2296887"/>
            <a:ext cx="5183188" cy="3958092"/>
          </a:xfrm>
        </p:spPr>
        <p:txBody>
          <a:bodyPr>
            <a:normAutofit fontScale="85000" lnSpcReduction="20000"/>
          </a:bodyPr>
          <a:lstStyle/>
          <a:p>
            <a:r>
              <a:rPr lang="en-US" dirty="0"/>
              <a:t>Land</a:t>
            </a:r>
          </a:p>
          <a:p>
            <a:r>
              <a:rPr lang="en-US" dirty="0"/>
              <a:t>Labor  </a:t>
            </a:r>
          </a:p>
          <a:p>
            <a:r>
              <a:rPr lang="en-US" dirty="0"/>
              <a:t>Management </a:t>
            </a:r>
          </a:p>
          <a:p>
            <a:r>
              <a:rPr lang="en-US" dirty="0"/>
              <a:t>Waste disposal</a:t>
            </a:r>
          </a:p>
          <a:p>
            <a:r>
              <a:rPr lang="en-US" dirty="0"/>
              <a:t>Producer costs dependent on product:</a:t>
            </a:r>
          </a:p>
          <a:p>
            <a:pPr lvl="1">
              <a:lnSpc>
                <a:spcPct val="120000"/>
              </a:lnSpc>
            </a:pPr>
            <a:r>
              <a:rPr lang="en-US" sz="2600" dirty="0"/>
              <a:t>Animal ag: Antibiotics, equipment </a:t>
            </a:r>
            <a:br>
              <a:rPr lang="en-US" sz="2600" dirty="0"/>
            </a:br>
            <a:r>
              <a:rPr lang="en-US" sz="2600" dirty="0"/>
              <a:t>and feed and supplements</a:t>
            </a:r>
          </a:p>
          <a:p>
            <a:pPr lvl="1">
              <a:lnSpc>
                <a:spcPct val="120000"/>
              </a:lnSpc>
            </a:pPr>
            <a:r>
              <a:rPr lang="en-US" sz="2600" dirty="0"/>
              <a:t>Plants – fertilizer and seed</a:t>
            </a:r>
          </a:p>
          <a:p>
            <a:endParaRPr lang="en-US" dirty="0"/>
          </a:p>
        </p:txBody>
      </p:sp>
      <p:sp>
        <p:nvSpPr>
          <p:cNvPr id="6" name="Text Placeholder 5">
            <a:extLst>
              <a:ext uri="{FF2B5EF4-FFF2-40B4-BE49-F238E27FC236}">
                <a16:creationId xmlns:a16="http://schemas.microsoft.com/office/drawing/2014/main" id="{CD9D0D1C-A205-4D87-9613-C2F942B90BA4}"/>
              </a:ext>
            </a:extLst>
          </p:cNvPr>
          <p:cNvSpPr>
            <a:spLocks noGrp="1"/>
          </p:cNvSpPr>
          <p:nvPr>
            <p:ph type="body" sz="quarter" idx="3"/>
          </p:nvPr>
        </p:nvSpPr>
        <p:spPr>
          <a:xfrm>
            <a:off x="6172200" y="1681163"/>
            <a:ext cx="5183188" cy="550408"/>
          </a:xfrm>
        </p:spPr>
        <p:txBody>
          <a:bodyPr/>
          <a:lstStyle/>
          <a:p>
            <a:r>
              <a:rPr lang="en-US" dirty="0"/>
              <a:t>From farm to table</a:t>
            </a:r>
          </a:p>
        </p:txBody>
      </p:sp>
      <p:sp>
        <p:nvSpPr>
          <p:cNvPr id="7" name="Content Placeholder 6">
            <a:extLst>
              <a:ext uri="{FF2B5EF4-FFF2-40B4-BE49-F238E27FC236}">
                <a16:creationId xmlns:a16="http://schemas.microsoft.com/office/drawing/2014/main" id="{37B33428-8C02-4993-8783-2DA71A27CC3F}"/>
              </a:ext>
            </a:extLst>
          </p:cNvPr>
          <p:cNvSpPr>
            <a:spLocks noGrp="1"/>
          </p:cNvSpPr>
          <p:nvPr>
            <p:ph sz="quarter" idx="4"/>
          </p:nvPr>
        </p:nvSpPr>
        <p:spPr>
          <a:xfrm>
            <a:off x="6172200" y="2296887"/>
            <a:ext cx="5183188" cy="3958092"/>
          </a:xfrm>
        </p:spPr>
        <p:txBody>
          <a:bodyPr>
            <a:normAutofit fontScale="85000" lnSpcReduction="20000"/>
          </a:bodyPr>
          <a:lstStyle/>
          <a:p>
            <a:r>
              <a:rPr lang="en-US" dirty="0"/>
              <a:t>Branding</a:t>
            </a:r>
          </a:p>
          <a:p>
            <a:r>
              <a:rPr lang="en-US" dirty="0"/>
              <a:t>Cleaning </a:t>
            </a:r>
          </a:p>
          <a:p>
            <a:r>
              <a:rPr lang="en-US" dirty="0"/>
              <a:t>Labeling</a:t>
            </a:r>
          </a:p>
          <a:p>
            <a:r>
              <a:rPr lang="en-US" dirty="0"/>
              <a:t>Labor </a:t>
            </a:r>
          </a:p>
          <a:p>
            <a:r>
              <a:rPr lang="en-US" dirty="0"/>
              <a:t>Packaging </a:t>
            </a:r>
          </a:p>
          <a:p>
            <a:r>
              <a:rPr lang="en-US" dirty="0"/>
              <a:t>Processing </a:t>
            </a:r>
          </a:p>
          <a:p>
            <a:r>
              <a:rPr lang="en-US" dirty="0"/>
              <a:t>Storage </a:t>
            </a:r>
          </a:p>
          <a:p>
            <a:r>
              <a:rPr lang="en-US" dirty="0"/>
              <a:t>Transportation (truck, fuel, insurance)</a:t>
            </a:r>
          </a:p>
          <a:p>
            <a:r>
              <a:rPr lang="en-US" dirty="0"/>
              <a:t>Value-adding</a:t>
            </a:r>
          </a:p>
          <a:p>
            <a:r>
              <a:rPr lang="en-US" dirty="0"/>
              <a:t>Waste disposal</a:t>
            </a:r>
          </a:p>
        </p:txBody>
      </p:sp>
    </p:spTree>
    <p:custDataLst>
      <p:tags r:id="rId1"/>
    </p:custDataLst>
    <p:extLst>
      <p:ext uri="{BB962C8B-B14F-4D97-AF65-F5344CB8AC3E}">
        <p14:creationId xmlns:p14="http://schemas.microsoft.com/office/powerpoint/2010/main" val="29962657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RETROSPECT" val="Z7vVL1bX"/>
  <p:tag name="ARTICULATE_DESIGN_ID_OFFICE THEME" val="GTvkQzhj"/>
  <p:tag name="ARTICULATE_SLIDE_COUNT" val="1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8885D85247D48B81EA4A11A8C7EC3" ma:contentTypeVersion="37" ma:contentTypeDescription="Create a new document." ma:contentTypeScope="" ma:versionID="0e1892a7bef1712f71808ab0fae0ab19">
  <xsd:schema xmlns:xsd="http://www.w3.org/2001/XMLSchema" xmlns:xs="http://www.w3.org/2001/XMLSchema" xmlns:p="http://schemas.microsoft.com/office/2006/metadata/properties" xmlns:ns2="2a9df6cb-da06-4b3c-b900-0f3a11605c14" xmlns:ns3="2da59447-b171-4ff9-a4eb-cecbaeb76619" targetNamespace="http://schemas.microsoft.com/office/2006/metadata/properties" ma:root="true" ma:fieldsID="b944efe4ad8e3b126fa53d8d45878653" ns2:_="" ns3:_="">
    <xsd:import namespace="2a9df6cb-da06-4b3c-b900-0f3a11605c14"/>
    <xsd:import namespace="2da59447-b171-4ff9-a4eb-cecbaeb7661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df6cb-da06-4b3c-b900-0f3a11605c14"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MediaServiceBillingMetadata" ma:index="4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a59447-b171-4ff9-a4eb-cecbaeb76619"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36" nillable="true" ma:displayName="Taxonomy Catch All Column" ma:hidden="true" ma:list="{175d39aa-1715-40f1-9606-356b7ac9b6f7}" ma:internalName="TaxCatchAll" ma:showField="CatchAllData" ma:web="2da59447-b171-4ff9-a4eb-cecbaeb766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eaders xmlns="2a9df6cb-da06-4b3c-b900-0f3a11605c14">
      <UserInfo>
        <DisplayName/>
        <AccountId xsi:nil="true"/>
        <AccountType/>
      </UserInfo>
    </Leaders>
    <Math_Settings xmlns="2a9df6cb-da06-4b3c-b900-0f3a11605c14" xsi:nil="true"/>
    <Has_Leaders_Only_SectionGroup xmlns="2a9df6cb-da06-4b3c-b900-0f3a11605c14" xsi:nil="true"/>
    <Invited_Members xmlns="2a9df6cb-da06-4b3c-b900-0f3a11605c14" xsi:nil="true"/>
    <LMS_Mappings xmlns="2a9df6cb-da06-4b3c-b900-0f3a11605c14" xsi:nil="true"/>
    <IsNotebookLocked xmlns="2a9df6cb-da06-4b3c-b900-0f3a11605c14" xsi:nil="true"/>
    <lcf76f155ced4ddcb4097134ff3c332f xmlns="2a9df6cb-da06-4b3c-b900-0f3a11605c14">
      <Terms xmlns="http://schemas.microsoft.com/office/infopath/2007/PartnerControls"/>
    </lcf76f155ced4ddcb4097134ff3c332f>
    <Templates xmlns="2a9df6cb-da06-4b3c-b900-0f3a11605c14" xsi:nil="true"/>
    <Member_Groups xmlns="2a9df6cb-da06-4b3c-b900-0f3a11605c14">
      <UserInfo>
        <DisplayName/>
        <AccountId xsi:nil="true"/>
        <AccountType/>
      </UserInfo>
    </Member_Groups>
    <Self_Registration_Enabled xmlns="2a9df6cb-da06-4b3c-b900-0f3a11605c14" xsi:nil="true"/>
    <TaxCatchAll xmlns="2da59447-b171-4ff9-a4eb-cecbaeb76619" xsi:nil="true"/>
    <AppVersion xmlns="2a9df6cb-da06-4b3c-b900-0f3a11605c14" xsi:nil="true"/>
    <NotebookType xmlns="2a9df6cb-da06-4b3c-b900-0f3a11605c14" xsi:nil="true"/>
    <Distribution_Groups xmlns="2a9df6cb-da06-4b3c-b900-0f3a11605c14" xsi:nil="true"/>
    <Members xmlns="2a9df6cb-da06-4b3c-b900-0f3a11605c14">
      <UserInfo>
        <DisplayName/>
        <AccountId xsi:nil="true"/>
        <AccountType/>
      </UserInfo>
    </Members>
    <DefaultSectionNames xmlns="2a9df6cb-da06-4b3c-b900-0f3a11605c14" xsi:nil="true"/>
    <Is_Collaboration_Space_Locked xmlns="2a9df6cb-da06-4b3c-b900-0f3a11605c14" xsi:nil="true"/>
    <Teams_Channel_Section_Location xmlns="2a9df6cb-da06-4b3c-b900-0f3a11605c14" xsi:nil="true"/>
    <TeamsChannelId xmlns="2a9df6cb-da06-4b3c-b900-0f3a11605c14" xsi:nil="true"/>
    <FolderType xmlns="2a9df6cb-da06-4b3c-b900-0f3a11605c14" xsi:nil="true"/>
    <CultureName xmlns="2a9df6cb-da06-4b3c-b900-0f3a11605c14" xsi:nil="true"/>
    <Owner xmlns="2a9df6cb-da06-4b3c-b900-0f3a11605c14">
      <UserInfo>
        <DisplayName/>
        <AccountId xsi:nil="true"/>
        <AccountType/>
      </UserInfo>
    </Owner>
    <Invited_Leaders xmlns="2a9df6cb-da06-4b3c-b900-0f3a11605c14" xsi:nil="true"/>
  </documentManagement>
</p:properties>
</file>

<file path=customXml/itemProps1.xml><?xml version="1.0" encoding="utf-8"?>
<ds:datastoreItem xmlns:ds="http://schemas.openxmlformats.org/officeDocument/2006/customXml" ds:itemID="{C37E8A1C-57F1-468A-A743-6D2F73884433}"/>
</file>

<file path=customXml/itemProps2.xml><?xml version="1.0" encoding="utf-8"?>
<ds:datastoreItem xmlns:ds="http://schemas.openxmlformats.org/officeDocument/2006/customXml" ds:itemID="{7C1279E2-BCF9-483F-9C5D-69D0D331C437}"/>
</file>

<file path=customXml/itemProps3.xml><?xml version="1.0" encoding="utf-8"?>
<ds:datastoreItem xmlns:ds="http://schemas.openxmlformats.org/officeDocument/2006/customXml" ds:itemID="{D1AC8348-FAE0-45B5-A351-54C66C798336}"/>
</file>

<file path=docProps/app.xml><?xml version="1.0" encoding="utf-8"?>
<Properties xmlns="http://schemas.openxmlformats.org/officeDocument/2006/extended-properties" xmlns:vt="http://schemas.openxmlformats.org/officeDocument/2006/docPropsVTypes">
  <Template/>
  <TotalTime>3611</TotalTime>
  <Words>1020</Words>
  <Application>Microsoft Office PowerPoint</Application>
  <PresentationFormat>Widescreen</PresentationFormat>
  <Paragraphs>116</Paragraphs>
  <Slides>18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Acumin Pro</vt:lpstr>
      <vt:lpstr>Arial</vt:lpstr>
      <vt:lpstr>Calibri</vt:lpstr>
      <vt:lpstr>United Sans Cd Bk</vt:lpstr>
      <vt:lpstr>Wingdings</vt:lpstr>
      <vt:lpstr>Office Theme</vt:lpstr>
      <vt:lpstr>Comparing the Financial and Environmental Costs of Food Production</vt:lpstr>
      <vt:lpstr>Comparing costs</vt:lpstr>
      <vt:lpstr>Comparing costs</vt:lpstr>
      <vt:lpstr>Food supply chain components</vt:lpstr>
      <vt:lpstr>Food supply chain components</vt:lpstr>
      <vt:lpstr>Inputs</vt:lpstr>
      <vt:lpstr>Outputs</vt:lpstr>
      <vt:lpstr>Externalities</vt:lpstr>
      <vt:lpstr>Input costs</vt:lpstr>
      <vt:lpstr>Assignment: Plant sale</vt:lpstr>
      <vt:lpstr>Assignment, continued: Group work</vt:lpstr>
      <vt:lpstr>Class discussion</vt:lpstr>
      <vt:lpstr>Activity reflection </vt:lpstr>
      <vt:lpstr>Aquaculture costs</vt:lpstr>
      <vt:lpstr>BiG Project research </vt:lpstr>
      <vt:lpstr>Additional challenges</vt:lpstr>
      <vt:lpstr>Our challenge:</vt:lpstr>
      <vt:lpstr>Final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164</cp:revision>
  <dcterms:created xsi:type="dcterms:W3CDTF">2024-06-20T13:54:59Z</dcterms:created>
  <dcterms:modified xsi:type="dcterms:W3CDTF">2026-02-04T14:43:00Z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2025-04-03T20:58:48Z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d76bd4dd-0447-4eb4-bb84-a7f7fd40972c</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y fmtid="{D5CDD505-2E9C-101B-9397-08002B2CF9AE}" pid="12" name="ContentTypeId">
    <vt:lpwstr>0x0101006008885D85247D48B81EA4A11A8C7EC3</vt:lpwstr>
  </property>
</Properties>
</file>