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authors.xml" ContentType="application/vnd.ms-powerpoint.authors+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10.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ppt/tags/tag12.xml" ContentType="application/vnd.openxmlformats-officedocument.presentationml.tags+xml"/>
  <Override PartName="/ppt/tags/tag21.xml" ContentType="application/vnd.openxmlformats-officedocument.presentationml.tags+xml"/>
  <Override PartName="/ppt/tags/tag14.xml" ContentType="application/vnd.openxmlformats-officedocument.presentationml.tags+xml"/>
  <Override PartName="/ppt/tags/tag19.xml" ContentType="application/vnd.openxmlformats-officedocument.presentationml.tags+xml"/>
  <Override PartName="/docProps/app.xml" ContentType="application/vnd.openxmlformats-officedocument.extended-properties+xml"/>
  <Override PartName="/ppt/tags/tag15.xml" ContentType="application/vnd.openxmlformats-officedocument.presentationml.tags+xml"/>
  <Override PartName="/ppt/tags/tag11.xml" ContentType="application/vnd.openxmlformats-officedocument.presentationml.tags+xml"/>
  <Override PartName="/ppt/tags/tag16.xml" ContentType="application/vnd.openxmlformats-officedocument.presentationml.tags+xml"/>
  <Override PartName="/docProps/custom.xml" ContentType="application/vnd.openxmlformats-officedocument.custom-properties+xml"/>
  <Override PartName="/ppt/tags/tag20.xml" ContentType="application/vnd.openxmlformats-officedocument.presentationml.tags+xml"/>
  <Override PartName="/ppt/tags/tag17.xml" ContentType="application/vnd.openxmlformats-officedocument.presentationml.tags+xml"/>
  <Override PartName="/ppt/tags/tag9.xml" ContentType="application/vnd.openxmlformats-officedocument.presentationml.tags+xml"/>
  <Override PartName="/ppt/tags/tag18.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7" r:id="rId1"/>
  </p:sldMasterIdLst>
  <p:notesMasterIdLst>
    <p:notesMasterId r:id="rId22"/>
  </p:notesMasterIdLst>
  <p:sldIdLst>
    <p:sldId id="277" r:id="rId2"/>
    <p:sldId id="285" r:id="rId3"/>
    <p:sldId id="262" r:id="rId4"/>
    <p:sldId id="264" r:id="rId5"/>
    <p:sldId id="265" r:id="rId6"/>
    <p:sldId id="266" r:id="rId7"/>
    <p:sldId id="278" r:id="rId8"/>
    <p:sldId id="284" r:id="rId9"/>
    <p:sldId id="281" r:id="rId10"/>
    <p:sldId id="283" r:id="rId11"/>
    <p:sldId id="280" r:id="rId12"/>
    <p:sldId id="268" r:id="rId13"/>
    <p:sldId id="269" r:id="rId14"/>
    <p:sldId id="270" r:id="rId15"/>
    <p:sldId id="272" r:id="rId16"/>
    <p:sldId id="279" r:id="rId17"/>
    <p:sldId id="273" r:id="rId18"/>
    <p:sldId id="274" r:id="rId19"/>
    <p:sldId id="275" r:id="rId20"/>
    <p:sldId id="286" r:id="rId21"/>
  </p:sldIdLst>
  <p:sldSz cx="12192000" cy="6858000"/>
  <p:notesSz cx="7315200" cy="96012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D7E8F3-FE33-EEB1-86EC-CCC5C2ACB7E3}" name="Wineland, Charles R" initials="CW" userId="S::cwinelan@purdue.edu::cefd671b-2052-4e2c-9bcf-46be4c8df1e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A7CF"/>
    <a:srgbClr val="CBDB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8" autoAdjust="0"/>
    <p:restoredTop sz="86387" autoAdjust="0"/>
  </p:normalViewPr>
  <p:slideViewPr>
    <p:cSldViewPr snapToGrid="0">
      <p:cViewPr varScale="1">
        <p:scale>
          <a:sx n="70" d="100"/>
          <a:sy n="70" d="100"/>
        </p:scale>
        <p:origin x="192" y="48"/>
      </p:cViewPr>
      <p:guideLst/>
    </p:cSldViewPr>
  </p:slideViewPr>
  <p:outlineViewPr>
    <p:cViewPr>
      <p:scale>
        <a:sx n="33" d="100"/>
        <a:sy n="33" d="100"/>
      </p:scale>
      <p:origin x="0" y="-9902"/>
    </p:cViewPr>
  </p:outlineViewPr>
  <p:notesTextViewPr>
    <p:cViewPr>
      <p:scale>
        <a:sx n="1" d="1"/>
        <a:sy n="1" d="1"/>
      </p:scale>
      <p:origin x="0" y="0"/>
    </p:cViewPr>
  </p:notesTextViewPr>
  <p:sorterViewPr>
    <p:cViewPr>
      <p:scale>
        <a:sx n="100" d="100"/>
        <a:sy n="100" d="100"/>
      </p:scale>
      <p:origin x="0" y="-19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72F05983-5142-45CC-A131-EA17EBF412DC}" type="datetimeFigureOut">
              <a:rPr lang="en-US" smtClean="0"/>
              <a:t>2/4/2026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BAA8FBC8-BE10-4EAC-9C6F-0F891297FD85}" type="slidenum">
              <a:rPr lang="en-US" smtClean="0"/>
              <a:t>‹#›</a:t>
            </a:fld>
            <a:endParaRPr lang="en-US"/>
          </a:p>
        </p:txBody>
      </p:sp>
    </p:spTree>
    <p:extLst>
      <p:ext uri="{BB962C8B-B14F-4D97-AF65-F5344CB8AC3E}">
        <p14:creationId xmlns:p14="http://schemas.microsoft.com/office/powerpoint/2010/main" val="315533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1</a:t>
            </a:fld>
            <a:endParaRPr lang="en-US"/>
          </a:p>
        </p:txBody>
      </p:sp>
    </p:spTree>
    <p:extLst>
      <p:ext uri="{BB962C8B-B14F-4D97-AF65-F5344CB8AC3E}">
        <p14:creationId xmlns:p14="http://schemas.microsoft.com/office/powerpoint/2010/main" val="235734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959CA-08C0-EB87-C4C4-1D62ACE78E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47799-EF15-F575-2DBE-A33821E2D3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9AFBF8-4866-A349-C8F5-90094F3765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4D82C4-2DC8-1DEC-0E72-8FC57CC8817D}"/>
              </a:ext>
            </a:extLst>
          </p:cNvPr>
          <p:cNvSpPr>
            <a:spLocks noGrp="1"/>
          </p:cNvSpPr>
          <p:nvPr>
            <p:ph type="sldNum" sz="quarter" idx="5"/>
          </p:nvPr>
        </p:nvSpPr>
        <p:spPr/>
        <p:txBody>
          <a:bodyPr/>
          <a:lstStyle/>
          <a:p>
            <a:fld id="{BAA8FBC8-BE10-4EAC-9C6F-0F891297FD85}" type="slidenum">
              <a:rPr lang="en-US" smtClean="0"/>
              <a:t>11</a:t>
            </a:fld>
            <a:endParaRPr lang="en-US"/>
          </a:p>
        </p:txBody>
      </p:sp>
    </p:spTree>
    <p:extLst>
      <p:ext uri="{BB962C8B-B14F-4D97-AF65-F5344CB8AC3E}">
        <p14:creationId xmlns:p14="http://schemas.microsoft.com/office/powerpoint/2010/main" val="2793324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Graphic from: CDC video, Fight Germs. Wash Your Hands! https://www.youtube.com/watch?v=eZw4Ga3jg3E</a:t>
            </a:r>
            <a:r>
              <a:rPr lang="en-US" b="1" dirty="0"/>
              <a:t>  </a:t>
            </a:r>
            <a:endParaRPr lang="en-US" dirty="0"/>
          </a:p>
          <a:p>
            <a:r>
              <a:rPr lang="en-US" sz="1300" dirty="0">
                <a:latin typeface="Cambria" panose="02040503050406030204" pitchFamily="18" charset="0"/>
                <a:ea typeface="Times New Roman" panose="02020603050405020304" pitchFamily="18"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BAA8FBC8-BE10-4EAC-9C6F-0F891297FD85}" type="slidenum">
              <a:rPr lang="en-US" smtClean="0"/>
              <a:t>12</a:t>
            </a:fld>
            <a:endParaRPr lang="en-US"/>
          </a:p>
        </p:txBody>
      </p:sp>
    </p:spTree>
    <p:extLst>
      <p:ext uri="{BB962C8B-B14F-4D97-AF65-F5344CB8AC3E}">
        <p14:creationId xmlns:p14="http://schemas.microsoft.com/office/powerpoint/2010/main" val="4000231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13</a:t>
            </a:fld>
            <a:endParaRPr lang="en-US"/>
          </a:p>
        </p:txBody>
      </p:sp>
    </p:spTree>
    <p:extLst>
      <p:ext uri="{BB962C8B-B14F-4D97-AF65-F5344CB8AC3E}">
        <p14:creationId xmlns:p14="http://schemas.microsoft.com/office/powerpoint/2010/main" val="1032214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900" dirty="0">
                <a:latin typeface="Times New Roman" panose="02020603050405020304" pitchFamily="18" charset="0"/>
                <a:ea typeface="Cambria" panose="02040503050406030204" pitchFamily="18" charset="0"/>
                <a:cs typeface="Times New Roman" panose="02020603050405020304" pitchFamily="18" charset="0"/>
              </a:rPr>
              <a:t>Graphic: Mayo Clinic Minute: Quick Tips for Washing Fruits and Vegetables: </a:t>
            </a:r>
            <a:r>
              <a:rPr lang="en-US" sz="1900" u="sng"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https://www.youtube.com/watch?v=d41O6StbMTU </a:t>
            </a:r>
            <a:endParaRPr lang="en-US" sz="1900" dirty="0"/>
          </a:p>
          <a:p>
            <a:pPr defTabSz="966612">
              <a:defRPr/>
            </a:pPr>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14</a:t>
            </a:fld>
            <a:endParaRPr lang="en-US"/>
          </a:p>
        </p:txBody>
      </p:sp>
    </p:spTree>
    <p:extLst>
      <p:ext uri="{BB962C8B-B14F-4D97-AF65-F5344CB8AC3E}">
        <p14:creationId xmlns:p14="http://schemas.microsoft.com/office/powerpoint/2010/main" val="3828599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latin typeface="Times New Roman" panose="02020603050405020304" pitchFamily="18" charset="0"/>
                <a:ea typeface="Cambria" panose="02040503050406030204" pitchFamily="18" charset="0"/>
              </a:rPr>
              <a:t>Video: </a:t>
            </a:r>
            <a:r>
              <a:rPr lang="en-US" sz="13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https://youtu.be/FaIynhb0twk?si=aBHdhpAYMnA7Kg7m   </a:t>
            </a:r>
          </a:p>
          <a:p>
            <a:pPr defTabSz="966612">
              <a:defRPr/>
            </a:pPr>
            <a:r>
              <a:rPr lang="en-US" sz="13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or Google “</a:t>
            </a:r>
            <a:r>
              <a:rPr lang="en-US" sz="1900" dirty="0">
                <a:solidFill>
                  <a:srgbClr val="F1F1F1"/>
                </a:solidFill>
                <a:latin typeface="Roboto" panose="020F0502020204030204" pitchFamily="34" charset="0"/>
              </a:rPr>
              <a:t>Gordon Ramsay Cooks Mediterranean Sea Bass in Under 10 Minutes | Ramsay in 10”</a:t>
            </a:r>
          </a:p>
          <a:p>
            <a:r>
              <a:rPr lang="en-US" u="none" dirty="0"/>
              <a:t>Length: 10 minutes, 12 seconds</a:t>
            </a:r>
          </a:p>
          <a:p>
            <a:endParaRPr lang="en-US" u="none" dirty="0"/>
          </a:p>
        </p:txBody>
      </p:sp>
      <p:sp>
        <p:nvSpPr>
          <p:cNvPr id="4" name="Slide Number Placeholder 3"/>
          <p:cNvSpPr>
            <a:spLocks noGrp="1"/>
          </p:cNvSpPr>
          <p:nvPr>
            <p:ph type="sldNum" sz="quarter" idx="5"/>
          </p:nvPr>
        </p:nvSpPr>
        <p:spPr/>
        <p:txBody>
          <a:bodyPr/>
          <a:lstStyle/>
          <a:p>
            <a:fld id="{BAA8FBC8-BE10-4EAC-9C6F-0F891297FD85}" type="slidenum">
              <a:rPr lang="en-US" smtClean="0"/>
              <a:t>15</a:t>
            </a:fld>
            <a:endParaRPr lang="en-US"/>
          </a:p>
        </p:txBody>
      </p:sp>
    </p:spTree>
    <p:extLst>
      <p:ext uri="{BB962C8B-B14F-4D97-AF65-F5344CB8AC3E}">
        <p14:creationId xmlns:p14="http://schemas.microsoft.com/office/powerpoint/2010/main" val="414636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100" dirty="0">
                <a:latin typeface="Times New Roman" panose="02020603050405020304" pitchFamily="18" charset="0"/>
                <a:ea typeface="Cambria" panose="02040503050406030204" pitchFamily="18" charset="0"/>
              </a:rPr>
              <a:t>Video: </a:t>
            </a:r>
            <a:r>
              <a:rPr lang="en-US" sz="11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https://</a:t>
            </a:r>
            <a:r>
              <a:rPr lang="en-US" sz="11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youtu.be</a:t>
            </a:r>
            <a:r>
              <a:rPr lang="en-US" sz="11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/FaIynhb0twk?si=aBHdhpAYMnA7Kg7m </a:t>
            </a:r>
          </a:p>
          <a:p>
            <a:pPr defTabSz="966612">
              <a:defRPr/>
            </a:pPr>
            <a:r>
              <a:rPr lang="en-US" sz="11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or Google “</a:t>
            </a:r>
            <a:r>
              <a:rPr lang="en-US" sz="1300" dirty="0">
                <a:solidFill>
                  <a:srgbClr val="F1F1F1"/>
                </a:solidFill>
                <a:latin typeface="Roboto" panose="020F0502020204030204" pitchFamily="34" charset="0"/>
              </a:rPr>
              <a:t>Gordon Ramsay Cooks Mediterranean Sea Bass in Under 10 Minutes | Ramsay in 10”</a:t>
            </a:r>
          </a:p>
          <a:p>
            <a:r>
              <a:rPr lang="en-US" u="none" dirty="0"/>
              <a:t>Length: 10 minutes, 12 seconds</a:t>
            </a:r>
          </a:p>
          <a:p>
            <a:endParaRPr lang="en-US" u="none" dirty="0"/>
          </a:p>
          <a:p>
            <a:endParaRPr lang="en-US" u="none" dirty="0"/>
          </a:p>
        </p:txBody>
      </p:sp>
      <p:sp>
        <p:nvSpPr>
          <p:cNvPr id="4" name="Slide Number Placeholder 3"/>
          <p:cNvSpPr>
            <a:spLocks noGrp="1"/>
          </p:cNvSpPr>
          <p:nvPr>
            <p:ph type="sldNum" sz="quarter" idx="5"/>
          </p:nvPr>
        </p:nvSpPr>
        <p:spPr/>
        <p:txBody>
          <a:bodyPr/>
          <a:lstStyle/>
          <a:p>
            <a:fld id="{BAA8FBC8-BE10-4EAC-9C6F-0F891297FD85}" type="slidenum">
              <a:rPr lang="en-US" smtClean="0"/>
              <a:t>16</a:t>
            </a:fld>
            <a:endParaRPr lang="en-US"/>
          </a:p>
        </p:txBody>
      </p:sp>
    </p:spTree>
    <p:extLst>
      <p:ext uri="{BB962C8B-B14F-4D97-AF65-F5344CB8AC3E}">
        <p14:creationId xmlns:p14="http://schemas.microsoft.com/office/powerpoint/2010/main" val="4253032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17</a:t>
            </a:fld>
            <a:endParaRPr lang="en-US"/>
          </a:p>
        </p:txBody>
      </p:sp>
    </p:spTree>
    <p:extLst>
      <p:ext uri="{BB962C8B-B14F-4D97-AF65-F5344CB8AC3E}">
        <p14:creationId xmlns:p14="http://schemas.microsoft.com/office/powerpoint/2010/main" val="374965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18</a:t>
            </a:fld>
            <a:endParaRPr lang="en-US"/>
          </a:p>
        </p:txBody>
      </p:sp>
    </p:spTree>
    <p:extLst>
      <p:ext uri="{BB962C8B-B14F-4D97-AF65-F5344CB8AC3E}">
        <p14:creationId xmlns:p14="http://schemas.microsoft.com/office/powerpoint/2010/main" val="1196463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19</a:t>
            </a:fld>
            <a:endParaRPr lang="en-US"/>
          </a:p>
        </p:txBody>
      </p:sp>
    </p:spTree>
    <p:extLst>
      <p:ext uri="{BB962C8B-B14F-4D97-AF65-F5344CB8AC3E}">
        <p14:creationId xmlns:p14="http://schemas.microsoft.com/office/powerpoint/2010/main" val="3020947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3</a:t>
            </a:fld>
            <a:endParaRPr lang="en-US"/>
          </a:p>
        </p:txBody>
      </p:sp>
    </p:spTree>
    <p:extLst>
      <p:ext uri="{BB962C8B-B14F-4D97-AF65-F5344CB8AC3E}">
        <p14:creationId xmlns:p14="http://schemas.microsoft.com/office/powerpoint/2010/main" val="2439150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E101A"/>
              </a:solidFill>
              <a:effectLst/>
            </a:endParaRPr>
          </a:p>
        </p:txBody>
      </p:sp>
      <p:sp>
        <p:nvSpPr>
          <p:cNvPr id="4" name="Slide Number Placeholder 3"/>
          <p:cNvSpPr>
            <a:spLocks noGrp="1"/>
          </p:cNvSpPr>
          <p:nvPr>
            <p:ph type="sldNum" sz="quarter" idx="5"/>
          </p:nvPr>
        </p:nvSpPr>
        <p:spPr/>
        <p:txBody>
          <a:bodyPr/>
          <a:lstStyle/>
          <a:p>
            <a:fld id="{BAA8FBC8-BE10-4EAC-9C6F-0F891297FD85}" type="slidenum">
              <a:rPr lang="en-US" smtClean="0"/>
              <a:t>4</a:t>
            </a:fld>
            <a:endParaRPr lang="en-US"/>
          </a:p>
        </p:txBody>
      </p:sp>
    </p:spTree>
    <p:extLst>
      <p:ext uri="{BB962C8B-B14F-4D97-AF65-F5344CB8AC3E}">
        <p14:creationId xmlns:p14="http://schemas.microsoft.com/office/powerpoint/2010/main" val="3444738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cards can be printed to be physically manipulated.</a:t>
            </a:r>
          </a:p>
        </p:txBody>
      </p:sp>
      <p:sp>
        <p:nvSpPr>
          <p:cNvPr id="4" name="Slide Number Placeholder 3"/>
          <p:cNvSpPr>
            <a:spLocks noGrp="1"/>
          </p:cNvSpPr>
          <p:nvPr>
            <p:ph type="sldNum" sz="quarter" idx="5"/>
          </p:nvPr>
        </p:nvSpPr>
        <p:spPr/>
        <p:txBody>
          <a:bodyPr/>
          <a:lstStyle/>
          <a:p>
            <a:fld id="{BAA8FBC8-BE10-4EAC-9C6F-0F891297FD85}" type="slidenum">
              <a:rPr lang="en-US" smtClean="0"/>
              <a:t>5</a:t>
            </a:fld>
            <a:endParaRPr lang="en-US"/>
          </a:p>
        </p:txBody>
      </p:sp>
    </p:spTree>
    <p:extLst>
      <p:ext uri="{BB962C8B-B14F-4D97-AF65-F5344CB8AC3E}">
        <p14:creationId xmlns:p14="http://schemas.microsoft.com/office/powerpoint/2010/main" val="4096453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6</a:t>
            </a:fld>
            <a:endParaRPr lang="en-US"/>
          </a:p>
        </p:txBody>
      </p:sp>
    </p:spTree>
    <p:extLst>
      <p:ext uri="{BB962C8B-B14F-4D97-AF65-F5344CB8AC3E}">
        <p14:creationId xmlns:p14="http://schemas.microsoft.com/office/powerpoint/2010/main" val="1585771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7</a:t>
            </a:fld>
            <a:endParaRPr lang="en-US"/>
          </a:p>
        </p:txBody>
      </p:sp>
    </p:spTree>
    <p:extLst>
      <p:ext uri="{BB962C8B-B14F-4D97-AF65-F5344CB8AC3E}">
        <p14:creationId xmlns:p14="http://schemas.microsoft.com/office/powerpoint/2010/main" val="350182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8</a:t>
            </a:fld>
            <a:endParaRPr lang="en-US"/>
          </a:p>
        </p:txBody>
      </p:sp>
    </p:spTree>
    <p:extLst>
      <p:ext uri="{BB962C8B-B14F-4D97-AF65-F5344CB8AC3E}">
        <p14:creationId xmlns:p14="http://schemas.microsoft.com/office/powerpoint/2010/main" val="1208108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B60A0-F26C-F003-B09B-503B716ADD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A78C95-C1EC-0F7D-9FDA-BB686BB1C1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B6B499-B575-AE56-9981-D905F4EC530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093457-B424-D027-2F90-278B592BEF77}"/>
              </a:ext>
            </a:extLst>
          </p:cNvPr>
          <p:cNvSpPr>
            <a:spLocks noGrp="1"/>
          </p:cNvSpPr>
          <p:nvPr>
            <p:ph type="sldNum" sz="quarter" idx="5"/>
          </p:nvPr>
        </p:nvSpPr>
        <p:spPr/>
        <p:txBody>
          <a:bodyPr/>
          <a:lstStyle/>
          <a:p>
            <a:fld id="{BAA8FBC8-BE10-4EAC-9C6F-0F891297FD85}" type="slidenum">
              <a:rPr lang="en-US" smtClean="0"/>
              <a:t>9</a:t>
            </a:fld>
            <a:endParaRPr lang="en-US"/>
          </a:p>
        </p:txBody>
      </p:sp>
    </p:spTree>
    <p:extLst>
      <p:ext uri="{BB962C8B-B14F-4D97-AF65-F5344CB8AC3E}">
        <p14:creationId xmlns:p14="http://schemas.microsoft.com/office/powerpoint/2010/main" val="2107562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B60A0-F26C-F003-B09B-503B716ADD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A78C95-C1EC-0F7D-9FDA-BB686BB1C1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B6B499-B575-AE56-9981-D905F4EC530A}"/>
              </a:ext>
            </a:extLst>
          </p:cNvPr>
          <p:cNvSpPr>
            <a:spLocks noGrp="1"/>
          </p:cNvSpPr>
          <p:nvPr>
            <p:ph type="body" idx="1"/>
          </p:nvPr>
        </p:nvSpPr>
        <p:spPr/>
        <p:txBody>
          <a:bodyPr/>
          <a:lstStyle/>
          <a:p>
            <a:endParaRPr lang="en-US" b="0" i="0" dirty="0">
              <a:solidFill>
                <a:srgbClr val="1B1B1B"/>
              </a:solidFill>
              <a:effectLst/>
              <a:latin typeface="Roboto Mono Web"/>
            </a:endParaRPr>
          </a:p>
        </p:txBody>
      </p:sp>
      <p:sp>
        <p:nvSpPr>
          <p:cNvPr id="4" name="Slide Number Placeholder 3">
            <a:extLst>
              <a:ext uri="{FF2B5EF4-FFF2-40B4-BE49-F238E27FC236}">
                <a16:creationId xmlns:a16="http://schemas.microsoft.com/office/drawing/2014/main" id="{D2093457-B424-D027-2F90-278B592BEF77}"/>
              </a:ext>
            </a:extLst>
          </p:cNvPr>
          <p:cNvSpPr>
            <a:spLocks noGrp="1"/>
          </p:cNvSpPr>
          <p:nvPr>
            <p:ph type="sldNum" sz="quarter" idx="5"/>
          </p:nvPr>
        </p:nvSpPr>
        <p:spPr/>
        <p:txBody>
          <a:bodyPr/>
          <a:lstStyle/>
          <a:p>
            <a:fld id="{BAA8FBC8-BE10-4EAC-9C6F-0F891297FD85}" type="slidenum">
              <a:rPr lang="en-US" smtClean="0"/>
              <a:t>10</a:t>
            </a:fld>
            <a:endParaRPr lang="en-US"/>
          </a:p>
        </p:txBody>
      </p:sp>
    </p:spTree>
    <p:extLst>
      <p:ext uri="{BB962C8B-B14F-4D97-AF65-F5344CB8AC3E}">
        <p14:creationId xmlns:p14="http://schemas.microsoft.com/office/powerpoint/2010/main" val="871292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F1CC2-9D2B-4846-9C1F-19978879B4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D44506-E163-4F41-8DCF-BE2C27F737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6ADEF5-8F50-4B0A-815F-FB2958B44AC1}"/>
              </a:ext>
            </a:extLst>
          </p:cNvPr>
          <p:cNvSpPr>
            <a:spLocks noGrp="1"/>
          </p:cNvSpPr>
          <p:nvPr>
            <p:ph type="dt" sz="half" idx="10"/>
          </p:nvPr>
        </p:nvSpPr>
        <p:spPr/>
        <p:txBody>
          <a:bodyPr/>
          <a:lstStyle/>
          <a:p>
            <a:fld id="{2ECF61B5-96CB-4AAA-AEC4-121C73A8216B}" type="datetime1">
              <a:rPr lang="en-US" smtClean="0"/>
              <a:t>2/4/2026</a:t>
            </a:fld>
            <a:endParaRPr lang="en-US"/>
          </a:p>
        </p:txBody>
      </p:sp>
      <p:sp>
        <p:nvSpPr>
          <p:cNvPr id="5" name="Footer Placeholder 4">
            <a:extLst>
              <a:ext uri="{FF2B5EF4-FFF2-40B4-BE49-F238E27FC236}">
                <a16:creationId xmlns:a16="http://schemas.microsoft.com/office/drawing/2014/main" id="{EA67C4BB-3F7A-4808-8BCF-0DC37D1F2C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7C1215-8732-4160-B704-B5D69610E592}"/>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9356834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879B1-CB44-4943-8955-8CFCE90DE0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D4ED6D-3FBE-4022-B609-A9DF477CBF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365E4A-FFF0-4086-86EB-8CD1A0214651}"/>
              </a:ext>
            </a:extLst>
          </p:cNvPr>
          <p:cNvSpPr>
            <a:spLocks noGrp="1"/>
          </p:cNvSpPr>
          <p:nvPr>
            <p:ph type="dt" sz="half" idx="10"/>
          </p:nvPr>
        </p:nvSpPr>
        <p:spPr/>
        <p:txBody>
          <a:bodyPr/>
          <a:lstStyle/>
          <a:p>
            <a:fld id="{E42BBFC4-9838-4593-8367-23A8692822FB}" type="datetime1">
              <a:rPr lang="en-US" smtClean="0"/>
              <a:t>2/4/2026</a:t>
            </a:fld>
            <a:endParaRPr lang="en-US"/>
          </a:p>
        </p:txBody>
      </p:sp>
      <p:sp>
        <p:nvSpPr>
          <p:cNvPr id="5" name="Footer Placeholder 4">
            <a:extLst>
              <a:ext uri="{FF2B5EF4-FFF2-40B4-BE49-F238E27FC236}">
                <a16:creationId xmlns:a16="http://schemas.microsoft.com/office/drawing/2014/main" id="{F29876C6-C178-44EA-8DD8-E555585884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F9BDFB-AD00-476D-8D1A-A1059306DEF5}"/>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80275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64139D-D8BF-466F-A9AF-7810244CA7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6DBDC-CD2F-4AE6-A5CC-51756ABFF2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800E81-7198-4CD9-A9E4-F3C5006F3C82}"/>
              </a:ext>
            </a:extLst>
          </p:cNvPr>
          <p:cNvSpPr>
            <a:spLocks noGrp="1"/>
          </p:cNvSpPr>
          <p:nvPr>
            <p:ph type="dt" sz="half" idx="10"/>
          </p:nvPr>
        </p:nvSpPr>
        <p:spPr/>
        <p:txBody>
          <a:bodyPr/>
          <a:lstStyle/>
          <a:p>
            <a:fld id="{B30E274F-4D0F-4F96-9DDC-A3219CFF8EB4}" type="datetime1">
              <a:rPr lang="en-US" smtClean="0"/>
              <a:t>2/4/2026</a:t>
            </a:fld>
            <a:endParaRPr lang="en-US"/>
          </a:p>
        </p:txBody>
      </p:sp>
      <p:sp>
        <p:nvSpPr>
          <p:cNvPr id="5" name="Footer Placeholder 4">
            <a:extLst>
              <a:ext uri="{FF2B5EF4-FFF2-40B4-BE49-F238E27FC236}">
                <a16:creationId xmlns:a16="http://schemas.microsoft.com/office/drawing/2014/main" id="{D869645F-F96D-4596-8324-69E06E2CC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905971-E123-464B-91BD-A3D193D3BBA1}"/>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65698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492DD6-1AC5-4D5D-90F8-4BAEA3448DFD}" type="datetime1">
              <a:rPr lang="en-US" smtClean="0"/>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2BF4B-96A2-4F4D-B50B-5F3206B3AA01}" type="slidenum">
              <a:rPr lang="en-US" smtClean="0"/>
              <a:t>‹#›</a:t>
            </a:fld>
            <a:endParaRPr lang="en-US"/>
          </a:p>
        </p:txBody>
      </p:sp>
      <p:sp>
        <p:nvSpPr>
          <p:cNvPr id="9" name="Content Placeholder 8">
            <a:extLst>
              <a:ext uri="{FF2B5EF4-FFF2-40B4-BE49-F238E27FC236}">
                <a16:creationId xmlns:a16="http://schemas.microsoft.com/office/drawing/2014/main" id="{08C1757E-286F-4704-AA2F-4A890FC39C3D}"/>
              </a:ext>
            </a:extLst>
          </p:cNvPr>
          <p:cNvSpPr>
            <a:spLocks noGrp="1"/>
          </p:cNvSpPr>
          <p:nvPr>
            <p:ph sz="quarter" idx="13"/>
          </p:nvPr>
        </p:nvSpPr>
        <p:spPr>
          <a:xfrm>
            <a:off x="5495925" y="320040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047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B860-2960-4E13-BB2F-C861006720EA}"/>
              </a:ext>
            </a:extLst>
          </p:cNvPr>
          <p:cNvSpPr>
            <a:spLocks noGrp="1"/>
          </p:cNvSpPr>
          <p:nvPr>
            <p:ph type="title"/>
          </p:nvPr>
        </p:nvSpPr>
        <p:spPr>
          <a:xfrm>
            <a:off x="386080" y="365125"/>
            <a:ext cx="1096772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D09422B-7671-47E5-AECE-8126E2BBEC55}"/>
              </a:ext>
            </a:extLst>
          </p:cNvPr>
          <p:cNvSpPr>
            <a:spLocks noGrp="1"/>
          </p:cNvSpPr>
          <p:nvPr>
            <p:ph idx="1"/>
          </p:nvPr>
        </p:nvSpPr>
        <p:spPr>
          <a:xfrm>
            <a:off x="411480" y="1847850"/>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A024456-D6D4-43F3-89A4-93C38B37CB29}"/>
              </a:ext>
            </a:extLst>
          </p:cNvPr>
          <p:cNvSpPr>
            <a:spLocks noGrp="1"/>
          </p:cNvSpPr>
          <p:nvPr>
            <p:ph type="dt" sz="half" idx="10"/>
          </p:nvPr>
        </p:nvSpPr>
        <p:spPr/>
        <p:txBody>
          <a:bodyPr/>
          <a:lstStyle/>
          <a:p>
            <a:fld id="{AB28C162-B6D2-4746-9E55-A81476BF249F}" type="datetime1">
              <a:rPr lang="en-US" smtClean="0"/>
              <a:t>2/4/2026</a:t>
            </a:fld>
            <a:endParaRPr lang="en-US"/>
          </a:p>
        </p:txBody>
      </p:sp>
      <p:sp>
        <p:nvSpPr>
          <p:cNvPr id="5" name="Footer Placeholder 4">
            <a:extLst>
              <a:ext uri="{FF2B5EF4-FFF2-40B4-BE49-F238E27FC236}">
                <a16:creationId xmlns:a16="http://schemas.microsoft.com/office/drawing/2014/main" id="{93074471-2940-4550-B583-0208398AC2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8BC7D3-6EC3-49FC-82C9-B19AEAD2D7B1}"/>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417560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183BE-0B4D-4201-BF00-1E6B0D8DE5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88DD3B-A524-40BC-861A-37A30FCED8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5966B5-96E8-482F-BC2B-D8F8FDB1DBFB}"/>
              </a:ext>
            </a:extLst>
          </p:cNvPr>
          <p:cNvSpPr>
            <a:spLocks noGrp="1"/>
          </p:cNvSpPr>
          <p:nvPr>
            <p:ph type="dt" sz="half" idx="10"/>
          </p:nvPr>
        </p:nvSpPr>
        <p:spPr/>
        <p:txBody>
          <a:bodyPr/>
          <a:lstStyle/>
          <a:p>
            <a:fld id="{9338BA1D-150B-4CB4-BBD1-AD407D805412}" type="datetime1">
              <a:rPr lang="en-US" smtClean="0"/>
              <a:t>2/4/2026</a:t>
            </a:fld>
            <a:endParaRPr lang="en-US"/>
          </a:p>
        </p:txBody>
      </p:sp>
      <p:sp>
        <p:nvSpPr>
          <p:cNvPr id="5" name="Footer Placeholder 4">
            <a:extLst>
              <a:ext uri="{FF2B5EF4-FFF2-40B4-BE49-F238E27FC236}">
                <a16:creationId xmlns:a16="http://schemas.microsoft.com/office/drawing/2014/main" id="{B8558C12-FDD9-4B96-94D3-DC21456D66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68072F-90A4-4A16-AEE9-008DA7AC70CA}"/>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439115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A1008-138C-45E0-8EDF-FF3EABF53B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FB9F66-3CEF-4BD7-A5B3-DE72609703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37915E-3C6D-4910-AA41-E8630DE2D0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FB81FB-12F5-4874-BDF1-EACA629F043B}"/>
              </a:ext>
            </a:extLst>
          </p:cNvPr>
          <p:cNvSpPr>
            <a:spLocks noGrp="1"/>
          </p:cNvSpPr>
          <p:nvPr>
            <p:ph type="dt" sz="half" idx="10"/>
          </p:nvPr>
        </p:nvSpPr>
        <p:spPr/>
        <p:txBody>
          <a:bodyPr/>
          <a:lstStyle/>
          <a:p>
            <a:fld id="{4A58333E-9C20-43B0-82A9-0E2A04DE3FD2}" type="datetime1">
              <a:rPr lang="en-US" smtClean="0"/>
              <a:t>2/4/2026</a:t>
            </a:fld>
            <a:endParaRPr lang="en-US"/>
          </a:p>
        </p:txBody>
      </p:sp>
      <p:sp>
        <p:nvSpPr>
          <p:cNvPr id="6" name="Footer Placeholder 5">
            <a:extLst>
              <a:ext uri="{FF2B5EF4-FFF2-40B4-BE49-F238E27FC236}">
                <a16:creationId xmlns:a16="http://schemas.microsoft.com/office/drawing/2014/main" id="{701BF365-13AB-44F3-8F04-DAE33B1F6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67651F-F096-43F2-A6A4-1C3AD225F7F7}"/>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291318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2D120-9E95-42A4-B2A2-CCFDC8CF8D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0F8294-A469-4699-B4DF-658F40FBD5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E532B0-EE09-4320-837C-8798538930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A70E52-7A3B-4698-93B6-60E7D448DD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F03608-C8BD-4614-8858-395785CE6A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2F7157-306D-4F04-A136-D4454791FD1F}"/>
              </a:ext>
            </a:extLst>
          </p:cNvPr>
          <p:cNvSpPr>
            <a:spLocks noGrp="1"/>
          </p:cNvSpPr>
          <p:nvPr>
            <p:ph type="dt" sz="half" idx="10"/>
          </p:nvPr>
        </p:nvSpPr>
        <p:spPr/>
        <p:txBody>
          <a:bodyPr/>
          <a:lstStyle/>
          <a:p>
            <a:fld id="{AF73AF5A-001B-4663-A6C8-FD0BE2A052CA}" type="datetime1">
              <a:rPr lang="en-US" smtClean="0"/>
              <a:t>2/4/2026</a:t>
            </a:fld>
            <a:endParaRPr lang="en-US"/>
          </a:p>
        </p:txBody>
      </p:sp>
      <p:sp>
        <p:nvSpPr>
          <p:cNvPr id="8" name="Footer Placeholder 7">
            <a:extLst>
              <a:ext uri="{FF2B5EF4-FFF2-40B4-BE49-F238E27FC236}">
                <a16:creationId xmlns:a16="http://schemas.microsoft.com/office/drawing/2014/main" id="{11451FF8-001B-4A33-92E1-DF50467450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926266-5634-4E17-A261-CBA63E8AB272}"/>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097938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48ECE-E16D-4CB8-8E55-BB9605DB39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255191-99C1-4499-9BAA-14647A71190B}"/>
              </a:ext>
            </a:extLst>
          </p:cNvPr>
          <p:cNvSpPr>
            <a:spLocks noGrp="1"/>
          </p:cNvSpPr>
          <p:nvPr>
            <p:ph type="dt" sz="half" idx="10"/>
          </p:nvPr>
        </p:nvSpPr>
        <p:spPr/>
        <p:txBody>
          <a:bodyPr/>
          <a:lstStyle/>
          <a:p>
            <a:fld id="{3D000DA6-D0DA-4EA7-9CF9-22ECFD0B55F6}" type="datetime1">
              <a:rPr lang="en-US" smtClean="0"/>
              <a:t>2/4/2026</a:t>
            </a:fld>
            <a:endParaRPr lang="en-US"/>
          </a:p>
        </p:txBody>
      </p:sp>
      <p:sp>
        <p:nvSpPr>
          <p:cNvPr id="4" name="Footer Placeholder 3">
            <a:extLst>
              <a:ext uri="{FF2B5EF4-FFF2-40B4-BE49-F238E27FC236}">
                <a16:creationId xmlns:a16="http://schemas.microsoft.com/office/drawing/2014/main" id="{943B6C36-47D7-48F5-BA53-C0DDF7EE5D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E12614-6D56-4EE4-8DDD-57838ED5D2C6}"/>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295602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96F9B6-6C6F-48DA-927D-AC028BB469EF}"/>
              </a:ext>
            </a:extLst>
          </p:cNvPr>
          <p:cNvSpPr>
            <a:spLocks noGrp="1"/>
          </p:cNvSpPr>
          <p:nvPr>
            <p:ph type="dt" sz="half" idx="10"/>
          </p:nvPr>
        </p:nvSpPr>
        <p:spPr/>
        <p:txBody>
          <a:bodyPr/>
          <a:lstStyle/>
          <a:p>
            <a:fld id="{3BD66766-7C23-4AD6-8A7D-8C08E68A4597}" type="datetime1">
              <a:rPr lang="en-US" smtClean="0"/>
              <a:t>2/4/2026</a:t>
            </a:fld>
            <a:endParaRPr lang="en-US"/>
          </a:p>
        </p:txBody>
      </p:sp>
      <p:sp>
        <p:nvSpPr>
          <p:cNvPr id="3" name="Footer Placeholder 2">
            <a:extLst>
              <a:ext uri="{FF2B5EF4-FFF2-40B4-BE49-F238E27FC236}">
                <a16:creationId xmlns:a16="http://schemas.microsoft.com/office/drawing/2014/main" id="{5B58FCDC-184F-47EB-A108-AD64CB91A4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D3A8EF-D070-407E-B0E9-D6CCFD9CB0C0}"/>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60357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BDCFB-E8E8-40CB-9F70-F9365310B6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B2D812-A040-4C76-B998-E4C0BC15E5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58F41A-E2B4-4CCE-B9EE-012ECD005F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1C4BDC-BE09-4950-A602-85EC7DF0308F}"/>
              </a:ext>
            </a:extLst>
          </p:cNvPr>
          <p:cNvSpPr>
            <a:spLocks noGrp="1"/>
          </p:cNvSpPr>
          <p:nvPr>
            <p:ph type="dt" sz="half" idx="10"/>
          </p:nvPr>
        </p:nvSpPr>
        <p:spPr/>
        <p:txBody>
          <a:bodyPr/>
          <a:lstStyle/>
          <a:p>
            <a:fld id="{3D5ECD2F-298C-4C4A-B6A1-1CEE331E08E8}" type="datetime1">
              <a:rPr lang="en-US" smtClean="0"/>
              <a:t>2/4/2026</a:t>
            </a:fld>
            <a:endParaRPr lang="en-US"/>
          </a:p>
        </p:txBody>
      </p:sp>
      <p:sp>
        <p:nvSpPr>
          <p:cNvPr id="6" name="Footer Placeholder 5">
            <a:extLst>
              <a:ext uri="{FF2B5EF4-FFF2-40B4-BE49-F238E27FC236}">
                <a16:creationId xmlns:a16="http://schemas.microsoft.com/office/drawing/2014/main" id="{257BDEC9-3D74-46CC-8B3F-BCD4B23671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8E6C3D-1160-416A-AE67-F2D847E82B2C}"/>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222437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7A320-1ACE-4377-BA18-7FDCBC1538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789E92-9609-4850-9F78-C03F439187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AC7343-F82D-4788-AF10-B0FC4F70C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53CB4A-A050-49D3-A699-EDBED74CED3A}"/>
              </a:ext>
            </a:extLst>
          </p:cNvPr>
          <p:cNvSpPr>
            <a:spLocks noGrp="1"/>
          </p:cNvSpPr>
          <p:nvPr>
            <p:ph type="dt" sz="half" idx="10"/>
          </p:nvPr>
        </p:nvSpPr>
        <p:spPr/>
        <p:txBody>
          <a:bodyPr/>
          <a:lstStyle/>
          <a:p>
            <a:fld id="{2FAA9A33-C8C1-4352-8617-44CA4DDA0C32}" type="datetime1">
              <a:rPr lang="en-US" smtClean="0"/>
              <a:t>2/4/2026</a:t>
            </a:fld>
            <a:endParaRPr lang="en-US"/>
          </a:p>
        </p:txBody>
      </p:sp>
      <p:sp>
        <p:nvSpPr>
          <p:cNvPr id="6" name="Footer Placeholder 5">
            <a:extLst>
              <a:ext uri="{FF2B5EF4-FFF2-40B4-BE49-F238E27FC236}">
                <a16:creationId xmlns:a16="http://schemas.microsoft.com/office/drawing/2014/main" id="{4853AF0F-7EDD-4ADE-93E7-295AE1FCFF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202DD-D537-461D-B983-BFB4399A4E0B}"/>
              </a:ext>
            </a:extLst>
          </p:cNvPr>
          <p:cNvSpPr>
            <a:spLocks noGrp="1"/>
          </p:cNvSpPr>
          <p:nvPr>
            <p:ph type="sldNum" sz="quarter" idx="12"/>
          </p:nvPr>
        </p:nvSpPr>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591741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F61B0F-51B5-6ED7-AC20-E02748F2915C}"/>
              </a:ext>
            </a:extLst>
          </p:cNvPr>
          <p:cNvSpPr/>
          <p:nvPr userDrawn="1"/>
        </p:nvSpPr>
        <p:spPr>
          <a:xfrm>
            <a:off x="0" y="0"/>
            <a:ext cx="12192000" cy="1510748"/>
          </a:xfrm>
          <a:prstGeom prst="rect">
            <a:avLst/>
          </a:prstGeom>
          <a:solidFill>
            <a:srgbClr val="53A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BDB85"/>
              </a:solidFill>
              <a:highlight>
                <a:srgbClr val="CBDB85"/>
              </a:highlight>
            </a:endParaRPr>
          </a:p>
        </p:txBody>
      </p:sp>
      <p:sp>
        <p:nvSpPr>
          <p:cNvPr id="3" name="Text Placeholder 2">
            <a:extLst>
              <a:ext uri="{FF2B5EF4-FFF2-40B4-BE49-F238E27FC236}">
                <a16:creationId xmlns:a16="http://schemas.microsoft.com/office/drawing/2014/main" id="{BACC5906-680F-42F5-AEB7-7578DD6CB8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4AD1628B-BE45-4EB2-88F0-36A93B09B4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63E07F7F-22B6-4041-8D7A-3C44A5E454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CF61B5-96CB-4AAA-AEC4-121C73A8216B}" type="datetime1">
              <a:rPr lang="en-US" smtClean="0"/>
              <a:t>2/4/2026</a:t>
            </a:fld>
            <a:endParaRPr lang="en-US"/>
          </a:p>
        </p:txBody>
      </p:sp>
      <p:sp>
        <p:nvSpPr>
          <p:cNvPr id="5" name="Footer Placeholder 4">
            <a:extLst>
              <a:ext uri="{FF2B5EF4-FFF2-40B4-BE49-F238E27FC236}">
                <a16:creationId xmlns:a16="http://schemas.microsoft.com/office/drawing/2014/main" id="{AAAA864D-6E9A-421E-B428-9F3085EE5F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EA842D-B850-4A7C-9028-519178D9CC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2BF4B-96A2-4F4D-B50B-5F3206B3AA01}" type="slidenum">
              <a:rPr lang="en-US" smtClean="0"/>
              <a:t>‹#›</a:t>
            </a:fld>
            <a:endParaRPr lang="en-US"/>
          </a:p>
        </p:txBody>
      </p:sp>
      <p:pic>
        <p:nvPicPr>
          <p:cNvPr id="8" name="Picture 7">
            <a:extLst>
              <a:ext uri="{FF2B5EF4-FFF2-40B4-BE49-F238E27FC236}">
                <a16:creationId xmlns:a16="http://schemas.microsoft.com/office/drawing/2014/main" id="{7457269D-93A5-B1F0-1BE9-69C65EB6D30F}"/>
              </a:ext>
            </a:extLst>
          </p:cNvPr>
          <p:cNvPicPr>
            <a:picLocks noChangeAspect="1"/>
          </p:cNvPicPr>
          <p:nvPr userDrawn="1"/>
        </p:nvPicPr>
        <p:blipFill>
          <a:blip r:embed="rId14"/>
          <a:stretch>
            <a:fillRect/>
          </a:stretch>
        </p:blipFill>
        <p:spPr>
          <a:xfrm>
            <a:off x="0" y="6365602"/>
            <a:ext cx="11866372" cy="126238"/>
          </a:xfrm>
          <a:prstGeom prst="rect">
            <a:avLst/>
          </a:prstGeom>
        </p:spPr>
      </p:pic>
      <p:pic>
        <p:nvPicPr>
          <p:cNvPr id="9" name="Picture 8">
            <a:extLst>
              <a:ext uri="{FF2B5EF4-FFF2-40B4-BE49-F238E27FC236}">
                <a16:creationId xmlns:a16="http://schemas.microsoft.com/office/drawing/2014/main" id="{A91DD971-4230-16AA-440B-D162BA737077}"/>
              </a:ext>
            </a:extLst>
          </p:cNvPr>
          <p:cNvPicPr>
            <a:picLocks noChangeAspect="1"/>
          </p:cNvPicPr>
          <p:nvPr userDrawn="1"/>
        </p:nvPicPr>
        <p:blipFill>
          <a:blip r:embed="rId15"/>
          <a:stretch>
            <a:fillRect/>
          </a:stretch>
        </p:blipFill>
        <p:spPr>
          <a:xfrm>
            <a:off x="9223513" y="273437"/>
            <a:ext cx="2968487" cy="943113"/>
          </a:xfrm>
          <a:prstGeom prst="rect">
            <a:avLst/>
          </a:prstGeom>
        </p:spPr>
      </p:pic>
    </p:spTree>
    <p:extLst>
      <p:ext uri="{BB962C8B-B14F-4D97-AF65-F5344CB8AC3E}">
        <p14:creationId xmlns:p14="http://schemas.microsoft.com/office/powerpoint/2010/main" val="172676013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61" r:id="rId12"/>
  </p:sldLayoutIdLst>
  <p:hf sldNum="0" hdr="0" ftr="0" dt="0"/>
  <p:txStyles>
    <p:titleStyle>
      <a:lvl1pPr algn="l" defTabSz="914400" rtl="0" eaLnBrk="1" latinLnBrk="0" hangingPunct="1">
        <a:lnSpc>
          <a:spcPct val="90000"/>
        </a:lnSpc>
        <a:spcBef>
          <a:spcPct val="0"/>
        </a:spcBef>
        <a:buNone/>
        <a:defRPr sz="5400" b="1" i="0" kern="1200">
          <a:solidFill>
            <a:schemeClr val="bg1"/>
          </a:solidFill>
          <a:latin typeface="United Sans Cd Bk" pitchFamily="2"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0.emf"/><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15.png"/><Relationship Id="rId4" Type="http://schemas.openxmlformats.org/officeDocument/2006/relationships/hyperlink" Target="https://www.youtube.com/watch?v=eZw4Ga3jg3E"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7.png"/><Relationship Id="rId5" Type="http://schemas.openxmlformats.org/officeDocument/2006/relationships/hyperlink" Target="https://www.youtube.com/watch?v=d41O6StbMTU" TargetMode="Externa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18.png"/><Relationship Id="rId4" Type="http://schemas.openxmlformats.org/officeDocument/2006/relationships/hyperlink" Target="https://www.youtube.com/watch?v=FaIynhb0twk"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20.sv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20.sv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6.emf"/><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1.jpeg"/><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ttuce being washed. ">
            <a:extLst>
              <a:ext uri="{FF2B5EF4-FFF2-40B4-BE49-F238E27FC236}">
                <a16:creationId xmlns:a16="http://schemas.microsoft.com/office/drawing/2014/main" id="{22F68A4E-B18A-4199-C0C7-A1E9C4AB6E3C}"/>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0" y="0"/>
            <a:ext cx="10287000" cy="6858000"/>
          </a:xfrm>
          <a:prstGeom prst="rect">
            <a:avLst/>
          </a:prstGeom>
        </p:spPr>
      </p:pic>
      <p:pic>
        <p:nvPicPr>
          <p:cNvPr id="11" name="Picture 10">
            <a:extLst>
              <a:ext uri="{FF2B5EF4-FFF2-40B4-BE49-F238E27FC236}">
                <a16:creationId xmlns:a16="http://schemas.microsoft.com/office/drawing/2014/main" id="{2C60FB4B-091B-DB7B-7CA6-456E7F9666F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864352" cy="6858000"/>
          </a:xfrm>
          <a:prstGeom prst="rect">
            <a:avLst/>
          </a:prstGeom>
          <a:noFill/>
        </p:spPr>
      </p:pic>
      <p:pic>
        <p:nvPicPr>
          <p:cNvPr id="12" name="Picture 11">
            <a:extLst>
              <a:ext uri="{FF2B5EF4-FFF2-40B4-BE49-F238E27FC236}">
                <a16:creationId xmlns:a16="http://schemas.microsoft.com/office/drawing/2014/main" id="{26A7C333-9537-8263-3A88-E284BC996A5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0"/>
            <a:ext cx="5753527" cy="6858000"/>
          </a:xfrm>
          <a:prstGeom prst="rect">
            <a:avLst/>
          </a:prstGeom>
        </p:spPr>
      </p:pic>
      <p:sp>
        <p:nvSpPr>
          <p:cNvPr id="13" name="Content Placeholder 6">
            <a:extLst>
              <a:ext uri="{FF2B5EF4-FFF2-40B4-BE49-F238E27FC236}">
                <a16:creationId xmlns:a16="http://schemas.microsoft.com/office/drawing/2014/main" id="{E69BCFE0-1351-B0F6-5EA7-A4C92D413049}"/>
              </a:ext>
            </a:extLst>
          </p:cNvPr>
          <p:cNvSpPr>
            <a:spLocks noGrp="1"/>
          </p:cNvSpPr>
          <p:nvPr>
            <p:ph type="title" idx="4294967295"/>
          </p:nvPr>
        </p:nvSpPr>
        <p:spPr>
          <a:xfrm>
            <a:off x="509588" y="858838"/>
            <a:ext cx="3040062" cy="43513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6840"/>
              </a:lnSpc>
              <a:spcBef>
                <a:spcPts val="1000"/>
              </a:spcBef>
              <a:spcAft>
                <a:spcPts val="0"/>
              </a:spcAft>
              <a:buClrTx/>
              <a:buSzTx/>
              <a:buFont typeface="Wingdings" pitchFamily="2" charset="2"/>
              <a:buNone/>
              <a:tabLst/>
              <a:defRPr/>
            </a:pPr>
            <a:r>
              <a:rPr kumimoji="0" lang="en-US" sz="7200" b="1" i="0" u="none" strike="noStrike" kern="1200" cap="none" spc="0" normalizeH="0" baseline="0" noProof="0" dirty="0">
                <a:ln>
                  <a:noFill/>
                </a:ln>
                <a:solidFill>
                  <a:schemeClr val="bg1"/>
                </a:solidFill>
                <a:effectLst/>
                <a:uLnTx/>
                <a:uFillTx/>
                <a:latin typeface="United Sans Cd Bk" pitchFamily="2" charset="77"/>
                <a:ea typeface="+mn-ea"/>
                <a:cs typeface="+mn-cs"/>
              </a:rPr>
              <a:t>Food Safety </a:t>
            </a:r>
            <a:br>
              <a:rPr kumimoji="0" lang="en-US" sz="7200" b="1" i="0" u="none" strike="noStrike" kern="1200" cap="none" spc="0" normalizeH="0" baseline="0" noProof="0" dirty="0">
                <a:ln>
                  <a:noFill/>
                </a:ln>
                <a:solidFill>
                  <a:schemeClr val="bg1"/>
                </a:solidFill>
                <a:effectLst/>
                <a:uLnTx/>
                <a:uFillTx/>
                <a:latin typeface="United Sans Cd Bk" pitchFamily="2" charset="77"/>
                <a:ea typeface="+mn-ea"/>
                <a:cs typeface="+mn-cs"/>
              </a:rPr>
            </a:br>
            <a:r>
              <a:rPr kumimoji="0" lang="en-US" sz="7200" b="1" i="0" u="none" strike="noStrike" kern="1200" cap="none" spc="0" normalizeH="0" baseline="0" noProof="0" dirty="0">
                <a:ln>
                  <a:noFill/>
                </a:ln>
                <a:solidFill>
                  <a:schemeClr val="bg1"/>
                </a:solidFill>
                <a:effectLst/>
                <a:uLnTx/>
                <a:uFillTx/>
                <a:latin typeface="United Sans Cd Bk" pitchFamily="2" charset="77"/>
                <a:ea typeface="+mn-ea"/>
                <a:cs typeface="+mn-cs"/>
              </a:rPr>
              <a:t>in the Kitchen</a:t>
            </a:r>
          </a:p>
        </p:txBody>
      </p:sp>
      <p:pic>
        <p:nvPicPr>
          <p:cNvPr id="14" name="Picture 13" descr="Purdue University logo.">
            <a:extLst>
              <a:ext uri="{FF2B5EF4-FFF2-40B4-BE49-F238E27FC236}">
                <a16:creationId xmlns:a16="http://schemas.microsoft.com/office/drawing/2014/main" id="{47825D89-6AB2-0882-AD14-48298D4D473A}"/>
              </a:ext>
            </a:extLst>
          </p:cNvPr>
          <p:cNvPicPr>
            <a:picLocks noChangeAspect="1"/>
          </p:cNvPicPr>
          <p:nvPr/>
        </p:nvPicPr>
        <p:blipFill>
          <a:blip r:embed="rId7"/>
          <a:stretch>
            <a:fillRect/>
          </a:stretch>
        </p:blipFill>
        <p:spPr>
          <a:xfrm>
            <a:off x="643654" y="6032939"/>
            <a:ext cx="2227563" cy="398729"/>
          </a:xfrm>
          <a:prstGeom prst="rect">
            <a:avLst/>
          </a:prstGeom>
        </p:spPr>
      </p:pic>
    </p:spTree>
    <p:custDataLst>
      <p:tags r:id="rId1"/>
    </p:custDataLst>
    <p:extLst>
      <p:ext uri="{BB962C8B-B14F-4D97-AF65-F5344CB8AC3E}">
        <p14:creationId xmlns:p14="http://schemas.microsoft.com/office/powerpoint/2010/main" val="3427334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CD0CB-3261-B415-18FA-41A1A1BF27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A59C29-343E-A74F-DD24-A78F0D270B66}"/>
              </a:ext>
            </a:extLst>
          </p:cNvPr>
          <p:cNvSpPr>
            <a:spLocks noGrp="1"/>
          </p:cNvSpPr>
          <p:nvPr>
            <p:ph type="title"/>
          </p:nvPr>
        </p:nvSpPr>
        <p:spPr/>
        <p:txBody>
          <a:bodyPr>
            <a:normAutofit/>
          </a:bodyPr>
          <a:lstStyle/>
          <a:p>
            <a:r>
              <a:rPr lang="en-US" sz="4800" dirty="0"/>
              <a:t>Aquaponic cross-contamination sources</a:t>
            </a:r>
          </a:p>
        </p:txBody>
      </p:sp>
      <p:sp>
        <p:nvSpPr>
          <p:cNvPr id="5" name="Content Placeholder 4">
            <a:extLst>
              <a:ext uri="{FF2B5EF4-FFF2-40B4-BE49-F238E27FC236}">
                <a16:creationId xmlns:a16="http://schemas.microsoft.com/office/drawing/2014/main" id="{B8E97EA4-7C4F-49D5-9FFA-85A4B5A7D54C}"/>
              </a:ext>
            </a:extLst>
          </p:cNvPr>
          <p:cNvSpPr>
            <a:spLocks noGrp="1"/>
          </p:cNvSpPr>
          <p:nvPr>
            <p:ph idx="1"/>
          </p:nvPr>
        </p:nvSpPr>
        <p:spPr>
          <a:xfrm>
            <a:off x="411480" y="1847850"/>
            <a:ext cx="8666259" cy="4351338"/>
          </a:xfrm>
        </p:spPr>
        <p:txBody>
          <a:bodyPr/>
          <a:lstStyle/>
          <a:p>
            <a:pPr>
              <a:lnSpc>
                <a:spcPct val="100000"/>
              </a:lnSpc>
            </a:pPr>
            <a:r>
              <a:rPr lang="en-US" dirty="0"/>
              <a:t>Some water sources can introduce harmful bacteria and chemicals to the system. </a:t>
            </a:r>
          </a:p>
          <a:p>
            <a:pPr lvl="1"/>
            <a:r>
              <a:rPr lang="en-US" sz="2000" dirty="0"/>
              <a:t>Best Practice: Regular water testing is essential to monitor water quality and mitigate these risks.</a:t>
            </a:r>
          </a:p>
          <a:p>
            <a:pPr>
              <a:lnSpc>
                <a:spcPct val="100000"/>
              </a:lnSpc>
            </a:pPr>
            <a:r>
              <a:rPr lang="en-US" dirty="0"/>
              <a:t>Organic waste accumulation (fish wastes and uneaten food) can introduce pathogens and/or lead to the growth of harmful bacteria into the system.</a:t>
            </a:r>
          </a:p>
          <a:p>
            <a:pPr lvl="1"/>
            <a:r>
              <a:rPr lang="en-US" sz="2000" dirty="0"/>
              <a:t>Best Practice: Water filtration, proper system cleaning, and maintenance minimize these risks.</a:t>
            </a:r>
          </a:p>
        </p:txBody>
      </p:sp>
      <p:pic>
        <p:nvPicPr>
          <p:cNvPr id="4" name="Picture 3" descr="Graphic of an aquaponics system.">
            <a:extLst>
              <a:ext uri="{FF2B5EF4-FFF2-40B4-BE49-F238E27FC236}">
                <a16:creationId xmlns:a16="http://schemas.microsoft.com/office/drawing/2014/main" id="{53BC0EAB-8667-4050-AD59-5B9D986D6355}"/>
              </a:ext>
            </a:extLst>
          </p:cNvPr>
          <p:cNvPicPr>
            <a:picLocks noChangeAspect="1"/>
          </p:cNvPicPr>
          <p:nvPr/>
        </p:nvPicPr>
        <p:blipFill rotWithShape="1">
          <a:blip r:embed="rId4"/>
          <a:srcRect l="15092" t="9669"/>
          <a:stretch/>
        </p:blipFill>
        <p:spPr>
          <a:xfrm>
            <a:off x="9090992" y="1847850"/>
            <a:ext cx="2689528" cy="2620170"/>
          </a:xfrm>
          <a:prstGeom prst="rect">
            <a:avLst/>
          </a:prstGeom>
          <a:ln>
            <a:solidFill>
              <a:schemeClr val="bg2">
                <a:lumMod val="50000"/>
              </a:schemeClr>
            </a:solidFill>
          </a:ln>
          <a:effectLst/>
        </p:spPr>
      </p:pic>
    </p:spTree>
    <p:custDataLst>
      <p:tags r:id="rId1"/>
    </p:custDataLst>
    <p:extLst>
      <p:ext uri="{BB962C8B-B14F-4D97-AF65-F5344CB8AC3E}">
        <p14:creationId xmlns:p14="http://schemas.microsoft.com/office/powerpoint/2010/main" val="4273824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14750-EDA4-B598-A1AE-9FAA4E80F0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3600BC-7B0A-D23E-FF48-086990A630C9}"/>
              </a:ext>
            </a:extLst>
          </p:cNvPr>
          <p:cNvSpPr>
            <a:spLocks noGrp="1"/>
          </p:cNvSpPr>
          <p:nvPr>
            <p:ph type="title"/>
          </p:nvPr>
        </p:nvSpPr>
        <p:spPr/>
        <p:txBody>
          <a:bodyPr/>
          <a:lstStyle/>
          <a:p>
            <a:r>
              <a:rPr lang="en-US" dirty="0"/>
              <a:t>How to limit cross-contamination?</a:t>
            </a:r>
          </a:p>
        </p:txBody>
      </p:sp>
      <p:sp>
        <p:nvSpPr>
          <p:cNvPr id="4" name="Content Placeholder 2">
            <a:extLst>
              <a:ext uri="{FF2B5EF4-FFF2-40B4-BE49-F238E27FC236}">
                <a16:creationId xmlns:a16="http://schemas.microsoft.com/office/drawing/2014/main" id="{7713ACB9-CE4F-B201-57EA-8582B38CC218}"/>
              </a:ext>
            </a:extLst>
          </p:cNvPr>
          <p:cNvSpPr txBox="1">
            <a:spLocks/>
          </p:cNvSpPr>
          <p:nvPr/>
        </p:nvSpPr>
        <p:spPr>
          <a:xfrm>
            <a:off x="386080" y="1811871"/>
            <a:ext cx="4987723" cy="436364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53A7CF"/>
              </a:buClr>
            </a:pPr>
            <a:r>
              <a:rPr lang="en-US" dirty="0">
                <a:latin typeface="Acumin Pro" panose="020B0504020202020204" pitchFamily="34" charset="77"/>
              </a:rPr>
              <a:t>The USDA recommends using one cutting board for fresh produce and bread and a separate one for raw meat, poultry, and seafood. This prevents bacteria from the seafood but also poultry or meat from contaminating a food that requires no further cooking referred as ready to eat.</a:t>
            </a:r>
          </a:p>
        </p:txBody>
      </p:sp>
      <p:sp>
        <p:nvSpPr>
          <p:cNvPr id="5" name="TextBox 4">
            <a:extLst>
              <a:ext uri="{FF2B5EF4-FFF2-40B4-BE49-F238E27FC236}">
                <a16:creationId xmlns:a16="http://schemas.microsoft.com/office/drawing/2014/main" id="{E53641B2-5085-645B-ACD8-19DE595317A7}"/>
              </a:ext>
            </a:extLst>
          </p:cNvPr>
          <p:cNvSpPr txBox="1"/>
          <p:nvPr/>
        </p:nvSpPr>
        <p:spPr>
          <a:xfrm>
            <a:off x="4941104" y="5836959"/>
            <a:ext cx="6919590" cy="338554"/>
          </a:xfrm>
          <a:prstGeom prst="rect">
            <a:avLst/>
          </a:prstGeom>
          <a:noFill/>
        </p:spPr>
        <p:txBody>
          <a:bodyPr wrap="square">
            <a:spAutoFit/>
          </a:bodyPr>
          <a:lstStyle/>
          <a:p>
            <a:pPr algn="ctr"/>
            <a:r>
              <a:rPr lang="en-US" sz="1600" dirty="0">
                <a:solidFill>
                  <a:srgbClr val="2E2E2E"/>
                </a:solidFill>
                <a:latin typeface="Source Sans Pro Web"/>
              </a:rPr>
              <a:t>Using c</a:t>
            </a:r>
            <a:r>
              <a:rPr lang="en-US" sz="1600" i="0" dirty="0">
                <a:solidFill>
                  <a:srgbClr val="2E2E2E"/>
                </a:solidFill>
                <a:effectLst/>
                <a:latin typeface="Source Sans Pro Web"/>
              </a:rPr>
              <a:t>olor-codded cutting board can also be a good idea</a:t>
            </a:r>
            <a:r>
              <a:rPr lang="en-US" sz="1600" b="0" i="0" dirty="0">
                <a:solidFill>
                  <a:srgbClr val="2E2E2E"/>
                </a:solidFill>
                <a:effectLst/>
                <a:latin typeface="Source Sans Pro Web"/>
              </a:rPr>
              <a:t>.</a:t>
            </a:r>
            <a:endParaRPr lang="en-US" sz="1600" dirty="0"/>
          </a:p>
        </p:txBody>
      </p:sp>
      <p:pic>
        <p:nvPicPr>
          <p:cNvPr id="11" name="Picture 10">
            <a:extLst>
              <a:ext uri="{FF2B5EF4-FFF2-40B4-BE49-F238E27FC236}">
                <a16:creationId xmlns:a16="http://schemas.microsoft.com/office/drawing/2014/main" id="{C45954ED-9B8B-61F4-EE11-BE0E0EB8C5F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627060" y="1811871"/>
            <a:ext cx="2352040" cy="3864476"/>
          </a:xfrm>
          <a:prstGeom prst="rect">
            <a:avLst/>
          </a:prstGeom>
        </p:spPr>
      </p:pic>
      <p:pic>
        <p:nvPicPr>
          <p:cNvPr id="12" name="Picture 11">
            <a:extLst>
              <a:ext uri="{FF2B5EF4-FFF2-40B4-BE49-F238E27FC236}">
                <a16:creationId xmlns:a16="http://schemas.microsoft.com/office/drawing/2014/main" id="{EA6DEB2C-50C4-D344-9D6E-7444237A366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826565" y="1690688"/>
            <a:ext cx="2425796" cy="3985659"/>
          </a:xfrm>
          <a:prstGeom prst="rect">
            <a:avLst/>
          </a:prstGeom>
        </p:spPr>
      </p:pic>
      <p:sp>
        <p:nvSpPr>
          <p:cNvPr id="13" name="TextBox 12">
            <a:extLst>
              <a:ext uri="{FF2B5EF4-FFF2-40B4-BE49-F238E27FC236}">
                <a16:creationId xmlns:a16="http://schemas.microsoft.com/office/drawing/2014/main" id="{C42E17D2-31E7-3A5E-D9D2-DE37220FF931}"/>
              </a:ext>
            </a:extLst>
          </p:cNvPr>
          <p:cNvSpPr txBox="1"/>
          <p:nvPr/>
        </p:nvSpPr>
        <p:spPr>
          <a:xfrm>
            <a:off x="6096000" y="3208861"/>
            <a:ext cx="1779230" cy="2062103"/>
          </a:xfrm>
          <a:prstGeom prst="rect">
            <a:avLst/>
          </a:prstGeom>
          <a:noFill/>
        </p:spPr>
        <p:txBody>
          <a:bodyPr wrap="square" rtlCol="0">
            <a:spAutoFit/>
          </a:bodyPr>
          <a:lstStyle/>
          <a:p>
            <a:pPr algn="ctr"/>
            <a:r>
              <a:rPr lang="en-US" sz="3200" b="1" dirty="0">
                <a:solidFill>
                  <a:schemeClr val="bg1"/>
                </a:solidFill>
                <a:latin typeface="United Sans Cd Bk" pitchFamily="2" charset="77"/>
              </a:rPr>
              <a:t> fresh produce and bread </a:t>
            </a:r>
          </a:p>
        </p:txBody>
      </p:sp>
      <p:sp>
        <p:nvSpPr>
          <p:cNvPr id="17" name="TextBox 16">
            <a:extLst>
              <a:ext uri="{FF2B5EF4-FFF2-40B4-BE49-F238E27FC236}">
                <a16:creationId xmlns:a16="http://schemas.microsoft.com/office/drawing/2014/main" id="{A497373F-D617-FF56-8659-2A078F27A101}"/>
              </a:ext>
            </a:extLst>
          </p:cNvPr>
          <p:cNvSpPr txBox="1"/>
          <p:nvPr/>
        </p:nvSpPr>
        <p:spPr>
          <a:xfrm>
            <a:off x="8879593" y="3208861"/>
            <a:ext cx="1934695" cy="2062103"/>
          </a:xfrm>
          <a:prstGeom prst="rect">
            <a:avLst/>
          </a:prstGeom>
          <a:noFill/>
        </p:spPr>
        <p:txBody>
          <a:bodyPr wrap="square" rtlCol="0">
            <a:spAutoFit/>
          </a:bodyPr>
          <a:lstStyle/>
          <a:p>
            <a:pPr algn="ctr"/>
            <a:r>
              <a:rPr lang="en-US" sz="3200" b="1" dirty="0">
                <a:solidFill>
                  <a:schemeClr val="bg1"/>
                </a:solidFill>
                <a:latin typeface="United Sans Cd Bk" pitchFamily="2" charset="77"/>
              </a:rPr>
              <a:t>raw meat, poultry and seafood</a:t>
            </a:r>
          </a:p>
        </p:txBody>
      </p:sp>
    </p:spTree>
    <p:custDataLst>
      <p:tags r:id="rId1"/>
    </p:custDataLst>
    <p:extLst>
      <p:ext uri="{BB962C8B-B14F-4D97-AF65-F5344CB8AC3E}">
        <p14:creationId xmlns:p14="http://schemas.microsoft.com/office/powerpoint/2010/main" val="1660073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4B03B-0AC6-42D3-B184-EA20B3883A97}"/>
              </a:ext>
            </a:extLst>
          </p:cNvPr>
          <p:cNvSpPr>
            <a:spLocks noGrp="1"/>
          </p:cNvSpPr>
          <p:nvPr>
            <p:ph type="title"/>
          </p:nvPr>
        </p:nvSpPr>
        <p:spPr/>
        <p:txBody>
          <a:bodyPr/>
          <a:lstStyle/>
          <a:p>
            <a:r>
              <a:rPr lang="en-US" dirty="0"/>
              <a:t>Wash hands</a:t>
            </a:r>
          </a:p>
        </p:txBody>
      </p:sp>
      <p:sp>
        <p:nvSpPr>
          <p:cNvPr id="3" name="Content Placeholder 2">
            <a:extLst>
              <a:ext uri="{FF2B5EF4-FFF2-40B4-BE49-F238E27FC236}">
                <a16:creationId xmlns:a16="http://schemas.microsoft.com/office/drawing/2014/main" id="{729AE00F-C1B7-47E3-A276-38F30B1640CB}"/>
              </a:ext>
            </a:extLst>
          </p:cNvPr>
          <p:cNvSpPr>
            <a:spLocks noGrp="1"/>
          </p:cNvSpPr>
          <p:nvPr>
            <p:ph idx="1"/>
          </p:nvPr>
        </p:nvSpPr>
        <p:spPr>
          <a:xfrm>
            <a:off x="386081" y="1690688"/>
            <a:ext cx="11130058" cy="4508500"/>
          </a:xfrm>
        </p:spPr>
        <p:txBody>
          <a:bodyPr>
            <a:normAutofit fontScale="70000" lnSpcReduction="20000"/>
          </a:bodyPr>
          <a:lstStyle/>
          <a:p>
            <a:pPr>
              <a:lnSpc>
                <a:spcPct val="120000"/>
              </a:lnSpc>
            </a:pPr>
            <a:r>
              <a:rPr lang="en-US" dirty="0"/>
              <a:t>It is recommended that we wash our hands with soap under running warm water for 20 seconds to remove bacteria. </a:t>
            </a:r>
          </a:p>
          <a:p>
            <a:pPr lvl="1">
              <a:lnSpc>
                <a:spcPct val="120000"/>
              </a:lnSpc>
            </a:pPr>
            <a:r>
              <a:rPr lang="en-US" dirty="0"/>
              <a:t>More than 98% of surveyed consumers knew they should wash their hands with soap and water. </a:t>
            </a:r>
          </a:p>
          <a:p>
            <a:pPr lvl="1">
              <a:lnSpc>
                <a:spcPct val="120000"/>
              </a:lnSpc>
            </a:pPr>
            <a:r>
              <a:rPr lang="en-US" dirty="0"/>
              <a:t>Many people over-estimate how long they wash their hands. So, time yourself by singing “Happy Birthday” song twice when washing your hands.  </a:t>
            </a:r>
          </a:p>
          <a:p>
            <a:pPr>
              <a:lnSpc>
                <a:spcPct val="120000"/>
              </a:lnSpc>
            </a:pPr>
            <a:r>
              <a:rPr lang="en-US" dirty="0"/>
              <a:t>Research shows that many people do not follow this recommendation.</a:t>
            </a:r>
          </a:p>
          <a:p>
            <a:pPr lvl="1"/>
            <a:r>
              <a:rPr lang="en-US" dirty="0"/>
              <a:t>Study 1:</a:t>
            </a:r>
          </a:p>
          <a:p>
            <a:pPr lvl="2"/>
            <a:r>
              <a:rPr lang="en-US" dirty="0"/>
              <a:t>64% of meal preparers did not wash their hands before starting meal preparation</a:t>
            </a:r>
          </a:p>
          <a:p>
            <a:pPr lvl="2"/>
            <a:r>
              <a:rPr lang="en-US" dirty="0"/>
              <a:t>Only 10% washed hands for 20 seconds or longer </a:t>
            </a:r>
          </a:p>
          <a:p>
            <a:pPr lvl="2"/>
            <a:r>
              <a:rPr lang="en-US" dirty="0"/>
              <a:t>36% washed hands for 5 seconds or less </a:t>
            </a:r>
          </a:p>
          <a:p>
            <a:pPr lvl="1">
              <a:lnSpc>
                <a:spcPct val="120000"/>
              </a:lnSpc>
            </a:pPr>
            <a:r>
              <a:rPr lang="en-US" dirty="0"/>
              <a:t>Study 2: </a:t>
            </a:r>
          </a:p>
          <a:p>
            <a:pPr lvl="2"/>
            <a:r>
              <a:rPr lang="en-US" dirty="0"/>
              <a:t>Nearly 40% of meal preparers did not wash their hands after touching raw chicken</a:t>
            </a:r>
          </a:p>
          <a:p>
            <a:pPr lvl="2"/>
            <a:r>
              <a:rPr lang="en-US" dirty="0"/>
              <a:t>About 30% did not use soap. </a:t>
            </a:r>
          </a:p>
          <a:p>
            <a:pPr lvl="1">
              <a:lnSpc>
                <a:spcPct val="120000"/>
              </a:lnSpc>
            </a:pPr>
            <a:r>
              <a:rPr lang="en-US" dirty="0"/>
              <a:t>Study 3: </a:t>
            </a:r>
          </a:p>
          <a:p>
            <a:pPr lvl="2"/>
            <a:r>
              <a:rPr lang="en-US" dirty="0"/>
              <a:t>Over half (68%) of food workers either did not wash their hands or did not wash appropriately. </a:t>
            </a:r>
          </a:p>
        </p:txBody>
      </p:sp>
      <p:pic>
        <p:nvPicPr>
          <p:cNvPr id="6" name="Picture 5" descr="CDC graphic, Fight Germs: Wash Your Hands!">
            <a:hlinkClick r:id="rId4"/>
            <a:extLst>
              <a:ext uri="{FF2B5EF4-FFF2-40B4-BE49-F238E27FC236}">
                <a16:creationId xmlns:a16="http://schemas.microsoft.com/office/drawing/2014/main" id="{35FE69C7-4AF7-40FF-9CEC-9C2CFA7FE310}"/>
              </a:ext>
            </a:extLst>
          </p:cNvPr>
          <p:cNvPicPr>
            <a:picLocks noChangeAspect="1"/>
          </p:cNvPicPr>
          <p:nvPr/>
        </p:nvPicPr>
        <p:blipFill rotWithShape="1">
          <a:blip r:embed="rId5"/>
          <a:srcRect l="1688" t="1288" b="11031"/>
          <a:stretch/>
        </p:blipFill>
        <p:spPr>
          <a:xfrm>
            <a:off x="8918713" y="3448069"/>
            <a:ext cx="3273287" cy="1826299"/>
          </a:xfrm>
          <a:prstGeom prst="rect">
            <a:avLst/>
          </a:prstGeom>
          <a:ln>
            <a:solidFill>
              <a:schemeClr val="bg2">
                <a:lumMod val="50000"/>
              </a:schemeClr>
            </a:solidFill>
          </a:ln>
        </p:spPr>
      </p:pic>
    </p:spTree>
    <p:custDataLst>
      <p:tags r:id="rId1"/>
    </p:custDataLst>
    <p:extLst>
      <p:ext uri="{BB962C8B-B14F-4D97-AF65-F5344CB8AC3E}">
        <p14:creationId xmlns:p14="http://schemas.microsoft.com/office/powerpoint/2010/main" val="115185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E7183-BB54-44B2-AB2B-B107284AF8DB}"/>
              </a:ext>
            </a:extLst>
          </p:cNvPr>
          <p:cNvSpPr>
            <a:spLocks noGrp="1"/>
          </p:cNvSpPr>
          <p:nvPr>
            <p:ph type="title"/>
          </p:nvPr>
        </p:nvSpPr>
        <p:spPr/>
        <p:txBody>
          <a:bodyPr/>
          <a:lstStyle/>
          <a:p>
            <a:r>
              <a:rPr lang="en-US" dirty="0"/>
              <a:t>Dry your hands</a:t>
            </a:r>
          </a:p>
        </p:txBody>
      </p:sp>
      <p:sp>
        <p:nvSpPr>
          <p:cNvPr id="3" name="Content Placeholder 2">
            <a:extLst>
              <a:ext uri="{FF2B5EF4-FFF2-40B4-BE49-F238E27FC236}">
                <a16:creationId xmlns:a16="http://schemas.microsoft.com/office/drawing/2014/main" id="{53D807F7-448A-4D4E-BF3A-CC95022C11EA}"/>
              </a:ext>
            </a:extLst>
          </p:cNvPr>
          <p:cNvSpPr>
            <a:spLocks noGrp="1"/>
          </p:cNvSpPr>
          <p:nvPr>
            <p:ph idx="1"/>
          </p:nvPr>
        </p:nvSpPr>
        <p:spPr>
          <a:xfrm>
            <a:off x="411479" y="1847850"/>
            <a:ext cx="11382956" cy="4351338"/>
          </a:xfrm>
        </p:spPr>
        <p:txBody>
          <a:bodyPr>
            <a:normAutofit fontScale="47500" lnSpcReduction="20000"/>
          </a:bodyPr>
          <a:lstStyle/>
          <a:p>
            <a:pPr>
              <a:lnSpc>
                <a:spcPct val="120000"/>
              </a:lnSpc>
            </a:pPr>
            <a:r>
              <a:rPr lang="en-US" sz="5100" dirty="0"/>
              <a:t>It is important to dry your hands because wet hands pick up more germs than dry hands.</a:t>
            </a:r>
          </a:p>
          <a:p>
            <a:pPr>
              <a:lnSpc>
                <a:spcPct val="120000"/>
              </a:lnSpc>
            </a:pPr>
            <a:r>
              <a:rPr lang="en-US" sz="5100" dirty="0"/>
              <a:t>Drying your hands – with paper towels or a hand dryer – are both effective. </a:t>
            </a:r>
          </a:p>
          <a:p>
            <a:pPr>
              <a:lnSpc>
                <a:spcPct val="120000"/>
              </a:lnSpc>
            </a:pPr>
            <a:r>
              <a:rPr lang="en-US" sz="5100" dirty="0"/>
              <a:t>The most important thing is to dry your hands completely.</a:t>
            </a:r>
          </a:p>
          <a:p>
            <a:pPr>
              <a:lnSpc>
                <a:spcPct val="120000"/>
              </a:lnSpc>
            </a:pPr>
            <a:r>
              <a:rPr lang="en-US" sz="5100" dirty="0"/>
              <a:t>The National Institute of Health (NIH) recommends that health care workers  paper towels dry their hands thoroughly with single-use, disposable paper towels. </a:t>
            </a:r>
          </a:p>
          <a:p>
            <a:pPr>
              <a:lnSpc>
                <a:spcPct val="120000"/>
              </a:lnSpc>
            </a:pPr>
            <a:r>
              <a:rPr lang="en-US" sz="5100" dirty="0"/>
              <a:t>Wearing gloves can help keep food safe, but gloves cannot replace clean hands. </a:t>
            </a:r>
          </a:p>
          <a:p>
            <a:pPr lvl="1"/>
            <a:r>
              <a:rPr lang="en-US" sz="3800" dirty="0"/>
              <a:t>Always wash your hands before putting on gloves and after taking them off. </a:t>
            </a:r>
          </a:p>
          <a:p>
            <a:pPr lvl="1">
              <a:lnSpc>
                <a:spcPct val="120000"/>
              </a:lnSpc>
            </a:pPr>
            <a:r>
              <a:rPr lang="en-US" sz="3800" dirty="0"/>
              <a:t>Be sure to change gloves if they get dirty or if you switch tasks to prevent spreading germs.</a:t>
            </a:r>
          </a:p>
        </p:txBody>
      </p:sp>
    </p:spTree>
    <p:custDataLst>
      <p:tags r:id="rId1"/>
    </p:custDataLst>
    <p:extLst>
      <p:ext uri="{BB962C8B-B14F-4D97-AF65-F5344CB8AC3E}">
        <p14:creationId xmlns:p14="http://schemas.microsoft.com/office/powerpoint/2010/main" val="3219348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561A9-FD00-41D5-B6B3-37E788C85833}"/>
              </a:ext>
            </a:extLst>
          </p:cNvPr>
          <p:cNvSpPr>
            <a:spLocks noGrp="1"/>
          </p:cNvSpPr>
          <p:nvPr>
            <p:ph type="title"/>
          </p:nvPr>
        </p:nvSpPr>
        <p:spPr/>
        <p:txBody>
          <a:bodyPr/>
          <a:lstStyle/>
          <a:p>
            <a:r>
              <a:rPr lang="en-US" dirty="0"/>
              <a:t>Wash produce</a:t>
            </a:r>
          </a:p>
        </p:txBody>
      </p:sp>
      <p:sp>
        <p:nvSpPr>
          <p:cNvPr id="3" name="Content Placeholder 2">
            <a:extLst>
              <a:ext uri="{FF2B5EF4-FFF2-40B4-BE49-F238E27FC236}">
                <a16:creationId xmlns:a16="http://schemas.microsoft.com/office/drawing/2014/main" id="{DA4AE351-46DE-4E1F-AAB1-BDEF0348EC3D}"/>
              </a:ext>
            </a:extLst>
          </p:cNvPr>
          <p:cNvSpPr>
            <a:spLocks noGrp="1"/>
          </p:cNvSpPr>
          <p:nvPr>
            <p:ph idx="1"/>
          </p:nvPr>
        </p:nvSpPr>
        <p:spPr/>
        <p:txBody>
          <a:bodyPr>
            <a:normAutofit fontScale="92500" lnSpcReduction="20000"/>
          </a:bodyPr>
          <a:lstStyle/>
          <a:p>
            <a:pPr>
              <a:lnSpc>
                <a:spcPct val="110000"/>
              </a:lnSpc>
            </a:pPr>
            <a:r>
              <a:rPr lang="en-US" dirty="0"/>
              <a:t>Fruits and vegetables should be washed under </a:t>
            </a:r>
            <a:br>
              <a:rPr lang="en-US" dirty="0"/>
            </a:br>
            <a:r>
              <a:rPr lang="en-US" dirty="0"/>
              <a:t>running cold water to remove dirt and reduce </a:t>
            </a:r>
            <a:br>
              <a:rPr lang="en-US" dirty="0"/>
            </a:br>
            <a:r>
              <a:rPr lang="en-US" dirty="0"/>
              <a:t>bacterial contamination. </a:t>
            </a:r>
          </a:p>
          <a:p>
            <a:r>
              <a:rPr lang="en-US" dirty="0"/>
              <a:t>Do not wash fruits and vegetables with: </a:t>
            </a:r>
          </a:p>
          <a:p>
            <a:pPr lvl="1">
              <a:lnSpc>
                <a:spcPct val="110000"/>
              </a:lnSpc>
            </a:pPr>
            <a:r>
              <a:rPr lang="en-US" dirty="0"/>
              <a:t>Soap or bleach solutions, many fresh produce are porous and could absorb these chemicals, changing their safety and taste. </a:t>
            </a:r>
          </a:p>
          <a:p>
            <a:pPr lvl="1">
              <a:lnSpc>
                <a:spcPct val="110000"/>
              </a:lnSpc>
            </a:pPr>
            <a:r>
              <a:rPr lang="en-US" dirty="0"/>
              <a:t>“Fruit and vegetable washes” are not recommended by FDA because the safety of their residues has not been evaluated, and their effectiveness has not been tested or standardized.</a:t>
            </a:r>
          </a:p>
          <a:p>
            <a:pPr>
              <a:lnSpc>
                <a:spcPct val="110000"/>
              </a:lnSpc>
            </a:pPr>
            <a:r>
              <a:rPr lang="en-US" dirty="0"/>
              <a:t>Commercial, homegrown, aquaponic, and organic produce can all be sources of harmful bacteria.</a:t>
            </a:r>
          </a:p>
        </p:txBody>
      </p:sp>
      <p:pic>
        <p:nvPicPr>
          <p:cNvPr id="5" name="Picture 4" descr="Mayo clinic quick tips for washing fruits and vegetables. ">
            <a:extLst>
              <a:ext uri="{FF2B5EF4-FFF2-40B4-BE49-F238E27FC236}">
                <a16:creationId xmlns:a16="http://schemas.microsoft.com/office/drawing/2014/main" id="{25906274-D417-475E-90CC-D32C7638BF55}"/>
              </a:ext>
            </a:extLst>
          </p:cNvPr>
          <p:cNvPicPr>
            <a:picLocks noChangeAspect="1"/>
          </p:cNvPicPr>
          <p:nvPr/>
        </p:nvPicPr>
        <p:blipFill>
          <a:blip r:embed="rId4"/>
          <a:stretch>
            <a:fillRect/>
          </a:stretch>
        </p:blipFill>
        <p:spPr>
          <a:xfrm>
            <a:off x="6526445" y="5827405"/>
            <a:ext cx="5254075" cy="371783"/>
          </a:xfrm>
          <a:prstGeom prst="rect">
            <a:avLst/>
          </a:prstGeom>
        </p:spPr>
      </p:pic>
      <p:pic>
        <p:nvPicPr>
          <p:cNvPr id="6" name="Picture 5" descr="Graphic reminder to wash  fruits and vegetables in cold water.">
            <a:hlinkClick r:id="rId5"/>
            <a:extLst>
              <a:ext uri="{FF2B5EF4-FFF2-40B4-BE49-F238E27FC236}">
                <a16:creationId xmlns:a16="http://schemas.microsoft.com/office/drawing/2014/main" id="{A3A70A40-DEF4-4E89-935F-D7B5E789943F}"/>
              </a:ext>
            </a:extLst>
          </p:cNvPr>
          <p:cNvPicPr>
            <a:picLocks noChangeAspect="1"/>
          </p:cNvPicPr>
          <p:nvPr/>
        </p:nvPicPr>
        <p:blipFill>
          <a:blip r:embed="rId6"/>
          <a:stretch>
            <a:fillRect/>
          </a:stretch>
        </p:blipFill>
        <p:spPr>
          <a:xfrm>
            <a:off x="8815777" y="1712427"/>
            <a:ext cx="2964743" cy="1521727"/>
          </a:xfrm>
          <a:prstGeom prst="rect">
            <a:avLst/>
          </a:prstGeom>
          <a:effectLst/>
        </p:spPr>
      </p:pic>
    </p:spTree>
    <p:custDataLst>
      <p:tags r:id="rId1"/>
    </p:custDataLst>
    <p:extLst>
      <p:ext uri="{BB962C8B-B14F-4D97-AF65-F5344CB8AC3E}">
        <p14:creationId xmlns:p14="http://schemas.microsoft.com/office/powerpoint/2010/main" val="2066004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DC872-E157-476C-B59E-525714A2DD16}"/>
              </a:ext>
            </a:extLst>
          </p:cNvPr>
          <p:cNvSpPr>
            <a:spLocks noGrp="1"/>
          </p:cNvSpPr>
          <p:nvPr>
            <p:ph type="title"/>
          </p:nvPr>
        </p:nvSpPr>
        <p:spPr/>
        <p:txBody>
          <a:bodyPr/>
          <a:lstStyle/>
          <a:p>
            <a:r>
              <a:rPr lang="en-US" dirty="0"/>
              <a:t>Observing others</a:t>
            </a:r>
          </a:p>
        </p:txBody>
      </p:sp>
      <p:sp>
        <p:nvSpPr>
          <p:cNvPr id="3" name="Content Placeholder 2">
            <a:extLst>
              <a:ext uri="{FF2B5EF4-FFF2-40B4-BE49-F238E27FC236}">
                <a16:creationId xmlns:a16="http://schemas.microsoft.com/office/drawing/2014/main" id="{28B03192-BC34-4219-90BB-5D1A95FEFED7}"/>
              </a:ext>
            </a:extLst>
          </p:cNvPr>
          <p:cNvSpPr>
            <a:spLocks noGrp="1"/>
          </p:cNvSpPr>
          <p:nvPr>
            <p:ph idx="1"/>
          </p:nvPr>
        </p:nvSpPr>
        <p:spPr>
          <a:xfrm>
            <a:off x="411480" y="1847850"/>
            <a:ext cx="5870050" cy="4351338"/>
          </a:xfrm>
        </p:spPr>
        <p:txBody>
          <a:bodyPr/>
          <a:lstStyle/>
          <a:p>
            <a:r>
              <a:rPr lang="en-US" dirty="0"/>
              <a:t>Watch the Gordon Ramsay Cooks Mediterranean Sea Bass video </a:t>
            </a:r>
          </a:p>
          <a:p>
            <a:pPr lvl="1"/>
            <a:r>
              <a:rPr lang="en-US" dirty="0"/>
              <a:t>Video: </a:t>
            </a:r>
            <a:r>
              <a:rPr lang="en-US" dirty="0">
                <a:hlinkClick r:id="rId4"/>
              </a:rPr>
              <a:t>https://www.youtube.com/</a:t>
            </a:r>
            <a:br>
              <a:rPr lang="en-US" dirty="0">
                <a:hlinkClick r:id="rId4"/>
              </a:rPr>
            </a:br>
            <a:r>
              <a:rPr lang="en-US" dirty="0">
                <a:hlinkClick r:id="rId4"/>
              </a:rPr>
              <a:t>watch?v=FaIynhb0twk</a:t>
            </a:r>
            <a:endParaRPr lang="en-US" dirty="0"/>
          </a:p>
          <a:p>
            <a:r>
              <a:rPr lang="en-US" dirty="0"/>
              <a:t>Take notes of the safe food preparation errors that you see.</a:t>
            </a:r>
          </a:p>
        </p:txBody>
      </p:sp>
      <p:pic>
        <p:nvPicPr>
          <p:cNvPr id="5" name="Picture 4" descr="Picture of Gordan Ramsay. ">
            <a:extLst>
              <a:ext uri="{FF2B5EF4-FFF2-40B4-BE49-F238E27FC236}">
                <a16:creationId xmlns:a16="http://schemas.microsoft.com/office/drawing/2014/main" id="{57F7423D-A8F2-4B2E-8706-BDA2887D8D2A}"/>
              </a:ext>
            </a:extLst>
          </p:cNvPr>
          <p:cNvPicPr>
            <a:picLocks noChangeAspect="1"/>
          </p:cNvPicPr>
          <p:nvPr/>
        </p:nvPicPr>
        <p:blipFill>
          <a:blip r:embed="rId5"/>
          <a:stretch>
            <a:fillRect/>
          </a:stretch>
        </p:blipFill>
        <p:spPr>
          <a:xfrm>
            <a:off x="6997637" y="1770512"/>
            <a:ext cx="4820189" cy="2840469"/>
          </a:xfrm>
          <a:prstGeom prst="rect">
            <a:avLst/>
          </a:prstGeom>
          <a:ln>
            <a:solidFill>
              <a:schemeClr val="bg2">
                <a:lumMod val="50000"/>
              </a:schemeClr>
            </a:solidFill>
          </a:ln>
        </p:spPr>
      </p:pic>
    </p:spTree>
    <p:custDataLst>
      <p:tags r:id="rId1"/>
    </p:custDataLst>
    <p:extLst>
      <p:ext uri="{BB962C8B-B14F-4D97-AF65-F5344CB8AC3E}">
        <p14:creationId xmlns:p14="http://schemas.microsoft.com/office/powerpoint/2010/main" val="807860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DC872-E157-476C-B59E-525714A2DD16}"/>
              </a:ext>
            </a:extLst>
          </p:cNvPr>
          <p:cNvSpPr>
            <a:spLocks noGrp="1"/>
          </p:cNvSpPr>
          <p:nvPr>
            <p:ph type="title"/>
          </p:nvPr>
        </p:nvSpPr>
        <p:spPr/>
        <p:txBody>
          <a:bodyPr/>
          <a:lstStyle/>
          <a:p>
            <a:r>
              <a:rPr lang="en-US" dirty="0"/>
              <a:t>Class review</a:t>
            </a:r>
          </a:p>
        </p:txBody>
      </p:sp>
      <p:sp>
        <p:nvSpPr>
          <p:cNvPr id="3" name="Content Placeholder 2">
            <a:extLst>
              <a:ext uri="{FF2B5EF4-FFF2-40B4-BE49-F238E27FC236}">
                <a16:creationId xmlns:a16="http://schemas.microsoft.com/office/drawing/2014/main" id="{28B03192-BC34-4219-90BB-5D1A95FEFED7}"/>
              </a:ext>
            </a:extLst>
          </p:cNvPr>
          <p:cNvSpPr>
            <a:spLocks noGrp="1"/>
          </p:cNvSpPr>
          <p:nvPr>
            <p:ph idx="1"/>
          </p:nvPr>
        </p:nvSpPr>
        <p:spPr>
          <a:xfrm>
            <a:off x="411480" y="1847850"/>
            <a:ext cx="7685598" cy="4351338"/>
          </a:xfrm>
        </p:spPr>
        <p:txBody>
          <a:bodyPr/>
          <a:lstStyle/>
          <a:p>
            <a:r>
              <a:rPr lang="en-US" dirty="0"/>
              <a:t>Each student should share one preparation error they saw in the video.</a:t>
            </a:r>
          </a:p>
          <a:p>
            <a:r>
              <a:rPr lang="en-US" dirty="0"/>
              <a:t>How many of you saw this error? </a:t>
            </a:r>
          </a:p>
          <a:p>
            <a:r>
              <a:rPr lang="en-US" dirty="0"/>
              <a:t>After everyone has had a chance to report:</a:t>
            </a:r>
          </a:p>
          <a:p>
            <a:r>
              <a:rPr lang="en-US" dirty="0"/>
              <a:t>What other errors, that have not yet been mentioned, did anyone see?</a:t>
            </a:r>
          </a:p>
          <a:p>
            <a:r>
              <a:rPr lang="en-US" dirty="0"/>
              <a:t>Can anyone think of anything else?</a:t>
            </a:r>
          </a:p>
        </p:txBody>
      </p:sp>
      <p:pic>
        <p:nvPicPr>
          <p:cNvPr id="6" name="Picture 5">
            <a:extLst>
              <a:ext uri="{FF2B5EF4-FFF2-40B4-BE49-F238E27FC236}">
                <a16:creationId xmlns:a16="http://schemas.microsoft.com/office/drawing/2014/main" id="{EED9D278-3D01-E042-58B9-1EC9B30466E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802775" y="2092801"/>
            <a:ext cx="3684576" cy="3861435"/>
          </a:xfrm>
          <a:prstGeom prst="rect">
            <a:avLst/>
          </a:prstGeom>
        </p:spPr>
      </p:pic>
    </p:spTree>
    <p:custDataLst>
      <p:tags r:id="rId1"/>
    </p:custDataLst>
    <p:extLst>
      <p:ext uri="{BB962C8B-B14F-4D97-AF65-F5344CB8AC3E}">
        <p14:creationId xmlns:p14="http://schemas.microsoft.com/office/powerpoint/2010/main" val="1297803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D3535-74A8-4579-B5E1-1838F2E8B074}"/>
              </a:ext>
            </a:extLst>
          </p:cNvPr>
          <p:cNvSpPr>
            <a:spLocks noGrp="1"/>
          </p:cNvSpPr>
          <p:nvPr>
            <p:ph type="title"/>
          </p:nvPr>
        </p:nvSpPr>
        <p:spPr/>
        <p:txBody>
          <a:bodyPr/>
          <a:lstStyle/>
          <a:p>
            <a:r>
              <a:rPr lang="en-US" dirty="0"/>
              <a:t>Food safety errors</a:t>
            </a:r>
          </a:p>
        </p:txBody>
      </p:sp>
      <p:graphicFrame>
        <p:nvGraphicFramePr>
          <p:cNvPr id="5" name="Table 5">
            <a:extLst>
              <a:ext uri="{FF2B5EF4-FFF2-40B4-BE49-F238E27FC236}">
                <a16:creationId xmlns:a16="http://schemas.microsoft.com/office/drawing/2014/main" id="{01A89D82-2E56-46F8-94CB-52A2ABD4251F}"/>
              </a:ext>
            </a:extLst>
          </p:cNvPr>
          <p:cNvGraphicFramePr>
            <a:graphicFrameLocks noGrp="1"/>
          </p:cNvGraphicFramePr>
          <p:nvPr>
            <p:ph idx="1"/>
            <p:extLst>
              <p:ext uri="{D42A27DB-BD31-4B8C-83A1-F6EECF244321}">
                <p14:modId xmlns:p14="http://schemas.microsoft.com/office/powerpoint/2010/main" val="3354283830"/>
              </p:ext>
            </p:extLst>
          </p:nvPr>
        </p:nvGraphicFramePr>
        <p:xfrm>
          <a:off x="386080" y="1690688"/>
          <a:ext cx="7905870" cy="4411099"/>
        </p:xfrm>
        <a:graphic>
          <a:graphicData uri="http://schemas.openxmlformats.org/drawingml/2006/table">
            <a:tbl>
              <a:tblPr firstRow="1" bandRow="1">
                <a:tableStyleId>{5C22544A-7EE6-4342-B048-85BDC9FD1C3A}</a:tableStyleId>
              </a:tblPr>
              <a:tblGrid>
                <a:gridCol w="7017690">
                  <a:extLst>
                    <a:ext uri="{9D8B030D-6E8A-4147-A177-3AD203B41FA5}">
                      <a16:colId xmlns:a16="http://schemas.microsoft.com/office/drawing/2014/main" val="3405617012"/>
                    </a:ext>
                  </a:extLst>
                </a:gridCol>
                <a:gridCol w="888180">
                  <a:extLst>
                    <a:ext uri="{9D8B030D-6E8A-4147-A177-3AD203B41FA5}">
                      <a16:colId xmlns:a16="http://schemas.microsoft.com/office/drawing/2014/main" val="4271793772"/>
                    </a:ext>
                  </a:extLst>
                </a:gridCol>
              </a:tblGrid>
              <a:tr h="341055">
                <a:tc>
                  <a:txBody>
                    <a:bodyPr/>
                    <a:lstStyle/>
                    <a:p>
                      <a:r>
                        <a:rPr lang="en-US" sz="1600" dirty="0"/>
                        <a:t>Error</a:t>
                      </a:r>
                    </a:p>
                  </a:txBody>
                  <a:tcPr marL="84095" marR="84095" marT="42048" marB="42048"/>
                </a:tc>
                <a:tc>
                  <a:txBody>
                    <a:bodyPr/>
                    <a:lstStyle/>
                    <a:p>
                      <a:pPr algn="ctr"/>
                      <a:r>
                        <a:rPr lang="en-US" sz="1600" dirty="0"/>
                        <a:t>Time</a:t>
                      </a:r>
                    </a:p>
                  </a:txBody>
                  <a:tcPr marL="84095" marR="84095" marT="42048" marB="42048"/>
                </a:tc>
                <a:extLst>
                  <a:ext uri="{0D108BD9-81ED-4DB2-BD59-A6C34878D82A}">
                    <a16:rowId xmlns:a16="http://schemas.microsoft.com/office/drawing/2014/main" val="3177493038"/>
                  </a:ext>
                </a:extLst>
              </a:tr>
              <a:tr h="341055">
                <a:tc>
                  <a:txBody>
                    <a:bodyPr/>
                    <a:lstStyle/>
                    <a:p>
                      <a:r>
                        <a:rPr lang="en-US" sz="1600" dirty="0"/>
                        <a:t>None of the vegetables were washed on camera</a:t>
                      </a:r>
                    </a:p>
                  </a:txBody>
                  <a:tcPr marL="84095" marR="84095" marT="42048" marB="42048"/>
                </a:tc>
                <a:tc>
                  <a:txBody>
                    <a:bodyPr/>
                    <a:lstStyle/>
                    <a:p>
                      <a:pPr algn="ctr"/>
                      <a:r>
                        <a:rPr lang="en-US" sz="1600" dirty="0"/>
                        <a:t>na</a:t>
                      </a:r>
                    </a:p>
                  </a:txBody>
                  <a:tcPr marL="84095" marR="84095" marT="42048" marB="42048"/>
                </a:tc>
                <a:extLst>
                  <a:ext uri="{0D108BD9-81ED-4DB2-BD59-A6C34878D82A}">
                    <a16:rowId xmlns:a16="http://schemas.microsoft.com/office/drawing/2014/main" val="602393940"/>
                  </a:ext>
                </a:extLst>
              </a:tr>
              <a:tr h="341055">
                <a:tc>
                  <a:txBody>
                    <a:bodyPr/>
                    <a:lstStyle/>
                    <a:p>
                      <a:r>
                        <a:rPr lang="en-US" sz="1600" dirty="0"/>
                        <a:t>Touched fish with unwashed hands</a:t>
                      </a:r>
                    </a:p>
                  </a:txBody>
                  <a:tcPr marL="84095" marR="84095" marT="42048" marB="42048"/>
                </a:tc>
                <a:tc>
                  <a:txBody>
                    <a:bodyPr/>
                    <a:lstStyle/>
                    <a:p>
                      <a:pPr algn="ctr"/>
                      <a:r>
                        <a:rPr lang="en-US" sz="1600" dirty="0"/>
                        <a:t>0:45</a:t>
                      </a:r>
                    </a:p>
                  </a:txBody>
                  <a:tcPr marL="84095" marR="84095" marT="42048" marB="42048"/>
                </a:tc>
                <a:extLst>
                  <a:ext uri="{0D108BD9-81ED-4DB2-BD59-A6C34878D82A}">
                    <a16:rowId xmlns:a16="http://schemas.microsoft.com/office/drawing/2014/main" val="2058559963"/>
                  </a:ext>
                </a:extLst>
              </a:tr>
              <a:tr h="341055">
                <a:tc>
                  <a:txBody>
                    <a:bodyPr/>
                    <a:lstStyle/>
                    <a:p>
                      <a:r>
                        <a:rPr lang="en-US" sz="1600" dirty="0"/>
                        <a:t>Touched chili with unwashed hands</a:t>
                      </a:r>
                    </a:p>
                  </a:txBody>
                  <a:tcPr marL="84095" marR="84095" marT="42048" marB="42048"/>
                </a:tc>
                <a:tc>
                  <a:txBody>
                    <a:bodyPr/>
                    <a:lstStyle/>
                    <a:p>
                      <a:pPr algn="ctr"/>
                      <a:r>
                        <a:rPr lang="en-US" sz="1600" dirty="0"/>
                        <a:t>0:59</a:t>
                      </a:r>
                    </a:p>
                  </a:txBody>
                  <a:tcPr marL="84095" marR="84095" marT="42048" marB="42048"/>
                </a:tc>
                <a:extLst>
                  <a:ext uri="{0D108BD9-81ED-4DB2-BD59-A6C34878D82A}">
                    <a16:rowId xmlns:a16="http://schemas.microsoft.com/office/drawing/2014/main" val="3363413878"/>
                  </a:ext>
                </a:extLst>
              </a:tr>
              <a:tr h="341055">
                <a:tc>
                  <a:txBody>
                    <a:bodyPr/>
                    <a:lstStyle/>
                    <a:p>
                      <a:r>
                        <a:rPr lang="en-US" sz="1600" dirty="0"/>
                        <a:t>Touched eggplant with unwashed hands</a:t>
                      </a:r>
                    </a:p>
                  </a:txBody>
                  <a:tcPr marL="84095" marR="84095" marT="42048" marB="42048"/>
                </a:tc>
                <a:tc>
                  <a:txBody>
                    <a:bodyPr/>
                    <a:lstStyle/>
                    <a:p>
                      <a:pPr algn="ctr"/>
                      <a:r>
                        <a:rPr lang="en-US" sz="1600" dirty="0"/>
                        <a:t>1:03</a:t>
                      </a:r>
                    </a:p>
                  </a:txBody>
                  <a:tcPr marL="84095" marR="84095" marT="42048" marB="42048"/>
                </a:tc>
                <a:extLst>
                  <a:ext uri="{0D108BD9-81ED-4DB2-BD59-A6C34878D82A}">
                    <a16:rowId xmlns:a16="http://schemas.microsoft.com/office/drawing/2014/main" val="3783019652"/>
                  </a:ext>
                </a:extLst>
              </a:tr>
              <a:tr h="341055">
                <a:tc>
                  <a:txBody>
                    <a:bodyPr/>
                    <a:lstStyle/>
                    <a:p>
                      <a:r>
                        <a:rPr lang="en-US" sz="1600" dirty="0"/>
                        <a:t>Touched his watch and moved to cutting vegetables</a:t>
                      </a:r>
                    </a:p>
                  </a:txBody>
                  <a:tcPr marL="84095" marR="84095" marT="42048" marB="42048"/>
                </a:tc>
                <a:tc>
                  <a:txBody>
                    <a:bodyPr/>
                    <a:lstStyle/>
                    <a:p>
                      <a:pPr algn="ctr"/>
                      <a:r>
                        <a:rPr lang="en-US" sz="1600" dirty="0"/>
                        <a:t>1:07</a:t>
                      </a:r>
                    </a:p>
                  </a:txBody>
                  <a:tcPr marL="84095" marR="84095" marT="42048" marB="42048"/>
                </a:tc>
                <a:extLst>
                  <a:ext uri="{0D108BD9-81ED-4DB2-BD59-A6C34878D82A}">
                    <a16:rowId xmlns:a16="http://schemas.microsoft.com/office/drawing/2014/main" val="550363970"/>
                  </a:ext>
                </a:extLst>
              </a:tr>
              <a:tr h="329747">
                <a:tc>
                  <a:txBody>
                    <a:bodyPr/>
                    <a:lstStyle/>
                    <a:p>
                      <a:r>
                        <a:rPr lang="en-US" sz="1600" dirty="0"/>
                        <a:t>Used a cloth towel to wipe his hand</a:t>
                      </a:r>
                    </a:p>
                  </a:txBody>
                  <a:tcPr marL="84095" marR="84095" marT="42048" marB="42048"/>
                </a:tc>
                <a:tc>
                  <a:txBody>
                    <a:bodyPr/>
                    <a:lstStyle/>
                    <a:p>
                      <a:pPr algn="ctr"/>
                      <a:r>
                        <a:rPr lang="en-US" sz="1600" dirty="0"/>
                        <a:t>2:42</a:t>
                      </a:r>
                    </a:p>
                  </a:txBody>
                  <a:tcPr marL="84095" marR="84095" marT="42048" marB="42048"/>
                </a:tc>
                <a:extLst>
                  <a:ext uri="{0D108BD9-81ED-4DB2-BD59-A6C34878D82A}">
                    <a16:rowId xmlns:a16="http://schemas.microsoft.com/office/drawing/2014/main" val="3049362553"/>
                  </a:ext>
                </a:extLst>
              </a:tr>
              <a:tr h="341055">
                <a:tc>
                  <a:txBody>
                    <a:bodyPr/>
                    <a:lstStyle/>
                    <a:p>
                      <a:r>
                        <a:rPr lang="en-US" sz="1600" dirty="0"/>
                        <a:t>Used the same cutting board for the fish and vegetables</a:t>
                      </a:r>
                    </a:p>
                  </a:txBody>
                  <a:tcPr marL="84095" marR="84095" marT="42048" marB="42048"/>
                </a:tc>
                <a:tc>
                  <a:txBody>
                    <a:bodyPr/>
                    <a:lstStyle/>
                    <a:p>
                      <a:pPr algn="ctr"/>
                      <a:r>
                        <a:rPr lang="en-US" sz="1600" dirty="0"/>
                        <a:t>3:24</a:t>
                      </a:r>
                    </a:p>
                  </a:txBody>
                  <a:tcPr marL="84095" marR="84095" marT="42048" marB="42048"/>
                </a:tc>
                <a:extLst>
                  <a:ext uri="{0D108BD9-81ED-4DB2-BD59-A6C34878D82A}">
                    <a16:rowId xmlns:a16="http://schemas.microsoft.com/office/drawing/2014/main" val="2456303"/>
                  </a:ext>
                </a:extLst>
              </a:tr>
              <a:tr h="329747">
                <a:tc>
                  <a:txBody>
                    <a:bodyPr/>
                    <a:lstStyle/>
                    <a:p>
                      <a:r>
                        <a:rPr lang="en-US" sz="1600" dirty="0"/>
                        <a:t>Used the same knife for fish and vegetables</a:t>
                      </a:r>
                    </a:p>
                  </a:txBody>
                  <a:tcPr marL="84095" marR="84095" marT="42048" marB="42048"/>
                </a:tc>
                <a:tc>
                  <a:txBody>
                    <a:bodyPr/>
                    <a:lstStyle/>
                    <a:p>
                      <a:pPr algn="ctr"/>
                      <a:r>
                        <a:rPr lang="en-US" sz="1600" dirty="0"/>
                        <a:t>3:25</a:t>
                      </a:r>
                    </a:p>
                  </a:txBody>
                  <a:tcPr marL="84095" marR="84095" marT="42048" marB="42048"/>
                </a:tc>
                <a:extLst>
                  <a:ext uri="{0D108BD9-81ED-4DB2-BD59-A6C34878D82A}">
                    <a16:rowId xmlns:a16="http://schemas.microsoft.com/office/drawing/2014/main" val="2564713648"/>
                  </a:ext>
                </a:extLst>
              </a:tr>
              <a:tr h="34105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Did not wash hands after handling fish</a:t>
                      </a:r>
                    </a:p>
                  </a:txBody>
                  <a:tcPr marL="84095" marR="84095" marT="42048" marB="42048"/>
                </a:tc>
                <a:tc>
                  <a:txBody>
                    <a:bodyPr/>
                    <a:lstStyle/>
                    <a:p>
                      <a:pPr algn="ctr"/>
                      <a:r>
                        <a:rPr lang="en-US" sz="1600" dirty="0"/>
                        <a:t>3:40</a:t>
                      </a:r>
                    </a:p>
                  </a:txBody>
                  <a:tcPr marL="84095" marR="84095" marT="42048" marB="42048"/>
                </a:tc>
                <a:extLst>
                  <a:ext uri="{0D108BD9-81ED-4DB2-BD59-A6C34878D82A}">
                    <a16:rowId xmlns:a16="http://schemas.microsoft.com/office/drawing/2014/main" val="395311792"/>
                  </a:ext>
                </a:extLst>
              </a:tr>
              <a:tr h="341055">
                <a:tc>
                  <a:txBody>
                    <a:bodyPr/>
                    <a:lstStyle/>
                    <a:p>
                      <a:r>
                        <a:rPr lang="en-US" sz="1600" dirty="0"/>
                        <a:t>Cut tomatoes on the same cutting board used for fish and vegetables</a:t>
                      </a:r>
                    </a:p>
                  </a:txBody>
                  <a:tcPr marL="84095" marR="84095" marT="42048" marB="42048"/>
                </a:tc>
                <a:tc>
                  <a:txBody>
                    <a:bodyPr/>
                    <a:lstStyle/>
                    <a:p>
                      <a:pPr algn="ctr"/>
                      <a:r>
                        <a:rPr lang="en-US" sz="1600" dirty="0"/>
                        <a:t>3:40</a:t>
                      </a:r>
                    </a:p>
                  </a:txBody>
                  <a:tcPr marL="84095" marR="84095" marT="42048" marB="42048"/>
                </a:tc>
                <a:extLst>
                  <a:ext uri="{0D108BD9-81ED-4DB2-BD59-A6C34878D82A}">
                    <a16:rowId xmlns:a16="http://schemas.microsoft.com/office/drawing/2014/main" val="1672478949"/>
                  </a:ext>
                </a:extLst>
              </a:tr>
              <a:tr h="341055">
                <a:tc>
                  <a:txBody>
                    <a:bodyPr/>
                    <a:lstStyle/>
                    <a:p>
                      <a:r>
                        <a:rPr lang="en-US" sz="1600" dirty="0"/>
                        <a:t>Lemon was not washed before zest was used</a:t>
                      </a:r>
                    </a:p>
                  </a:txBody>
                  <a:tcPr marL="84095" marR="84095" marT="42048" marB="42048"/>
                </a:tc>
                <a:tc>
                  <a:txBody>
                    <a:bodyPr/>
                    <a:lstStyle/>
                    <a:p>
                      <a:pPr algn="ctr"/>
                      <a:r>
                        <a:rPr lang="en-US" sz="1600" dirty="0"/>
                        <a:t>4:12</a:t>
                      </a:r>
                    </a:p>
                  </a:txBody>
                  <a:tcPr marL="84095" marR="84095" marT="42048" marB="42048"/>
                </a:tc>
                <a:extLst>
                  <a:ext uri="{0D108BD9-81ED-4DB2-BD59-A6C34878D82A}">
                    <a16:rowId xmlns:a16="http://schemas.microsoft.com/office/drawing/2014/main" val="1670653071"/>
                  </a:ext>
                </a:extLst>
              </a:tr>
              <a:tr h="341055">
                <a:tc>
                  <a:txBody>
                    <a:bodyPr/>
                    <a:lstStyle/>
                    <a:p>
                      <a:r>
                        <a:rPr lang="en-US" sz="1600" dirty="0"/>
                        <a:t>Did not was the pan (wiped it with a cloth towel)</a:t>
                      </a:r>
                    </a:p>
                  </a:txBody>
                  <a:tcPr marL="84095" marR="84095" marT="42048" marB="42048"/>
                </a:tc>
                <a:tc>
                  <a:txBody>
                    <a:bodyPr/>
                    <a:lstStyle/>
                    <a:p>
                      <a:pPr algn="ctr"/>
                      <a:r>
                        <a:rPr lang="en-US" sz="1600" dirty="0"/>
                        <a:t>4:29</a:t>
                      </a:r>
                    </a:p>
                  </a:txBody>
                  <a:tcPr marL="84095" marR="84095" marT="42048" marB="42048"/>
                </a:tc>
                <a:extLst>
                  <a:ext uri="{0D108BD9-81ED-4DB2-BD59-A6C34878D82A}">
                    <a16:rowId xmlns:a16="http://schemas.microsoft.com/office/drawing/2014/main" val="453859164"/>
                  </a:ext>
                </a:extLst>
              </a:tr>
            </a:tbl>
          </a:graphicData>
        </a:graphic>
      </p:graphicFrame>
      <p:pic>
        <p:nvPicPr>
          <p:cNvPr id="4" name="Graphic 3">
            <a:extLst>
              <a:ext uri="{FF2B5EF4-FFF2-40B4-BE49-F238E27FC236}">
                <a16:creationId xmlns:a16="http://schemas.microsoft.com/office/drawing/2014/main" id="{4BA6E048-21E2-DE4C-E3A0-1073150D2EA5}"/>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63867" y="3167213"/>
            <a:ext cx="1080109" cy="1080109"/>
          </a:xfrm>
          <a:prstGeom prst="rect">
            <a:avLst/>
          </a:prstGeom>
        </p:spPr>
      </p:pic>
    </p:spTree>
    <p:custDataLst>
      <p:tags r:id="rId1"/>
    </p:custDataLst>
    <p:extLst>
      <p:ext uri="{BB962C8B-B14F-4D97-AF65-F5344CB8AC3E}">
        <p14:creationId xmlns:p14="http://schemas.microsoft.com/office/powerpoint/2010/main" val="2900177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D3535-74A8-4579-B5E1-1838F2E8B074}"/>
              </a:ext>
            </a:extLst>
          </p:cNvPr>
          <p:cNvSpPr>
            <a:spLocks noGrp="1"/>
          </p:cNvSpPr>
          <p:nvPr>
            <p:ph type="title"/>
          </p:nvPr>
        </p:nvSpPr>
        <p:spPr/>
        <p:txBody>
          <a:bodyPr/>
          <a:lstStyle/>
          <a:p>
            <a:r>
              <a:rPr lang="en-US" dirty="0"/>
              <a:t>Food safety errors</a:t>
            </a:r>
          </a:p>
        </p:txBody>
      </p:sp>
      <p:graphicFrame>
        <p:nvGraphicFramePr>
          <p:cNvPr id="4" name="Table 4">
            <a:extLst>
              <a:ext uri="{FF2B5EF4-FFF2-40B4-BE49-F238E27FC236}">
                <a16:creationId xmlns:a16="http://schemas.microsoft.com/office/drawing/2014/main" id="{AED0D0E3-B116-4DDB-84E9-E3B13B6015C6}"/>
              </a:ext>
            </a:extLst>
          </p:cNvPr>
          <p:cNvGraphicFramePr>
            <a:graphicFrameLocks noGrp="1"/>
          </p:cNvGraphicFramePr>
          <p:nvPr>
            <p:ph idx="1"/>
            <p:extLst>
              <p:ext uri="{D42A27DB-BD31-4B8C-83A1-F6EECF244321}">
                <p14:modId xmlns:p14="http://schemas.microsoft.com/office/powerpoint/2010/main" val="2339378347"/>
              </p:ext>
            </p:extLst>
          </p:nvPr>
        </p:nvGraphicFramePr>
        <p:xfrm>
          <a:off x="397910" y="1688825"/>
          <a:ext cx="8035627" cy="4407173"/>
        </p:xfrm>
        <a:graphic>
          <a:graphicData uri="http://schemas.openxmlformats.org/drawingml/2006/table">
            <a:tbl>
              <a:tblPr firstRow="1" bandRow="1">
                <a:tableStyleId>{5C22544A-7EE6-4342-B048-85BDC9FD1C3A}</a:tableStyleId>
              </a:tblPr>
              <a:tblGrid>
                <a:gridCol w="6587591">
                  <a:extLst>
                    <a:ext uri="{9D8B030D-6E8A-4147-A177-3AD203B41FA5}">
                      <a16:colId xmlns:a16="http://schemas.microsoft.com/office/drawing/2014/main" val="2459286599"/>
                    </a:ext>
                  </a:extLst>
                </a:gridCol>
                <a:gridCol w="1448036">
                  <a:extLst>
                    <a:ext uri="{9D8B030D-6E8A-4147-A177-3AD203B41FA5}">
                      <a16:colId xmlns:a16="http://schemas.microsoft.com/office/drawing/2014/main" val="3031481929"/>
                    </a:ext>
                  </a:extLst>
                </a:gridCol>
              </a:tblGrid>
              <a:tr h="348744">
                <a:tc>
                  <a:txBody>
                    <a:bodyPr/>
                    <a:lstStyle/>
                    <a:p>
                      <a:r>
                        <a:rPr lang="en-US" sz="1700" dirty="0"/>
                        <a:t>Error</a:t>
                      </a:r>
                    </a:p>
                  </a:txBody>
                  <a:tcPr marL="85476" marR="85476" marT="42738" marB="42738"/>
                </a:tc>
                <a:tc>
                  <a:txBody>
                    <a:bodyPr/>
                    <a:lstStyle/>
                    <a:p>
                      <a:pPr algn="ctr"/>
                      <a:r>
                        <a:rPr lang="en-US" sz="1700" dirty="0"/>
                        <a:t>Time</a:t>
                      </a:r>
                    </a:p>
                  </a:txBody>
                  <a:tcPr marL="85476" marR="85476" marT="42738" marB="42738"/>
                </a:tc>
                <a:extLst>
                  <a:ext uri="{0D108BD9-81ED-4DB2-BD59-A6C34878D82A}">
                    <a16:rowId xmlns:a16="http://schemas.microsoft.com/office/drawing/2014/main" val="679159324"/>
                  </a:ext>
                </a:extLst>
              </a:tr>
              <a:tr h="346653">
                <a:tc>
                  <a:txBody>
                    <a:bodyPr/>
                    <a:lstStyle/>
                    <a:p>
                      <a:pPr marL="0" marR="0" algn="l">
                        <a:spcBef>
                          <a:spcPts val="0"/>
                        </a:spcBef>
                        <a:spcAft>
                          <a:spcPts val="0"/>
                        </a:spcAft>
                      </a:pPr>
                      <a:r>
                        <a:rPr lang="en-US" sz="1700" kern="100" dirty="0">
                          <a:effectLst/>
                          <a:latin typeface="+mn-lt"/>
                          <a:ea typeface="Aptos"/>
                          <a:cs typeface="Times New Roman" panose="02020603050405020304" pitchFamily="18" charset="0"/>
                        </a:rPr>
                        <a:t>Placed the towel in his pocket</a:t>
                      </a:r>
                      <a:endParaRPr lang="en-US" sz="2600" kern="100" dirty="0">
                        <a:effectLst/>
                        <a:latin typeface="+mn-lt"/>
                        <a:ea typeface="Aptos"/>
                        <a:cs typeface="Times New Roman" panose="02020603050405020304" pitchFamily="18" charset="0"/>
                      </a:endParaRPr>
                    </a:p>
                  </a:txBody>
                  <a:tcPr marL="64107" marR="64107" marT="0" marB="0" anchor="b"/>
                </a:tc>
                <a:tc>
                  <a:txBody>
                    <a:bodyPr/>
                    <a:lstStyle/>
                    <a:p>
                      <a:pPr marL="0" marR="0" algn="ctr">
                        <a:spcBef>
                          <a:spcPts val="0"/>
                        </a:spcBef>
                        <a:spcAft>
                          <a:spcPts val="0"/>
                        </a:spcAft>
                      </a:pPr>
                      <a:r>
                        <a:rPr lang="en-US" sz="1700" kern="100" dirty="0">
                          <a:effectLst/>
                          <a:latin typeface="+mn-lt"/>
                          <a:ea typeface="Aptos"/>
                          <a:cs typeface="Times New Roman" panose="02020603050405020304" pitchFamily="18" charset="0"/>
                        </a:rPr>
                        <a:t>4:34</a:t>
                      </a:r>
                      <a:endParaRPr lang="en-US" sz="2600" kern="100" dirty="0">
                        <a:effectLst/>
                        <a:latin typeface="+mn-lt"/>
                        <a:ea typeface="Aptos"/>
                        <a:cs typeface="Times New Roman" panose="02020603050405020304" pitchFamily="18" charset="0"/>
                      </a:endParaRPr>
                    </a:p>
                  </a:txBody>
                  <a:tcPr marL="64107" marR="64107" marT="0" marB="0" anchor="b"/>
                </a:tc>
                <a:extLst>
                  <a:ext uri="{0D108BD9-81ED-4DB2-BD59-A6C34878D82A}">
                    <a16:rowId xmlns:a16="http://schemas.microsoft.com/office/drawing/2014/main" val="482232118"/>
                  </a:ext>
                </a:extLst>
              </a:tr>
              <a:tr h="346653">
                <a:tc>
                  <a:txBody>
                    <a:bodyPr/>
                    <a:lstStyle/>
                    <a:p>
                      <a:pPr marL="0" marR="0" algn="l">
                        <a:spcBef>
                          <a:spcPts val="0"/>
                        </a:spcBef>
                        <a:spcAft>
                          <a:spcPts val="0"/>
                        </a:spcAft>
                      </a:pPr>
                      <a:r>
                        <a:rPr lang="en-US" sz="1700" kern="100" dirty="0">
                          <a:effectLst/>
                          <a:latin typeface="+mn-lt"/>
                          <a:ea typeface="Aptos"/>
                          <a:cs typeface="Times New Roman" panose="02020603050405020304" pitchFamily="18" charset="0"/>
                        </a:rPr>
                        <a:t>Wiped the cutting board with the towel that was in his pocket</a:t>
                      </a:r>
                      <a:endParaRPr lang="en-US" sz="2600" kern="100" dirty="0">
                        <a:effectLst/>
                        <a:latin typeface="+mn-lt"/>
                        <a:ea typeface="Aptos"/>
                        <a:cs typeface="Times New Roman" panose="02020603050405020304" pitchFamily="18" charset="0"/>
                      </a:endParaRPr>
                    </a:p>
                  </a:txBody>
                  <a:tcPr marL="64107" marR="64107" marT="0" marB="0" anchor="b"/>
                </a:tc>
                <a:tc>
                  <a:txBody>
                    <a:bodyPr/>
                    <a:lstStyle/>
                    <a:p>
                      <a:pPr marL="0" marR="0" algn="ctr">
                        <a:spcBef>
                          <a:spcPts val="0"/>
                        </a:spcBef>
                        <a:spcAft>
                          <a:spcPts val="0"/>
                        </a:spcAft>
                      </a:pPr>
                      <a:r>
                        <a:rPr lang="en-US" sz="1700" kern="100" dirty="0">
                          <a:effectLst/>
                          <a:latin typeface="+mn-lt"/>
                          <a:ea typeface="Aptos"/>
                          <a:cs typeface="Times New Roman" panose="02020603050405020304" pitchFamily="18" charset="0"/>
                        </a:rPr>
                        <a:t>5:00</a:t>
                      </a:r>
                      <a:endParaRPr lang="en-US" sz="2600" kern="100" dirty="0">
                        <a:effectLst/>
                        <a:latin typeface="+mn-lt"/>
                        <a:ea typeface="Aptos"/>
                        <a:cs typeface="Times New Roman" panose="02020603050405020304" pitchFamily="18" charset="0"/>
                      </a:endParaRPr>
                    </a:p>
                  </a:txBody>
                  <a:tcPr marL="64107" marR="64107" marT="0" marB="0" anchor="b"/>
                </a:tc>
                <a:extLst>
                  <a:ext uri="{0D108BD9-81ED-4DB2-BD59-A6C34878D82A}">
                    <a16:rowId xmlns:a16="http://schemas.microsoft.com/office/drawing/2014/main" val="150402322"/>
                  </a:ext>
                </a:extLst>
              </a:tr>
              <a:tr h="346653">
                <a:tc>
                  <a:txBody>
                    <a:bodyPr/>
                    <a:lstStyle/>
                    <a:p>
                      <a:pPr marL="0" marR="0" algn="l">
                        <a:spcBef>
                          <a:spcPts val="0"/>
                        </a:spcBef>
                        <a:spcAft>
                          <a:spcPts val="0"/>
                        </a:spcAft>
                      </a:pPr>
                      <a:r>
                        <a:rPr lang="en-US" sz="1700" kern="100">
                          <a:effectLst/>
                          <a:latin typeface="+mn-lt"/>
                          <a:ea typeface="Aptos"/>
                          <a:cs typeface="Times New Roman" panose="02020603050405020304" pitchFamily="18" charset="0"/>
                        </a:rPr>
                        <a:t>Still used chili piece that fell on uncleaned countertop</a:t>
                      </a:r>
                      <a:endParaRPr lang="en-US" sz="2600" kern="100">
                        <a:effectLst/>
                        <a:latin typeface="+mn-lt"/>
                        <a:ea typeface="Aptos"/>
                        <a:cs typeface="Times New Roman" panose="02020603050405020304" pitchFamily="18" charset="0"/>
                      </a:endParaRPr>
                    </a:p>
                  </a:txBody>
                  <a:tcPr marL="64107" marR="64107" marT="0" marB="0" anchor="b"/>
                </a:tc>
                <a:tc>
                  <a:txBody>
                    <a:bodyPr/>
                    <a:lstStyle/>
                    <a:p>
                      <a:pPr marL="0" marR="0" algn="ctr">
                        <a:spcBef>
                          <a:spcPts val="0"/>
                        </a:spcBef>
                        <a:spcAft>
                          <a:spcPts val="0"/>
                        </a:spcAft>
                      </a:pPr>
                      <a:r>
                        <a:rPr lang="en-US" sz="1700" kern="100" dirty="0">
                          <a:effectLst/>
                          <a:latin typeface="+mn-lt"/>
                          <a:ea typeface="Aptos"/>
                          <a:cs typeface="Times New Roman" panose="02020603050405020304" pitchFamily="18" charset="0"/>
                        </a:rPr>
                        <a:t>5:15</a:t>
                      </a:r>
                      <a:endParaRPr lang="en-US" sz="2600" kern="100" dirty="0">
                        <a:effectLst/>
                        <a:latin typeface="+mn-lt"/>
                        <a:ea typeface="Aptos"/>
                        <a:cs typeface="Times New Roman" panose="02020603050405020304" pitchFamily="18" charset="0"/>
                      </a:endParaRPr>
                    </a:p>
                  </a:txBody>
                  <a:tcPr marL="64107" marR="64107" marT="0" marB="0" anchor="b"/>
                </a:tc>
                <a:extLst>
                  <a:ext uri="{0D108BD9-81ED-4DB2-BD59-A6C34878D82A}">
                    <a16:rowId xmlns:a16="http://schemas.microsoft.com/office/drawing/2014/main" val="1320211146"/>
                  </a:ext>
                </a:extLst>
              </a:tr>
              <a:tr h="346653">
                <a:tc>
                  <a:txBody>
                    <a:bodyPr/>
                    <a:lstStyle/>
                    <a:p>
                      <a:pPr marL="0" marR="0" algn="l">
                        <a:spcBef>
                          <a:spcPts val="0"/>
                        </a:spcBef>
                        <a:spcAft>
                          <a:spcPts val="0"/>
                        </a:spcAft>
                      </a:pPr>
                      <a:r>
                        <a:rPr lang="en-US" sz="1700" kern="100" dirty="0">
                          <a:effectLst/>
                          <a:latin typeface="+mn-lt"/>
                          <a:ea typeface="Aptos"/>
                          <a:cs typeface="Times New Roman" panose="02020603050405020304" pitchFamily="18" charset="0"/>
                        </a:rPr>
                        <a:t>Cut chili using a dirty knife and the same cutting board </a:t>
                      </a:r>
                      <a:endParaRPr lang="en-US" sz="2600" kern="100" dirty="0">
                        <a:effectLst/>
                        <a:latin typeface="+mn-lt"/>
                        <a:ea typeface="Aptos"/>
                        <a:cs typeface="Times New Roman" panose="02020603050405020304" pitchFamily="18" charset="0"/>
                      </a:endParaRPr>
                    </a:p>
                  </a:txBody>
                  <a:tcPr marL="64107" marR="64107" marT="0" marB="0" anchor="b"/>
                </a:tc>
                <a:tc>
                  <a:txBody>
                    <a:bodyPr/>
                    <a:lstStyle/>
                    <a:p>
                      <a:pPr marL="0" marR="0" algn="ctr">
                        <a:spcBef>
                          <a:spcPts val="0"/>
                        </a:spcBef>
                        <a:spcAft>
                          <a:spcPts val="0"/>
                        </a:spcAft>
                      </a:pPr>
                      <a:r>
                        <a:rPr lang="en-US" sz="1700" kern="100" dirty="0">
                          <a:effectLst/>
                          <a:latin typeface="+mn-lt"/>
                          <a:ea typeface="Aptos"/>
                          <a:cs typeface="Times New Roman" panose="02020603050405020304" pitchFamily="18" charset="0"/>
                        </a:rPr>
                        <a:t>5:16</a:t>
                      </a:r>
                      <a:endParaRPr lang="en-US" sz="2600" kern="100" dirty="0">
                        <a:effectLst/>
                        <a:latin typeface="+mn-lt"/>
                        <a:ea typeface="Aptos"/>
                        <a:cs typeface="Times New Roman" panose="02020603050405020304" pitchFamily="18" charset="0"/>
                      </a:endParaRPr>
                    </a:p>
                  </a:txBody>
                  <a:tcPr marL="64107" marR="64107" marT="0" marB="0" anchor="b"/>
                </a:tc>
                <a:extLst>
                  <a:ext uri="{0D108BD9-81ED-4DB2-BD59-A6C34878D82A}">
                    <a16:rowId xmlns:a16="http://schemas.microsoft.com/office/drawing/2014/main" val="1480577755"/>
                  </a:ext>
                </a:extLst>
              </a:tr>
              <a:tr h="346653">
                <a:tc>
                  <a:txBody>
                    <a:bodyPr/>
                    <a:lstStyle/>
                    <a:p>
                      <a:pPr marL="0" marR="0" algn="l">
                        <a:spcBef>
                          <a:spcPts val="0"/>
                        </a:spcBef>
                        <a:spcAft>
                          <a:spcPts val="0"/>
                        </a:spcAft>
                      </a:pPr>
                      <a:r>
                        <a:rPr lang="en-US" sz="1700" kern="100" dirty="0">
                          <a:effectLst/>
                          <a:latin typeface="+mn-lt"/>
                          <a:ea typeface="Aptos"/>
                          <a:cs typeface="Times New Roman" panose="02020603050405020304" pitchFamily="18" charset="0"/>
                        </a:rPr>
                        <a:t>Used a cloth towel to wipe his hand </a:t>
                      </a:r>
                      <a:endParaRPr lang="en-US" sz="2600" kern="100" dirty="0">
                        <a:effectLst/>
                        <a:latin typeface="+mn-lt"/>
                        <a:ea typeface="Aptos"/>
                        <a:cs typeface="Times New Roman" panose="02020603050405020304" pitchFamily="18" charset="0"/>
                      </a:endParaRPr>
                    </a:p>
                  </a:txBody>
                  <a:tcPr marL="64107" marR="64107" marT="0" marB="0" anchor="b"/>
                </a:tc>
                <a:tc>
                  <a:txBody>
                    <a:bodyPr/>
                    <a:lstStyle/>
                    <a:p>
                      <a:pPr marL="0" marR="0" algn="ctr">
                        <a:spcBef>
                          <a:spcPts val="0"/>
                        </a:spcBef>
                        <a:spcAft>
                          <a:spcPts val="0"/>
                        </a:spcAft>
                      </a:pPr>
                      <a:r>
                        <a:rPr lang="en-US" sz="1700" kern="100" dirty="0">
                          <a:effectLst/>
                          <a:latin typeface="+mn-lt"/>
                          <a:ea typeface="Aptos"/>
                          <a:cs typeface="Times New Roman" panose="02020603050405020304" pitchFamily="18" charset="0"/>
                        </a:rPr>
                        <a:t>5:26</a:t>
                      </a:r>
                      <a:endParaRPr lang="en-US" sz="2600" kern="100" dirty="0">
                        <a:effectLst/>
                        <a:latin typeface="+mn-lt"/>
                        <a:ea typeface="Aptos"/>
                        <a:cs typeface="Times New Roman" panose="02020603050405020304" pitchFamily="18" charset="0"/>
                      </a:endParaRPr>
                    </a:p>
                  </a:txBody>
                  <a:tcPr marL="64107" marR="64107" marT="0" marB="0" anchor="b"/>
                </a:tc>
                <a:extLst>
                  <a:ext uri="{0D108BD9-81ED-4DB2-BD59-A6C34878D82A}">
                    <a16:rowId xmlns:a16="http://schemas.microsoft.com/office/drawing/2014/main" val="1412979628"/>
                  </a:ext>
                </a:extLst>
              </a:tr>
              <a:tr h="346653">
                <a:tc>
                  <a:txBody>
                    <a:bodyPr/>
                    <a:lstStyle/>
                    <a:p>
                      <a:pPr marL="0" marR="0" algn="l">
                        <a:spcBef>
                          <a:spcPts val="0"/>
                        </a:spcBef>
                        <a:spcAft>
                          <a:spcPts val="0"/>
                        </a:spcAft>
                      </a:pPr>
                      <a:r>
                        <a:rPr lang="en-US" sz="1700" kern="100" dirty="0">
                          <a:effectLst/>
                          <a:latin typeface="+mn-lt"/>
                          <a:ea typeface="Aptos"/>
                          <a:cs typeface="Times New Roman" panose="02020603050405020304" pitchFamily="18" charset="0"/>
                        </a:rPr>
                        <a:t>Touched the fridge door and didn’t clean his hands after</a:t>
                      </a:r>
                      <a:endParaRPr lang="en-US" sz="2600" kern="100" dirty="0">
                        <a:effectLst/>
                        <a:latin typeface="+mn-lt"/>
                        <a:ea typeface="Aptos"/>
                        <a:cs typeface="Times New Roman" panose="02020603050405020304" pitchFamily="18" charset="0"/>
                      </a:endParaRPr>
                    </a:p>
                  </a:txBody>
                  <a:tcPr marL="64107" marR="64107" marT="0" marB="0" anchor="b"/>
                </a:tc>
                <a:tc>
                  <a:txBody>
                    <a:bodyPr/>
                    <a:lstStyle/>
                    <a:p>
                      <a:pPr marL="0" marR="0" algn="ctr">
                        <a:spcBef>
                          <a:spcPts val="0"/>
                        </a:spcBef>
                        <a:spcAft>
                          <a:spcPts val="0"/>
                        </a:spcAft>
                      </a:pPr>
                      <a:r>
                        <a:rPr lang="en-US" sz="1700" kern="100" dirty="0">
                          <a:effectLst/>
                          <a:latin typeface="+mn-lt"/>
                          <a:ea typeface="Aptos"/>
                          <a:cs typeface="Times New Roman" panose="02020603050405020304" pitchFamily="18" charset="0"/>
                        </a:rPr>
                        <a:t>5:48</a:t>
                      </a:r>
                      <a:endParaRPr lang="en-US" sz="2600" kern="100" dirty="0">
                        <a:effectLst/>
                        <a:latin typeface="+mn-lt"/>
                        <a:ea typeface="Aptos"/>
                        <a:cs typeface="Times New Roman" panose="02020603050405020304" pitchFamily="18" charset="0"/>
                      </a:endParaRPr>
                    </a:p>
                  </a:txBody>
                  <a:tcPr marL="64107" marR="64107" marT="0" marB="0" anchor="b"/>
                </a:tc>
                <a:extLst>
                  <a:ext uri="{0D108BD9-81ED-4DB2-BD59-A6C34878D82A}">
                    <a16:rowId xmlns:a16="http://schemas.microsoft.com/office/drawing/2014/main" val="2535802704"/>
                  </a:ext>
                </a:extLst>
              </a:tr>
              <a:tr h="328630">
                <a:tc>
                  <a:txBody>
                    <a:bodyPr/>
                    <a:lstStyle/>
                    <a:p>
                      <a:pPr marL="0" marR="0" algn="l">
                        <a:spcBef>
                          <a:spcPts val="0"/>
                        </a:spcBef>
                        <a:spcAft>
                          <a:spcPts val="0"/>
                        </a:spcAft>
                      </a:pPr>
                      <a:r>
                        <a:rPr lang="en-US" sz="1700" kern="100" dirty="0">
                          <a:effectLst/>
                          <a:latin typeface="+mn-lt"/>
                          <a:ea typeface="Aptos"/>
                          <a:cs typeface="Times New Roman" panose="02020603050405020304" pitchFamily="18" charset="0"/>
                        </a:rPr>
                        <a:t>Blew on the sauce</a:t>
                      </a:r>
                      <a:endParaRPr lang="en-US" sz="2600" kern="100" dirty="0">
                        <a:effectLst/>
                        <a:latin typeface="+mn-lt"/>
                        <a:ea typeface="Aptos"/>
                        <a:cs typeface="Times New Roman" panose="02020603050405020304" pitchFamily="18" charset="0"/>
                      </a:endParaRPr>
                    </a:p>
                  </a:txBody>
                  <a:tcPr marL="64107" marR="64107" marT="0" marB="0" anchor="b"/>
                </a:tc>
                <a:tc>
                  <a:txBody>
                    <a:bodyPr/>
                    <a:lstStyle/>
                    <a:p>
                      <a:pPr marL="0" marR="0" algn="ctr">
                        <a:spcBef>
                          <a:spcPts val="0"/>
                        </a:spcBef>
                        <a:spcAft>
                          <a:spcPts val="0"/>
                        </a:spcAft>
                      </a:pPr>
                      <a:r>
                        <a:rPr lang="en-US" sz="1700" kern="100" dirty="0">
                          <a:effectLst/>
                          <a:latin typeface="+mn-lt"/>
                          <a:ea typeface="Aptos"/>
                          <a:cs typeface="Times New Roman" panose="02020603050405020304" pitchFamily="18" charset="0"/>
                        </a:rPr>
                        <a:t>5:58</a:t>
                      </a:r>
                      <a:endParaRPr lang="en-US" sz="2600" kern="100" dirty="0">
                        <a:effectLst/>
                        <a:latin typeface="+mn-lt"/>
                        <a:ea typeface="Aptos"/>
                        <a:cs typeface="Times New Roman" panose="02020603050405020304" pitchFamily="18" charset="0"/>
                      </a:endParaRPr>
                    </a:p>
                  </a:txBody>
                  <a:tcPr marL="64107" marR="64107" marT="0" marB="0" anchor="b"/>
                </a:tc>
                <a:extLst>
                  <a:ext uri="{0D108BD9-81ED-4DB2-BD59-A6C34878D82A}">
                    <a16:rowId xmlns:a16="http://schemas.microsoft.com/office/drawing/2014/main" val="1530436404"/>
                  </a:ext>
                </a:extLst>
              </a:tr>
              <a:tr h="346653">
                <a:tc>
                  <a:txBody>
                    <a:bodyPr/>
                    <a:lstStyle/>
                    <a:p>
                      <a:pPr marL="0" marR="0" algn="l">
                        <a:spcBef>
                          <a:spcPts val="0"/>
                        </a:spcBef>
                        <a:spcAft>
                          <a:spcPts val="0"/>
                        </a:spcAft>
                      </a:pPr>
                      <a:r>
                        <a:rPr lang="en-US" sz="1700" kern="100">
                          <a:effectLst/>
                          <a:latin typeface="+mn-lt"/>
                          <a:ea typeface="Aptos"/>
                          <a:cs typeface="Times New Roman" panose="02020603050405020304" pitchFamily="18" charset="0"/>
                        </a:rPr>
                        <a:t>Used the same spoon for broth and chopped tomatoes</a:t>
                      </a:r>
                    </a:p>
                  </a:txBody>
                  <a:tcPr marL="64107" marR="64107" marT="0" marB="0" anchor="b"/>
                </a:tc>
                <a:tc>
                  <a:txBody>
                    <a:bodyPr/>
                    <a:lstStyle/>
                    <a:p>
                      <a:pPr marL="0" marR="0" algn="ctr">
                        <a:spcBef>
                          <a:spcPts val="0"/>
                        </a:spcBef>
                        <a:spcAft>
                          <a:spcPts val="0"/>
                        </a:spcAft>
                      </a:pPr>
                      <a:r>
                        <a:rPr lang="en-US" sz="1700" kern="100">
                          <a:effectLst/>
                          <a:latin typeface="+mn-lt"/>
                          <a:ea typeface="Aptos"/>
                          <a:cs typeface="Times New Roman" panose="02020603050405020304" pitchFamily="18" charset="0"/>
                        </a:rPr>
                        <a:t>6:16</a:t>
                      </a:r>
                    </a:p>
                  </a:txBody>
                  <a:tcPr marL="64107" marR="64107" marT="0" marB="0" anchor="b"/>
                </a:tc>
                <a:extLst>
                  <a:ext uri="{0D108BD9-81ED-4DB2-BD59-A6C34878D82A}">
                    <a16:rowId xmlns:a16="http://schemas.microsoft.com/office/drawing/2014/main" val="4140115645"/>
                  </a:ext>
                </a:extLst>
              </a:tr>
              <a:tr h="346653">
                <a:tc>
                  <a:txBody>
                    <a:bodyPr/>
                    <a:lstStyle/>
                    <a:p>
                      <a:pPr marL="0" marR="0" algn="l">
                        <a:spcBef>
                          <a:spcPts val="0"/>
                        </a:spcBef>
                        <a:spcAft>
                          <a:spcPts val="0"/>
                        </a:spcAft>
                      </a:pPr>
                      <a:r>
                        <a:rPr lang="en-US" sz="1700" kern="100" dirty="0">
                          <a:effectLst/>
                          <a:latin typeface="+mn-lt"/>
                          <a:ea typeface="Aptos"/>
                          <a:cs typeface="Times New Roman" panose="02020603050405020304" pitchFamily="18" charset="0"/>
                        </a:rPr>
                        <a:t>Tapped the tasting spoon to the pan</a:t>
                      </a:r>
                    </a:p>
                  </a:txBody>
                  <a:tcPr marL="64107" marR="64107" marT="0" marB="0" anchor="b"/>
                </a:tc>
                <a:tc>
                  <a:txBody>
                    <a:bodyPr/>
                    <a:lstStyle/>
                    <a:p>
                      <a:pPr marL="0" marR="0" algn="ctr">
                        <a:spcBef>
                          <a:spcPts val="0"/>
                        </a:spcBef>
                        <a:spcAft>
                          <a:spcPts val="0"/>
                        </a:spcAft>
                      </a:pPr>
                      <a:r>
                        <a:rPr lang="en-US" sz="1700" kern="100">
                          <a:effectLst/>
                          <a:latin typeface="+mn-lt"/>
                          <a:ea typeface="Aptos"/>
                          <a:cs typeface="Times New Roman" panose="02020603050405020304" pitchFamily="18" charset="0"/>
                        </a:rPr>
                        <a:t>6:36</a:t>
                      </a:r>
                    </a:p>
                  </a:txBody>
                  <a:tcPr marL="64107" marR="64107" marT="0" marB="0" anchor="b"/>
                </a:tc>
                <a:extLst>
                  <a:ext uri="{0D108BD9-81ED-4DB2-BD59-A6C34878D82A}">
                    <a16:rowId xmlns:a16="http://schemas.microsoft.com/office/drawing/2014/main" val="272564809"/>
                  </a:ext>
                </a:extLst>
              </a:tr>
              <a:tr h="263269">
                <a:tc>
                  <a:txBody>
                    <a:bodyPr/>
                    <a:lstStyle/>
                    <a:p>
                      <a:pPr marL="0" marR="0" algn="l">
                        <a:spcBef>
                          <a:spcPts val="0"/>
                        </a:spcBef>
                        <a:spcAft>
                          <a:spcPts val="0"/>
                        </a:spcAft>
                      </a:pPr>
                      <a:r>
                        <a:rPr lang="en-US" sz="1700" kern="100" dirty="0">
                          <a:effectLst/>
                          <a:latin typeface="+mn-lt"/>
                          <a:ea typeface="Aptos"/>
                          <a:cs typeface="Times New Roman" panose="02020603050405020304" pitchFamily="18" charset="0"/>
                        </a:rPr>
                        <a:t>Used a cloth towel to wipe his hand </a:t>
                      </a:r>
                    </a:p>
                  </a:txBody>
                  <a:tcPr marL="64107" marR="64107" marT="0" marB="0" anchor="b"/>
                </a:tc>
                <a:tc>
                  <a:txBody>
                    <a:bodyPr/>
                    <a:lstStyle/>
                    <a:p>
                      <a:pPr marL="0" marR="0" algn="ctr">
                        <a:spcBef>
                          <a:spcPts val="0"/>
                        </a:spcBef>
                        <a:spcAft>
                          <a:spcPts val="0"/>
                        </a:spcAft>
                      </a:pPr>
                      <a:r>
                        <a:rPr lang="en-US" sz="1700" kern="100">
                          <a:effectLst/>
                          <a:latin typeface="+mn-lt"/>
                          <a:ea typeface="Aptos"/>
                          <a:cs typeface="Times New Roman" panose="02020603050405020304" pitchFamily="18" charset="0"/>
                        </a:rPr>
                        <a:t>6:46</a:t>
                      </a:r>
                    </a:p>
                  </a:txBody>
                  <a:tcPr marL="64107" marR="64107" marT="0" marB="0" anchor="b"/>
                </a:tc>
                <a:extLst>
                  <a:ext uri="{0D108BD9-81ED-4DB2-BD59-A6C34878D82A}">
                    <a16:rowId xmlns:a16="http://schemas.microsoft.com/office/drawing/2014/main" val="513951319"/>
                  </a:ext>
                </a:extLst>
              </a:tr>
              <a:tr h="346653">
                <a:tc>
                  <a:txBody>
                    <a:bodyPr/>
                    <a:lstStyle/>
                    <a:p>
                      <a:pPr marL="0" marR="0" algn="l">
                        <a:spcBef>
                          <a:spcPts val="0"/>
                        </a:spcBef>
                        <a:spcAft>
                          <a:spcPts val="0"/>
                        </a:spcAft>
                      </a:pPr>
                      <a:r>
                        <a:rPr lang="en-US" sz="1700" kern="100" dirty="0">
                          <a:effectLst/>
                          <a:latin typeface="+mn-lt"/>
                          <a:ea typeface="Aptos"/>
                          <a:cs typeface="Times New Roman" panose="02020603050405020304" pitchFamily="18" charset="0"/>
                        </a:rPr>
                        <a:t>Used fresh oregano without washing it</a:t>
                      </a:r>
                    </a:p>
                  </a:txBody>
                  <a:tcPr marL="64107" marR="64107" marT="0" marB="0" anchor="b"/>
                </a:tc>
                <a:tc>
                  <a:txBody>
                    <a:bodyPr/>
                    <a:lstStyle/>
                    <a:p>
                      <a:pPr marL="0" marR="0" algn="ctr">
                        <a:spcBef>
                          <a:spcPts val="0"/>
                        </a:spcBef>
                        <a:spcAft>
                          <a:spcPts val="0"/>
                        </a:spcAft>
                      </a:pPr>
                      <a:r>
                        <a:rPr lang="en-US" sz="1700" kern="100">
                          <a:effectLst/>
                          <a:latin typeface="+mn-lt"/>
                          <a:ea typeface="Aptos"/>
                          <a:cs typeface="Times New Roman" panose="02020603050405020304" pitchFamily="18" charset="0"/>
                        </a:rPr>
                        <a:t>6:52</a:t>
                      </a:r>
                    </a:p>
                  </a:txBody>
                  <a:tcPr marL="64107" marR="64107" marT="0" marB="0" anchor="b"/>
                </a:tc>
                <a:extLst>
                  <a:ext uri="{0D108BD9-81ED-4DB2-BD59-A6C34878D82A}">
                    <a16:rowId xmlns:a16="http://schemas.microsoft.com/office/drawing/2014/main" val="4245483429"/>
                  </a:ext>
                </a:extLst>
              </a:tr>
              <a:tr h="346653">
                <a:tc>
                  <a:txBody>
                    <a:bodyPr/>
                    <a:lstStyle/>
                    <a:p>
                      <a:pPr marL="0" marR="0" algn="l">
                        <a:spcBef>
                          <a:spcPts val="0"/>
                        </a:spcBef>
                        <a:spcAft>
                          <a:spcPts val="0"/>
                        </a:spcAft>
                      </a:pPr>
                      <a:r>
                        <a:rPr lang="en-US" sz="1700" kern="100" dirty="0">
                          <a:effectLst/>
                          <a:latin typeface="+mn-lt"/>
                          <a:ea typeface="Aptos"/>
                          <a:cs typeface="Times New Roman" panose="02020603050405020304" pitchFamily="18" charset="0"/>
                        </a:rPr>
                        <a:t>Lemon was not washed before being used</a:t>
                      </a:r>
                    </a:p>
                  </a:txBody>
                  <a:tcPr marL="64107" marR="64107" marT="0" marB="0" anchor="b"/>
                </a:tc>
                <a:tc>
                  <a:txBody>
                    <a:bodyPr/>
                    <a:lstStyle/>
                    <a:p>
                      <a:pPr marL="0" marR="0" algn="ctr">
                        <a:spcBef>
                          <a:spcPts val="0"/>
                        </a:spcBef>
                        <a:spcAft>
                          <a:spcPts val="0"/>
                        </a:spcAft>
                      </a:pPr>
                      <a:r>
                        <a:rPr lang="en-US" sz="1700" kern="100" dirty="0">
                          <a:effectLst/>
                          <a:latin typeface="+mn-lt"/>
                          <a:ea typeface="Aptos"/>
                          <a:cs typeface="Times New Roman" panose="02020603050405020304" pitchFamily="18" charset="0"/>
                        </a:rPr>
                        <a:t>7:21</a:t>
                      </a:r>
                    </a:p>
                  </a:txBody>
                  <a:tcPr marL="64107" marR="64107" marT="0" marB="0" anchor="b"/>
                </a:tc>
                <a:extLst>
                  <a:ext uri="{0D108BD9-81ED-4DB2-BD59-A6C34878D82A}">
                    <a16:rowId xmlns:a16="http://schemas.microsoft.com/office/drawing/2014/main" val="2525295630"/>
                  </a:ext>
                </a:extLst>
              </a:tr>
            </a:tbl>
          </a:graphicData>
        </a:graphic>
      </p:graphicFrame>
      <p:pic>
        <p:nvPicPr>
          <p:cNvPr id="5" name="Graphic 4">
            <a:extLst>
              <a:ext uri="{FF2B5EF4-FFF2-40B4-BE49-F238E27FC236}">
                <a16:creationId xmlns:a16="http://schemas.microsoft.com/office/drawing/2014/main" id="{525CDFD7-97A0-AD42-8452-B06B65FA558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63867" y="3167213"/>
            <a:ext cx="1080109" cy="1080109"/>
          </a:xfrm>
          <a:prstGeom prst="rect">
            <a:avLst/>
          </a:prstGeom>
        </p:spPr>
      </p:pic>
    </p:spTree>
    <p:custDataLst>
      <p:tags r:id="rId1"/>
    </p:custDataLst>
    <p:extLst>
      <p:ext uri="{BB962C8B-B14F-4D97-AF65-F5344CB8AC3E}">
        <p14:creationId xmlns:p14="http://schemas.microsoft.com/office/powerpoint/2010/main" val="2143258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D3535-74A8-4579-B5E1-1838F2E8B074}"/>
              </a:ext>
            </a:extLst>
          </p:cNvPr>
          <p:cNvSpPr>
            <a:spLocks noGrp="1"/>
          </p:cNvSpPr>
          <p:nvPr>
            <p:ph type="title"/>
          </p:nvPr>
        </p:nvSpPr>
        <p:spPr/>
        <p:txBody>
          <a:bodyPr/>
          <a:lstStyle/>
          <a:p>
            <a:r>
              <a:rPr lang="en-US" dirty="0"/>
              <a:t>Food safety errors</a:t>
            </a:r>
          </a:p>
        </p:txBody>
      </p:sp>
      <p:graphicFrame>
        <p:nvGraphicFramePr>
          <p:cNvPr id="4" name="Table 4">
            <a:extLst>
              <a:ext uri="{FF2B5EF4-FFF2-40B4-BE49-F238E27FC236}">
                <a16:creationId xmlns:a16="http://schemas.microsoft.com/office/drawing/2014/main" id="{B5418297-53E8-42C7-AA0B-BC4CC60CE39D}"/>
              </a:ext>
            </a:extLst>
          </p:cNvPr>
          <p:cNvGraphicFramePr>
            <a:graphicFrameLocks noGrp="1"/>
          </p:cNvGraphicFramePr>
          <p:nvPr>
            <p:ph idx="1"/>
            <p:extLst>
              <p:ext uri="{D42A27DB-BD31-4B8C-83A1-F6EECF244321}">
                <p14:modId xmlns:p14="http://schemas.microsoft.com/office/powerpoint/2010/main" val="626943107"/>
              </p:ext>
            </p:extLst>
          </p:nvPr>
        </p:nvGraphicFramePr>
        <p:xfrm>
          <a:off x="386080" y="1690688"/>
          <a:ext cx="7909781" cy="4435717"/>
        </p:xfrm>
        <a:graphic>
          <a:graphicData uri="http://schemas.openxmlformats.org/drawingml/2006/table">
            <a:tbl>
              <a:tblPr firstRow="1" bandRow="1">
                <a:tableStyleId>{5C22544A-7EE6-4342-B048-85BDC9FD1C3A}</a:tableStyleId>
              </a:tblPr>
              <a:tblGrid>
                <a:gridCol w="6281282">
                  <a:extLst>
                    <a:ext uri="{9D8B030D-6E8A-4147-A177-3AD203B41FA5}">
                      <a16:colId xmlns:a16="http://schemas.microsoft.com/office/drawing/2014/main" val="2850452535"/>
                    </a:ext>
                  </a:extLst>
                </a:gridCol>
                <a:gridCol w="1628499">
                  <a:extLst>
                    <a:ext uri="{9D8B030D-6E8A-4147-A177-3AD203B41FA5}">
                      <a16:colId xmlns:a16="http://schemas.microsoft.com/office/drawing/2014/main" val="4224563141"/>
                    </a:ext>
                  </a:extLst>
                </a:gridCol>
              </a:tblGrid>
              <a:tr h="341209">
                <a:tc>
                  <a:txBody>
                    <a:bodyPr/>
                    <a:lstStyle/>
                    <a:p>
                      <a:r>
                        <a:rPr lang="en-US" sz="1600" dirty="0">
                          <a:latin typeface="+mn-lt"/>
                        </a:rPr>
                        <a:t>Error</a:t>
                      </a:r>
                    </a:p>
                  </a:txBody>
                  <a:tcPr marL="84134" marR="84134" marT="42067" marB="42067"/>
                </a:tc>
                <a:tc>
                  <a:txBody>
                    <a:bodyPr/>
                    <a:lstStyle/>
                    <a:p>
                      <a:pPr algn="ctr"/>
                      <a:r>
                        <a:rPr lang="en-US" sz="1600" dirty="0">
                          <a:latin typeface="+mn-lt"/>
                        </a:rPr>
                        <a:t>Time</a:t>
                      </a:r>
                    </a:p>
                  </a:txBody>
                  <a:tcPr marL="84134" marR="84134" marT="42067" marB="42067"/>
                </a:tc>
                <a:extLst>
                  <a:ext uri="{0D108BD9-81ED-4DB2-BD59-A6C34878D82A}">
                    <a16:rowId xmlns:a16="http://schemas.microsoft.com/office/drawing/2014/main" val="795619255"/>
                  </a:ext>
                </a:extLst>
              </a:tr>
              <a:tr h="341209">
                <a:tc>
                  <a:txBody>
                    <a:bodyPr/>
                    <a:lstStyle/>
                    <a:p>
                      <a:pPr marL="0" marR="0" algn="l">
                        <a:spcBef>
                          <a:spcPts val="0"/>
                        </a:spcBef>
                        <a:spcAft>
                          <a:spcPts val="0"/>
                        </a:spcAft>
                      </a:pPr>
                      <a:r>
                        <a:rPr lang="en-US" sz="1600" kern="100" dirty="0">
                          <a:effectLst/>
                          <a:latin typeface="+mn-lt"/>
                          <a:ea typeface="Aptos"/>
                          <a:cs typeface="Times New Roman" panose="02020603050405020304" pitchFamily="18" charset="0"/>
                        </a:rPr>
                        <a:t>Did not wash hands after handling fish</a:t>
                      </a:r>
                    </a:p>
                  </a:txBody>
                  <a:tcPr marL="63101" marR="63101" marT="0" marB="0" anchor="b"/>
                </a:tc>
                <a:tc>
                  <a:txBody>
                    <a:bodyPr/>
                    <a:lstStyle/>
                    <a:p>
                      <a:pPr marL="0" marR="0" algn="ctr">
                        <a:spcBef>
                          <a:spcPts val="0"/>
                        </a:spcBef>
                        <a:spcAft>
                          <a:spcPts val="0"/>
                        </a:spcAft>
                      </a:pPr>
                      <a:r>
                        <a:rPr lang="en-US" sz="1600" kern="100" dirty="0">
                          <a:effectLst/>
                          <a:latin typeface="+mn-lt"/>
                          <a:ea typeface="Aptos"/>
                          <a:cs typeface="Times New Roman" panose="02020603050405020304" pitchFamily="18" charset="0"/>
                        </a:rPr>
                        <a:t>7:34</a:t>
                      </a:r>
                    </a:p>
                  </a:txBody>
                  <a:tcPr marL="63101" marR="63101" marT="0" marB="0" anchor="b"/>
                </a:tc>
                <a:extLst>
                  <a:ext uri="{0D108BD9-81ED-4DB2-BD59-A6C34878D82A}">
                    <a16:rowId xmlns:a16="http://schemas.microsoft.com/office/drawing/2014/main" val="1975701593"/>
                  </a:ext>
                </a:extLst>
              </a:tr>
              <a:tr h="341209">
                <a:tc>
                  <a:txBody>
                    <a:bodyPr/>
                    <a:lstStyle/>
                    <a:p>
                      <a:pPr marL="0" marR="0" algn="l">
                        <a:spcBef>
                          <a:spcPts val="0"/>
                        </a:spcBef>
                        <a:spcAft>
                          <a:spcPts val="0"/>
                        </a:spcAft>
                      </a:pPr>
                      <a:r>
                        <a:rPr lang="en-US" sz="1600" kern="100" dirty="0">
                          <a:effectLst/>
                          <a:latin typeface="+mn-lt"/>
                          <a:ea typeface="Aptos"/>
                          <a:cs typeface="Times New Roman" panose="02020603050405020304" pitchFamily="18" charset="0"/>
                        </a:rPr>
                        <a:t>Used a cloth towel to wipe his hand </a:t>
                      </a:r>
                    </a:p>
                  </a:txBody>
                  <a:tcPr marL="63101" marR="63101" marT="0" marB="0" anchor="b"/>
                </a:tc>
                <a:tc>
                  <a:txBody>
                    <a:bodyPr/>
                    <a:lstStyle/>
                    <a:p>
                      <a:pPr marL="0" marR="0" algn="ctr">
                        <a:spcBef>
                          <a:spcPts val="0"/>
                        </a:spcBef>
                        <a:spcAft>
                          <a:spcPts val="0"/>
                        </a:spcAft>
                      </a:pPr>
                      <a:r>
                        <a:rPr lang="en-US" sz="1600" kern="100" dirty="0">
                          <a:effectLst/>
                          <a:latin typeface="+mn-lt"/>
                          <a:ea typeface="Aptos"/>
                          <a:cs typeface="Times New Roman" panose="02020603050405020304" pitchFamily="18" charset="0"/>
                        </a:rPr>
                        <a:t>7:49</a:t>
                      </a:r>
                    </a:p>
                  </a:txBody>
                  <a:tcPr marL="63101" marR="63101" marT="0" marB="0" anchor="b"/>
                </a:tc>
                <a:extLst>
                  <a:ext uri="{0D108BD9-81ED-4DB2-BD59-A6C34878D82A}">
                    <a16:rowId xmlns:a16="http://schemas.microsoft.com/office/drawing/2014/main" val="293374691"/>
                  </a:ext>
                </a:extLst>
              </a:tr>
              <a:tr h="341209">
                <a:tc>
                  <a:txBody>
                    <a:bodyPr/>
                    <a:lstStyle/>
                    <a:p>
                      <a:pPr marL="0" marR="0" algn="l">
                        <a:spcBef>
                          <a:spcPts val="0"/>
                        </a:spcBef>
                        <a:spcAft>
                          <a:spcPts val="0"/>
                        </a:spcAft>
                      </a:pPr>
                      <a:r>
                        <a:rPr lang="en-US" sz="1600" kern="100" dirty="0">
                          <a:effectLst/>
                          <a:latin typeface="+mn-lt"/>
                          <a:ea typeface="Aptos"/>
                          <a:cs typeface="Times New Roman" panose="02020603050405020304" pitchFamily="18" charset="0"/>
                        </a:rPr>
                        <a:t>Used a spoon for couscous that he tasted the sauce with </a:t>
                      </a:r>
                    </a:p>
                  </a:txBody>
                  <a:tcPr marL="63101" marR="63101" marT="0" marB="0" anchor="b"/>
                </a:tc>
                <a:tc>
                  <a:txBody>
                    <a:bodyPr/>
                    <a:lstStyle/>
                    <a:p>
                      <a:pPr marL="0" marR="0" algn="ctr">
                        <a:spcBef>
                          <a:spcPts val="0"/>
                        </a:spcBef>
                        <a:spcAft>
                          <a:spcPts val="0"/>
                        </a:spcAft>
                      </a:pPr>
                      <a:r>
                        <a:rPr lang="en-US" sz="1600" kern="100" dirty="0">
                          <a:effectLst/>
                          <a:latin typeface="+mn-lt"/>
                          <a:ea typeface="Aptos"/>
                          <a:cs typeface="Times New Roman" panose="02020603050405020304" pitchFamily="18" charset="0"/>
                        </a:rPr>
                        <a:t>7:57</a:t>
                      </a:r>
                    </a:p>
                  </a:txBody>
                  <a:tcPr marL="63101" marR="63101" marT="0" marB="0" anchor="b"/>
                </a:tc>
                <a:extLst>
                  <a:ext uri="{0D108BD9-81ED-4DB2-BD59-A6C34878D82A}">
                    <a16:rowId xmlns:a16="http://schemas.microsoft.com/office/drawing/2014/main" val="2388842446"/>
                  </a:ext>
                </a:extLst>
              </a:tr>
              <a:tr h="341209">
                <a:tc>
                  <a:txBody>
                    <a:bodyPr/>
                    <a:lstStyle/>
                    <a:p>
                      <a:pPr marL="0" marR="0" algn="l">
                        <a:spcBef>
                          <a:spcPts val="0"/>
                        </a:spcBef>
                        <a:spcAft>
                          <a:spcPts val="0"/>
                        </a:spcAft>
                      </a:pPr>
                      <a:r>
                        <a:rPr lang="en-US" sz="1600" kern="100" dirty="0">
                          <a:effectLst/>
                          <a:latin typeface="+mn-lt"/>
                          <a:ea typeface="Aptos"/>
                          <a:cs typeface="Times New Roman" panose="02020603050405020304" pitchFamily="18" charset="0"/>
                        </a:rPr>
                        <a:t>Wiped the cutting board with the same cloth towel</a:t>
                      </a:r>
                    </a:p>
                  </a:txBody>
                  <a:tcPr marL="63101" marR="63101" marT="0" marB="0" anchor="b"/>
                </a:tc>
                <a:tc>
                  <a:txBody>
                    <a:bodyPr/>
                    <a:lstStyle/>
                    <a:p>
                      <a:pPr marL="0" marR="0" algn="ctr">
                        <a:spcBef>
                          <a:spcPts val="0"/>
                        </a:spcBef>
                        <a:spcAft>
                          <a:spcPts val="0"/>
                        </a:spcAft>
                      </a:pPr>
                      <a:r>
                        <a:rPr lang="en-US" sz="1600" kern="100" dirty="0">
                          <a:effectLst/>
                          <a:latin typeface="+mn-lt"/>
                          <a:ea typeface="Aptos"/>
                          <a:cs typeface="Times New Roman" panose="02020603050405020304" pitchFamily="18" charset="0"/>
                        </a:rPr>
                        <a:t>8:15</a:t>
                      </a:r>
                    </a:p>
                  </a:txBody>
                  <a:tcPr marL="63101" marR="63101" marT="0" marB="0" anchor="b"/>
                </a:tc>
                <a:extLst>
                  <a:ext uri="{0D108BD9-81ED-4DB2-BD59-A6C34878D82A}">
                    <a16:rowId xmlns:a16="http://schemas.microsoft.com/office/drawing/2014/main" val="2340026877"/>
                  </a:ext>
                </a:extLst>
              </a:tr>
              <a:tr h="341209">
                <a:tc>
                  <a:txBody>
                    <a:bodyPr/>
                    <a:lstStyle/>
                    <a:p>
                      <a:pPr marL="0" marR="0" algn="l">
                        <a:spcBef>
                          <a:spcPts val="0"/>
                        </a:spcBef>
                        <a:spcAft>
                          <a:spcPts val="0"/>
                        </a:spcAft>
                      </a:pPr>
                      <a:r>
                        <a:rPr lang="en-US" sz="1600" kern="100" dirty="0">
                          <a:effectLst/>
                          <a:latin typeface="+mn-lt"/>
                          <a:ea typeface="Aptos"/>
                          <a:cs typeface="Times New Roman" panose="02020603050405020304" pitchFamily="18" charset="0"/>
                        </a:rPr>
                        <a:t>Touched the fish without washing hands</a:t>
                      </a:r>
                    </a:p>
                  </a:txBody>
                  <a:tcPr marL="63101" marR="63101" marT="0" marB="0" anchor="b"/>
                </a:tc>
                <a:tc>
                  <a:txBody>
                    <a:bodyPr/>
                    <a:lstStyle/>
                    <a:p>
                      <a:pPr marL="0" marR="0" algn="ctr">
                        <a:spcBef>
                          <a:spcPts val="0"/>
                        </a:spcBef>
                        <a:spcAft>
                          <a:spcPts val="0"/>
                        </a:spcAft>
                      </a:pPr>
                      <a:r>
                        <a:rPr lang="en-US" sz="1600" kern="100" dirty="0">
                          <a:effectLst/>
                          <a:latin typeface="+mn-lt"/>
                          <a:ea typeface="Aptos"/>
                          <a:cs typeface="Times New Roman" panose="02020603050405020304" pitchFamily="18" charset="0"/>
                        </a:rPr>
                        <a:t>8:19</a:t>
                      </a:r>
                    </a:p>
                  </a:txBody>
                  <a:tcPr marL="63101" marR="63101" marT="0" marB="0" anchor="b"/>
                </a:tc>
                <a:extLst>
                  <a:ext uri="{0D108BD9-81ED-4DB2-BD59-A6C34878D82A}">
                    <a16:rowId xmlns:a16="http://schemas.microsoft.com/office/drawing/2014/main" val="2061460289"/>
                  </a:ext>
                </a:extLst>
              </a:tr>
              <a:tr h="341209">
                <a:tc>
                  <a:txBody>
                    <a:bodyPr/>
                    <a:lstStyle/>
                    <a:p>
                      <a:pPr marL="0" marR="0" algn="l">
                        <a:spcBef>
                          <a:spcPts val="0"/>
                        </a:spcBef>
                        <a:spcAft>
                          <a:spcPts val="0"/>
                        </a:spcAft>
                      </a:pPr>
                      <a:r>
                        <a:rPr lang="en-US" sz="1600" kern="100" dirty="0">
                          <a:effectLst/>
                          <a:latin typeface="+mn-lt"/>
                          <a:ea typeface="Aptos"/>
                          <a:cs typeface="Times New Roman" panose="02020603050405020304" pitchFamily="18" charset="0"/>
                        </a:rPr>
                        <a:t>Touched fish with hands during cooking</a:t>
                      </a:r>
                    </a:p>
                  </a:txBody>
                  <a:tcPr marL="63101" marR="63101" marT="0" marB="0" anchor="b"/>
                </a:tc>
                <a:tc>
                  <a:txBody>
                    <a:bodyPr/>
                    <a:lstStyle/>
                    <a:p>
                      <a:pPr marL="0" marR="0" algn="ctr">
                        <a:spcBef>
                          <a:spcPts val="0"/>
                        </a:spcBef>
                        <a:spcAft>
                          <a:spcPts val="0"/>
                        </a:spcAft>
                      </a:pPr>
                      <a:r>
                        <a:rPr lang="en-US" sz="1600" kern="100" dirty="0">
                          <a:effectLst/>
                          <a:latin typeface="+mn-lt"/>
                          <a:ea typeface="Aptos"/>
                          <a:cs typeface="Times New Roman" panose="02020603050405020304" pitchFamily="18" charset="0"/>
                        </a:rPr>
                        <a:t>8:20</a:t>
                      </a:r>
                    </a:p>
                  </a:txBody>
                  <a:tcPr marL="63101" marR="63101" marT="0" marB="0" anchor="b"/>
                </a:tc>
                <a:extLst>
                  <a:ext uri="{0D108BD9-81ED-4DB2-BD59-A6C34878D82A}">
                    <a16:rowId xmlns:a16="http://schemas.microsoft.com/office/drawing/2014/main" val="2492468672"/>
                  </a:ext>
                </a:extLst>
              </a:tr>
              <a:tr h="341209">
                <a:tc>
                  <a:txBody>
                    <a:bodyPr/>
                    <a:lstStyle/>
                    <a:p>
                      <a:pPr marL="0" marR="0" algn="l">
                        <a:spcBef>
                          <a:spcPts val="0"/>
                        </a:spcBef>
                        <a:spcAft>
                          <a:spcPts val="0"/>
                        </a:spcAft>
                      </a:pPr>
                      <a:r>
                        <a:rPr lang="en-US" sz="1600" kern="100" dirty="0">
                          <a:effectLst/>
                          <a:latin typeface="+mn-lt"/>
                          <a:ea typeface="Aptos"/>
                          <a:cs typeface="Times New Roman" panose="02020603050405020304" pitchFamily="18" charset="0"/>
                        </a:rPr>
                        <a:t>Turn fish filet over with hands</a:t>
                      </a:r>
                    </a:p>
                  </a:txBody>
                  <a:tcPr marL="63101" marR="63101" marT="0" marB="0" anchor="b"/>
                </a:tc>
                <a:tc>
                  <a:txBody>
                    <a:bodyPr/>
                    <a:lstStyle/>
                    <a:p>
                      <a:pPr marL="0" marR="0" algn="ctr">
                        <a:spcBef>
                          <a:spcPts val="0"/>
                        </a:spcBef>
                        <a:spcAft>
                          <a:spcPts val="0"/>
                        </a:spcAft>
                      </a:pPr>
                      <a:r>
                        <a:rPr lang="en-US" sz="1600" kern="100" dirty="0">
                          <a:effectLst/>
                          <a:latin typeface="+mn-lt"/>
                          <a:ea typeface="Aptos"/>
                          <a:cs typeface="Times New Roman" panose="02020603050405020304" pitchFamily="18" charset="0"/>
                        </a:rPr>
                        <a:t>8:31</a:t>
                      </a:r>
                    </a:p>
                  </a:txBody>
                  <a:tcPr marL="63101" marR="63101" marT="0" marB="0" anchor="b"/>
                </a:tc>
                <a:extLst>
                  <a:ext uri="{0D108BD9-81ED-4DB2-BD59-A6C34878D82A}">
                    <a16:rowId xmlns:a16="http://schemas.microsoft.com/office/drawing/2014/main" val="8211954"/>
                  </a:ext>
                </a:extLst>
              </a:tr>
              <a:tr h="341209">
                <a:tc>
                  <a:txBody>
                    <a:bodyPr/>
                    <a:lstStyle/>
                    <a:p>
                      <a:pPr marL="0" marR="0" algn="l">
                        <a:spcBef>
                          <a:spcPts val="0"/>
                        </a:spcBef>
                        <a:spcAft>
                          <a:spcPts val="0"/>
                        </a:spcAft>
                      </a:pPr>
                      <a:r>
                        <a:rPr lang="en-US" sz="1600" kern="100" dirty="0">
                          <a:effectLst/>
                          <a:latin typeface="+mn-lt"/>
                          <a:ea typeface="Aptos"/>
                          <a:cs typeface="Times New Roman" panose="02020603050405020304" pitchFamily="18" charset="0"/>
                        </a:rPr>
                        <a:t>Used a fish knife to cut lemon</a:t>
                      </a:r>
                    </a:p>
                  </a:txBody>
                  <a:tcPr marL="63101" marR="63101" marT="0" marB="0" anchor="b"/>
                </a:tc>
                <a:tc>
                  <a:txBody>
                    <a:bodyPr/>
                    <a:lstStyle/>
                    <a:p>
                      <a:pPr marL="0" marR="0" algn="ctr">
                        <a:spcBef>
                          <a:spcPts val="0"/>
                        </a:spcBef>
                        <a:spcAft>
                          <a:spcPts val="0"/>
                        </a:spcAft>
                      </a:pPr>
                      <a:r>
                        <a:rPr lang="en-US" sz="1600" kern="100" dirty="0">
                          <a:effectLst/>
                          <a:latin typeface="+mn-lt"/>
                          <a:ea typeface="Aptos"/>
                          <a:cs typeface="Times New Roman" panose="02020603050405020304" pitchFamily="18" charset="0"/>
                        </a:rPr>
                        <a:t>8:39</a:t>
                      </a:r>
                    </a:p>
                  </a:txBody>
                  <a:tcPr marL="63101" marR="63101" marT="0" marB="0" anchor="b"/>
                </a:tc>
                <a:extLst>
                  <a:ext uri="{0D108BD9-81ED-4DB2-BD59-A6C34878D82A}">
                    <a16:rowId xmlns:a16="http://schemas.microsoft.com/office/drawing/2014/main" val="461802557"/>
                  </a:ext>
                </a:extLst>
              </a:tr>
              <a:tr h="341209">
                <a:tc>
                  <a:txBody>
                    <a:bodyPr/>
                    <a:lstStyle/>
                    <a:p>
                      <a:pPr marL="0" marR="0" algn="l">
                        <a:spcBef>
                          <a:spcPts val="0"/>
                        </a:spcBef>
                        <a:spcAft>
                          <a:spcPts val="0"/>
                        </a:spcAft>
                      </a:pPr>
                      <a:r>
                        <a:rPr lang="en-US" sz="1600" kern="100" dirty="0">
                          <a:effectLst/>
                          <a:latin typeface="+mn-lt"/>
                          <a:ea typeface="Aptos"/>
                          <a:cs typeface="Times New Roman" panose="02020603050405020304" pitchFamily="18" charset="0"/>
                        </a:rPr>
                        <a:t>Used the same spoon and hands to serve the fish</a:t>
                      </a:r>
                    </a:p>
                  </a:txBody>
                  <a:tcPr marL="63101" marR="63101" marT="0" marB="0" anchor="b"/>
                </a:tc>
                <a:tc>
                  <a:txBody>
                    <a:bodyPr/>
                    <a:lstStyle/>
                    <a:p>
                      <a:pPr marL="0" marR="0" algn="ctr">
                        <a:spcBef>
                          <a:spcPts val="0"/>
                        </a:spcBef>
                        <a:spcAft>
                          <a:spcPts val="0"/>
                        </a:spcAft>
                      </a:pPr>
                      <a:r>
                        <a:rPr lang="en-US" sz="1600" kern="100" dirty="0">
                          <a:effectLst/>
                          <a:latin typeface="+mn-lt"/>
                          <a:ea typeface="Aptos"/>
                          <a:cs typeface="Times New Roman" panose="02020603050405020304" pitchFamily="18" charset="0"/>
                        </a:rPr>
                        <a:t>9:32</a:t>
                      </a:r>
                    </a:p>
                  </a:txBody>
                  <a:tcPr marL="63101" marR="63101" marT="0" marB="0" anchor="b"/>
                </a:tc>
                <a:extLst>
                  <a:ext uri="{0D108BD9-81ED-4DB2-BD59-A6C34878D82A}">
                    <a16:rowId xmlns:a16="http://schemas.microsoft.com/office/drawing/2014/main" val="2369657088"/>
                  </a:ext>
                </a:extLst>
              </a:tr>
              <a:tr h="341209">
                <a:tc>
                  <a:txBody>
                    <a:bodyPr/>
                    <a:lstStyle/>
                    <a:p>
                      <a:pPr marL="0" marR="0" algn="l">
                        <a:spcBef>
                          <a:spcPts val="0"/>
                        </a:spcBef>
                        <a:spcAft>
                          <a:spcPts val="0"/>
                        </a:spcAft>
                      </a:pPr>
                      <a:r>
                        <a:rPr lang="en-US" sz="1600" kern="100" dirty="0">
                          <a:effectLst/>
                          <a:latin typeface="+mn-lt"/>
                          <a:ea typeface="Aptos"/>
                          <a:cs typeface="Times New Roman" panose="02020603050405020304" pitchFamily="18" charset="0"/>
                        </a:rPr>
                        <a:t>Used dirty hands to serve eggplant</a:t>
                      </a:r>
                    </a:p>
                  </a:txBody>
                  <a:tcPr marL="63101" marR="63101" marT="0" marB="0" anchor="b"/>
                </a:tc>
                <a:tc>
                  <a:txBody>
                    <a:bodyPr/>
                    <a:lstStyle/>
                    <a:p>
                      <a:pPr marL="0" marR="0" algn="ctr">
                        <a:spcBef>
                          <a:spcPts val="0"/>
                        </a:spcBef>
                        <a:spcAft>
                          <a:spcPts val="0"/>
                        </a:spcAft>
                      </a:pPr>
                      <a:r>
                        <a:rPr lang="en-US" sz="1600" kern="100" dirty="0">
                          <a:effectLst/>
                          <a:latin typeface="+mn-lt"/>
                          <a:ea typeface="Aptos"/>
                          <a:cs typeface="Times New Roman" panose="02020603050405020304" pitchFamily="18" charset="0"/>
                        </a:rPr>
                        <a:t>9:41</a:t>
                      </a:r>
                    </a:p>
                  </a:txBody>
                  <a:tcPr marL="63101" marR="63101" marT="0" marB="0" anchor="b"/>
                </a:tc>
                <a:extLst>
                  <a:ext uri="{0D108BD9-81ED-4DB2-BD59-A6C34878D82A}">
                    <a16:rowId xmlns:a16="http://schemas.microsoft.com/office/drawing/2014/main" val="2615723845"/>
                  </a:ext>
                </a:extLst>
              </a:tr>
              <a:tr h="341209">
                <a:tc>
                  <a:txBody>
                    <a:bodyPr/>
                    <a:lstStyle/>
                    <a:p>
                      <a:pPr marL="0" marR="0" algn="l">
                        <a:spcBef>
                          <a:spcPts val="0"/>
                        </a:spcBef>
                        <a:spcAft>
                          <a:spcPts val="0"/>
                        </a:spcAft>
                      </a:pPr>
                      <a:r>
                        <a:rPr lang="en-US" sz="1600" kern="100" dirty="0">
                          <a:effectLst/>
                          <a:latin typeface="+mn-lt"/>
                          <a:ea typeface="Aptos"/>
                          <a:cs typeface="Times New Roman" panose="02020603050405020304" pitchFamily="18" charset="0"/>
                        </a:rPr>
                        <a:t>Used a cloth towel to wipe his hand </a:t>
                      </a:r>
                    </a:p>
                  </a:txBody>
                  <a:tcPr marL="63101" marR="63101" marT="0" marB="0" anchor="b"/>
                </a:tc>
                <a:tc>
                  <a:txBody>
                    <a:bodyPr/>
                    <a:lstStyle/>
                    <a:p>
                      <a:pPr marL="0" marR="0" algn="ctr">
                        <a:spcBef>
                          <a:spcPts val="0"/>
                        </a:spcBef>
                        <a:spcAft>
                          <a:spcPts val="0"/>
                        </a:spcAft>
                      </a:pPr>
                      <a:r>
                        <a:rPr lang="en-US" sz="1600" kern="100" dirty="0">
                          <a:effectLst/>
                          <a:latin typeface="+mn-lt"/>
                          <a:ea typeface="Aptos"/>
                          <a:cs typeface="Times New Roman" panose="02020603050405020304" pitchFamily="18" charset="0"/>
                        </a:rPr>
                        <a:t>9:49</a:t>
                      </a:r>
                    </a:p>
                  </a:txBody>
                  <a:tcPr marL="63101" marR="63101" marT="0" marB="0" anchor="b"/>
                </a:tc>
                <a:extLst>
                  <a:ext uri="{0D108BD9-81ED-4DB2-BD59-A6C34878D82A}">
                    <a16:rowId xmlns:a16="http://schemas.microsoft.com/office/drawing/2014/main" val="554933096"/>
                  </a:ext>
                </a:extLst>
              </a:tr>
              <a:tr h="341209">
                <a:tc>
                  <a:txBody>
                    <a:bodyPr/>
                    <a:lstStyle/>
                    <a:p>
                      <a:pPr marL="0" marR="0" algn="l">
                        <a:spcBef>
                          <a:spcPts val="0"/>
                        </a:spcBef>
                        <a:spcAft>
                          <a:spcPts val="0"/>
                        </a:spcAft>
                      </a:pPr>
                      <a:r>
                        <a:rPr lang="en-US" sz="1600" kern="100">
                          <a:effectLst/>
                          <a:latin typeface="+mn-lt"/>
                          <a:ea typeface="Aptos"/>
                          <a:cs typeface="Times New Roman" panose="02020603050405020304" pitchFamily="18" charset="0"/>
                        </a:rPr>
                        <a:t>Oil faces a contact with hands before poured on food</a:t>
                      </a:r>
                    </a:p>
                  </a:txBody>
                  <a:tcPr marL="63101" marR="63101" marT="0" marB="0" anchor="b"/>
                </a:tc>
                <a:tc>
                  <a:txBody>
                    <a:bodyPr/>
                    <a:lstStyle/>
                    <a:p>
                      <a:pPr marL="0" marR="0" algn="ctr">
                        <a:spcBef>
                          <a:spcPts val="0"/>
                        </a:spcBef>
                        <a:spcAft>
                          <a:spcPts val="0"/>
                        </a:spcAft>
                      </a:pPr>
                      <a:r>
                        <a:rPr lang="en-US" sz="1600" kern="100" dirty="0">
                          <a:effectLst/>
                          <a:latin typeface="+mn-lt"/>
                          <a:ea typeface="Aptos"/>
                          <a:cs typeface="Times New Roman" panose="02020603050405020304" pitchFamily="18" charset="0"/>
                        </a:rPr>
                        <a:t>9:51</a:t>
                      </a:r>
                    </a:p>
                  </a:txBody>
                  <a:tcPr marL="63101" marR="63101" marT="0" marB="0" anchor="b"/>
                </a:tc>
                <a:extLst>
                  <a:ext uri="{0D108BD9-81ED-4DB2-BD59-A6C34878D82A}">
                    <a16:rowId xmlns:a16="http://schemas.microsoft.com/office/drawing/2014/main" val="2024761997"/>
                  </a:ext>
                </a:extLst>
              </a:tr>
            </a:tbl>
          </a:graphicData>
        </a:graphic>
      </p:graphicFrame>
      <p:pic>
        <p:nvPicPr>
          <p:cNvPr id="5" name="Graphic 4">
            <a:extLst>
              <a:ext uri="{FF2B5EF4-FFF2-40B4-BE49-F238E27FC236}">
                <a16:creationId xmlns:a16="http://schemas.microsoft.com/office/drawing/2014/main" id="{22BD7EF0-19A5-4BA2-25B4-2A610D403FB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63867" y="3167213"/>
            <a:ext cx="1080109" cy="1080109"/>
          </a:xfrm>
          <a:prstGeom prst="rect">
            <a:avLst/>
          </a:prstGeom>
        </p:spPr>
      </p:pic>
      <p:pic>
        <p:nvPicPr>
          <p:cNvPr id="3" name="Picture 2">
            <a:extLst>
              <a:ext uri="{FF2B5EF4-FFF2-40B4-BE49-F238E27FC236}">
                <a16:creationId xmlns:a16="http://schemas.microsoft.com/office/drawing/2014/main" id="{00059722-1260-405F-94FF-C0717692CAC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378051" y="4730300"/>
            <a:ext cx="1329043" cy="1396105"/>
          </a:xfrm>
          <a:prstGeom prst="rect">
            <a:avLst/>
          </a:prstGeom>
        </p:spPr>
      </p:pic>
    </p:spTree>
    <p:custDataLst>
      <p:tags r:id="rId1"/>
    </p:custDataLst>
    <p:extLst>
      <p:ext uri="{BB962C8B-B14F-4D97-AF65-F5344CB8AC3E}">
        <p14:creationId xmlns:p14="http://schemas.microsoft.com/office/powerpoint/2010/main" val="2150675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FE7A6-C2B8-4D51-8370-E60AD4E07435}"/>
              </a:ext>
            </a:extLst>
          </p:cNvPr>
          <p:cNvSpPr>
            <a:spLocks noGrp="1"/>
          </p:cNvSpPr>
          <p:nvPr>
            <p:ph type="title"/>
          </p:nvPr>
        </p:nvSpPr>
        <p:spPr/>
        <p:txBody>
          <a:bodyPr/>
          <a:lstStyle/>
          <a:p>
            <a:r>
              <a:rPr lang="en-US" dirty="0"/>
              <a:t>Food safety in the kitchen</a:t>
            </a:r>
          </a:p>
        </p:txBody>
      </p:sp>
      <p:sp>
        <p:nvSpPr>
          <p:cNvPr id="4" name="Content Placeholder 3">
            <a:extLst>
              <a:ext uri="{FF2B5EF4-FFF2-40B4-BE49-F238E27FC236}">
                <a16:creationId xmlns:a16="http://schemas.microsoft.com/office/drawing/2014/main" id="{90693E8F-EE42-479B-8EA3-6BFD24ED0F38}"/>
              </a:ext>
            </a:extLst>
          </p:cNvPr>
          <p:cNvSpPr>
            <a:spLocks noGrp="1"/>
          </p:cNvSpPr>
          <p:nvPr>
            <p:ph idx="1"/>
          </p:nvPr>
        </p:nvSpPr>
        <p:spPr>
          <a:xfrm>
            <a:off x="411480" y="1847850"/>
            <a:ext cx="4915894" cy="4351338"/>
          </a:xfrm>
        </p:spPr>
        <p:txBody>
          <a:bodyPr/>
          <a:lstStyle/>
          <a:p>
            <a:r>
              <a:rPr lang="en-US" dirty="0"/>
              <a:t>Learn / review important safe food handling practices</a:t>
            </a:r>
          </a:p>
        </p:txBody>
      </p:sp>
      <p:pic>
        <p:nvPicPr>
          <p:cNvPr id="5" name="Picture 4">
            <a:extLst>
              <a:ext uri="{FF2B5EF4-FFF2-40B4-BE49-F238E27FC236}">
                <a16:creationId xmlns:a16="http://schemas.microsoft.com/office/drawing/2014/main" id="{AC723C0B-CF67-D5FC-9385-20A6A5EE3C3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flipH="1">
            <a:off x="3626639" y="3454930"/>
            <a:ext cx="2469361" cy="2587889"/>
          </a:xfrm>
          <a:prstGeom prst="rect">
            <a:avLst/>
          </a:prstGeom>
        </p:spPr>
      </p:pic>
      <p:pic>
        <p:nvPicPr>
          <p:cNvPr id="8" name="Picture 7">
            <a:extLst>
              <a:ext uri="{FF2B5EF4-FFF2-40B4-BE49-F238E27FC236}">
                <a16:creationId xmlns:a16="http://schemas.microsoft.com/office/drawing/2014/main" id="{3C3A2C21-D64B-C0D3-C542-9CFB3640E0F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50648" y="2910245"/>
            <a:ext cx="2989098" cy="3132574"/>
          </a:xfrm>
          <a:prstGeom prst="rect">
            <a:avLst/>
          </a:prstGeom>
        </p:spPr>
      </p:pic>
      <p:pic>
        <p:nvPicPr>
          <p:cNvPr id="7" name="Picture 6">
            <a:extLst>
              <a:ext uri="{FF2B5EF4-FFF2-40B4-BE49-F238E27FC236}">
                <a16:creationId xmlns:a16="http://schemas.microsoft.com/office/drawing/2014/main" id="{B4C8446B-C319-617C-4E8D-DD5EBEA2EE26}"/>
              </a:ext>
              <a:ext uri="{C183D7F6-B498-43B3-948B-1728B52AA6E4}">
                <adec:decorative xmlns:adec="http://schemas.microsoft.com/office/drawing/2017/decorative" val="1"/>
              </a:ext>
            </a:extLst>
          </p:cNvPr>
          <p:cNvPicPr>
            <a:picLocks noChangeAspect="1"/>
          </p:cNvPicPr>
          <p:nvPr/>
        </p:nvPicPr>
        <p:blipFill rotWithShape="1">
          <a:blip r:embed="rId4"/>
          <a:srcRect b="4939"/>
          <a:stretch/>
        </p:blipFill>
        <p:spPr>
          <a:xfrm>
            <a:off x="6385560" y="1609399"/>
            <a:ext cx="4589120" cy="4589789"/>
          </a:xfrm>
          <a:prstGeom prst="rect">
            <a:avLst/>
          </a:prstGeom>
        </p:spPr>
      </p:pic>
    </p:spTree>
    <p:custDataLst>
      <p:tags r:id="rId1"/>
    </p:custDataLst>
    <p:extLst>
      <p:ext uri="{BB962C8B-B14F-4D97-AF65-F5344CB8AC3E}">
        <p14:creationId xmlns:p14="http://schemas.microsoft.com/office/powerpoint/2010/main" val="2289346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08E7E1-0203-AF93-622E-A82C882EF979}"/>
              </a:ext>
              <a:ext uri="{C183D7F6-B498-43B3-948B-1728B52AA6E4}">
                <adec:decorative xmlns:adec="http://schemas.microsoft.com/office/drawing/2017/decorative" val="1"/>
              </a:ext>
            </a:extLst>
          </p:cNvPr>
          <p:cNvSpPr/>
          <p:nvPr/>
        </p:nvSpPr>
        <p:spPr>
          <a:xfrm>
            <a:off x="3697357" y="0"/>
            <a:ext cx="8494643" cy="6858000"/>
          </a:xfrm>
          <a:prstGeom prst="rect">
            <a:avLst/>
          </a:prstGeom>
          <a:solidFill>
            <a:srgbClr val="CFB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3DEDCF3-F918-4A0E-2FD3-AE8F5176460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5753527" cy="6858000"/>
          </a:xfrm>
          <a:prstGeom prst="rect">
            <a:avLst/>
          </a:prstGeom>
        </p:spPr>
      </p:pic>
      <p:sp>
        <p:nvSpPr>
          <p:cNvPr id="10" name="TextBox 9">
            <a:extLst>
              <a:ext uri="{FF2B5EF4-FFF2-40B4-BE49-F238E27FC236}">
                <a16:creationId xmlns:a16="http://schemas.microsoft.com/office/drawing/2014/main" id="{1E66994A-BCAC-0183-D228-7A18E1A13D4D}"/>
              </a:ext>
            </a:extLst>
          </p:cNvPr>
          <p:cNvSpPr txBox="1"/>
          <p:nvPr/>
        </p:nvSpPr>
        <p:spPr>
          <a:xfrm>
            <a:off x="5090402" y="3314217"/>
            <a:ext cx="6762750" cy="338554"/>
          </a:xfrm>
          <a:prstGeom prst="rect">
            <a:avLst/>
          </a:prstGeom>
          <a:noFill/>
        </p:spPr>
        <p:txBody>
          <a:bodyPr wrap="square">
            <a:spAutoFit/>
          </a:bodyPr>
          <a:lstStyle/>
          <a:p>
            <a:r>
              <a:rPr lang="en-US" sz="1600" b="1" dirty="0">
                <a:latin typeface="Acumin Pro" panose="020B0504020202020204" pitchFamily="34" charset="77"/>
              </a:rPr>
              <a:t>https://</a:t>
            </a:r>
            <a:r>
              <a:rPr lang="en-US" sz="1600" b="1" dirty="0" err="1">
                <a:latin typeface="Acumin Pro" panose="020B0504020202020204" pitchFamily="34" charset="77"/>
              </a:rPr>
              <a:t>purdue.ag</a:t>
            </a:r>
            <a:r>
              <a:rPr lang="en-US" sz="1600" b="1" dirty="0">
                <a:latin typeface="Acumin Pro" panose="020B0504020202020204" pitchFamily="34" charset="77"/>
              </a:rPr>
              <a:t>/big-project</a:t>
            </a:r>
          </a:p>
        </p:txBody>
      </p:sp>
      <p:pic>
        <p:nvPicPr>
          <p:cNvPr id="8" name="Picture 7" descr="Big QR code. ">
            <a:extLst>
              <a:ext uri="{FF2B5EF4-FFF2-40B4-BE49-F238E27FC236}">
                <a16:creationId xmlns:a16="http://schemas.microsoft.com/office/drawing/2014/main" id="{E956E20C-5CD9-884B-6B7E-5B55DC851714}"/>
              </a:ext>
            </a:extLst>
          </p:cNvPr>
          <p:cNvPicPr>
            <a:picLocks noChangeAspect="1"/>
          </p:cNvPicPr>
          <p:nvPr/>
        </p:nvPicPr>
        <p:blipFill rotWithShape="1">
          <a:blip r:embed="rId4">
            <a:extLst>
              <a:ext uri="{28A0092B-C50C-407E-A947-70E740481C1C}">
                <a14:useLocalDpi xmlns:a14="http://schemas.microsoft.com/office/drawing/2010/main" val="0"/>
              </a:ext>
            </a:extLst>
          </a:blip>
          <a:srcRect l="2699" r="2126" b="3361"/>
          <a:stretch/>
        </p:blipFill>
        <p:spPr>
          <a:xfrm>
            <a:off x="1870841" y="2721957"/>
            <a:ext cx="1382567" cy="1366567"/>
          </a:xfrm>
          <a:prstGeom prst="rect">
            <a:avLst/>
          </a:prstGeom>
        </p:spPr>
      </p:pic>
      <p:pic>
        <p:nvPicPr>
          <p:cNvPr id="6" name="Picture 5" descr="Purdue University logo">
            <a:extLst>
              <a:ext uri="{FF2B5EF4-FFF2-40B4-BE49-F238E27FC236}">
                <a16:creationId xmlns:a16="http://schemas.microsoft.com/office/drawing/2014/main" id="{FC1EB99B-710D-F34B-98C5-CF71C842FD17}"/>
              </a:ext>
            </a:extLst>
          </p:cNvPr>
          <p:cNvPicPr>
            <a:picLocks noChangeAspect="1"/>
          </p:cNvPicPr>
          <p:nvPr/>
        </p:nvPicPr>
        <p:blipFill>
          <a:blip r:embed="rId5"/>
          <a:stretch>
            <a:fillRect/>
          </a:stretch>
        </p:blipFill>
        <p:spPr>
          <a:xfrm>
            <a:off x="643654" y="6032939"/>
            <a:ext cx="2227563" cy="398729"/>
          </a:xfrm>
          <a:prstGeom prst="rect">
            <a:avLst/>
          </a:prstGeom>
        </p:spPr>
      </p:pic>
      <p:sp>
        <p:nvSpPr>
          <p:cNvPr id="9" name="TextBox 8">
            <a:extLst>
              <a:ext uri="{FF2B5EF4-FFF2-40B4-BE49-F238E27FC236}">
                <a16:creationId xmlns:a16="http://schemas.microsoft.com/office/drawing/2014/main" id="{D1912C67-7326-9F06-F685-F38E61E72388}"/>
              </a:ext>
            </a:extLst>
          </p:cNvPr>
          <p:cNvSpPr txBox="1"/>
          <p:nvPr/>
        </p:nvSpPr>
        <p:spPr>
          <a:xfrm>
            <a:off x="4422340" y="5956812"/>
            <a:ext cx="7325711" cy="784830"/>
          </a:xfrm>
          <a:prstGeom prst="rect">
            <a:avLst/>
          </a:prstGeom>
          <a:noFill/>
        </p:spPr>
        <p:txBody>
          <a:bodyPr wrap="square" rtlCol="0">
            <a:spAutoFit/>
          </a:bodyPr>
          <a:lstStyle/>
          <a:p>
            <a:r>
              <a:rPr lang="en-US" sz="900" dirty="0">
                <a:effectLst/>
                <a:latin typeface="Acumin Pro" panose="020B0504020202020204" pitchFamily="34" charset="77"/>
              </a:rPr>
              <a:t>This work is supported by the Sustainable Agricultural Systems program, project award no. 17001002, from the U.S. Department of Agriculture’s National Institute of Food and Agriculture. Any opinions, findings, conclusions, or recommendations expressed in this publication are those of the author(s) and should not be construed to represent any official USDA or U.S. Government determination or policy.</a:t>
            </a:r>
          </a:p>
          <a:p>
            <a:endParaRPr lang="en-US" dirty="0"/>
          </a:p>
        </p:txBody>
      </p:sp>
      <p:sp>
        <p:nvSpPr>
          <p:cNvPr id="2" name="Title 1">
            <a:extLst>
              <a:ext uri="{FF2B5EF4-FFF2-40B4-BE49-F238E27FC236}">
                <a16:creationId xmlns:a16="http://schemas.microsoft.com/office/drawing/2014/main" id="{18ABE922-3E5E-4752-881A-9EDC378933FA}"/>
              </a:ext>
            </a:extLst>
          </p:cNvPr>
          <p:cNvSpPr>
            <a:spLocks noGrp="1"/>
          </p:cNvSpPr>
          <p:nvPr>
            <p:ph type="title"/>
          </p:nvPr>
        </p:nvSpPr>
        <p:spPr>
          <a:xfrm>
            <a:off x="386080" y="-1325563"/>
            <a:ext cx="10967720" cy="1325563"/>
          </a:xfrm>
        </p:spPr>
        <p:txBody>
          <a:bodyPr vert="horz" lIns="91440" tIns="45720" rIns="91440" bIns="45720" rtlCol="0" anchor="b">
            <a:normAutofit/>
          </a:bodyPr>
          <a:lstStyle/>
          <a:p>
            <a:r>
              <a:rPr lang="en-US" dirty="0"/>
              <a:t>Final slide</a:t>
            </a:r>
          </a:p>
        </p:txBody>
      </p:sp>
    </p:spTree>
    <p:custDataLst>
      <p:tags r:id="rId1"/>
    </p:custDataLst>
    <p:extLst>
      <p:ext uri="{BB962C8B-B14F-4D97-AF65-F5344CB8AC3E}">
        <p14:creationId xmlns:p14="http://schemas.microsoft.com/office/powerpoint/2010/main" val="3286314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AA79D3-F1C6-4DFB-957B-3F870AF20AC7}"/>
              </a:ext>
            </a:extLst>
          </p:cNvPr>
          <p:cNvSpPr>
            <a:spLocks noGrp="1"/>
          </p:cNvSpPr>
          <p:nvPr>
            <p:ph type="title"/>
          </p:nvPr>
        </p:nvSpPr>
        <p:spPr/>
        <p:txBody>
          <a:bodyPr/>
          <a:lstStyle/>
          <a:p>
            <a:r>
              <a:rPr lang="en-US" dirty="0"/>
              <a:t>Food safety in the kitchen</a:t>
            </a:r>
          </a:p>
        </p:txBody>
      </p:sp>
      <p:sp>
        <p:nvSpPr>
          <p:cNvPr id="2" name="Content Placeholder 1">
            <a:extLst>
              <a:ext uri="{FF2B5EF4-FFF2-40B4-BE49-F238E27FC236}">
                <a16:creationId xmlns:a16="http://schemas.microsoft.com/office/drawing/2014/main" id="{2F97675B-8974-40AE-A068-C7222EAA5858}"/>
              </a:ext>
            </a:extLst>
          </p:cNvPr>
          <p:cNvSpPr>
            <a:spLocks noGrp="1"/>
          </p:cNvSpPr>
          <p:nvPr>
            <p:ph idx="1"/>
          </p:nvPr>
        </p:nvSpPr>
        <p:spPr/>
        <p:txBody>
          <a:bodyPr/>
          <a:lstStyle/>
          <a:p>
            <a:r>
              <a:rPr lang="en-US" dirty="0"/>
              <a:t>Fish and plants from an aquaponic system must be processed (washed and usually cooked) before being served.</a:t>
            </a:r>
          </a:p>
          <a:p>
            <a:r>
              <a:rPr lang="en-US" dirty="0"/>
              <a:t>Food safety is critical at home, while harvesting, </a:t>
            </a:r>
            <a:br>
              <a:rPr lang="en-US" dirty="0"/>
            </a:br>
            <a:r>
              <a:rPr lang="en-US" dirty="0"/>
              <a:t>and in a processing plant. </a:t>
            </a:r>
          </a:p>
          <a:p>
            <a:r>
              <a:rPr lang="en-US" dirty="0"/>
              <a:t>Because:  </a:t>
            </a:r>
          </a:p>
          <a:p>
            <a:pPr lvl="1"/>
            <a:r>
              <a:rPr lang="en-US" dirty="0"/>
              <a:t>Foodborne illnesses are caused by eating or drinking food or beverages that are contaminated with microbes or pathogens. </a:t>
            </a:r>
          </a:p>
          <a:p>
            <a:pPr lvl="1"/>
            <a:r>
              <a:rPr lang="en-US" dirty="0"/>
              <a:t>Foodborne contaminants can make people sick and even cause death. </a:t>
            </a:r>
          </a:p>
          <a:p>
            <a:pPr lvl="1"/>
            <a:r>
              <a:rPr lang="en-US" dirty="0"/>
              <a:t>Foodborne illness is responsible for approximately 48 million illnesses, 128,000 hospitalizations, and 3,000 deaths each year in America. </a:t>
            </a:r>
          </a:p>
        </p:txBody>
      </p:sp>
      <p:pic>
        <p:nvPicPr>
          <p:cNvPr id="8" name="Picture 7">
            <a:extLst>
              <a:ext uri="{FF2B5EF4-FFF2-40B4-BE49-F238E27FC236}">
                <a16:creationId xmlns:a16="http://schemas.microsoft.com/office/drawing/2014/main" id="{E64467C5-337C-682E-ED85-1AE27C1E55E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053802" y="2598578"/>
            <a:ext cx="1873278" cy="830422"/>
          </a:xfrm>
          <a:prstGeom prst="rect">
            <a:avLst/>
          </a:prstGeom>
        </p:spPr>
      </p:pic>
    </p:spTree>
    <p:custDataLst>
      <p:tags r:id="rId1"/>
    </p:custDataLst>
    <p:extLst>
      <p:ext uri="{BB962C8B-B14F-4D97-AF65-F5344CB8AC3E}">
        <p14:creationId xmlns:p14="http://schemas.microsoft.com/office/powerpoint/2010/main" val="561805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9AB4C-F44C-493C-B91E-712EFA2262A6}"/>
              </a:ext>
            </a:extLst>
          </p:cNvPr>
          <p:cNvSpPr>
            <a:spLocks noGrp="1"/>
          </p:cNvSpPr>
          <p:nvPr>
            <p:ph type="title"/>
          </p:nvPr>
        </p:nvSpPr>
        <p:spPr>
          <a:xfrm>
            <a:off x="313899" y="365125"/>
            <a:ext cx="11039901" cy="1325563"/>
          </a:xfrm>
        </p:spPr>
        <p:txBody>
          <a:bodyPr/>
          <a:lstStyle/>
          <a:p>
            <a:r>
              <a:rPr lang="en-US" dirty="0"/>
              <a:t>Safe food preparation</a:t>
            </a:r>
          </a:p>
        </p:txBody>
      </p:sp>
      <p:sp>
        <p:nvSpPr>
          <p:cNvPr id="3" name="Content Placeholder 2">
            <a:extLst>
              <a:ext uri="{FF2B5EF4-FFF2-40B4-BE49-F238E27FC236}">
                <a16:creationId xmlns:a16="http://schemas.microsoft.com/office/drawing/2014/main" id="{275A3E88-658C-4B0E-96BB-5A408493DCB9}"/>
              </a:ext>
            </a:extLst>
          </p:cNvPr>
          <p:cNvSpPr>
            <a:spLocks noGrp="1"/>
          </p:cNvSpPr>
          <p:nvPr>
            <p:ph idx="1"/>
          </p:nvPr>
        </p:nvSpPr>
        <p:spPr>
          <a:xfrm>
            <a:off x="411480" y="1847850"/>
            <a:ext cx="10123998" cy="4351338"/>
          </a:xfrm>
        </p:spPr>
        <p:txBody>
          <a:bodyPr/>
          <a:lstStyle/>
          <a:p>
            <a:r>
              <a:rPr lang="en-US" dirty="0"/>
              <a:t>How much do you already know about safe food preparation? </a:t>
            </a:r>
          </a:p>
          <a:p>
            <a:r>
              <a:rPr lang="en-US" dirty="0"/>
              <a:t>The next slide will list five (5) important food preparation concepts and a description of each. Each box can be printed as a card.</a:t>
            </a:r>
          </a:p>
          <a:p>
            <a:r>
              <a:rPr lang="en-US" dirty="0"/>
              <a:t>See if you can match the words with the best description.</a:t>
            </a:r>
          </a:p>
          <a:p>
            <a:r>
              <a:rPr lang="en-US" dirty="0"/>
              <a:t>Then, work with a partner to compare your answers.</a:t>
            </a:r>
          </a:p>
          <a:p>
            <a:r>
              <a:rPr lang="en-US" dirty="0"/>
              <a:t>Share your answers. </a:t>
            </a:r>
          </a:p>
        </p:txBody>
      </p:sp>
    </p:spTree>
    <p:custDataLst>
      <p:tags r:id="rId1"/>
    </p:custDataLst>
    <p:extLst>
      <p:ext uri="{BB962C8B-B14F-4D97-AF65-F5344CB8AC3E}">
        <p14:creationId xmlns:p14="http://schemas.microsoft.com/office/powerpoint/2010/main" val="2284657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15F18-3C6D-482F-97D0-EF548E202544}"/>
              </a:ext>
            </a:extLst>
          </p:cNvPr>
          <p:cNvSpPr>
            <a:spLocks noGrp="1"/>
          </p:cNvSpPr>
          <p:nvPr>
            <p:ph type="title"/>
          </p:nvPr>
        </p:nvSpPr>
        <p:spPr>
          <a:xfrm>
            <a:off x="313899" y="365125"/>
            <a:ext cx="6692829" cy="1325563"/>
          </a:xfrm>
        </p:spPr>
        <p:txBody>
          <a:bodyPr/>
          <a:lstStyle/>
          <a:p>
            <a:r>
              <a:rPr lang="en-US" dirty="0"/>
              <a:t>Food preparation</a:t>
            </a:r>
          </a:p>
        </p:txBody>
      </p:sp>
      <p:sp>
        <p:nvSpPr>
          <p:cNvPr id="3" name="Rectangle 2">
            <a:extLst>
              <a:ext uri="{FF2B5EF4-FFF2-40B4-BE49-F238E27FC236}">
                <a16:creationId xmlns:a16="http://schemas.microsoft.com/office/drawing/2014/main" id="{40C50757-AF0B-3745-A505-6E0C418F9FB1}"/>
              </a:ext>
            </a:extLst>
          </p:cNvPr>
          <p:cNvSpPr/>
          <p:nvPr/>
        </p:nvSpPr>
        <p:spPr>
          <a:xfrm>
            <a:off x="677334" y="1834753"/>
            <a:ext cx="2645621" cy="693745"/>
          </a:xfrm>
          <a:prstGeom prst="rect">
            <a:avLst/>
          </a:prstGeom>
          <a:noFill/>
          <a:ln w="38100">
            <a:solidFill>
              <a:srgbClr val="CBDB8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Bacteria</a:t>
            </a:r>
          </a:p>
        </p:txBody>
      </p:sp>
      <p:sp>
        <p:nvSpPr>
          <p:cNvPr id="5" name="Rectangle 4">
            <a:extLst>
              <a:ext uri="{FF2B5EF4-FFF2-40B4-BE49-F238E27FC236}">
                <a16:creationId xmlns:a16="http://schemas.microsoft.com/office/drawing/2014/main" id="{8230F8C3-4A06-B138-85CE-9034DC885AE3}"/>
              </a:ext>
            </a:extLst>
          </p:cNvPr>
          <p:cNvSpPr/>
          <p:nvPr/>
        </p:nvSpPr>
        <p:spPr>
          <a:xfrm>
            <a:off x="677334" y="2699706"/>
            <a:ext cx="2645621" cy="693745"/>
          </a:xfrm>
          <a:prstGeom prst="rect">
            <a:avLst/>
          </a:prstGeom>
          <a:noFill/>
          <a:ln w="38100">
            <a:solidFill>
              <a:srgbClr val="CBDB8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Dry hands</a:t>
            </a:r>
          </a:p>
        </p:txBody>
      </p:sp>
      <p:sp>
        <p:nvSpPr>
          <p:cNvPr id="6" name="Rectangle 5">
            <a:extLst>
              <a:ext uri="{FF2B5EF4-FFF2-40B4-BE49-F238E27FC236}">
                <a16:creationId xmlns:a16="http://schemas.microsoft.com/office/drawing/2014/main" id="{BCD11608-1250-8AF6-189E-8B691DA6D9E2}"/>
              </a:ext>
            </a:extLst>
          </p:cNvPr>
          <p:cNvSpPr/>
          <p:nvPr/>
        </p:nvSpPr>
        <p:spPr>
          <a:xfrm>
            <a:off x="677334" y="3577912"/>
            <a:ext cx="2645621" cy="693745"/>
          </a:xfrm>
          <a:prstGeom prst="rect">
            <a:avLst/>
          </a:prstGeom>
          <a:noFill/>
          <a:ln w="38100">
            <a:solidFill>
              <a:srgbClr val="CBDB8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Gloves</a:t>
            </a:r>
          </a:p>
        </p:txBody>
      </p:sp>
      <p:sp>
        <p:nvSpPr>
          <p:cNvPr id="7" name="Rectangle 6">
            <a:extLst>
              <a:ext uri="{FF2B5EF4-FFF2-40B4-BE49-F238E27FC236}">
                <a16:creationId xmlns:a16="http://schemas.microsoft.com/office/drawing/2014/main" id="{AB43E943-BB9D-62C9-23D3-A4D294589C46}"/>
              </a:ext>
            </a:extLst>
          </p:cNvPr>
          <p:cNvSpPr/>
          <p:nvPr/>
        </p:nvSpPr>
        <p:spPr>
          <a:xfrm>
            <a:off x="677334" y="4446010"/>
            <a:ext cx="2645621" cy="693745"/>
          </a:xfrm>
          <a:prstGeom prst="rect">
            <a:avLst/>
          </a:prstGeom>
          <a:noFill/>
          <a:ln w="38100">
            <a:solidFill>
              <a:srgbClr val="CBDB8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Wash hands</a:t>
            </a:r>
          </a:p>
        </p:txBody>
      </p:sp>
      <p:sp>
        <p:nvSpPr>
          <p:cNvPr id="8" name="Rectangle 7">
            <a:extLst>
              <a:ext uri="{FF2B5EF4-FFF2-40B4-BE49-F238E27FC236}">
                <a16:creationId xmlns:a16="http://schemas.microsoft.com/office/drawing/2014/main" id="{85EBBF2F-54C6-332E-9BB5-9135476DC05C}"/>
              </a:ext>
            </a:extLst>
          </p:cNvPr>
          <p:cNvSpPr/>
          <p:nvPr/>
        </p:nvSpPr>
        <p:spPr>
          <a:xfrm>
            <a:off x="677334" y="5314105"/>
            <a:ext cx="2645621" cy="693745"/>
          </a:xfrm>
          <a:prstGeom prst="rect">
            <a:avLst/>
          </a:prstGeom>
          <a:noFill/>
          <a:ln w="38100">
            <a:solidFill>
              <a:srgbClr val="CBDB8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Wash produce</a:t>
            </a:r>
          </a:p>
        </p:txBody>
      </p:sp>
      <p:sp>
        <p:nvSpPr>
          <p:cNvPr id="10" name="Rectangle 9">
            <a:extLst>
              <a:ext uri="{FF2B5EF4-FFF2-40B4-BE49-F238E27FC236}">
                <a16:creationId xmlns:a16="http://schemas.microsoft.com/office/drawing/2014/main" id="{A1F21B1C-C474-53BF-CCF0-7C5D3D3C45E6}"/>
              </a:ext>
            </a:extLst>
          </p:cNvPr>
          <p:cNvSpPr/>
          <p:nvPr/>
        </p:nvSpPr>
        <p:spPr>
          <a:xfrm>
            <a:off x="4027152" y="1756947"/>
            <a:ext cx="7487514" cy="395483"/>
          </a:xfrm>
          <a:prstGeom prst="rect">
            <a:avLst/>
          </a:prstGeom>
          <a:solidFill>
            <a:schemeClr val="bg1"/>
          </a:solidFill>
          <a:ln w="38100">
            <a:solidFill>
              <a:srgbClr val="53A7C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Use a disposal paper towel to remove water.</a:t>
            </a:r>
          </a:p>
        </p:txBody>
      </p:sp>
      <p:sp>
        <p:nvSpPr>
          <p:cNvPr id="11" name="Rectangle 10">
            <a:extLst>
              <a:ext uri="{FF2B5EF4-FFF2-40B4-BE49-F238E27FC236}">
                <a16:creationId xmlns:a16="http://schemas.microsoft.com/office/drawing/2014/main" id="{1D9632DD-9B94-58E0-090B-E0BF75528DC7}"/>
              </a:ext>
            </a:extLst>
          </p:cNvPr>
          <p:cNvSpPr/>
          <p:nvPr/>
        </p:nvSpPr>
        <p:spPr>
          <a:xfrm>
            <a:off x="4027152" y="2303435"/>
            <a:ext cx="7487514" cy="904488"/>
          </a:xfrm>
          <a:prstGeom prst="rect">
            <a:avLst/>
          </a:prstGeom>
          <a:solidFill>
            <a:schemeClr val="bg1"/>
          </a:solidFill>
          <a:ln w="38100">
            <a:solidFill>
              <a:srgbClr val="53A7C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Wash under cold running water to remove dirt and reduce bacterial contamination. Commercial, homegrown and organic produce </a:t>
            </a:r>
            <a:br>
              <a:rPr lang="en-US" sz="1600" dirty="0">
                <a:latin typeface="Acumin Pro" panose="020B0504020202020204" pitchFamily="34" charset="77"/>
              </a:rPr>
            </a:br>
            <a:r>
              <a:rPr lang="en-US" sz="1600" dirty="0">
                <a:latin typeface="Acumin Pro" panose="020B0504020202020204" pitchFamily="34" charset="77"/>
              </a:rPr>
              <a:t>can all be sources of harmful bacteria.</a:t>
            </a:r>
          </a:p>
        </p:txBody>
      </p:sp>
      <p:sp>
        <p:nvSpPr>
          <p:cNvPr id="12" name="Rectangle 11">
            <a:extLst>
              <a:ext uri="{FF2B5EF4-FFF2-40B4-BE49-F238E27FC236}">
                <a16:creationId xmlns:a16="http://schemas.microsoft.com/office/drawing/2014/main" id="{76B5C41C-D77A-2C6A-B1B8-D488FBA347A8}"/>
              </a:ext>
            </a:extLst>
          </p:cNvPr>
          <p:cNvSpPr/>
          <p:nvPr/>
        </p:nvSpPr>
        <p:spPr>
          <a:xfrm>
            <a:off x="4027152" y="3375992"/>
            <a:ext cx="7487514" cy="440635"/>
          </a:xfrm>
          <a:prstGeom prst="rect">
            <a:avLst/>
          </a:prstGeom>
          <a:solidFill>
            <a:schemeClr val="bg1"/>
          </a:solidFill>
          <a:ln w="38100">
            <a:solidFill>
              <a:srgbClr val="53A7C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Do this with soap under warm running water for 20 seconds to remove bacteria.</a:t>
            </a:r>
          </a:p>
        </p:txBody>
      </p:sp>
      <p:sp>
        <p:nvSpPr>
          <p:cNvPr id="13" name="Rectangle 12">
            <a:extLst>
              <a:ext uri="{FF2B5EF4-FFF2-40B4-BE49-F238E27FC236}">
                <a16:creationId xmlns:a16="http://schemas.microsoft.com/office/drawing/2014/main" id="{F578F8A7-666D-6CF0-F989-4B3954E57444}"/>
              </a:ext>
            </a:extLst>
          </p:cNvPr>
          <p:cNvSpPr/>
          <p:nvPr/>
        </p:nvSpPr>
        <p:spPr>
          <a:xfrm>
            <a:off x="4027152" y="3981561"/>
            <a:ext cx="7487514" cy="1291810"/>
          </a:xfrm>
          <a:prstGeom prst="rect">
            <a:avLst/>
          </a:prstGeom>
          <a:solidFill>
            <a:schemeClr val="bg1"/>
          </a:solidFill>
          <a:ln w="38100">
            <a:solidFill>
              <a:srgbClr val="53A7C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Very small creatures (can be seen only under the microscope) that cannot be washed off hands without soap. Your hands may carry many varieties, </a:t>
            </a:r>
            <a:br>
              <a:rPr lang="en-US" sz="1600" dirty="0">
                <a:latin typeface="Acumin Pro" panose="020B0504020202020204" pitchFamily="34" charset="77"/>
              </a:rPr>
            </a:br>
            <a:r>
              <a:rPr lang="en-US" sz="1600" dirty="0">
                <a:latin typeface="Acumin Pro" panose="020B0504020202020204" pitchFamily="34" charset="77"/>
              </a:rPr>
              <a:t>and some harmful varieties, like </a:t>
            </a:r>
            <a:r>
              <a:rPr lang="en-US" sz="1600" i="1" dirty="0">
                <a:latin typeface="Acumin Pro" panose="020B0504020202020204" pitchFamily="34" charset="77"/>
              </a:rPr>
              <a:t>Salmonella</a:t>
            </a:r>
            <a:r>
              <a:rPr lang="en-US" sz="1600" dirty="0">
                <a:latin typeface="Acumin Pro" panose="020B0504020202020204" pitchFamily="34" charset="77"/>
              </a:rPr>
              <a:t> and </a:t>
            </a:r>
            <a:r>
              <a:rPr lang="en-US" sz="1600" i="1" dirty="0">
                <a:latin typeface="Acumin Pro" panose="020B0504020202020204" pitchFamily="34" charset="77"/>
              </a:rPr>
              <a:t>E. coli</a:t>
            </a:r>
            <a:r>
              <a:rPr lang="en-US" sz="1600" dirty="0">
                <a:latin typeface="Acumin Pro" panose="020B0504020202020204" pitchFamily="34" charset="77"/>
              </a:rPr>
              <a:t>, can attach and </a:t>
            </a:r>
            <a:br>
              <a:rPr lang="en-US" sz="1600" dirty="0">
                <a:latin typeface="Acumin Pro" panose="020B0504020202020204" pitchFamily="34" charset="77"/>
              </a:rPr>
            </a:br>
            <a:r>
              <a:rPr lang="en-US" sz="1600" dirty="0">
                <a:latin typeface="Acumin Pro" panose="020B0504020202020204" pitchFamily="34" charset="77"/>
              </a:rPr>
              <a:t>survive on surfaces for a long time without water or nutrients.</a:t>
            </a:r>
          </a:p>
        </p:txBody>
      </p:sp>
      <p:sp>
        <p:nvSpPr>
          <p:cNvPr id="14" name="Rectangle 13">
            <a:extLst>
              <a:ext uri="{FF2B5EF4-FFF2-40B4-BE49-F238E27FC236}">
                <a16:creationId xmlns:a16="http://schemas.microsoft.com/office/drawing/2014/main" id="{C6518594-9E5B-947D-FF42-7921949CA0AE}"/>
              </a:ext>
            </a:extLst>
          </p:cNvPr>
          <p:cNvSpPr/>
          <p:nvPr/>
        </p:nvSpPr>
        <p:spPr>
          <a:xfrm>
            <a:off x="4027152" y="5425542"/>
            <a:ext cx="7487514" cy="772522"/>
          </a:xfrm>
          <a:prstGeom prst="rect">
            <a:avLst/>
          </a:prstGeom>
          <a:solidFill>
            <a:schemeClr val="bg1"/>
          </a:solidFill>
          <a:ln w="38100">
            <a:solidFill>
              <a:srgbClr val="53A7C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These may reduce bacterial transfer from food to hands and hands back to food. However, handwashing is still necessary before and after removal.</a:t>
            </a:r>
          </a:p>
        </p:txBody>
      </p:sp>
    </p:spTree>
    <p:custDataLst>
      <p:tags r:id="rId1"/>
    </p:custDataLst>
    <p:extLst>
      <p:ext uri="{BB962C8B-B14F-4D97-AF65-F5344CB8AC3E}">
        <p14:creationId xmlns:p14="http://schemas.microsoft.com/office/powerpoint/2010/main" val="934849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0DF77-044D-4975-A51A-C0C655A29ADD}"/>
              </a:ext>
            </a:extLst>
          </p:cNvPr>
          <p:cNvSpPr>
            <a:spLocks noGrp="1"/>
          </p:cNvSpPr>
          <p:nvPr>
            <p:ph type="title"/>
          </p:nvPr>
        </p:nvSpPr>
        <p:spPr>
          <a:xfrm>
            <a:off x="313899" y="365125"/>
            <a:ext cx="11039901" cy="1325563"/>
          </a:xfrm>
        </p:spPr>
        <p:txBody>
          <a:bodyPr/>
          <a:lstStyle/>
          <a:p>
            <a:r>
              <a:rPr lang="en-US" dirty="0"/>
              <a:t>Food preparation </a:t>
            </a:r>
            <a:r>
              <a:rPr lang="en-US" dirty="0">
                <a:latin typeface="United Sans Cd Bd" pitchFamily="2" charset="77"/>
              </a:rPr>
              <a:t>(answers)</a:t>
            </a:r>
          </a:p>
        </p:txBody>
      </p:sp>
      <p:cxnSp>
        <p:nvCxnSpPr>
          <p:cNvPr id="14" name="Straight Arrow Connector 13">
            <a:extLst>
              <a:ext uri="{FF2B5EF4-FFF2-40B4-BE49-F238E27FC236}">
                <a16:creationId xmlns:a16="http://schemas.microsoft.com/office/drawing/2014/main" id="{985ECF4E-4DAE-D37E-A6FB-1A1F1E634800}"/>
              </a:ext>
              <a:ext uri="{C183D7F6-B498-43B3-948B-1728B52AA6E4}">
                <adec:decorative xmlns:adec="http://schemas.microsoft.com/office/drawing/2017/decorative" val="1"/>
              </a:ext>
            </a:extLst>
          </p:cNvPr>
          <p:cNvCxnSpPr>
            <a:cxnSpLocks/>
          </p:cNvCxnSpPr>
          <p:nvPr/>
        </p:nvCxnSpPr>
        <p:spPr>
          <a:xfrm>
            <a:off x="3318198" y="2247523"/>
            <a:ext cx="635271" cy="103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18170EFD-AEE3-70DB-C8E8-820135EAC0E1}"/>
              </a:ext>
              <a:ext uri="{C183D7F6-B498-43B3-948B-1728B52AA6E4}">
                <adec:decorative xmlns:adec="http://schemas.microsoft.com/office/drawing/2017/decorative" val="1"/>
              </a:ext>
            </a:extLst>
          </p:cNvPr>
          <p:cNvCxnSpPr>
            <a:cxnSpLocks/>
          </p:cNvCxnSpPr>
          <p:nvPr/>
        </p:nvCxnSpPr>
        <p:spPr>
          <a:xfrm>
            <a:off x="3335131" y="3247387"/>
            <a:ext cx="618338" cy="165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C8CC88E-5AF3-2807-5843-A2E9EDA2DD59}"/>
              </a:ext>
              <a:ext uri="{C183D7F6-B498-43B3-948B-1728B52AA6E4}">
                <adec:decorative xmlns:adec="http://schemas.microsoft.com/office/drawing/2017/decorative" val="1"/>
              </a:ext>
            </a:extLst>
          </p:cNvPr>
          <p:cNvCxnSpPr/>
          <p:nvPr/>
        </p:nvCxnSpPr>
        <p:spPr>
          <a:xfrm>
            <a:off x="3321879" y="4064182"/>
            <a:ext cx="635271" cy="103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37208DA0-1EA3-36EA-9067-3355E38CBCA2}"/>
              </a:ext>
              <a:ext uri="{C183D7F6-B498-43B3-948B-1728B52AA6E4}">
                <adec:decorative xmlns:adec="http://schemas.microsoft.com/office/drawing/2017/decorative" val="1"/>
              </a:ext>
            </a:extLst>
          </p:cNvPr>
          <p:cNvCxnSpPr/>
          <p:nvPr/>
        </p:nvCxnSpPr>
        <p:spPr>
          <a:xfrm>
            <a:off x="3335131" y="4840599"/>
            <a:ext cx="635271" cy="103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B13BF9EC-3E43-BF81-5242-59A1BE2C92AE}"/>
              </a:ext>
              <a:ext uri="{C183D7F6-B498-43B3-948B-1728B52AA6E4}">
                <adec:decorative xmlns:adec="http://schemas.microsoft.com/office/drawing/2017/decorative" val="1"/>
              </a:ext>
            </a:extLst>
          </p:cNvPr>
          <p:cNvCxnSpPr/>
          <p:nvPr/>
        </p:nvCxnSpPr>
        <p:spPr>
          <a:xfrm>
            <a:off x="3335131" y="5677870"/>
            <a:ext cx="635271" cy="103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FC30211A-B183-AC55-552B-FC93E6E5B6E1}"/>
              </a:ext>
            </a:extLst>
          </p:cNvPr>
          <p:cNvSpPr/>
          <p:nvPr/>
        </p:nvSpPr>
        <p:spPr>
          <a:xfrm>
            <a:off x="677334" y="1834753"/>
            <a:ext cx="2645621" cy="693745"/>
          </a:xfrm>
          <a:prstGeom prst="rect">
            <a:avLst/>
          </a:prstGeom>
          <a:noFill/>
          <a:ln w="38100">
            <a:solidFill>
              <a:srgbClr val="CBDB8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Bacteria</a:t>
            </a:r>
          </a:p>
        </p:txBody>
      </p:sp>
      <p:sp>
        <p:nvSpPr>
          <p:cNvPr id="30" name="Rectangle 29">
            <a:extLst>
              <a:ext uri="{FF2B5EF4-FFF2-40B4-BE49-F238E27FC236}">
                <a16:creationId xmlns:a16="http://schemas.microsoft.com/office/drawing/2014/main" id="{11ED2A7A-79CF-DE10-DF0E-C74E84A70BDD}"/>
              </a:ext>
            </a:extLst>
          </p:cNvPr>
          <p:cNvSpPr/>
          <p:nvPr/>
        </p:nvSpPr>
        <p:spPr>
          <a:xfrm>
            <a:off x="4027152" y="1662431"/>
            <a:ext cx="7487514" cy="1291810"/>
          </a:xfrm>
          <a:prstGeom prst="rect">
            <a:avLst/>
          </a:prstGeom>
          <a:solidFill>
            <a:schemeClr val="bg1"/>
          </a:solidFill>
          <a:ln w="38100">
            <a:solidFill>
              <a:srgbClr val="53A7C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Very small creatures (can be seen only under the microscope) that cannot be washed off hands without soap. Your hands may carry many varieties, </a:t>
            </a:r>
            <a:br>
              <a:rPr lang="en-US" sz="1600" dirty="0">
                <a:latin typeface="Acumin Pro" panose="020B0504020202020204" pitchFamily="34" charset="77"/>
              </a:rPr>
            </a:br>
            <a:r>
              <a:rPr lang="en-US" sz="1600" dirty="0">
                <a:latin typeface="Acumin Pro" panose="020B0504020202020204" pitchFamily="34" charset="77"/>
              </a:rPr>
              <a:t>and some harmful varieties, like </a:t>
            </a:r>
            <a:r>
              <a:rPr lang="en-US" sz="1600" i="1" dirty="0">
                <a:latin typeface="Acumin Pro" panose="020B0504020202020204" pitchFamily="34" charset="77"/>
              </a:rPr>
              <a:t>Salmonella</a:t>
            </a:r>
            <a:r>
              <a:rPr lang="en-US" sz="1600" dirty="0">
                <a:latin typeface="Acumin Pro" panose="020B0504020202020204" pitchFamily="34" charset="77"/>
              </a:rPr>
              <a:t> and </a:t>
            </a:r>
            <a:r>
              <a:rPr lang="en-US" sz="1600" i="1" dirty="0">
                <a:latin typeface="Acumin Pro" panose="020B0504020202020204" pitchFamily="34" charset="77"/>
              </a:rPr>
              <a:t>E. coli</a:t>
            </a:r>
            <a:r>
              <a:rPr lang="en-US" sz="1600" dirty="0">
                <a:latin typeface="Acumin Pro" panose="020B0504020202020204" pitchFamily="34" charset="77"/>
              </a:rPr>
              <a:t>, can attach and </a:t>
            </a:r>
            <a:br>
              <a:rPr lang="en-US" sz="1600" dirty="0">
                <a:latin typeface="Acumin Pro" panose="020B0504020202020204" pitchFamily="34" charset="77"/>
              </a:rPr>
            </a:br>
            <a:r>
              <a:rPr lang="en-US" sz="1600" dirty="0">
                <a:latin typeface="Acumin Pro" panose="020B0504020202020204" pitchFamily="34" charset="77"/>
              </a:rPr>
              <a:t>survive on surfaces for a long time without water or nutrients.</a:t>
            </a:r>
          </a:p>
        </p:txBody>
      </p:sp>
      <p:sp>
        <p:nvSpPr>
          <p:cNvPr id="23" name="Rectangle 22">
            <a:extLst>
              <a:ext uri="{FF2B5EF4-FFF2-40B4-BE49-F238E27FC236}">
                <a16:creationId xmlns:a16="http://schemas.microsoft.com/office/drawing/2014/main" id="{E68FBD5B-898B-72B1-DF37-6AE137D2B6BA}"/>
              </a:ext>
            </a:extLst>
          </p:cNvPr>
          <p:cNvSpPr/>
          <p:nvPr/>
        </p:nvSpPr>
        <p:spPr>
          <a:xfrm>
            <a:off x="677334" y="2699706"/>
            <a:ext cx="2645621" cy="693745"/>
          </a:xfrm>
          <a:prstGeom prst="rect">
            <a:avLst/>
          </a:prstGeom>
          <a:noFill/>
          <a:ln w="38100">
            <a:solidFill>
              <a:srgbClr val="CBDB8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Dry hands</a:t>
            </a:r>
          </a:p>
        </p:txBody>
      </p:sp>
      <p:sp>
        <p:nvSpPr>
          <p:cNvPr id="27" name="Rectangle 26">
            <a:extLst>
              <a:ext uri="{FF2B5EF4-FFF2-40B4-BE49-F238E27FC236}">
                <a16:creationId xmlns:a16="http://schemas.microsoft.com/office/drawing/2014/main" id="{06637165-12F5-EDC1-28C3-C3925923544E}"/>
              </a:ext>
            </a:extLst>
          </p:cNvPr>
          <p:cNvSpPr/>
          <p:nvPr/>
        </p:nvSpPr>
        <p:spPr>
          <a:xfrm>
            <a:off x="4027152" y="3121920"/>
            <a:ext cx="7487514" cy="395483"/>
          </a:xfrm>
          <a:prstGeom prst="rect">
            <a:avLst/>
          </a:prstGeom>
          <a:solidFill>
            <a:schemeClr val="bg1"/>
          </a:solidFill>
          <a:ln w="38100">
            <a:solidFill>
              <a:srgbClr val="53A7C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Use a disposal paper towel to remove water.</a:t>
            </a:r>
          </a:p>
        </p:txBody>
      </p:sp>
      <p:sp>
        <p:nvSpPr>
          <p:cNvPr id="24" name="Rectangle 23">
            <a:extLst>
              <a:ext uri="{FF2B5EF4-FFF2-40B4-BE49-F238E27FC236}">
                <a16:creationId xmlns:a16="http://schemas.microsoft.com/office/drawing/2014/main" id="{65EA1267-606D-8C6D-E9BE-BA8B01ED7A07}"/>
              </a:ext>
            </a:extLst>
          </p:cNvPr>
          <p:cNvSpPr/>
          <p:nvPr/>
        </p:nvSpPr>
        <p:spPr>
          <a:xfrm>
            <a:off x="677334" y="3577912"/>
            <a:ext cx="2645621" cy="693745"/>
          </a:xfrm>
          <a:prstGeom prst="rect">
            <a:avLst/>
          </a:prstGeom>
          <a:noFill/>
          <a:ln w="38100">
            <a:solidFill>
              <a:srgbClr val="CBDB8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Gloves</a:t>
            </a:r>
          </a:p>
        </p:txBody>
      </p:sp>
      <p:sp>
        <p:nvSpPr>
          <p:cNvPr id="31" name="Rectangle 30">
            <a:extLst>
              <a:ext uri="{FF2B5EF4-FFF2-40B4-BE49-F238E27FC236}">
                <a16:creationId xmlns:a16="http://schemas.microsoft.com/office/drawing/2014/main" id="{42A1558B-FEFE-32F8-F57B-F46190E05652}"/>
              </a:ext>
            </a:extLst>
          </p:cNvPr>
          <p:cNvSpPr/>
          <p:nvPr/>
        </p:nvSpPr>
        <p:spPr>
          <a:xfrm>
            <a:off x="4027152" y="3702757"/>
            <a:ext cx="7487514" cy="772522"/>
          </a:xfrm>
          <a:prstGeom prst="rect">
            <a:avLst/>
          </a:prstGeom>
          <a:solidFill>
            <a:schemeClr val="bg1"/>
          </a:solidFill>
          <a:ln w="38100">
            <a:solidFill>
              <a:srgbClr val="53A7C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These may reduce bacterial transfer from food to hands and hands back to food. However, handwashing is still necessary before and after removal.</a:t>
            </a:r>
          </a:p>
        </p:txBody>
      </p:sp>
      <p:sp>
        <p:nvSpPr>
          <p:cNvPr id="25" name="Rectangle 24">
            <a:extLst>
              <a:ext uri="{FF2B5EF4-FFF2-40B4-BE49-F238E27FC236}">
                <a16:creationId xmlns:a16="http://schemas.microsoft.com/office/drawing/2014/main" id="{9E7A9E25-3803-358B-1EF3-8D5F161BE5C1}"/>
              </a:ext>
            </a:extLst>
          </p:cNvPr>
          <p:cNvSpPr/>
          <p:nvPr/>
        </p:nvSpPr>
        <p:spPr>
          <a:xfrm>
            <a:off x="677334" y="4446010"/>
            <a:ext cx="2645621" cy="693745"/>
          </a:xfrm>
          <a:prstGeom prst="rect">
            <a:avLst/>
          </a:prstGeom>
          <a:noFill/>
          <a:ln w="38100">
            <a:solidFill>
              <a:srgbClr val="CBDB8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Wash hands</a:t>
            </a:r>
          </a:p>
        </p:txBody>
      </p:sp>
      <p:sp>
        <p:nvSpPr>
          <p:cNvPr id="29" name="Rectangle 28">
            <a:extLst>
              <a:ext uri="{FF2B5EF4-FFF2-40B4-BE49-F238E27FC236}">
                <a16:creationId xmlns:a16="http://schemas.microsoft.com/office/drawing/2014/main" id="{523DA0BB-2F60-2957-FC1F-47FCDD40D9D0}"/>
              </a:ext>
            </a:extLst>
          </p:cNvPr>
          <p:cNvSpPr/>
          <p:nvPr/>
        </p:nvSpPr>
        <p:spPr>
          <a:xfrm>
            <a:off x="4027152" y="4648202"/>
            <a:ext cx="7487514" cy="440635"/>
          </a:xfrm>
          <a:prstGeom prst="rect">
            <a:avLst/>
          </a:prstGeom>
          <a:solidFill>
            <a:schemeClr val="bg1"/>
          </a:solidFill>
          <a:ln w="38100">
            <a:solidFill>
              <a:srgbClr val="53A7C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Do this with soap under warm running water for 20 seconds to remove bacteria.</a:t>
            </a:r>
          </a:p>
        </p:txBody>
      </p:sp>
      <p:sp>
        <p:nvSpPr>
          <p:cNvPr id="26" name="Rectangle 25">
            <a:extLst>
              <a:ext uri="{FF2B5EF4-FFF2-40B4-BE49-F238E27FC236}">
                <a16:creationId xmlns:a16="http://schemas.microsoft.com/office/drawing/2014/main" id="{8828DCDB-F95F-82D2-105F-ABFE6531D701}"/>
              </a:ext>
            </a:extLst>
          </p:cNvPr>
          <p:cNvSpPr/>
          <p:nvPr/>
        </p:nvSpPr>
        <p:spPr>
          <a:xfrm>
            <a:off x="677334" y="5314105"/>
            <a:ext cx="2645621" cy="693745"/>
          </a:xfrm>
          <a:prstGeom prst="rect">
            <a:avLst/>
          </a:prstGeom>
          <a:noFill/>
          <a:ln w="38100">
            <a:solidFill>
              <a:srgbClr val="CBDB8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Wash produce</a:t>
            </a:r>
          </a:p>
        </p:txBody>
      </p:sp>
      <p:sp>
        <p:nvSpPr>
          <p:cNvPr id="28" name="Rectangle 27">
            <a:extLst>
              <a:ext uri="{FF2B5EF4-FFF2-40B4-BE49-F238E27FC236}">
                <a16:creationId xmlns:a16="http://schemas.microsoft.com/office/drawing/2014/main" id="{1A5ED271-3F42-7962-982E-FD2245B10585}"/>
              </a:ext>
            </a:extLst>
          </p:cNvPr>
          <p:cNvSpPr/>
          <p:nvPr/>
        </p:nvSpPr>
        <p:spPr>
          <a:xfrm>
            <a:off x="4027152" y="5271925"/>
            <a:ext cx="7487514" cy="904488"/>
          </a:xfrm>
          <a:prstGeom prst="rect">
            <a:avLst/>
          </a:prstGeom>
          <a:solidFill>
            <a:schemeClr val="bg1"/>
          </a:solidFill>
          <a:ln w="38100">
            <a:solidFill>
              <a:srgbClr val="53A7C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Acumin Pro" panose="020B0504020202020204" pitchFamily="34" charset="77"/>
              </a:rPr>
              <a:t>Wash under cold running water to remove dirt and reduce bacterial contamination. Commercial, homegrown and organic produce can all be sources of harmful bacteria.</a:t>
            </a:r>
          </a:p>
        </p:txBody>
      </p:sp>
    </p:spTree>
    <p:custDataLst>
      <p:tags r:id="rId1"/>
    </p:custDataLst>
    <p:extLst>
      <p:ext uri="{BB962C8B-B14F-4D97-AF65-F5344CB8AC3E}">
        <p14:creationId xmlns:p14="http://schemas.microsoft.com/office/powerpoint/2010/main" val="2499559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847E-9BD2-4DB8-8383-517289FD76EC}"/>
              </a:ext>
            </a:extLst>
          </p:cNvPr>
          <p:cNvSpPr>
            <a:spLocks noGrp="1"/>
          </p:cNvSpPr>
          <p:nvPr>
            <p:ph type="title"/>
          </p:nvPr>
        </p:nvSpPr>
        <p:spPr/>
        <p:txBody>
          <a:bodyPr/>
          <a:lstStyle/>
          <a:p>
            <a:r>
              <a:rPr lang="en-US" dirty="0"/>
              <a:t>What is cross-contamination?</a:t>
            </a:r>
          </a:p>
        </p:txBody>
      </p:sp>
      <p:sp>
        <p:nvSpPr>
          <p:cNvPr id="4" name="Content Placeholder 2">
            <a:extLst>
              <a:ext uri="{FF2B5EF4-FFF2-40B4-BE49-F238E27FC236}">
                <a16:creationId xmlns:a16="http://schemas.microsoft.com/office/drawing/2014/main" id="{28BDF6E7-A264-0A67-8285-93A5D0D0967D}"/>
              </a:ext>
            </a:extLst>
          </p:cNvPr>
          <p:cNvSpPr txBox="1">
            <a:spLocks/>
          </p:cNvSpPr>
          <p:nvPr/>
        </p:nvSpPr>
        <p:spPr>
          <a:xfrm>
            <a:off x="386081" y="1707992"/>
            <a:ext cx="5113020" cy="478488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800" b="1" dirty="0">
                <a:solidFill>
                  <a:srgbClr val="53A7CF"/>
                </a:solidFill>
                <a:latin typeface="Acumin Pro" panose="020B0504020202020204" pitchFamily="34" charset="77"/>
              </a:rPr>
              <a:t>Cross-contamination</a:t>
            </a:r>
            <a:r>
              <a:rPr lang="en-US" sz="2800" dirty="0">
                <a:solidFill>
                  <a:schemeClr val="tx1"/>
                </a:solidFill>
                <a:latin typeface="Acumin Pro" panose="020B0504020202020204" pitchFamily="34" charset="77"/>
              </a:rPr>
              <a:t> is the transfer of harmful bacteria to food from other foods, cutting boards and utensils if they are not handled properly (USDA).</a:t>
            </a:r>
          </a:p>
          <a:p>
            <a:pPr marL="0" indent="0">
              <a:buNone/>
            </a:pPr>
            <a:endParaRPr lang="en-US" dirty="0">
              <a:solidFill>
                <a:schemeClr val="tx1"/>
              </a:solidFill>
            </a:endParaRPr>
          </a:p>
          <a:p>
            <a:endParaRPr lang="en-US" dirty="0">
              <a:solidFill>
                <a:schemeClr val="tx1"/>
              </a:solidFill>
            </a:endParaRPr>
          </a:p>
          <a:p>
            <a:endParaRPr lang="en-US" dirty="0"/>
          </a:p>
        </p:txBody>
      </p:sp>
      <p:pic>
        <p:nvPicPr>
          <p:cNvPr id="6" name="Picture 5">
            <a:extLst>
              <a:ext uri="{FF2B5EF4-FFF2-40B4-BE49-F238E27FC236}">
                <a16:creationId xmlns:a16="http://schemas.microsoft.com/office/drawing/2014/main" id="{3B97ED85-93AA-FB9E-4017-F6A72913BFF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658607">
            <a:off x="7935737" y="1902481"/>
            <a:ext cx="2425796" cy="3985659"/>
          </a:xfrm>
          <a:prstGeom prst="rect">
            <a:avLst/>
          </a:prstGeom>
        </p:spPr>
      </p:pic>
      <p:pic>
        <p:nvPicPr>
          <p:cNvPr id="3" name="Picture 2">
            <a:extLst>
              <a:ext uri="{FF2B5EF4-FFF2-40B4-BE49-F238E27FC236}">
                <a16:creationId xmlns:a16="http://schemas.microsoft.com/office/drawing/2014/main" id="{C89FB3F3-F0B3-9E77-A4EF-E76FF7BA3DD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18671404">
            <a:off x="4664999" y="3038027"/>
            <a:ext cx="3771900" cy="1117600"/>
          </a:xfrm>
          <a:prstGeom prst="rect">
            <a:avLst/>
          </a:prstGeom>
        </p:spPr>
      </p:pic>
    </p:spTree>
    <p:custDataLst>
      <p:tags r:id="rId1"/>
    </p:custDataLst>
    <p:extLst>
      <p:ext uri="{BB962C8B-B14F-4D97-AF65-F5344CB8AC3E}">
        <p14:creationId xmlns:p14="http://schemas.microsoft.com/office/powerpoint/2010/main" val="713541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17E87-DB8F-7779-A140-8AD77AFF9E3F}"/>
              </a:ext>
            </a:extLst>
          </p:cNvPr>
          <p:cNvSpPr>
            <a:spLocks noGrp="1"/>
          </p:cNvSpPr>
          <p:nvPr>
            <p:ph type="title"/>
          </p:nvPr>
        </p:nvSpPr>
        <p:spPr/>
        <p:txBody>
          <a:bodyPr/>
          <a:lstStyle/>
          <a:p>
            <a:r>
              <a:rPr lang="en-US" dirty="0"/>
              <a:t>Foodborne outbreak prevalence</a:t>
            </a:r>
          </a:p>
        </p:txBody>
      </p:sp>
      <p:sp>
        <p:nvSpPr>
          <p:cNvPr id="3" name="Content Placeholder 2">
            <a:extLst>
              <a:ext uri="{FF2B5EF4-FFF2-40B4-BE49-F238E27FC236}">
                <a16:creationId xmlns:a16="http://schemas.microsoft.com/office/drawing/2014/main" id="{2EEDFEAC-7C2F-0A55-D22C-5EE758F784FD}"/>
              </a:ext>
            </a:extLst>
          </p:cNvPr>
          <p:cNvSpPr>
            <a:spLocks noGrp="1"/>
          </p:cNvSpPr>
          <p:nvPr>
            <p:ph idx="1"/>
          </p:nvPr>
        </p:nvSpPr>
        <p:spPr>
          <a:xfrm>
            <a:off x="411480" y="1847850"/>
            <a:ext cx="8891546" cy="4351338"/>
          </a:xfrm>
        </p:spPr>
        <p:txBody>
          <a:bodyPr/>
          <a:lstStyle/>
          <a:p>
            <a:pPr>
              <a:lnSpc>
                <a:spcPct val="100000"/>
              </a:lnSpc>
            </a:pPr>
            <a:r>
              <a:rPr lang="en-US" dirty="0"/>
              <a:t>Produce is the food category that accounts for the highest number of foodborne illness outbreaks (CDC).</a:t>
            </a:r>
          </a:p>
          <a:p>
            <a:pPr>
              <a:lnSpc>
                <a:spcPct val="100000"/>
              </a:lnSpc>
            </a:pPr>
            <a:r>
              <a:rPr lang="en-US" dirty="0"/>
              <a:t>In 2021, an outbreak was reported on packaged leafy greens contaminated by Salmonella Typhimurium. Leafy greens contaminated in this multi-state outbreak were grown in indoor hydroponic operation. </a:t>
            </a:r>
          </a:p>
          <a:p>
            <a:pPr>
              <a:lnSpc>
                <a:spcPct val="100000"/>
              </a:lnSpc>
            </a:pPr>
            <a:r>
              <a:rPr lang="en-US" dirty="0"/>
              <a:t>Food safety practices must be followed to ensure the safety of the food grown in the Aquaponic system.</a:t>
            </a:r>
          </a:p>
        </p:txBody>
      </p:sp>
      <p:pic>
        <p:nvPicPr>
          <p:cNvPr id="1026" name="Picture 2">
            <a:extLst>
              <a:ext uri="{FF2B5EF4-FFF2-40B4-BE49-F238E27FC236}">
                <a16:creationId xmlns:a16="http://schemas.microsoft.com/office/drawing/2014/main" id="{D9CE87DF-39F5-81D4-EB24-FE0C2FD2C31A}"/>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6849" y="1892472"/>
            <a:ext cx="2323671" cy="3073055"/>
          </a:xfrm>
          <a:prstGeom prst="rect">
            <a:avLst/>
          </a:prstGeom>
          <a:ln>
            <a:solidFill>
              <a:schemeClr val="bg2">
                <a:lumMod val="50000"/>
              </a:schemeClr>
            </a:solidFill>
          </a:ln>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51771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CD0CB-3261-B415-18FA-41A1A1BF27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A59C29-343E-A74F-DD24-A78F0D270B66}"/>
              </a:ext>
            </a:extLst>
          </p:cNvPr>
          <p:cNvSpPr>
            <a:spLocks noGrp="1"/>
          </p:cNvSpPr>
          <p:nvPr>
            <p:ph type="title"/>
          </p:nvPr>
        </p:nvSpPr>
        <p:spPr/>
        <p:txBody>
          <a:bodyPr>
            <a:normAutofit/>
          </a:bodyPr>
          <a:lstStyle/>
          <a:p>
            <a:r>
              <a:rPr lang="en-US" sz="4800" dirty="0"/>
              <a:t>Aquaponic cross-contamination sources</a:t>
            </a:r>
          </a:p>
        </p:txBody>
      </p:sp>
      <p:sp>
        <p:nvSpPr>
          <p:cNvPr id="5" name="Content Placeholder 4">
            <a:extLst>
              <a:ext uri="{FF2B5EF4-FFF2-40B4-BE49-F238E27FC236}">
                <a16:creationId xmlns:a16="http://schemas.microsoft.com/office/drawing/2014/main" id="{8EA4618B-453F-439B-9429-69C8B60A7A8E}"/>
              </a:ext>
            </a:extLst>
          </p:cNvPr>
          <p:cNvSpPr>
            <a:spLocks noGrp="1"/>
          </p:cNvSpPr>
          <p:nvPr>
            <p:ph idx="1"/>
          </p:nvPr>
        </p:nvSpPr>
        <p:spPr/>
        <p:txBody>
          <a:bodyPr>
            <a:normAutofit/>
          </a:bodyPr>
          <a:lstStyle/>
          <a:p>
            <a:r>
              <a:rPr lang="en-US" dirty="0"/>
              <a:t>Bacteria and other pathogens can be introduced from:</a:t>
            </a:r>
          </a:p>
          <a:p>
            <a:r>
              <a:rPr lang="en-US" dirty="0"/>
              <a:t>Fish feed: Improper feed storage and handling can be a potential source of contamination in the system.</a:t>
            </a:r>
          </a:p>
          <a:p>
            <a:pPr lvl="1"/>
            <a:r>
              <a:rPr lang="en-US" sz="2000" dirty="0"/>
              <a:t>Best Practice: Use high quality feed; Store in a clean and dry environment; Washing your hands and using gloves can prevent contamination.</a:t>
            </a:r>
          </a:p>
          <a:p>
            <a:r>
              <a:rPr lang="en-US" dirty="0"/>
              <a:t>Inadequate hygiene by systems handlers and visitors can lead to pathogens introduction at various produce stages, from initial planting to crop contamination during harvesting.</a:t>
            </a:r>
          </a:p>
          <a:p>
            <a:pPr lvl="1"/>
            <a:r>
              <a:rPr lang="en-US" sz="2000" dirty="0"/>
              <a:t>Best Practice: Wear proper protective clothes, wash hands before and after interacting with each part of the aquaponic system, and wear gloves. </a:t>
            </a:r>
          </a:p>
        </p:txBody>
      </p:sp>
    </p:spTree>
    <p:custDataLst>
      <p:tags r:id="rId1"/>
    </p:custDataLst>
    <p:extLst>
      <p:ext uri="{BB962C8B-B14F-4D97-AF65-F5344CB8AC3E}">
        <p14:creationId xmlns:p14="http://schemas.microsoft.com/office/powerpoint/2010/main" val="41904407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r92UX9Cl"/>
  <p:tag name="ARTICULATE_SLIDE_COUNT" val="2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08885D85247D48B81EA4A11A8C7EC3" ma:contentTypeVersion="37" ma:contentTypeDescription="Create a new document." ma:contentTypeScope="" ma:versionID="0e1892a7bef1712f71808ab0fae0ab19">
  <xsd:schema xmlns:xsd="http://www.w3.org/2001/XMLSchema" xmlns:xs="http://www.w3.org/2001/XMLSchema" xmlns:p="http://schemas.microsoft.com/office/2006/metadata/properties" xmlns:ns2="2a9df6cb-da06-4b3c-b900-0f3a11605c14" xmlns:ns3="2da59447-b171-4ff9-a4eb-cecbaeb76619" targetNamespace="http://schemas.microsoft.com/office/2006/metadata/properties" ma:root="true" ma:fieldsID="b944efe4ad8e3b126fa53d8d45878653" ns2:_="" ns3:_="">
    <xsd:import namespace="2a9df6cb-da06-4b3c-b900-0f3a11605c14"/>
    <xsd:import namespace="2da59447-b171-4ff9-a4eb-cecbaeb76619"/>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Teams_Channel_Section_Location" minOccurs="0"/>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9df6cb-da06-4b3c-b900-0f3a11605c14"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Leaders" ma:index="17"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8"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9"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Leaders" ma:index="22" nillable="true" ma:displayName="Invited Leaders" ma:internalName="Invited_Leaders">
      <xsd:simpleType>
        <xsd:restriction base="dms:Note">
          <xsd:maxLength value="255"/>
        </xsd:restriction>
      </xsd:simpleType>
    </xsd:element>
    <xsd:element name="Invited_Members" ma:index="23" nillable="true" ma:displayName="Invited Members" ma:internalName="Invited_Member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Leaders_Only_SectionGroup" ma:index="25" nillable="true" ma:displayName="Has Leaders Only SectionGroup" ma:internalName="Has_Leaders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Teams_Channel_Section_Location" ma:index="28" nillable="true" ma:displayName="Teams Channel Section Location" ma:internalName="Teams_Channel_Section_Location">
      <xsd:simpleType>
        <xsd:restriction base="dms:Text"/>
      </xsd:simpleType>
    </xsd:element>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lcf76f155ced4ddcb4097134ff3c332f" ma:index="35" nillable="true" ma:taxonomy="true" ma:internalName="lcf76f155ced4ddcb4097134ff3c332f" ma:taxonomyFieldName="MediaServiceImageTags" ma:displayName="Image Tags" ma:readOnly="false" ma:fieldId="{5cf76f15-5ced-4ddc-b409-7134ff3c332f}" ma:taxonomyMulti="true" ma:sspId="8e9e90a8-b24c-4be7-8760-a88b2cd47eb1" ma:termSetId="09814cd3-568e-fe90-9814-8d621ff8fb84" ma:anchorId="fba54fb3-c3e1-fe81-a776-ca4b69148c4d" ma:open="true" ma:isKeyword="false">
      <xsd:complexType>
        <xsd:sequence>
          <xsd:element ref="pc:Terms" minOccurs="0" maxOccurs="1"/>
        </xsd:sequence>
      </xsd:complexType>
    </xsd:element>
    <xsd:element name="MediaServiceDateTaken" ma:index="37" nillable="true" ma:displayName="MediaServiceDateTaken" ma:hidden="true" ma:indexed="true" ma:internalName="MediaServiceDateTaken" ma:readOnly="true">
      <xsd:simpleType>
        <xsd:restriction base="dms:Text"/>
      </xsd:simpleType>
    </xsd:element>
    <xsd:element name="MediaServiceOCR" ma:index="38" nillable="true" ma:displayName="Extracted Text" ma:internalName="MediaServiceOCR" ma:readOnly="true">
      <xsd:simpleType>
        <xsd:restriction base="dms:Note">
          <xsd:maxLength value="255"/>
        </xsd:restriction>
      </xsd:simpleType>
    </xsd:element>
    <xsd:element name="MediaServiceGenerationTime" ma:index="39" nillable="true" ma:displayName="MediaServiceGenerationTime" ma:hidden="true" ma:internalName="MediaServiceGenerationTime" ma:readOnly="true">
      <xsd:simpleType>
        <xsd:restriction base="dms:Text"/>
      </xsd:simpleType>
    </xsd:element>
    <xsd:element name="MediaServiceEventHashCode" ma:index="40" nillable="true" ma:displayName="MediaServiceEventHashCode" ma:hidden="true" ma:internalName="MediaServiceEventHashCode" ma:readOnly="true">
      <xsd:simpleType>
        <xsd:restriction base="dms:Text"/>
      </xsd:simpleType>
    </xsd:element>
    <xsd:element name="MediaLengthInSeconds" ma:index="41" nillable="true" ma:displayName="MediaLengthInSeconds" ma:hidden="true" ma:internalName="MediaLengthInSeconds" ma:readOnly="true">
      <xsd:simpleType>
        <xsd:restriction base="dms:Unknown"/>
      </xsd:simpleType>
    </xsd:element>
    <xsd:element name="MediaServiceSearchProperties" ma:index="42" nillable="true" ma:displayName="MediaServiceSearchProperties" ma:hidden="true" ma:internalName="MediaServiceSearchProperties" ma:readOnly="true">
      <xsd:simpleType>
        <xsd:restriction base="dms:Note"/>
      </xsd:simpleType>
    </xsd:element>
    <xsd:element name="MediaServiceLocation" ma:index="43" nillable="true" ma:displayName="Location" ma:indexed="true" ma:internalName="MediaServiceLocation" ma:readOnly="true">
      <xsd:simpleType>
        <xsd:restriction base="dms:Text"/>
      </xsd:simpleType>
    </xsd:element>
    <xsd:element name="MediaServiceBillingMetadata" ma:index="4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da59447-b171-4ff9-a4eb-cecbaeb76619" elementFormDefault="qualified">
    <xsd:import namespace="http://schemas.microsoft.com/office/2006/documentManagement/types"/>
    <xsd:import namespace="http://schemas.microsoft.com/office/infopath/2007/PartnerControls"/>
    <xsd:element name="SharedWithUsers" ma:index="3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3" nillable="true" ma:displayName="Shared With Details" ma:internalName="SharedWithDetails" ma:readOnly="true">
      <xsd:simpleType>
        <xsd:restriction base="dms:Note">
          <xsd:maxLength value="255"/>
        </xsd:restriction>
      </xsd:simpleType>
    </xsd:element>
    <xsd:element name="TaxCatchAll" ma:index="36" nillable="true" ma:displayName="Taxonomy Catch All Column" ma:hidden="true" ma:list="{175d39aa-1715-40f1-9606-356b7ac9b6f7}" ma:internalName="TaxCatchAll" ma:showField="CatchAllData" ma:web="2da59447-b171-4ff9-a4eb-cecbaeb766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eaders xmlns="2a9df6cb-da06-4b3c-b900-0f3a11605c14">
      <UserInfo>
        <DisplayName/>
        <AccountId xsi:nil="true"/>
        <AccountType/>
      </UserInfo>
    </Leaders>
    <Math_Settings xmlns="2a9df6cb-da06-4b3c-b900-0f3a11605c14" xsi:nil="true"/>
    <Has_Leaders_Only_SectionGroup xmlns="2a9df6cb-da06-4b3c-b900-0f3a11605c14" xsi:nil="true"/>
    <Invited_Members xmlns="2a9df6cb-da06-4b3c-b900-0f3a11605c14" xsi:nil="true"/>
    <LMS_Mappings xmlns="2a9df6cb-da06-4b3c-b900-0f3a11605c14" xsi:nil="true"/>
    <IsNotebookLocked xmlns="2a9df6cb-da06-4b3c-b900-0f3a11605c14" xsi:nil="true"/>
    <lcf76f155ced4ddcb4097134ff3c332f xmlns="2a9df6cb-da06-4b3c-b900-0f3a11605c14">
      <Terms xmlns="http://schemas.microsoft.com/office/infopath/2007/PartnerControls"/>
    </lcf76f155ced4ddcb4097134ff3c332f>
    <Templates xmlns="2a9df6cb-da06-4b3c-b900-0f3a11605c14" xsi:nil="true"/>
    <Member_Groups xmlns="2a9df6cb-da06-4b3c-b900-0f3a11605c14">
      <UserInfo>
        <DisplayName/>
        <AccountId xsi:nil="true"/>
        <AccountType/>
      </UserInfo>
    </Member_Groups>
    <Self_Registration_Enabled xmlns="2a9df6cb-da06-4b3c-b900-0f3a11605c14" xsi:nil="true"/>
    <TaxCatchAll xmlns="2da59447-b171-4ff9-a4eb-cecbaeb76619" xsi:nil="true"/>
    <AppVersion xmlns="2a9df6cb-da06-4b3c-b900-0f3a11605c14" xsi:nil="true"/>
    <NotebookType xmlns="2a9df6cb-da06-4b3c-b900-0f3a11605c14" xsi:nil="true"/>
    <Distribution_Groups xmlns="2a9df6cb-da06-4b3c-b900-0f3a11605c14" xsi:nil="true"/>
    <Members xmlns="2a9df6cb-da06-4b3c-b900-0f3a11605c14">
      <UserInfo>
        <DisplayName/>
        <AccountId xsi:nil="true"/>
        <AccountType/>
      </UserInfo>
    </Members>
    <DefaultSectionNames xmlns="2a9df6cb-da06-4b3c-b900-0f3a11605c14" xsi:nil="true"/>
    <Is_Collaboration_Space_Locked xmlns="2a9df6cb-da06-4b3c-b900-0f3a11605c14" xsi:nil="true"/>
    <Teams_Channel_Section_Location xmlns="2a9df6cb-da06-4b3c-b900-0f3a11605c14" xsi:nil="true"/>
    <TeamsChannelId xmlns="2a9df6cb-da06-4b3c-b900-0f3a11605c14" xsi:nil="true"/>
    <FolderType xmlns="2a9df6cb-da06-4b3c-b900-0f3a11605c14" xsi:nil="true"/>
    <CultureName xmlns="2a9df6cb-da06-4b3c-b900-0f3a11605c14" xsi:nil="true"/>
    <Owner xmlns="2a9df6cb-da06-4b3c-b900-0f3a11605c14">
      <UserInfo>
        <DisplayName/>
        <AccountId xsi:nil="true"/>
        <AccountType/>
      </UserInfo>
    </Owner>
    <Invited_Leaders xmlns="2a9df6cb-da06-4b3c-b900-0f3a11605c14" xsi:nil="true"/>
  </documentManagement>
</p:properties>
</file>

<file path=customXml/itemProps1.xml><?xml version="1.0" encoding="utf-8"?>
<ds:datastoreItem xmlns:ds="http://schemas.openxmlformats.org/officeDocument/2006/customXml" ds:itemID="{F7B60D04-71B9-471C-85DA-DEA0487C0F91}"/>
</file>

<file path=customXml/itemProps2.xml><?xml version="1.0" encoding="utf-8"?>
<ds:datastoreItem xmlns:ds="http://schemas.openxmlformats.org/officeDocument/2006/customXml" ds:itemID="{C64D7A5C-B9BC-44B5-9135-7E07C7245890}"/>
</file>

<file path=customXml/itemProps3.xml><?xml version="1.0" encoding="utf-8"?>
<ds:datastoreItem xmlns:ds="http://schemas.openxmlformats.org/officeDocument/2006/customXml" ds:itemID="{4DF8CA3A-8328-446F-B383-0B1B8DE6260A}"/>
</file>

<file path=docProps/app.xml><?xml version="1.0" encoding="utf-8"?>
<Properties xmlns="http://schemas.openxmlformats.org/officeDocument/2006/extended-properties" xmlns:vt="http://schemas.openxmlformats.org/officeDocument/2006/docPropsVTypes">
  <Template/>
  <TotalTime>8548</TotalTime>
  <Words>1898</Words>
  <Application>Microsoft Office PowerPoint</Application>
  <PresentationFormat>Widescreen</PresentationFormat>
  <Paragraphs>211</Paragraphs>
  <Slides>20</Slides>
  <Notes>18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Acumin Pro</vt:lpstr>
      <vt:lpstr>Arial</vt:lpstr>
      <vt:lpstr>Calibri</vt:lpstr>
      <vt:lpstr>Cambria</vt:lpstr>
      <vt:lpstr>Roboto</vt:lpstr>
      <vt:lpstr>Roboto Mono Web</vt:lpstr>
      <vt:lpstr>Source Sans Pro Web</vt:lpstr>
      <vt:lpstr>Times New Roman</vt:lpstr>
      <vt:lpstr>United Sans Cd Bd</vt:lpstr>
      <vt:lpstr>United Sans Cd Bk</vt:lpstr>
      <vt:lpstr>Wingdings</vt:lpstr>
      <vt:lpstr>Wingdings 3</vt:lpstr>
      <vt:lpstr>Office Theme</vt:lpstr>
      <vt:lpstr>Food Safety  in the Kitchen</vt:lpstr>
      <vt:lpstr>Food safety in the kitchen</vt:lpstr>
      <vt:lpstr>Food safety in the kitchen</vt:lpstr>
      <vt:lpstr>Safe food preparation</vt:lpstr>
      <vt:lpstr>Food preparation</vt:lpstr>
      <vt:lpstr>Food preparation (answers)</vt:lpstr>
      <vt:lpstr>What is cross-contamination?</vt:lpstr>
      <vt:lpstr>Foodborne outbreak prevalence</vt:lpstr>
      <vt:lpstr>Aquaponic cross-contamination sources</vt:lpstr>
      <vt:lpstr>Aquaponic cross-contamination sources</vt:lpstr>
      <vt:lpstr>How to limit cross-contamination?</vt:lpstr>
      <vt:lpstr>Wash hands</vt:lpstr>
      <vt:lpstr>Dry your hands</vt:lpstr>
      <vt:lpstr>Wash produce</vt:lpstr>
      <vt:lpstr>Observing others</vt:lpstr>
      <vt:lpstr>Class review</vt:lpstr>
      <vt:lpstr>Food safety errors</vt:lpstr>
      <vt:lpstr>Food safety errors</vt:lpstr>
      <vt:lpstr>Food safety errors</vt:lpstr>
      <vt:lpstr>Final slide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Blue is Green</dc:title>
  <dc:creator>Carroll, Natalie J.</dc:creator>
  <cp:lastModifiedBy>Natalie Carroll</cp:lastModifiedBy>
  <cp:revision>168</cp:revision>
  <cp:lastPrinted>2025-01-13T16:34:57Z</cp:lastPrinted>
  <dcterms:created xsi:type="dcterms:W3CDTF">2024-06-20T13:54:59Z</dcterms:created>
  <dcterms:modified xsi:type="dcterms:W3CDTF">2026-02-04T14:44:45Z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47FAEBF4-6F3A-477F-A57A-D9BFC1D5309F</vt:lpwstr>
  </property>
  <property fmtid="{D5CDD505-2E9C-101B-9397-08002B2CF9AE}" pid="3" name="ArticulatePath">
    <vt:lpwstr>Presentation1</vt:lpwstr>
  </property>
  <property fmtid="{D5CDD505-2E9C-101B-9397-08002B2CF9AE}" pid="4" name="MSIP_Label_f7606f69-b0ae-4874-be30-7d43a3c7be10_Enabled">
    <vt:lpwstr>true</vt:lpwstr>
  </property>
  <property fmtid="{D5CDD505-2E9C-101B-9397-08002B2CF9AE}" pid="5" name="MSIP_Label_f7606f69-b0ae-4874-be30-7d43a3c7be10_SetDate">
    <vt:lpwstr>2025-03-18T21:16:12Z</vt:lpwstr>
  </property>
  <property fmtid="{D5CDD505-2E9C-101B-9397-08002B2CF9AE}" pid="6" name="MSIP_Label_f7606f69-b0ae-4874-be30-7d43a3c7be10_Method">
    <vt:lpwstr>Standard</vt:lpwstr>
  </property>
  <property fmtid="{D5CDD505-2E9C-101B-9397-08002B2CF9AE}" pid="7" name="MSIP_Label_f7606f69-b0ae-4874-be30-7d43a3c7be10_Name">
    <vt:lpwstr>defa4170-0d19-0005-0001-bc88714345d2</vt:lpwstr>
  </property>
  <property fmtid="{D5CDD505-2E9C-101B-9397-08002B2CF9AE}" pid="8" name="MSIP_Label_f7606f69-b0ae-4874-be30-7d43a3c7be10_SiteId">
    <vt:lpwstr>4130bd39-7c53-419c-b1e5-8758d6d63f21</vt:lpwstr>
  </property>
  <property fmtid="{D5CDD505-2E9C-101B-9397-08002B2CF9AE}" pid="9" name="MSIP_Label_f7606f69-b0ae-4874-be30-7d43a3c7be10_ActionId">
    <vt:lpwstr>f8b903d8-2686-46ca-af47-38081b7bd293</vt:lpwstr>
  </property>
  <property fmtid="{D5CDD505-2E9C-101B-9397-08002B2CF9AE}" pid="10" name="MSIP_Label_f7606f69-b0ae-4874-be30-7d43a3c7be10_ContentBits">
    <vt:lpwstr>0</vt:lpwstr>
  </property>
  <property fmtid="{D5CDD505-2E9C-101B-9397-08002B2CF9AE}" pid="11" name="MSIP_Label_f7606f69-b0ae-4874-be30-7d43a3c7be10_Tag">
    <vt:lpwstr>50, 3, 0, 1</vt:lpwstr>
  </property>
  <property fmtid="{D5CDD505-2E9C-101B-9397-08002B2CF9AE}" pid="12" name="ContentTypeId">
    <vt:lpwstr>0x0101006008885D85247D48B81EA4A11A8C7EC3</vt:lpwstr>
  </property>
</Properties>
</file>