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Masters/slideMaster1.xml" ContentType="application/vnd.openxmlformats-officedocument.presentationml.slideMaster+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7.xml" ContentType="application/vnd.openxmlformats-officedocument.presentationml.tags+xml"/>
  <Override PartName="/docProps/core.xml" ContentType="application/vnd.openxmlformats-package.core-properties+xml"/>
  <Override PartName="/ppt/tags/tag12.xml" ContentType="application/vnd.openxmlformats-officedocument.presentationml.tags+xml"/>
  <Override PartName="/ppt/tags/tag10.xml" ContentType="application/vnd.openxmlformats-officedocument.presentationml.tags+xml"/>
  <Override PartName="/ppt/tags/tag3.xml" ContentType="application/vnd.openxmlformats-officedocument.presentationml.tags+xml"/>
  <Override PartName="/ppt/tags/tag1.xml" ContentType="application/vnd.openxmlformats-officedocument.presentationml.tags+xml"/>
  <Override PartName="/ppt/tags/tag8.xml" ContentType="application/vnd.openxmlformats-officedocument.presentationml.tags+xml"/>
  <Override PartName="/ppt/tags/tag13.xml" ContentType="application/vnd.openxmlformats-officedocument.presentationml.tags+xml"/>
  <Override PartName="/ppt/tags/tag2.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9.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11.xml" ContentType="application/vnd.openxmlformats-officedocument.presentationml.tags+xml"/>
  <Override PartName="/docProps/custom.xml" ContentType="application/vnd.openxmlformats-officedocument.custom-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16"/>
  </p:notesMasterIdLst>
  <p:sldIdLst>
    <p:sldId id="276" r:id="rId2"/>
    <p:sldId id="274" r:id="rId3"/>
    <p:sldId id="262" r:id="rId4"/>
    <p:sldId id="266" r:id="rId5"/>
    <p:sldId id="275" r:id="rId6"/>
    <p:sldId id="265" r:id="rId7"/>
    <p:sldId id="269" r:id="rId8"/>
    <p:sldId id="268" r:id="rId9"/>
    <p:sldId id="270" r:id="rId10"/>
    <p:sldId id="273" r:id="rId11"/>
    <p:sldId id="271" r:id="rId12"/>
    <p:sldId id="263" r:id="rId13"/>
    <p:sldId id="272" r:id="rId14"/>
    <p:sldId id="277" r:id="rId15"/>
  </p:sldIdLst>
  <p:sldSz cx="12192000" cy="6858000"/>
  <p:notesSz cx="6858000" cy="9144000"/>
  <p:custDataLst>
    <p:tags r:id="rId1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A7CF"/>
    <a:srgbClr val="CBDB85"/>
    <a:srgbClr val="0F6FC6"/>
    <a:srgbClr val="D0BC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08" autoAdjust="0"/>
    <p:restoredTop sz="86387" autoAdjust="0"/>
  </p:normalViewPr>
  <p:slideViewPr>
    <p:cSldViewPr snapToGrid="0">
      <p:cViewPr varScale="1">
        <p:scale>
          <a:sx n="61" d="100"/>
          <a:sy n="61" d="100"/>
        </p:scale>
        <p:origin x="43" y="240"/>
      </p:cViewPr>
      <p:guideLst/>
    </p:cSldViewPr>
  </p:slideViewPr>
  <p:outlineViewPr>
    <p:cViewPr>
      <p:scale>
        <a:sx n="33" d="100"/>
        <a:sy n="33" d="100"/>
      </p:scale>
      <p:origin x="0" y="-3418"/>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F05983-5142-45CC-A131-EA17EBF412DC}" type="datetimeFigureOut">
              <a:rPr lang="en-US" smtClean="0"/>
              <a:t>2/4/2026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A8FBC8-BE10-4EAC-9C6F-0F891297FD85}" type="slidenum">
              <a:rPr lang="en-US" smtClean="0"/>
              <a:t>‹#›</a:t>
            </a:fld>
            <a:endParaRPr lang="en-US"/>
          </a:p>
        </p:txBody>
      </p:sp>
    </p:spTree>
    <p:extLst>
      <p:ext uri="{BB962C8B-B14F-4D97-AF65-F5344CB8AC3E}">
        <p14:creationId xmlns:p14="http://schemas.microsoft.com/office/powerpoint/2010/main" val="315533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Authors: </a:t>
            </a:r>
            <a:r>
              <a:rPr lang="en-US" sz="1800" dirty="0">
                <a:solidFill>
                  <a:srgbClr val="000000"/>
                </a:solidFill>
                <a:effectLst/>
                <a:latin typeface="Times New Roman" panose="02020603050405020304" pitchFamily="18" charset="0"/>
                <a:ea typeface="Times New Roman" panose="02020603050405020304" pitchFamily="18" charset="0"/>
              </a:rPr>
              <a:t>Paul Brown, Timothy Rice, Natalie Carroll</a:t>
            </a:r>
            <a:endParaRPr lang="en-US" dirty="0"/>
          </a:p>
        </p:txBody>
      </p:sp>
      <p:sp>
        <p:nvSpPr>
          <p:cNvPr id="4" name="Slide Number Placeholder 3"/>
          <p:cNvSpPr>
            <a:spLocks noGrp="1"/>
          </p:cNvSpPr>
          <p:nvPr>
            <p:ph type="sldNum" sz="quarter" idx="5"/>
          </p:nvPr>
        </p:nvSpPr>
        <p:spPr/>
        <p:txBody>
          <a:bodyPr/>
          <a:lstStyle/>
          <a:p>
            <a:fld id="{BAA8FBC8-BE10-4EAC-9C6F-0F891297FD85}" type="slidenum">
              <a:rPr lang="en-US" smtClean="0"/>
              <a:t>3</a:t>
            </a:fld>
            <a:endParaRPr lang="en-US"/>
          </a:p>
        </p:txBody>
      </p:sp>
    </p:spTree>
    <p:extLst>
      <p:ext uri="{BB962C8B-B14F-4D97-AF65-F5344CB8AC3E}">
        <p14:creationId xmlns:p14="http://schemas.microsoft.com/office/powerpoint/2010/main" val="2439150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A8FBC8-BE10-4EAC-9C6F-0F891297FD85}" type="slidenum">
              <a:rPr lang="en-US" smtClean="0"/>
              <a:t>4</a:t>
            </a:fld>
            <a:endParaRPr lang="en-US"/>
          </a:p>
        </p:txBody>
      </p:sp>
    </p:spTree>
    <p:extLst>
      <p:ext uri="{BB962C8B-B14F-4D97-AF65-F5344CB8AC3E}">
        <p14:creationId xmlns:p14="http://schemas.microsoft.com/office/powerpoint/2010/main" val="2404292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A8FBC8-BE10-4EAC-9C6F-0F891297FD85}" type="slidenum">
              <a:rPr lang="en-US" smtClean="0"/>
              <a:t>6</a:t>
            </a:fld>
            <a:endParaRPr lang="en-US"/>
          </a:p>
        </p:txBody>
      </p:sp>
    </p:spTree>
    <p:extLst>
      <p:ext uri="{BB962C8B-B14F-4D97-AF65-F5344CB8AC3E}">
        <p14:creationId xmlns:p14="http://schemas.microsoft.com/office/powerpoint/2010/main" val="2995897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Cambria" panose="02040503050406030204" pitchFamily="18" charset="0"/>
                <a:cs typeface="Times New Roman" panose="02020603050405020304" pitchFamily="18" charset="0"/>
              </a:rPr>
              <a:t>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Cambria" panose="02040503050406030204" pitchFamily="18" charset="0"/>
                <a:cs typeface="Times New Roman" panose="02020603050405020304" pitchFamily="18" charset="0"/>
              </a:rPr>
              <a:t>Glossary:</a:t>
            </a:r>
            <a:r>
              <a:rPr lang="en-US" sz="1800" b="1" dirty="0">
                <a:effectLst/>
                <a:latin typeface="Times New Roman" panose="02020603050405020304" pitchFamily="18" charset="0"/>
                <a:ea typeface="Cambria" panose="02040503050406030204" pitchFamily="18" charset="0"/>
                <a:cs typeface="Times New Roman" panose="02020603050405020304" pitchFamily="18" charset="0"/>
              </a:rPr>
              <a:t>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228600" marR="0" indent="-228600">
              <a:spcBef>
                <a:spcPts val="0"/>
              </a:spcBef>
              <a:spcAft>
                <a:spcPts val="0"/>
              </a:spcAft>
            </a:pPr>
            <a:r>
              <a:rPr lang="en-US" sz="1800" dirty="0">
                <a:effectLst/>
                <a:latin typeface="Times New Roman" panose="02020603050405020304" pitchFamily="18" charset="0"/>
                <a:ea typeface="Cambria" panose="02040503050406030204" pitchFamily="18" charset="0"/>
                <a:cs typeface="Times New Roman" panose="02020603050405020304" pitchFamily="18" charset="0"/>
              </a:rPr>
              <a:t>Macronutrients – essential in relatively large amounts to the growth and health of a living organism.</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228600" marR="0" indent="-228600">
              <a:spcBef>
                <a:spcPts val="0"/>
              </a:spcBef>
              <a:spcAft>
                <a:spcPts val="0"/>
              </a:spcAft>
            </a:pPr>
            <a:r>
              <a:rPr lang="en-US" sz="1800" dirty="0">
                <a:effectLst/>
                <a:latin typeface="Times New Roman" panose="02020603050405020304" pitchFamily="18" charset="0"/>
                <a:ea typeface="Cambria" panose="02040503050406030204" pitchFamily="18" charset="0"/>
                <a:cs typeface="Times New Roman" panose="02020603050405020304" pitchFamily="18" charset="0"/>
              </a:rPr>
              <a:t>Micronutrients – essential in very small amounts to the growth and health of a living organism.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AA8FBC8-BE10-4EAC-9C6F-0F891297FD85}" type="slidenum">
              <a:rPr lang="en-US" smtClean="0"/>
              <a:t>7</a:t>
            </a:fld>
            <a:endParaRPr lang="en-US"/>
          </a:p>
        </p:txBody>
      </p:sp>
    </p:spTree>
    <p:extLst>
      <p:ext uri="{BB962C8B-B14F-4D97-AF65-F5344CB8AC3E}">
        <p14:creationId xmlns:p14="http://schemas.microsoft.com/office/powerpoint/2010/main" val="37764033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mbria" panose="02040503050406030204" pitchFamily="18" charset="0"/>
                <a:cs typeface="Times New Roman" panose="02020603050405020304" pitchFamily="18" charset="0"/>
              </a:rPr>
              <a:t>Necrosis – localized death of living tissue.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AA8FBC8-BE10-4EAC-9C6F-0F891297FD85}" type="slidenum">
              <a:rPr lang="en-US" smtClean="0"/>
              <a:t>8</a:t>
            </a:fld>
            <a:endParaRPr lang="en-US"/>
          </a:p>
        </p:txBody>
      </p:sp>
    </p:spTree>
    <p:extLst>
      <p:ext uri="{BB962C8B-B14F-4D97-AF65-F5344CB8AC3E}">
        <p14:creationId xmlns:p14="http://schemas.microsoft.com/office/powerpoint/2010/main" val="22585110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A8FBC8-BE10-4EAC-9C6F-0F891297FD85}" type="slidenum">
              <a:rPr lang="en-US" smtClean="0"/>
              <a:t>10</a:t>
            </a:fld>
            <a:endParaRPr lang="en-US"/>
          </a:p>
        </p:txBody>
      </p:sp>
    </p:spTree>
    <p:extLst>
      <p:ext uri="{BB962C8B-B14F-4D97-AF65-F5344CB8AC3E}">
        <p14:creationId xmlns:p14="http://schemas.microsoft.com/office/powerpoint/2010/main" val="2112777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A8FBC8-BE10-4EAC-9C6F-0F891297FD85}" type="slidenum">
              <a:rPr lang="en-US" smtClean="0"/>
              <a:t>11</a:t>
            </a:fld>
            <a:endParaRPr lang="en-US"/>
          </a:p>
        </p:txBody>
      </p:sp>
    </p:spTree>
    <p:extLst>
      <p:ext uri="{BB962C8B-B14F-4D97-AF65-F5344CB8AC3E}">
        <p14:creationId xmlns:p14="http://schemas.microsoft.com/office/powerpoint/2010/main" val="2948664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46A95-ECD1-40B0-A1E0-EE04E55D9F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AD083BA-7C42-48F9-9CE8-4F30260D01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DEE9DC-B018-46E6-BDDF-1EEA3C372782}"/>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2/4/2026</a:t>
            </a:fld>
            <a:endParaRPr lang="en-US"/>
          </a:p>
        </p:txBody>
      </p:sp>
      <p:sp>
        <p:nvSpPr>
          <p:cNvPr id="5" name="Footer Placeholder 4">
            <a:extLst>
              <a:ext uri="{FF2B5EF4-FFF2-40B4-BE49-F238E27FC236}">
                <a16:creationId xmlns:a16="http://schemas.microsoft.com/office/drawing/2014/main" id="{8AB28209-F74C-439D-BD16-17F9FD1E7A5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6C15A69-843F-4CF0-8F8F-7C0C1F32FB50}"/>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22190889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C4F32-7D08-4B5D-BEF0-47986AD02A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288CDAA-3DF2-43D9-BFD1-B14C7E7647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F8473E-1B76-4903-8CEB-ED52D2000071}"/>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2/4/2026</a:t>
            </a:fld>
            <a:endParaRPr lang="en-US"/>
          </a:p>
        </p:txBody>
      </p:sp>
      <p:sp>
        <p:nvSpPr>
          <p:cNvPr id="5" name="Footer Placeholder 4">
            <a:extLst>
              <a:ext uri="{FF2B5EF4-FFF2-40B4-BE49-F238E27FC236}">
                <a16:creationId xmlns:a16="http://schemas.microsoft.com/office/drawing/2014/main" id="{65C7D26D-E2B4-4127-8BCC-F8FE5A37B3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BBC9B0-4C3A-4086-A908-442538481E81}"/>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2237739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B3521F6-D6A1-43F3-8ACB-B5AAABD0F3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F4D82BA-5980-46A4-B3DE-4A0E8C41D22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FDF6BB-BB0F-4634-94C5-CA5206F428EF}"/>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2/4/2026</a:t>
            </a:fld>
            <a:endParaRPr lang="en-US"/>
          </a:p>
        </p:txBody>
      </p:sp>
      <p:sp>
        <p:nvSpPr>
          <p:cNvPr id="5" name="Footer Placeholder 4">
            <a:extLst>
              <a:ext uri="{FF2B5EF4-FFF2-40B4-BE49-F238E27FC236}">
                <a16:creationId xmlns:a16="http://schemas.microsoft.com/office/drawing/2014/main" id="{3E9FA999-F031-40ED-977C-A374AA8C0C1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209BB5-E820-4048-8EC8-39D904DF87C1}"/>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37935488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2/4/2026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
        <p:nvSpPr>
          <p:cNvPr id="9" name="Content Placeholder 8">
            <a:extLst>
              <a:ext uri="{FF2B5EF4-FFF2-40B4-BE49-F238E27FC236}">
                <a16:creationId xmlns:a16="http://schemas.microsoft.com/office/drawing/2014/main" id="{08C1757E-286F-4704-AA2F-4A890FC39C3D}"/>
              </a:ext>
            </a:extLst>
          </p:cNvPr>
          <p:cNvSpPr>
            <a:spLocks noGrp="1"/>
          </p:cNvSpPr>
          <p:nvPr>
            <p:ph sz="quarter" idx="13"/>
          </p:nvPr>
        </p:nvSpPr>
        <p:spPr>
          <a:xfrm>
            <a:off x="5495925" y="3200400"/>
            <a:ext cx="9144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8047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90895-6450-4058-8076-F31E49E7DE4C}"/>
              </a:ext>
            </a:extLst>
          </p:cNvPr>
          <p:cNvSpPr>
            <a:spLocks noGrp="1"/>
          </p:cNvSpPr>
          <p:nvPr>
            <p:ph type="title"/>
          </p:nvPr>
        </p:nvSpPr>
        <p:spPr>
          <a:xfrm>
            <a:off x="386080" y="365125"/>
            <a:ext cx="1096772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A44D6837-0F78-44BE-BD10-154333FB7A55}"/>
              </a:ext>
            </a:extLst>
          </p:cNvPr>
          <p:cNvSpPr>
            <a:spLocks noGrp="1"/>
          </p:cNvSpPr>
          <p:nvPr>
            <p:ph idx="1"/>
          </p:nvPr>
        </p:nvSpPr>
        <p:spPr>
          <a:xfrm>
            <a:off x="386080" y="1825625"/>
            <a:ext cx="1096772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17320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A37BF-1A00-4800-8996-7C1A0B22B4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8830945-5F45-48ED-A5E1-219D05F4FB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E758C7-FEDE-487E-81E7-7457E600778C}"/>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2/4/2026</a:t>
            </a:fld>
            <a:endParaRPr lang="en-US"/>
          </a:p>
        </p:txBody>
      </p:sp>
      <p:sp>
        <p:nvSpPr>
          <p:cNvPr id="5" name="Footer Placeholder 4">
            <a:extLst>
              <a:ext uri="{FF2B5EF4-FFF2-40B4-BE49-F238E27FC236}">
                <a16:creationId xmlns:a16="http://schemas.microsoft.com/office/drawing/2014/main" id="{020A9980-53A7-4144-BF7F-3A71A0CEC9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B1ECAA-D4EC-46D8-B7B1-AE7CBA4CB9B1}"/>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3701258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185DD-3D9F-48E9-A390-AAEA0803C4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6026E8-162F-442C-9FF1-3E4212AD0CF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BAC8BF-E996-4501-ADB5-D002F9CD8BD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CF5258E-13E5-4035-8C65-452663D75B06}"/>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2/4/2026</a:t>
            </a:fld>
            <a:endParaRPr lang="en-US"/>
          </a:p>
        </p:txBody>
      </p:sp>
      <p:sp>
        <p:nvSpPr>
          <p:cNvPr id="6" name="Footer Placeholder 5">
            <a:extLst>
              <a:ext uri="{FF2B5EF4-FFF2-40B4-BE49-F238E27FC236}">
                <a16:creationId xmlns:a16="http://schemas.microsoft.com/office/drawing/2014/main" id="{E334A6CD-D4DD-455E-8308-F786F82224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0E5E2E8-9C26-443B-A2DE-A2C1E2D7A71F}"/>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1929817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C3898-E613-4CBB-A034-3477BA504A8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9C454FA-CF52-4EF8-941A-68E65FCC02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A09E75-F84D-431D-8377-17882E6D052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0E64CE-F96A-4854-A0FA-5D189DFAE3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8BDA2C-72D2-4411-8E85-4068D84916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5E75454-5015-49C0-B2E5-40CDC25CF726}"/>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2/4/2026</a:t>
            </a:fld>
            <a:endParaRPr lang="en-US"/>
          </a:p>
        </p:txBody>
      </p:sp>
      <p:sp>
        <p:nvSpPr>
          <p:cNvPr id="8" name="Footer Placeholder 7">
            <a:extLst>
              <a:ext uri="{FF2B5EF4-FFF2-40B4-BE49-F238E27FC236}">
                <a16:creationId xmlns:a16="http://schemas.microsoft.com/office/drawing/2014/main" id="{9B719B46-0EE7-400A-9190-C9C7805D8F1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ED8FAFA-5B3D-4D20-AA38-F11C895F79D1}"/>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3595866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12877-F9D9-4A14-8BEE-0047D102B77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C3FD94B-C007-4D4E-B8B4-6644970DA303}"/>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2/4/2026</a:t>
            </a:fld>
            <a:endParaRPr lang="en-US"/>
          </a:p>
        </p:txBody>
      </p:sp>
      <p:sp>
        <p:nvSpPr>
          <p:cNvPr id="4" name="Footer Placeholder 3">
            <a:extLst>
              <a:ext uri="{FF2B5EF4-FFF2-40B4-BE49-F238E27FC236}">
                <a16:creationId xmlns:a16="http://schemas.microsoft.com/office/drawing/2014/main" id="{E304B171-D58B-458C-8C5D-427950EDCBC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5E68774-06ED-4D4D-9835-9AC6B8E8BBB4}"/>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2242528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5EA4D9-3C74-4134-B615-AFB228CFC29F}"/>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2/4/2026</a:t>
            </a:fld>
            <a:endParaRPr lang="en-US"/>
          </a:p>
        </p:txBody>
      </p:sp>
      <p:sp>
        <p:nvSpPr>
          <p:cNvPr id="3" name="Footer Placeholder 2">
            <a:extLst>
              <a:ext uri="{FF2B5EF4-FFF2-40B4-BE49-F238E27FC236}">
                <a16:creationId xmlns:a16="http://schemas.microsoft.com/office/drawing/2014/main" id="{A917BD37-05CC-4A8D-8850-7361906BAC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C95D4A2-0DAA-4F8F-95ED-76ACDE61F7D7}"/>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2352553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214B7-09C3-4AE6-8400-F828C44F58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A7D854D-BCB2-44A3-88FB-3C74706DA6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C219EDA-5810-4DA3-911D-F272126505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28F423-57E9-4223-97B2-3065EE2FED0A}"/>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2/4/2026</a:t>
            </a:fld>
            <a:endParaRPr lang="en-US"/>
          </a:p>
        </p:txBody>
      </p:sp>
      <p:sp>
        <p:nvSpPr>
          <p:cNvPr id="6" name="Footer Placeholder 5">
            <a:extLst>
              <a:ext uri="{FF2B5EF4-FFF2-40B4-BE49-F238E27FC236}">
                <a16:creationId xmlns:a16="http://schemas.microsoft.com/office/drawing/2014/main" id="{E43A6E10-1DE4-44AF-AF97-34FDFA2B80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97C3A01-6E09-4737-8C51-D1A7A6D00286}"/>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2078717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E6D17-69AD-4855-BF96-8B5360C249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FD8F35-7609-491C-B581-02CEC50027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B53DCFE-ECF3-4BB5-B302-099B8179E8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D54137-A824-43FA-8BBA-12649D00F153}"/>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2/4/2026</a:t>
            </a:fld>
            <a:endParaRPr lang="en-US"/>
          </a:p>
        </p:txBody>
      </p:sp>
      <p:sp>
        <p:nvSpPr>
          <p:cNvPr id="6" name="Footer Placeholder 5">
            <a:extLst>
              <a:ext uri="{FF2B5EF4-FFF2-40B4-BE49-F238E27FC236}">
                <a16:creationId xmlns:a16="http://schemas.microsoft.com/office/drawing/2014/main" id="{1A79B3CF-00A2-4A26-94BC-D75B5104D7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FAEEF6-2EB9-47E2-969C-16FC495E7E30}"/>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35807748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F8900D3-6E07-5BAF-4E8B-5DD0DCB2AC5C}"/>
              </a:ext>
            </a:extLst>
          </p:cNvPr>
          <p:cNvSpPr/>
          <p:nvPr userDrawn="1"/>
        </p:nvSpPr>
        <p:spPr>
          <a:xfrm>
            <a:off x="0" y="0"/>
            <a:ext cx="12192000" cy="1510748"/>
          </a:xfrm>
          <a:prstGeom prst="rect">
            <a:avLst/>
          </a:prstGeom>
          <a:solidFill>
            <a:srgbClr val="53A7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BDB85"/>
              </a:solidFill>
              <a:highlight>
                <a:srgbClr val="CBDB85"/>
              </a:highlight>
            </a:endParaRPr>
          </a:p>
        </p:txBody>
      </p:sp>
      <p:sp>
        <p:nvSpPr>
          <p:cNvPr id="2" name="Title Placeholder 1">
            <a:extLst>
              <a:ext uri="{FF2B5EF4-FFF2-40B4-BE49-F238E27FC236}">
                <a16:creationId xmlns:a16="http://schemas.microsoft.com/office/drawing/2014/main" id="{38EA2807-695D-4508-A69C-B01616D46AF2}"/>
              </a:ext>
            </a:extLst>
          </p:cNvPr>
          <p:cNvSpPr>
            <a:spLocks noGrp="1"/>
          </p:cNvSpPr>
          <p:nvPr>
            <p:ph type="title"/>
          </p:nvPr>
        </p:nvSpPr>
        <p:spPr>
          <a:xfrm>
            <a:off x="386080" y="365125"/>
            <a:ext cx="1096772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8D57B9A-702C-4523-8BFB-3486A3FDECEC}"/>
              </a:ext>
            </a:extLst>
          </p:cNvPr>
          <p:cNvSpPr>
            <a:spLocks noGrp="1"/>
          </p:cNvSpPr>
          <p:nvPr>
            <p:ph type="body" idx="1"/>
          </p:nvPr>
        </p:nvSpPr>
        <p:spPr>
          <a:xfrm>
            <a:off x="386080" y="1825625"/>
            <a:ext cx="1096772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C13AE336-497A-951C-842A-038015CFAD42}"/>
              </a:ext>
            </a:extLst>
          </p:cNvPr>
          <p:cNvPicPr>
            <a:picLocks noChangeAspect="1"/>
          </p:cNvPicPr>
          <p:nvPr userDrawn="1"/>
        </p:nvPicPr>
        <p:blipFill>
          <a:blip r:embed="rId14"/>
          <a:stretch>
            <a:fillRect/>
          </a:stretch>
        </p:blipFill>
        <p:spPr>
          <a:xfrm>
            <a:off x="0" y="6365602"/>
            <a:ext cx="11866372" cy="126238"/>
          </a:xfrm>
          <a:prstGeom prst="rect">
            <a:avLst/>
          </a:prstGeom>
        </p:spPr>
      </p:pic>
      <p:pic>
        <p:nvPicPr>
          <p:cNvPr id="9" name="Picture 8">
            <a:extLst>
              <a:ext uri="{FF2B5EF4-FFF2-40B4-BE49-F238E27FC236}">
                <a16:creationId xmlns:a16="http://schemas.microsoft.com/office/drawing/2014/main" id="{04DE52BC-172E-E1B9-055D-2EF6E7EF3095}"/>
              </a:ext>
            </a:extLst>
          </p:cNvPr>
          <p:cNvPicPr>
            <a:picLocks noChangeAspect="1"/>
          </p:cNvPicPr>
          <p:nvPr userDrawn="1"/>
        </p:nvPicPr>
        <p:blipFill>
          <a:blip r:embed="rId15"/>
          <a:stretch>
            <a:fillRect/>
          </a:stretch>
        </p:blipFill>
        <p:spPr>
          <a:xfrm>
            <a:off x="9223513" y="273437"/>
            <a:ext cx="2968487" cy="943113"/>
          </a:xfrm>
          <a:prstGeom prst="rect">
            <a:avLst/>
          </a:prstGeom>
        </p:spPr>
      </p:pic>
    </p:spTree>
    <p:extLst>
      <p:ext uri="{BB962C8B-B14F-4D97-AF65-F5344CB8AC3E}">
        <p14:creationId xmlns:p14="http://schemas.microsoft.com/office/powerpoint/2010/main" val="11743302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61" r:id="rId12"/>
  </p:sldLayoutIdLst>
  <p:txStyles>
    <p:titleStyle>
      <a:lvl1pPr algn="l" defTabSz="914400" rtl="0" eaLnBrk="1" latinLnBrk="0" hangingPunct="1">
        <a:lnSpc>
          <a:spcPct val="90000"/>
        </a:lnSpc>
        <a:spcBef>
          <a:spcPct val="0"/>
        </a:spcBef>
        <a:buNone/>
        <a:defRPr sz="5400" b="1" i="0" kern="1200">
          <a:solidFill>
            <a:schemeClr val="bg1"/>
          </a:solidFill>
          <a:latin typeface="United Sans Cd Bk" pitchFamily="2" charset="77"/>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2800" kern="1200">
          <a:solidFill>
            <a:schemeClr val="tx1"/>
          </a:solidFill>
          <a:latin typeface="Acumin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cumin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cumin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cumin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cumin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11.xml"/><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12.tif"/></Relationships>
</file>

<file path=ppt/slides/_rels/slide1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7.emf"/></Relationships>
</file>

<file path=ppt/slides/_rels/slide1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8.emf"/></Relationships>
</file>

<file path=ppt/slides/_rels/slide1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13.png"/><Relationship Id="rId4" Type="http://schemas.openxmlformats.org/officeDocument/2006/relationships/image" Target="../media/image4.emf"/></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9.jpeg"/><Relationship Id="rId4" Type="http://schemas.openxmlformats.org/officeDocument/2006/relationships/image" Target="../media/image8.em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8.em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09A2541-1F82-129A-1820-A3FAD07F0B44}"/>
              </a:ext>
            </a:extLst>
          </p:cNvPr>
          <p:cNvSpPr txBox="1">
            <a:spLocks noGrp="1"/>
          </p:cNvSpPr>
          <p:nvPr>
            <p:ph type="title" idx="4294967295"/>
          </p:nvPr>
        </p:nvSpPr>
        <p:spPr>
          <a:xfrm>
            <a:off x="643653" y="993912"/>
            <a:ext cx="3850287" cy="273414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840"/>
              </a:lnSpc>
              <a:spcBef>
                <a:spcPts val="0"/>
              </a:spcBef>
              <a:spcAft>
                <a:spcPts val="0"/>
              </a:spcAft>
              <a:buClrTx/>
              <a:buSzTx/>
              <a:buFontTx/>
              <a:buNone/>
              <a:tabLst/>
              <a:defRPr/>
            </a:pPr>
            <a:r>
              <a:rPr kumimoji="0" lang="en-US" sz="7200" b="1" i="0" u="none" strike="noStrike" kern="1200" cap="none" spc="0" normalizeH="0" baseline="0" noProof="0" dirty="0">
                <a:ln>
                  <a:noFill/>
                </a:ln>
                <a:solidFill>
                  <a:schemeClr val="bg1"/>
                </a:solidFill>
                <a:effectLst/>
                <a:uLnTx/>
                <a:uFillTx/>
                <a:latin typeface="United Sans Cd Bk" pitchFamily="2" charset="77"/>
                <a:ea typeface="+mn-ea"/>
                <a:cs typeface="+mn-cs"/>
              </a:rPr>
              <a:t>Plant </a:t>
            </a:r>
          </a:p>
          <a:p>
            <a:pPr marL="0" marR="0" lvl="0" indent="0" algn="l" defTabSz="914400" rtl="0" eaLnBrk="1" fontAlgn="auto" latinLnBrk="0" hangingPunct="1">
              <a:lnSpc>
                <a:spcPts val="6840"/>
              </a:lnSpc>
              <a:spcBef>
                <a:spcPts val="0"/>
              </a:spcBef>
              <a:spcAft>
                <a:spcPts val="0"/>
              </a:spcAft>
              <a:buClrTx/>
              <a:buSzTx/>
              <a:buFontTx/>
              <a:buNone/>
              <a:tabLst/>
              <a:defRPr/>
            </a:pPr>
            <a:r>
              <a:rPr kumimoji="0" lang="en-US" sz="7200" b="1" i="0" u="none" strike="noStrike" kern="1200" cap="none" spc="0" normalizeH="0" baseline="0" noProof="0" dirty="0">
                <a:ln>
                  <a:noFill/>
                </a:ln>
                <a:solidFill>
                  <a:schemeClr val="bg1"/>
                </a:solidFill>
                <a:effectLst/>
                <a:uLnTx/>
                <a:uFillTx/>
                <a:latin typeface="United Sans Cd Bk" pitchFamily="2" charset="77"/>
                <a:ea typeface="+mn-ea"/>
                <a:cs typeface="+mn-cs"/>
              </a:rPr>
              <a:t>and Fish Nutrition</a:t>
            </a:r>
          </a:p>
        </p:txBody>
      </p:sp>
      <p:pic>
        <p:nvPicPr>
          <p:cNvPr id="8" name="Picture 7" descr="Tilapia in tank in the big lab. ">
            <a:extLst>
              <a:ext uri="{FF2B5EF4-FFF2-40B4-BE49-F238E27FC236}">
                <a16:creationId xmlns:a16="http://schemas.microsoft.com/office/drawing/2014/main" id="{95056123-DE74-50B7-5BA8-5ACD2B3436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744989" y="-1589009"/>
            <a:ext cx="6858001" cy="10036022"/>
          </a:xfrm>
          <a:prstGeom prst="rect">
            <a:avLst/>
          </a:prstGeom>
        </p:spPr>
      </p:pic>
      <p:pic>
        <p:nvPicPr>
          <p:cNvPr id="6" name="Picture 5" descr="Purdue University logo.">
            <a:extLst>
              <a:ext uri="{FF2B5EF4-FFF2-40B4-BE49-F238E27FC236}">
                <a16:creationId xmlns:a16="http://schemas.microsoft.com/office/drawing/2014/main" id="{3497FA19-7FFB-A0B0-2B38-E5F8CCC99565}"/>
              </a:ext>
            </a:extLst>
          </p:cNvPr>
          <p:cNvPicPr>
            <a:picLocks noChangeAspect="1"/>
          </p:cNvPicPr>
          <p:nvPr/>
        </p:nvPicPr>
        <p:blipFill>
          <a:blip r:embed="rId4"/>
          <a:stretch>
            <a:fillRect/>
          </a:stretch>
        </p:blipFill>
        <p:spPr>
          <a:xfrm>
            <a:off x="643654" y="6032939"/>
            <a:ext cx="2227563" cy="398729"/>
          </a:xfrm>
          <a:prstGeom prst="rect">
            <a:avLst/>
          </a:prstGeom>
        </p:spPr>
      </p:pic>
      <p:pic>
        <p:nvPicPr>
          <p:cNvPr id="4" name="Picture 3">
            <a:extLst>
              <a:ext uri="{FF2B5EF4-FFF2-40B4-BE49-F238E27FC236}">
                <a16:creationId xmlns:a16="http://schemas.microsoft.com/office/drawing/2014/main" id="{E5252818-4287-6F26-45B3-EC20711EF7A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0"/>
            <a:ext cx="5864352" cy="6858000"/>
          </a:xfrm>
          <a:prstGeom prst="rect">
            <a:avLst/>
          </a:prstGeom>
          <a:noFill/>
        </p:spPr>
      </p:pic>
      <p:pic>
        <p:nvPicPr>
          <p:cNvPr id="5" name="Picture 4">
            <a:extLst>
              <a:ext uri="{FF2B5EF4-FFF2-40B4-BE49-F238E27FC236}">
                <a16:creationId xmlns:a16="http://schemas.microsoft.com/office/drawing/2014/main" id="{9F5A6C2D-FA6C-4D90-2453-BEB49EC33B31}"/>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0" y="0"/>
            <a:ext cx="5753527" cy="6858000"/>
          </a:xfrm>
          <a:prstGeom prst="rect">
            <a:avLst/>
          </a:prstGeom>
        </p:spPr>
      </p:pic>
    </p:spTree>
    <p:custDataLst>
      <p:tags r:id="rId1"/>
    </p:custDataLst>
    <p:extLst>
      <p:ext uri="{BB962C8B-B14F-4D97-AF65-F5344CB8AC3E}">
        <p14:creationId xmlns:p14="http://schemas.microsoft.com/office/powerpoint/2010/main" val="33110944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B43BA-D3E9-439B-8CE0-89A979870F99}"/>
              </a:ext>
            </a:extLst>
          </p:cNvPr>
          <p:cNvSpPr>
            <a:spLocks noGrp="1"/>
          </p:cNvSpPr>
          <p:nvPr>
            <p:ph type="title"/>
          </p:nvPr>
        </p:nvSpPr>
        <p:spPr/>
        <p:txBody>
          <a:bodyPr/>
          <a:lstStyle/>
          <a:p>
            <a:r>
              <a:rPr lang="en-US" dirty="0"/>
              <a:t>Puzzle clues</a:t>
            </a:r>
          </a:p>
        </p:txBody>
      </p:sp>
      <p:pic>
        <p:nvPicPr>
          <p:cNvPr id="5" name="Picture 4" descr="Puzzle clues graphic. ">
            <a:extLst>
              <a:ext uri="{FF2B5EF4-FFF2-40B4-BE49-F238E27FC236}">
                <a16:creationId xmlns:a16="http://schemas.microsoft.com/office/drawing/2014/main" id="{B2DC4404-4064-7407-42FE-46784DC14A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601" y="1584670"/>
            <a:ext cx="10614719" cy="4299295"/>
          </a:xfrm>
          <a:prstGeom prst="rect">
            <a:avLst/>
          </a:prstGeom>
        </p:spPr>
      </p:pic>
    </p:spTree>
    <p:custDataLst>
      <p:tags r:id="rId1"/>
    </p:custDataLst>
    <p:extLst>
      <p:ext uri="{BB962C8B-B14F-4D97-AF65-F5344CB8AC3E}">
        <p14:creationId xmlns:p14="http://schemas.microsoft.com/office/powerpoint/2010/main" val="25830626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ossword puzzle answers. ">
            <a:extLst>
              <a:ext uri="{FF2B5EF4-FFF2-40B4-BE49-F238E27FC236}">
                <a16:creationId xmlns:a16="http://schemas.microsoft.com/office/drawing/2014/main" id="{616C50B3-CC33-46B0-B383-545EEB22DE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5100" y="450575"/>
            <a:ext cx="5596449" cy="5605669"/>
          </a:xfrm>
          <a:prstGeom prst="rect">
            <a:avLst/>
          </a:prstGeom>
        </p:spPr>
      </p:pic>
      <p:sp>
        <p:nvSpPr>
          <p:cNvPr id="8" name="Title 1">
            <a:extLst>
              <a:ext uri="{FF2B5EF4-FFF2-40B4-BE49-F238E27FC236}">
                <a16:creationId xmlns:a16="http://schemas.microsoft.com/office/drawing/2014/main" id="{52F4CF02-B512-DBDD-E19F-74E8AD261356}"/>
              </a:ext>
            </a:extLst>
          </p:cNvPr>
          <p:cNvSpPr txBox="1">
            <a:spLocks noGrp="1"/>
          </p:cNvSpPr>
          <p:nvPr>
            <p:ph type="title" idx="4294967295"/>
          </p:nvPr>
        </p:nvSpPr>
        <p:spPr>
          <a:xfrm>
            <a:off x="386080" y="577160"/>
            <a:ext cx="1096772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5400" b="1" i="0" kern="1200">
                <a:solidFill>
                  <a:schemeClr val="bg1"/>
                </a:solidFill>
                <a:latin typeface="United Sans Cd Bk"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United Sans Cd Bk" pitchFamily="2" charset="77"/>
                <a:ea typeface="+mj-ea"/>
                <a:cs typeface="+mj-cs"/>
              </a:rPr>
              <a:t>Answers</a:t>
            </a:r>
          </a:p>
        </p:txBody>
      </p:sp>
    </p:spTree>
    <p:custDataLst>
      <p:tags r:id="rId1"/>
    </p:custDataLst>
    <p:extLst>
      <p:ext uri="{BB962C8B-B14F-4D97-AF65-F5344CB8AC3E}">
        <p14:creationId xmlns:p14="http://schemas.microsoft.com/office/powerpoint/2010/main" val="37932991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647EA-870E-4F2C-9E4E-B91B141032F8}"/>
              </a:ext>
            </a:extLst>
          </p:cNvPr>
          <p:cNvSpPr>
            <a:spLocks noGrp="1"/>
          </p:cNvSpPr>
          <p:nvPr>
            <p:ph type="title"/>
          </p:nvPr>
        </p:nvSpPr>
        <p:spPr/>
        <p:txBody>
          <a:bodyPr/>
          <a:lstStyle/>
          <a:p>
            <a:r>
              <a:rPr lang="en-US" dirty="0"/>
              <a:t>Discussion</a:t>
            </a:r>
          </a:p>
        </p:txBody>
      </p:sp>
      <p:sp>
        <p:nvSpPr>
          <p:cNvPr id="3" name="Content Placeholder 2">
            <a:extLst>
              <a:ext uri="{FF2B5EF4-FFF2-40B4-BE49-F238E27FC236}">
                <a16:creationId xmlns:a16="http://schemas.microsoft.com/office/drawing/2014/main" id="{6F0BF2CC-0CB3-4E9B-9787-9C411DDEA780}"/>
              </a:ext>
            </a:extLst>
          </p:cNvPr>
          <p:cNvSpPr>
            <a:spLocks noGrp="1"/>
          </p:cNvSpPr>
          <p:nvPr>
            <p:ph idx="1"/>
          </p:nvPr>
        </p:nvSpPr>
        <p:spPr/>
        <p:txBody>
          <a:bodyPr/>
          <a:lstStyle/>
          <a:p>
            <a:r>
              <a:rPr lang="en-US" dirty="0"/>
              <a:t>Why is nutrition important for all living things? </a:t>
            </a:r>
          </a:p>
          <a:p>
            <a:r>
              <a:rPr lang="en-US" dirty="0"/>
              <a:t>How does an aquaponics system reflect our global food system?</a:t>
            </a:r>
          </a:p>
          <a:p>
            <a:endParaRPr lang="en-US" dirty="0"/>
          </a:p>
        </p:txBody>
      </p:sp>
      <p:pic>
        <p:nvPicPr>
          <p:cNvPr id="7" name="Picture 6">
            <a:extLst>
              <a:ext uri="{FF2B5EF4-FFF2-40B4-BE49-F238E27FC236}">
                <a16:creationId xmlns:a16="http://schemas.microsoft.com/office/drawing/2014/main" id="{EAFFF0B6-FF33-0E33-66D2-A772534C4D1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574254" y="5158483"/>
            <a:ext cx="1873278" cy="830422"/>
          </a:xfrm>
          <a:prstGeom prst="rect">
            <a:avLst/>
          </a:prstGeom>
        </p:spPr>
      </p:pic>
      <p:pic>
        <p:nvPicPr>
          <p:cNvPr id="8" name="Picture 7">
            <a:extLst>
              <a:ext uri="{FF2B5EF4-FFF2-40B4-BE49-F238E27FC236}">
                <a16:creationId xmlns:a16="http://schemas.microsoft.com/office/drawing/2014/main" id="{7B5710ED-9D8F-6818-6A04-EF804A7FB61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flipH="1">
            <a:off x="4739932" y="4543646"/>
            <a:ext cx="2030504" cy="830422"/>
          </a:xfrm>
          <a:prstGeom prst="rect">
            <a:avLst/>
          </a:prstGeom>
        </p:spPr>
      </p:pic>
      <p:pic>
        <p:nvPicPr>
          <p:cNvPr id="9" name="Picture 8">
            <a:extLst>
              <a:ext uri="{FF2B5EF4-FFF2-40B4-BE49-F238E27FC236}">
                <a16:creationId xmlns:a16="http://schemas.microsoft.com/office/drawing/2014/main" id="{8431A676-AAD5-E286-14CE-2E529C1E72F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655548" y="2910329"/>
            <a:ext cx="3117018" cy="3266634"/>
          </a:xfrm>
          <a:prstGeom prst="rect">
            <a:avLst/>
          </a:prstGeom>
        </p:spPr>
      </p:pic>
    </p:spTree>
    <p:custDataLst>
      <p:tags r:id="rId1"/>
    </p:custDataLst>
    <p:extLst>
      <p:ext uri="{BB962C8B-B14F-4D97-AF65-F5344CB8AC3E}">
        <p14:creationId xmlns:p14="http://schemas.microsoft.com/office/powerpoint/2010/main" val="29927436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156AA-C1F7-4C6F-87A6-B780644031EB}"/>
              </a:ext>
            </a:extLst>
          </p:cNvPr>
          <p:cNvSpPr>
            <a:spLocks noGrp="1"/>
          </p:cNvSpPr>
          <p:nvPr>
            <p:ph type="title"/>
          </p:nvPr>
        </p:nvSpPr>
        <p:spPr/>
        <p:txBody>
          <a:bodyPr/>
          <a:lstStyle/>
          <a:p>
            <a:r>
              <a:rPr lang="en-US" dirty="0"/>
              <a:t>Discussion answers</a:t>
            </a:r>
          </a:p>
        </p:txBody>
      </p:sp>
      <p:sp>
        <p:nvSpPr>
          <p:cNvPr id="3" name="Content Placeholder 2">
            <a:extLst>
              <a:ext uri="{FF2B5EF4-FFF2-40B4-BE49-F238E27FC236}">
                <a16:creationId xmlns:a16="http://schemas.microsoft.com/office/drawing/2014/main" id="{4B29FA75-0AC6-4F48-9C77-7D1784738348}"/>
              </a:ext>
            </a:extLst>
          </p:cNvPr>
          <p:cNvSpPr>
            <a:spLocks noGrp="1"/>
          </p:cNvSpPr>
          <p:nvPr>
            <p:ph idx="1"/>
          </p:nvPr>
        </p:nvSpPr>
        <p:spPr>
          <a:xfrm>
            <a:off x="386080" y="1825625"/>
            <a:ext cx="7512216" cy="4351338"/>
          </a:xfrm>
        </p:spPr>
        <p:txBody>
          <a:bodyPr/>
          <a:lstStyle/>
          <a:p>
            <a:pPr>
              <a:lnSpc>
                <a:spcPct val="100000"/>
              </a:lnSpc>
            </a:pPr>
            <a:r>
              <a:rPr lang="en-US" dirty="0"/>
              <a:t>Nutritional deficiencies can cause a failure </a:t>
            </a:r>
            <a:br>
              <a:rPr lang="en-US" dirty="0"/>
            </a:br>
            <a:r>
              <a:rPr lang="en-US" dirty="0"/>
              <a:t>to thrive and even illness.</a:t>
            </a:r>
          </a:p>
          <a:p>
            <a:pPr>
              <a:lnSpc>
                <a:spcPct val="100000"/>
              </a:lnSpc>
            </a:pPr>
            <a:r>
              <a:rPr lang="en-US" dirty="0"/>
              <a:t>Earth is a closed system, so merely throwing something away does not get rid of it — rather, it is moved to another location. Reusing nutrients by composting is a </a:t>
            </a:r>
            <a:br>
              <a:rPr lang="en-US" dirty="0"/>
            </a:br>
            <a:r>
              <a:rPr lang="en-US" dirty="0"/>
              <a:t>great way to recycle plants and dead fish.  </a:t>
            </a:r>
          </a:p>
          <a:p>
            <a:endParaRPr lang="en-US" dirty="0"/>
          </a:p>
        </p:txBody>
      </p:sp>
      <p:pic>
        <p:nvPicPr>
          <p:cNvPr id="6" name="Picture 5">
            <a:extLst>
              <a:ext uri="{FF2B5EF4-FFF2-40B4-BE49-F238E27FC236}">
                <a16:creationId xmlns:a16="http://schemas.microsoft.com/office/drawing/2014/main" id="{3D27A9BD-B6FE-8807-C464-51CCB1B2CE0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781037" y="2840325"/>
            <a:ext cx="3024883" cy="3170077"/>
          </a:xfrm>
          <a:prstGeom prst="rect">
            <a:avLst/>
          </a:prstGeom>
        </p:spPr>
      </p:pic>
      <p:pic>
        <p:nvPicPr>
          <p:cNvPr id="7" name="Picture 6">
            <a:extLst>
              <a:ext uri="{FF2B5EF4-FFF2-40B4-BE49-F238E27FC236}">
                <a16:creationId xmlns:a16="http://schemas.microsoft.com/office/drawing/2014/main" id="{9D7E1948-CBA6-D38F-38D7-0C830270DE4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flipH="1">
            <a:off x="7628430" y="5001490"/>
            <a:ext cx="2030504" cy="830422"/>
          </a:xfrm>
          <a:prstGeom prst="rect">
            <a:avLst/>
          </a:prstGeom>
        </p:spPr>
      </p:pic>
    </p:spTree>
    <p:custDataLst>
      <p:tags r:id="rId1"/>
    </p:custDataLst>
    <p:extLst>
      <p:ext uri="{BB962C8B-B14F-4D97-AF65-F5344CB8AC3E}">
        <p14:creationId xmlns:p14="http://schemas.microsoft.com/office/powerpoint/2010/main" val="37266292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D397D4-190E-1A05-ABAB-406624892504}"/>
              </a:ext>
              <a:ext uri="{C183D7F6-B498-43B3-948B-1728B52AA6E4}">
                <adec:decorative xmlns:adec="http://schemas.microsoft.com/office/drawing/2017/decorative" val="1"/>
              </a:ext>
            </a:extLst>
          </p:cNvPr>
          <p:cNvSpPr/>
          <p:nvPr/>
        </p:nvSpPr>
        <p:spPr>
          <a:xfrm>
            <a:off x="3697357" y="0"/>
            <a:ext cx="8494643" cy="6858000"/>
          </a:xfrm>
          <a:prstGeom prst="rect">
            <a:avLst/>
          </a:prstGeom>
          <a:solidFill>
            <a:srgbClr val="CFBB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2BAE23F-F3BB-3DE8-BC2D-3ADA5FBD110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5753527" cy="6858000"/>
          </a:xfrm>
          <a:prstGeom prst="rect">
            <a:avLst/>
          </a:prstGeom>
        </p:spPr>
      </p:pic>
      <p:pic>
        <p:nvPicPr>
          <p:cNvPr id="6" name="Picture 5" descr="Purdue University logo.">
            <a:extLst>
              <a:ext uri="{FF2B5EF4-FFF2-40B4-BE49-F238E27FC236}">
                <a16:creationId xmlns:a16="http://schemas.microsoft.com/office/drawing/2014/main" id="{38C3F07C-D0FD-89F8-D529-6408022C6710}"/>
              </a:ext>
            </a:extLst>
          </p:cNvPr>
          <p:cNvPicPr>
            <a:picLocks noChangeAspect="1"/>
          </p:cNvPicPr>
          <p:nvPr/>
        </p:nvPicPr>
        <p:blipFill>
          <a:blip r:embed="rId4"/>
          <a:stretch>
            <a:fillRect/>
          </a:stretch>
        </p:blipFill>
        <p:spPr>
          <a:xfrm>
            <a:off x="643654" y="6032939"/>
            <a:ext cx="2227563" cy="398729"/>
          </a:xfrm>
          <a:prstGeom prst="rect">
            <a:avLst/>
          </a:prstGeom>
        </p:spPr>
      </p:pic>
      <p:pic>
        <p:nvPicPr>
          <p:cNvPr id="8" name="Picture 7" descr="Big QR code">
            <a:extLst>
              <a:ext uri="{FF2B5EF4-FFF2-40B4-BE49-F238E27FC236}">
                <a16:creationId xmlns:a16="http://schemas.microsoft.com/office/drawing/2014/main" id="{81BF73B6-2C2A-C33E-AE30-6890FA84F6B5}"/>
              </a:ext>
            </a:extLst>
          </p:cNvPr>
          <p:cNvPicPr>
            <a:picLocks noChangeAspect="1"/>
          </p:cNvPicPr>
          <p:nvPr/>
        </p:nvPicPr>
        <p:blipFill rotWithShape="1">
          <a:blip r:embed="rId5">
            <a:extLst>
              <a:ext uri="{28A0092B-C50C-407E-A947-70E740481C1C}">
                <a14:useLocalDpi xmlns:a14="http://schemas.microsoft.com/office/drawing/2010/main" val="0"/>
              </a:ext>
            </a:extLst>
          </a:blip>
          <a:srcRect l="2699" r="2126" b="3361"/>
          <a:stretch/>
        </p:blipFill>
        <p:spPr>
          <a:xfrm>
            <a:off x="1870841" y="2721957"/>
            <a:ext cx="1382567" cy="1366567"/>
          </a:xfrm>
          <a:prstGeom prst="rect">
            <a:avLst/>
          </a:prstGeom>
        </p:spPr>
      </p:pic>
      <p:sp>
        <p:nvSpPr>
          <p:cNvPr id="9" name="TextBox 8">
            <a:extLst>
              <a:ext uri="{FF2B5EF4-FFF2-40B4-BE49-F238E27FC236}">
                <a16:creationId xmlns:a16="http://schemas.microsoft.com/office/drawing/2014/main" id="{F1A26B66-8FCB-6268-8B18-0C6B8955FA5F}"/>
              </a:ext>
            </a:extLst>
          </p:cNvPr>
          <p:cNvSpPr txBox="1"/>
          <p:nvPr/>
        </p:nvSpPr>
        <p:spPr>
          <a:xfrm>
            <a:off x="4422340" y="5956812"/>
            <a:ext cx="7325711" cy="784830"/>
          </a:xfrm>
          <a:prstGeom prst="rect">
            <a:avLst/>
          </a:prstGeom>
          <a:noFill/>
        </p:spPr>
        <p:txBody>
          <a:bodyPr wrap="square" rtlCol="0">
            <a:spAutoFit/>
          </a:bodyPr>
          <a:lstStyle/>
          <a:p>
            <a:r>
              <a:rPr lang="en-US" sz="900" dirty="0">
                <a:effectLst/>
                <a:latin typeface="Acumin Pro" panose="020B0504020202020204" pitchFamily="34" charset="77"/>
              </a:rPr>
              <a:t>This work is supported by the Sustainable Agricultural Systems program, project award no. 17001002, from the U.S. Department of Agriculture’s National Institute of Food and Agriculture. Any opinions, findings, conclusions, or recommendations expressed in this publication are those of the author(s) and should not be construed to represent any official USDA or U.S. Government determination or policy.</a:t>
            </a:r>
          </a:p>
          <a:p>
            <a:endParaRPr lang="en-US" dirty="0"/>
          </a:p>
        </p:txBody>
      </p:sp>
      <p:sp>
        <p:nvSpPr>
          <p:cNvPr id="10" name="TextBox 9">
            <a:extLst>
              <a:ext uri="{FF2B5EF4-FFF2-40B4-BE49-F238E27FC236}">
                <a16:creationId xmlns:a16="http://schemas.microsoft.com/office/drawing/2014/main" id="{C9B50997-B5A9-A9CC-3C12-2D390D319AFE}"/>
              </a:ext>
            </a:extLst>
          </p:cNvPr>
          <p:cNvSpPr txBox="1"/>
          <p:nvPr/>
        </p:nvSpPr>
        <p:spPr>
          <a:xfrm>
            <a:off x="5090402" y="3314217"/>
            <a:ext cx="6762750" cy="338554"/>
          </a:xfrm>
          <a:prstGeom prst="rect">
            <a:avLst/>
          </a:prstGeom>
          <a:noFill/>
        </p:spPr>
        <p:txBody>
          <a:bodyPr wrap="square">
            <a:spAutoFit/>
          </a:bodyPr>
          <a:lstStyle/>
          <a:p>
            <a:r>
              <a:rPr lang="en-US" sz="1600" b="1" dirty="0">
                <a:latin typeface="Acumin Pro" panose="020B0504020202020204" pitchFamily="34" charset="77"/>
              </a:rPr>
              <a:t>https://</a:t>
            </a:r>
            <a:r>
              <a:rPr lang="en-US" sz="1600" b="1" dirty="0" err="1">
                <a:latin typeface="Acumin Pro" panose="020B0504020202020204" pitchFamily="34" charset="77"/>
              </a:rPr>
              <a:t>purdue.ag</a:t>
            </a:r>
            <a:r>
              <a:rPr lang="en-US" sz="1600" b="1" dirty="0">
                <a:latin typeface="Acumin Pro" panose="020B0504020202020204" pitchFamily="34" charset="77"/>
              </a:rPr>
              <a:t>/big-project</a:t>
            </a:r>
          </a:p>
        </p:txBody>
      </p:sp>
      <p:sp>
        <p:nvSpPr>
          <p:cNvPr id="2" name="Title 1">
            <a:extLst>
              <a:ext uri="{FF2B5EF4-FFF2-40B4-BE49-F238E27FC236}">
                <a16:creationId xmlns:a16="http://schemas.microsoft.com/office/drawing/2014/main" id="{48E531E3-6E0A-4E2E-AE40-BA7DE3B44740}"/>
              </a:ext>
            </a:extLst>
          </p:cNvPr>
          <p:cNvSpPr>
            <a:spLocks noGrp="1"/>
          </p:cNvSpPr>
          <p:nvPr>
            <p:ph type="title"/>
          </p:nvPr>
        </p:nvSpPr>
        <p:spPr>
          <a:xfrm>
            <a:off x="386080" y="-1325563"/>
            <a:ext cx="10967720" cy="1325563"/>
          </a:xfrm>
        </p:spPr>
        <p:txBody>
          <a:bodyPr vert="horz" lIns="91440" tIns="45720" rIns="91440" bIns="45720" rtlCol="0" anchor="b">
            <a:normAutofit/>
          </a:bodyPr>
          <a:lstStyle/>
          <a:p>
            <a:r>
              <a:rPr lang="en-US" dirty="0"/>
              <a:t>Final slide</a:t>
            </a:r>
          </a:p>
        </p:txBody>
      </p:sp>
    </p:spTree>
    <p:custDataLst>
      <p:tags r:id="rId1"/>
    </p:custDataLst>
    <p:extLst>
      <p:ext uri="{BB962C8B-B14F-4D97-AF65-F5344CB8AC3E}">
        <p14:creationId xmlns:p14="http://schemas.microsoft.com/office/powerpoint/2010/main" val="40713168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23C7A-6154-49E5-B643-0F3CBBDECE84}"/>
              </a:ext>
            </a:extLst>
          </p:cNvPr>
          <p:cNvSpPr>
            <a:spLocks noGrp="1"/>
          </p:cNvSpPr>
          <p:nvPr>
            <p:ph type="title"/>
          </p:nvPr>
        </p:nvSpPr>
        <p:spPr/>
        <p:txBody>
          <a:bodyPr/>
          <a:lstStyle/>
          <a:p>
            <a:r>
              <a:rPr lang="en-US" dirty="0"/>
              <a:t>Plant and fish nutrition</a:t>
            </a:r>
          </a:p>
        </p:txBody>
      </p:sp>
      <p:grpSp>
        <p:nvGrpSpPr>
          <p:cNvPr id="4" name="Group 3">
            <a:extLst>
              <a:ext uri="{FF2B5EF4-FFF2-40B4-BE49-F238E27FC236}">
                <a16:creationId xmlns:a16="http://schemas.microsoft.com/office/drawing/2014/main" id="{E99DC592-D259-4DEF-9025-D5D496453EA1}"/>
              </a:ext>
              <a:ext uri="{C183D7F6-B498-43B3-948B-1728B52AA6E4}">
                <adec:decorative xmlns:adec="http://schemas.microsoft.com/office/drawing/2017/decorative" val="1"/>
              </a:ext>
            </a:extLst>
          </p:cNvPr>
          <p:cNvGrpSpPr/>
          <p:nvPr/>
        </p:nvGrpSpPr>
        <p:grpSpPr>
          <a:xfrm>
            <a:off x="6676548" y="2059071"/>
            <a:ext cx="4644813" cy="4089839"/>
            <a:chOff x="6676548" y="2059071"/>
            <a:chExt cx="4644813" cy="4089839"/>
          </a:xfrm>
        </p:grpSpPr>
        <p:pic>
          <p:nvPicPr>
            <p:cNvPr id="6" name="Picture 5">
              <a:extLst>
                <a:ext uri="{FF2B5EF4-FFF2-40B4-BE49-F238E27FC236}">
                  <a16:creationId xmlns:a16="http://schemas.microsoft.com/office/drawing/2014/main" id="{84A32CA5-2E0E-60E5-322C-58BDDFE7219B}"/>
                </a:ext>
              </a:extLst>
            </p:cNvPr>
            <p:cNvPicPr>
              <a:picLocks noChangeAspect="1"/>
            </p:cNvPicPr>
            <p:nvPr/>
          </p:nvPicPr>
          <p:blipFill>
            <a:blip r:embed="rId3"/>
            <a:stretch>
              <a:fillRect/>
            </a:stretch>
          </p:blipFill>
          <p:spPr>
            <a:xfrm>
              <a:off x="7047400" y="2059071"/>
              <a:ext cx="3684576" cy="3861435"/>
            </a:xfrm>
            <a:prstGeom prst="rect">
              <a:avLst/>
            </a:prstGeom>
          </p:spPr>
        </p:pic>
        <p:pic>
          <p:nvPicPr>
            <p:cNvPr id="7" name="Picture 6">
              <a:extLst>
                <a:ext uri="{FF2B5EF4-FFF2-40B4-BE49-F238E27FC236}">
                  <a16:creationId xmlns:a16="http://schemas.microsoft.com/office/drawing/2014/main" id="{FB06AE3B-92EA-81A7-3CAF-A5AD7F4E4A6A}"/>
                </a:ext>
              </a:extLst>
            </p:cNvPr>
            <p:cNvPicPr>
              <a:picLocks noChangeAspect="1"/>
            </p:cNvPicPr>
            <p:nvPr/>
          </p:nvPicPr>
          <p:blipFill>
            <a:blip r:embed="rId4"/>
            <a:stretch>
              <a:fillRect/>
            </a:stretch>
          </p:blipFill>
          <p:spPr>
            <a:xfrm>
              <a:off x="9448083" y="5318488"/>
              <a:ext cx="1873278" cy="830422"/>
            </a:xfrm>
            <a:prstGeom prst="rect">
              <a:avLst/>
            </a:prstGeom>
          </p:spPr>
        </p:pic>
        <p:pic>
          <p:nvPicPr>
            <p:cNvPr id="8" name="Picture 7">
              <a:extLst>
                <a:ext uri="{FF2B5EF4-FFF2-40B4-BE49-F238E27FC236}">
                  <a16:creationId xmlns:a16="http://schemas.microsoft.com/office/drawing/2014/main" id="{E9D2A71D-8DEE-ACAE-DCBC-EEB69C5CEDCB}"/>
                </a:ext>
              </a:extLst>
            </p:cNvPr>
            <p:cNvPicPr>
              <a:picLocks noChangeAspect="1"/>
            </p:cNvPicPr>
            <p:nvPr/>
          </p:nvPicPr>
          <p:blipFill>
            <a:blip r:embed="rId4"/>
            <a:stretch>
              <a:fillRect/>
            </a:stretch>
          </p:blipFill>
          <p:spPr>
            <a:xfrm flipH="1">
              <a:off x="6676548" y="4903277"/>
              <a:ext cx="1775200" cy="830422"/>
            </a:xfrm>
            <a:prstGeom prst="rect">
              <a:avLst/>
            </a:prstGeom>
          </p:spPr>
        </p:pic>
      </p:grpSp>
      <p:pic>
        <p:nvPicPr>
          <p:cNvPr id="9" name="Picture 8" descr="Photo of a small aquaponics system.">
            <a:extLst>
              <a:ext uri="{FF2B5EF4-FFF2-40B4-BE49-F238E27FC236}">
                <a16:creationId xmlns:a16="http://schemas.microsoft.com/office/drawing/2014/main" id="{FA00947D-B3F2-4BD8-A987-AC72145661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2390" y="3230891"/>
            <a:ext cx="3640569" cy="2733576"/>
          </a:xfrm>
          <a:prstGeom prst="rect">
            <a:avLst/>
          </a:prstGeom>
          <a:effectLst>
            <a:softEdge rad="330200"/>
          </a:effectLst>
        </p:spPr>
      </p:pic>
      <p:sp>
        <p:nvSpPr>
          <p:cNvPr id="3" name="Content Placeholder 2">
            <a:extLst>
              <a:ext uri="{FF2B5EF4-FFF2-40B4-BE49-F238E27FC236}">
                <a16:creationId xmlns:a16="http://schemas.microsoft.com/office/drawing/2014/main" id="{18466FBF-AE1E-45F1-91C9-5D17F38C276D}"/>
              </a:ext>
            </a:extLst>
          </p:cNvPr>
          <p:cNvSpPr>
            <a:spLocks noGrp="1"/>
          </p:cNvSpPr>
          <p:nvPr>
            <p:ph idx="1"/>
          </p:nvPr>
        </p:nvSpPr>
        <p:spPr>
          <a:xfrm>
            <a:off x="386079" y="1855791"/>
            <a:ext cx="8276657" cy="706936"/>
          </a:xfrm>
        </p:spPr>
        <p:txBody>
          <a:bodyPr>
            <a:noAutofit/>
          </a:bodyPr>
          <a:lstStyle/>
          <a:p>
            <a:pPr>
              <a:lnSpc>
                <a:spcPct val="120000"/>
              </a:lnSpc>
            </a:pPr>
            <a:r>
              <a:rPr lang="en-US" dirty="0">
                <a:ea typeface="Calibri" panose="020F0502020204030204" pitchFamily="34" charset="0"/>
              </a:rPr>
              <a:t>L</a:t>
            </a:r>
            <a:r>
              <a:rPr lang="en-US" dirty="0">
                <a:effectLst/>
                <a:ea typeface="Calibri" panose="020F0502020204030204" pitchFamily="34" charset="0"/>
              </a:rPr>
              <a:t>earn about important plant and animal </a:t>
            </a:r>
            <a:r>
              <a:rPr lang="en-US" dirty="0">
                <a:ea typeface="Calibri" panose="020F0502020204030204" pitchFamily="34" charset="0"/>
              </a:rPr>
              <a:t>nutrients.</a:t>
            </a:r>
            <a:endParaRPr lang="en-US" dirty="0"/>
          </a:p>
        </p:txBody>
      </p:sp>
    </p:spTree>
    <p:custDataLst>
      <p:tags r:id="rId1"/>
    </p:custDataLst>
    <p:extLst>
      <p:ext uri="{BB962C8B-B14F-4D97-AF65-F5344CB8AC3E}">
        <p14:creationId xmlns:p14="http://schemas.microsoft.com/office/powerpoint/2010/main" val="7151255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AA79D3-F1C6-4DFB-957B-3F870AF20AC7}"/>
              </a:ext>
            </a:extLst>
          </p:cNvPr>
          <p:cNvSpPr>
            <a:spLocks noGrp="1"/>
          </p:cNvSpPr>
          <p:nvPr>
            <p:ph type="title"/>
          </p:nvPr>
        </p:nvSpPr>
        <p:spPr/>
        <p:txBody>
          <a:bodyPr/>
          <a:lstStyle/>
          <a:p>
            <a:r>
              <a:rPr lang="en-US" dirty="0"/>
              <a:t>Plant and fish nutrition</a:t>
            </a:r>
          </a:p>
        </p:txBody>
      </p:sp>
      <p:sp>
        <p:nvSpPr>
          <p:cNvPr id="2" name="Content Placeholder 1">
            <a:extLst>
              <a:ext uri="{FF2B5EF4-FFF2-40B4-BE49-F238E27FC236}">
                <a16:creationId xmlns:a16="http://schemas.microsoft.com/office/drawing/2014/main" id="{2F97675B-8974-40AE-A068-C7222EAA5858}"/>
              </a:ext>
            </a:extLst>
          </p:cNvPr>
          <p:cNvSpPr>
            <a:spLocks noGrp="1"/>
          </p:cNvSpPr>
          <p:nvPr>
            <p:ph idx="1"/>
          </p:nvPr>
        </p:nvSpPr>
        <p:spPr>
          <a:xfrm>
            <a:off x="386079" y="1825625"/>
            <a:ext cx="11302337" cy="4351338"/>
          </a:xfrm>
        </p:spPr>
        <p:txBody>
          <a:bodyPr/>
          <a:lstStyle/>
          <a:p>
            <a:pPr>
              <a:lnSpc>
                <a:spcPct val="100000"/>
              </a:lnSpc>
            </a:pPr>
            <a:r>
              <a:rPr lang="en-US" dirty="0"/>
              <a:t>Aquaponics is the combination of aquaculture and hydroponics (growing plants in water). </a:t>
            </a:r>
          </a:p>
          <a:p>
            <a:pPr>
              <a:lnSpc>
                <a:spcPct val="100000"/>
              </a:lnSpc>
            </a:pPr>
            <a:r>
              <a:rPr lang="en-US" dirty="0"/>
              <a:t>Aquaponics systems rely on the interaction and synergy between plants and animals. </a:t>
            </a:r>
          </a:p>
          <a:p>
            <a:pPr>
              <a:lnSpc>
                <a:spcPct val="100000"/>
              </a:lnSpc>
            </a:pPr>
            <a:r>
              <a:rPr lang="en-US" dirty="0"/>
              <a:t>The primary nutritional input in an aquaponic systems is the fish food. </a:t>
            </a:r>
          </a:p>
          <a:p>
            <a:pPr>
              <a:lnSpc>
                <a:spcPct val="100000"/>
              </a:lnSpc>
            </a:pPr>
            <a:r>
              <a:rPr lang="en-US" dirty="0"/>
              <a:t>So, the flow of nutrients in an aquaponics system starts with, and is maintained by, regular feeding of the fish. </a:t>
            </a:r>
          </a:p>
          <a:p>
            <a:pPr>
              <a:lnSpc>
                <a:spcPct val="100000"/>
              </a:lnSpc>
            </a:pPr>
            <a:r>
              <a:rPr lang="en-US" dirty="0"/>
              <a:t>Fish produce waste, which provides nutrition for the plants. </a:t>
            </a:r>
          </a:p>
        </p:txBody>
      </p:sp>
    </p:spTree>
    <p:custDataLst>
      <p:tags r:id="rId1"/>
    </p:custDataLst>
    <p:extLst>
      <p:ext uri="{BB962C8B-B14F-4D97-AF65-F5344CB8AC3E}">
        <p14:creationId xmlns:p14="http://schemas.microsoft.com/office/powerpoint/2010/main" val="561805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17F8F-C0C4-48F9-9905-0A2CA10C5123}"/>
              </a:ext>
            </a:extLst>
          </p:cNvPr>
          <p:cNvSpPr>
            <a:spLocks noGrp="1"/>
          </p:cNvSpPr>
          <p:nvPr>
            <p:ph type="title"/>
          </p:nvPr>
        </p:nvSpPr>
        <p:spPr>
          <a:xfrm>
            <a:off x="318052" y="477080"/>
            <a:ext cx="7785424" cy="998483"/>
          </a:xfrm>
        </p:spPr>
        <p:txBody>
          <a:bodyPr>
            <a:normAutofit/>
          </a:bodyPr>
          <a:lstStyle/>
          <a:p>
            <a:r>
              <a:rPr lang="en-US" dirty="0"/>
              <a:t>Animal nutrition</a:t>
            </a:r>
            <a:endParaRPr lang="en-US" sz="2700" dirty="0">
              <a:solidFill>
                <a:schemeClr val="tx1"/>
              </a:solidFill>
            </a:endParaRPr>
          </a:p>
        </p:txBody>
      </p:sp>
      <p:sp>
        <p:nvSpPr>
          <p:cNvPr id="3" name="Content Placeholder 2">
            <a:extLst>
              <a:ext uri="{FF2B5EF4-FFF2-40B4-BE49-F238E27FC236}">
                <a16:creationId xmlns:a16="http://schemas.microsoft.com/office/drawing/2014/main" id="{2ADF3F8A-8B7F-40D8-9011-CC1B13506CC7}"/>
              </a:ext>
            </a:extLst>
          </p:cNvPr>
          <p:cNvSpPr>
            <a:spLocks noGrp="1"/>
          </p:cNvSpPr>
          <p:nvPr>
            <p:ph sz="half" idx="1"/>
          </p:nvPr>
        </p:nvSpPr>
        <p:spPr>
          <a:xfrm>
            <a:off x="677333" y="2948316"/>
            <a:ext cx="3397956" cy="3176642"/>
          </a:xfrm>
        </p:spPr>
        <p:txBody>
          <a:bodyPr>
            <a:normAutofit/>
          </a:bodyPr>
          <a:lstStyle/>
          <a:p>
            <a:r>
              <a:rPr lang="en-US" sz="2400" dirty="0"/>
              <a:t>Carbohydrates </a:t>
            </a:r>
          </a:p>
          <a:p>
            <a:r>
              <a:rPr lang="en-US" sz="2400" dirty="0"/>
              <a:t>Fats </a:t>
            </a:r>
          </a:p>
          <a:p>
            <a:r>
              <a:rPr lang="en-US" sz="2400" dirty="0"/>
              <a:t>Fiber </a:t>
            </a:r>
          </a:p>
          <a:p>
            <a:r>
              <a:rPr lang="en-US" sz="2400" dirty="0"/>
              <a:t>Minerals </a:t>
            </a:r>
          </a:p>
          <a:p>
            <a:r>
              <a:rPr lang="en-US" sz="2400" dirty="0"/>
              <a:t>Proteins </a:t>
            </a:r>
          </a:p>
          <a:p>
            <a:r>
              <a:rPr lang="en-US" sz="2400" dirty="0"/>
              <a:t>Vitamin A </a:t>
            </a:r>
          </a:p>
        </p:txBody>
      </p:sp>
      <p:sp>
        <p:nvSpPr>
          <p:cNvPr id="4" name="Content Placeholder 3">
            <a:extLst>
              <a:ext uri="{FF2B5EF4-FFF2-40B4-BE49-F238E27FC236}">
                <a16:creationId xmlns:a16="http://schemas.microsoft.com/office/drawing/2014/main" id="{6A8E731F-F2B9-4C03-AD02-928ACC11D813}"/>
              </a:ext>
            </a:extLst>
          </p:cNvPr>
          <p:cNvSpPr>
            <a:spLocks noGrp="1"/>
          </p:cNvSpPr>
          <p:nvPr>
            <p:ph sz="half" idx="2"/>
          </p:nvPr>
        </p:nvSpPr>
        <p:spPr>
          <a:xfrm>
            <a:off x="4776307" y="2948315"/>
            <a:ext cx="4198360" cy="3300820"/>
          </a:xfrm>
        </p:spPr>
        <p:txBody>
          <a:bodyPr>
            <a:normAutofit/>
          </a:bodyPr>
          <a:lstStyle/>
          <a:p>
            <a:r>
              <a:rPr lang="en-US" sz="2600" dirty="0"/>
              <a:t>Vitamin B-12</a:t>
            </a:r>
          </a:p>
          <a:p>
            <a:r>
              <a:rPr lang="fi-FI" sz="2600" dirty="0"/>
              <a:t>Vitamin: calcium</a:t>
            </a:r>
          </a:p>
          <a:p>
            <a:r>
              <a:rPr lang="fi-FI" sz="2600" dirty="0"/>
              <a:t>Vitamin: iron</a:t>
            </a:r>
          </a:p>
          <a:p>
            <a:r>
              <a:rPr lang="fi-FI" sz="2600" dirty="0"/>
              <a:t>Vitamin: riboflavin </a:t>
            </a:r>
          </a:p>
          <a:p>
            <a:r>
              <a:rPr lang="fi-FI" sz="2600" dirty="0"/>
              <a:t>Vitamin: zinc </a:t>
            </a:r>
          </a:p>
          <a:p>
            <a:r>
              <a:rPr lang="fi-FI" sz="2600" dirty="0"/>
              <a:t>Water</a:t>
            </a:r>
          </a:p>
          <a:p>
            <a:endParaRPr lang="en-US" dirty="0"/>
          </a:p>
        </p:txBody>
      </p:sp>
      <p:sp>
        <p:nvSpPr>
          <p:cNvPr id="5" name="TextBox 4">
            <a:extLst>
              <a:ext uri="{FF2B5EF4-FFF2-40B4-BE49-F238E27FC236}">
                <a16:creationId xmlns:a16="http://schemas.microsoft.com/office/drawing/2014/main" id="{D3DB8410-FBC7-498E-BDED-F12D8490157B}"/>
              </a:ext>
            </a:extLst>
          </p:cNvPr>
          <p:cNvSpPr txBox="1"/>
          <p:nvPr/>
        </p:nvSpPr>
        <p:spPr>
          <a:xfrm>
            <a:off x="424071" y="1764353"/>
            <a:ext cx="9289772" cy="954107"/>
          </a:xfrm>
          <a:prstGeom prst="rect">
            <a:avLst/>
          </a:prstGeom>
          <a:noFill/>
        </p:spPr>
        <p:txBody>
          <a:bodyPr wrap="square" rtlCol="0">
            <a:spAutoFit/>
          </a:bodyPr>
          <a:lstStyle/>
          <a:p>
            <a:r>
              <a:rPr lang="en-US" sz="2800" dirty="0">
                <a:solidFill>
                  <a:schemeClr val="tx1"/>
                </a:solidFill>
              </a:rPr>
              <a:t>Animals (humans included) </a:t>
            </a:r>
            <a:r>
              <a:rPr lang="en-US" sz="2800" dirty="0"/>
              <a:t>obtain vitamins from their diet and </a:t>
            </a:r>
            <a:r>
              <a:rPr lang="en-US" sz="2800" dirty="0">
                <a:solidFill>
                  <a:schemeClr val="tx1"/>
                </a:solidFill>
              </a:rPr>
              <a:t>require more than 40 nutrients, including: </a:t>
            </a:r>
            <a:endParaRPr lang="en-US" sz="2800" dirty="0"/>
          </a:p>
        </p:txBody>
      </p:sp>
    </p:spTree>
    <p:custDataLst>
      <p:tags r:id="rId1"/>
    </p:custDataLst>
    <p:extLst>
      <p:ext uri="{BB962C8B-B14F-4D97-AF65-F5344CB8AC3E}">
        <p14:creationId xmlns:p14="http://schemas.microsoft.com/office/powerpoint/2010/main" val="34653514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9F5FE-555F-42F3-B446-09363FC52DDA}"/>
              </a:ext>
            </a:extLst>
          </p:cNvPr>
          <p:cNvSpPr>
            <a:spLocks noGrp="1"/>
          </p:cNvSpPr>
          <p:nvPr>
            <p:ph type="title"/>
          </p:nvPr>
        </p:nvSpPr>
        <p:spPr>
          <a:xfrm>
            <a:off x="385763" y="365125"/>
            <a:ext cx="10968037" cy="1325563"/>
          </a:xfrm>
        </p:spPr>
        <p:txBody>
          <a:bodyPr>
            <a:normAutofit/>
          </a:bodyPr>
          <a:lstStyle/>
          <a:p>
            <a:r>
              <a:rPr lang="en-US" sz="4800" dirty="0"/>
              <a:t>Nutrition deficiencies </a:t>
            </a:r>
          </a:p>
        </p:txBody>
      </p:sp>
      <p:graphicFrame>
        <p:nvGraphicFramePr>
          <p:cNvPr id="4" name="Table 4">
            <a:extLst>
              <a:ext uri="{FF2B5EF4-FFF2-40B4-BE49-F238E27FC236}">
                <a16:creationId xmlns:a16="http://schemas.microsoft.com/office/drawing/2014/main" id="{DFC44730-D6F2-499F-A001-E021F2B8D4F3}"/>
              </a:ext>
            </a:extLst>
          </p:cNvPr>
          <p:cNvGraphicFramePr>
            <a:graphicFrameLocks noGrp="1"/>
          </p:cNvGraphicFramePr>
          <p:nvPr>
            <p:ph idx="1"/>
            <p:extLst>
              <p:ext uri="{D42A27DB-BD31-4B8C-83A1-F6EECF244321}">
                <p14:modId xmlns:p14="http://schemas.microsoft.com/office/powerpoint/2010/main" val="2765524223"/>
              </p:ext>
            </p:extLst>
          </p:nvPr>
        </p:nvGraphicFramePr>
        <p:xfrm>
          <a:off x="385762" y="2232658"/>
          <a:ext cx="9973263" cy="2934655"/>
        </p:xfrm>
        <a:graphic>
          <a:graphicData uri="http://schemas.openxmlformats.org/drawingml/2006/table">
            <a:tbl>
              <a:tblPr firstRow="1" bandRow="1">
                <a:tableStyleId>{7DF18680-E054-41AD-8BC1-D1AEF772440D}</a:tableStyleId>
              </a:tblPr>
              <a:tblGrid>
                <a:gridCol w="3188120">
                  <a:extLst>
                    <a:ext uri="{9D8B030D-6E8A-4147-A177-3AD203B41FA5}">
                      <a16:colId xmlns:a16="http://schemas.microsoft.com/office/drawing/2014/main" val="3501538551"/>
                    </a:ext>
                  </a:extLst>
                </a:gridCol>
                <a:gridCol w="6785143">
                  <a:extLst>
                    <a:ext uri="{9D8B030D-6E8A-4147-A177-3AD203B41FA5}">
                      <a16:colId xmlns:a16="http://schemas.microsoft.com/office/drawing/2014/main" val="4032282438"/>
                    </a:ext>
                  </a:extLst>
                </a:gridCol>
              </a:tblGrid>
              <a:tr h="454841">
                <a:tc>
                  <a:txBody>
                    <a:bodyPr/>
                    <a:lstStyle/>
                    <a:p>
                      <a:pPr marL="0" marR="0" algn="ctr">
                        <a:spcBef>
                          <a:spcPts val="0"/>
                        </a:spcBef>
                        <a:spcAft>
                          <a:spcPts val="0"/>
                        </a:spcAft>
                      </a:pPr>
                      <a:r>
                        <a:rPr lang="en-US" sz="2000" b="1" dirty="0">
                          <a:solidFill>
                            <a:schemeClr val="tx1"/>
                          </a:solidFill>
                          <a:effectLst/>
                        </a:rPr>
                        <a:t>Deficiency</a:t>
                      </a:r>
                      <a:endParaRPr lang="en-US" sz="2000" dirty="0">
                        <a:solidFill>
                          <a:schemeClr val="tx1"/>
                        </a:solidFill>
                        <a:effectLst/>
                        <a:latin typeface="+mn-lt"/>
                        <a:ea typeface="Cambria" panose="02040503050406030204" pitchFamily="18" charset="0"/>
                        <a:cs typeface="Times New Roman" panose="02020603050405020304" pitchFamily="18" charset="0"/>
                      </a:endParaRPr>
                    </a:p>
                  </a:txBody>
                  <a:tcPr marL="68580" marR="68580" marT="0" marB="0">
                    <a:solidFill>
                      <a:srgbClr val="53A7CF"/>
                    </a:solidFill>
                  </a:tcPr>
                </a:tc>
                <a:tc>
                  <a:txBody>
                    <a:bodyPr/>
                    <a:lstStyle/>
                    <a:p>
                      <a:pPr marL="0" marR="0" algn="ctr">
                        <a:spcBef>
                          <a:spcPts val="0"/>
                        </a:spcBef>
                        <a:spcAft>
                          <a:spcPts val="0"/>
                        </a:spcAft>
                      </a:pPr>
                      <a:r>
                        <a:rPr lang="en-US" sz="2000" b="1" dirty="0">
                          <a:solidFill>
                            <a:schemeClr val="tx1"/>
                          </a:solidFill>
                          <a:effectLst/>
                        </a:rPr>
                        <a:t>Can Cause</a:t>
                      </a:r>
                      <a:endParaRPr lang="en-US" sz="2000" dirty="0">
                        <a:solidFill>
                          <a:schemeClr val="tx1"/>
                        </a:solidFill>
                        <a:effectLst/>
                        <a:latin typeface="+mn-lt"/>
                        <a:ea typeface="Cambria" panose="02040503050406030204" pitchFamily="18" charset="0"/>
                        <a:cs typeface="Times New Roman" panose="02020603050405020304" pitchFamily="18" charset="0"/>
                      </a:endParaRPr>
                    </a:p>
                  </a:txBody>
                  <a:tcPr marL="68580" marR="68580" marT="0" marB="0">
                    <a:solidFill>
                      <a:srgbClr val="53A7CF"/>
                    </a:solidFill>
                  </a:tcPr>
                </a:tc>
                <a:extLst>
                  <a:ext uri="{0D108BD9-81ED-4DB2-BD59-A6C34878D82A}">
                    <a16:rowId xmlns:a16="http://schemas.microsoft.com/office/drawing/2014/main" val="1948679725"/>
                  </a:ext>
                </a:extLst>
              </a:tr>
              <a:tr h="454841">
                <a:tc>
                  <a:txBody>
                    <a:bodyPr/>
                    <a:lstStyle/>
                    <a:p>
                      <a:pPr algn="ctr"/>
                      <a:r>
                        <a:rPr lang="en-US" b="0" dirty="0">
                          <a:solidFill>
                            <a:schemeClr val="tx1"/>
                          </a:solidFill>
                        </a:rPr>
                        <a:t>Vitamin A</a:t>
                      </a:r>
                    </a:p>
                  </a:txBody>
                  <a:tcPr>
                    <a:solidFill>
                      <a:srgbClr val="53A7CF">
                        <a:alpha val="35000"/>
                      </a:srgbClr>
                    </a:solidFill>
                  </a:tcPr>
                </a:tc>
                <a:tc>
                  <a:txBody>
                    <a:bodyPr/>
                    <a:lstStyle/>
                    <a:p>
                      <a:r>
                        <a:rPr lang="en-US" b="0" dirty="0">
                          <a:solidFill>
                            <a:schemeClr val="tx1"/>
                          </a:solidFill>
                        </a:rPr>
                        <a:t>Skeletal deformities</a:t>
                      </a:r>
                    </a:p>
                  </a:txBody>
                  <a:tcPr>
                    <a:solidFill>
                      <a:srgbClr val="53A7CF">
                        <a:alpha val="35000"/>
                      </a:srgbClr>
                    </a:solidFill>
                  </a:tcPr>
                </a:tc>
                <a:extLst>
                  <a:ext uri="{0D108BD9-81ED-4DB2-BD59-A6C34878D82A}">
                    <a16:rowId xmlns:a16="http://schemas.microsoft.com/office/drawing/2014/main" val="1685814814"/>
                  </a:ext>
                </a:extLst>
              </a:tr>
              <a:tr h="785066">
                <a:tc>
                  <a:txBody>
                    <a:bodyPr/>
                    <a:lstStyle/>
                    <a:p>
                      <a:pPr algn="ctr"/>
                      <a:r>
                        <a:rPr lang="en-US" b="0" dirty="0">
                          <a:solidFill>
                            <a:schemeClr val="tx1"/>
                          </a:solidFill>
                        </a:rPr>
                        <a:t>Vitamin C</a:t>
                      </a:r>
                    </a:p>
                  </a:txBody>
                  <a:tcPr>
                    <a:solidFill>
                      <a:schemeClr val="bg2"/>
                    </a:solidFill>
                  </a:tcPr>
                </a:tc>
                <a:tc>
                  <a:txBody>
                    <a:bodyPr/>
                    <a:lstStyle/>
                    <a:p>
                      <a:r>
                        <a:rPr lang="en-US" b="0" dirty="0">
                          <a:solidFill>
                            <a:schemeClr val="tx1"/>
                          </a:solidFill>
                        </a:rPr>
                        <a:t>Can cause broken back disease, where the fish's backbone becomes deformed</a:t>
                      </a:r>
                    </a:p>
                  </a:txBody>
                  <a:tcPr>
                    <a:solidFill>
                      <a:schemeClr val="bg2"/>
                    </a:solidFill>
                  </a:tcPr>
                </a:tc>
                <a:extLst>
                  <a:ext uri="{0D108BD9-81ED-4DB2-BD59-A6C34878D82A}">
                    <a16:rowId xmlns:a16="http://schemas.microsoft.com/office/drawing/2014/main" val="2124112311"/>
                  </a:ext>
                </a:extLst>
              </a:tr>
              <a:tr h="785066">
                <a:tc>
                  <a:txBody>
                    <a:bodyPr/>
                    <a:lstStyle/>
                    <a:p>
                      <a:pPr algn="ctr"/>
                      <a:r>
                        <a:rPr lang="en-US" b="0" dirty="0">
                          <a:solidFill>
                            <a:schemeClr val="tx1"/>
                          </a:solidFill>
                        </a:rPr>
                        <a:t>Vitamin B-complex </a:t>
                      </a:r>
                    </a:p>
                  </a:txBody>
                  <a:tcPr>
                    <a:solidFill>
                      <a:srgbClr val="53A7CF">
                        <a:alpha val="35000"/>
                      </a:srgbClr>
                    </a:solidFill>
                  </a:tcPr>
                </a:tc>
                <a:tc>
                  <a:txBody>
                    <a:bodyPr/>
                    <a:lstStyle/>
                    <a:p>
                      <a:r>
                        <a:rPr lang="en-US" b="0" dirty="0">
                          <a:solidFill>
                            <a:schemeClr val="tx1"/>
                          </a:solidFill>
                        </a:rPr>
                        <a:t>Can cause brain, spinal cord and nerve disorders </a:t>
                      </a:r>
                    </a:p>
                    <a:p>
                      <a:endParaRPr lang="en-US" b="0" dirty="0">
                        <a:solidFill>
                          <a:schemeClr val="tx1"/>
                        </a:solidFill>
                      </a:endParaRPr>
                    </a:p>
                  </a:txBody>
                  <a:tcPr>
                    <a:solidFill>
                      <a:srgbClr val="53A7CF">
                        <a:alpha val="35000"/>
                      </a:srgbClr>
                    </a:solidFill>
                  </a:tcPr>
                </a:tc>
                <a:extLst>
                  <a:ext uri="{0D108BD9-81ED-4DB2-BD59-A6C34878D82A}">
                    <a16:rowId xmlns:a16="http://schemas.microsoft.com/office/drawing/2014/main" val="4223770774"/>
                  </a:ext>
                </a:extLst>
              </a:tr>
              <a:tr h="454841">
                <a:tc>
                  <a:txBody>
                    <a:bodyPr/>
                    <a:lstStyle/>
                    <a:p>
                      <a:pPr algn="ctr"/>
                      <a:r>
                        <a:rPr lang="en-US" b="0" dirty="0">
                          <a:solidFill>
                            <a:schemeClr val="tx1"/>
                          </a:solidFill>
                        </a:rPr>
                        <a:t>Iodine</a:t>
                      </a:r>
                    </a:p>
                  </a:txBody>
                  <a:tcPr>
                    <a:solidFill>
                      <a:schemeClr val="bg2"/>
                    </a:solidFill>
                  </a:tcPr>
                </a:tc>
                <a:tc>
                  <a:txBody>
                    <a:bodyPr/>
                    <a:lstStyle/>
                    <a:p>
                      <a:r>
                        <a:rPr lang="en-US" b="0" dirty="0">
                          <a:solidFill>
                            <a:schemeClr val="tx1"/>
                          </a:solidFill>
                        </a:rPr>
                        <a:t>Can cause thyroid hyperplasia</a:t>
                      </a:r>
                    </a:p>
                  </a:txBody>
                  <a:tcPr>
                    <a:solidFill>
                      <a:schemeClr val="bg2"/>
                    </a:solidFill>
                  </a:tcPr>
                </a:tc>
                <a:extLst>
                  <a:ext uri="{0D108BD9-81ED-4DB2-BD59-A6C34878D82A}">
                    <a16:rowId xmlns:a16="http://schemas.microsoft.com/office/drawing/2014/main" val="996586297"/>
                  </a:ext>
                </a:extLst>
              </a:tr>
            </a:tbl>
          </a:graphicData>
        </a:graphic>
      </p:graphicFrame>
      <p:sp>
        <p:nvSpPr>
          <p:cNvPr id="5" name="TextBox 4">
            <a:extLst>
              <a:ext uri="{FF2B5EF4-FFF2-40B4-BE49-F238E27FC236}">
                <a16:creationId xmlns:a16="http://schemas.microsoft.com/office/drawing/2014/main" id="{32E605F4-626D-4FD4-8FA5-9D5453346A0A}"/>
              </a:ext>
            </a:extLst>
          </p:cNvPr>
          <p:cNvSpPr txBox="1"/>
          <p:nvPr/>
        </p:nvSpPr>
        <p:spPr>
          <a:xfrm>
            <a:off x="2201521" y="5588357"/>
            <a:ext cx="7262038" cy="369332"/>
          </a:xfrm>
          <a:prstGeom prst="rect">
            <a:avLst/>
          </a:prstGeom>
          <a:solidFill>
            <a:srgbClr val="CBDB85"/>
          </a:solidFill>
          <a:ln w="31750">
            <a:solidFill>
              <a:srgbClr val="CBDB85"/>
            </a:solidFill>
          </a:ln>
        </p:spPr>
        <p:txBody>
          <a:bodyPr wrap="square" rtlCol="0">
            <a:spAutoFit/>
          </a:bodyPr>
          <a:lstStyle/>
          <a:p>
            <a:pPr algn="ctr"/>
            <a:r>
              <a:rPr lang="en-US" dirty="0">
                <a:ln w="0"/>
                <a:effectLst>
                  <a:outerShdw blurRad="38100" dist="19050" dir="2700000" algn="tl" rotWithShape="0">
                    <a:schemeClr val="dk1">
                      <a:alpha val="40000"/>
                    </a:schemeClr>
                  </a:outerShdw>
                </a:effectLst>
                <a:latin typeface="Acumin Pro" panose="020B0504020202020204" pitchFamily="34" charset="77"/>
              </a:rPr>
              <a:t>Note that vitamins C &amp; E are important for immune function. </a:t>
            </a:r>
          </a:p>
        </p:txBody>
      </p:sp>
      <p:sp>
        <p:nvSpPr>
          <p:cNvPr id="3" name="TextBox 2">
            <a:extLst>
              <a:ext uri="{FF2B5EF4-FFF2-40B4-BE49-F238E27FC236}">
                <a16:creationId xmlns:a16="http://schemas.microsoft.com/office/drawing/2014/main" id="{F676677E-BF50-4D7D-8318-FD9439D90509}"/>
              </a:ext>
            </a:extLst>
          </p:cNvPr>
          <p:cNvSpPr txBox="1"/>
          <p:nvPr/>
        </p:nvSpPr>
        <p:spPr>
          <a:xfrm>
            <a:off x="385764" y="1690688"/>
            <a:ext cx="6661808" cy="369332"/>
          </a:xfrm>
          <a:prstGeom prst="rect">
            <a:avLst/>
          </a:prstGeom>
          <a:noFill/>
        </p:spPr>
        <p:txBody>
          <a:bodyPr wrap="square" rtlCol="0">
            <a:spAutoFit/>
          </a:bodyPr>
          <a:lstStyle/>
          <a:p>
            <a:r>
              <a:rPr lang="en-US" sz="1800" b="1" dirty="0">
                <a:effectLst/>
                <a:latin typeface="Calibri" panose="020F0502020204030204" pitchFamily="34" charset="0"/>
                <a:ea typeface="Calibri" panose="020F0502020204030204" pitchFamily="34" charset="0"/>
                <a:cs typeface="Times New Roman" panose="02020603050405020304" pitchFamily="18" charset="0"/>
              </a:rPr>
              <a:t>Common goldfish nutrition deficiencies: </a:t>
            </a:r>
            <a:endParaRPr lang="en-US" b="1" dirty="0"/>
          </a:p>
        </p:txBody>
      </p:sp>
    </p:spTree>
    <p:custDataLst>
      <p:tags r:id="rId1"/>
    </p:custDataLst>
    <p:extLst>
      <p:ext uri="{BB962C8B-B14F-4D97-AF65-F5344CB8AC3E}">
        <p14:creationId xmlns:p14="http://schemas.microsoft.com/office/powerpoint/2010/main" val="37011576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242D0-3C08-4894-85AF-5F9CEF987F51}"/>
              </a:ext>
            </a:extLst>
          </p:cNvPr>
          <p:cNvSpPr>
            <a:spLocks noGrp="1"/>
          </p:cNvSpPr>
          <p:nvPr>
            <p:ph type="title"/>
          </p:nvPr>
        </p:nvSpPr>
        <p:spPr>
          <a:xfrm>
            <a:off x="278296" y="444637"/>
            <a:ext cx="11075504" cy="1325563"/>
          </a:xfrm>
        </p:spPr>
        <p:txBody>
          <a:bodyPr/>
          <a:lstStyle/>
          <a:p>
            <a:r>
              <a:rPr lang="en-US" dirty="0"/>
              <a:t>Goldfish nutrition </a:t>
            </a:r>
          </a:p>
        </p:txBody>
      </p:sp>
      <p:sp>
        <p:nvSpPr>
          <p:cNvPr id="3" name="Content Placeholder 2">
            <a:extLst>
              <a:ext uri="{FF2B5EF4-FFF2-40B4-BE49-F238E27FC236}">
                <a16:creationId xmlns:a16="http://schemas.microsoft.com/office/drawing/2014/main" id="{510F87CF-0954-427F-86E2-292641A6E4F9}"/>
              </a:ext>
            </a:extLst>
          </p:cNvPr>
          <p:cNvSpPr>
            <a:spLocks noGrp="1"/>
          </p:cNvSpPr>
          <p:nvPr>
            <p:ph idx="1"/>
          </p:nvPr>
        </p:nvSpPr>
        <p:spPr/>
        <p:txBody>
          <a:bodyPr>
            <a:normAutofit fontScale="92500" lnSpcReduction="10000"/>
          </a:bodyPr>
          <a:lstStyle/>
          <a:p>
            <a:pPr>
              <a:lnSpc>
                <a:spcPct val="120000"/>
              </a:lnSpc>
            </a:pPr>
            <a:r>
              <a:rPr lang="en-US" dirty="0"/>
              <a:t>Goldfish food requirements: </a:t>
            </a:r>
          </a:p>
          <a:p>
            <a:pPr lvl="1">
              <a:lnSpc>
                <a:spcPct val="110000"/>
              </a:lnSpc>
            </a:pPr>
            <a:r>
              <a:rPr lang="en-US" sz="1900" dirty="0"/>
              <a:t>A protein level of 30% (older fish) to 35%  (younger fish).</a:t>
            </a:r>
          </a:p>
          <a:p>
            <a:pPr lvl="1">
              <a:lnSpc>
                <a:spcPct val="110000"/>
              </a:lnSpc>
            </a:pPr>
            <a:r>
              <a:rPr lang="en-US" sz="1900" dirty="0"/>
              <a:t>One of the first three ingredients listed should be fishmeal, shrimp or krill.</a:t>
            </a:r>
          </a:p>
          <a:p>
            <a:pPr>
              <a:lnSpc>
                <a:spcPct val="120000"/>
              </a:lnSpc>
            </a:pPr>
            <a:r>
              <a:rPr lang="en-US" dirty="0"/>
              <a:t>Recommendations: </a:t>
            </a:r>
          </a:p>
          <a:p>
            <a:pPr lvl="1">
              <a:lnSpc>
                <a:spcPct val="110000"/>
              </a:lnSpc>
            </a:pPr>
            <a:r>
              <a:rPr lang="en-US" sz="2100" dirty="0"/>
              <a:t>Goldfish should eat a mix of flakes, pellets, frozen, and freeze-dried food.</a:t>
            </a:r>
          </a:p>
          <a:p>
            <a:pPr lvl="1">
              <a:lnSpc>
                <a:spcPct val="110000"/>
              </a:lnSpc>
            </a:pPr>
            <a:r>
              <a:rPr lang="en-US" sz="2100" dirty="0"/>
              <a:t>Adult goldfish should eat 3% of their body weight daily; fry and fingerlings can eat up to 5%.</a:t>
            </a:r>
          </a:p>
          <a:p>
            <a:pPr lvl="1">
              <a:lnSpc>
                <a:spcPct val="110000"/>
              </a:lnSpc>
            </a:pPr>
            <a:r>
              <a:rPr lang="en-US" sz="2100" dirty="0"/>
              <a:t>Goldfish don't have a true stomach, so it's best to feed them multiple smaller meals per day. </a:t>
            </a:r>
          </a:p>
          <a:p>
            <a:pPr lvl="1">
              <a:lnSpc>
                <a:spcPct val="110000"/>
              </a:lnSpc>
            </a:pPr>
            <a:r>
              <a:rPr lang="en-US" sz="2100" dirty="0"/>
              <a:t>Goldfish are cold-blooded, so their metabolism slows down when the water temperature drops. </a:t>
            </a:r>
          </a:p>
          <a:p>
            <a:pPr>
              <a:lnSpc>
                <a:spcPct val="120000"/>
              </a:lnSpc>
            </a:pPr>
            <a:r>
              <a:rPr lang="en-US" dirty="0"/>
              <a:t>You can also look for foods that are specifically formulated for goldfish; they need more carbohydrates than other types of fish. </a:t>
            </a:r>
          </a:p>
        </p:txBody>
      </p:sp>
      <p:pic>
        <p:nvPicPr>
          <p:cNvPr id="6" name="Picture 5">
            <a:extLst>
              <a:ext uri="{FF2B5EF4-FFF2-40B4-BE49-F238E27FC236}">
                <a16:creationId xmlns:a16="http://schemas.microsoft.com/office/drawing/2014/main" id="{29877139-4A57-B08E-F37A-0127B2894D4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123151" y="2167957"/>
            <a:ext cx="1873278" cy="830422"/>
          </a:xfrm>
          <a:prstGeom prst="rect">
            <a:avLst/>
          </a:prstGeom>
        </p:spPr>
      </p:pic>
    </p:spTree>
    <p:custDataLst>
      <p:tags r:id="rId1"/>
    </p:custDataLst>
    <p:extLst>
      <p:ext uri="{BB962C8B-B14F-4D97-AF65-F5344CB8AC3E}">
        <p14:creationId xmlns:p14="http://schemas.microsoft.com/office/powerpoint/2010/main" val="14707925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17F8F-C0C4-48F9-9905-0A2CA10C5123}"/>
              </a:ext>
            </a:extLst>
          </p:cNvPr>
          <p:cNvSpPr>
            <a:spLocks noGrp="1"/>
          </p:cNvSpPr>
          <p:nvPr>
            <p:ph type="title"/>
          </p:nvPr>
        </p:nvSpPr>
        <p:spPr>
          <a:xfrm>
            <a:off x="318052" y="609600"/>
            <a:ext cx="7785424" cy="998483"/>
          </a:xfrm>
        </p:spPr>
        <p:txBody>
          <a:bodyPr>
            <a:normAutofit/>
          </a:bodyPr>
          <a:lstStyle/>
          <a:p>
            <a:r>
              <a:rPr lang="en-US" dirty="0"/>
              <a:t>Plant nutrition</a:t>
            </a:r>
            <a:endParaRPr lang="en-US" sz="2700" dirty="0">
              <a:solidFill>
                <a:schemeClr val="tx1"/>
              </a:solidFill>
            </a:endParaRPr>
          </a:p>
        </p:txBody>
      </p:sp>
      <p:sp>
        <p:nvSpPr>
          <p:cNvPr id="3" name="Content Placeholder 2">
            <a:extLst>
              <a:ext uri="{FF2B5EF4-FFF2-40B4-BE49-F238E27FC236}">
                <a16:creationId xmlns:a16="http://schemas.microsoft.com/office/drawing/2014/main" id="{2ADF3F8A-8B7F-40D8-9011-CC1B13506CC7}"/>
              </a:ext>
            </a:extLst>
          </p:cNvPr>
          <p:cNvSpPr>
            <a:spLocks noGrp="1"/>
          </p:cNvSpPr>
          <p:nvPr>
            <p:ph sz="half" idx="1"/>
          </p:nvPr>
        </p:nvSpPr>
        <p:spPr>
          <a:xfrm>
            <a:off x="677334" y="2870038"/>
            <a:ext cx="2838375" cy="2616362"/>
          </a:xfrm>
        </p:spPr>
        <p:txBody>
          <a:bodyPr>
            <a:normAutofit/>
          </a:bodyPr>
          <a:lstStyle/>
          <a:p>
            <a:pPr marL="0" indent="0">
              <a:spcBef>
                <a:spcPts val="600"/>
              </a:spcBef>
              <a:buNone/>
            </a:pPr>
            <a:r>
              <a:rPr lang="en-US" sz="2200" b="1" dirty="0"/>
              <a:t>Macronutrients</a:t>
            </a:r>
          </a:p>
          <a:p>
            <a:pPr marL="0" marR="0">
              <a:spcBef>
                <a:spcPts val="600"/>
              </a:spcBef>
              <a:spcAft>
                <a:spcPts val="0"/>
              </a:spcAft>
            </a:pPr>
            <a:r>
              <a:rPr lang="en-US" sz="1800" dirty="0">
                <a:effectLst/>
                <a:ea typeface="Calibri" panose="020F0502020204030204" pitchFamily="34" charset="0"/>
              </a:rPr>
              <a:t>Nitrogen (N) </a:t>
            </a:r>
          </a:p>
          <a:p>
            <a:pPr marL="0" marR="0">
              <a:spcBef>
                <a:spcPts val="600"/>
              </a:spcBef>
              <a:spcAft>
                <a:spcPts val="0"/>
              </a:spcAft>
            </a:pPr>
            <a:r>
              <a:rPr lang="en-US" sz="1800" dirty="0">
                <a:effectLst/>
                <a:ea typeface="Calibri" panose="020F0502020204030204" pitchFamily="34" charset="0"/>
              </a:rPr>
              <a:t>Phosphorus (P) </a:t>
            </a:r>
          </a:p>
          <a:p>
            <a:pPr marL="0" marR="0">
              <a:spcBef>
                <a:spcPts val="600"/>
              </a:spcBef>
              <a:spcAft>
                <a:spcPts val="0"/>
              </a:spcAft>
            </a:pPr>
            <a:r>
              <a:rPr lang="en-US" sz="1800" dirty="0">
                <a:effectLst/>
                <a:ea typeface="Calibri" panose="020F0502020204030204" pitchFamily="34" charset="0"/>
              </a:rPr>
              <a:t>Potassium (K) </a:t>
            </a:r>
          </a:p>
          <a:p>
            <a:pPr marL="0" marR="0">
              <a:spcBef>
                <a:spcPts val="600"/>
              </a:spcBef>
              <a:spcAft>
                <a:spcPts val="0"/>
              </a:spcAft>
            </a:pPr>
            <a:r>
              <a:rPr lang="en-US" sz="1800" dirty="0">
                <a:effectLst/>
                <a:ea typeface="Calibri" panose="020F0502020204030204" pitchFamily="34" charset="0"/>
              </a:rPr>
              <a:t>Calcium (Ca) </a:t>
            </a:r>
          </a:p>
          <a:p>
            <a:pPr marL="0" marR="0">
              <a:spcBef>
                <a:spcPts val="600"/>
              </a:spcBef>
              <a:spcAft>
                <a:spcPts val="0"/>
              </a:spcAft>
            </a:pPr>
            <a:r>
              <a:rPr lang="en-US" sz="1800" dirty="0">
                <a:effectLst/>
                <a:ea typeface="Calibri" panose="020F0502020204030204" pitchFamily="34" charset="0"/>
              </a:rPr>
              <a:t>Magnesium (Mg) </a:t>
            </a:r>
          </a:p>
          <a:p>
            <a:pPr marL="0" marR="0">
              <a:spcBef>
                <a:spcPts val="600"/>
              </a:spcBef>
              <a:spcAft>
                <a:spcPts val="0"/>
              </a:spcAft>
            </a:pPr>
            <a:r>
              <a:rPr lang="en-US" sz="1800" dirty="0">
                <a:effectLst/>
                <a:ea typeface="Calibri" panose="020F0502020204030204" pitchFamily="34" charset="0"/>
              </a:rPr>
              <a:t>Sulfur (S) </a:t>
            </a:r>
            <a:endParaRPr lang="en-US" dirty="0"/>
          </a:p>
          <a:p>
            <a:endParaRPr lang="en-US" dirty="0"/>
          </a:p>
        </p:txBody>
      </p:sp>
      <p:sp>
        <p:nvSpPr>
          <p:cNvPr id="4" name="Content Placeholder 3">
            <a:extLst>
              <a:ext uri="{FF2B5EF4-FFF2-40B4-BE49-F238E27FC236}">
                <a16:creationId xmlns:a16="http://schemas.microsoft.com/office/drawing/2014/main" id="{6A8E731F-F2B9-4C03-AD02-928ACC11D813}"/>
              </a:ext>
            </a:extLst>
          </p:cNvPr>
          <p:cNvSpPr>
            <a:spLocks noGrp="1"/>
          </p:cNvSpPr>
          <p:nvPr>
            <p:ph sz="half" idx="2"/>
          </p:nvPr>
        </p:nvSpPr>
        <p:spPr>
          <a:xfrm>
            <a:off x="4003983" y="2870038"/>
            <a:ext cx="4099493" cy="3152390"/>
          </a:xfrm>
        </p:spPr>
        <p:txBody>
          <a:bodyPr>
            <a:normAutofit/>
          </a:bodyPr>
          <a:lstStyle/>
          <a:p>
            <a:pPr marL="0" indent="0">
              <a:spcBef>
                <a:spcPts val="600"/>
              </a:spcBef>
              <a:buNone/>
            </a:pPr>
            <a:r>
              <a:rPr lang="en-US" sz="2200" b="1" dirty="0"/>
              <a:t>Micronutrients </a:t>
            </a:r>
            <a:endParaRPr lang="fi-FI" sz="2200" b="1" dirty="0"/>
          </a:p>
          <a:p>
            <a:pPr marL="0" marR="0">
              <a:spcBef>
                <a:spcPts val="600"/>
              </a:spcBef>
              <a:spcAft>
                <a:spcPts val="0"/>
              </a:spcAft>
            </a:pPr>
            <a:r>
              <a:rPr lang="en-US" sz="1800" dirty="0">
                <a:effectLst/>
                <a:ea typeface="Calibri" panose="020F0502020204030204" pitchFamily="34" charset="0"/>
              </a:rPr>
              <a:t>Chlorine (Cl) </a:t>
            </a:r>
          </a:p>
          <a:p>
            <a:pPr marL="0" marR="0">
              <a:spcBef>
                <a:spcPts val="600"/>
              </a:spcBef>
              <a:spcAft>
                <a:spcPts val="0"/>
              </a:spcAft>
            </a:pPr>
            <a:r>
              <a:rPr lang="en-US" sz="1800" dirty="0">
                <a:effectLst/>
                <a:ea typeface="Calibri" panose="020F0502020204030204" pitchFamily="34" charset="0"/>
              </a:rPr>
              <a:t>Boron (B) </a:t>
            </a:r>
          </a:p>
          <a:p>
            <a:pPr marL="0" marR="0">
              <a:spcBef>
                <a:spcPts val="600"/>
              </a:spcBef>
              <a:spcAft>
                <a:spcPts val="0"/>
              </a:spcAft>
            </a:pPr>
            <a:r>
              <a:rPr lang="en-US" sz="1800" dirty="0">
                <a:effectLst/>
                <a:ea typeface="Calibri" panose="020F0502020204030204" pitchFamily="34" charset="0"/>
              </a:rPr>
              <a:t>Iron (Fe) </a:t>
            </a:r>
          </a:p>
          <a:p>
            <a:pPr marL="0" marR="0">
              <a:spcBef>
                <a:spcPts val="600"/>
              </a:spcBef>
              <a:spcAft>
                <a:spcPts val="0"/>
              </a:spcAft>
            </a:pPr>
            <a:r>
              <a:rPr lang="en-US" sz="1800" dirty="0">
                <a:effectLst/>
                <a:ea typeface="Calibri" panose="020F0502020204030204" pitchFamily="34" charset="0"/>
              </a:rPr>
              <a:t>Manganese (Mn) </a:t>
            </a:r>
          </a:p>
          <a:p>
            <a:pPr marL="0" marR="0">
              <a:spcBef>
                <a:spcPts val="600"/>
              </a:spcBef>
              <a:spcAft>
                <a:spcPts val="0"/>
              </a:spcAft>
            </a:pPr>
            <a:r>
              <a:rPr lang="en-US" sz="1800" dirty="0">
                <a:effectLst/>
                <a:ea typeface="Calibri" panose="020F0502020204030204" pitchFamily="34" charset="0"/>
              </a:rPr>
              <a:t>Copper (Cu) </a:t>
            </a:r>
          </a:p>
          <a:p>
            <a:pPr marL="0" marR="0">
              <a:spcBef>
                <a:spcPts val="600"/>
              </a:spcBef>
              <a:spcAft>
                <a:spcPts val="0"/>
              </a:spcAft>
            </a:pPr>
            <a:r>
              <a:rPr lang="en-US" sz="1800" dirty="0">
                <a:effectLst/>
                <a:ea typeface="Calibri" panose="020F0502020204030204" pitchFamily="34" charset="0"/>
              </a:rPr>
              <a:t>Zinc (Zn) </a:t>
            </a:r>
          </a:p>
          <a:p>
            <a:pPr marL="0" marR="0">
              <a:spcBef>
                <a:spcPts val="600"/>
              </a:spcBef>
              <a:spcAft>
                <a:spcPts val="0"/>
              </a:spcAft>
            </a:pPr>
            <a:r>
              <a:rPr lang="en-US" sz="1800" dirty="0">
                <a:effectLst/>
                <a:ea typeface="Calibri" panose="020F0502020204030204" pitchFamily="34" charset="0"/>
              </a:rPr>
              <a:t>Nickel (Ni) </a:t>
            </a:r>
          </a:p>
          <a:p>
            <a:pPr marL="0" marR="0">
              <a:spcBef>
                <a:spcPts val="600"/>
              </a:spcBef>
              <a:spcAft>
                <a:spcPts val="0"/>
              </a:spcAft>
            </a:pPr>
            <a:r>
              <a:rPr lang="en-US" sz="1800" dirty="0">
                <a:effectLst/>
                <a:ea typeface="Calibri" panose="020F0502020204030204" pitchFamily="34" charset="0"/>
              </a:rPr>
              <a:t>Molybdenum (Mo)</a:t>
            </a:r>
          </a:p>
        </p:txBody>
      </p:sp>
      <p:sp>
        <p:nvSpPr>
          <p:cNvPr id="5" name="TextBox 4">
            <a:extLst>
              <a:ext uri="{FF2B5EF4-FFF2-40B4-BE49-F238E27FC236}">
                <a16:creationId xmlns:a16="http://schemas.microsoft.com/office/drawing/2014/main" id="{D3DB8410-FBC7-498E-BDED-F12D8490157B}"/>
              </a:ext>
            </a:extLst>
          </p:cNvPr>
          <p:cNvSpPr txBox="1"/>
          <p:nvPr/>
        </p:nvSpPr>
        <p:spPr>
          <a:xfrm>
            <a:off x="318052" y="1740603"/>
            <a:ext cx="10986052" cy="830997"/>
          </a:xfrm>
          <a:prstGeom prst="rect">
            <a:avLst/>
          </a:prstGeom>
          <a:noFill/>
        </p:spPr>
        <p:txBody>
          <a:bodyPr wrap="square" rtlCol="0">
            <a:spAutoFit/>
          </a:bodyPr>
          <a:lstStyle/>
          <a:p>
            <a:r>
              <a:rPr lang="en-US" sz="2400" dirty="0">
                <a:solidFill>
                  <a:schemeClr val="tx1"/>
                </a:solidFill>
                <a:latin typeface="Acumin Pro" panose="020B0504020202020204" pitchFamily="34" charset="77"/>
              </a:rPr>
              <a:t>Plants require at least 14 nutrients, and production can be limited by a lack of adequate minerals. </a:t>
            </a:r>
            <a:endParaRPr lang="en-US" sz="2400" dirty="0">
              <a:latin typeface="Acumin Pro" panose="020B0504020202020204" pitchFamily="34" charset="77"/>
            </a:endParaRPr>
          </a:p>
        </p:txBody>
      </p:sp>
      <p:sp>
        <p:nvSpPr>
          <p:cNvPr id="16" name="Rectangle: Rounded Corners 7">
            <a:extLst>
              <a:ext uri="{FF2B5EF4-FFF2-40B4-BE49-F238E27FC236}">
                <a16:creationId xmlns:a16="http://schemas.microsoft.com/office/drawing/2014/main" id="{975FF7AE-5CC1-F08B-6D9C-688AA8995844}"/>
              </a:ext>
              <a:ext uri="{C183D7F6-B498-43B3-948B-1728B52AA6E4}">
                <adec:decorative xmlns:adec="http://schemas.microsoft.com/office/drawing/2017/decorative" val="1"/>
              </a:ext>
            </a:extLst>
          </p:cNvPr>
          <p:cNvSpPr/>
          <p:nvPr/>
        </p:nvSpPr>
        <p:spPr>
          <a:xfrm>
            <a:off x="8494643" y="2798093"/>
            <a:ext cx="2809461" cy="2952572"/>
          </a:xfrm>
          <a:prstGeom prst="roundRect">
            <a:avLst/>
          </a:prstGeom>
          <a:solidFill>
            <a:srgbClr val="CBDB8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b="1" dirty="0">
                <a:solidFill>
                  <a:schemeClr val="tx1"/>
                </a:solidFill>
                <a:latin typeface="United Sans Cd Bk" pitchFamily="2" charset="77"/>
              </a:rPr>
              <a:t>Note that some minerals can be toxic to plants, including:</a:t>
            </a:r>
          </a:p>
          <a:p>
            <a:pPr>
              <a:lnSpc>
                <a:spcPts val="1560"/>
              </a:lnSpc>
            </a:pPr>
            <a:endParaRPr lang="en-US" b="1" dirty="0">
              <a:solidFill>
                <a:schemeClr val="tx1"/>
              </a:solidFill>
              <a:latin typeface="United Sans Cd Bk" pitchFamily="2" charset="77"/>
            </a:endParaRPr>
          </a:p>
          <a:p>
            <a:pPr marL="342900" marR="0" lvl="0" indent="-342900">
              <a:spcBef>
                <a:spcPts val="0"/>
              </a:spcBef>
              <a:spcAft>
                <a:spcPts val="0"/>
              </a:spcAft>
              <a:buFont typeface="Arial" panose="020B0604020202020204" pitchFamily="34" charset="0"/>
              <a:buChar char="•"/>
              <a:tabLst>
                <a:tab pos="457200" algn="l"/>
              </a:tabLst>
            </a:pPr>
            <a:r>
              <a:rPr lang="en-US" sz="1800" b="1" dirty="0">
                <a:solidFill>
                  <a:schemeClr val="tx1"/>
                </a:solidFill>
                <a:effectLst/>
                <a:latin typeface="United Sans Cd Bk" pitchFamily="2" charset="77"/>
                <a:ea typeface="Calibri" panose="020F0502020204030204" pitchFamily="34" charset="0"/>
                <a:cs typeface="Times New Roman" panose="02020603050405020304" pitchFamily="18" charset="0"/>
              </a:rPr>
              <a:t>Aluminum (Al) </a:t>
            </a:r>
          </a:p>
          <a:p>
            <a:pPr marL="342900" marR="0" lvl="0" indent="-342900">
              <a:spcBef>
                <a:spcPts val="0"/>
              </a:spcBef>
              <a:spcAft>
                <a:spcPts val="0"/>
              </a:spcAft>
              <a:buFont typeface="Arial" panose="020B0604020202020204" pitchFamily="34" charset="0"/>
              <a:buChar char="•"/>
              <a:tabLst>
                <a:tab pos="457200" algn="l"/>
              </a:tabLst>
            </a:pPr>
            <a:r>
              <a:rPr lang="en-US" sz="1800" b="1" dirty="0">
                <a:solidFill>
                  <a:schemeClr val="tx1"/>
                </a:solidFill>
                <a:effectLst/>
                <a:latin typeface="United Sans Cd Bk" pitchFamily="2" charset="77"/>
                <a:ea typeface="Calibri" panose="020F0502020204030204" pitchFamily="34" charset="0"/>
                <a:cs typeface="Times New Roman" panose="02020603050405020304" pitchFamily="18" charset="0"/>
              </a:rPr>
              <a:t>Boron (B)</a:t>
            </a:r>
          </a:p>
          <a:p>
            <a:pPr marL="342900" marR="0" lvl="0" indent="-342900">
              <a:spcBef>
                <a:spcPts val="0"/>
              </a:spcBef>
              <a:spcAft>
                <a:spcPts val="0"/>
              </a:spcAft>
              <a:buFont typeface="Arial" panose="020B0604020202020204" pitchFamily="34" charset="0"/>
              <a:buChar char="•"/>
              <a:tabLst>
                <a:tab pos="457200" algn="l"/>
              </a:tabLst>
            </a:pPr>
            <a:r>
              <a:rPr lang="en-US" sz="1800" b="1" dirty="0">
                <a:solidFill>
                  <a:schemeClr val="tx1"/>
                </a:solidFill>
                <a:effectLst/>
                <a:latin typeface="United Sans Cd Bk" pitchFamily="2" charset="77"/>
                <a:ea typeface="Calibri" panose="020F0502020204030204" pitchFamily="34" charset="0"/>
                <a:cs typeface="Times New Roman" panose="02020603050405020304" pitchFamily="18" charset="0"/>
              </a:rPr>
              <a:t>Chlorine (Cl)</a:t>
            </a:r>
          </a:p>
          <a:p>
            <a:pPr marL="342900" marR="0" lvl="0" indent="-342900">
              <a:spcBef>
                <a:spcPts val="0"/>
              </a:spcBef>
              <a:spcAft>
                <a:spcPts val="0"/>
              </a:spcAft>
              <a:buFont typeface="Arial" panose="020B0604020202020204" pitchFamily="34" charset="0"/>
              <a:buChar char="•"/>
              <a:tabLst>
                <a:tab pos="457200" algn="l"/>
              </a:tabLst>
            </a:pPr>
            <a:r>
              <a:rPr lang="en-US" sz="1800" b="1" dirty="0">
                <a:solidFill>
                  <a:schemeClr val="tx1"/>
                </a:solidFill>
                <a:effectLst/>
                <a:latin typeface="United Sans Cd Bk" pitchFamily="2" charset="77"/>
                <a:ea typeface="Calibri" panose="020F0502020204030204" pitchFamily="34" charset="0"/>
                <a:cs typeface="Times New Roman" panose="02020603050405020304" pitchFamily="18" charset="0"/>
              </a:rPr>
              <a:t>Iron (Fe) </a:t>
            </a:r>
          </a:p>
          <a:p>
            <a:pPr marL="342900" marR="0" lvl="0" indent="-342900">
              <a:spcBef>
                <a:spcPts val="0"/>
              </a:spcBef>
              <a:spcAft>
                <a:spcPts val="0"/>
              </a:spcAft>
              <a:buFont typeface="Arial" panose="020B0604020202020204" pitchFamily="34" charset="0"/>
              <a:buChar char="•"/>
              <a:tabLst>
                <a:tab pos="457200" algn="l"/>
              </a:tabLst>
            </a:pPr>
            <a:r>
              <a:rPr lang="en-US" sz="1800" b="1" dirty="0">
                <a:solidFill>
                  <a:schemeClr val="tx1"/>
                </a:solidFill>
                <a:effectLst/>
                <a:latin typeface="United Sans Cd Bk" pitchFamily="2" charset="77"/>
                <a:ea typeface="Calibri" panose="020F0502020204030204" pitchFamily="34" charset="0"/>
                <a:cs typeface="Times New Roman" panose="02020603050405020304" pitchFamily="18" charset="0"/>
              </a:rPr>
              <a:t>Manganese (Mn) </a:t>
            </a:r>
          </a:p>
          <a:p>
            <a:pPr marL="342900" marR="0" lvl="0" indent="-342900">
              <a:spcBef>
                <a:spcPts val="0"/>
              </a:spcBef>
              <a:spcAft>
                <a:spcPts val="0"/>
              </a:spcAft>
              <a:buFont typeface="Arial" panose="020B0604020202020204" pitchFamily="34" charset="0"/>
              <a:buChar char="•"/>
              <a:tabLst>
                <a:tab pos="457200" algn="l"/>
              </a:tabLst>
            </a:pPr>
            <a:r>
              <a:rPr lang="en-US" sz="1800" b="1" dirty="0">
                <a:solidFill>
                  <a:schemeClr val="tx1"/>
                </a:solidFill>
                <a:effectLst/>
                <a:latin typeface="United Sans Cd Bk" pitchFamily="2" charset="77"/>
                <a:ea typeface="Calibri" panose="020F0502020204030204" pitchFamily="34" charset="0"/>
                <a:cs typeface="Times New Roman" panose="02020603050405020304" pitchFamily="18" charset="0"/>
              </a:rPr>
              <a:t>Sodium (Na)</a:t>
            </a:r>
          </a:p>
        </p:txBody>
      </p:sp>
    </p:spTree>
    <p:custDataLst>
      <p:tags r:id="rId1"/>
    </p:custDataLst>
    <p:extLst>
      <p:ext uri="{BB962C8B-B14F-4D97-AF65-F5344CB8AC3E}">
        <p14:creationId xmlns:p14="http://schemas.microsoft.com/office/powerpoint/2010/main" val="41562493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F4ACA-1DED-476F-B381-F18C24C3227E}"/>
              </a:ext>
            </a:extLst>
          </p:cNvPr>
          <p:cNvSpPr>
            <a:spLocks noGrp="1"/>
          </p:cNvSpPr>
          <p:nvPr>
            <p:ph type="title"/>
          </p:nvPr>
        </p:nvSpPr>
        <p:spPr/>
        <p:txBody>
          <a:bodyPr>
            <a:normAutofit/>
          </a:bodyPr>
          <a:lstStyle/>
          <a:p>
            <a:r>
              <a:rPr lang="en-US" sz="5000" dirty="0"/>
              <a:t>Common aquaponic plant deficiencies</a:t>
            </a:r>
          </a:p>
        </p:txBody>
      </p:sp>
      <p:graphicFrame>
        <p:nvGraphicFramePr>
          <p:cNvPr id="4" name="Table 4">
            <a:extLst>
              <a:ext uri="{FF2B5EF4-FFF2-40B4-BE49-F238E27FC236}">
                <a16:creationId xmlns:a16="http://schemas.microsoft.com/office/drawing/2014/main" id="{CABB7DE6-5752-4EB7-B14D-3A5DEE3A0F05}"/>
              </a:ext>
            </a:extLst>
          </p:cNvPr>
          <p:cNvGraphicFramePr>
            <a:graphicFrameLocks noGrp="1"/>
          </p:cNvGraphicFramePr>
          <p:nvPr>
            <p:ph idx="1"/>
            <p:extLst>
              <p:ext uri="{D42A27DB-BD31-4B8C-83A1-F6EECF244321}">
                <p14:modId xmlns:p14="http://schemas.microsoft.com/office/powerpoint/2010/main" val="1505191144"/>
              </p:ext>
            </p:extLst>
          </p:nvPr>
        </p:nvGraphicFramePr>
        <p:xfrm>
          <a:off x="385763" y="1785868"/>
          <a:ext cx="11408671" cy="4243871"/>
        </p:xfrm>
        <a:graphic>
          <a:graphicData uri="http://schemas.openxmlformats.org/drawingml/2006/table">
            <a:tbl>
              <a:tblPr firstRow="1" bandRow="1">
                <a:tableStyleId>{5C22544A-7EE6-4342-B048-85BDC9FD1C3A}</a:tableStyleId>
              </a:tblPr>
              <a:tblGrid>
                <a:gridCol w="1930013">
                  <a:extLst>
                    <a:ext uri="{9D8B030D-6E8A-4147-A177-3AD203B41FA5}">
                      <a16:colId xmlns:a16="http://schemas.microsoft.com/office/drawing/2014/main" val="1167484619"/>
                    </a:ext>
                  </a:extLst>
                </a:gridCol>
                <a:gridCol w="4271715">
                  <a:extLst>
                    <a:ext uri="{9D8B030D-6E8A-4147-A177-3AD203B41FA5}">
                      <a16:colId xmlns:a16="http://schemas.microsoft.com/office/drawing/2014/main" val="1795755481"/>
                    </a:ext>
                  </a:extLst>
                </a:gridCol>
                <a:gridCol w="5206943">
                  <a:extLst>
                    <a:ext uri="{9D8B030D-6E8A-4147-A177-3AD203B41FA5}">
                      <a16:colId xmlns:a16="http://schemas.microsoft.com/office/drawing/2014/main" val="3715808717"/>
                    </a:ext>
                  </a:extLst>
                </a:gridCol>
              </a:tblGrid>
              <a:tr h="400714">
                <a:tc>
                  <a:txBody>
                    <a:bodyPr/>
                    <a:lstStyle/>
                    <a:p>
                      <a:pPr marL="0" marR="0" algn="ctr">
                        <a:spcBef>
                          <a:spcPts val="0"/>
                        </a:spcBef>
                        <a:spcAft>
                          <a:spcPts val="0"/>
                        </a:spcAft>
                      </a:pPr>
                      <a:r>
                        <a:rPr lang="en-US" sz="2000" b="1" dirty="0">
                          <a:solidFill>
                            <a:schemeClr val="tx1"/>
                          </a:solidFill>
                          <a:effectLst/>
                          <a:latin typeface="+mn-lt"/>
                          <a:ea typeface="Cambria" panose="02040503050406030204" pitchFamily="18" charset="0"/>
                          <a:cs typeface="Times New Roman" panose="02020603050405020304" pitchFamily="18" charset="0"/>
                        </a:rPr>
                        <a:t>Deficiency</a:t>
                      </a:r>
                      <a:endParaRPr lang="en-US" sz="2000" dirty="0">
                        <a:solidFill>
                          <a:schemeClr val="tx1"/>
                        </a:solidFill>
                        <a:effectLst/>
                        <a:latin typeface="+mn-lt"/>
                        <a:ea typeface="Cambria" panose="02040503050406030204" pitchFamily="18" charset="0"/>
                        <a:cs typeface="Times New Roman" panose="02020603050405020304" pitchFamily="18" charset="0"/>
                      </a:endParaRPr>
                    </a:p>
                  </a:txBody>
                  <a:tcPr marL="68580" marR="68580" marT="0" marB="0" anchor="ctr">
                    <a:solidFill>
                      <a:srgbClr val="53A7CF"/>
                    </a:solidFill>
                  </a:tcPr>
                </a:tc>
                <a:tc>
                  <a:txBody>
                    <a:bodyPr/>
                    <a:lstStyle/>
                    <a:p>
                      <a:pPr marL="0" marR="0" algn="ctr">
                        <a:spcBef>
                          <a:spcPts val="0"/>
                        </a:spcBef>
                        <a:spcAft>
                          <a:spcPts val="0"/>
                        </a:spcAft>
                      </a:pPr>
                      <a:r>
                        <a:rPr lang="en-US" sz="2000" b="1" dirty="0">
                          <a:solidFill>
                            <a:schemeClr val="tx1"/>
                          </a:solidFill>
                          <a:effectLst/>
                          <a:latin typeface="+mn-lt"/>
                          <a:ea typeface="Cambria" panose="02040503050406030204" pitchFamily="18" charset="0"/>
                          <a:cs typeface="Times New Roman" panose="02020603050405020304" pitchFamily="18" charset="0"/>
                        </a:rPr>
                        <a:t>ID</a:t>
                      </a:r>
                      <a:endParaRPr lang="en-US" sz="2000" dirty="0">
                        <a:solidFill>
                          <a:schemeClr val="tx1"/>
                        </a:solidFill>
                        <a:effectLst/>
                        <a:latin typeface="+mn-lt"/>
                        <a:ea typeface="Cambria" panose="02040503050406030204" pitchFamily="18" charset="0"/>
                        <a:cs typeface="Times New Roman" panose="02020603050405020304" pitchFamily="18" charset="0"/>
                      </a:endParaRPr>
                    </a:p>
                  </a:txBody>
                  <a:tcPr marL="68580" marR="68580" marT="0" marB="0" anchor="ctr">
                    <a:solidFill>
                      <a:srgbClr val="53A7CF"/>
                    </a:solidFill>
                  </a:tcPr>
                </a:tc>
                <a:tc>
                  <a:txBody>
                    <a:bodyPr/>
                    <a:lstStyle/>
                    <a:p>
                      <a:pPr marL="0" marR="0" algn="ctr">
                        <a:spcBef>
                          <a:spcPts val="0"/>
                        </a:spcBef>
                        <a:spcAft>
                          <a:spcPts val="0"/>
                        </a:spcAft>
                      </a:pPr>
                      <a:r>
                        <a:rPr lang="en-US" sz="2000" b="1" dirty="0">
                          <a:solidFill>
                            <a:schemeClr val="tx1"/>
                          </a:solidFill>
                          <a:effectLst/>
                          <a:latin typeface="+mn-lt"/>
                          <a:ea typeface="Cambria" panose="02040503050406030204" pitchFamily="18" charset="0"/>
                          <a:cs typeface="Times New Roman" panose="02020603050405020304" pitchFamily="18" charset="0"/>
                        </a:rPr>
                        <a:t>Remedy</a:t>
                      </a:r>
                      <a:endParaRPr lang="en-US" sz="2000" dirty="0">
                        <a:solidFill>
                          <a:schemeClr val="tx1"/>
                        </a:solidFill>
                        <a:effectLst/>
                        <a:latin typeface="+mn-lt"/>
                        <a:ea typeface="Cambria" panose="02040503050406030204" pitchFamily="18" charset="0"/>
                        <a:cs typeface="Times New Roman" panose="02020603050405020304" pitchFamily="18" charset="0"/>
                      </a:endParaRPr>
                    </a:p>
                  </a:txBody>
                  <a:tcPr marL="68580" marR="68580" marT="0" marB="0" anchor="ctr">
                    <a:solidFill>
                      <a:srgbClr val="53A7CF"/>
                    </a:solidFill>
                  </a:tcPr>
                </a:tc>
                <a:extLst>
                  <a:ext uri="{0D108BD9-81ED-4DB2-BD59-A6C34878D82A}">
                    <a16:rowId xmlns:a16="http://schemas.microsoft.com/office/drawing/2014/main" val="752282074"/>
                  </a:ext>
                </a:extLst>
              </a:tr>
              <a:tr h="1053932">
                <a:tc>
                  <a:txBody>
                    <a:bodyPr/>
                    <a:lstStyle/>
                    <a:p>
                      <a:pPr marL="0" marR="0" algn="ctr">
                        <a:spcBef>
                          <a:spcPts val="0"/>
                        </a:spcBef>
                        <a:spcAft>
                          <a:spcPts val="0"/>
                        </a:spcAft>
                      </a:pPr>
                      <a:endParaRPr lang="en-US" sz="2000" dirty="0">
                        <a:effectLst/>
                        <a:latin typeface="Acumin Pro" panose="020B0504020202020204" pitchFamily="34" charset="77"/>
                        <a:ea typeface="Cambria" panose="02040503050406030204" pitchFamily="18" charset="0"/>
                        <a:cs typeface="Times New Roman" panose="02020603050405020304" pitchFamily="18" charset="0"/>
                      </a:endParaRPr>
                    </a:p>
                    <a:p>
                      <a:pPr marL="0" marR="0" algn="ctr">
                        <a:spcBef>
                          <a:spcPts val="0"/>
                        </a:spcBef>
                        <a:spcAft>
                          <a:spcPts val="0"/>
                        </a:spcAft>
                      </a:pPr>
                      <a:r>
                        <a:rPr lang="en-US" sz="2000" dirty="0">
                          <a:effectLst/>
                          <a:latin typeface="Acumin Pro" panose="020B0504020202020204" pitchFamily="34" charset="77"/>
                          <a:ea typeface="Cambria" panose="02040503050406030204" pitchFamily="18" charset="0"/>
                          <a:cs typeface="Times New Roman" panose="02020603050405020304" pitchFamily="18" charset="0"/>
                        </a:rPr>
                        <a:t>Calcium</a:t>
                      </a:r>
                    </a:p>
                  </a:txBody>
                  <a:tcPr marL="68580" marR="68580" marT="0" marB="0">
                    <a:solidFill>
                      <a:srgbClr val="53A7CF">
                        <a:alpha val="35000"/>
                      </a:srgbClr>
                    </a:solidFill>
                  </a:tcPr>
                </a:tc>
                <a:tc>
                  <a:txBody>
                    <a:bodyPr/>
                    <a:lstStyle/>
                    <a:p>
                      <a:pPr marL="0" marR="0" algn="l">
                        <a:spcBef>
                          <a:spcPts val="0"/>
                        </a:spcBef>
                        <a:spcAft>
                          <a:spcPts val="0"/>
                        </a:spcAft>
                      </a:pPr>
                      <a:r>
                        <a:rPr lang="en-US" sz="1800" dirty="0">
                          <a:effectLst/>
                          <a:latin typeface="Acumin Pro" panose="020B0504020202020204" pitchFamily="34" charset="77"/>
                          <a:ea typeface="Cambria" panose="02040503050406030204" pitchFamily="18" charset="0"/>
                          <a:cs typeface="Times New Roman" panose="02020603050405020304" pitchFamily="18" charset="0"/>
                        </a:rPr>
                        <a:t>Leaves exhibit </a:t>
                      </a:r>
                      <a:r>
                        <a:rPr lang="en-US" sz="1800" b="1" dirty="0">
                          <a:effectLst/>
                          <a:latin typeface="Acumin Pro" panose="020B0504020202020204" pitchFamily="34" charset="77"/>
                          <a:ea typeface="Cambria" panose="02040503050406030204" pitchFamily="18" charset="0"/>
                          <a:cs typeface="Times New Roman" panose="02020603050405020304" pitchFamily="18" charset="0"/>
                        </a:rPr>
                        <a:t>necrosis,</a:t>
                      </a:r>
                      <a:r>
                        <a:rPr lang="en-US" sz="1800" dirty="0">
                          <a:effectLst/>
                          <a:latin typeface="Acumin Pro" panose="020B0504020202020204" pitchFamily="34" charset="77"/>
                          <a:ea typeface="Cambria" panose="02040503050406030204" pitchFamily="18" charset="0"/>
                          <a:cs typeface="Times New Roman" panose="02020603050405020304" pitchFamily="18" charset="0"/>
                        </a:rPr>
                        <a:t> which usually appears in newer leaves first. The edges </a:t>
                      </a:r>
                      <a:br>
                        <a:rPr lang="en-US" sz="1800" dirty="0">
                          <a:effectLst/>
                          <a:latin typeface="Acumin Pro" panose="020B0504020202020204" pitchFamily="34" charset="77"/>
                          <a:ea typeface="Cambria" panose="02040503050406030204" pitchFamily="18" charset="0"/>
                          <a:cs typeface="Times New Roman" panose="02020603050405020304" pitchFamily="18" charset="0"/>
                        </a:rPr>
                      </a:br>
                      <a:r>
                        <a:rPr lang="en-US" sz="1800" dirty="0">
                          <a:effectLst/>
                          <a:latin typeface="Acumin Pro" panose="020B0504020202020204" pitchFamily="34" charset="77"/>
                          <a:ea typeface="Cambria" panose="02040503050406030204" pitchFamily="18" charset="0"/>
                          <a:cs typeface="Times New Roman" panose="02020603050405020304" pitchFamily="18" charset="0"/>
                        </a:rPr>
                        <a:t>of the leaves turn black and begin to curl.</a:t>
                      </a:r>
                    </a:p>
                  </a:txBody>
                  <a:tcPr marL="68580" marR="68580" marT="0" marB="0" anchor="ctr">
                    <a:solidFill>
                      <a:srgbClr val="53A7CF">
                        <a:alpha val="35000"/>
                      </a:srgbClr>
                    </a:solidFill>
                  </a:tcPr>
                </a:tc>
                <a:tc>
                  <a:txBody>
                    <a:bodyPr/>
                    <a:lstStyle/>
                    <a:p>
                      <a:pPr marL="0" marR="0">
                        <a:spcBef>
                          <a:spcPts val="0"/>
                        </a:spcBef>
                        <a:spcAft>
                          <a:spcPts val="0"/>
                        </a:spcAft>
                      </a:pPr>
                      <a:r>
                        <a:rPr lang="en-US" sz="1800" dirty="0">
                          <a:effectLst/>
                          <a:latin typeface="Acumin Pro" panose="020B0504020202020204" pitchFamily="34" charset="77"/>
                          <a:ea typeface="Cambria" panose="02040503050406030204" pitchFamily="18" charset="0"/>
                          <a:cs typeface="Times New Roman" panose="02020603050405020304" pitchFamily="18" charset="0"/>
                        </a:rPr>
                        <a:t>Supplement with calcium carbonate*</a:t>
                      </a:r>
                    </a:p>
                  </a:txBody>
                  <a:tcPr marL="68580" marR="68580" marT="0" marB="0" anchor="ctr">
                    <a:solidFill>
                      <a:srgbClr val="53A7CF">
                        <a:alpha val="35000"/>
                      </a:srgbClr>
                    </a:solidFill>
                  </a:tcPr>
                </a:tc>
                <a:extLst>
                  <a:ext uri="{0D108BD9-81ED-4DB2-BD59-A6C34878D82A}">
                    <a16:rowId xmlns:a16="http://schemas.microsoft.com/office/drawing/2014/main" val="3066817744"/>
                  </a:ext>
                </a:extLst>
              </a:tr>
              <a:tr h="1208326">
                <a:tc>
                  <a:txBody>
                    <a:bodyPr/>
                    <a:lstStyle/>
                    <a:p>
                      <a:pPr marL="0" marR="0" algn="ctr">
                        <a:spcBef>
                          <a:spcPts val="0"/>
                        </a:spcBef>
                        <a:spcAft>
                          <a:spcPts val="0"/>
                        </a:spcAft>
                      </a:pPr>
                      <a:endParaRPr lang="en-US" sz="2000" dirty="0">
                        <a:effectLst/>
                        <a:latin typeface="Acumin Pro" panose="020B0504020202020204" pitchFamily="34" charset="77"/>
                        <a:ea typeface="Cambria" panose="02040503050406030204" pitchFamily="18" charset="0"/>
                        <a:cs typeface="Times New Roman" panose="02020603050405020304" pitchFamily="18" charset="0"/>
                      </a:endParaRPr>
                    </a:p>
                    <a:p>
                      <a:pPr marL="0" marR="0" algn="ctr">
                        <a:spcBef>
                          <a:spcPts val="0"/>
                        </a:spcBef>
                        <a:spcAft>
                          <a:spcPts val="0"/>
                        </a:spcAft>
                      </a:pPr>
                      <a:r>
                        <a:rPr lang="en-US" sz="2000" dirty="0">
                          <a:effectLst/>
                          <a:latin typeface="Acumin Pro" panose="020B0504020202020204" pitchFamily="34" charset="77"/>
                          <a:ea typeface="Cambria" panose="02040503050406030204" pitchFamily="18" charset="0"/>
                          <a:cs typeface="Times New Roman" panose="02020603050405020304" pitchFamily="18" charset="0"/>
                        </a:rPr>
                        <a:t>Iron</a:t>
                      </a:r>
                    </a:p>
                  </a:txBody>
                  <a:tcPr marL="68580" marR="68580" marT="0" marB="0">
                    <a:solidFill>
                      <a:schemeClr val="bg2"/>
                    </a:solidFill>
                  </a:tcPr>
                </a:tc>
                <a:tc>
                  <a:txBody>
                    <a:bodyPr/>
                    <a:lstStyle/>
                    <a:p>
                      <a:pPr marL="0" marR="0" algn="l">
                        <a:spcBef>
                          <a:spcPts val="0"/>
                        </a:spcBef>
                        <a:spcAft>
                          <a:spcPts val="0"/>
                        </a:spcAft>
                      </a:pPr>
                      <a:r>
                        <a:rPr lang="en-US" sz="1800" dirty="0">
                          <a:effectLst/>
                          <a:latin typeface="Acumin Pro" panose="020B0504020202020204" pitchFamily="34" charset="77"/>
                          <a:ea typeface="Cambria" panose="02040503050406030204" pitchFamily="18" charset="0"/>
                          <a:cs typeface="Times New Roman" panose="02020603050405020304" pitchFamily="18" charset="0"/>
                        </a:rPr>
                        <a:t>Observe yellowing of the newer leaves. </a:t>
                      </a:r>
                      <a:br>
                        <a:rPr lang="en-US" sz="1800" dirty="0">
                          <a:effectLst/>
                          <a:latin typeface="Acumin Pro" panose="020B0504020202020204" pitchFamily="34" charset="77"/>
                          <a:ea typeface="Cambria" panose="02040503050406030204" pitchFamily="18" charset="0"/>
                          <a:cs typeface="Times New Roman" panose="02020603050405020304" pitchFamily="18" charset="0"/>
                        </a:rPr>
                      </a:br>
                      <a:r>
                        <a:rPr lang="en-US" sz="1800" dirty="0">
                          <a:effectLst/>
                          <a:latin typeface="Acumin Pro" panose="020B0504020202020204" pitchFamily="34" charset="77"/>
                          <a:ea typeface="Cambria" panose="02040503050406030204" pitchFamily="18" charset="0"/>
                          <a:cs typeface="Times New Roman" panose="02020603050405020304" pitchFamily="18" charset="0"/>
                        </a:rPr>
                        <a:t>The new leaves may even turn white while older leaves stay green.</a:t>
                      </a:r>
                    </a:p>
                  </a:txBody>
                  <a:tcPr marL="68580" marR="68580" marT="0" marB="0" anchor="ctr">
                    <a:solidFill>
                      <a:schemeClr val="bg2"/>
                    </a:solidFill>
                  </a:tcPr>
                </a:tc>
                <a:tc>
                  <a:txBody>
                    <a:bodyPr/>
                    <a:lstStyle/>
                    <a:p>
                      <a:pPr marL="0" marR="0">
                        <a:spcBef>
                          <a:spcPts val="0"/>
                        </a:spcBef>
                        <a:spcAft>
                          <a:spcPts val="0"/>
                        </a:spcAft>
                      </a:pPr>
                      <a:r>
                        <a:rPr lang="en-US" sz="1800" dirty="0">
                          <a:effectLst/>
                          <a:latin typeface="Acumin Pro" panose="020B0504020202020204" pitchFamily="34" charset="77"/>
                          <a:ea typeface="Cambria" panose="02040503050406030204" pitchFamily="18" charset="0"/>
                          <a:cs typeface="Times New Roman" panose="02020603050405020304" pitchFamily="18" charset="0"/>
                        </a:rPr>
                        <a:t>Supplement with chelated iron. This can be added to the water in the system. If the iron deficiency is severe, it can be applied as a spray directly on the plant leaves.  </a:t>
                      </a:r>
                    </a:p>
                  </a:txBody>
                  <a:tcPr marL="68580" marR="68580" marT="0" marB="0" anchor="ctr">
                    <a:solidFill>
                      <a:schemeClr val="bg2"/>
                    </a:solidFill>
                  </a:tcPr>
                </a:tc>
                <a:extLst>
                  <a:ext uri="{0D108BD9-81ED-4DB2-BD59-A6C34878D82A}">
                    <a16:rowId xmlns:a16="http://schemas.microsoft.com/office/drawing/2014/main" val="2299991465"/>
                  </a:ext>
                </a:extLst>
              </a:tr>
              <a:tr h="1580899">
                <a:tc>
                  <a:txBody>
                    <a:bodyPr/>
                    <a:lstStyle/>
                    <a:p>
                      <a:pPr marL="0" marR="0" algn="ctr">
                        <a:spcBef>
                          <a:spcPts val="0"/>
                        </a:spcBef>
                        <a:spcAft>
                          <a:spcPts val="0"/>
                        </a:spcAft>
                      </a:pPr>
                      <a:endParaRPr lang="en-US" sz="2000" dirty="0">
                        <a:effectLst/>
                        <a:latin typeface="Acumin Pro" panose="020B0504020202020204" pitchFamily="34" charset="77"/>
                        <a:ea typeface="Cambria" panose="02040503050406030204" pitchFamily="18" charset="0"/>
                        <a:cs typeface="Times New Roman" panose="02020603050405020304" pitchFamily="18" charset="0"/>
                      </a:endParaRPr>
                    </a:p>
                    <a:p>
                      <a:pPr marL="0" marR="0" algn="ctr">
                        <a:spcBef>
                          <a:spcPts val="0"/>
                        </a:spcBef>
                        <a:spcAft>
                          <a:spcPts val="0"/>
                        </a:spcAft>
                      </a:pPr>
                      <a:r>
                        <a:rPr lang="en-US" sz="2000" dirty="0">
                          <a:effectLst/>
                          <a:latin typeface="Acumin Pro" panose="020B0504020202020204" pitchFamily="34" charset="77"/>
                          <a:ea typeface="Cambria" panose="02040503050406030204" pitchFamily="18" charset="0"/>
                          <a:cs typeface="Times New Roman" panose="02020603050405020304" pitchFamily="18" charset="0"/>
                        </a:rPr>
                        <a:t>Potassium</a:t>
                      </a:r>
                    </a:p>
                  </a:txBody>
                  <a:tcPr marL="68580" marR="68580" marT="0" marB="0">
                    <a:solidFill>
                      <a:srgbClr val="53A7CF">
                        <a:alpha val="35000"/>
                      </a:srgbClr>
                    </a:solidFill>
                  </a:tcPr>
                </a:tc>
                <a:tc>
                  <a:txBody>
                    <a:bodyPr/>
                    <a:lstStyle/>
                    <a:p>
                      <a:pPr marL="0" marR="0" algn="l">
                        <a:spcBef>
                          <a:spcPts val="0"/>
                        </a:spcBef>
                        <a:spcAft>
                          <a:spcPts val="0"/>
                        </a:spcAft>
                      </a:pPr>
                      <a:r>
                        <a:rPr lang="en-US" sz="1800" dirty="0">
                          <a:effectLst/>
                          <a:latin typeface="Acumin Pro" panose="020B0504020202020204" pitchFamily="34" charset="77"/>
                          <a:ea typeface="Cambria" panose="02040503050406030204" pitchFamily="18" charset="0"/>
                          <a:cs typeface="Times New Roman" panose="02020603050405020304" pitchFamily="18" charset="0"/>
                        </a:rPr>
                        <a:t>Observe yellowing of older leaves, starting from the edge and moving toward the center, leaving the veins of the leaf green the longest. The plant will be stunted in growth, and new leaves may look deformed.</a:t>
                      </a:r>
                    </a:p>
                  </a:txBody>
                  <a:tcPr marL="68580" marR="68580" marT="0" marB="0" anchor="ctr">
                    <a:solidFill>
                      <a:srgbClr val="53A7CF">
                        <a:alpha val="35000"/>
                      </a:srgbClr>
                    </a:solidFill>
                  </a:tcPr>
                </a:tc>
                <a:tc>
                  <a:txBody>
                    <a:bodyPr/>
                    <a:lstStyle/>
                    <a:p>
                      <a:pPr marL="0" marR="0">
                        <a:spcBef>
                          <a:spcPts val="0"/>
                        </a:spcBef>
                        <a:spcAft>
                          <a:spcPts val="0"/>
                        </a:spcAft>
                      </a:pPr>
                      <a:endParaRPr lang="en-US" sz="1800" dirty="0">
                        <a:effectLst/>
                        <a:latin typeface="Acumin Pro" panose="020B0504020202020204" pitchFamily="34" charset="77"/>
                        <a:ea typeface="Cambria" panose="02040503050406030204" pitchFamily="18" charset="0"/>
                        <a:cs typeface="Times New Roman" panose="02020603050405020304" pitchFamily="18" charset="0"/>
                      </a:endParaRPr>
                    </a:p>
                    <a:p>
                      <a:pPr marL="0" marR="0">
                        <a:spcBef>
                          <a:spcPts val="0"/>
                        </a:spcBef>
                        <a:spcAft>
                          <a:spcPts val="0"/>
                        </a:spcAft>
                      </a:pPr>
                      <a:r>
                        <a:rPr lang="en-US" sz="1800" dirty="0">
                          <a:effectLst/>
                          <a:latin typeface="Acumin Pro" panose="020B0504020202020204" pitchFamily="34" charset="77"/>
                          <a:ea typeface="Cambria" panose="02040503050406030204" pitchFamily="18" charset="0"/>
                          <a:cs typeface="Times New Roman" panose="02020603050405020304" pitchFamily="18" charset="0"/>
                        </a:rPr>
                        <a:t>Supplement with potassium carbonate*</a:t>
                      </a:r>
                    </a:p>
                  </a:txBody>
                  <a:tcPr marL="68580" marR="68580" marT="0" marB="0">
                    <a:solidFill>
                      <a:srgbClr val="53A7CF">
                        <a:alpha val="35000"/>
                      </a:srgbClr>
                    </a:solidFill>
                  </a:tcPr>
                </a:tc>
                <a:extLst>
                  <a:ext uri="{0D108BD9-81ED-4DB2-BD59-A6C34878D82A}">
                    <a16:rowId xmlns:a16="http://schemas.microsoft.com/office/drawing/2014/main" val="2059095340"/>
                  </a:ext>
                </a:extLst>
              </a:tr>
            </a:tbl>
          </a:graphicData>
        </a:graphic>
      </p:graphicFrame>
      <p:sp>
        <p:nvSpPr>
          <p:cNvPr id="5" name="TextBox 4">
            <a:extLst>
              <a:ext uri="{FF2B5EF4-FFF2-40B4-BE49-F238E27FC236}">
                <a16:creationId xmlns:a16="http://schemas.microsoft.com/office/drawing/2014/main" id="{1A5E205A-19B9-430F-B776-1ACBA8A18B34}"/>
              </a:ext>
            </a:extLst>
          </p:cNvPr>
          <p:cNvSpPr txBox="1"/>
          <p:nvPr/>
        </p:nvSpPr>
        <p:spPr>
          <a:xfrm>
            <a:off x="6818333" y="5170813"/>
            <a:ext cx="4790571" cy="738664"/>
          </a:xfrm>
          <a:custGeom>
            <a:avLst/>
            <a:gdLst>
              <a:gd name="connsiteX0" fmla="*/ 0 w 4790571"/>
              <a:gd name="connsiteY0" fmla="*/ 0 h 738664"/>
              <a:gd name="connsiteX1" fmla="*/ 550916 w 4790571"/>
              <a:gd name="connsiteY1" fmla="*/ 0 h 738664"/>
              <a:gd name="connsiteX2" fmla="*/ 1006020 w 4790571"/>
              <a:gd name="connsiteY2" fmla="*/ 0 h 738664"/>
              <a:gd name="connsiteX3" fmla="*/ 1700653 w 4790571"/>
              <a:gd name="connsiteY3" fmla="*/ 0 h 738664"/>
              <a:gd name="connsiteX4" fmla="*/ 2251568 w 4790571"/>
              <a:gd name="connsiteY4" fmla="*/ 0 h 738664"/>
              <a:gd name="connsiteX5" fmla="*/ 2802484 w 4790571"/>
              <a:gd name="connsiteY5" fmla="*/ 0 h 738664"/>
              <a:gd name="connsiteX6" fmla="*/ 3497117 w 4790571"/>
              <a:gd name="connsiteY6" fmla="*/ 0 h 738664"/>
              <a:gd name="connsiteX7" fmla="*/ 4000127 w 4790571"/>
              <a:gd name="connsiteY7" fmla="*/ 0 h 738664"/>
              <a:gd name="connsiteX8" fmla="*/ 4790571 w 4790571"/>
              <a:gd name="connsiteY8" fmla="*/ 0 h 738664"/>
              <a:gd name="connsiteX9" fmla="*/ 4790571 w 4790571"/>
              <a:gd name="connsiteY9" fmla="*/ 384105 h 738664"/>
              <a:gd name="connsiteX10" fmla="*/ 4790571 w 4790571"/>
              <a:gd name="connsiteY10" fmla="*/ 738664 h 738664"/>
              <a:gd name="connsiteX11" fmla="*/ 4191750 w 4790571"/>
              <a:gd name="connsiteY11" fmla="*/ 738664 h 738664"/>
              <a:gd name="connsiteX12" fmla="*/ 3640834 w 4790571"/>
              <a:gd name="connsiteY12" fmla="*/ 738664 h 738664"/>
              <a:gd name="connsiteX13" fmla="*/ 2946201 w 4790571"/>
              <a:gd name="connsiteY13" fmla="*/ 738664 h 738664"/>
              <a:gd name="connsiteX14" fmla="*/ 2251568 w 4790571"/>
              <a:gd name="connsiteY14" fmla="*/ 738664 h 738664"/>
              <a:gd name="connsiteX15" fmla="*/ 1748558 w 4790571"/>
              <a:gd name="connsiteY15" fmla="*/ 738664 h 738664"/>
              <a:gd name="connsiteX16" fmla="*/ 1149737 w 4790571"/>
              <a:gd name="connsiteY16" fmla="*/ 738664 h 738664"/>
              <a:gd name="connsiteX17" fmla="*/ 0 w 4790571"/>
              <a:gd name="connsiteY17" fmla="*/ 738664 h 738664"/>
              <a:gd name="connsiteX18" fmla="*/ 0 w 4790571"/>
              <a:gd name="connsiteY18" fmla="*/ 369332 h 738664"/>
              <a:gd name="connsiteX19" fmla="*/ 0 w 4790571"/>
              <a:gd name="connsiteY19" fmla="*/ 0 h 73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90571" h="738664" extrusionOk="0">
                <a:moveTo>
                  <a:pt x="0" y="0"/>
                </a:moveTo>
                <a:cubicBezTo>
                  <a:pt x="191814" y="-9723"/>
                  <a:pt x="406112" y="65444"/>
                  <a:pt x="550916" y="0"/>
                </a:cubicBezTo>
                <a:cubicBezTo>
                  <a:pt x="695720" y="-65444"/>
                  <a:pt x="781114" y="25763"/>
                  <a:pt x="1006020" y="0"/>
                </a:cubicBezTo>
                <a:cubicBezTo>
                  <a:pt x="1230926" y="-25763"/>
                  <a:pt x="1437576" y="38882"/>
                  <a:pt x="1700653" y="0"/>
                </a:cubicBezTo>
                <a:cubicBezTo>
                  <a:pt x="1963730" y="-38882"/>
                  <a:pt x="2076119" y="46135"/>
                  <a:pt x="2251568" y="0"/>
                </a:cubicBezTo>
                <a:cubicBezTo>
                  <a:pt x="2427018" y="-46135"/>
                  <a:pt x="2665378" y="2520"/>
                  <a:pt x="2802484" y="0"/>
                </a:cubicBezTo>
                <a:cubicBezTo>
                  <a:pt x="2939590" y="-2520"/>
                  <a:pt x="3283660" y="10520"/>
                  <a:pt x="3497117" y="0"/>
                </a:cubicBezTo>
                <a:cubicBezTo>
                  <a:pt x="3710574" y="-10520"/>
                  <a:pt x="3820959" y="45020"/>
                  <a:pt x="4000127" y="0"/>
                </a:cubicBezTo>
                <a:cubicBezTo>
                  <a:pt x="4179295" y="-45020"/>
                  <a:pt x="4542960" y="892"/>
                  <a:pt x="4790571" y="0"/>
                </a:cubicBezTo>
                <a:cubicBezTo>
                  <a:pt x="4824472" y="128146"/>
                  <a:pt x="4776137" y="284394"/>
                  <a:pt x="4790571" y="384105"/>
                </a:cubicBezTo>
                <a:cubicBezTo>
                  <a:pt x="4805005" y="483816"/>
                  <a:pt x="4777252" y="650359"/>
                  <a:pt x="4790571" y="738664"/>
                </a:cubicBezTo>
                <a:cubicBezTo>
                  <a:pt x="4523647" y="800364"/>
                  <a:pt x="4363787" y="702457"/>
                  <a:pt x="4191750" y="738664"/>
                </a:cubicBezTo>
                <a:cubicBezTo>
                  <a:pt x="4019713" y="774871"/>
                  <a:pt x="3790989" y="676066"/>
                  <a:pt x="3640834" y="738664"/>
                </a:cubicBezTo>
                <a:cubicBezTo>
                  <a:pt x="3490679" y="801262"/>
                  <a:pt x="3246495" y="704967"/>
                  <a:pt x="2946201" y="738664"/>
                </a:cubicBezTo>
                <a:cubicBezTo>
                  <a:pt x="2645907" y="772361"/>
                  <a:pt x="2526635" y="695245"/>
                  <a:pt x="2251568" y="738664"/>
                </a:cubicBezTo>
                <a:cubicBezTo>
                  <a:pt x="1976501" y="782083"/>
                  <a:pt x="1875986" y="687321"/>
                  <a:pt x="1748558" y="738664"/>
                </a:cubicBezTo>
                <a:cubicBezTo>
                  <a:pt x="1621130" y="790007"/>
                  <a:pt x="1315255" y="703079"/>
                  <a:pt x="1149737" y="738664"/>
                </a:cubicBezTo>
                <a:cubicBezTo>
                  <a:pt x="984219" y="774249"/>
                  <a:pt x="371938" y="668773"/>
                  <a:pt x="0" y="738664"/>
                </a:cubicBezTo>
                <a:cubicBezTo>
                  <a:pt x="-15049" y="598021"/>
                  <a:pt x="10302" y="538879"/>
                  <a:pt x="0" y="369332"/>
                </a:cubicBezTo>
                <a:cubicBezTo>
                  <a:pt x="-10302" y="199785"/>
                  <a:pt x="8008" y="159412"/>
                  <a:pt x="0" y="0"/>
                </a:cubicBezTo>
                <a:close/>
              </a:path>
            </a:pathLst>
          </a:custGeom>
          <a:noFill/>
          <a:ln>
            <a:solidFill>
              <a:schemeClr val="bg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r>
              <a:rPr lang="en-US" sz="1400" dirty="0"/>
              <a:t>*Allow three days between adding both calcium and potassium carbonates because an interaction can occur between calcium and potassium in high concentrations.</a:t>
            </a:r>
          </a:p>
        </p:txBody>
      </p:sp>
    </p:spTree>
    <p:custDataLst>
      <p:tags r:id="rId1"/>
    </p:custDataLst>
    <p:extLst>
      <p:ext uri="{BB962C8B-B14F-4D97-AF65-F5344CB8AC3E}">
        <p14:creationId xmlns:p14="http://schemas.microsoft.com/office/powerpoint/2010/main" val="3354962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6848F-D8E3-4491-BC05-6E80304691BB}"/>
              </a:ext>
            </a:extLst>
          </p:cNvPr>
          <p:cNvSpPr>
            <a:spLocks noGrp="1"/>
          </p:cNvSpPr>
          <p:nvPr>
            <p:ph type="title"/>
          </p:nvPr>
        </p:nvSpPr>
        <p:spPr/>
        <p:txBody>
          <a:bodyPr/>
          <a:lstStyle/>
          <a:p>
            <a:r>
              <a:rPr lang="en-US" dirty="0"/>
              <a:t>Assignment: Crossword puzzle</a:t>
            </a:r>
          </a:p>
        </p:txBody>
      </p:sp>
      <p:sp>
        <p:nvSpPr>
          <p:cNvPr id="3" name="Content Placeholder 2">
            <a:extLst>
              <a:ext uri="{FF2B5EF4-FFF2-40B4-BE49-F238E27FC236}">
                <a16:creationId xmlns:a16="http://schemas.microsoft.com/office/drawing/2014/main" id="{61694258-6638-4700-B132-0EC07B31F75B}"/>
              </a:ext>
            </a:extLst>
          </p:cNvPr>
          <p:cNvSpPr>
            <a:spLocks noGrp="1"/>
          </p:cNvSpPr>
          <p:nvPr>
            <p:ph idx="1"/>
          </p:nvPr>
        </p:nvSpPr>
        <p:spPr>
          <a:xfrm>
            <a:off x="386080" y="1825625"/>
            <a:ext cx="4371450" cy="4351338"/>
          </a:xfrm>
        </p:spPr>
        <p:txBody>
          <a:bodyPr/>
          <a:lstStyle/>
          <a:p>
            <a:r>
              <a:rPr lang="en-US" dirty="0"/>
              <a:t>Complete the aquaponics nutrition crossword puzzle</a:t>
            </a:r>
          </a:p>
        </p:txBody>
      </p:sp>
      <p:pic>
        <p:nvPicPr>
          <p:cNvPr id="7" name="Picture 6">
            <a:extLst>
              <a:ext uri="{FF2B5EF4-FFF2-40B4-BE49-F238E27FC236}">
                <a16:creationId xmlns:a16="http://schemas.microsoft.com/office/drawing/2014/main" id="{6DE55522-8706-8084-D497-52919D21497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flipH="1">
            <a:off x="1762539" y="4194721"/>
            <a:ext cx="2030504" cy="830422"/>
          </a:xfrm>
          <a:prstGeom prst="rect">
            <a:avLst/>
          </a:prstGeom>
        </p:spPr>
      </p:pic>
      <p:pic>
        <p:nvPicPr>
          <p:cNvPr id="9" name="Picture 8" descr="Graphic showing the crossword puzzle worksheet.&#10;">
            <a:extLst>
              <a:ext uri="{FF2B5EF4-FFF2-40B4-BE49-F238E27FC236}">
                <a16:creationId xmlns:a16="http://schemas.microsoft.com/office/drawing/2014/main" id="{E1D6FFDA-DEE2-1AB6-E02C-D895CC9EFE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3477" y="1521363"/>
            <a:ext cx="5068600" cy="4578090"/>
          </a:xfrm>
          <a:prstGeom prst="rect">
            <a:avLst/>
          </a:prstGeom>
        </p:spPr>
      </p:pic>
    </p:spTree>
    <p:custDataLst>
      <p:tags r:id="rId1"/>
    </p:custDataLst>
    <p:extLst>
      <p:ext uri="{BB962C8B-B14F-4D97-AF65-F5344CB8AC3E}">
        <p14:creationId xmlns:p14="http://schemas.microsoft.com/office/powerpoint/2010/main" val="34443411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DESIGN_ID_OFFICE THEME" val="x3jEok3I"/>
  <p:tag name="ARTICULATE_SLIDE_COUNT" val="14"/>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008885D85247D48B81EA4A11A8C7EC3" ma:contentTypeVersion="37" ma:contentTypeDescription="Create a new document." ma:contentTypeScope="" ma:versionID="0e1892a7bef1712f71808ab0fae0ab19">
  <xsd:schema xmlns:xsd="http://www.w3.org/2001/XMLSchema" xmlns:xs="http://www.w3.org/2001/XMLSchema" xmlns:p="http://schemas.microsoft.com/office/2006/metadata/properties" xmlns:ns2="2a9df6cb-da06-4b3c-b900-0f3a11605c14" xmlns:ns3="2da59447-b171-4ff9-a4eb-cecbaeb76619" targetNamespace="http://schemas.microsoft.com/office/2006/metadata/properties" ma:root="true" ma:fieldsID="b944efe4ad8e3b126fa53d8d45878653" ns2:_="" ns3:_="">
    <xsd:import namespace="2a9df6cb-da06-4b3c-b900-0f3a11605c14"/>
    <xsd:import namespace="2da59447-b171-4ff9-a4eb-cecbaeb76619"/>
    <xsd:element name="properties">
      <xsd:complexType>
        <xsd:sequence>
          <xsd:element name="documentManagement">
            <xsd:complexType>
              <xsd:all>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Leaders" minOccurs="0"/>
                <xsd:element ref="ns2:Members" minOccurs="0"/>
                <xsd:element ref="ns2:Member_Groups" minOccurs="0"/>
                <xsd:element ref="ns2:Distribution_Groups" minOccurs="0"/>
                <xsd:element ref="ns2:LMS_Mappings" minOccurs="0"/>
                <xsd:element ref="ns2:Invited_Leaders" minOccurs="0"/>
                <xsd:element ref="ns2:Invited_Members" minOccurs="0"/>
                <xsd:element ref="ns2:Self_Registration_Enabled" minOccurs="0"/>
                <xsd:element ref="ns2:Has_Leaders_Only_SectionGroup" minOccurs="0"/>
                <xsd:element ref="ns2:Is_Collaboration_Space_Locked" minOccurs="0"/>
                <xsd:element ref="ns2:IsNotebookLocked" minOccurs="0"/>
                <xsd:element ref="ns2:Teams_Channel_Section_Location" minOccurs="0"/>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9df6cb-da06-4b3c-b900-0f3a11605c14" elementFormDefault="qualified">
    <xsd:import namespace="http://schemas.microsoft.com/office/2006/documentManagement/types"/>
    <xsd:import namespace="http://schemas.microsoft.com/office/infopath/2007/PartnerControls"/>
    <xsd:element name="NotebookType" ma:index="8" nillable="true" ma:displayName="Notebook Type" ma:internalName="NotebookType">
      <xsd:simpleType>
        <xsd:restriction base="dms:Text"/>
      </xsd:simpleType>
    </xsd:element>
    <xsd:element name="FolderType" ma:index="9" nillable="true" ma:displayName="Folder Type" ma:internalName="FolderType">
      <xsd:simpleType>
        <xsd:restriction base="dms:Text"/>
      </xsd:simpleType>
    </xsd:element>
    <xsd:element name="CultureName" ma:index="10" nillable="true" ma:displayName="Culture Name" ma:internalName="CultureName">
      <xsd:simpleType>
        <xsd:restriction base="dms:Text"/>
      </xsd:simpleType>
    </xsd:element>
    <xsd:element name="AppVersion" ma:index="11" nillable="true" ma:displayName="App Version" ma:internalName="AppVersion">
      <xsd:simpleType>
        <xsd:restriction base="dms:Text"/>
      </xsd:simpleType>
    </xsd:element>
    <xsd:element name="TeamsChannelId" ma:index="12" nillable="true" ma:displayName="Teams Channel Id" ma:internalName="TeamsChannelId">
      <xsd:simpleType>
        <xsd:restriction base="dms:Text"/>
      </xsd:simpleType>
    </xsd:element>
    <xsd:element name="Owner" ma:index="13"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14" nillable="true" ma:displayName="Math Settings" ma:internalName="Math_Settings">
      <xsd:simpleType>
        <xsd:restriction base="dms:Text"/>
      </xsd:simpleType>
    </xsd:element>
    <xsd:element name="DefaultSectionNames" ma:index="15" nillable="true" ma:displayName="Default Section Names" ma:internalName="DefaultSectionNames">
      <xsd:simpleType>
        <xsd:restriction base="dms:Note">
          <xsd:maxLength value="255"/>
        </xsd:restriction>
      </xsd:simpleType>
    </xsd:element>
    <xsd:element name="Templates" ma:index="16" nillable="true" ma:displayName="Templates" ma:internalName="Templates">
      <xsd:simpleType>
        <xsd:restriction base="dms:Note">
          <xsd:maxLength value="255"/>
        </xsd:restriction>
      </xsd:simpleType>
    </xsd:element>
    <xsd:element name="Leaders" ma:index="17" nillable="true" ma:displayName="Leaders" ma:internalName="Lead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s" ma:index="18" nillable="true" ma:displayName="Members" ma:internalName="Memb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_Groups" ma:index="19" nillable="true" ma:displayName="Member Groups" ma:internalName="Member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20" nillable="true" ma:displayName="Distribution Groups" ma:internalName="Distribution_Groups">
      <xsd:simpleType>
        <xsd:restriction base="dms:Note">
          <xsd:maxLength value="255"/>
        </xsd:restriction>
      </xsd:simpleType>
    </xsd:element>
    <xsd:element name="LMS_Mappings" ma:index="21" nillable="true" ma:displayName="LMS Mappings" ma:internalName="LMS_Mappings">
      <xsd:simpleType>
        <xsd:restriction base="dms:Note">
          <xsd:maxLength value="255"/>
        </xsd:restriction>
      </xsd:simpleType>
    </xsd:element>
    <xsd:element name="Invited_Leaders" ma:index="22" nillable="true" ma:displayName="Invited Leaders" ma:internalName="Invited_Leaders">
      <xsd:simpleType>
        <xsd:restriction base="dms:Note">
          <xsd:maxLength value="255"/>
        </xsd:restriction>
      </xsd:simpleType>
    </xsd:element>
    <xsd:element name="Invited_Members" ma:index="23" nillable="true" ma:displayName="Invited Members" ma:internalName="Invited_Members">
      <xsd:simpleType>
        <xsd:restriction base="dms:Note">
          <xsd:maxLength value="255"/>
        </xsd:restriction>
      </xsd:simpleType>
    </xsd:element>
    <xsd:element name="Self_Registration_Enabled" ma:index="24" nillable="true" ma:displayName="Self Registration Enabled" ma:internalName="Self_Registration_Enabled">
      <xsd:simpleType>
        <xsd:restriction base="dms:Boolean"/>
      </xsd:simpleType>
    </xsd:element>
    <xsd:element name="Has_Leaders_Only_SectionGroup" ma:index="25" nillable="true" ma:displayName="Has Leaders Only SectionGroup" ma:internalName="Has_Leaders_Only_SectionGroup">
      <xsd:simpleType>
        <xsd:restriction base="dms:Boolean"/>
      </xsd:simpleType>
    </xsd:element>
    <xsd:element name="Is_Collaboration_Space_Locked" ma:index="26" nillable="true" ma:displayName="Is Collaboration Space Locked" ma:internalName="Is_Collaboration_Space_Locked">
      <xsd:simpleType>
        <xsd:restriction base="dms:Boolean"/>
      </xsd:simpleType>
    </xsd:element>
    <xsd:element name="IsNotebookLocked" ma:index="27" nillable="true" ma:displayName="Is Notebook Locked" ma:internalName="IsNotebookLocked">
      <xsd:simpleType>
        <xsd:restriction base="dms:Boolean"/>
      </xsd:simpleType>
    </xsd:element>
    <xsd:element name="Teams_Channel_Section_Location" ma:index="28" nillable="true" ma:displayName="Teams Channel Section Location" ma:internalName="Teams_Channel_Section_Location">
      <xsd:simpleType>
        <xsd:restriction base="dms:Text"/>
      </xsd:simpleType>
    </xsd:element>
    <xsd:element name="MediaServiceMetadata" ma:index="29" nillable="true" ma:displayName="MediaServiceMetadata" ma:hidden="true" ma:internalName="MediaServiceMetadata" ma:readOnly="true">
      <xsd:simpleType>
        <xsd:restriction base="dms:Note"/>
      </xsd:simpleType>
    </xsd:element>
    <xsd:element name="MediaServiceFastMetadata" ma:index="30" nillable="true" ma:displayName="MediaServiceFastMetadata" ma:hidden="true" ma:internalName="MediaServiceFastMetadata" ma:readOnly="true">
      <xsd:simpleType>
        <xsd:restriction base="dms:Note"/>
      </xsd:simpleType>
    </xsd:element>
    <xsd:element name="MediaServiceObjectDetectorVersions" ma:index="31" nillable="true" ma:displayName="MediaServiceObjectDetectorVersions" ma:hidden="true" ma:indexed="true" ma:internalName="MediaServiceObjectDetectorVersions" ma:readOnly="true">
      <xsd:simpleType>
        <xsd:restriction base="dms:Text"/>
      </xsd:simpleType>
    </xsd:element>
    <xsd:element name="lcf76f155ced4ddcb4097134ff3c332f" ma:index="35" nillable="true" ma:taxonomy="true" ma:internalName="lcf76f155ced4ddcb4097134ff3c332f" ma:taxonomyFieldName="MediaServiceImageTags" ma:displayName="Image Tags" ma:readOnly="false" ma:fieldId="{5cf76f15-5ced-4ddc-b409-7134ff3c332f}" ma:taxonomyMulti="true" ma:sspId="8e9e90a8-b24c-4be7-8760-a88b2cd47eb1" ma:termSetId="09814cd3-568e-fe90-9814-8d621ff8fb84" ma:anchorId="fba54fb3-c3e1-fe81-a776-ca4b69148c4d" ma:open="true" ma:isKeyword="false">
      <xsd:complexType>
        <xsd:sequence>
          <xsd:element ref="pc:Terms" minOccurs="0" maxOccurs="1"/>
        </xsd:sequence>
      </xsd:complexType>
    </xsd:element>
    <xsd:element name="MediaServiceDateTaken" ma:index="37" nillable="true" ma:displayName="MediaServiceDateTaken" ma:hidden="true" ma:indexed="true" ma:internalName="MediaServiceDateTaken" ma:readOnly="true">
      <xsd:simpleType>
        <xsd:restriction base="dms:Text"/>
      </xsd:simpleType>
    </xsd:element>
    <xsd:element name="MediaServiceOCR" ma:index="38" nillable="true" ma:displayName="Extracted Text" ma:internalName="MediaServiceOCR" ma:readOnly="true">
      <xsd:simpleType>
        <xsd:restriction base="dms:Note">
          <xsd:maxLength value="255"/>
        </xsd:restriction>
      </xsd:simpleType>
    </xsd:element>
    <xsd:element name="MediaServiceGenerationTime" ma:index="39" nillable="true" ma:displayName="MediaServiceGenerationTime" ma:hidden="true" ma:internalName="MediaServiceGenerationTime" ma:readOnly="true">
      <xsd:simpleType>
        <xsd:restriction base="dms:Text"/>
      </xsd:simpleType>
    </xsd:element>
    <xsd:element name="MediaServiceEventHashCode" ma:index="40" nillable="true" ma:displayName="MediaServiceEventHashCode" ma:hidden="true" ma:internalName="MediaServiceEventHashCode" ma:readOnly="true">
      <xsd:simpleType>
        <xsd:restriction base="dms:Text"/>
      </xsd:simpleType>
    </xsd:element>
    <xsd:element name="MediaLengthInSeconds" ma:index="41" nillable="true" ma:displayName="MediaLengthInSeconds" ma:hidden="true" ma:internalName="MediaLengthInSeconds" ma:readOnly="true">
      <xsd:simpleType>
        <xsd:restriction base="dms:Unknown"/>
      </xsd:simpleType>
    </xsd:element>
    <xsd:element name="MediaServiceSearchProperties" ma:index="42" nillable="true" ma:displayName="MediaServiceSearchProperties" ma:hidden="true" ma:internalName="MediaServiceSearchProperties" ma:readOnly="true">
      <xsd:simpleType>
        <xsd:restriction base="dms:Note"/>
      </xsd:simpleType>
    </xsd:element>
    <xsd:element name="MediaServiceLocation" ma:index="43" nillable="true" ma:displayName="Location" ma:indexed="true" ma:internalName="MediaServiceLocation" ma:readOnly="true">
      <xsd:simpleType>
        <xsd:restriction base="dms:Text"/>
      </xsd:simpleType>
    </xsd:element>
    <xsd:element name="MediaServiceBillingMetadata" ma:index="4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da59447-b171-4ff9-a4eb-cecbaeb76619" elementFormDefault="qualified">
    <xsd:import namespace="http://schemas.microsoft.com/office/2006/documentManagement/types"/>
    <xsd:import namespace="http://schemas.microsoft.com/office/infopath/2007/PartnerControls"/>
    <xsd:element name="SharedWithUsers" ma:index="3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3" nillable="true" ma:displayName="Shared With Details" ma:internalName="SharedWithDetails" ma:readOnly="true">
      <xsd:simpleType>
        <xsd:restriction base="dms:Note">
          <xsd:maxLength value="255"/>
        </xsd:restriction>
      </xsd:simpleType>
    </xsd:element>
    <xsd:element name="TaxCatchAll" ma:index="36" nillable="true" ma:displayName="Taxonomy Catch All Column" ma:hidden="true" ma:list="{175d39aa-1715-40f1-9606-356b7ac9b6f7}" ma:internalName="TaxCatchAll" ma:showField="CatchAllData" ma:web="2da59447-b171-4ff9-a4eb-cecbaeb7661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eaders xmlns="2a9df6cb-da06-4b3c-b900-0f3a11605c14">
      <UserInfo>
        <DisplayName/>
        <AccountId xsi:nil="true"/>
        <AccountType/>
      </UserInfo>
    </Leaders>
    <Math_Settings xmlns="2a9df6cb-da06-4b3c-b900-0f3a11605c14" xsi:nil="true"/>
    <Has_Leaders_Only_SectionGroup xmlns="2a9df6cb-da06-4b3c-b900-0f3a11605c14" xsi:nil="true"/>
    <Invited_Members xmlns="2a9df6cb-da06-4b3c-b900-0f3a11605c14" xsi:nil="true"/>
    <LMS_Mappings xmlns="2a9df6cb-da06-4b3c-b900-0f3a11605c14" xsi:nil="true"/>
    <IsNotebookLocked xmlns="2a9df6cb-da06-4b3c-b900-0f3a11605c14" xsi:nil="true"/>
    <lcf76f155ced4ddcb4097134ff3c332f xmlns="2a9df6cb-da06-4b3c-b900-0f3a11605c14">
      <Terms xmlns="http://schemas.microsoft.com/office/infopath/2007/PartnerControls"/>
    </lcf76f155ced4ddcb4097134ff3c332f>
    <Templates xmlns="2a9df6cb-da06-4b3c-b900-0f3a11605c14" xsi:nil="true"/>
    <Member_Groups xmlns="2a9df6cb-da06-4b3c-b900-0f3a11605c14">
      <UserInfo>
        <DisplayName/>
        <AccountId xsi:nil="true"/>
        <AccountType/>
      </UserInfo>
    </Member_Groups>
    <Self_Registration_Enabled xmlns="2a9df6cb-da06-4b3c-b900-0f3a11605c14" xsi:nil="true"/>
    <TaxCatchAll xmlns="2da59447-b171-4ff9-a4eb-cecbaeb76619" xsi:nil="true"/>
    <AppVersion xmlns="2a9df6cb-da06-4b3c-b900-0f3a11605c14" xsi:nil="true"/>
    <NotebookType xmlns="2a9df6cb-da06-4b3c-b900-0f3a11605c14" xsi:nil="true"/>
    <Distribution_Groups xmlns="2a9df6cb-da06-4b3c-b900-0f3a11605c14" xsi:nil="true"/>
    <Members xmlns="2a9df6cb-da06-4b3c-b900-0f3a11605c14">
      <UserInfo>
        <DisplayName/>
        <AccountId xsi:nil="true"/>
        <AccountType/>
      </UserInfo>
    </Members>
    <DefaultSectionNames xmlns="2a9df6cb-da06-4b3c-b900-0f3a11605c14" xsi:nil="true"/>
    <Is_Collaboration_Space_Locked xmlns="2a9df6cb-da06-4b3c-b900-0f3a11605c14" xsi:nil="true"/>
    <Teams_Channel_Section_Location xmlns="2a9df6cb-da06-4b3c-b900-0f3a11605c14" xsi:nil="true"/>
    <TeamsChannelId xmlns="2a9df6cb-da06-4b3c-b900-0f3a11605c14" xsi:nil="true"/>
    <FolderType xmlns="2a9df6cb-da06-4b3c-b900-0f3a11605c14" xsi:nil="true"/>
    <CultureName xmlns="2a9df6cb-da06-4b3c-b900-0f3a11605c14" xsi:nil="true"/>
    <Owner xmlns="2a9df6cb-da06-4b3c-b900-0f3a11605c14">
      <UserInfo>
        <DisplayName/>
        <AccountId xsi:nil="true"/>
        <AccountType/>
      </UserInfo>
    </Owner>
    <Invited_Leaders xmlns="2a9df6cb-da06-4b3c-b900-0f3a11605c14" xsi:nil="true"/>
  </documentManagement>
</p:properties>
</file>

<file path=customXml/itemProps1.xml><?xml version="1.0" encoding="utf-8"?>
<ds:datastoreItem xmlns:ds="http://schemas.openxmlformats.org/officeDocument/2006/customXml" ds:itemID="{D7AF6C08-FDB6-47EB-91B3-36EAF39339E0}"/>
</file>

<file path=customXml/itemProps2.xml><?xml version="1.0" encoding="utf-8"?>
<ds:datastoreItem xmlns:ds="http://schemas.openxmlformats.org/officeDocument/2006/customXml" ds:itemID="{52E9482D-95C7-4F0D-A543-86EBD780D1F4}"/>
</file>

<file path=customXml/itemProps3.xml><?xml version="1.0" encoding="utf-8"?>
<ds:datastoreItem xmlns:ds="http://schemas.openxmlformats.org/officeDocument/2006/customXml" ds:itemID="{94BA94B4-DA0D-4581-AEBF-4A37262727C6}"/>
</file>

<file path=docProps/app.xml><?xml version="1.0" encoding="utf-8"?>
<Properties xmlns="http://schemas.openxmlformats.org/officeDocument/2006/extended-properties" xmlns:vt="http://schemas.openxmlformats.org/officeDocument/2006/docPropsVTypes">
  <Template/>
  <TotalTime>7348</TotalTime>
  <Words>847</Words>
  <Application>Microsoft Office PowerPoint</Application>
  <PresentationFormat>Widescreen</PresentationFormat>
  <Paragraphs>117</Paragraphs>
  <Slides>14</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Acumin Pro</vt:lpstr>
      <vt:lpstr>Arial</vt:lpstr>
      <vt:lpstr>Calibri</vt:lpstr>
      <vt:lpstr>Cambria</vt:lpstr>
      <vt:lpstr>Times New Roman</vt:lpstr>
      <vt:lpstr>United Sans Cd Bk</vt:lpstr>
      <vt:lpstr>Wingdings</vt:lpstr>
      <vt:lpstr>Office Theme</vt:lpstr>
      <vt:lpstr>Plant  and Fish Nutrition</vt:lpstr>
      <vt:lpstr>Plant and fish nutrition</vt:lpstr>
      <vt:lpstr>Plant and fish nutrition</vt:lpstr>
      <vt:lpstr>Animal nutrition</vt:lpstr>
      <vt:lpstr>Nutrition deficiencies </vt:lpstr>
      <vt:lpstr>Goldfish nutrition </vt:lpstr>
      <vt:lpstr>Plant nutrition</vt:lpstr>
      <vt:lpstr>Common aquaponic plant deficiencies</vt:lpstr>
      <vt:lpstr>Assignment: Crossword puzzle</vt:lpstr>
      <vt:lpstr>Puzzle clues</vt:lpstr>
      <vt:lpstr>Answers</vt:lpstr>
      <vt:lpstr>Discussion</vt:lpstr>
      <vt:lpstr>Discussion answers</vt:lpstr>
      <vt:lpstr>Final slide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When Blue is Green</dc:title>
  <dc:creator>Carroll, Natalie J.</dc:creator>
  <cp:lastModifiedBy>Natalie Carroll</cp:lastModifiedBy>
  <cp:revision>131</cp:revision>
  <dcterms:created xsi:type="dcterms:W3CDTF">2024-06-20T13:54:59Z</dcterms:created>
  <dcterms:modified xsi:type="dcterms:W3CDTF">2026-02-04T14:49:03Z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47FAEBF4-6F3A-477F-A57A-D9BFC1D5309F</vt:lpwstr>
  </property>
  <property fmtid="{D5CDD505-2E9C-101B-9397-08002B2CF9AE}" pid="3" name="ArticulatePath">
    <vt:lpwstr>Presentation1</vt:lpwstr>
  </property>
  <property fmtid="{D5CDD505-2E9C-101B-9397-08002B2CF9AE}" pid="4" name="MSIP_Label_f7606f69-b0ae-4874-be30-7d43a3c7be10_Enabled">
    <vt:lpwstr>true</vt:lpwstr>
  </property>
  <property fmtid="{D5CDD505-2E9C-101B-9397-08002B2CF9AE}" pid="5" name="MSIP_Label_f7606f69-b0ae-4874-be30-7d43a3c7be10_SetDate">
    <vt:lpwstr>2025-03-18T17:24:12Z</vt:lpwstr>
  </property>
  <property fmtid="{D5CDD505-2E9C-101B-9397-08002B2CF9AE}" pid="6" name="MSIP_Label_f7606f69-b0ae-4874-be30-7d43a3c7be10_Method">
    <vt:lpwstr>Standard</vt:lpwstr>
  </property>
  <property fmtid="{D5CDD505-2E9C-101B-9397-08002B2CF9AE}" pid="7" name="MSIP_Label_f7606f69-b0ae-4874-be30-7d43a3c7be10_Name">
    <vt:lpwstr>defa4170-0d19-0005-0001-bc88714345d2</vt:lpwstr>
  </property>
  <property fmtid="{D5CDD505-2E9C-101B-9397-08002B2CF9AE}" pid="8" name="MSIP_Label_f7606f69-b0ae-4874-be30-7d43a3c7be10_SiteId">
    <vt:lpwstr>4130bd39-7c53-419c-b1e5-8758d6d63f21</vt:lpwstr>
  </property>
  <property fmtid="{D5CDD505-2E9C-101B-9397-08002B2CF9AE}" pid="9" name="MSIP_Label_f7606f69-b0ae-4874-be30-7d43a3c7be10_ActionId">
    <vt:lpwstr>4dd40e6d-7216-4889-8b28-9526f50b0693</vt:lpwstr>
  </property>
  <property fmtid="{D5CDD505-2E9C-101B-9397-08002B2CF9AE}" pid="10" name="MSIP_Label_f7606f69-b0ae-4874-be30-7d43a3c7be10_ContentBits">
    <vt:lpwstr>0</vt:lpwstr>
  </property>
  <property fmtid="{D5CDD505-2E9C-101B-9397-08002B2CF9AE}" pid="11" name="MSIP_Label_f7606f69-b0ae-4874-be30-7d43a3c7be10_Tag">
    <vt:lpwstr>50, 3, 0, 1</vt:lpwstr>
  </property>
  <property fmtid="{D5CDD505-2E9C-101B-9397-08002B2CF9AE}" pid="12" name="ContentTypeId">
    <vt:lpwstr>0x0101006008885D85247D48B81EA4A11A8C7EC3</vt:lpwstr>
  </property>
</Properties>
</file>