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ppt/tags/tag17.xml" ContentType="application/vnd.openxmlformats-officedocument.presentationml.tags+xml"/>
  <Override PartName="/ppt/tags/tag18.xml" ContentType="application/vnd.openxmlformats-officedocument.presentationml.tags+xml"/>
  <Override PartName="/ppt/tags/tag9.xml" ContentType="application/vnd.openxmlformats-officedocument.presentationml.tags+xml"/>
  <Override PartName="/ppt/tags/tag20.xml" ContentType="application/vnd.openxmlformats-officedocument.presentationml.tags+xml"/>
  <Override PartName="/ppt/tags/tag6.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9.xml" ContentType="application/vnd.openxmlformats-officedocument.presentationml.tags+xml"/>
  <Override PartName="/ppt/tags/tag12.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5.xml" ContentType="application/vnd.openxmlformats-officedocument.presentationml.tags+xml"/>
  <Override PartName="/ppt/tags/tag1.xml" ContentType="application/vnd.openxmlformats-officedocument.presentationml.tags+xml"/>
  <Override PartName="/ppt/tags/tag7.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app.xml" ContentType="application/vnd.openxmlformats-officedocument.extended-properties+xml"/>
  <Override PartName="/ppt/tags/tag16.xml" ContentType="application/vnd.openxmlformats-officedocument.presentationml.tags+xml"/>
  <Override PartName="/docProps/custom.xml" ContentType="application/vnd.openxmlformats-officedocument.custom-properties+xml"/>
  <Override PartName="/ppt/tags/tag8.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1"/>
  </p:notesMasterIdLst>
  <p:sldIdLst>
    <p:sldId id="290" r:id="rId2"/>
    <p:sldId id="282" r:id="rId3"/>
    <p:sldId id="284" r:id="rId4"/>
    <p:sldId id="266" r:id="rId5"/>
    <p:sldId id="285" r:id="rId6"/>
    <p:sldId id="270" r:id="rId7"/>
    <p:sldId id="273" r:id="rId8"/>
    <p:sldId id="272" r:id="rId9"/>
    <p:sldId id="274" r:id="rId10"/>
    <p:sldId id="275" r:id="rId11"/>
    <p:sldId id="276" r:id="rId12"/>
    <p:sldId id="278" r:id="rId13"/>
    <p:sldId id="287" r:id="rId14"/>
    <p:sldId id="281" r:id="rId15"/>
    <p:sldId id="280" r:id="rId16"/>
    <p:sldId id="289" r:id="rId17"/>
    <p:sldId id="286" r:id="rId18"/>
    <p:sldId id="288" r:id="rId19"/>
    <p:sldId id="291"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7CF"/>
    <a:srgbClr val="CBDB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387" autoAdjust="0"/>
  </p:normalViewPr>
  <p:slideViewPr>
    <p:cSldViewPr snapToGrid="0">
      <p:cViewPr varScale="1">
        <p:scale>
          <a:sx n="70" d="100"/>
          <a:sy n="70" d="100"/>
        </p:scale>
        <p:origin x="192" y="53"/>
      </p:cViewPr>
      <p:guideLst/>
    </p:cSldViewPr>
  </p:slideViewPr>
  <p:outlineViewPr>
    <p:cViewPr>
      <p:scale>
        <a:sx n="33" d="100"/>
        <a:sy n="33" d="100"/>
      </p:scale>
      <p:origin x="0" y="-9989"/>
    </p:cViewPr>
  </p:outlineViewPr>
  <p:notesTextViewPr>
    <p:cViewPr>
      <p:scale>
        <a:sx n="1" d="1"/>
        <a:sy n="1" d="1"/>
      </p:scale>
      <p:origin x="0" y="0"/>
    </p:cViewPr>
  </p:notesTextViewPr>
  <p:sorterViewPr>
    <p:cViewPr>
      <p:scale>
        <a:sx n="1" d="1"/>
        <a:sy n="1" d="1"/>
      </p:scale>
      <p:origin x="0" y="-13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962BBE-4D6B-4DB8-83BD-F5D6EFDDAAE7}"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96232-9B7A-44F3-A272-0552D16E192C}" type="slidenum">
              <a:rPr lang="en-US" smtClean="0"/>
              <a:t>‹#›</a:t>
            </a:fld>
            <a:endParaRPr lang="en-US"/>
          </a:p>
        </p:txBody>
      </p:sp>
    </p:spTree>
    <p:extLst>
      <p:ext uri="{BB962C8B-B14F-4D97-AF65-F5344CB8AC3E}">
        <p14:creationId xmlns:p14="http://schemas.microsoft.com/office/powerpoint/2010/main" val="3409519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96232-9B7A-44F3-A272-0552D16E192C}" type="slidenum">
              <a:rPr lang="en-US" smtClean="0"/>
              <a:t>1</a:t>
            </a:fld>
            <a:endParaRPr lang="en-US"/>
          </a:p>
        </p:txBody>
      </p:sp>
    </p:spTree>
    <p:extLst>
      <p:ext uri="{BB962C8B-B14F-4D97-AF65-F5344CB8AC3E}">
        <p14:creationId xmlns:p14="http://schemas.microsoft.com/office/powerpoint/2010/main" val="916976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Natalie Carroll</a:t>
            </a:r>
          </a:p>
        </p:txBody>
      </p:sp>
      <p:sp>
        <p:nvSpPr>
          <p:cNvPr id="4" name="Slide Number Placeholder 3"/>
          <p:cNvSpPr>
            <a:spLocks noGrp="1"/>
          </p:cNvSpPr>
          <p:nvPr>
            <p:ph type="sldNum" sz="quarter" idx="5"/>
          </p:nvPr>
        </p:nvSpPr>
        <p:spPr/>
        <p:txBody>
          <a:bodyPr/>
          <a:lstStyle/>
          <a:p>
            <a:fld id="{DF496232-9B7A-44F3-A272-0552D16E192C}" type="slidenum">
              <a:rPr lang="en-US" smtClean="0"/>
              <a:t>4</a:t>
            </a:fld>
            <a:endParaRPr lang="en-US"/>
          </a:p>
        </p:txBody>
      </p:sp>
    </p:spTree>
    <p:extLst>
      <p:ext uri="{BB962C8B-B14F-4D97-AF65-F5344CB8AC3E}">
        <p14:creationId xmlns:p14="http://schemas.microsoft.com/office/powerpoint/2010/main" val="117727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Graphics: USDA</a:t>
            </a:r>
          </a:p>
        </p:txBody>
      </p:sp>
      <p:sp>
        <p:nvSpPr>
          <p:cNvPr id="4" name="Slide Number Placeholder 3"/>
          <p:cNvSpPr>
            <a:spLocks noGrp="1"/>
          </p:cNvSpPr>
          <p:nvPr>
            <p:ph type="sldNum" sz="quarter" idx="5"/>
          </p:nvPr>
        </p:nvSpPr>
        <p:spPr/>
        <p:txBody>
          <a:bodyPr/>
          <a:lstStyle/>
          <a:p>
            <a:fld id="{DF496232-9B7A-44F3-A272-0552D16E192C}" type="slidenum">
              <a:rPr lang="en-US" smtClean="0"/>
              <a:t>5</a:t>
            </a:fld>
            <a:endParaRPr lang="en-US"/>
          </a:p>
        </p:txBody>
      </p:sp>
    </p:spTree>
    <p:extLst>
      <p:ext uri="{BB962C8B-B14F-4D97-AF65-F5344CB8AC3E}">
        <p14:creationId xmlns:p14="http://schemas.microsoft.com/office/powerpoint/2010/main" val="5328750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E48F3-4341-4EE8-9CF0-3CD2872872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5173C4-F2CB-4FEF-979A-5C4057A8C8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DD9098-0F0C-49D7-8422-323AAC00E25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C109DF37-8B1B-44AB-8D68-CBD075737B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C0DEB0-E328-4AFE-9814-628BA2899B46}"/>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572643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0DC84-5BB9-4A3F-B087-E9DB481E3B5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FA0410-6841-4BAC-80EA-0FA6B3736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7E8D9-7E27-4CAA-A643-A0DCE9D548FA}"/>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4536F980-7C2B-4BFD-B6C4-E8A8150973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C22C64-0B93-45D3-B969-9A7D28761BD0}"/>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4178056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329ED8-8997-4997-A5AE-FC144D3E6B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4BEB70-020D-4857-9AFF-605485CCEC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0BE4B-2E98-4B45-BE00-654FFDDAD418}"/>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B573916B-3246-4109-98A2-FB3630ED9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9A0FE-3F5D-41E1-9353-79CFFA4C042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02126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
        <p:nvSpPr>
          <p:cNvPr id="9" name="Content Placeholder 8">
            <a:extLst>
              <a:ext uri="{FF2B5EF4-FFF2-40B4-BE49-F238E27FC236}">
                <a16:creationId xmlns:a16="http://schemas.microsoft.com/office/drawing/2014/main" id="{08C1757E-286F-4704-AA2F-4A890FC39C3D}"/>
              </a:ext>
            </a:extLst>
          </p:cNvPr>
          <p:cNvSpPr>
            <a:spLocks noGrp="1"/>
          </p:cNvSpPr>
          <p:nvPr>
            <p:ph sz="quarter" idx="13"/>
          </p:nvPr>
        </p:nvSpPr>
        <p:spPr>
          <a:xfrm>
            <a:off x="5495925" y="32004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047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F244-09D9-4A35-BD72-3D2DB48285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AAB073-9ECA-4FA9-B7D7-CCE1DE0F34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444C7-B126-4F3F-B46E-70E02FF9DA39}"/>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88E10FD3-62C3-41A0-B1B4-405718A957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316161-AA5C-4D2C-A48A-7AFBC3B4BCE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810604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A2E9A-BB12-4C8E-9E2C-76036E6DEB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8891A6A-4500-4895-AD25-7A5A7A102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5770FD-2D68-4299-AC64-E975174F193D}"/>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5" name="Footer Placeholder 4">
            <a:extLst>
              <a:ext uri="{FF2B5EF4-FFF2-40B4-BE49-F238E27FC236}">
                <a16:creationId xmlns:a16="http://schemas.microsoft.com/office/drawing/2014/main" id="{C8E9DF7D-514E-4771-AE3E-205B7894EF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D25D0B-C2BA-4EAB-BEFD-BFCBC8F530A8}"/>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14999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40E80-2D3D-47B7-9766-6A5092686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E05E02-D77A-4BF3-8727-BED9D61199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92DDE1-2530-4D6C-A302-0377DAE4A7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BAF54E-6413-4739-8B6D-5FD812550C6B}"/>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DEC63B0A-0654-499A-BAAC-4000FA5727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3E018C-D519-42B1-856B-641510B449F1}"/>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2127929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DDB8F-DCB3-4EBC-B75D-92AB37031E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025D22-9ABA-44D8-87E5-6BFE3250A2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5198EA-ED73-4306-B69E-D83412B923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95E996-9231-45D1-A2A8-660A4ADFE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742F9-DADA-4A46-949A-91AF72B629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A4E56-93E9-44D1-95FD-095C178CB2BF}"/>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8" name="Footer Placeholder 7">
            <a:extLst>
              <a:ext uri="{FF2B5EF4-FFF2-40B4-BE49-F238E27FC236}">
                <a16:creationId xmlns:a16="http://schemas.microsoft.com/office/drawing/2014/main" id="{7DD6B5B4-1BE5-462D-A5AF-A535F9904B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2A296D-5D11-4CC2-B009-F771A8D8819E}"/>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186269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0A271-4105-4084-AA18-60652194A9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BE481E-A150-4176-8E45-0624C319498E}"/>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4" name="Footer Placeholder 3">
            <a:extLst>
              <a:ext uri="{FF2B5EF4-FFF2-40B4-BE49-F238E27FC236}">
                <a16:creationId xmlns:a16="http://schemas.microsoft.com/office/drawing/2014/main" id="{4AF7167B-E472-462C-ACD9-1795B6D528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A2A201C-2722-4964-91FE-FD79B8469DE9}"/>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74792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B10D4B-9609-4C2E-91D5-00B7D02EEDC3}"/>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3" name="Footer Placeholder 2">
            <a:extLst>
              <a:ext uri="{FF2B5EF4-FFF2-40B4-BE49-F238E27FC236}">
                <a16:creationId xmlns:a16="http://schemas.microsoft.com/office/drawing/2014/main" id="{9C493090-6957-406F-AF30-811AB0BFF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538102B-F5AE-4885-A791-9890BCFB1B85}"/>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9161170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6D0F6-6DB7-409B-A656-3EA984991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EF5188-72A4-48F6-B61D-6D0FABA8A9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9433C4-094C-469C-A476-D2C7132AB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F7F3EE-A35A-4EB7-BD9E-DAB93B150F8A}"/>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AFA50A82-F7CD-477D-B3F7-2E86070A18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A807E7-BC0D-4191-8138-C3C33211C98D}"/>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848469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90A5-12FB-405C-8AC1-F192F5109E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D89650-A886-42FF-B462-E6708AD1CB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FDE0B5-B120-4E91-8D28-F142953E00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017D95-E1C1-41E4-B3EF-632AB4432162}"/>
              </a:ext>
            </a:extLst>
          </p:cNvPr>
          <p:cNvSpPr>
            <a:spLocks noGrp="1"/>
          </p:cNvSpPr>
          <p:nvPr>
            <p:ph type="dt" sz="half" idx="10"/>
          </p:nvPr>
        </p:nvSpPr>
        <p:spPr>
          <a:xfrm>
            <a:off x="838200" y="6356350"/>
            <a:ext cx="2743200" cy="365125"/>
          </a:xfrm>
          <a:prstGeom prst="rect">
            <a:avLst/>
          </a:prstGeom>
        </p:spPr>
        <p:txBody>
          <a:bodyPr/>
          <a:lstStyle/>
          <a:p>
            <a:fld id="{84428CBF-7B43-48AC-8841-A7501EBB222D}" type="datetimeFigureOut">
              <a:rPr lang="en-US" smtClean="0"/>
              <a:t>2/4/2026</a:t>
            </a:fld>
            <a:endParaRPr lang="en-US"/>
          </a:p>
        </p:txBody>
      </p:sp>
      <p:sp>
        <p:nvSpPr>
          <p:cNvPr id="6" name="Footer Placeholder 5">
            <a:extLst>
              <a:ext uri="{FF2B5EF4-FFF2-40B4-BE49-F238E27FC236}">
                <a16:creationId xmlns:a16="http://schemas.microsoft.com/office/drawing/2014/main" id="{0550199D-37D6-4AB0-91A3-D46916DC5E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C89548-00B2-4370-BA51-6D71CF25F3F7}"/>
              </a:ext>
            </a:extLst>
          </p:cNvPr>
          <p:cNvSpPr>
            <a:spLocks noGrp="1"/>
          </p:cNvSpPr>
          <p:nvPr>
            <p:ph type="sldNum" sz="quarter" idx="12"/>
          </p:nvPr>
        </p:nvSpPr>
        <p:spPr>
          <a:xfrm>
            <a:off x="8610600" y="6356350"/>
            <a:ext cx="2743200" cy="365125"/>
          </a:xfrm>
          <a:prstGeom prst="rect">
            <a:avLst/>
          </a:prstGeom>
        </p:spPr>
        <p:txBody>
          <a:bodyPr/>
          <a:lstStyle/>
          <a:p>
            <a:fld id="{4962BF4B-96A2-4F4D-B50B-5F3206B3AA01}" type="slidenum">
              <a:rPr lang="en-US" smtClean="0"/>
              <a:t>‹#›</a:t>
            </a:fld>
            <a:endParaRPr lang="en-US"/>
          </a:p>
        </p:txBody>
      </p:sp>
    </p:spTree>
    <p:extLst>
      <p:ext uri="{BB962C8B-B14F-4D97-AF65-F5344CB8AC3E}">
        <p14:creationId xmlns:p14="http://schemas.microsoft.com/office/powerpoint/2010/main" val="3394441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4796465-9592-2F1B-40A9-A5964F3861EB}"/>
              </a:ext>
            </a:extLst>
          </p:cNvPr>
          <p:cNvSpPr/>
          <p:nvPr userDrawn="1"/>
        </p:nvSpPr>
        <p:spPr>
          <a:xfrm>
            <a:off x="0" y="0"/>
            <a:ext cx="12192000" cy="1510748"/>
          </a:xfrm>
          <a:prstGeom prst="rect">
            <a:avLst/>
          </a:prstGeom>
          <a:solidFill>
            <a:srgbClr val="53A7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BDB85"/>
              </a:solidFill>
              <a:highlight>
                <a:srgbClr val="CBDB85"/>
              </a:highlight>
            </a:endParaRPr>
          </a:p>
        </p:txBody>
      </p:sp>
      <p:sp>
        <p:nvSpPr>
          <p:cNvPr id="2" name="Title Placeholder 1">
            <a:extLst>
              <a:ext uri="{FF2B5EF4-FFF2-40B4-BE49-F238E27FC236}">
                <a16:creationId xmlns:a16="http://schemas.microsoft.com/office/drawing/2014/main" id="{D7121171-3546-48B8-AADF-5A04C4802D8C}"/>
              </a:ext>
            </a:extLst>
          </p:cNvPr>
          <p:cNvSpPr>
            <a:spLocks noGrp="1"/>
          </p:cNvSpPr>
          <p:nvPr>
            <p:ph type="title"/>
          </p:nvPr>
        </p:nvSpPr>
        <p:spPr>
          <a:xfrm>
            <a:off x="386080" y="365125"/>
            <a:ext cx="1096772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819FBA6-1004-4B9F-9FFA-1C19C3B46132}"/>
              </a:ext>
            </a:extLst>
          </p:cNvPr>
          <p:cNvSpPr>
            <a:spLocks noGrp="1"/>
          </p:cNvSpPr>
          <p:nvPr>
            <p:ph type="body" idx="1"/>
          </p:nvPr>
        </p:nvSpPr>
        <p:spPr>
          <a:xfrm>
            <a:off x="386080" y="1825625"/>
            <a:ext cx="1096772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78614546-3C22-BB80-8CF0-22E5A90AE81C}"/>
              </a:ext>
            </a:extLst>
          </p:cNvPr>
          <p:cNvPicPr>
            <a:picLocks noChangeAspect="1"/>
          </p:cNvPicPr>
          <p:nvPr userDrawn="1"/>
        </p:nvPicPr>
        <p:blipFill>
          <a:blip r:embed="rId14"/>
          <a:stretch>
            <a:fillRect/>
          </a:stretch>
        </p:blipFill>
        <p:spPr>
          <a:xfrm>
            <a:off x="0" y="6365602"/>
            <a:ext cx="11866372" cy="126238"/>
          </a:xfrm>
          <a:prstGeom prst="rect">
            <a:avLst/>
          </a:prstGeom>
        </p:spPr>
      </p:pic>
      <p:pic>
        <p:nvPicPr>
          <p:cNvPr id="10" name="Picture 9">
            <a:extLst>
              <a:ext uri="{FF2B5EF4-FFF2-40B4-BE49-F238E27FC236}">
                <a16:creationId xmlns:a16="http://schemas.microsoft.com/office/drawing/2014/main" id="{57447386-CA31-E05A-A957-527104C92250}"/>
              </a:ext>
            </a:extLst>
          </p:cNvPr>
          <p:cNvPicPr>
            <a:picLocks noChangeAspect="1"/>
          </p:cNvPicPr>
          <p:nvPr userDrawn="1"/>
        </p:nvPicPr>
        <p:blipFill>
          <a:blip r:embed="rId15"/>
          <a:stretch>
            <a:fillRect/>
          </a:stretch>
        </p:blipFill>
        <p:spPr>
          <a:xfrm>
            <a:off x="9223513" y="273437"/>
            <a:ext cx="2968487" cy="943113"/>
          </a:xfrm>
          <a:prstGeom prst="rect">
            <a:avLst/>
          </a:prstGeom>
        </p:spPr>
      </p:pic>
    </p:spTree>
    <p:extLst>
      <p:ext uri="{BB962C8B-B14F-4D97-AF65-F5344CB8AC3E}">
        <p14:creationId xmlns:p14="http://schemas.microsoft.com/office/powerpoint/2010/main" val="384345434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61" r:id="rId12"/>
  </p:sldLayoutIdLst>
  <p:txStyles>
    <p:titleStyle>
      <a:lvl1pPr algn="l" defTabSz="914400" rtl="0" eaLnBrk="1" latinLnBrk="0" hangingPunct="1">
        <a:lnSpc>
          <a:spcPct val="90000"/>
        </a:lnSpc>
        <a:spcBef>
          <a:spcPct val="0"/>
        </a:spcBef>
        <a:buNone/>
        <a:defRPr sz="5400" b="1" i="0" kern="1200">
          <a:solidFill>
            <a:schemeClr val="bg1"/>
          </a:solidFill>
          <a:latin typeface="United Sans Cd Bk" pitchFamily="2"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800" kern="1200">
          <a:solidFill>
            <a:schemeClr val="tx1"/>
          </a:solidFill>
          <a:latin typeface="Acumin Pro" panose="020B050402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cumin Pro" panose="020B050402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cumin Pro" panose="020B050402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cumin Pro" panose="020B050402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6.em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g lab with different types of lettuce growing.">
            <a:extLst>
              <a:ext uri="{FF2B5EF4-FFF2-40B4-BE49-F238E27FC236}">
                <a16:creationId xmlns:a16="http://schemas.microsoft.com/office/drawing/2014/main" id="{8712086D-0974-4E6F-E1D2-E1C921BC435E}"/>
              </a:ext>
            </a:extLst>
          </p:cNvPr>
          <p:cNvPicPr>
            <a:picLocks noChangeAspect="1"/>
          </p:cNvPicPr>
          <p:nvPr/>
        </p:nvPicPr>
        <p:blipFill rotWithShape="1">
          <a:blip r:embed="rId4">
            <a:extLst>
              <a:ext uri="{28A0092B-C50C-407E-A947-70E740481C1C}">
                <a14:useLocalDpi xmlns:a14="http://schemas.microsoft.com/office/drawing/2010/main" val="0"/>
              </a:ext>
            </a:extLst>
          </a:blip>
          <a:srcRect r="14342"/>
          <a:stretch/>
        </p:blipFill>
        <p:spPr>
          <a:xfrm>
            <a:off x="1757435" y="0"/>
            <a:ext cx="10437623" cy="6858000"/>
          </a:xfrm>
          <a:prstGeom prst="rect">
            <a:avLst/>
          </a:prstGeom>
        </p:spPr>
      </p:pic>
      <p:pic>
        <p:nvPicPr>
          <p:cNvPr id="4" name="Picture 3">
            <a:extLst>
              <a:ext uri="{FF2B5EF4-FFF2-40B4-BE49-F238E27FC236}">
                <a16:creationId xmlns:a16="http://schemas.microsoft.com/office/drawing/2014/main" id="{BA17E5E9-9134-D6C0-7E27-0A18AC62053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0" y="0"/>
            <a:ext cx="5864352" cy="6858000"/>
          </a:xfrm>
          <a:prstGeom prst="rect">
            <a:avLst/>
          </a:prstGeom>
          <a:noFill/>
        </p:spPr>
      </p:pic>
      <p:pic>
        <p:nvPicPr>
          <p:cNvPr id="5" name="Picture 4">
            <a:extLst>
              <a:ext uri="{FF2B5EF4-FFF2-40B4-BE49-F238E27FC236}">
                <a16:creationId xmlns:a16="http://schemas.microsoft.com/office/drawing/2014/main" id="{F5D73CF5-F637-A64D-59A0-9336E12A0F5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47" y="0"/>
            <a:ext cx="5753527" cy="6858000"/>
          </a:xfrm>
          <a:prstGeom prst="rect">
            <a:avLst/>
          </a:prstGeom>
        </p:spPr>
      </p:pic>
      <p:sp>
        <p:nvSpPr>
          <p:cNvPr id="6" name="Content Placeholder 6">
            <a:extLst>
              <a:ext uri="{FF2B5EF4-FFF2-40B4-BE49-F238E27FC236}">
                <a16:creationId xmlns:a16="http://schemas.microsoft.com/office/drawing/2014/main" id="{20AC6648-CE58-6256-5F03-E2B6D24749DA}"/>
              </a:ext>
            </a:extLst>
          </p:cNvPr>
          <p:cNvSpPr>
            <a:spLocks noGrp="1"/>
          </p:cNvSpPr>
          <p:nvPr>
            <p:ph type="title" idx="4294967295"/>
          </p:nvPr>
        </p:nvSpPr>
        <p:spPr>
          <a:xfrm>
            <a:off x="509588" y="858838"/>
            <a:ext cx="4519612" cy="43513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ts val="6540"/>
              </a:lnSpc>
              <a:spcBef>
                <a:spcPts val="1000"/>
              </a:spcBef>
              <a:spcAft>
                <a:spcPts val="0"/>
              </a:spcAft>
              <a:buClrTx/>
              <a:buSzTx/>
              <a:buFont typeface="Wingdings" pitchFamily="2" charset="2"/>
              <a:buNone/>
              <a:tabLst/>
              <a:defRPr/>
            </a:pPr>
            <a:r>
              <a:rPr kumimoji="0" lang="en-US" sz="7200" b="1" i="0" u="none" strike="noStrike" kern="1200" cap="none" spc="0" normalizeH="0" baseline="0" noProof="0" dirty="0">
                <a:ln>
                  <a:noFill/>
                </a:ln>
                <a:solidFill>
                  <a:schemeClr val="accent1">
                    <a:lumMod val="75000"/>
                  </a:schemeClr>
                </a:solidFill>
                <a:effectLst/>
                <a:uLnTx/>
                <a:uFillTx/>
                <a:latin typeface="Acumin Pro" panose="020B0504020202020204" pitchFamily="34" charset="77"/>
                <a:ea typeface="+mn-ea"/>
                <a:cs typeface="+mn-cs"/>
              </a:rPr>
              <a:t>B</a:t>
            </a:r>
            <a:r>
              <a:rPr kumimoji="0" lang="en-US" sz="7200" b="0" i="0" u="none" strike="noStrike" kern="1200" cap="none" spc="0" normalizeH="0" baseline="0" noProof="0" dirty="0">
                <a:ln>
                  <a:noFill/>
                </a:ln>
                <a:solidFill>
                  <a:schemeClr val="bg1">
                    <a:lumMod val="95000"/>
                  </a:schemeClr>
                </a:solidFill>
                <a:effectLst/>
                <a:uLnTx/>
                <a:uFillTx/>
                <a:latin typeface="Acumin Pro" panose="020B0504020202020204" pitchFamily="34" charset="77"/>
                <a:ea typeface="+mn-ea"/>
                <a:cs typeface="+mn-cs"/>
              </a:rPr>
              <a:t>i</a:t>
            </a:r>
            <a:r>
              <a:rPr kumimoji="0" lang="en-US" sz="7200" b="1" i="0" u="none" strike="noStrike" kern="1200" cap="none" spc="0" normalizeH="0" baseline="0" noProof="0" dirty="0">
                <a:ln>
                  <a:noFill/>
                </a:ln>
                <a:solidFill>
                  <a:schemeClr val="accent6">
                    <a:lumMod val="75000"/>
                  </a:schemeClr>
                </a:solidFill>
                <a:effectLst/>
                <a:uLnTx/>
                <a:uFillTx/>
                <a:latin typeface="Acumin Pro" panose="020B0504020202020204" pitchFamily="34" charset="77"/>
                <a:ea typeface="+mn-ea"/>
                <a:cs typeface="+mn-cs"/>
              </a:rPr>
              <a:t>G</a:t>
            </a:r>
            <a:r>
              <a:rPr kumimoji="0" lang="en-US" sz="7200" b="1" i="0" u="none" strike="noStrike" kern="1200" cap="none" spc="0" normalizeH="0" baseline="0" noProof="0" dirty="0">
                <a:ln>
                  <a:noFill/>
                </a:ln>
                <a:solidFill>
                  <a:schemeClr val="bg1"/>
                </a:solidFill>
                <a:effectLst/>
                <a:uLnTx/>
                <a:uFillTx/>
                <a:latin typeface="United Sans Cd Bk" pitchFamily="2" charset="77"/>
                <a:ea typeface="Cambria" panose="02040503050406030204" pitchFamily="18" charset="0"/>
                <a:cs typeface="+mn-cs"/>
              </a:rPr>
              <a:t> </a:t>
            </a:r>
            <a:r>
              <a:rPr kumimoji="0" lang="en-US" sz="6600" b="1" i="0" u="none" strike="noStrike" kern="1200" cap="none" spc="0" normalizeH="0" baseline="0" noProof="0" dirty="0">
                <a:ln>
                  <a:noFill/>
                </a:ln>
                <a:solidFill>
                  <a:schemeClr val="bg1"/>
                </a:solidFill>
                <a:effectLst/>
                <a:uLnTx/>
                <a:uFillTx/>
                <a:latin typeface="United Sans Cd Bk" pitchFamily="2" charset="77"/>
                <a:ea typeface="Calibri" panose="020F0502020204030204" pitchFamily="34" charset="0"/>
                <a:cs typeface="+mn-cs"/>
              </a:rPr>
              <a:t>Aquaculture System</a:t>
            </a:r>
            <a:r>
              <a:rPr kumimoji="0" lang="en-US" sz="6600" b="1" i="0" u="none" strike="noStrike" kern="1200" cap="none" spc="0" normalizeH="0" baseline="0" noProof="0" dirty="0">
                <a:ln>
                  <a:noFill/>
                </a:ln>
                <a:solidFill>
                  <a:schemeClr val="bg1"/>
                </a:solidFill>
                <a:effectLst/>
                <a:uLnTx/>
                <a:uFillTx/>
                <a:latin typeface="United Sans Cd Bk" pitchFamily="2" charset="77"/>
                <a:ea typeface="Cambria" panose="02040503050406030204" pitchFamily="18" charset="0"/>
                <a:cs typeface="+mn-cs"/>
              </a:rPr>
              <a:t> </a:t>
            </a:r>
            <a:endParaRPr kumimoji="0" lang="en-US" sz="7200" b="1" i="0" u="none" strike="noStrike" kern="1200" cap="none" spc="0" normalizeH="0" baseline="0" noProof="0" dirty="0">
              <a:ln>
                <a:noFill/>
              </a:ln>
              <a:solidFill>
                <a:schemeClr val="bg1"/>
              </a:solidFill>
              <a:effectLst/>
              <a:uLnTx/>
              <a:uFillTx/>
              <a:latin typeface="United Sans Cd Bk" pitchFamily="2" charset="77"/>
              <a:ea typeface="+mn-ea"/>
              <a:cs typeface="+mn-cs"/>
            </a:endParaRPr>
          </a:p>
        </p:txBody>
      </p:sp>
      <p:pic>
        <p:nvPicPr>
          <p:cNvPr id="7" name="Picture 6" descr="Purdue University logo.">
            <a:extLst>
              <a:ext uri="{FF2B5EF4-FFF2-40B4-BE49-F238E27FC236}">
                <a16:creationId xmlns:a16="http://schemas.microsoft.com/office/drawing/2014/main" id="{D13973EA-E9D2-CC6E-7131-E76FA237D8C0}"/>
              </a:ext>
            </a:extLst>
          </p:cNvPr>
          <p:cNvPicPr>
            <a:picLocks noChangeAspect="1"/>
          </p:cNvPicPr>
          <p:nvPr/>
        </p:nvPicPr>
        <p:blipFill>
          <a:blip r:embed="rId7"/>
          <a:stretch>
            <a:fillRect/>
          </a:stretch>
        </p:blipFill>
        <p:spPr>
          <a:xfrm>
            <a:off x="643654" y="6032939"/>
            <a:ext cx="2227563" cy="398729"/>
          </a:xfrm>
          <a:prstGeom prst="rect">
            <a:avLst/>
          </a:prstGeom>
        </p:spPr>
      </p:pic>
    </p:spTree>
    <p:custDataLst>
      <p:tags r:id="rId1"/>
    </p:custDataLst>
    <p:extLst>
      <p:ext uri="{BB962C8B-B14F-4D97-AF65-F5344CB8AC3E}">
        <p14:creationId xmlns:p14="http://schemas.microsoft.com/office/powerpoint/2010/main" val="147017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7F21-4DE6-4045-B737-D2C9D3E162E1}"/>
              </a:ext>
            </a:extLst>
          </p:cNvPr>
          <p:cNvSpPr>
            <a:spLocks noGrp="1"/>
          </p:cNvSpPr>
          <p:nvPr>
            <p:ph type="title"/>
          </p:nvPr>
        </p:nvSpPr>
        <p:spPr/>
        <p:txBody>
          <a:bodyPr/>
          <a:lstStyle/>
          <a:p>
            <a:r>
              <a:rPr lang="en-US" dirty="0"/>
              <a:t>When Blue is Green (BiG) Project</a:t>
            </a:r>
          </a:p>
        </p:txBody>
      </p:sp>
      <p:sp>
        <p:nvSpPr>
          <p:cNvPr id="3" name="Content Placeholder 2">
            <a:extLst>
              <a:ext uri="{FF2B5EF4-FFF2-40B4-BE49-F238E27FC236}">
                <a16:creationId xmlns:a16="http://schemas.microsoft.com/office/drawing/2014/main" id="{8AEB28C3-B0AF-496D-A161-6D8D138DCB3F}"/>
              </a:ext>
            </a:extLst>
          </p:cNvPr>
          <p:cNvSpPr>
            <a:spLocks noGrp="1"/>
          </p:cNvSpPr>
          <p:nvPr>
            <p:ph idx="1"/>
          </p:nvPr>
        </p:nvSpPr>
        <p:spPr>
          <a:xfrm>
            <a:off x="386080" y="1825625"/>
            <a:ext cx="10750006" cy="4351338"/>
          </a:xfrm>
        </p:spPr>
        <p:txBody>
          <a:bodyPr/>
          <a:lstStyle/>
          <a:p>
            <a:r>
              <a:rPr lang="en-US" dirty="0"/>
              <a:t>BiG researchers are testing new components in their aquaponics system in order to reduce waste and assure an economically viable system. </a:t>
            </a:r>
          </a:p>
          <a:p>
            <a:r>
              <a:rPr lang="en-US" dirty="0"/>
              <a:t>The major components of the BiG aquaponics system are: </a:t>
            </a:r>
          </a:p>
          <a:p>
            <a:pPr lvl="1"/>
            <a:r>
              <a:rPr lang="en-US" dirty="0"/>
              <a:t>Fish, plants and tanks </a:t>
            </a:r>
          </a:p>
          <a:p>
            <a:pPr lvl="1"/>
            <a:r>
              <a:rPr lang="en-US" dirty="0"/>
              <a:t>Algal processing (bioreactor + anerobic digester + biogas boiler)</a:t>
            </a:r>
          </a:p>
          <a:p>
            <a:pPr lvl="1"/>
            <a:r>
              <a:rPr lang="en-US" dirty="0"/>
              <a:t>Anerobic digester and biogas boiler</a:t>
            </a:r>
          </a:p>
          <a:p>
            <a:pPr lvl="1"/>
            <a:r>
              <a:rPr lang="en-US" dirty="0"/>
              <a:t>Processing (fish and plants)</a:t>
            </a:r>
          </a:p>
          <a:p>
            <a:r>
              <a:rPr lang="en-US" dirty="0"/>
              <a:t>Each component has specific inputs and outputs that must be carefully monitored for costs and environmental impact.</a:t>
            </a:r>
          </a:p>
        </p:txBody>
      </p:sp>
    </p:spTree>
    <p:custDataLst>
      <p:tags r:id="rId1"/>
    </p:custDataLst>
    <p:extLst>
      <p:ext uri="{BB962C8B-B14F-4D97-AF65-F5344CB8AC3E}">
        <p14:creationId xmlns:p14="http://schemas.microsoft.com/office/powerpoint/2010/main" val="3514103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9C2FD-ADF6-4229-BC17-640D8B679308}"/>
              </a:ext>
            </a:extLst>
          </p:cNvPr>
          <p:cNvSpPr>
            <a:spLocks noGrp="1"/>
          </p:cNvSpPr>
          <p:nvPr>
            <p:ph type="title"/>
          </p:nvPr>
        </p:nvSpPr>
        <p:spPr/>
        <p:txBody>
          <a:bodyPr/>
          <a:lstStyle/>
          <a:p>
            <a:r>
              <a:rPr lang="en-US" dirty="0"/>
              <a:t>The </a:t>
            </a:r>
            <a:r>
              <a:rPr lang="en-US" dirty="0" err="1"/>
              <a:t>BiG</a:t>
            </a:r>
            <a:r>
              <a:rPr lang="en-US" dirty="0"/>
              <a:t> aquaponics system</a:t>
            </a:r>
          </a:p>
        </p:txBody>
      </p:sp>
      <p:sp>
        <p:nvSpPr>
          <p:cNvPr id="3" name="Content Placeholder 2">
            <a:extLst>
              <a:ext uri="{FF2B5EF4-FFF2-40B4-BE49-F238E27FC236}">
                <a16:creationId xmlns:a16="http://schemas.microsoft.com/office/drawing/2014/main" id="{B11160F4-50E4-46D6-B0A3-B10CEA845CD3}"/>
              </a:ext>
            </a:extLst>
          </p:cNvPr>
          <p:cNvSpPr>
            <a:spLocks noGrp="1"/>
          </p:cNvSpPr>
          <p:nvPr>
            <p:ph idx="1"/>
          </p:nvPr>
        </p:nvSpPr>
        <p:spPr>
          <a:xfrm>
            <a:off x="386080" y="1727651"/>
            <a:ext cx="10967720" cy="4351338"/>
          </a:xfrm>
        </p:spPr>
        <p:txBody>
          <a:bodyPr>
            <a:normAutofit fontScale="92500" lnSpcReduction="20000"/>
          </a:bodyPr>
          <a:lstStyle/>
          <a:p>
            <a:pPr>
              <a:lnSpc>
                <a:spcPct val="110000"/>
              </a:lnSpc>
            </a:pPr>
            <a:r>
              <a:rPr lang="en-US" dirty="0"/>
              <a:t>Aquaponics combines recirculating aquaculture and hydroponics, which allows the nutrients produced by waste from animal rearing to be used by the plants as a natural fertilizer. </a:t>
            </a:r>
          </a:p>
          <a:p>
            <a:pPr>
              <a:lnSpc>
                <a:spcPct val="110000"/>
              </a:lnSpc>
            </a:pPr>
            <a:r>
              <a:rPr lang="en-US" dirty="0"/>
              <a:t>Water quality maintenance is very important with aquaponics to reduce the generation of waste (sludge and wastewater). </a:t>
            </a:r>
          </a:p>
          <a:p>
            <a:pPr>
              <a:lnSpc>
                <a:spcPct val="110000"/>
              </a:lnSpc>
            </a:pPr>
            <a:r>
              <a:rPr lang="en-US" dirty="0"/>
              <a:t>Sludge contains considerable amounts of nitrite, nitrate, </a:t>
            </a:r>
            <a:br>
              <a:rPr lang="en-US" dirty="0"/>
            </a:br>
            <a:r>
              <a:rPr lang="en-US" dirty="0"/>
              <a:t>ammonia and phosphate. </a:t>
            </a:r>
          </a:p>
          <a:p>
            <a:pPr lvl="1">
              <a:lnSpc>
                <a:spcPct val="120000"/>
              </a:lnSpc>
            </a:pPr>
            <a:r>
              <a:rPr lang="en-US" sz="2200" dirty="0"/>
              <a:t>Wastes are fermented to produce biogas through anaerobic digestion and are used for soil enrichment or fertilizer for agricultural purposes. </a:t>
            </a:r>
          </a:p>
          <a:p>
            <a:r>
              <a:rPr lang="en-US" dirty="0"/>
              <a:t>Microalgae is being studied as a way to treat aquaponic waste. </a:t>
            </a:r>
          </a:p>
          <a:p>
            <a:pPr lvl="1"/>
            <a:r>
              <a:rPr lang="en-US" sz="2200" dirty="0"/>
              <a:t>Microalgae can assimilate nutrients to produce biomass that can be converted into biofuels.</a:t>
            </a:r>
          </a:p>
        </p:txBody>
      </p:sp>
      <p:pic>
        <p:nvPicPr>
          <p:cNvPr id="4" name="Picture 3">
            <a:extLst>
              <a:ext uri="{FF2B5EF4-FFF2-40B4-BE49-F238E27FC236}">
                <a16:creationId xmlns:a16="http://schemas.microsoft.com/office/drawing/2014/main" id="{EB31AC42-6D51-1F1D-2E12-0B063322CB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70731" y="3561681"/>
            <a:ext cx="1688287" cy="830422"/>
          </a:xfrm>
          <a:prstGeom prst="rect">
            <a:avLst/>
          </a:prstGeom>
        </p:spPr>
      </p:pic>
    </p:spTree>
    <p:custDataLst>
      <p:tags r:id="rId1"/>
    </p:custDataLst>
    <p:extLst>
      <p:ext uri="{BB962C8B-B14F-4D97-AF65-F5344CB8AC3E}">
        <p14:creationId xmlns:p14="http://schemas.microsoft.com/office/powerpoint/2010/main" val="803976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EF92A-6F34-4222-AE46-6F28F851B77C}"/>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5935CD3C-0ABD-4005-8D92-20D8DD94757F}"/>
              </a:ext>
            </a:extLst>
          </p:cNvPr>
          <p:cNvSpPr>
            <a:spLocks noGrp="1"/>
          </p:cNvSpPr>
          <p:nvPr>
            <p:ph idx="1"/>
          </p:nvPr>
        </p:nvSpPr>
        <p:spPr/>
        <p:txBody>
          <a:bodyPr>
            <a:normAutofit fontScale="92500" lnSpcReduction="10000"/>
          </a:bodyPr>
          <a:lstStyle/>
          <a:p>
            <a:pPr>
              <a:lnSpc>
                <a:spcPct val="110000"/>
              </a:lnSpc>
            </a:pPr>
            <a:r>
              <a:rPr lang="en-US" dirty="0"/>
              <a:t>The goal of the </a:t>
            </a:r>
            <a:r>
              <a:rPr lang="en-US" dirty="0" err="1"/>
              <a:t>BiG</a:t>
            </a:r>
            <a:r>
              <a:rPr lang="en-US" dirty="0"/>
              <a:t> aquaponics project is to create a zero-waste, </a:t>
            </a:r>
            <a:br>
              <a:rPr lang="en-US" dirty="0"/>
            </a:br>
            <a:r>
              <a:rPr lang="en-US" dirty="0"/>
              <a:t>grid-independent and economically viable aquaponics system. </a:t>
            </a:r>
          </a:p>
          <a:p>
            <a:pPr>
              <a:lnSpc>
                <a:spcPct val="110000"/>
              </a:lnSpc>
            </a:pPr>
            <a:r>
              <a:rPr lang="en-US" dirty="0"/>
              <a:t>BiG researchers are using a systems approach to improve current aquaponics systems, as described in the handout (BiG System Components).</a:t>
            </a:r>
          </a:p>
          <a:p>
            <a:pPr>
              <a:lnSpc>
                <a:spcPct val="110000"/>
              </a:lnSpc>
            </a:pPr>
            <a:r>
              <a:rPr lang="en-US" dirty="0"/>
              <a:t>Read the system components information and work in teams to draw </a:t>
            </a:r>
            <a:br>
              <a:rPr lang="en-US" dirty="0"/>
            </a:br>
            <a:r>
              <a:rPr lang="en-US" dirty="0"/>
              <a:t>a schematic that shows how the system components work together. </a:t>
            </a:r>
          </a:p>
          <a:p>
            <a:pPr>
              <a:lnSpc>
                <a:spcPct val="110000"/>
              </a:lnSpc>
            </a:pPr>
            <a:r>
              <a:rPr lang="en-US" dirty="0"/>
              <a:t>The components are: 1) algae bioreactor; 2) algal processing; </a:t>
            </a:r>
            <a:br>
              <a:rPr lang="en-US" dirty="0"/>
            </a:br>
            <a:r>
              <a:rPr lang="en-US" dirty="0"/>
              <a:t>3) anerobic digester and biogas boiler; 4) the aquaponics tanks, </a:t>
            </a:r>
            <a:br>
              <a:rPr lang="en-US" dirty="0"/>
            </a:br>
            <a:r>
              <a:rPr lang="en-US" dirty="0"/>
              <a:t>fish, and plants; 5) biorefining; and 6) fish &amp; plant processing. </a:t>
            </a:r>
          </a:p>
        </p:txBody>
      </p:sp>
    </p:spTree>
    <p:custDataLst>
      <p:tags r:id="rId1"/>
    </p:custDataLst>
    <p:extLst>
      <p:ext uri="{BB962C8B-B14F-4D97-AF65-F5344CB8AC3E}">
        <p14:creationId xmlns:p14="http://schemas.microsoft.com/office/powerpoint/2010/main" val="3464257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C7DD2-67CC-4406-9954-57E7774A879D}"/>
              </a:ext>
            </a:extLst>
          </p:cNvPr>
          <p:cNvSpPr>
            <a:spLocks noGrp="1"/>
          </p:cNvSpPr>
          <p:nvPr>
            <p:ph type="title"/>
          </p:nvPr>
        </p:nvSpPr>
        <p:spPr/>
        <p:txBody>
          <a:bodyPr/>
          <a:lstStyle/>
          <a:p>
            <a:r>
              <a:rPr lang="en-US" dirty="0"/>
              <a:t>Assignment</a:t>
            </a:r>
          </a:p>
        </p:txBody>
      </p:sp>
      <p:sp>
        <p:nvSpPr>
          <p:cNvPr id="3" name="Content Placeholder 2">
            <a:extLst>
              <a:ext uri="{FF2B5EF4-FFF2-40B4-BE49-F238E27FC236}">
                <a16:creationId xmlns:a16="http://schemas.microsoft.com/office/drawing/2014/main" id="{7BE51EAA-08A4-4240-B804-1C4799E17647}"/>
              </a:ext>
            </a:extLst>
          </p:cNvPr>
          <p:cNvSpPr>
            <a:spLocks noGrp="1"/>
          </p:cNvSpPr>
          <p:nvPr>
            <p:ph idx="1"/>
          </p:nvPr>
        </p:nvSpPr>
        <p:spPr>
          <a:xfrm>
            <a:off x="386080" y="1825625"/>
            <a:ext cx="6482806" cy="4351338"/>
          </a:xfrm>
        </p:spPr>
        <p:txBody>
          <a:bodyPr>
            <a:normAutofit/>
          </a:bodyPr>
          <a:lstStyle/>
          <a:p>
            <a:r>
              <a:rPr lang="en-US" dirty="0"/>
              <a:t>Sketch a schematic of the </a:t>
            </a:r>
            <a:r>
              <a:rPr lang="en-US" sz="2800" b="1" dirty="0">
                <a:solidFill>
                  <a:schemeClr val="accent1">
                    <a:lumMod val="75000"/>
                  </a:schemeClr>
                </a:solidFill>
              </a:rPr>
              <a:t>B</a:t>
            </a:r>
            <a:r>
              <a:rPr lang="en-US" sz="2800" dirty="0"/>
              <a:t>i</a:t>
            </a:r>
            <a:r>
              <a:rPr lang="en-US" sz="2800" b="1" dirty="0">
                <a:solidFill>
                  <a:schemeClr val="accent6">
                    <a:lumMod val="75000"/>
                  </a:schemeClr>
                </a:solidFill>
              </a:rPr>
              <a:t>G</a:t>
            </a:r>
            <a:r>
              <a:rPr lang="en-US" dirty="0"/>
              <a:t> system</a:t>
            </a:r>
          </a:p>
          <a:p>
            <a:pPr lvl="1"/>
            <a:r>
              <a:rPr lang="en-US" dirty="0"/>
              <a:t>Think about what you think this system might look like.</a:t>
            </a:r>
          </a:p>
          <a:p>
            <a:pPr lvl="1"/>
            <a:r>
              <a:rPr lang="en-US" dirty="0"/>
              <a:t>Include all inputs and outputs.</a:t>
            </a:r>
          </a:p>
          <a:p>
            <a:r>
              <a:rPr lang="en-US" dirty="0"/>
              <a:t>Read the information in the BiG system components handout to learn more about the system.</a:t>
            </a:r>
          </a:p>
          <a:p>
            <a:r>
              <a:rPr lang="en-US" dirty="0"/>
              <a:t>See if you can complete the boxes in our system schematic (next slide).</a:t>
            </a:r>
          </a:p>
        </p:txBody>
      </p:sp>
      <p:pic>
        <p:nvPicPr>
          <p:cNvPr id="4" name="Picture 3">
            <a:extLst>
              <a:ext uri="{FF2B5EF4-FFF2-40B4-BE49-F238E27FC236}">
                <a16:creationId xmlns:a16="http://schemas.microsoft.com/office/drawing/2014/main" id="{EA3C0096-6BFD-786D-9892-D56FB48E47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28917" y="2532539"/>
            <a:ext cx="3024883" cy="3170077"/>
          </a:xfrm>
          <a:prstGeom prst="rect">
            <a:avLst/>
          </a:prstGeom>
        </p:spPr>
      </p:pic>
      <p:pic>
        <p:nvPicPr>
          <p:cNvPr id="5" name="Picture 4">
            <a:extLst>
              <a:ext uri="{FF2B5EF4-FFF2-40B4-BE49-F238E27FC236}">
                <a16:creationId xmlns:a16="http://schemas.microsoft.com/office/drawing/2014/main" id="{9ECCF800-32CB-B39C-5995-F9A434668BA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7090605" y="4658333"/>
            <a:ext cx="2030504" cy="830422"/>
          </a:xfrm>
          <a:prstGeom prst="rect">
            <a:avLst/>
          </a:prstGeom>
        </p:spPr>
      </p:pic>
    </p:spTree>
    <p:custDataLst>
      <p:tags r:id="rId1"/>
    </p:custDataLst>
    <p:extLst>
      <p:ext uri="{BB962C8B-B14F-4D97-AF65-F5344CB8AC3E}">
        <p14:creationId xmlns:p14="http://schemas.microsoft.com/office/powerpoint/2010/main" val="1913094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CA5D3-01DC-428C-8353-17471572DBD0}"/>
              </a:ext>
            </a:extLst>
          </p:cNvPr>
          <p:cNvSpPr>
            <a:spLocks noGrp="1"/>
          </p:cNvSpPr>
          <p:nvPr>
            <p:ph type="title"/>
          </p:nvPr>
        </p:nvSpPr>
        <p:spPr/>
        <p:txBody>
          <a:bodyPr/>
          <a:lstStyle/>
          <a:p>
            <a:r>
              <a:rPr lang="en-US" sz="5400" b="1" dirty="0">
                <a:solidFill>
                  <a:schemeClr val="accent1">
                    <a:lumMod val="75000"/>
                  </a:schemeClr>
                </a:solidFill>
              </a:rPr>
              <a:t>B</a:t>
            </a:r>
            <a:r>
              <a:rPr lang="en-US" sz="5400" dirty="0">
                <a:solidFill>
                  <a:schemeClr val="bg1">
                    <a:lumMod val="95000"/>
                  </a:schemeClr>
                </a:solidFill>
              </a:rPr>
              <a:t>i</a:t>
            </a:r>
            <a:r>
              <a:rPr lang="en-US" sz="5400" b="1" dirty="0">
                <a:solidFill>
                  <a:schemeClr val="accent6">
                    <a:lumMod val="75000"/>
                  </a:schemeClr>
                </a:solidFill>
              </a:rPr>
              <a:t>G</a:t>
            </a:r>
            <a:r>
              <a:rPr lang="en-US" dirty="0"/>
              <a:t> system schematic</a:t>
            </a:r>
          </a:p>
        </p:txBody>
      </p:sp>
      <p:pic>
        <p:nvPicPr>
          <p:cNvPr id="25" name="Picture 24" descr="Schematic of the inputs and outputs of the big research system, completed.  ">
            <a:extLst>
              <a:ext uri="{FF2B5EF4-FFF2-40B4-BE49-F238E27FC236}">
                <a16:creationId xmlns:a16="http://schemas.microsoft.com/office/drawing/2014/main" id="{1A19963F-E109-41EC-8857-54E9D416CD98}"/>
              </a:ext>
            </a:extLst>
          </p:cNvPr>
          <p:cNvPicPr>
            <a:picLocks noChangeAspect="1"/>
          </p:cNvPicPr>
          <p:nvPr/>
        </p:nvPicPr>
        <p:blipFill>
          <a:blip r:embed="rId3"/>
          <a:stretch>
            <a:fillRect/>
          </a:stretch>
        </p:blipFill>
        <p:spPr>
          <a:xfrm>
            <a:off x="1092715" y="1537077"/>
            <a:ext cx="10006569" cy="4955798"/>
          </a:xfrm>
          <a:prstGeom prst="rect">
            <a:avLst/>
          </a:prstGeom>
          <a:effectLst>
            <a:softEdge rad="241300"/>
          </a:effectLst>
        </p:spPr>
      </p:pic>
      <p:pic>
        <p:nvPicPr>
          <p:cNvPr id="5" name="Picture 4" descr="Schematic of the inputs and outputs of the Big research set-up. You need to fill in the blanks. ">
            <a:extLst>
              <a:ext uri="{FF2B5EF4-FFF2-40B4-BE49-F238E27FC236}">
                <a16:creationId xmlns:a16="http://schemas.microsoft.com/office/drawing/2014/main" id="{664F8956-00CF-2AC6-8DA1-280225C73E18}"/>
              </a:ext>
            </a:extLst>
          </p:cNvPr>
          <p:cNvPicPr>
            <a:picLocks noChangeAspect="1"/>
          </p:cNvPicPr>
          <p:nvPr/>
        </p:nvPicPr>
        <p:blipFill rotWithShape="1">
          <a:blip r:embed="rId3"/>
          <a:srcRect b="6251"/>
          <a:stretch/>
        </p:blipFill>
        <p:spPr>
          <a:xfrm>
            <a:off x="1005630" y="1558849"/>
            <a:ext cx="10006569" cy="4646008"/>
          </a:xfrm>
          <a:prstGeom prst="rect">
            <a:avLst/>
          </a:prstGeom>
          <a:effectLst/>
        </p:spPr>
      </p:pic>
    </p:spTree>
    <p:custDataLst>
      <p:tags r:id="rId1"/>
    </p:custDataLst>
    <p:extLst>
      <p:ext uri="{BB962C8B-B14F-4D97-AF65-F5344CB8AC3E}">
        <p14:creationId xmlns:p14="http://schemas.microsoft.com/office/powerpoint/2010/main" val="361278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D03ED5-8483-4B50-88FB-9D7697994E52}"/>
              </a:ext>
            </a:extLst>
          </p:cNvPr>
          <p:cNvSpPr>
            <a:spLocks noGrp="1"/>
          </p:cNvSpPr>
          <p:nvPr>
            <p:ph type="title"/>
          </p:nvPr>
        </p:nvSpPr>
        <p:spPr/>
        <p:txBody>
          <a:bodyPr/>
          <a:lstStyle/>
          <a:p>
            <a:r>
              <a:rPr lang="en-US" sz="5400" b="1" dirty="0">
                <a:solidFill>
                  <a:schemeClr val="accent1">
                    <a:lumMod val="75000"/>
                  </a:schemeClr>
                </a:solidFill>
              </a:rPr>
              <a:t>B</a:t>
            </a:r>
            <a:r>
              <a:rPr lang="en-US" sz="5400" dirty="0">
                <a:solidFill>
                  <a:schemeClr val="bg1">
                    <a:lumMod val="95000"/>
                  </a:schemeClr>
                </a:solidFill>
              </a:rPr>
              <a:t>i</a:t>
            </a:r>
            <a:r>
              <a:rPr lang="en-US" sz="5400" b="1" dirty="0">
                <a:solidFill>
                  <a:schemeClr val="accent6">
                    <a:lumMod val="75000"/>
                  </a:schemeClr>
                </a:solidFill>
              </a:rPr>
              <a:t>G</a:t>
            </a:r>
            <a:r>
              <a:rPr lang="en-US" dirty="0"/>
              <a:t> system schematic</a:t>
            </a:r>
            <a:endParaRPr lang="en-US" b="0" dirty="0">
              <a:latin typeface="United Sans Cd Md" pitchFamily="2" charset="77"/>
            </a:endParaRPr>
          </a:p>
        </p:txBody>
      </p:sp>
      <p:pic>
        <p:nvPicPr>
          <p:cNvPr id="5" name="Picture 4" descr="Schematic of the inputs and outputs of the big research system, completed.  ">
            <a:extLst>
              <a:ext uri="{FF2B5EF4-FFF2-40B4-BE49-F238E27FC236}">
                <a16:creationId xmlns:a16="http://schemas.microsoft.com/office/drawing/2014/main" id="{A8037A0D-C0C3-467F-9589-21EFF7AE7BB4}"/>
              </a:ext>
            </a:extLst>
          </p:cNvPr>
          <p:cNvPicPr>
            <a:picLocks noChangeAspect="1"/>
          </p:cNvPicPr>
          <p:nvPr/>
        </p:nvPicPr>
        <p:blipFill>
          <a:blip r:embed="rId3"/>
          <a:stretch>
            <a:fillRect/>
          </a:stretch>
        </p:blipFill>
        <p:spPr>
          <a:xfrm>
            <a:off x="267855" y="1503936"/>
            <a:ext cx="10346353" cy="4727147"/>
          </a:xfrm>
          <a:prstGeom prst="rect">
            <a:avLst/>
          </a:prstGeom>
          <a:effectLst>
            <a:softEdge rad="215900"/>
          </a:effectLst>
        </p:spPr>
      </p:pic>
      <p:pic>
        <p:nvPicPr>
          <p:cNvPr id="2" name="Picture 1">
            <a:extLst>
              <a:ext uri="{FF2B5EF4-FFF2-40B4-BE49-F238E27FC236}">
                <a16:creationId xmlns:a16="http://schemas.microsoft.com/office/drawing/2014/main" id="{34A78445-20D2-4024-9F9F-DF13BB232C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83608" y="3847630"/>
            <a:ext cx="1329043" cy="1396105"/>
          </a:xfrm>
          <a:prstGeom prst="rect">
            <a:avLst/>
          </a:prstGeom>
        </p:spPr>
      </p:pic>
    </p:spTree>
    <p:custDataLst>
      <p:tags r:id="rId1"/>
    </p:custDataLst>
    <p:extLst>
      <p:ext uri="{BB962C8B-B14F-4D97-AF65-F5344CB8AC3E}">
        <p14:creationId xmlns:p14="http://schemas.microsoft.com/office/powerpoint/2010/main" val="1294788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C5EF-9AA9-42CE-B66D-AEEE48859C54}"/>
              </a:ext>
            </a:extLst>
          </p:cNvPr>
          <p:cNvSpPr>
            <a:spLocks noGrp="1"/>
          </p:cNvSpPr>
          <p:nvPr>
            <p:ph type="title"/>
          </p:nvPr>
        </p:nvSpPr>
        <p:spPr>
          <a:xfrm>
            <a:off x="359229" y="321583"/>
            <a:ext cx="10994571" cy="1325563"/>
          </a:xfrm>
        </p:spPr>
        <p:txBody>
          <a:bodyPr>
            <a:normAutofit/>
          </a:bodyPr>
          <a:lstStyle/>
          <a:p>
            <a:r>
              <a:rPr lang="en-US" sz="4800" dirty="0"/>
              <a:t>This graphic may be easier to understand. </a:t>
            </a:r>
            <a:br>
              <a:rPr lang="en-US" sz="2000" dirty="0"/>
            </a:br>
            <a:r>
              <a:rPr lang="en-US" sz="2000" b="0" dirty="0">
                <a:latin typeface="United Sans Cd Md" pitchFamily="2" charset="77"/>
              </a:rPr>
              <a:t>(The one you just worked on is the scientist’s graphic). </a:t>
            </a:r>
          </a:p>
        </p:txBody>
      </p:sp>
      <p:sp>
        <p:nvSpPr>
          <p:cNvPr id="8" name="TextBox 7">
            <a:extLst>
              <a:ext uri="{FF2B5EF4-FFF2-40B4-BE49-F238E27FC236}">
                <a16:creationId xmlns:a16="http://schemas.microsoft.com/office/drawing/2014/main" id="{7F87AE37-612F-98E4-CBBE-9EE8B2BCBE8B}"/>
              </a:ext>
            </a:extLst>
          </p:cNvPr>
          <p:cNvSpPr txBox="1"/>
          <p:nvPr/>
        </p:nvSpPr>
        <p:spPr>
          <a:xfrm>
            <a:off x="359229" y="1977700"/>
            <a:ext cx="2122714" cy="2862322"/>
          </a:xfrm>
          <a:prstGeom prst="rect">
            <a:avLst/>
          </a:prstGeom>
          <a:noFill/>
        </p:spPr>
        <p:txBody>
          <a:bodyPr wrap="square">
            <a:spAutoFit/>
          </a:bodyPr>
          <a:lstStyle/>
          <a:p>
            <a:r>
              <a:rPr lang="en-US" sz="2000" b="0" dirty="0">
                <a:latin typeface="United Sans Cd Md" pitchFamily="2" charset="77"/>
              </a:rPr>
              <a:t>Our integrated aquaponics system will include the traditional components of an aquaponics system along with the additional algal cultivation unit, biogas boiler and anaerobic digester.</a:t>
            </a:r>
            <a:endParaRPr lang="en-US" sz="2000" dirty="0"/>
          </a:p>
        </p:txBody>
      </p:sp>
      <p:pic>
        <p:nvPicPr>
          <p:cNvPr id="6" name="Picture 5" descr="Schematic of the inputs and outputs of the  big system.">
            <a:extLst>
              <a:ext uri="{FF2B5EF4-FFF2-40B4-BE49-F238E27FC236}">
                <a16:creationId xmlns:a16="http://schemas.microsoft.com/office/drawing/2014/main" id="{D73408CF-B53D-AD52-9BE5-813A71AECAD2}"/>
              </a:ext>
            </a:extLst>
          </p:cNvPr>
          <p:cNvPicPr>
            <a:picLocks noChangeAspect="1"/>
          </p:cNvPicPr>
          <p:nvPr/>
        </p:nvPicPr>
        <p:blipFill rotWithShape="1">
          <a:blip r:embed="rId3">
            <a:extLst>
              <a:ext uri="{28A0092B-C50C-407E-A947-70E740481C1C}">
                <a14:useLocalDpi xmlns:a14="http://schemas.microsoft.com/office/drawing/2010/main" val="0"/>
              </a:ext>
            </a:extLst>
          </a:blip>
          <a:srcRect t="8752"/>
          <a:stretch/>
        </p:blipFill>
        <p:spPr>
          <a:xfrm>
            <a:off x="2155372" y="1570946"/>
            <a:ext cx="9350828" cy="4631426"/>
          </a:xfrm>
          <a:prstGeom prst="rect">
            <a:avLst/>
          </a:prstGeom>
        </p:spPr>
      </p:pic>
    </p:spTree>
    <p:custDataLst>
      <p:tags r:id="rId1"/>
    </p:custDataLst>
    <p:extLst>
      <p:ext uri="{BB962C8B-B14F-4D97-AF65-F5344CB8AC3E}">
        <p14:creationId xmlns:p14="http://schemas.microsoft.com/office/powerpoint/2010/main" val="2863141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B3E6-3E6A-4FC0-AC11-1E246BA22330}"/>
              </a:ext>
            </a:extLst>
          </p:cNvPr>
          <p:cNvSpPr>
            <a:spLocks noGrp="1"/>
          </p:cNvSpPr>
          <p:nvPr>
            <p:ph type="title"/>
          </p:nvPr>
        </p:nvSpPr>
        <p:spPr/>
        <p:txBody>
          <a:bodyPr/>
          <a:lstStyle/>
          <a:p>
            <a:r>
              <a:rPr lang="en-US" dirty="0" err="1"/>
              <a:t>BiG</a:t>
            </a:r>
            <a:r>
              <a:rPr lang="en-US" dirty="0"/>
              <a:t> pilot test lab</a:t>
            </a:r>
          </a:p>
        </p:txBody>
      </p:sp>
      <p:pic>
        <p:nvPicPr>
          <p:cNvPr id="6" name="Picture 5" descr="Photo of the big research lab showing the fish tank, biofilter, hydroponic system, and sump.">
            <a:extLst>
              <a:ext uri="{FF2B5EF4-FFF2-40B4-BE49-F238E27FC236}">
                <a16:creationId xmlns:a16="http://schemas.microsoft.com/office/drawing/2014/main" id="{4FCF751E-C593-41A9-BF25-CBCF9CADC2C3}"/>
              </a:ext>
            </a:extLst>
          </p:cNvPr>
          <p:cNvPicPr>
            <a:picLocks noChangeAspect="1"/>
          </p:cNvPicPr>
          <p:nvPr/>
        </p:nvPicPr>
        <p:blipFill>
          <a:blip r:embed="rId3"/>
          <a:stretch>
            <a:fillRect/>
          </a:stretch>
        </p:blipFill>
        <p:spPr>
          <a:xfrm>
            <a:off x="444252" y="1862506"/>
            <a:ext cx="5651748" cy="3128046"/>
          </a:xfrm>
          <a:prstGeom prst="rect">
            <a:avLst/>
          </a:prstGeom>
          <a:ln>
            <a:solidFill>
              <a:schemeClr val="bg2">
                <a:lumMod val="50000"/>
              </a:schemeClr>
            </a:solidFill>
          </a:ln>
          <a:effectLst>
            <a:softEdge rad="127000"/>
          </a:effectLst>
        </p:spPr>
      </p:pic>
      <p:pic>
        <p:nvPicPr>
          <p:cNvPr id="14" name="Picture 13" descr="Tilapia fish. ">
            <a:extLst>
              <a:ext uri="{FF2B5EF4-FFF2-40B4-BE49-F238E27FC236}">
                <a16:creationId xmlns:a16="http://schemas.microsoft.com/office/drawing/2014/main" id="{02BBEC6F-62D3-4930-9C58-C9C0B6C2B3E8}"/>
              </a:ext>
            </a:extLst>
          </p:cNvPr>
          <p:cNvPicPr>
            <a:picLocks noChangeAspect="1"/>
          </p:cNvPicPr>
          <p:nvPr/>
        </p:nvPicPr>
        <p:blipFill>
          <a:blip r:embed="rId4"/>
          <a:stretch>
            <a:fillRect/>
          </a:stretch>
        </p:blipFill>
        <p:spPr>
          <a:xfrm>
            <a:off x="1224281" y="4305602"/>
            <a:ext cx="2124371" cy="1448002"/>
          </a:xfrm>
          <a:prstGeom prst="rect">
            <a:avLst/>
          </a:prstGeom>
          <a:ln>
            <a:solidFill>
              <a:schemeClr val="bg2">
                <a:lumMod val="50000"/>
              </a:schemeClr>
            </a:solidFill>
          </a:ln>
          <a:effectLst>
            <a:softEdge rad="127000"/>
          </a:effectLst>
        </p:spPr>
      </p:pic>
      <p:pic>
        <p:nvPicPr>
          <p:cNvPr id="12" name="Picture 11" descr="lettuce. ">
            <a:extLst>
              <a:ext uri="{FF2B5EF4-FFF2-40B4-BE49-F238E27FC236}">
                <a16:creationId xmlns:a16="http://schemas.microsoft.com/office/drawing/2014/main" id="{B7280666-5BAF-4EBD-9A14-76B1E788E00A}"/>
              </a:ext>
            </a:extLst>
          </p:cNvPr>
          <p:cNvPicPr>
            <a:picLocks noChangeAspect="1"/>
          </p:cNvPicPr>
          <p:nvPr/>
        </p:nvPicPr>
        <p:blipFill>
          <a:blip r:embed="rId5"/>
          <a:stretch>
            <a:fillRect/>
          </a:stretch>
        </p:blipFill>
        <p:spPr>
          <a:xfrm>
            <a:off x="3523648" y="4305602"/>
            <a:ext cx="1819529" cy="1448002"/>
          </a:xfrm>
          <a:prstGeom prst="rect">
            <a:avLst/>
          </a:prstGeom>
          <a:ln>
            <a:solidFill>
              <a:schemeClr val="bg2">
                <a:lumMod val="50000"/>
              </a:schemeClr>
            </a:solidFill>
          </a:ln>
          <a:effectLst>
            <a:softEdge rad="127000"/>
          </a:effectLst>
        </p:spPr>
      </p:pic>
      <p:sp>
        <p:nvSpPr>
          <p:cNvPr id="15" name="TextBox 14">
            <a:extLst>
              <a:ext uri="{FF2B5EF4-FFF2-40B4-BE49-F238E27FC236}">
                <a16:creationId xmlns:a16="http://schemas.microsoft.com/office/drawing/2014/main" id="{6B49AFD1-CBEA-38EF-D92C-4A1487DF174B}"/>
              </a:ext>
            </a:extLst>
          </p:cNvPr>
          <p:cNvSpPr txBox="1"/>
          <p:nvPr/>
        </p:nvSpPr>
        <p:spPr>
          <a:xfrm>
            <a:off x="6469918" y="1757128"/>
            <a:ext cx="5046575" cy="584775"/>
          </a:xfrm>
          <a:prstGeom prst="rect">
            <a:avLst/>
          </a:prstGeom>
          <a:noFill/>
        </p:spPr>
        <p:txBody>
          <a:bodyPr wrap="square">
            <a:spAutoFit/>
          </a:bodyPr>
          <a:lstStyle/>
          <a:p>
            <a:pPr algn="ctr"/>
            <a:r>
              <a:rPr lang="en-US" sz="3200" b="1" dirty="0">
                <a:solidFill>
                  <a:srgbClr val="53A7CF"/>
                </a:solidFill>
                <a:latin typeface="United Sans Cd Bk" pitchFamily="2" charset="77"/>
              </a:rPr>
              <a:t>Ongoing Research</a:t>
            </a:r>
          </a:p>
        </p:txBody>
      </p:sp>
      <p:pic>
        <p:nvPicPr>
          <p:cNvPr id="10" name="Picture 9" descr="Tilapia fish in the Big research lab.">
            <a:extLst>
              <a:ext uri="{FF2B5EF4-FFF2-40B4-BE49-F238E27FC236}">
                <a16:creationId xmlns:a16="http://schemas.microsoft.com/office/drawing/2014/main" id="{41CCD63E-887B-4063-B507-5E0F63033762}"/>
              </a:ext>
            </a:extLst>
          </p:cNvPr>
          <p:cNvPicPr>
            <a:picLocks noChangeAspect="1"/>
          </p:cNvPicPr>
          <p:nvPr/>
        </p:nvPicPr>
        <p:blipFill rotWithShape="1">
          <a:blip r:embed="rId6"/>
          <a:srcRect t="9729" r="7449" b="15337"/>
          <a:stretch/>
        </p:blipFill>
        <p:spPr>
          <a:xfrm>
            <a:off x="6526862" y="2384854"/>
            <a:ext cx="2379525" cy="3012496"/>
          </a:xfrm>
          <a:prstGeom prst="rect">
            <a:avLst/>
          </a:prstGeom>
          <a:ln>
            <a:solidFill>
              <a:schemeClr val="bg2">
                <a:lumMod val="75000"/>
              </a:schemeClr>
            </a:solidFill>
          </a:ln>
          <a:effectLst>
            <a:softEdge rad="127000"/>
          </a:effectLst>
        </p:spPr>
      </p:pic>
      <p:sp>
        <p:nvSpPr>
          <p:cNvPr id="11" name="TextBox 10">
            <a:extLst>
              <a:ext uri="{FF2B5EF4-FFF2-40B4-BE49-F238E27FC236}">
                <a16:creationId xmlns:a16="http://schemas.microsoft.com/office/drawing/2014/main" id="{1D362E40-FF8F-8FE9-24D3-55C5123B6289}"/>
              </a:ext>
            </a:extLst>
          </p:cNvPr>
          <p:cNvSpPr txBox="1"/>
          <p:nvPr/>
        </p:nvSpPr>
        <p:spPr>
          <a:xfrm>
            <a:off x="6422964" y="5407970"/>
            <a:ext cx="2124371" cy="707886"/>
          </a:xfrm>
          <a:prstGeom prst="rect">
            <a:avLst/>
          </a:prstGeom>
          <a:noFill/>
        </p:spPr>
        <p:txBody>
          <a:bodyPr wrap="square">
            <a:spAutoFit/>
          </a:bodyPr>
          <a:lstStyle/>
          <a:p>
            <a:r>
              <a:rPr lang="en-US" sz="2000" b="0" dirty="0">
                <a:latin typeface="United Sans Cd Md" pitchFamily="2" charset="77"/>
              </a:rPr>
              <a:t>Different fish densities</a:t>
            </a:r>
            <a:endParaRPr lang="en-US" sz="2000" dirty="0"/>
          </a:p>
        </p:txBody>
      </p:sp>
      <p:pic>
        <p:nvPicPr>
          <p:cNvPr id="5" name="Picture 4" descr="Lettuce in the big research lab. ">
            <a:extLst>
              <a:ext uri="{FF2B5EF4-FFF2-40B4-BE49-F238E27FC236}">
                <a16:creationId xmlns:a16="http://schemas.microsoft.com/office/drawing/2014/main" id="{A6F68AF8-DE76-7421-7652-7B143365C6E8}"/>
              </a:ext>
            </a:extLst>
          </p:cNvPr>
          <p:cNvPicPr>
            <a:picLocks noChangeAspect="1"/>
          </p:cNvPicPr>
          <p:nvPr/>
        </p:nvPicPr>
        <p:blipFill rotWithShape="1">
          <a:blip r:embed="rId7">
            <a:extLst>
              <a:ext uri="{28A0092B-C50C-407E-A947-70E740481C1C}">
                <a14:useLocalDpi xmlns:a14="http://schemas.microsoft.com/office/drawing/2010/main" val="0"/>
              </a:ext>
            </a:extLst>
          </a:blip>
          <a:srcRect l="15653" t="33624" r="55925" b="39325"/>
          <a:stretch/>
        </p:blipFill>
        <p:spPr>
          <a:xfrm>
            <a:off x="9075186" y="2397208"/>
            <a:ext cx="2379525" cy="3012496"/>
          </a:xfrm>
          <a:prstGeom prst="rect">
            <a:avLst/>
          </a:prstGeom>
          <a:ln>
            <a:solidFill>
              <a:schemeClr val="bg2">
                <a:lumMod val="50000"/>
              </a:schemeClr>
            </a:solidFill>
          </a:ln>
          <a:effectLst>
            <a:softEdge rad="127000"/>
          </a:effectLst>
        </p:spPr>
      </p:pic>
      <p:sp>
        <p:nvSpPr>
          <p:cNvPr id="13" name="TextBox 12">
            <a:extLst>
              <a:ext uri="{FF2B5EF4-FFF2-40B4-BE49-F238E27FC236}">
                <a16:creationId xmlns:a16="http://schemas.microsoft.com/office/drawing/2014/main" id="{A253A4A9-92B2-68A0-A93C-967C5FB41567}"/>
              </a:ext>
            </a:extLst>
          </p:cNvPr>
          <p:cNvSpPr txBox="1"/>
          <p:nvPr/>
        </p:nvSpPr>
        <p:spPr>
          <a:xfrm>
            <a:off x="8998185" y="5424983"/>
            <a:ext cx="2258423" cy="400110"/>
          </a:xfrm>
          <a:prstGeom prst="rect">
            <a:avLst/>
          </a:prstGeom>
          <a:noFill/>
        </p:spPr>
        <p:txBody>
          <a:bodyPr wrap="square">
            <a:spAutoFit/>
          </a:bodyPr>
          <a:lstStyle/>
          <a:p>
            <a:r>
              <a:rPr lang="en-US" sz="2000" b="0" dirty="0">
                <a:latin typeface="United Sans Cd Md" pitchFamily="2" charset="77"/>
              </a:rPr>
              <a:t>Different lettuce densities</a:t>
            </a:r>
            <a:endParaRPr lang="en-US" sz="2000" dirty="0"/>
          </a:p>
        </p:txBody>
      </p:sp>
    </p:spTree>
    <p:custDataLst>
      <p:tags r:id="rId1"/>
    </p:custDataLst>
    <p:extLst>
      <p:ext uri="{BB962C8B-B14F-4D97-AF65-F5344CB8AC3E}">
        <p14:creationId xmlns:p14="http://schemas.microsoft.com/office/powerpoint/2010/main" val="12480765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6B820-8D10-426E-B994-184339A0DAF3}"/>
              </a:ext>
            </a:extLst>
          </p:cNvPr>
          <p:cNvSpPr>
            <a:spLocks noGrp="1"/>
          </p:cNvSpPr>
          <p:nvPr>
            <p:ph type="title"/>
          </p:nvPr>
        </p:nvSpPr>
        <p:spPr/>
        <p:txBody>
          <a:bodyPr/>
          <a:lstStyle/>
          <a:p>
            <a:r>
              <a:rPr lang="en-US" dirty="0"/>
              <a:t>Q&amp;A</a:t>
            </a:r>
          </a:p>
        </p:txBody>
      </p:sp>
      <p:sp>
        <p:nvSpPr>
          <p:cNvPr id="3" name="Content Placeholder 2">
            <a:extLst>
              <a:ext uri="{FF2B5EF4-FFF2-40B4-BE49-F238E27FC236}">
                <a16:creationId xmlns:a16="http://schemas.microsoft.com/office/drawing/2014/main" id="{E9BDA252-B1CA-4236-B9D6-C4E0ADDB0D0E}"/>
              </a:ext>
            </a:extLst>
          </p:cNvPr>
          <p:cNvSpPr>
            <a:spLocks noGrp="1"/>
          </p:cNvSpPr>
          <p:nvPr>
            <p:ph idx="1"/>
          </p:nvPr>
        </p:nvSpPr>
        <p:spPr/>
        <p:txBody>
          <a:bodyPr/>
          <a:lstStyle/>
          <a:p>
            <a:r>
              <a:rPr lang="en-US" dirty="0"/>
              <a:t>What components does a basic aquaponics system include? </a:t>
            </a:r>
          </a:p>
          <a:p>
            <a:r>
              <a:rPr lang="en-US" dirty="0"/>
              <a:t>What additional components have the BiG added to try and create a zero-waste, grid-independent, economically viable system? </a:t>
            </a:r>
          </a:p>
          <a:p>
            <a:r>
              <a:rPr lang="en-US" dirty="0"/>
              <a:t>What is a systems approach? </a:t>
            </a:r>
          </a:p>
          <a:p>
            <a:r>
              <a:rPr lang="en-US" dirty="0"/>
              <a:t>Why is a systems approach to food production important?</a:t>
            </a:r>
          </a:p>
          <a:p>
            <a:r>
              <a:rPr lang="en-US" dirty="0"/>
              <a:t>What should be included in your systems approach </a:t>
            </a:r>
            <a:br>
              <a:rPr lang="en-US" dirty="0"/>
            </a:br>
            <a:r>
              <a:rPr lang="en-US" dirty="0"/>
              <a:t>to planning for life after high school?</a:t>
            </a:r>
          </a:p>
        </p:txBody>
      </p:sp>
      <p:pic>
        <p:nvPicPr>
          <p:cNvPr id="4" name="Picture 3">
            <a:extLst>
              <a:ext uri="{FF2B5EF4-FFF2-40B4-BE49-F238E27FC236}">
                <a16:creationId xmlns:a16="http://schemas.microsoft.com/office/drawing/2014/main" id="{AE284953-E2C1-9D55-DF4C-C9BA2F6C86C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9323296" y="5005175"/>
            <a:ext cx="2030504" cy="830422"/>
          </a:xfrm>
          <a:prstGeom prst="rect">
            <a:avLst/>
          </a:prstGeom>
        </p:spPr>
      </p:pic>
    </p:spTree>
    <p:custDataLst>
      <p:tags r:id="rId1"/>
    </p:custDataLst>
    <p:extLst>
      <p:ext uri="{BB962C8B-B14F-4D97-AF65-F5344CB8AC3E}">
        <p14:creationId xmlns:p14="http://schemas.microsoft.com/office/powerpoint/2010/main" val="1364385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EFE7FA-BE4A-0D15-32B8-0A9177DA4747}"/>
              </a:ext>
              <a:ext uri="{C183D7F6-B498-43B3-948B-1728B52AA6E4}">
                <adec:decorative xmlns:adec="http://schemas.microsoft.com/office/drawing/2017/decorative" val="1"/>
              </a:ext>
            </a:extLst>
          </p:cNvPr>
          <p:cNvSpPr/>
          <p:nvPr/>
        </p:nvSpPr>
        <p:spPr>
          <a:xfrm>
            <a:off x="3697357" y="0"/>
            <a:ext cx="8494643" cy="6858000"/>
          </a:xfrm>
          <a:prstGeom prst="rect">
            <a:avLst/>
          </a:prstGeom>
          <a:solidFill>
            <a:srgbClr val="CFB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6063F7E-ED4F-5089-0095-82B4F6BDCA4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5753527" cy="6858000"/>
          </a:xfrm>
          <a:prstGeom prst="rect">
            <a:avLst/>
          </a:prstGeom>
        </p:spPr>
      </p:pic>
      <p:sp>
        <p:nvSpPr>
          <p:cNvPr id="10" name="TextBox 9">
            <a:extLst>
              <a:ext uri="{FF2B5EF4-FFF2-40B4-BE49-F238E27FC236}">
                <a16:creationId xmlns:a16="http://schemas.microsoft.com/office/drawing/2014/main" id="{11A0174A-ED8D-A496-E916-2CD106481DF3}"/>
              </a:ext>
            </a:extLst>
          </p:cNvPr>
          <p:cNvSpPr txBox="1"/>
          <p:nvPr/>
        </p:nvSpPr>
        <p:spPr>
          <a:xfrm>
            <a:off x="5090402" y="3314217"/>
            <a:ext cx="6762750" cy="338554"/>
          </a:xfrm>
          <a:prstGeom prst="rect">
            <a:avLst/>
          </a:prstGeom>
          <a:noFill/>
        </p:spPr>
        <p:txBody>
          <a:bodyPr wrap="square">
            <a:spAutoFit/>
          </a:bodyPr>
          <a:lstStyle/>
          <a:p>
            <a:r>
              <a:rPr lang="en-US" sz="1600" b="1" dirty="0">
                <a:latin typeface="Acumin Pro" panose="020B0504020202020204" pitchFamily="34" charset="77"/>
              </a:rPr>
              <a:t>https://</a:t>
            </a:r>
            <a:r>
              <a:rPr lang="en-US" sz="1600" b="1" dirty="0" err="1">
                <a:latin typeface="Acumin Pro" panose="020B0504020202020204" pitchFamily="34" charset="77"/>
              </a:rPr>
              <a:t>purdue.ag</a:t>
            </a:r>
            <a:r>
              <a:rPr lang="en-US" sz="1600" b="1" dirty="0">
                <a:latin typeface="Acumin Pro" panose="020B0504020202020204" pitchFamily="34" charset="77"/>
              </a:rPr>
              <a:t>/big-project</a:t>
            </a:r>
          </a:p>
        </p:txBody>
      </p:sp>
      <p:pic>
        <p:nvPicPr>
          <p:cNvPr id="8" name="Picture 7" descr="Big website QR code. ">
            <a:extLst>
              <a:ext uri="{FF2B5EF4-FFF2-40B4-BE49-F238E27FC236}">
                <a16:creationId xmlns:a16="http://schemas.microsoft.com/office/drawing/2014/main" id="{8C20D5B0-037F-51CF-2E62-6A01339A5BC5}"/>
              </a:ext>
            </a:extLst>
          </p:cNvPr>
          <p:cNvPicPr>
            <a:picLocks noChangeAspect="1"/>
          </p:cNvPicPr>
          <p:nvPr/>
        </p:nvPicPr>
        <p:blipFill rotWithShape="1">
          <a:blip r:embed="rId4">
            <a:extLst>
              <a:ext uri="{28A0092B-C50C-407E-A947-70E740481C1C}">
                <a14:useLocalDpi xmlns:a14="http://schemas.microsoft.com/office/drawing/2010/main" val="0"/>
              </a:ext>
            </a:extLst>
          </a:blip>
          <a:srcRect l="2699" r="2126" b="3361"/>
          <a:stretch/>
        </p:blipFill>
        <p:spPr>
          <a:xfrm>
            <a:off x="1870841" y="2721957"/>
            <a:ext cx="1382567" cy="1366567"/>
          </a:xfrm>
          <a:prstGeom prst="rect">
            <a:avLst/>
          </a:prstGeom>
        </p:spPr>
      </p:pic>
      <p:pic>
        <p:nvPicPr>
          <p:cNvPr id="6" name="Picture 5" descr="Purdue University logo. ">
            <a:extLst>
              <a:ext uri="{FF2B5EF4-FFF2-40B4-BE49-F238E27FC236}">
                <a16:creationId xmlns:a16="http://schemas.microsoft.com/office/drawing/2014/main" id="{91F6E6EA-E2F5-0739-B1F5-25B06881091B}"/>
              </a:ext>
            </a:extLst>
          </p:cNvPr>
          <p:cNvPicPr>
            <a:picLocks noChangeAspect="1"/>
          </p:cNvPicPr>
          <p:nvPr/>
        </p:nvPicPr>
        <p:blipFill>
          <a:blip r:embed="rId5"/>
          <a:stretch>
            <a:fillRect/>
          </a:stretch>
        </p:blipFill>
        <p:spPr>
          <a:xfrm>
            <a:off x="643654" y="6032939"/>
            <a:ext cx="2227563" cy="398729"/>
          </a:xfrm>
          <a:prstGeom prst="rect">
            <a:avLst/>
          </a:prstGeom>
        </p:spPr>
      </p:pic>
      <p:sp>
        <p:nvSpPr>
          <p:cNvPr id="9" name="TextBox 8">
            <a:extLst>
              <a:ext uri="{FF2B5EF4-FFF2-40B4-BE49-F238E27FC236}">
                <a16:creationId xmlns:a16="http://schemas.microsoft.com/office/drawing/2014/main" id="{C893B1FB-FA5C-37CF-38B7-BABA41C7F053}"/>
              </a:ext>
            </a:extLst>
          </p:cNvPr>
          <p:cNvSpPr txBox="1"/>
          <p:nvPr/>
        </p:nvSpPr>
        <p:spPr>
          <a:xfrm>
            <a:off x="4422340" y="5956812"/>
            <a:ext cx="7325711" cy="784830"/>
          </a:xfrm>
          <a:prstGeom prst="rect">
            <a:avLst/>
          </a:prstGeom>
          <a:noFill/>
        </p:spPr>
        <p:txBody>
          <a:bodyPr wrap="square" rtlCol="0">
            <a:spAutoFit/>
          </a:bodyPr>
          <a:lstStyle/>
          <a:p>
            <a:r>
              <a:rPr lang="en-US" sz="900" dirty="0">
                <a:effectLst/>
                <a:latin typeface="Acumin Pro" panose="020B0504020202020204" pitchFamily="34" charset="77"/>
              </a:rPr>
              <a:t>This work is supported by the Sustainable Agricultural Systems program, project award no. 17001002, from the U.S. Department of Agriculture’s National Institute of Food and Agriculture. Any opinions, findings, conclusions, or recommendations expressed in this publication are those of the author(s) and should not be construed to represent any official USDA or U.S. Government determination or policy.</a:t>
            </a:r>
          </a:p>
          <a:p>
            <a:endParaRPr lang="en-US" dirty="0"/>
          </a:p>
        </p:txBody>
      </p:sp>
      <p:sp>
        <p:nvSpPr>
          <p:cNvPr id="2" name="Title 1">
            <a:extLst>
              <a:ext uri="{FF2B5EF4-FFF2-40B4-BE49-F238E27FC236}">
                <a16:creationId xmlns:a16="http://schemas.microsoft.com/office/drawing/2014/main" id="{49EA202D-C9C3-4E9B-9A56-D0020F9FC56E}"/>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pPr algn="l"/>
            <a:r>
              <a:rPr lang="en-US" sz="1800" dirty="0"/>
              <a:t>Final slide</a:t>
            </a:r>
          </a:p>
        </p:txBody>
      </p:sp>
    </p:spTree>
    <p:custDataLst>
      <p:tags r:id="rId1"/>
    </p:custDataLst>
    <p:extLst>
      <p:ext uri="{BB962C8B-B14F-4D97-AF65-F5344CB8AC3E}">
        <p14:creationId xmlns:p14="http://schemas.microsoft.com/office/powerpoint/2010/main" val="841472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A5A98-DCF3-43B1-AC4C-A9471B61DE06}"/>
              </a:ext>
            </a:extLst>
          </p:cNvPr>
          <p:cNvSpPr>
            <a:spLocks noGrp="1"/>
          </p:cNvSpPr>
          <p:nvPr>
            <p:ph type="title"/>
          </p:nvPr>
        </p:nvSpPr>
        <p:spPr/>
        <p:txBody>
          <a:bodyPr>
            <a:noAutofit/>
          </a:bodyPr>
          <a:lstStyle/>
          <a:p>
            <a:pPr marL="0" marR="0">
              <a:spcBef>
                <a:spcPts val="0"/>
              </a:spcBef>
              <a:spcAft>
                <a:spcPts val="0"/>
              </a:spcAft>
            </a:pPr>
            <a:r>
              <a:rPr lang="en-US" b="1" dirty="0">
                <a:solidFill>
                  <a:schemeClr val="accent1">
                    <a:lumMod val="75000"/>
                  </a:schemeClr>
                </a:solidFill>
              </a:rPr>
              <a:t>B</a:t>
            </a:r>
            <a:r>
              <a:rPr lang="en-US" dirty="0"/>
              <a:t>i</a:t>
            </a:r>
            <a:r>
              <a:rPr lang="en-US" b="1" dirty="0">
                <a:solidFill>
                  <a:schemeClr val="accent6">
                    <a:lumMod val="75000"/>
                  </a:schemeClr>
                </a:solidFill>
              </a:rPr>
              <a:t>G</a:t>
            </a:r>
            <a:r>
              <a:rPr lang="en-US" dirty="0">
                <a:effectLst/>
                <a:ea typeface="Calibri" panose="020F0502020204030204" pitchFamily="34" charset="0"/>
              </a:rPr>
              <a:t> Aquaculture System</a:t>
            </a:r>
            <a:endParaRPr lang="en-US" dirty="0"/>
          </a:p>
        </p:txBody>
      </p:sp>
      <p:sp>
        <p:nvSpPr>
          <p:cNvPr id="3" name="Content Placeholder 2">
            <a:extLst>
              <a:ext uri="{FF2B5EF4-FFF2-40B4-BE49-F238E27FC236}">
                <a16:creationId xmlns:a16="http://schemas.microsoft.com/office/drawing/2014/main" id="{56D4BC79-4D66-4FE2-88BC-18DF51CC0A1E}"/>
              </a:ext>
            </a:extLst>
          </p:cNvPr>
          <p:cNvSpPr>
            <a:spLocks noGrp="1"/>
          </p:cNvSpPr>
          <p:nvPr>
            <p:ph idx="1"/>
          </p:nvPr>
        </p:nvSpPr>
        <p:spPr>
          <a:xfrm>
            <a:off x="386080" y="1817914"/>
            <a:ext cx="3492237" cy="1983122"/>
          </a:xfrm>
        </p:spPr>
        <p:txBody>
          <a:bodyPr>
            <a:normAutofit lnSpcReduction="10000"/>
          </a:bodyPr>
          <a:lstStyle/>
          <a:p>
            <a:r>
              <a:rPr lang="en-US" dirty="0"/>
              <a:t>Learn the importance of a systems approach </a:t>
            </a:r>
            <a:br>
              <a:rPr lang="en-US" dirty="0"/>
            </a:br>
            <a:r>
              <a:rPr lang="en-US" dirty="0"/>
              <a:t>and how it applies to aquaponics.</a:t>
            </a:r>
          </a:p>
        </p:txBody>
      </p:sp>
      <p:pic>
        <p:nvPicPr>
          <p:cNvPr id="10" name="Picture 9" descr="Schematic of the Big research system showing the fish and plants, algal cultivation, anaerobic digester, biogas boiler, the products produced, and interaction arrows. ">
            <a:extLst>
              <a:ext uri="{FF2B5EF4-FFF2-40B4-BE49-F238E27FC236}">
                <a16:creationId xmlns:a16="http://schemas.microsoft.com/office/drawing/2014/main" id="{8C8619E3-E48B-D66B-3406-8E888F0AD584}"/>
              </a:ext>
            </a:extLst>
          </p:cNvPr>
          <p:cNvPicPr>
            <a:picLocks noChangeAspect="1"/>
          </p:cNvPicPr>
          <p:nvPr/>
        </p:nvPicPr>
        <p:blipFill rotWithShape="1">
          <a:blip r:embed="rId3">
            <a:extLst>
              <a:ext uri="{28A0092B-C50C-407E-A947-70E740481C1C}">
                <a14:useLocalDpi xmlns:a14="http://schemas.microsoft.com/office/drawing/2010/main" val="0"/>
              </a:ext>
            </a:extLst>
          </a:blip>
          <a:srcRect l="4034" t="8323"/>
          <a:stretch/>
        </p:blipFill>
        <p:spPr>
          <a:xfrm>
            <a:off x="3594538" y="1690688"/>
            <a:ext cx="8412688" cy="4362297"/>
          </a:xfrm>
          <a:prstGeom prst="rect">
            <a:avLst/>
          </a:prstGeom>
        </p:spPr>
      </p:pic>
    </p:spTree>
    <p:custDataLst>
      <p:tags r:id="rId1"/>
    </p:custDataLst>
    <p:extLst>
      <p:ext uri="{BB962C8B-B14F-4D97-AF65-F5344CB8AC3E}">
        <p14:creationId xmlns:p14="http://schemas.microsoft.com/office/powerpoint/2010/main" val="79526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165F4-4DB5-4B83-9B42-F598A219F9FC}"/>
              </a:ext>
            </a:extLst>
          </p:cNvPr>
          <p:cNvSpPr>
            <a:spLocks noGrp="1"/>
          </p:cNvSpPr>
          <p:nvPr>
            <p:ph type="title"/>
          </p:nvPr>
        </p:nvSpPr>
        <p:spPr/>
        <p:txBody>
          <a:bodyPr/>
          <a:lstStyle/>
          <a:p>
            <a:r>
              <a:rPr lang="en-US" dirty="0"/>
              <a:t>Systems</a:t>
            </a:r>
          </a:p>
        </p:txBody>
      </p:sp>
      <p:pic>
        <p:nvPicPr>
          <p:cNvPr id="5" name="Picture 4">
            <a:extLst>
              <a:ext uri="{FF2B5EF4-FFF2-40B4-BE49-F238E27FC236}">
                <a16:creationId xmlns:a16="http://schemas.microsoft.com/office/drawing/2014/main" id="{B37262AE-BC4F-E6B7-CB70-B4F8E772878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48187" y="2234365"/>
            <a:ext cx="3024883" cy="3170077"/>
          </a:xfrm>
          <a:prstGeom prst="rect">
            <a:avLst/>
          </a:prstGeom>
        </p:spPr>
      </p:pic>
      <p:sp>
        <p:nvSpPr>
          <p:cNvPr id="4" name="Content Placeholder 3">
            <a:extLst>
              <a:ext uri="{FF2B5EF4-FFF2-40B4-BE49-F238E27FC236}">
                <a16:creationId xmlns:a16="http://schemas.microsoft.com/office/drawing/2014/main" id="{32A2DFDE-62DD-4A30-84F3-E5C84237BAF1}"/>
              </a:ext>
            </a:extLst>
          </p:cNvPr>
          <p:cNvSpPr>
            <a:spLocks noGrp="1"/>
          </p:cNvSpPr>
          <p:nvPr>
            <p:ph idx="1"/>
          </p:nvPr>
        </p:nvSpPr>
        <p:spPr>
          <a:xfrm>
            <a:off x="386081" y="1825625"/>
            <a:ext cx="8387806" cy="4351338"/>
          </a:xfrm>
        </p:spPr>
        <p:txBody>
          <a:bodyPr/>
          <a:lstStyle/>
          <a:p>
            <a:r>
              <a:rPr lang="en-US" dirty="0"/>
              <a:t>The systems approach is used in many disciplines </a:t>
            </a:r>
            <a:br>
              <a:rPr lang="en-US" dirty="0"/>
            </a:br>
            <a:r>
              <a:rPr lang="en-US" dirty="0"/>
              <a:t>to assure that inputs, outputs and impacts are considered during product development. </a:t>
            </a:r>
          </a:p>
          <a:p>
            <a:r>
              <a:rPr lang="en-US" dirty="0"/>
              <a:t>Inputs and outputs both entail costs. </a:t>
            </a:r>
          </a:p>
          <a:p>
            <a:r>
              <a:rPr lang="en-US" dirty="0"/>
              <a:t>The product, the fish and plants, will, hopefully, yield a profit for the producer. </a:t>
            </a:r>
          </a:p>
        </p:txBody>
      </p:sp>
    </p:spTree>
    <p:custDataLst>
      <p:tags r:id="rId1"/>
    </p:custDataLst>
    <p:extLst>
      <p:ext uri="{BB962C8B-B14F-4D97-AF65-F5344CB8AC3E}">
        <p14:creationId xmlns:p14="http://schemas.microsoft.com/office/powerpoint/2010/main" val="3390141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Inputs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p:txBody>
          <a:bodyPr/>
          <a:lstStyle/>
          <a:p>
            <a:r>
              <a:rPr lang="en-US" dirty="0"/>
              <a:t>Inputs include everything that goes into making food.</a:t>
            </a:r>
          </a:p>
          <a:p>
            <a:r>
              <a:rPr lang="en-US" dirty="0"/>
              <a:t>Input costs include all costs incurred by the producer/farmer. </a:t>
            </a:r>
          </a:p>
          <a:p>
            <a:endParaRPr lang="en-US" dirty="0"/>
          </a:p>
        </p:txBody>
      </p:sp>
      <p:pic>
        <p:nvPicPr>
          <p:cNvPr id="5" name="Picture 4" descr="Photo of a plowed field">
            <a:extLst>
              <a:ext uri="{FF2B5EF4-FFF2-40B4-BE49-F238E27FC236}">
                <a16:creationId xmlns:a16="http://schemas.microsoft.com/office/drawing/2014/main" id="{D164CC4E-472C-49FF-BD17-A1360A111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006" y="3134710"/>
            <a:ext cx="3493192" cy="2619894"/>
          </a:xfrm>
          <a:prstGeom prst="rect">
            <a:avLst/>
          </a:prstGeom>
          <a:ln>
            <a:solidFill>
              <a:schemeClr val="bg2">
                <a:lumMod val="50000"/>
              </a:schemeClr>
            </a:solidFill>
          </a:ln>
          <a:effectLst>
            <a:softEdge rad="127000"/>
          </a:effectLst>
        </p:spPr>
      </p:pic>
      <p:pic>
        <p:nvPicPr>
          <p:cNvPr id="7" name="Picture 6" descr="Combine emptying corn into a wagon. ">
            <a:extLst>
              <a:ext uri="{FF2B5EF4-FFF2-40B4-BE49-F238E27FC236}">
                <a16:creationId xmlns:a16="http://schemas.microsoft.com/office/drawing/2014/main" id="{EC3F6421-9911-4738-98F5-DF05995598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855" y="3134710"/>
            <a:ext cx="4511998" cy="2592658"/>
          </a:xfrm>
          <a:prstGeom prst="rect">
            <a:avLst/>
          </a:prstGeom>
          <a:ln>
            <a:solidFill>
              <a:schemeClr val="tx1">
                <a:lumMod val="65000"/>
                <a:lumOff val="35000"/>
              </a:schemeClr>
            </a:solidFill>
          </a:ln>
          <a:effectLst>
            <a:softEdge rad="127000"/>
          </a:effectLst>
        </p:spPr>
      </p:pic>
    </p:spTree>
    <p:custDataLst>
      <p:tags r:id="rId1"/>
    </p:custDataLst>
    <p:extLst>
      <p:ext uri="{BB962C8B-B14F-4D97-AF65-F5344CB8AC3E}">
        <p14:creationId xmlns:p14="http://schemas.microsoft.com/office/powerpoint/2010/main" val="2136856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3F4E3-9D09-47D7-9FBB-75C7C72A0A21}"/>
              </a:ext>
            </a:extLst>
          </p:cNvPr>
          <p:cNvSpPr>
            <a:spLocks noGrp="1"/>
          </p:cNvSpPr>
          <p:nvPr>
            <p:ph type="title"/>
          </p:nvPr>
        </p:nvSpPr>
        <p:spPr/>
        <p:txBody>
          <a:bodyPr/>
          <a:lstStyle/>
          <a:p>
            <a:r>
              <a:rPr lang="en-US" dirty="0"/>
              <a:t>Outputs</a:t>
            </a:r>
          </a:p>
        </p:txBody>
      </p:sp>
      <p:sp>
        <p:nvSpPr>
          <p:cNvPr id="3" name="Content Placeholder 2">
            <a:extLst>
              <a:ext uri="{FF2B5EF4-FFF2-40B4-BE49-F238E27FC236}">
                <a16:creationId xmlns:a16="http://schemas.microsoft.com/office/drawing/2014/main" id="{58FABE94-1C9E-415D-A3C7-F90E8ED18844}"/>
              </a:ext>
            </a:extLst>
          </p:cNvPr>
          <p:cNvSpPr>
            <a:spLocks noGrp="1"/>
          </p:cNvSpPr>
          <p:nvPr>
            <p:ph idx="1"/>
          </p:nvPr>
        </p:nvSpPr>
        <p:spPr>
          <a:xfrm>
            <a:off x="386080" y="1825625"/>
            <a:ext cx="8032706" cy="4351338"/>
          </a:xfrm>
        </p:spPr>
        <p:txBody>
          <a:bodyPr/>
          <a:lstStyle/>
          <a:p>
            <a:r>
              <a:rPr lang="en-US" dirty="0"/>
              <a:t>The output is the food that has been produced.</a:t>
            </a:r>
          </a:p>
          <a:p>
            <a:r>
              <a:rPr lang="en-US" dirty="0"/>
              <a:t>Output costs include the costs incurred in the supply chain after the food leaves the farm. </a:t>
            </a:r>
          </a:p>
        </p:txBody>
      </p:sp>
      <p:pic>
        <p:nvPicPr>
          <p:cNvPr id="5" name="Picture 4">
            <a:extLst>
              <a:ext uri="{FF2B5EF4-FFF2-40B4-BE49-F238E27FC236}">
                <a16:creationId xmlns:a16="http://schemas.microsoft.com/office/drawing/2014/main" id="{92EF6316-88D2-494A-A6A6-B45AFFA0460C}"/>
              </a:ext>
              <a:ext uri="{C183D7F6-B498-43B3-948B-1728B52AA6E4}">
                <adec:decorative xmlns:adec="http://schemas.microsoft.com/office/drawing/2017/decorative" val="1"/>
              </a:ext>
            </a:extLst>
          </p:cNvPr>
          <p:cNvPicPr>
            <a:picLocks noChangeAspect="1"/>
          </p:cNvPicPr>
          <p:nvPr/>
        </p:nvPicPr>
        <p:blipFill rotWithShape="1">
          <a:blip r:embed="rId4"/>
          <a:srcRect t="3198"/>
          <a:stretch/>
        </p:blipFill>
        <p:spPr>
          <a:xfrm>
            <a:off x="8418785" y="5667382"/>
            <a:ext cx="3132083" cy="407453"/>
          </a:xfrm>
          <a:prstGeom prst="rect">
            <a:avLst/>
          </a:prstGeom>
          <a:ln>
            <a:solidFill>
              <a:schemeClr val="bg2">
                <a:lumMod val="50000"/>
              </a:schemeClr>
            </a:solidFill>
          </a:ln>
        </p:spPr>
      </p:pic>
      <p:pic>
        <p:nvPicPr>
          <p:cNvPr id="7" name="Picture 6" descr="Fruits. ">
            <a:extLst>
              <a:ext uri="{FF2B5EF4-FFF2-40B4-BE49-F238E27FC236}">
                <a16:creationId xmlns:a16="http://schemas.microsoft.com/office/drawing/2014/main" id="{F82AE536-39A4-49E9-9125-9C6C793305C3}"/>
              </a:ext>
            </a:extLst>
          </p:cNvPr>
          <p:cNvPicPr>
            <a:picLocks noChangeAspect="1"/>
          </p:cNvPicPr>
          <p:nvPr/>
        </p:nvPicPr>
        <p:blipFill rotWithShape="1">
          <a:blip r:embed="rId5"/>
          <a:srcRect t="2273" b="-3188"/>
          <a:stretch/>
        </p:blipFill>
        <p:spPr>
          <a:xfrm>
            <a:off x="4342881" y="3278981"/>
            <a:ext cx="3928759" cy="2804319"/>
          </a:xfrm>
          <a:prstGeom prst="rect">
            <a:avLst/>
          </a:prstGeom>
          <a:ln>
            <a:solidFill>
              <a:schemeClr val="bg2">
                <a:lumMod val="50000"/>
              </a:schemeClr>
            </a:solidFill>
          </a:ln>
          <a:effectLst>
            <a:softEdge rad="127000"/>
          </a:effectLst>
        </p:spPr>
      </p:pic>
      <p:pic>
        <p:nvPicPr>
          <p:cNvPr id="6" name="Picture 5" descr="Lettuce">
            <a:extLst>
              <a:ext uri="{FF2B5EF4-FFF2-40B4-BE49-F238E27FC236}">
                <a16:creationId xmlns:a16="http://schemas.microsoft.com/office/drawing/2014/main" id="{4FC3FB18-15FA-48F7-BE82-988282E34118}"/>
              </a:ext>
            </a:extLst>
          </p:cNvPr>
          <p:cNvPicPr>
            <a:picLocks noChangeAspect="1"/>
          </p:cNvPicPr>
          <p:nvPr/>
        </p:nvPicPr>
        <p:blipFill>
          <a:blip r:embed="rId6"/>
          <a:stretch>
            <a:fillRect/>
          </a:stretch>
        </p:blipFill>
        <p:spPr>
          <a:xfrm>
            <a:off x="8418786" y="1839087"/>
            <a:ext cx="3132083" cy="3693357"/>
          </a:xfrm>
          <a:prstGeom prst="rect">
            <a:avLst/>
          </a:prstGeom>
          <a:ln>
            <a:solidFill>
              <a:schemeClr val="bg2">
                <a:lumMod val="50000"/>
              </a:schemeClr>
            </a:solidFill>
          </a:ln>
          <a:effectLst>
            <a:softEdge rad="127000"/>
          </a:effectLst>
        </p:spPr>
      </p:pic>
      <p:pic>
        <p:nvPicPr>
          <p:cNvPr id="8" name="Picture 7">
            <a:extLst>
              <a:ext uri="{FF2B5EF4-FFF2-40B4-BE49-F238E27FC236}">
                <a16:creationId xmlns:a16="http://schemas.microsoft.com/office/drawing/2014/main" id="{A941FAF3-9E20-2FEC-BB1B-A661CA48FCF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916510" y="3439510"/>
            <a:ext cx="2522701" cy="2643790"/>
          </a:xfrm>
          <a:prstGeom prst="rect">
            <a:avLst/>
          </a:prstGeom>
        </p:spPr>
      </p:pic>
    </p:spTree>
    <p:custDataLst>
      <p:tags r:id="rId1"/>
    </p:custDataLst>
    <p:extLst>
      <p:ext uri="{BB962C8B-B14F-4D97-AF65-F5344CB8AC3E}">
        <p14:creationId xmlns:p14="http://schemas.microsoft.com/office/powerpoint/2010/main" val="92476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CEC0-5244-4A9E-B634-806F2E192EF9}"/>
              </a:ext>
            </a:extLst>
          </p:cNvPr>
          <p:cNvSpPr>
            <a:spLocks noGrp="1"/>
          </p:cNvSpPr>
          <p:nvPr>
            <p:ph type="title"/>
          </p:nvPr>
        </p:nvSpPr>
        <p:spPr/>
        <p:txBody>
          <a:bodyPr/>
          <a:lstStyle/>
          <a:p>
            <a:r>
              <a:rPr lang="en-US" dirty="0"/>
              <a:t>Consider your school as a system</a:t>
            </a:r>
          </a:p>
        </p:txBody>
      </p:sp>
      <p:sp>
        <p:nvSpPr>
          <p:cNvPr id="3" name="Content Placeholder 2">
            <a:extLst>
              <a:ext uri="{FF2B5EF4-FFF2-40B4-BE49-F238E27FC236}">
                <a16:creationId xmlns:a16="http://schemas.microsoft.com/office/drawing/2014/main" id="{F8F949B5-86B2-414F-A005-221A2A2F9839}"/>
              </a:ext>
            </a:extLst>
          </p:cNvPr>
          <p:cNvSpPr>
            <a:spLocks noGrp="1"/>
          </p:cNvSpPr>
          <p:nvPr>
            <p:ph idx="1"/>
          </p:nvPr>
        </p:nvSpPr>
        <p:spPr>
          <a:xfrm>
            <a:off x="386080" y="1825625"/>
            <a:ext cx="6498196" cy="4351338"/>
          </a:xfrm>
        </p:spPr>
        <p:txBody>
          <a:bodyPr/>
          <a:lstStyle/>
          <a:p>
            <a:r>
              <a:rPr lang="en-US" dirty="0"/>
              <a:t>Consider your entire school system. What are the</a:t>
            </a:r>
          </a:p>
          <a:p>
            <a:pPr lvl="1"/>
            <a:r>
              <a:rPr lang="en-US" dirty="0"/>
              <a:t>Inputs? </a:t>
            </a:r>
          </a:p>
          <a:p>
            <a:pPr lvl="1"/>
            <a:r>
              <a:rPr lang="en-US" dirty="0"/>
              <a:t>Outputs? </a:t>
            </a:r>
          </a:p>
        </p:txBody>
      </p:sp>
      <p:pic>
        <p:nvPicPr>
          <p:cNvPr id="5" name="Picture 4">
            <a:extLst>
              <a:ext uri="{FF2B5EF4-FFF2-40B4-BE49-F238E27FC236}">
                <a16:creationId xmlns:a16="http://schemas.microsoft.com/office/drawing/2014/main" id="{656FBBC6-6D23-AE0D-DFAC-7C3979A5701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6662" y="4349518"/>
            <a:ext cx="1873278" cy="830422"/>
          </a:xfrm>
          <a:prstGeom prst="rect">
            <a:avLst/>
          </a:prstGeom>
        </p:spPr>
      </p:pic>
      <p:pic>
        <p:nvPicPr>
          <p:cNvPr id="6" name="Picture 5">
            <a:extLst>
              <a:ext uri="{FF2B5EF4-FFF2-40B4-BE49-F238E27FC236}">
                <a16:creationId xmlns:a16="http://schemas.microsoft.com/office/drawing/2014/main" id="{31479587-CDBB-94C1-BA4B-C56FEF0243E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249119" y="2669174"/>
            <a:ext cx="3024883" cy="3170077"/>
          </a:xfrm>
          <a:prstGeom prst="rect">
            <a:avLst/>
          </a:prstGeom>
        </p:spPr>
      </p:pic>
      <p:pic>
        <p:nvPicPr>
          <p:cNvPr id="7" name="Picture 6">
            <a:extLst>
              <a:ext uri="{FF2B5EF4-FFF2-40B4-BE49-F238E27FC236}">
                <a16:creationId xmlns:a16="http://schemas.microsoft.com/office/drawing/2014/main" id="{0B542B40-863C-7335-C4F1-1F1744E8AB7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742356" y="4905969"/>
            <a:ext cx="2030504" cy="830422"/>
          </a:xfrm>
          <a:prstGeom prst="rect">
            <a:avLst/>
          </a:prstGeom>
        </p:spPr>
      </p:pic>
      <p:pic>
        <p:nvPicPr>
          <p:cNvPr id="9" name="Picture 8">
            <a:extLst>
              <a:ext uri="{FF2B5EF4-FFF2-40B4-BE49-F238E27FC236}">
                <a16:creationId xmlns:a16="http://schemas.microsoft.com/office/drawing/2014/main" id="{A9504F1E-3BA3-9EE4-5749-321319B8BD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799418">
            <a:off x="9399556" y="4767091"/>
            <a:ext cx="1860901" cy="830422"/>
          </a:xfrm>
          <a:prstGeom prst="rect">
            <a:avLst/>
          </a:prstGeom>
        </p:spPr>
      </p:pic>
    </p:spTree>
    <p:custDataLst>
      <p:tags r:id="rId1"/>
    </p:custDataLst>
    <p:extLst>
      <p:ext uri="{BB962C8B-B14F-4D97-AF65-F5344CB8AC3E}">
        <p14:creationId xmlns:p14="http://schemas.microsoft.com/office/powerpoint/2010/main" val="1398852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AEB4-3DEF-47C1-AF52-79B6B4D3E8F2}"/>
              </a:ext>
            </a:extLst>
          </p:cNvPr>
          <p:cNvSpPr>
            <a:spLocks noGrp="1"/>
          </p:cNvSpPr>
          <p:nvPr>
            <p:ph type="title"/>
          </p:nvPr>
        </p:nvSpPr>
        <p:spPr/>
        <p:txBody>
          <a:bodyPr/>
          <a:lstStyle/>
          <a:p>
            <a:r>
              <a:rPr lang="en-US" dirty="0"/>
              <a:t>Inputs</a:t>
            </a:r>
          </a:p>
        </p:txBody>
      </p:sp>
      <p:sp>
        <p:nvSpPr>
          <p:cNvPr id="3" name="Content Placeholder 2">
            <a:extLst>
              <a:ext uri="{FF2B5EF4-FFF2-40B4-BE49-F238E27FC236}">
                <a16:creationId xmlns:a16="http://schemas.microsoft.com/office/drawing/2014/main" id="{0251A7C3-23C3-417D-9796-7AD41533EBED}"/>
              </a:ext>
            </a:extLst>
          </p:cNvPr>
          <p:cNvSpPr>
            <a:spLocks noGrp="1"/>
          </p:cNvSpPr>
          <p:nvPr>
            <p:ph sz="half" idx="1"/>
          </p:nvPr>
        </p:nvSpPr>
        <p:spPr>
          <a:xfrm>
            <a:off x="386080" y="1690688"/>
            <a:ext cx="5633720" cy="4486275"/>
          </a:xfrm>
        </p:spPr>
        <p:txBody>
          <a:bodyPr>
            <a:noAutofit/>
          </a:bodyPr>
          <a:lstStyle/>
          <a:p>
            <a:pPr>
              <a:lnSpc>
                <a:spcPts val="1360"/>
              </a:lnSpc>
            </a:pPr>
            <a:r>
              <a:rPr lang="en-US" sz="1800" dirty="0"/>
              <a:t>Art teachers</a:t>
            </a:r>
          </a:p>
          <a:p>
            <a:pPr>
              <a:lnSpc>
                <a:spcPts val="1360"/>
              </a:lnSpc>
            </a:pPr>
            <a:r>
              <a:rPr lang="en-US" sz="1800" dirty="0"/>
              <a:t>Assistant principals </a:t>
            </a:r>
          </a:p>
          <a:p>
            <a:pPr>
              <a:lnSpc>
                <a:spcPts val="1360"/>
              </a:lnSpc>
            </a:pPr>
            <a:r>
              <a:rPr lang="en-US" sz="1800" dirty="0"/>
              <a:t>Board of Education </a:t>
            </a:r>
          </a:p>
          <a:p>
            <a:pPr>
              <a:lnSpc>
                <a:spcPts val="1360"/>
              </a:lnSpc>
            </a:pPr>
            <a:r>
              <a:rPr lang="en-US" sz="1800" dirty="0"/>
              <a:t>Buildings – building and maintenance</a:t>
            </a:r>
          </a:p>
          <a:p>
            <a:pPr>
              <a:lnSpc>
                <a:spcPts val="1360"/>
              </a:lnSpc>
            </a:pPr>
            <a:r>
              <a:rPr lang="en-US" sz="1800" dirty="0"/>
              <a:t>Buses and bus drivers </a:t>
            </a:r>
          </a:p>
          <a:p>
            <a:pPr>
              <a:lnSpc>
                <a:spcPts val="1360"/>
              </a:lnSpc>
            </a:pPr>
            <a:r>
              <a:rPr lang="en-US" sz="1800" dirty="0"/>
              <a:t>Coaches </a:t>
            </a:r>
          </a:p>
          <a:p>
            <a:pPr>
              <a:lnSpc>
                <a:spcPts val="1360"/>
              </a:lnSpc>
            </a:pPr>
            <a:r>
              <a:rPr lang="en-US" sz="1800" dirty="0"/>
              <a:t>Drama teachers</a:t>
            </a:r>
          </a:p>
          <a:p>
            <a:pPr>
              <a:lnSpc>
                <a:spcPts val="1760"/>
              </a:lnSpc>
            </a:pPr>
            <a:r>
              <a:rPr lang="en-US" sz="1800" dirty="0"/>
              <a:t>Financial support from state and national governments (taxes)</a:t>
            </a:r>
          </a:p>
          <a:p>
            <a:pPr>
              <a:lnSpc>
                <a:spcPts val="1360"/>
              </a:lnSpc>
            </a:pPr>
            <a:r>
              <a:rPr lang="en-US" sz="1800" dirty="0"/>
              <a:t>Food</a:t>
            </a:r>
          </a:p>
          <a:p>
            <a:pPr>
              <a:lnSpc>
                <a:spcPts val="1360"/>
              </a:lnSpc>
            </a:pPr>
            <a:r>
              <a:rPr lang="en-US" sz="1800" dirty="0"/>
              <a:t>Food waste composting or disposal</a:t>
            </a:r>
          </a:p>
          <a:p>
            <a:pPr>
              <a:lnSpc>
                <a:spcPts val="1360"/>
              </a:lnSpc>
            </a:pPr>
            <a:r>
              <a:rPr lang="en-US" sz="1800" dirty="0"/>
              <a:t>Government support</a:t>
            </a:r>
          </a:p>
          <a:p>
            <a:pPr>
              <a:lnSpc>
                <a:spcPts val="1360"/>
              </a:lnSpc>
            </a:pPr>
            <a:r>
              <a:rPr lang="en-US" sz="1800" dirty="0"/>
              <a:t>Groundskeepers </a:t>
            </a:r>
          </a:p>
          <a:p>
            <a:pPr>
              <a:lnSpc>
                <a:spcPts val="1360"/>
              </a:lnSpc>
            </a:pPr>
            <a:r>
              <a:rPr lang="en-US" sz="1800" dirty="0"/>
              <a:t>Janitors</a:t>
            </a:r>
          </a:p>
          <a:p>
            <a:pPr>
              <a:lnSpc>
                <a:spcPts val="1360"/>
              </a:lnSpc>
            </a:pPr>
            <a:r>
              <a:rPr lang="en-US" sz="1800" dirty="0"/>
              <a:t>Lunch </a:t>
            </a:r>
          </a:p>
        </p:txBody>
      </p:sp>
      <p:sp>
        <p:nvSpPr>
          <p:cNvPr id="4" name="Content Placeholder 3">
            <a:extLst>
              <a:ext uri="{FF2B5EF4-FFF2-40B4-BE49-F238E27FC236}">
                <a16:creationId xmlns:a16="http://schemas.microsoft.com/office/drawing/2014/main" id="{83EAB1B6-5CDD-43AF-ACBF-7E56EBFC9429}"/>
              </a:ext>
            </a:extLst>
          </p:cNvPr>
          <p:cNvSpPr>
            <a:spLocks noGrp="1"/>
          </p:cNvSpPr>
          <p:nvPr>
            <p:ph sz="half" idx="2"/>
          </p:nvPr>
        </p:nvSpPr>
        <p:spPr>
          <a:xfrm>
            <a:off x="5606141" y="1690688"/>
            <a:ext cx="5823857" cy="4802187"/>
          </a:xfrm>
        </p:spPr>
        <p:txBody>
          <a:bodyPr>
            <a:noAutofit/>
          </a:bodyPr>
          <a:lstStyle/>
          <a:p>
            <a:pPr>
              <a:lnSpc>
                <a:spcPts val="1760"/>
              </a:lnSpc>
            </a:pPr>
            <a:r>
              <a:rPr lang="en-US" sz="1800" dirty="0"/>
              <a:t>Lunch providers/staff</a:t>
            </a:r>
          </a:p>
          <a:p>
            <a:pPr>
              <a:lnSpc>
                <a:spcPts val="1760"/>
              </a:lnSpc>
            </a:pPr>
            <a:r>
              <a:rPr lang="en-US" sz="1800" dirty="0"/>
              <a:t>Nurse</a:t>
            </a:r>
          </a:p>
          <a:p>
            <a:pPr>
              <a:lnSpc>
                <a:spcPts val="1760"/>
              </a:lnSpc>
            </a:pPr>
            <a:r>
              <a:rPr lang="en-US" sz="1800" dirty="0"/>
              <a:t>Parents </a:t>
            </a:r>
          </a:p>
          <a:p>
            <a:pPr>
              <a:lnSpc>
                <a:spcPts val="1760"/>
              </a:lnSpc>
            </a:pPr>
            <a:r>
              <a:rPr lang="en-US" sz="1800" dirty="0"/>
              <a:t>Pencils, pens &amp; paper</a:t>
            </a:r>
          </a:p>
          <a:p>
            <a:pPr>
              <a:lnSpc>
                <a:spcPts val="1760"/>
              </a:lnSpc>
            </a:pPr>
            <a:r>
              <a:rPr lang="en-US" sz="1800" dirty="0"/>
              <a:t>Principal </a:t>
            </a:r>
          </a:p>
          <a:p>
            <a:pPr>
              <a:lnSpc>
                <a:spcPts val="1760"/>
              </a:lnSpc>
            </a:pPr>
            <a:r>
              <a:rPr lang="en-US" sz="1800" dirty="0"/>
              <a:t>Sewage disposal or onsite system</a:t>
            </a:r>
          </a:p>
          <a:p>
            <a:pPr>
              <a:lnSpc>
                <a:spcPts val="1760"/>
              </a:lnSpc>
            </a:pPr>
            <a:r>
              <a:rPr lang="en-US" sz="1800" dirty="0"/>
              <a:t>Sports fields – creation and maintenance</a:t>
            </a:r>
          </a:p>
          <a:p>
            <a:pPr>
              <a:lnSpc>
                <a:spcPts val="1760"/>
              </a:lnSpc>
            </a:pPr>
            <a:r>
              <a:rPr lang="en-US" sz="1800" dirty="0"/>
              <a:t>Students</a:t>
            </a:r>
          </a:p>
          <a:p>
            <a:pPr>
              <a:lnSpc>
                <a:spcPts val="1760"/>
              </a:lnSpc>
            </a:pPr>
            <a:r>
              <a:rPr lang="en-US" sz="1800" dirty="0"/>
              <a:t>Teachers</a:t>
            </a:r>
          </a:p>
          <a:p>
            <a:pPr>
              <a:lnSpc>
                <a:spcPts val="1760"/>
              </a:lnSpc>
            </a:pPr>
            <a:r>
              <a:rPr lang="en-US" sz="1800" dirty="0"/>
              <a:t>Textbooks and other educational resources</a:t>
            </a:r>
          </a:p>
          <a:p>
            <a:pPr>
              <a:lnSpc>
                <a:spcPts val="1760"/>
              </a:lnSpc>
            </a:pPr>
            <a:r>
              <a:rPr lang="en-US" sz="1800" dirty="0"/>
              <a:t>Transportation – gasoline for buses, teachers, staff and parents</a:t>
            </a:r>
          </a:p>
          <a:p>
            <a:pPr>
              <a:lnSpc>
                <a:spcPts val="1760"/>
              </a:lnSpc>
            </a:pPr>
            <a:r>
              <a:rPr lang="en-US" sz="1800" dirty="0"/>
              <a:t>Trash management (recycling and disposal)</a:t>
            </a:r>
          </a:p>
        </p:txBody>
      </p:sp>
    </p:spTree>
    <p:custDataLst>
      <p:tags r:id="rId1"/>
    </p:custDataLst>
    <p:extLst>
      <p:ext uri="{BB962C8B-B14F-4D97-AF65-F5344CB8AC3E}">
        <p14:creationId xmlns:p14="http://schemas.microsoft.com/office/powerpoint/2010/main" val="2335337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355F-097E-4175-8EE3-0AF4BE431A26}"/>
              </a:ext>
            </a:extLst>
          </p:cNvPr>
          <p:cNvSpPr>
            <a:spLocks noGrp="1"/>
          </p:cNvSpPr>
          <p:nvPr>
            <p:ph type="title"/>
          </p:nvPr>
        </p:nvSpPr>
        <p:spPr/>
        <p:txBody>
          <a:bodyPr/>
          <a:lstStyle/>
          <a:p>
            <a:r>
              <a:rPr lang="en-US" dirty="0"/>
              <a:t>Outputs</a:t>
            </a:r>
          </a:p>
        </p:txBody>
      </p:sp>
      <p:sp>
        <p:nvSpPr>
          <p:cNvPr id="3" name="Content Placeholder 2">
            <a:extLst>
              <a:ext uri="{FF2B5EF4-FFF2-40B4-BE49-F238E27FC236}">
                <a16:creationId xmlns:a16="http://schemas.microsoft.com/office/drawing/2014/main" id="{7F690601-3A7F-4DF3-83C6-9284CCF42A4B}"/>
              </a:ext>
            </a:extLst>
          </p:cNvPr>
          <p:cNvSpPr>
            <a:spLocks noGrp="1"/>
          </p:cNvSpPr>
          <p:nvPr>
            <p:ph idx="1"/>
          </p:nvPr>
        </p:nvSpPr>
        <p:spPr/>
        <p:txBody>
          <a:bodyPr/>
          <a:lstStyle/>
          <a:p>
            <a:r>
              <a:rPr lang="en-US" dirty="0"/>
              <a:t>Community entertainment – drama, music, sports</a:t>
            </a:r>
          </a:p>
          <a:p>
            <a:r>
              <a:rPr lang="en-US" dirty="0"/>
              <a:t>Students – educated and insightful</a:t>
            </a:r>
          </a:p>
        </p:txBody>
      </p:sp>
      <p:pic>
        <p:nvPicPr>
          <p:cNvPr id="4" name="Picture 3">
            <a:extLst>
              <a:ext uri="{FF2B5EF4-FFF2-40B4-BE49-F238E27FC236}">
                <a16:creationId xmlns:a16="http://schemas.microsoft.com/office/drawing/2014/main" id="{9BF6CC46-E8ED-18A7-9B91-0D70865A795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7090605" y="4658333"/>
            <a:ext cx="2030504" cy="830422"/>
          </a:xfrm>
          <a:prstGeom prst="rect">
            <a:avLst/>
          </a:prstGeom>
        </p:spPr>
      </p:pic>
      <p:pic>
        <p:nvPicPr>
          <p:cNvPr id="5" name="Picture 4">
            <a:extLst>
              <a:ext uri="{FF2B5EF4-FFF2-40B4-BE49-F238E27FC236}">
                <a16:creationId xmlns:a16="http://schemas.microsoft.com/office/drawing/2014/main" id="{A779995D-5765-7268-A602-3ACADA3425A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44285" y="2460892"/>
            <a:ext cx="3024883" cy="3170077"/>
          </a:xfrm>
          <a:prstGeom prst="rect">
            <a:avLst/>
          </a:prstGeom>
        </p:spPr>
      </p:pic>
    </p:spTree>
    <p:custDataLst>
      <p:tags r:id="rId1"/>
    </p:custDataLst>
    <p:extLst>
      <p:ext uri="{BB962C8B-B14F-4D97-AF65-F5344CB8AC3E}">
        <p14:creationId xmlns:p14="http://schemas.microsoft.com/office/powerpoint/2010/main" val="4164045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A459-9E52-4D0A-9815-612894512AA3}"/>
              </a:ext>
            </a:extLst>
          </p:cNvPr>
          <p:cNvSpPr>
            <a:spLocks noGrp="1"/>
          </p:cNvSpPr>
          <p:nvPr>
            <p:ph type="title"/>
          </p:nvPr>
        </p:nvSpPr>
        <p:spPr/>
        <p:txBody>
          <a:bodyPr/>
          <a:lstStyle/>
          <a:p>
            <a:r>
              <a:rPr lang="en-US" dirty="0"/>
              <a:t>The system approach</a:t>
            </a:r>
          </a:p>
        </p:txBody>
      </p:sp>
      <p:sp>
        <p:nvSpPr>
          <p:cNvPr id="3" name="Content Placeholder 2">
            <a:extLst>
              <a:ext uri="{FF2B5EF4-FFF2-40B4-BE49-F238E27FC236}">
                <a16:creationId xmlns:a16="http://schemas.microsoft.com/office/drawing/2014/main" id="{EAC801BC-8073-47D9-B1EA-8CD89B417B6E}"/>
              </a:ext>
            </a:extLst>
          </p:cNvPr>
          <p:cNvSpPr>
            <a:spLocks noGrp="1"/>
          </p:cNvSpPr>
          <p:nvPr>
            <p:ph idx="1"/>
          </p:nvPr>
        </p:nvSpPr>
        <p:spPr/>
        <p:txBody>
          <a:bodyPr/>
          <a:lstStyle/>
          <a:p>
            <a:r>
              <a:rPr lang="en-US" dirty="0"/>
              <a:t>A food system includes everything from production to consumption and disposal of wastes. </a:t>
            </a:r>
          </a:p>
          <a:p>
            <a:pPr lvl="1"/>
            <a:r>
              <a:rPr lang="en-US" dirty="0"/>
              <a:t>This is often called “farm to table.”</a:t>
            </a:r>
          </a:p>
          <a:p>
            <a:r>
              <a:rPr lang="en-US" dirty="0"/>
              <a:t>Food system sustainability requires a systems approach that considers all inputs, outputs and relevant supply chain interactions associated with the food. </a:t>
            </a:r>
          </a:p>
          <a:p>
            <a:r>
              <a:rPr lang="en-US" dirty="0"/>
              <a:t>The aquaponics system combines recirculating aquaculture and hydroponics and has many inputs and outputs. </a:t>
            </a:r>
          </a:p>
        </p:txBody>
      </p:sp>
    </p:spTree>
    <p:custDataLst>
      <p:tags r:id="rId1"/>
    </p:custDataLst>
    <p:extLst>
      <p:ext uri="{BB962C8B-B14F-4D97-AF65-F5344CB8AC3E}">
        <p14:creationId xmlns:p14="http://schemas.microsoft.com/office/powerpoint/2010/main" val="23923632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HwVcRVw7"/>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08885D85247D48B81EA4A11A8C7EC3" ma:contentTypeVersion="37" ma:contentTypeDescription="Create a new document." ma:contentTypeScope="" ma:versionID="0e1892a7bef1712f71808ab0fae0ab19">
  <xsd:schema xmlns:xsd="http://www.w3.org/2001/XMLSchema" xmlns:xs="http://www.w3.org/2001/XMLSchema" xmlns:p="http://schemas.microsoft.com/office/2006/metadata/properties" xmlns:ns2="2a9df6cb-da06-4b3c-b900-0f3a11605c14" xmlns:ns3="2da59447-b171-4ff9-a4eb-cecbaeb76619" targetNamespace="http://schemas.microsoft.com/office/2006/metadata/properties" ma:root="true" ma:fieldsID="b944efe4ad8e3b126fa53d8d45878653" ns2:_="" ns3:_="">
    <xsd:import namespace="2a9df6cb-da06-4b3c-b900-0f3a11605c14"/>
    <xsd:import namespace="2da59447-b171-4ff9-a4eb-cecbaeb76619"/>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9df6cb-da06-4b3c-b900-0f3a11605c14"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Leaders" ma:index="17"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8"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9"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Leaders" ma:index="22" nillable="true" ma:displayName="Invited Leaders" ma:internalName="Invited_Leaders">
      <xsd:simpleType>
        <xsd:restriction base="dms:Note">
          <xsd:maxLength value="255"/>
        </xsd:restriction>
      </xsd:simpleType>
    </xsd:element>
    <xsd:element name="Invited_Members" ma:index="23" nillable="true" ma:displayName="Invited Members" ma:internalName="Invited_Member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Leaders_Only_SectionGroup" ma:index="25" nillable="true" ma:displayName="Has Leaders Only SectionGroup" ma:internalName="Has_Leaders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Teams_Channel_Section_Location" ma:index="28" nillable="true" ma:displayName="Teams Channel Section Location" ma:internalName="Teams_Channel_Section_Location">
      <xsd:simpleType>
        <xsd:restriction base="dms:Text"/>
      </xsd:simpleType>
    </xsd:element>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lcf76f155ced4ddcb4097134ff3c332f" ma:index="35"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DateTaken" ma:index="37" nillable="true" ma:displayName="MediaServiceDateTaken" ma:hidden="true" ma:indexed="true" ma:internalName="MediaServiceDateTaken" ma:readOnly="true">
      <xsd:simpleType>
        <xsd:restriction base="dms:Text"/>
      </xsd:simpleType>
    </xsd:element>
    <xsd:element name="MediaServiceOCR" ma:index="38" nillable="true" ma:displayName="Extracted Text" ma:internalName="MediaServiceOCR" ma:readOnly="true">
      <xsd:simpleType>
        <xsd:restriction base="dms:Note">
          <xsd:maxLength value="255"/>
        </xsd:restriction>
      </xsd:simpleType>
    </xsd:element>
    <xsd:element name="MediaServiceGenerationTime" ma:index="39" nillable="true" ma:displayName="MediaServiceGenerationTime" ma:hidden="true" ma:internalName="MediaServiceGenerationTime" ma:readOnly="true">
      <xsd:simpleType>
        <xsd:restriction base="dms:Text"/>
      </xsd:simpleType>
    </xsd:element>
    <xsd:element name="MediaServiceEventHashCode" ma:index="40" nillable="true" ma:displayName="MediaServiceEventHashCode" ma:hidden="true" ma:internalName="MediaServiceEventHashCode" ma:readOnly="true">
      <xsd:simpleType>
        <xsd:restriction base="dms:Text"/>
      </xsd:simpleType>
    </xsd:element>
    <xsd:element name="MediaLengthInSeconds" ma:index="41" nillable="true" ma:displayName="MediaLengthInSeconds" ma:hidden="true" ma:internalName="MediaLengthInSeconds" ma:readOnly="true">
      <xsd:simpleType>
        <xsd:restriction base="dms:Unknown"/>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MediaServiceBillingMetadata" ma:index="4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a59447-b171-4ff9-a4eb-cecbaeb76619" elementFormDefault="qualified">
    <xsd:import namespace="http://schemas.microsoft.com/office/2006/documentManagement/types"/>
    <xsd:import namespace="http://schemas.microsoft.com/office/infopath/2007/PartnerControls"/>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element name="TaxCatchAll" ma:index="36" nillable="true" ma:displayName="Taxonomy Catch All Column" ma:hidden="true" ma:list="{175d39aa-1715-40f1-9606-356b7ac9b6f7}" ma:internalName="TaxCatchAll" ma:showField="CatchAllData" ma:web="2da59447-b171-4ff9-a4eb-cecbaeb766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eaders xmlns="2a9df6cb-da06-4b3c-b900-0f3a11605c14">
      <UserInfo>
        <DisplayName/>
        <AccountId xsi:nil="true"/>
        <AccountType/>
      </UserInfo>
    </Leaders>
    <Math_Settings xmlns="2a9df6cb-da06-4b3c-b900-0f3a11605c14" xsi:nil="true"/>
    <Has_Leaders_Only_SectionGroup xmlns="2a9df6cb-da06-4b3c-b900-0f3a11605c14" xsi:nil="true"/>
    <Invited_Members xmlns="2a9df6cb-da06-4b3c-b900-0f3a11605c14" xsi:nil="true"/>
    <LMS_Mappings xmlns="2a9df6cb-da06-4b3c-b900-0f3a11605c14" xsi:nil="true"/>
    <IsNotebookLocked xmlns="2a9df6cb-da06-4b3c-b900-0f3a11605c14" xsi:nil="true"/>
    <lcf76f155ced4ddcb4097134ff3c332f xmlns="2a9df6cb-da06-4b3c-b900-0f3a11605c14">
      <Terms xmlns="http://schemas.microsoft.com/office/infopath/2007/PartnerControls"/>
    </lcf76f155ced4ddcb4097134ff3c332f>
    <Templates xmlns="2a9df6cb-da06-4b3c-b900-0f3a11605c14" xsi:nil="true"/>
    <Member_Groups xmlns="2a9df6cb-da06-4b3c-b900-0f3a11605c14">
      <UserInfo>
        <DisplayName/>
        <AccountId xsi:nil="true"/>
        <AccountType/>
      </UserInfo>
    </Member_Groups>
    <Self_Registration_Enabled xmlns="2a9df6cb-da06-4b3c-b900-0f3a11605c14" xsi:nil="true"/>
    <TaxCatchAll xmlns="2da59447-b171-4ff9-a4eb-cecbaeb76619" xsi:nil="true"/>
    <AppVersion xmlns="2a9df6cb-da06-4b3c-b900-0f3a11605c14" xsi:nil="true"/>
    <NotebookType xmlns="2a9df6cb-da06-4b3c-b900-0f3a11605c14" xsi:nil="true"/>
    <Distribution_Groups xmlns="2a9df6cb-da06-4b3c-b900-0f3a11605c14" xsi:nil="true"/>
    <Members xmlns="2a9df6cb-da06-4b3c-b900-0f3a11605c14">
      <UserInfo>
        <DisplayName/>
        <AccountId xsi:nil="true"/>
        <AccountType/>
      </UserInfo>
    </Members>
    <DefaultSectionNames xmlns="2a9df6cb-da06-4b3c-b900-0f3a11605c14" xsi:nil="true"/>
    <Is_Collaboration_Space_Locked xmlns="2a9df6cb-da06-4b3c-b900-0f3a11605c14" xsi:nil="true"/>
    <Teams_Channel_Section_Location xmlns="2a9df6cb-da06-4b3c-b900-0f3a11605c14" xsi:nil="true"/>
    <TeamsChannelId xmlns="2a9df6cb-da06-4b3c-b900-0f3a11605c14" xsi:nil="true"/>
    <FolderType xmlns="2a9df6cb-da06-4b3c-b900-0f3a11605c14" xsi:nil="true"/>
    <CultureName xmlns="2a9df6cb-da06-4b3c-b900-0f3a11605c14" xsi:nil="true"/>
    <Owner xmlns="2a9df6cb-da06-4b3c-b900-0f3a11605c14">
      <UserInfo>
        <DisplayName/>
        <AccountId xsi:nil="true"/>
        <AccountType/>
      </UserInfo>
    </Owner>
    <Invited_Leaders xmlns="2a9df6cb-da06-4b3c-b900-0f3a11605c14" xsi:nil="true"/>
  </documentManagement>
</p:properties>
</file>

<file path=customXml/itemProps1.xml><?xml version="1.0" encoding="utf-8"?>
<ds:datastoreItem xmlns:ds="http://schemas.openxmlformats.org/officeDocument/2006/customXml" ds:itemID="{516314FB-626D-40A5-82FB-358E62EED6EB}"/>
</file>

<file path=customXml/itemProps2.xml><?xml version="1.0" encoding="utf-8"?>
<ds:datastoreItem xmlns:ds="http://schemas.openxmlformats.org/officeDocument/2006/customXml" ds:itemID="{30AC12D7-660F-42EB-9B7E-3D8CA5EF5518}"/>
</file>

<file path=customXml/itemProps3.xml><?xml version="1.0" encoding="utf-8"?>
<ds:datastoreItem xmlns:ds="http://schemas.openxmlformats.org/officeDocument/2006/customXml" ds:itemID="{C5723ED9-ECFA-4310-9B9F-B0817377F48C}"/>
</file>

<file path=docProps/app.xml><?xml version="1.0" encoding="utf-8"?>
<Properties xmlns="http://schemas.openxmlformats.org/officeDocument/2006/extended-properties" xmlns:vt="http://schemas.openxmlformats.org/officeDocument/2006/docPropsVTypes">
  <Template/>
  <TotalTime>3494</TotalTime>
  <Words>899</Words>
  <Application>Microsoft Office PowerPoint</Application>
  <PresentationFormat>Widescreen</PresentationFormat>
  <Paragraphs>100</Paragraphs>
  <Slides>19</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Acumin Pro</vt:lpstr>
      <vt:lpstr>Arial</vt:lpstr>
      <vt:lpstr>Calibri</vt:lpstr>
      <vt:lpstr>United Sans Cd Bk</vt:lpstr>
      <vt:lpstr>United Sans Cd Md</vt:lpstr>
      <vt:lpstr>Wingdings</vt:lpstr>
      <vt:lpstr>Office Theme</vt:lpstr>
      <vt:lpstr>BiG Aquaculture System </vt:lpstr>
      <vt:lpstr>BiG Aquaculture System</vt:lpstr>
      <vt:lpstr>Systems</vt:lpstr>
      <vt:lpstr>Inputs</vt:lpstr>
      <vt:lpstr>Outputs</vt:lpstr>
      <vt:lpstr>Consider your school as a system</vt:lpstr>
      <vt:lpstr>Inputs</vt:lpstr>
      <vt:lpstr>Outputs</vt:lpstr>
      <vt:lpstr>The system approach</vt:lpstr>
      <vt:lpstr>When Blue is Green (BiG) Project</vt:lpstr>
      <vt:lpstr>The BiG aquaponics system</vt:lpstr>
      <vt:lpstr>Assignment</vt:lpstr>
      <vt:lpstr>Assignment</vt:lpstr>
      <vt:lpstr>BiG system schematic</vt:lpstr>
      <vt:lpstr>BiG system schematic</vt:lpstr>
      <vt:lpstr>This graphic may be easier to understand.  (The one you just worked on is the scientist’s graphic). </vt:lpstr>
      <vt:lpstr>BiG pilot test lab</vt:lpstr>
      <vt:lpstr>Q&amp;A</vt:lpstr>
      <vt:lpstr>Final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Blue is Green</dc:title>
  <dc:creator>Carroll, Natalie J.</dc:creator>
  <cp:lastModifiedBy>Natalie Carroll</cp:lastModifiedBy>
  <cp:revision>126</cp:revision>
  <dcterms:created xsi:type="dcterms:W3CDTF">2024-06-20T13:54:59Z</dcterms:created>
  <dcterms:modified xsi:type="dcterms:W3CDTF">2026-02-04T14:52:50Z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47FAEBF4-6F3A-477F-A57A-D9BFC1D5309F</vt:lpwstr>
  </property>
  <property fmtid="{D5CDD505-2E9C-101B-9397-08002B2CF9AE}" pid="3" name="ArticulatePath">
    <vt:lpwstr>Presentation1</vt:lpwstr>
  </property>
  <property fmtid="{D5CDD505-2E9C-101B-9397-08002B2CF9AE}" pid="4" name="MSIP_Label_f7606f69-b0ae-4874-be30-7d43a3c7be10_Enabled">
    <vt:lpwstr>true</vt:lpwstr>
  </property>
  <property fmtid="{D5CDD505-2E9C-101B-9397-08002B2CF9AE}" pid="5" name="MSIP_Label_f7606f69-b0ae-4874-be30-7d43a3c7be10_SetDate">
    <vt:lpwstr>2025-03-18T16:44:12Z</vt:lpwstr>
  </property>
  <property fmtid="{D5CDD505-2E9C-101B-9397-08002B2CF9AE}" pid="6" name="MSIP_Label_f7606f69-b0ae-4874-be30-7d43a3c7be10_Method">
    <vt:lpwstr>Standard</vt:lpwstr>
  </property>
  <property fmtid="{D5CDD505-2E9C-101B-9397-08002B2CF9AE}" pid="7" name="MSIP_Label_f7606f69-b0ae-4874-be30-7d43a3c7be10_Name">
    <vt:lpwstr>defa4170-0d19-0005-0001-bc88714345d2</vt:lpwstr>
  </property>
  <property fmtid="{D5CDD505-2E9C-101B-9397-08002B2CF9AE}" pid="8" name="MSIP_Label_f7606f69-b0ae-4874-be30-7d43a3c7be10_SiteId">
    <vt:lpwstr>4130bd39-7c53-419c-b1e5-8758d6d63f21</vt:lpwstr>
  </property>
  <property fmtid="{D5CDD505-2E9C-101B-9397-08002B2CF9AE}" pid="9" name="MSIP_Label_f7606f69-b0ae-4874-be30-7d43a3c7be10_ActionId">
    <vt:lpwstr>bdec1758-59de-42c5-b140-fb7d93442809</vt:lpwstr>
  </property>
  <property fmtid="{D5CDD505-2E9C-101B-9397-08002B2CF9AE}" pid="10" name="MSIP_Label_f7606f69-b0ae-4874-be30-7d43a3c7be10_ContentBits">
    <vt:lpwstr>0</vt:lpwstr>
  </property>
  <property fmtid="{D5CDD505-2E9C-101B-9397-08002B2CF9AE}" pid="11" name="MSIP_Label_f7606f69-b0ae-4874-be30-7d43a3c7be10_Tag">
    <vt:lpwstr>50, 3, 0, 1</vt:lpwstr>
  </property>
  <property fmtid="{D5CDD505-2E9C-101B-9397-08002B2CF9AE}" pid="12" name="ContentTypeId">
    <vt:lpwstr>0x0101006008885D85247D48B81EA4A11A8C7EC3</vt:lpwstr>
  </property>
</Properties>
</file>