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5"/>
  </p:notesMasterIdLst>
  <p:sldIdLst>
    <p:sldId id="275" r:id="rId2"/>
    <p:sldId id="277" r:id="rId3"/>
    <p:sldId id="262" r:id="rId4"/>
    <p:sldId id="276" r:id="rId5"/>
    <p:sldId id="267" r:id="rId6"/>
    <p:sldId id="268" r:id="rId7"/>
    <p:sldId id="269" r:id="rId8"/>
    <p:sldId id="270" r:id="rId9"/>
    <p:sldId id="271" r:id="rId10"/>
    <p:sldId id="265" r:id="rId11"/>
    <p:sldId id="272" r:id="rId12"/>
    <p:sldId id="274" r:id="rId13"/>
    <p:sldId id="278"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4" autoAdjust="0"/>
    <p:restoredTop sz="84490" autoAdjust="0"/>
  </p:normalViewPr>
  <p:slideViewPr>
    <p:cSldViewPr snapToGrid="0">
      <p:cViewPr varScale="1">
        <p:scale>
          <a:sx n="92" d="100"/>
          <a:sy n="92" d="100"/>
        </p:scale>
        <p:origin x="1032" y="78"/>
      </p:cViewPr>
      <p:guideLst/>
    </p:cSldViewPr>
  </p:slideViewPr>
  <p:outlineViewPr>
    <p:cViewPr>
      <p:scale>
        <a:sx n="33" d="100"/>
        <a:sy n="33" d="100"/>
      </p:scale>
      <p:origin x="0" y="-2730"/>
    </p:cViewPr>
  </p:outlineViewPr>
  <p:notesTextViewPr>
    <p:cViewPr>
      <p:scale>
        <a:sx n="1" d="1"/>
        <a:sy n="1" d="1"/>
      </p:scale>
      <p:origin x="0" y="0"/>
    </p:cViewPr>
  </p:notesTextViewPr>
  <p:sorterViewPr>
    <p:cViewPr>
      <p:scale>
        <a:sx n="100" d="100"/>
        <a:sy n="100" d="100"/>
      </p:scale>
      <p:origin x="0" y="-9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9FC8A-2C26-46BB-AC51-6E64F6D80D1E}"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5AF74-C6AE-4312-848D-C3B4292276EF}" type="slidenum">
              <a:rPr lang="en-US" smtClean="0"/>
              <a:t>‹#›</a:t>
            </a:fld>
            <a:endParaRPr lang="en-US"/>
          </a:p>
        </p:txBody>
      </p:sp>
    </p:spTree>
    <p:extLst>
      <p:ext uri="{BB962C8B-B14F-4D97-AF65-F5344CB8AC3E}">
        <p14:creationId xmlns:p14="http://schemas.microsoft.com/office/powerpoint/2010/main" val="113121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10809869/#:~:text=Cardiovascular%20diseases%20(CVDs)%20are%20the,%2D%20and%20middle%2Dincome%20countri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who.int/data/stories/global-excess-deaths-associated-with-covid-19-january-2020-december-202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nutrition/resources-publications/benefits-of-healthy-eating.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dc.gov/nutrition/micronutrient-malnutri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da.gov/media/89314/download"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dc.gov/nutrition/strategies-guidelines/nutrition-facts-label.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a:t>
            </a:fld>
            <a:endParaRPr lang="en-US"/>
          </a:p>
        </p:txBody>
      </p:sp>
    </p:spTree>
    <p:extLst>
      <p:ext uri="{BB962C8B-B14F-4D97-AF65-F5344CB8AC3E}">
        <p14:creationId xmlns:p14="http://schemas.microsoft.com/office/powerpoint/2010/main" val="148443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FDA nutrition facts. </a:t>
            </a:r>
            <a:r>
              <a:rPr lang="en-US"/>
              <a:t>www.fda.gov/nutritioneducation </a:t>
            </a:r>
          </a:p>
          <a:p>
            <a:endParaRPr lang="en-US"/>
          </a:p>
        </p:txBody>
      </p:sp>
      <p:sp>
        <p:nvSpPr>
          <p:cNvPr id="4" name="Slide Number Placeholder 3"/>
          <p:cNvSpPr>
            <a:spLocks noGrp="1"/>
          </p:cNvSpPr>
          <p:nvPr>
            <p:ph type="sldNum" sz="quarter" idx="5"/>
          </p:nvPr>
        </p:nvSpPr>
        <p:spPr/>
        <p:txBody>
          <a:bodyPr/>
          <a:lstStyle/>
          <a:p>
            <a:fld id="{05D5AF74-C6AE-4312-848D-C3B4292276EF}" type="slidenum">
              <a:rPr lang="en-US" smtClean="0"/>
              <a:t>12</a:t>
            </a:fld>
            <a:endParaRPr lang="en-US"/>
          </a:p>
        </p:txBody>
      </p:sp>
    </p:spTree>
    <p:extLst>
      <p:ext uri="{BB962C8B-B14F-4D97-AF65-F5344CB8AC3E}">
        <p14:creationId xmlns:p14="http://schemas.microsoft.com/office/powerpoint/2010/main" val="81300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FDA nutrition facts. www.fda.gov/nutritioneducation </a:t>
            </a:r>
          </a:p>
        </p:txBody>
      </p:sp>
      <p:sp>
        <p:nvSpPr>
          <p:cNvPr id="4" name="Slide Number Placeholder 3"/>
          <p:cNvSpPr>
            <a:spLocks noGrp="1"/>
          </p:cNvSpPr>
          <p:nvPr>
            <p:ph type="sldNum" sz="quarter" idx="5"/>
          </p:nvPr>
        </p:nvSpPr>
        <p:spPr/>
        <p:txBody>
          <a:bodyPr/>
          <a:lstStyle/>
          <a:p>
            <a:fld id="{05D5AF74-C6AE-4312-848D-C3B4292276EF}" type="slidenum">
              <a:rPr lang="en-US" smtClean="0"/>
              <a:t>2</a:t>
            </a:fld>
            <a:endParaRPr lang="en-US"/>
          </a:p>
        </p:txBody>
      </p:sp>
    </p:spTree>
    <p:extLst>
      <p:ext uri="{BB962C8B-B14F-4D97-AF65-F5344CB8AC3E}">
        <p14:creationId xmlns:p14="http://schemas.microsoft.com/office/powerpoint/2010/main" val="31253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of bullet #3: https://www.cdc.gov/cdi/indicator-definitions/npao.html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3</a:t>
            </a:fld>
            <a:endParaRPr lang="en-US"/>
          </a:p>
        </p:txBody>
      </p:sp>
    </p:spTree>
    <p:extLst>
      <p:ext uri="{BB962C8B-B14F-4D97-AF65-F5344CB8AC3E}">
        <p14:creationId xmlns:p14="http://schemas.microsoft.com/office/powerpoint/2010/main" val="314536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Most (80%) CVD-related deaths occurred in low- and middle-income countries (NIH.gov, </a:t>
            </a:r>
            <a:r>
              <a:rPr lang="en-US" sz="900" dirty="0">
                <a:hlinkClick r:id="rId3"/>
              </a:rPr>
              <a:t>https://www.ncbi.nlm.nih.gov/pmc/articles/PMC10809869/#:~:text=Cardiovascular%20diseases%20(CVDs)%20are%20the,%2D%20and%20middle%2Dincome%20countries</a:t>
            </a:r>
            <a:r>
              <a:rPr lang="en-US" sz="900" dirty="0"/>
              <a:t> </a:t>
            </a:r>
            <a:r>
              <a:rPr lang="en-US" dirty="0"/>
              <a:t>)</a:t>
            </a:r>
          </a:p>
          <a:p>
            <a:pPr lvl="1"/>
            <a:r>
              <a:rPr lang="en-US" dirty="0"/>
              <a:t>COVID-19 caused approximately 14.9 million deaths in 2020 and 2021 (World Health Organization, WHO, </a:t>
            </a:r>
            <a:r>
              <a:rPr lang="en-US" sz="900" dirty="0">
                <a:hlinkClick r:id="rId4"/>
              </a:rPr>
              <a:t>https://www.who.int/data/stories/global-excess-deaths-associated-with-covid-19-january-2020-december-2021</a:t>
            </a:r>
            <a:r>
              <a:rPr lang="en-US" dirty="0"/>
              <a:t>)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5</a:t>
            </a:fld>
            <a:endParaRPr lang="en-US"/>
          </a:p>
        </p:txBody>
      </p:sp>
    </p:spTree>
    <p:extLst>
      <p:ext uri="{BB962C8B-B14F-4D97-AF65-F5344CB8AC3E}">
        <p14:creationId xmlns:p14="http://schemas.microsoft.com/office/powerpoint/2010/main" val="200927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Benefits of Healthy Eating</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PDF or </a:t>
            </a:r>
            <a:r>
              <a:rPr lang="en-US" sz="1800" u="sng"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hlinkClick r:id="rId3"/>
              </a:rPr>
              <a:t>https://www.cdc.gov/nutrition/resources-publications/benefits-of-healthy-eating.html</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Benefits of Healthy Eating for Children</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and Adults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6</a:t>
            </a:fld>
            <a:endParaRPr lang="en-US"/>
          </a:p>
        </p:txBody>
      </p:sp>
    </p:spTree>
    <p:extLst>
      <p:ext uri="{BB962C8B-B14F-4D97-AF65-F5344CB8AC3E}">
        <p14:creationId xmlns:p14="http://schemas.microsoft.com/office/powerpoint/2010/main" val="107931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Source: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www.cdc.gov/nutrition/micronutrient-malnutrition/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r>
              <a:rPr lang="en-US" dirty="0"/>
              <a:t>BE sure to include some examples with images of deficiencies. (Reviewer: These are really impactful when I use them in my classes.)</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7</a:t>
            </a:fld>
            <a:endParaRPr lang="en-US"/>
          </a:p>
        </p:txBody>
      </p:sp>
    </p:spTree>
    <p:extLst>
      <p:ext uri="{BB962C8B-B14F-4D97-AF65-F5344CB8AC3E}">
        <p14:creationId xmlns:p14="http://schemas.microsoft.com/office/powerpoint/2010/main" val="19546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Calibri" panose="020F0502020204030204" pitchFamily="34" charset="0"/>
              </a:rPr>
              <a:t>Nutrition Facts label</a:t>
            </a:r>
            <a:r>
              <a:rPr lang="en-US" sz="1800" dirty="0">
                <a:effectLst/>
                <a:latin typeface="Times New Roman" panose="02020603050405020304" pitchFamily="18" charset="0"/>
                <a:ea typeface="Calibri" panose="020F0502020204030204" pitchFamily="34" charset="0"/>
              </a:rPr>
              <a:t>: The label lists the quantity of calories, carbohydrates, fat, fiber, protein and vitamins per serving of the food, making it easier to compare the nutrition of similar products.</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8</a:t>
            </a:fld>
            <a:endParaRPr lang="en-US"/>
          </a:p>
        </p:txBody>
      </p:sp>
    </p:spTree>
    <p:extLst>
      <p:ext uri="{BB962C8B-B14F-4D97-AF65-F5344CB8AC3E}">
        <p14:creationId xmlns:p14="http://schemas.microsoft.com/office/powerpoint/2010/main" val="281101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r>
              <a:rPr lang="en-US" sz="1800" b="1" dirty="0">
                <a:effectLst/>
                <a:latin typeface="Times New Roman" panose="02020603050405020304" pitchFamily="18" charset="0"/>
                <a:ea typeface="Calibri" panose="020F0502020204030204" pitchFamily="34" charset="0"/>
              </a:rPr>
              <a:t>Omega-3 fatty acids</a:t>
            </a:r>
            <a:r>
              <a:rPr lang="en-US" sz="1800" dirty="0">
                <a:effectLst/>
                <a:latin typeface="Times New Roman" panose="02020603050405020304" pitchFamily="18" charset="0"/>
                <a:ea typeface="Calibri" panose="020F0502020204030204" pitchFamily="34" charset="0"/>
              </a:rPr>
              <a:t>: </a:t>
            </a:r>
          </a:p>
          <a:p>
            <a:pPr marL="285750" marR="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Essential fatty acids play important roles in your body and may provide several health benefits. EPA and DHA are the primary ones (found in certain fish). ALA (alpha-linolenic acid) is another omega-3 fatty acid (found in plant sources such as nuts and seeds).</a:t>
            </a:r>
          </a:p>
          <a:p>
            <a:pPr marL="285750" marR="0" lvl="0" indent="-285750">
              <a:spcBef>
                <a:spcPts val="0"/>
              </a:spcBef>
              <a:spcAft>
                <a:spcPts val="0"/>
              </a:spcAft>
              <a:buFont typeface="Arial" panose="020B0604020202020204" pitchFamily="34" charset="0"/>
              <a:buChar char="•"/>
            </a:pPr>
            <a:r>
              <a:rPr lang="en-US" sz="1800" dirty="0" err="1">
                <a:effectLst/>
                <a:latin typeface="Times New Roman" panose="02020603050405020304" pitchFamily="18" charset="0"/>
                <a:ea typeface="Cambria" panose="02040503050406030204" pitchFamily="18" charset="0"/>
                <a:cs typeface="Times New Roman" panose="02020603050405020304" pitchFamily="18" charset="0"/>
              </a:rPr>
              <a:t>Eicosapentaenoic</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acid (EPA) is one of several omega-3 fatty acids. It is found in cold-water fatty fish, such as salmon. It is also found in fish oil supplements, along with docosahexaenoic acid (DHA). Omega-3 fatty acids are part of a healthy diet that helps lower risk of heart disease.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10</a:t>
            </a:fld>
            <a:endParaRPr lang="en-US"/>
          </a:p>
        </p:txBody>
      </p:sp>
    </p:spTree>
    <p:extLst>
      <p:ext uri="{BB962C8B-B14F-4D97-AF65-F5344CB8AC3E}">
        <p14:creationId xmlns:p14="http://schemas.microsoft.com/office/powerpoint/2010/main" val="388782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i="1" dirty="0"/>
              <a:t>The Nutrition Facts Label Look for It and Use It!  </a:t>
            </a:r>
            <a:r>
              <a:rPr lang="en-US" dirty="0">
                <a:solidFill>
                  <a:schemeClr val="tx2">
                    <a:lumMod val="60000"/>
                    <a:lumOff val="40000"/>
                  </a:schemeClr>
                </a:solidFill>
                <a:hlinkClick r:id="rId3">
                  <a:extLst>
                    <a:ext uri="{A12FA001-AC4F-418D-AE19-62706E023703}">
                      <ahyp:hlinkClr xmlns:ahyp="http://schemas.microsoft.com/office/drawing/2018/hyperlinkcolor" val="tx"/>
                    </a:ext>
                  </a:extLst>
                </a:hlinkClick>
              </a:rPr>
              <a:t>https://www.fda.gov/media/89314/download</a:t>
            </a:r>
            <a:r>
              <a:rPr lang="en-US" dirty="0">
                <a:solidFill>
                  <a:schemeClr val="tx2">
                    <a:lumMod val="60000"/>
                    <a:lumOff val="40000"/>
                  </a:schemeClr>
                </a:solidFill>
              </a:rPr>
              <a:t>  </a:t>
            </a:r>
          </a:p>
          <a:p>
            <a:pPr marL="171450" indent="-171450">
              <a:buFont typeface="Arial" panose="020B0604020202020204" pitchFamily="34" charset="0"/>
              <a:buChar char="•"/>
            </a:pPr>
            <a:r>
              <a:rPr lang="en-US" dirty="0"/>
              <a:t>Read the CDC (Center for Disease Control) Nutrition Facts label  </a:t>
            </a:r>
            <a:r>
              <a:rPr lang="en-US" dirty="0">
                <a:solidFill>
                  <a:schemeClr val="tx2">
                    <a:lumMod val="60000"/>
                    <a:lumOff val="40000"/>
                  </a:schemeClr>
                </a:solidFill>
                <a:hlinkClick r:id="rId4">
                  <a:extLst>
                    <a:ext uri="{A12FA001-AC4F-418D-AE19-62706E023703}">
                      <ahyp:hlinkClr xmlns:ahyp="http://schemas.microsoft.com/office/drawing/2018/hyperlinkcolor" val="tx"/>
                    </a:ext>
                  </a:extLst>
                </a:hlinkClick>
              </a:rPr>
              <a:t>http://www.cdc.gov/nutrition/strategies-guidelines/nutrition-facts-label.html</a:t>
            </a:r>
            <a:r>
              <a:rPr lang="en-US" dirty="0">
                <a:solidFill>
                  <a:schemeClr val="tx2">
                    <a:lumMod val="60000"/>
                    <a:lumOff val="40000"/>
                  </a:schemeClr>
                </a:solidFill>
              </a:rPr>
              <a:t>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11</a:t>
            </a:fld>
            <a:endParaRPr lang="en-US"/>
          </a:p>
        </p:txBody>
      </p:sp>
    </p:spTree>
    <p:extLst>
      <p:ext uri="{BB962C8B-B14F-4D97-AF65-F5344CB8AC3E}">
        <p14:creationId xmlns:p14="http://schemas.microsoft.com/office/powerpoint/2010/main" val="226877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481A-D39C-4216-8A30-030576EE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69B272-8F74-458B-AA73-F543757EB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4B2872-14B8-4BC2-88E7-FC89BE4274A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EC8BFE4D-03E4-4029-AE1D-DD3C129A63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5E3D35-B7E1-424F-8432-EAEFE8F0ED3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89504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BAC5-5CF8-4753-9C14-7F17CE4C6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0C4A2-5241-46C5-9C9E-842C3F98E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EF571-4A26-49A6-9321-928C4C9338C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72D517E6-AD65-4DD6-889C-BDF5D9003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062647-F41E-4873-A77D-CA9C46CD54C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6715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A4FE7-D48B-46F6-A3D5-560980B87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C7509-D23F-4D97-A5A8-B6A2DDACF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CF820-D06A-4702-A6C2-86C39D798EA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9043EB83-B7A4-4EA5-B153-E84FF75466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F4272E-0F0A-4862-B3D9-B85723DE196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70130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7A93-1673-4DB5-9B2F-60D644948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9834C-F1E0-4708-909C-42BB6F5FC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4030D-A502-4C82-955D-7FA8801BB8B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C19C190B-160D-47C5-84AC-998ED20C9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75B5F-2995-4B77-A706-A53C6EEB6AB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9773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97C1-1632-4462-B101-2A9434C177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B95D1C-5405-4F06-A2FB-4C0A913DA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5DBC0F-45CB-4974-8DC7-FCCA57FB82C5}"/>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BC6AA075-8B5A-4A2C-8024-244A52BCE7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E29AD4-6570-4B2D-A063-158EAD32044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0014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02F5-B9E4-40BF-B349-A91BD84B9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9F5A0-0DEA-4FB2-8E38-988272535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E8A241-9FE6-4A78-B1E6-B5F0A37D0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A3A953-8E54-4AB7-90F3-B92FCBF62DA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2E35639A-BEE4-481C-933E-7A58904BC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DE1242-C86A-457A-94B1-D3606327014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21804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AC60-8282-46A3-B00D-0ADF4DD7C8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834D6D-CFE6-458C-B40F-971E507C6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69392-5FB7-483F-9D0F-AF22C379F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698C0-C25D-4256-98C2-457C26FBC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73BE4-71C9-4DA8-9F53-66872FE25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AE865-DE18-4F99-BF23-2E83E4C5112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8" name="Footer Placeholder 7">
            <a:extLst>
              <a:ext uri="{FF2B5EF4-FFF2-40B4-BE49-F238E27FC236}">
                <a16:creationId xmlns:a16="http://schemas.microsoft.com/office/drawing/2014/main" id="{96DAB530-56DC-4997-91EB-2CB4923976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C4E348-D159-4D95-8201-9495CA57920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45083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6FE3-C671-4500-9D3A-D085A90D5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43C2E2-4A2A-4909-8E52-990AFCC2B6B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4" name="Footer Placeholder 3">
            <a:extLst>
              <a:ext uri="{FF2B5EF4-FFF2-40B4-BE49-F238E27FC236}">
                <a16:creationId xmlns:a16="http://schemas.microsoft.com/office/drawing/2014/main" id="{0225E65F-E5A5-479F-B29C-337A7CED03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F286C6-99E2-4D2F-918E-73997B341CB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8219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D9EFE-3289-4A53-8597-C4C6B41439B7}"/>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3" name="Footer Placeholder 2">
            <a:extLst>
              <a:ext uri="{FF2B5EF4-FFF2-40B4-BE49-F238E27FC236}">
                <a16:creationId xmlns:a16="http://schemas.microsoft.com/office/drawing/2014/main" id="{580A751A-AEED-4B44-87F0-03B1E6C928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3DD2B8-473A-4AAA-A438-5E78041F9FB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544922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B15E-5487-4C40-A056-BAF7C4261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A3782-8678-46AB-A718-09601CCE0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E3C70-1F67-4F48-BFC0-A970B3E85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0AB3B-DBA4-47B0-B0C1-7D800C1440E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02759123-8F48-4817-99BB-EACC445556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09C0F8-2676-42C8-9576-63F69F6C4453}"/>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2607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0700-8A42-4B54-82A2-F52D05013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D5691-EE92-4DB5-9BD4-C899E56C5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1D716A-4B87-44F9-94C3-C060C4A53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0A7B9-61FE-458F-80D7-1ECFD9CDD19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F435A0EF-6DFA-4323-9F5B-EBAC37E2D8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6AD67D-A46D-4080-884A-BFE49D9C0F2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3786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75C167-B8EF-B724-6C76-133A856972C4}"/>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2B0C04C3-7198-44CE-A98E-C12C57603F6D}"/>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DBE1A1-2210-4147-8A1A-AEC6BF7A2F48}"/>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B2367D7-7E66-7AE3-C6C6-87670897CD8E}"/>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DCA0F027-2439-277E-0C7E-55E32EB389C5}"/>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9436226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4.tif"/></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lant&#10;&#10;Description automatically generated">
            <a:extLst>
              <a:ext uri="{FF2B5EF4-FFF2-40B4-BE49-F238E27FC236}">
                <a16:creationId xmlns:a16="http://schemas.microsoft.com/office/drawing/2014/main" id="{0E3D3EB3-9FB6-F2B1-7E9F-8F4C095D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630" y="0"/>
            <a:ext cx="9205370" cy="6858000"/>
          </a:xfrm>
          <a:prstGeom prst="rect">
            <a:avLst/>
          </a:prstGeom>
        </p:spPr>
      </p:pic>
      <p:pic>
        <p:nvPicPr>
          <p:cNvPr id="7" name="Picture 6">
            <a:extLst>
              <a:ext uri="{FF2B5EF4-FFF2-40B4-BE49-F238E27FC236}">
                <a16:creationId xmlns:a16="http://schemas.microsoft.com/office/drawing/2014/main" id="{FA86B12E-52B9-C2BD-EE5F-FD73AD5DB60D}"/>
              </a:ext>
            </a:extLst>
          </p:cNvPr>
          <p:cNvPicPr>
            <a:picLocks noChangeAspect="1"/>
          </p:cNvPicPr>
          <p:nvPr/>
        </p:nvPicPr>
        <p:blipFill>
          <a:blip r:embed="rId5"/>
          <a:stretch>
            <a:fillRect/>
          </a:stretch>
        </p:blipFill>
        <p:spPr>
          <a:xfrm>
            <a:off x="0" y="0"/>
            <a:ext cx="5864352" cy="6858000"/>
          </a:xfrm>
          <a:prstGeom prst="rect">
            <a:avLst/>
          </a:prstGeom>
          <a:noFill/>
        </p:spPr>
      </p:pic>
      <p:pic>
        <p:nvPicPr>
          <p:cNvPr id="8" name="Picture 7">
            <a:extLst>
              <a:ext uri="{FF2B5EF4-FFF2-40B4-BE49-F238E27FC236}">
                <a16:creationId xmlns:a16="http://schemas.microsoft.com/office/drawing/2014/main" id="{FE71DFA1-671B-1177-8571-3B7DAD3AEF4E}"/>
              </a:ext>
            </a:extLst>
          </p:cNvPr>
          <p:cNvPicPr>
            <a:picLocks noChangeAspect="1"/>
          </p:cNvPicPr>
          <p:nvPr/>
        </p:nvPicPr>
        <p:blipFill>
          <a:blip r:embed="rId6"/>
          <a:stretch>
            <a:fillRect/>
          </a:stretch>
        </p:blipFill>
        <p:spPr>
          <a:xfrm>
            <a:off x="0" y="0"/>
            <a:ext cx="5753527" cy="6858000"/>
          </a:xfrm>
          <a:prstGeom prst="rect">
            <a:avLst/>
          </a:prstGeom>
        </p:spPr>
      </p:pic>
      <p:pic>
        <p:nvPicPr>
          <p:cNvPr id="9" name="Picture 8">
            <a:extLst>
              <a:ext uri="{FF2B5EF4-FFF2-40B4-BE49-F238E27FC236}">
                <a16:creationId xmlns:a16="http://schemas.microsoft.com/office/drawing/2014/main" id="{981C8FC6-73DA-ACCD-526F-FA24251B1BAD}"/>
              </a:ext>
            </a:extLst>
          </p:cNvPr>
          <p:cNvPicPr>
            <a:picLocks noChangeAspect="1"/>
          </p:cNvPicPr>
          <p:nvPr/>
        </p:nvPicPr>
        <p:blipFill>
          <a:blip r:embed="rId7"/>
          <a:stretch>
            <a:fillRect/>
          </a:stretch>
        </p:blipFill>
        <p:spPr>
          <a:xfrm>
            <a:off x="643654" y="6032939"/>
            <a:ext cx="2227563" cy="398729"/>
          </a:xfrm>
          <a:prstGeom prst="rect">
            <a:avLst/>
          </a:prstGeom>
        </p:spPr>
      </p:pic>
      <p:sp>
        <p:nvSpPr>
          <p:cNvPr id="2" name="Title 1">
            <a:extLst>
              <a:ext uri="{FF2B5EF4-FFF2-40B4-BE49-F238E27FC236}">
                <a16:creationId xmlns:a16="http://schemas.microsoft.com/office/drawing/2014/main" id="{A2C44AB9-03A6-4169-9ED1-B871E072E272}"/>
              </a:ext>
            </a:extLst>
          </p:cNvPr>
          <p:cNvSpPr>
            <a:spLocks noGrp="1"/>
          </p:cNvSpPr>
          <p:nvPr>
            <p:ph type="title"/>
          </p:nvPr>
        </p:nvSpPr>
        <p:spPr>
          <a:xfrm>
            <a:off x="382016" y="1472969"/>
            <a:ext cx="3774348" cy="3087002"/>
          </a:xfrm>
        </p:spPr>
        <p:txBody>
          <a:bodyPr>
            <a:noAutofit/>
          </a:bodyPr>
          <a:lstStyle/>
          <a:p>
            <a:pPr>
              <a:lnSpc>
                <a:spcPts val="6340"/>
              </a:lnSpc>
            </a:pPr>
            <a:r>
              <a:rPr lang="en-US" sz="4400" dirty="0"/>
              <a:t>Comparing the Nutritional Value of Different Foods</a:t>
            </a:r>
          </a:p>
        </p:txBody>
      </p:sp>
    </p:spTree>
    <p:custDataLst>
      <p:tags r:id="rId1"/>
    </p:custDataLst>
    <p:extLst>
      <p:ext uri="{BB962C8B-B14F-4D97-AF65-F5344CB8AC3E}">
        <p14:creationId xmlns:p14="http://schemas.microsoft.com/office/powerpoint/2010/main" val="127046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D461-346F-4093-97D0-D3A29810A417}"/>
              </a:ext>
            </a:extLst>
          </p:cNvPr>
          <p:cNvSpPr>
            <a:spLocks noGrp="1"/>
          </p:cNvSpPr>
          <p:nvPr>
            <p:ph type="title"/>
          </p:nvPr>
        </p:nvSpPr>
        <p:spPr/>
        <p:txBody>
          <a:bodyPr/>
          <a:lstStyle/>
          <a:p>
            <a:r>
              <a:rPr lang="en-US"/>
              <a:t>Value of </a:t>
            </a:r>
            <a:r>
              <a:rPr lang="en-US" dirty="0"/>
              <a:t>blue foods</a:t>
            </a:r>
          </a:p>
        </p:txBody>
      </p:sp>
      <p:sp>
        <p:nvSpPr>
          <p:cNvPr id="3" name="Content Placeholder 2">
            <a:extLst>
              <a:ext uri="{FF2B5EF4-FFF2-40B4-BE49-F238E27FC236}">
                <a16:creationId xmlns:a16="http://schemas.microsoft.com/office/drawing/2014/main" id="{3E97A132-A0BD-44EF-BAD7-9E8957B912B5}"/>
              </a:ext>
            </a:extLst>
          </p:cNvPr>
          <p:cNvSpPr>
            <a:spLocks noGrp="1"/>
          </p:cNvSpPr>
          <p:nvPr>
            <p:ph idx="1"/>
          </p:nvPr>
        </p:nvSpPr>
        <p:spPr>
          <a:xfrm>
            <a:off x="386079" y="1806833"/>
            <a:ext cx="11118061" cy="4110962"/>
          </a:xfrm>
        </p:spPr>
        <p:txBody>
          <a:bodyPr>
            <a:normAutofit/>
          </a:bodyPr>
          <a:lstStyle/>
          <a:p>
            <a:r>
              <a:rPr lang="en-US" dirty="0"/>
              <a:t>Blue foods are a critical source of nutrition and help improve human health by:</a:t>
            </a:r>
          </a:p>
          <a:p>
            <a:pPr lvl="1"/>
            <a:r>
              <a:rPr lang="en-US" dirty="0"/>
              <a:t>Reducing micronutrient deficiencies (examples: vitamin A, calcium, iron).</a:t>
            </a:r>
          </a:p>
          <a:p>
            <a:pPr lvl="1"/>
            <a:r>
              <a:rPr lang="en-US" dirty="0"/>
              <a:t>Providing a critical source of protein and omega-3 fatty acids that help reduce the risk of diet-related noncommunicable diseases.</a:t>
            </a:r>
          </a:p>
          <a:p>
            <a:pPr lvl="1"/>
            <a:r>
              <a:rPr lang="en-US" dirty="0"/>
              <a:t>Providing a healthy alternative to red and processed meat consumption, which have been related to several health risks.</a:t>
            </a:r>
          </a:p>
        </p:txBody>
      </p:sp>
      <p:pic>
        <p:nvPicPr>
          <p:cNvPr id="4" name="Picture 3">
            <a:extLst>
              <a:ext uri="{FF2B5EF4-FFF2-40B4-BE49-F238E27FC236}">
                <a16:creationId xmlns:a16="http://schemas.microsoft.com/office/drawing/2014/main" id="{80B1972F-21EF-9FF3-16BB-2CCD3C5E4FC5}"/>
              </a:ext>
            </a:extLst>
          </p:cNvPr>
          <p:cNvPicPr>
            <a:picLocks noChangeAspect="1"/>
          </p:cNvPicPr>
          <p:nvPr/>
        </p:nvPicPr>
        <p:blipFill>
          <a:blip r:embed="rId4"/>
          <a:stretch>
            <a:fillRect/>
          </a:stretch>
        </p:blipFill>
        <p:spPr>
          <a:xfrm>
            <a:off x="8416501" y="4632861"/>
            <a:ext cx="1873278" cy="830422"/>
          </a:xfrm>
          <a:prstGeom prst="rect">
            <a:avLst/>
          </a:prstGeom>
        </p:spPr>
      </p:pic>
      <p:pic>
        <p:nvPicPr>
          <p:cNvPr id="5" name="Picture 4">
            <a:extLst>
              <a:ext uri="{FF2B5EF4-FFF2-40B4-BE49-F238E27FC236}">
                <a16:creationId xmlns:a16="http://schemas.microsoft.com/office/drawing/2014/main" id="{D83085F1-ED20-D462-3576-E71A5B4D6081}"/>
              </a:ext>
            </a:extLst>
          </p:cNvPr>
          <p:cNvPicPr>
            <a:picLocks noChangeAspect="1"/>
          </p:cNvPicPr>
          <p:nvPr/>
        </p:nvPicPr>
        <p:blipFill>
          <a:blip r:embed="rId4"/>
          <a:stretch>
            <a:fillRect/>
          </a:stretch>
        </p:blipFill>
        <p:spPr>
          <a:xfrm flipH="1">
            <a:off x="5389350" y="4854946"/>
            <a:ext cx="2030504" cy="830422"/>
          </a:xfrm>
          <a:prstGeom prst="rect">
            <a:avLst/>
          </a:prstGeom>
        </p:spPr>
      </p:pic>
      <p:pic>
        <p:nvPicPr>
          <p:cNvPr id="7" name="Picture 6">
            <a:extLst>
              <a:ext uri="{FF2B5EF4-FFF2-40B4-BE49-F238E27FC236}">
                <a16:creationId xmlns:a16="http://schemas.microsoft.com/office/drawing/2014/main" id="{8B714293-A9DA-4BE3-BD5E-992DF3C17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772" y="4766557"/>
            <a:ext cx="1327962" cy="1393451"/>
          </a:xfrm>
          <a:prstGeom prst="rect">
            <a:avLst/>
          </a:prstGeom>
        </p:spPr>
      </p:pic>
    </p:spTree>
    <p:custDataLst>
      <p:tags r:id="rId1"/>
    </p:custDataLst>
    <p:extLst>
      <p:ext uri="{BB962C8B-B14F-4D97-AF65-F5344CB8AC3E}">
        <p14:creationId xmlns:p14="http://schemas.microsoft.com/office/powerpoint/2010/main" val="47811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CAE4-8F40-4190-BF4A-EB5DCC0F413E}"/>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1752FC11-8422-44AB-B5BD-6FFD8FE70F0B}"/>
              </a:ext>
            </a:extLst>
          </p:cNvPr>
          <p:cNvSpPr>
            <a:spLocks noGrp="1"/>
          </p:cNvSpPr>
          <p:nvPr>
            <p:ph idx="1"/>
          </p:nvPr>
        </p:nvSpPr>
        <p:spPr>
          <a:xfrm>
            <a:off x="386080" y="1708414"/>
            <a:ext cx="8638650" cy="2552088"/>
          </a:xfrm>
        </p:spPr>
        <p:txBody>
          <a:bodyPr/>
          <a:lstStyle/>
          <a:p>
            <a:r>
              <a:rPr lang="en-US" dirty="0"/>
              <a:t>Read </a:t>
            </a:r>
            <a:r>
              <a:rPr lang="en-US" i="1" dirty="0"/>
              <a:t>The Nutrition Facts Label, Look for It and Use It!</a:t>
            </a:r>
          </a:p>
          <a:p>
            <a:pPr lvl="1"/>
            <a:r>
              <a:rPr lang="en-US" sz="1800" dirty="0">
                <a:solidFill>
                  <a:schemeClr val="tx1"/>
                </a:solidFill>
              </a:rPr>
              <a:t>Source: the FDA (Food and Drug Administration)</a:t>
            </a:r>
          </a:p>
          <a:p>
            <a:r>
              <a:rPr lang="en-US" dirty="0"/>
              <a:t>Read </a:t>
            </a:r>
            <a:r>
              <a:rPr lang="en-US" i="1" dirty="0"/>
              <a:t>Learn How the Nutrition Facts Label </a:t>
            </a:r>
            <a:br>
              <a:rPr lang="en-US" i="1" dirty="0"/>
            </a:br>
            <a:r>
              <a:rPr lang="en-US" i="1" dirty="0"/>
              <a:t>Can Help You Improve Your Health </a:t>
            </a:r>
          </a:p>
          <a:p>
            <a:pPr lvl="1"/>
            <a:r>
              <a:rPr lang="en-US" sz="1800" dirty="0"/>
              <a:t>Source: </a:t>
            </a:r>
            <a:r>
              <a:rPr lang="en-US" sz="1800" i="1" dirty="0"/>
              <a:t>the</a:t>
            </a:r>
            <a:r>
              <a:rPr lang="en-US" sz="1800" dirty="0"/>
              <a:t> CDC (Center for Disease Control) </a:t>
            </a:r>
          </a:p>
        </p:txBody>
      </p:sp>
      <p:pic>
        <p:nvPicPr>
          <p:cNvPr id="5" name="Picture 4">
            <a:extLst>
              <a:ext uri="{FF2B5EF4-FFF2-40B4-BE49-F238E27FC236}">
                <a16:creationId xmlns:a16="http://schemas.microsoft.com/office/drawing/2014/main" id="{C3F25329-00C2-4519-AE16-13BB8E7A794B}"/>
              </a:ext>
            </a:extLst>
          </p:cNvPr>
          <p:cNvPicPr>
            <a:picLocks noChangeAspect="1"/>
          </p:cNvPicPr>
          <p:nvPr/>
        </p:nvPicPr>
        <p:blipFill>
          <a:blip r:embed="rId4"/>
          <a:stretch>
            <a:fillRect/>
          </a:stretch>
        </p:blipFill>
        <p:spPr>
          <a:xfrm>
            <a:off x="7796312" y="3120382"/>
            <a:ext cx="4058617" cy="3062278"/>
          </a:xfrm>
          <a:prstGeom prst="rect">
            <a:avLst/>
          </a:prstGeom>
          <a:ln>
            <a:solidFill>
              <a:schemeClr val="bg2">
                <a:lumMod val="75000"/>
              </a:schemeClr>
            </a:solidFill>
          </a:ln>
        </p:spPr>
      </p:pic>
      <p:pic>
        <p:nvPicPr>
          <p:cNvPr id="7" name="Picture 6">
            <a:extLst>
              <a:ext uri="{FF2B5EF4-FFF2-40B4-BE49-F238E27FC236}">
                <a16:creationId xmlns:a16="http://schemas.microsoft.com/office/drawing/2014/main" id="{F799BCD5-A1CF-411B-9A08-13252266808E}"/>
              </a:ext>
            </a:extLst>
          </p:cNvPr>
          <p:cNvPicPr>
            <a:picLocks noChangeAspect="1"/>
          </p:cNvPicPr>
          <p:nvPr/>
        </p:nvPicPr>
        <p:blipFill>
          <a:blip r:embed="rId5"/>
          <a:stretch>
            <a:fillRect/>
          </a:stretch>
        </p:blipFill>
        <p:spPr>
          <a:xfrm>
            <a:off x="2582563" y="3917092"/>
            <a:ext cx="5021961" cy="2265568"/>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387665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642F-D24D-4FF7-963C-BC31C5286F98}"/>
              </a:ext>
            </a:extLst>
          </p:cNvPr>
          <p:cNvSpPr>
            <a:spLocks noGrp="1"/>
          </p:cNvSpPr>
          <p:nvPr>
            <p:ph type="title"/>
          </p:nvPr>
        </p:nvSpPr>
        <p:spPr/>
        <p:txBody>
          <a:bodyPr/>
          <a:lstStyle/>
          <a:p>
            <a:r>
              <a:rPr lang="en-US" dirty="0"/>
              <a:t>Challenge</a:t>
            </a:r>
          </a:p>
        </p:txBody>
      </p:sp>
      <p:sp>
        <p:nvSpPr>
          <p:cNvPr id="3" name="Content Placeholder 2">
            <a:extLst>
              <a:ext uri="{FF2B5EF4-FFF2-40B4-BE49-F238E27FC236}">
                <a16:creationId xmlns:a16="http://schemas.microsoft.com/office/drawing/2014/main" id="{BB7A036D-8003-402E-873D-D7E59675BAF1}"/>
              </a:ext>
            </a:extLst>
          </p:cNvPr>
          <p:cNvSpPr>
            <a:spLocks noGrp="1"/>
          </p:cNvSpPr>
          <p:nvPr>
            <p:ph idx="1"/>
          </p:nvPr>
        </p:nvSpPr>
        <p:spPr>
          <a:xfrm>
            <a:off x="386080" y="1825625"/>
            <a:ext cx="8609639" cy="4351338"/>
          </a:xfrm>
        </p:spPr>
        <p:txBody>
          <a:bodyPr/>
          <a:lstStyle/>
          <a:p>
            <a:r>
              <a:rPr lang="en-US" dirty="0"/>
              <a:t>Compare the food labels of chicken, beef, sausage, bacon, two types of seafood.</a:t>
            </a:r>
          </a:p>
          <a:p>
            <a:r>
              <a:rPr lang="en-US" dirty="0"/>
              <a:t>Compare the food labels of beans (canned and dried), vegetables (canned and fresh), and fruits (canned and fresh).</a:t>
            </a:r>
          </a:p>
          <a:p>
            <a:r>
              <a:rPr lang="en-US" dirty="0"/>
              <a:t>Compare the food labels of milk (whole and 1%), cheese, yogurt and ice cream.</a:t>
            </a:r>
          </a:p>
        </p:txBody>
      </p:sp>
      <p:pic>
        <p:nvPicPr>
          <p:cNvPr id="7" name="Picture 6" descr="A close-up of a nutrition label&#10;&#10;Description automatically generated">
            <a:extLst>
              <a:ext uri="{FF2B5EF4-FFF2-40B4-BE49-F238E27FC236}">
                <a16:creationId xmlns:a16="http://schemas.microsoft.com/office/drawing/2014/main" id="{A874904B-FC53-2EDE-4681-AB1DF0703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1825625"/>
            <a:ext cx="2237850" cy="4087091"/>
          </a:xfrm>
          <a:prstGeom prst="rect">
            <a:avLst/>
          </a:prstGeom>
        </p:spPr>
      </p:pic>
    </p:spTree>
    <p:custDataLst>
      <p:tags r:id="rId1"/>
    </p:custDataLst>
    <p:extLst>
      <p:ext uri="{BB962C8B-B14F-4D97-AF65-F5344CB8AC3E}">
        <p14:creationId xmlns:p14="http://schemas.microsoft.com/office/powerpoint/2010/main" val="530824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D6BD71-A04F-37D1-3DD0-80DBFCF76FEB}"/>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D77B6A-346C-3C2F-A749-A2D90FF16001}"/>
              </a:ext>
            </a:extLst>
          </p:cNvPr>
          <p:cNvPicPr>
            <a:picLocks noChangeAspect="1"/>
          </p:cNvPicPr>
          <p:nvPr/>
        </p:nvPicPr>
        <p:blipFill>
          <a:blip r:embed="rId2"/>
          <a:stretch>
            <a:fillRect/>
          </a:stretch>
        </p:blipFill>
        <p:spPr>
          <a:xfrm>
            <a:off x="0" y="0"/>
            <a:ext cx="5753527" cy="6858000"/>
          </a:xfrm>
          <a:prstGeom prst="rect">
            <a:avLst/>
          </a:prstGeom>
        </p:spPr>
      </p:pic>
      <p:pic>
        <p:nvPicPr>
          <p:cNvPr id="6" name="Picture 5">
            <a:extLst>
              <a:ext uri="{FF2B5EF4-FFF2-40B4-BE49-F238E27FC236}">
                <a16:creationId xmlns:a16="http://schemas.microsoft.com/office/drawing/2014/main" id="{4E23CCFE-EB52-3EAD-2EFE-C877E65C0A26}"/>
              </a:ext>
            </a:extLst>
          </p:cNvPr>
          <p:cNvPicPr>
            <a:picLocks noChangeAspect="1"/>
          </p:cNvPicPr>
          <p:nvPr/>
        </p:nvPicPr>
        <p:blipFill>
          <a:blip r:embed="rId3"/>
          <a:stretch>
            <a:fillRect/>
          </a:stretch>
        </p:blipFill>
        <p:spPr>
          <a:xfrm>
            <a:off x="643654" y="6032939"/>
            <a:ext cx="2227563" cy="398729"/>
          </a:xfrm>
          <a:prstGeom prst="rect">
            <a:avLst/>
          </a:prstGeom>
        </p:spPr>
      </p:pic>
      <p:pic>
        <p:nvPicPr>
          <p:cNvPr id="9" name="Picture 8" descr="A qr code with a star&#10;&#10;Description automatically generated">
            <a:extLst>
              <a:ext uri="{FF2B5EF4-FFF2-40B4-BE49-F238E27FC236}">
                <a16:creationId xmlns:a16="http://schemas.microsoft.com/office/drawing/2014/main" id="{F8CB3266-9CD0-943E-B32D-DF0D46E2DF79}"/>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8" name="TextBox 7">
            <a:extLst>
              <a:ext uri="{FF2B5EF4-FFF2-40B4-BE49-F238E27FC236}">
                <a16:creationId xmlns:a16="http://schemas.microsoft.com/office/drawing/2014/main" id="{8A227DE4-F5E3-D701-1BE6-335E2B910D70}"/>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10" name="TextBox 9">
            <a:extLst>
              <a:ext uri="{FF2B5EF4-FFF2-40B4-BE49-F238E27FC236}">
                <a16:creationId xmlns:a16="http://schemas.microsoft.com/office/drawing/2014/main" id="{BA1CFB9C-7B75-2320-7FAF-6BFB18561E9B}"/>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Tree>
    <p:extLst>
      <p:ext uri="{BB962C8B-B14F-4D97-AF65-F5344CB8AC3E}">
        <p14:creationId xmlns:p14="http://schemas.microsoft.com/office/powerpoint/2010/main" val="299159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48A84-71F8-4BA4-816F-4E1F967F5039}"/>
              </a:ext>
            </a:extLst>
          </p:cNvPr>
          <p:cNvSpPr>
            <a:spLocks noGrp="1"/>
          </p:cNvSpPr>
          <p:nvPr>
            <p:ph idx="1"/>
          </p:nvPr>
        </p:nvSpPr>
        <p:spPr>
          <a:xfrm>
            <a:off x="358346" y="1887457"/>
            <a:ext cx="4234436" cy="2951738"/>
          </a:xfrm>
        </p:spPr>
        <p:txBody>
          <a:bodyPr>
            <a:noAutofit/>
          </a:bodyPr>
          <a:lstStyle/>
          <a:p>
            <a:pPr marL="0" indent="0">
              <a:buNone/>
            </a:pPr>
            <a:r>
              <a:rPr lang="en-US" dirty="0"/>
              <a:t>Comparing the nutritional value of different foods:</a:t>
            </a:r>
            <a:endParaRPr lang="en-US" dirty="0">
              <a:effectLst/>
              <a:ea typeface="Calibri" panose="020F0502020204030204" pitchFamily="34" charset="0"/>
            </a:endParaRPr>
          </a:p>
          <a:p>
            <a:r>
              <a:rPr lang="en-US" dirty="0">
                <a:effectLst/>
                <a:ea typeface="Calibri" panose="020F0502020204030204" pitchFamily="34" charset="0"/>
              </a:rPr>
              <a:t>Learn what you can find out by reading food labels.</a:t>
            </a:r>
            <a:endParaRPr lang="en-US" dirty="0"/>
          </a:p>
        </p:txBody>
      </p:sp>
      <p:pic>
        <p:nvPicPr>
          <p:cNvPr id="7" name="Picture 6">
            <a:extLst>
              <a:ext uri="{FF2B5EF4-FFF2-40B4-BE49-F238E27FC236}">
                <a16:creationId xmlns:a16="http://schemas.microsoft.com/office/drawing/2014/main" id="{44098D67-0667-4347-4369-F8E1352207B4}"/>
              </a:ext>
            </a:extLst>
          </p:cNvPr>
          <p:cNvPicPr>
            <a:picLocks noChangeAspect="1"/>
          </p:cNvPicPr>
          <p:nvPr/>
        </p:nvPicPr>
        <p:blipFill rotWithShape="1">
          <a:blip r:embed="rId4">
            <a:extLst>
              <a:ext uri="{28A0092B-C50C-407E-A947-70E740481C1C}">
                <a14:useLocalDpi xmlns:a14="http://schemas.microsoft.com/office/drawing/2010/main" val="0"/>
              </a:ext>
            </a:extLst>
          </a:blip>
          <a:srcRect l="4884"/>
          <a:stretch/>
        </p:blipFill>
        <p:spPr>
          <a:xfrm>
            <a:off x="4702628" y="1616242"/>
            <a:ext cx="7125767" cy="4632389"/>
          </a:xfrm>
          <a:prstGeom prst="rect">
            <a:avLst/>
          </a:prstGeom>
        </p:spPr>
      </p:pic>
      <p:sp>
        <p:nvSpPr>
          <p:cNvPr id="9" name="Title 1">
            <a:extLst>
              <a:ext uri="{FF2B5EF4-FFF2-40B4-BE49-F238E27FC236}">
                <a16:creationId xmlns:a16="http://schemas.microsoft.com/office/drawing/2014/main" id="{817917DE-1DBF-CD83-A77C-AE82B552B89E}"/>
              </a:ext>
            </a:extLst>
          </p:cNvPr>
          <p:cNvSpPr>
            <a:spLocks noGrp="1"/>
          </p:cNvSpPr>
          <p:nvPr>
            <p:ph type="title"/>
          </p:nvPr>
        </p:nvSpPr>
        <p:spPr>
          <a:xfrm>
            <a:off x="358346" y="266269"/>
            <a:ext cx="10995454" cy="1325563"/>
          </a:xfrm>
        </p:spPr>
        <p:txBody>
          <a:bodyPr>
            <a:noAutofit/>
          </a:bodyPr>
          <a:lstStyle/>
          <a:p>
            <a:pPr>
              <a:lnSpc>
                <a:spcPts val="4780"/>
              </a:lnSpc>
            </a:pPr>
            <a:r>
              <a:rPr lang="en-US" dirty="0"/>
              <a:t>Nutritional value of foods</a:t>
            </a:r>
          </a:p>
        </p:txBody>
      </p:sp>
    </p:spTree>
    <p:custDataLst>
      <p:tags r:id="rId1"/>
    </p:custDataLst>
    <p:extLst>
      <p:ext uri="{BB962C8B-B14F-4D97-AF65-F5344CB8AC3E}">
        <p14:creationId xmlns:p14="http://schemas.microsoft.com/office/powerpoint/2010/main" val="85298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58347" y="1591832"/>
            <a:ext cx="10663880" cy="5088667"/>
          </a:xfrm>
        </p:spPr>
        <p:txBody>
          <a:bodyPr>
            <a:normAutofit/>
          </a:bodyPr>
          <a:lstStyle/>
          <a:p>
            <a:pPr marL="0" indent="0">
              <a:buNone/>
            </a:pPr>
            <a:r>
              <a:rPr lang="en-US" dirty="0"/>
              <a:t>Comparing the nutritional value of different foods, continued: </a:t>
            </a:r>
          </a:p>
          <a:p>
            <a:r>
              <a:rPr lang="en-US" dirty="0"/>
              <a:t>Food production, processing and distribution is one of the United States’ greatest achievements. </a:t>
            </a:r>
          </a:p>
          <a:p>
            <a:r>
              <a:rPr lang="en-US" dirty="0"/>
              <a:t>But, while current global food systems produce sufficient calories to keep pace with U.S. population growth, many Americans consume nutrient-poor diets that contribute to increased incidence of diet-related obesity and chronic diseases.</a:t>
            </a:r>
          </a:p>
          <a:p>
            <a:pPr lvl="1"/>
            <a:r>
              <a:rPr lang="en-US" b="0" i="0" dirty="0">
                <a:solidFill>
                  <a:srgbClr val="1F1F1F"/>
                </a:solidFill>
                <a:effectLst/>
              </a:rPr>
              <a:t>Poor nutrition and physical inactivity increase the risk of chronic conditions like </a:t>
            </a:r>
            <a:r>
              <a:rPr lang="en-US" b="0" i="0" dirty="0">
                <a:solidFill>
                  <a:srgbClr val="040C28"/>
                </a:solidFill>
                <a:effectLst/>
              </a:rPr>
              <a:t>obesity, depression, type 2 diabetes, heart disease, and some cancers </a:t>
            </a:r>
            <a:r>
              <a:rPr lang="en-US" b="0" i="0" dirty="0">
                <a:solidFill>
                  <a:srgbClr val="1F1F1F"/>
                </a:solidFill>
                <a:effectLst/>
              </a:rPr>
              <a:t>— which can lead to disability and premature death. </a:t>
            </a:r>
          </a:p>
          <a:p>
            <a:pPr lvl="1"/>
            <a:r>
              <a:rPr lang="en-US" b="0" i="0" dirty="0">
                <a:solidFill>
                  <a:srgbClr val="1F1F1F"/>
                </a:solidFill>
                <a:effectLst/>
              </a:rPr>
              <a:t>Fewer than 1 in 10 children and adults consume their recommended amount of vegetables. </a:t>
            </a:r>
          </a:p>
        </p:txBody>
      </p:sp>
      <p:sp>
        <p:nvSpPr>
          <p:cNvPr id="9" name="Title 1">
            <a:extLst>
              <a:ext uri="{FF2B5EF4-FFF2-40B4-BE49-F238E27FC236}">
                <a16:creationId xmlns:a16="http://schemas.microsoft.com/office/drawing/2014/main" id="{588A9EDE-A37E-E9DA-18B0-9F356ABA2040}"/>
              </a:ext>
            </a:extLst>
          </p:cNvPr>
          <p:cNvSpPr>
            <a:spLocks noGrp="1"/>
          </p:cNvSpPr>
          <p:nvPr>
            <p:ph type="title"/>
          </p:nvPr>
        </p:nvSpPr>
        <p:spPr>
          <a:xfrm>
            <a:off x="358346" y="266269"/>
            <a:ext cx="10995454" cy="1325563"/>
          </a:xfrm>
        </p:spPr>
        <p:txBody>
          <a:bodyPr>
            <a:noAutofit/>
          </a:bodyPr>
          <a:lstStyle/>
          <a:p>
            <a:pPr>
              <a:lnSpc>
                <a:spcPts val="4780"/>
              </a:lnSpc>
            </a:pPr>
            <a:r>
              <a:rPr lang="en-US" dirty="0"/>
              <a:t>Nutritional value of foods</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Our food system</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86080" y="1690688"/>
            <a:ext cx="10967720" cy="4486275"/>
          </a:xfrm>
        </p:spPr>
        <p:txBody>
          <a:bodyPr>
            <a:normAutofit fontScale="92500" lnSpcReduction="10000"/>
          </a:bodyPr>
          <a:lstStyle/>
          <a:p>
            <a:r>
              <a:rPr lang="en-US" dirty="0"/>
              <a:t>Concerns about the American food system</a:t>
            </a:r>
          </a:p>
          <a:p>
            <a:pPr lvl="1">
              <a:lnSpc>
                <a:spcPct val="110000"/>
              </a:lnSpc>
            </a:pPr>
            <a:r>
              <a:rPr lang="en-US" sz="2000" dirty="0"/>
              <a:t>Population growth requires increased amounts of food.</a:t>
            </a:r>
          </a:p>
          <a:p>
            <a:pPr lvl="1">
              <a:lnSpc>
                <a:spcPct val="110000"/>
              </a:lnSpc>
            </a:pPr>
            <a:r>
              <a:rPr lang="en-US" sz="2000" dirty="0"/>
              <a:t>Some farming practices cause environmental degradation. </a:t>
            </a:r>
          </a:p>
          <a:p>
            <a:pPr lvl="1">
              <a:lnSpc>
                <a:spcPct val="110000"/>
              </a:lnSpc>
            </a:pPr>
            <a:r>
              <a:rPr lang="en-US" sz="2000" dirty="0"/>
              <a:t>Many people still struggle with malnutrition. </a:t>
            </a:r>
          </a:p>
          <a:p>
            <a:r>
              <a:rPr lang="en-US" dirty="0"/>
              <a:t>Lack of access — fresh, nutritious food is not always </a:t>
            </a:r>
            <a:br>
              <a:rPr lang="en-US" dirty="0"/>
            </a:br>
            <a:r>
              <a:rPr lang="en-US" dirty="0"/>
              <a:t>easily available due to:</a:t>
            </a:r>
          </a:p>
          <a:p>
            <a:pPr marL="468313" lvl="2" indent="220663">
              <a:lnSpc>
                <a:spcPct val="110000"/>
              </a:lnSpc>
            </a:pPr>
            <a:r>
              <a:rPr lang="en-US" dirty="0"/>
              <a:t>Food desert – an area with limited access to affordable, nutritious food. </a:t>
            </a:r>
          </a:p>
          <a:p>
            <a:pPr marL="468313" lvl="2" indent="220663">
              <a:lnSpc>
                <a:spcPct val="110000"/>
              </a:lnSpc>
            </a:pPr>
            <a:r>
              <a:rPr lang="en-US" dirty="0"/>
              <a:t>Food swamp – an area with an overabundance of unhealthy food options.</a:t>
            </a:r>
          </a:p>
          <a:p>
            <a:pPr marL="468313" lvl="2" indent="220663">
              <a:lnSpc>
                <a:spcPct val="110000"/>
              </a:lnSpc>
            </a:pPr>
            <a:r>
              <a:rPr lang="en-US" dirty="0"/>
              <a:t>Food mirage – a geographic area where there are many places to buy food, </a:t>
            </a:r>
            <a:br>
              <a:rPr lang="en-US" dirty="0"/>
            </a:br>
            <a:r>
              <a:rPr lang="en-US" dirty="0"/>
              <a:t>    but the food is too expensive for the community.</a:t>
            </a:r>
          </a:p>
          <a:p>
            <a:r>
              <a:rPr lang="en-US" dirty="0"/>
              <a:t>The BiG researchers hope that aquaponics will make blue foods more readily available and more affordable. </a:t>
            </a:r>
          </a:p>
          <a:p>
            <a:endParaRPr lang="en-US" dirty="0"/>
          </a:p>
          <a:p>
            <a:endParaRPr lang="en-US" dirty="0"/>
          </a:p>
        </p:txBody>
      </p:sp>
      <p:pic>
        <p:nvPicPr>
          <p:cNvPr id="5" name="Picture 4">
            <a:extLst>
              <a:ext uri="{FF2B5EF4-FFF2-40B4-BE49-F238E27FC236}">
                <a16:creationId xmlns:a16="http://schemas.microsoft.com/office/drawing/2014/main" id="{92DD2B46-E023-915F-AA80-D3CF5AE962BD}"/>
              </a:ext>
            </a:extLst>
          </p:cNvPr>
          <p:cNvPicPr>
            <a:picLocks noChangeAspect="1"/>
          </p:cNvPicPr>
          <p:nvPr/>
        </p:nvPicPr>
        <p:blipFill>
          <a:blip r:embed="rId3"/>
          <a:stretch>
            <a:fillRect/>
          </a:stretch>
        </p:blipFill>
        <p:spPr>
          <a:xfrm>
            <a:off x="8482740" y="1924565"/>
            <a:ext cx="2871060" cy="3008870"/>
          </a:xfrm>
          <a:prstGeom prst="rect">
            <a:avLst/>
          </a:prstGeom>
        </p:spPr>
      </p:pic>
    </p:spTree>
    <p:custDataLst>
      <p:tags r:id="rId1"/>
    </p:custDataLst>
    <p:extLst>
      <p:ext uri="{BB962C8B-B14F-4D97-AF65-F5344CB8AC3E}">
        <p14:creationId xmlns:p14="http://schemas.microsoft.com/office/powerpoint/2010/main" val="300925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C9FA-BA37-4E57-940F-3B830CAC0121}"/>
              </a:ext>
            </a:extLst>
          </p:cNvPr>
          <p:cNvSpPr>
            <a:spLocks noGrp="1"/>
          </p:cNvSpPr>
          <p:nvPr>
            <p:ph type="title"/>
          </p:nvPr>
        </p:nvSpPr>
        <p:spPr>
          <a:xfrm>
            <a:off x="358346" y="609600"/>
            <a:ext cx="8915656" cy="825500"/>
          </a:xfrm>
        </p:spPr>
        <p:txBody>
          <a:bodyPr>
            <a:noAutofit/>
          </a:bodyPr>
          <a:lstStyle/>
          <a:p>
            <a:r>
              <a:rPr lang="en-US" dirty="0"/>
              <a:t>Nutrition deficiencies</a:t>
            </a:r>
          </a:p>
        </p:txBody>
      </p:sp>
      <p:sp>
        <p:nvSpPr>
          <p:cNvPr id="3" name="Content Placeholder 2">
            <a:extLst>
              <a:ext uri="{FF2B5EF4-FFF2-40B4-BE49-F238E27FC236}">
                <a16:creationId xmlns:a16="http://schemas.microsoft.com/office/drawing/2014/main" id="{3C374248-04DE-43F4-9A7E-E04204033F5E}"/>
              </a:ext>
            </a:extLst>
          </p:cNvPr>
          <p:cNvSpPr>
            <a:spLocks noGrp="1"/>
          </p:cNvSpPr>
          <p:nvPr>
            <p:ph idx="1"/>
          </p:nvPr>
        </p:nvSpPr>
        <p:spPr>
          <a:xfrm>
            <a:off x="358346" y="1729946"/>
            <a:ext cx="9371019" cy="4785153"/>
          </a:xfrm>
        </p:spPr>
        <p:txBody>
          <a:bodyPr>
            <a:normAutofit/>
          </a:bodyPr>
          <a:lstStyle/>
          <a:p>
            <a:r>
              <a:rPr lang="en-US" dirty="0"/>
              <a:t>Proper nutrition is important to human health.</a:t>
            </a:r>
          </a:p>
          <a:p>
            <a:r>
              <a:rPr lang="en-US" dirty="0"/>
              <a:t>Cardiovascular diseases, the largest contributor to </a:t>
            </a:r>
            <a:br>
              <a:rPr lang="en-US" dirty="0"/>
            </a:br>
            <a:r>
              <a:rPr lang="en-US" dirty="0"/>
              <a:t>global mortality, are largely driven by diet-related factors. </a:t>
            </a:r>
          </a:p>
          <a:p>
            <a:pPr lvl="1"/>
            <a:r>
              <a:rPr lang="en-US" dirty="0"/>
              <a:t>Cardiovascular disease (CVD) includes heart and blood </a:t>
            </a:r>
            <a:br>
              <a:rPr lang="en-US" dirty="0"/>
            </a:br>
            <a:r>
              <a:rPr lang="en-US" dirty="0"/>
              <a:t>vessel diseases</a:t>
            </a:r>
          </a:p>
          <a:p>
            <a:pPr lvl="1"/>
            <a:r>
              <a:rPr lang="en-US" dirty="0"/>
              <a:t>Cardiovascular diseases caused 20.5 million deaths in 2021 (National Institutes of Health, NIH.gov)</a:t>
            </a:r>
          </a:p>
          <a:p>
            <a:pPr lvl="1"/>
            <a:r>
              <a:rPr lang="en-US" dirty="0"/>
              <a:t>Most (80%) CVD-related deaths occurred in low- and </a:t>
            </a:r>
            <a:br>
              <a:rPr lang="en-US" dirty="0"/>
            </a:br>
            <a:r>
              <a:rPr lang="en-US" dirty="0"/>
              <a:t>middle-income countries (NIH.gov) </a:t>
            </a:r>
          </a:p>
          <a:p>
            <a:r>
              <a:rPr lang="en-US" dirty="0"/>
              <a:t>Eating well has long-term benefits to your heart and blood vessels. </a:t>
            </a:r>
          </a:p>
        </p:txBody>
      </p:sp>
      <p:pic>
        <p:nvPicPr>
          <p:cNvPr id="4" name="Picture 3">
            <a:extLst>
              <a:ext uri="{FF2B5EF4-FFF2-40B4-BE49-F238E27FC236}">
                <a16:creationId xmlns:a16="http://schemas.microsoft.com/office/drawing/2014/main" id="{99C93EEA-9E39-530B-E7B0-306EDA014D11}"/>
              </a:ext>
            </a:extLst>
          </p:cNvPr>
          <p:cNvPicPr>
            <a:picLocks noChangeAspect="1"/>
          </p:cNvPicPr>
          <p:nvPr/>
        </p:nvPicPr>
        <p:blipFill>
          <a:blip r:embed="rId4"/>
          <a:stretch>
            <a:fillRect/>
          </a:stretch>
        </p:blipFill>
        <p:spPr>
          <a:xfrm flipH="1">
            <a:off x="9274002" y="3429000"/>
            <a:ext cx="2458995" cy="2770209"/>
          </a:xfrm>
          <a:prstGeom prst="rect">
            <a:avLst/>
          </a:prstGeom>
        </p:spPr>
      </p:pic>
    </p:spTree>
    <p:custDataLst>
      <p:tags r:id="rId1"/>
    </p:custDataLst>
    <p:extLst>
      <p:ext uri="{BB962C8B-B14F-4D97-AF65-F5344CB8AC3E}">
        <p14:creationId xmlns:p14="http://schemas.microsoft.com/office/powerpoint/2010/main" val="386045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5639-6111-4A30-864D-5EE2E0748865}"/>
              </a:ext>
            </a:extLst>
          </p:cNvPr>
          <p:cNvSpPr>
            <a:spLocks noGrp="1"/>
          </p:cNvSpPr>
          <p:nvPr>
            <p:ph type="title"/>
          </p:nvPr>
        </p:nvSpPr>
        <p:spPr/>
        <p:txBody>
          <a:bodyPr>
            <a:normAutofit/>
          </a:bodyPr>
          <a:lstStyle/>
          <a:p>
            <a:r>
              <a:rPr lang="en-US"/>
              <a:t>Benefits </a:t>
            </a:r>
            <a:r>
              <a:rPr lang="en-US" dirty="0"/>
              <a:t>of healthy eating</a:t>
            </a:r>
          </a:p>
        </p:txBody>
      </p:sp>
      <p:sp>
        <p:nvSpPr>
          <p:cNvPr id="3" name="Content Placeholder 2">
            <a:extLst>
              <a:ext uri="{FF2B5EF4-FFF2-40B4-BE49-F238E27FC236}">
                <a16:creationId xmlns:a16="http://schemas.microsoft.com/office/drawing/2014/main" id="{AC0E1C06-2D8C-4BAD-BC8B-6C7963B6579D}"/>
              </a:ext>
            </a:extLst>
          </p:cNvPr>
          <p:cNvSpPr>
            <a:spLocks noGrp="1"/>
          </p:cNvSpPr>
          <p:nvPr>
            <p:ph idx="1"/>
          </p:nvPr>
        </p:nvSpPr>
        <p:spPr/>
        <p:txBody>
          <a:bodyPr>
            <a:normAutofit/>
          </a:bodyPr>
          <a:lstStyle/>
          <a:p>
            <a:r>
              <a:rPr lang="en-US" dirty="0"/>
              <a:t>Keeps skin, teeth and eyes healthy</a:t>
            </a:r>
          </a:p>
          <a:p>
            <a:r>
              <a:rPr lang="en-US" dirty="0"/>
              <a:t>Supports muscles</a:t>
            </a:r>
          </a:p>
          <a:p>
            <a:r>
              <a:rPr lang="en-US" dirty="0"/>
              <a:t>Helps achieve and maintain a healthy weight</a:t>
            </a:r>
          </a:p>
          <a:p>
            <a:r>
              <a:rPr lang="en-US" dirty="0"/>
              <a:t>Strengthens bones</a:t>
            </a:r>
          </a:p>
          <a:p>
            <a:r>
              <a:rPr lang="en-US" dirty="0"/>
              <a:t>Supports brain development</a:t>
            </a:r>
          </a:p>
          <a:p>
            <a:r>
              <a:rPr lang="en-US" dirty="0"/>
              <a:t>Supports healthy growth</a:t>
            </a:r>
          </a:p>
          <a:p>
            <a:r>
              <a:rPr lang="en-US" dirty="0"/>
              <a:t>Boosts immunity</a:t>
            </a:r>
          </a:p>
          <a:p>
            <a:r>
              <a:rPr lang="en-US" dirty="0"/>
              <a:t>Helps the digestive system function</a:t>
            </a:r>
          </a:p>
          <a:p>
            <a:endParaRPr lang="en-US" dirty="0"/>
          </a:p>
        </p:txBody>
      </p:sp>
      <p:pic>
        <p:nvPicPr>
          <p:cNvPr id="4" name="Picture 3">
            <a:extLst>
              <a:ext uri="{FF2B5EF4-FFF2-40B4-BE49-F238E27FC236}">
                <a16:creationId xmlns:a16="http://schemas.microsoft.com/office/drawing/2014/main" id="{8C845C30-FDBA-3F37-80CD-94BBA7228754}"/>
              </a:ext>
            </a:extLst>
          </p:cNvPr>
          <p:cNvPicPr>
            <a:picLocks noChangeAspect="1"/>
          </p:cNvPicPr>
          <p:nvPr/>
        </p:nvPicPr>
        <p:blipFill>
          <a:blip r:embed="rId4"/>
          <a:stretch>
            <a:fillRect/>
          </a:stretch>
        </p:blipFill>
        <p:spPr>
          <a:xfrm>
            <a:off x="8423908" y="2681531"/>
            <a:ext cx="3024883" cy="3170077"/>
          </a:xfrm>
          <a:prstGeom prst="rect">
            <a:avLst/>
          </a:prstGeom>
        </p:spPr>
      </p:pic>
      <p:pic>
        <p:nvPicPr>
          <p:cNvPr id="6" name="Picture 5">
            <a:extLst>
              <a:ext uri="{FF2B5EF4-FFF2-40B4-BE49-F238E27FC236}">
                <a16:creationId xmlns:a16="http://schemas.microsoft.com/office/drawing/2014/main" id="{D4D4AFAE-D8E4-B7E6-2922-AC8491E06EB3}"/>
              </a:ext>
            </a:extLst>
          </p:cNvPr>
          <p:cNvPicPr>
            <a:picLocks noChangeAspect="1"/>
          </p:cNvPicPr>
          <p:nvPr/>
        </p:nvPicPr>
        <p:blipFill>
          <a:blip r:embed="rId5"/>
          <a:stretch>
            <a:fillRect/>
          </a:stretch>
        </p:blipFill>
        <p:spPr>
          <a:xfrm flipH="1">
            <a:off x="6859805" y="4644881"/>
            <a:ext cx="2030504" cy="830422"/>
          </a:xfrm>
          <a:prstGeom prst="rect">
            <a:avLst/>
          </a:prstGeom>
        </p:spPr>
      </p:pic>
    </p:spTree>
    <p:custDataLst>
      <p:tags r:id="rId1"/>
    </p:custDataLst>
    <p:extLst>
      <p:ext uri="{BB962C8B-B14F-4D97-AF65-F5344CB8AC3E}">
        <p14:creationId xmlns:p14="http://schemas.microsoft.com/office/powerpoint/2010/main" val="269568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B38B-FA97-46A0-8540-9F6EC7D01221}"/>
              </a:ext>
            </a:extLst>
          </p:cNvPr>
          <p:cNvSpPr>
            <a:spLocks noGrp="1"/>
          </p:cNvSpPr>
          <p:nvPr>
            <p:ph type="title"/>
          </p:nvPr>
        </p:nvSpPr>
        <p:spPr/>
        <p:txBody>
          <a:bodyPr/>
          <a:lstStyle/>
          <a:p>
            <a:r>
              <a:rPr lang="en-US" dirty="0"/>
              <a:t>Vitamins and minerals </a:t>
            </a:r>
          </a:p>
        </p:txBody>
      </p:sp>
      <p:sp>
        <p:nvSpPr>
          <p:cNvPr id="3" name="Content Placeholder 2">
            <a:extLst>
              <a:ext uri="{FF2B5EF4-FFF2-40B4-BE49-F238E27FC236}">
                <a16:creationId xmlns:a16="http://schemas.microsoft.com/office/drawing/2014/main" id="{3269EC89-9A84-45D8-B125-807476ADA034}"/>
              </a:ext>
            </a:extLst>
          </p:cNvPr>
          <p:cNvSpPr>
            <a:spLocks noGrp="1"/>
          </p:cNvSpPr>
          <p:nvPr>
            <p:ph idx="1"/>
          </p:nvPr>
        </p:nvSpPr>
        <p:spPr>
          <a:xfrm>
            <a:off x="446221" y="1824125"/>
            <a:ext cx="10242374" cy="4453862"/>
          </a:xfrm>
        </p:spPr>
        <p:txBody>
          <a:bodyPr/>
          <a:lstStyle/>
          <a:p>
            <a:r>
              <a:rPr lang="en-US" dirty="0"/>
              <a:t>Vitamins and minerals, also called micronutrients, are the building blocks for good health. </a:t>
            </a:r>
          </a:p>
          <a:p>
            <a:r>
              <a:rPr lang="en-US" dirty="0"/>
              <a:t>People who do not have enough of these essential nutrients develop micronutrient malnutrition, which can be devastating. </a:t>
            </a:r>
          </a:p>
          <a:p>
            <a:r>
              <a:rPr lang="en-US" dirty="0"/>
              <a:t>Consequences include serious birth defects, undeveloped cognitive ability, and reduced productivity. </a:t>
            </a:r>
          </a:p>
          <a:p>
            <a:r>
              <a:rPr lang="en-US" dirty="0"/>
              <a:t>Severe micronutrient malnutrition contributes to maternal and infant deaths and childhood blindness.</a:t>
            </a:r>
          </a:p>
        </p:txBody>
      </p:sp>
    </p:spTree>
    <p:custDataLst>
      <p:tags r:id="rId1"/>
    </p:custDataLst>
    <p:extLst>
      <p:ext uri="{BB962C8B-B14F-4D97-AF65-F5344CB8AC3E}">
        <p14:creationId xmlns:p14="http://schemas.microsoft.com/office/powerpoint/2010/main" val="91218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84DF-BB9A-4152-8FD2-F2D35315AD5A}"/>
              </a:ext>
            </a:extLst>
          </p:cNvPr>
          <p:cNvSpPr>
            <a:spLocks noGrp="1"/>
          </p:cNvSpPr>
          <p:nvPr>
            <p:ph type="title"/>
          </p:nvPr>
        </p:nvSpPr>
        <p:spPr>
          <a:xfrm>
            <a:off x="358346" y="609600"/>
            <a:ext cx="8896186" cy="711200"/>
          </a:xfrm>
        </p:spPr>
        <p:txBody>
          <a:bodyPr>
            <a:normAutofit fontScale="90000"/>
          </a:bodyPr>
          <a:lstStyle/>
          <a:p>
            <a:r>
              <a:rPr lang="en-US" dirty="0"/>
              <a:t>Assignment</a:t>
            </a:r>
          </a:p>
        </p:txBody>
      </p:sp>
      <p:sp>
        <p:nvSpPr>
          <p:cNvPr id="3" name="Content Placeholder 2">
            <a:extLst>
              <a:ext uri="{FF2B5EF4-FFF2-40B4-BE49-F238E27FC236}">
                <a16:creationId xmlns:a16="http://schemas.microsoft.com/office/drawing/2014/main" id="{801B1879-A649-49F2-A581-80641903DF51}"/>
              </a:ext>
            </a:extLst>
          </p:cNvPr>
          <p:cNvSpPr>
            <a:spLocks noGrp="1"/>
          </p:cNvSpPr>
          <p:nvPr>
            <p:ph idx="1"/>
          </p:nvPr>
        </p:nvSpPr>
        <p:spPr>
          <a:xfrm>
            <a:off x="358346" y="1919235"/>
            <a:ext cx="6575017" cy="4742822"/>
          </a:xfrm>
        </p:spPr>
        <p:txBody>
          <a:bodyPr>
            <a:normAutofit/>
          </a:bodyPr>
          <a:lstStyle/>
          <a:p>
            <a:pPr>
              <a:lnSpc>
                <a:spcPct val="110000"/>
              </a:lnSpc>
              <a:spcBef>
                <a:spcPts val="600"/>
              </a:spcBef>
            </a:pPr>
            <a:r>
              <a:rPr lang="en-US" dirty="0">
                <a:effectLst/>
                <a:ea typeface="Times New Roman" panose="02020603050405020304" pitchFamily="18" charset="0"/>
                <a:cs typeface="Times New Roman" panose="02020603050405020304" pitchFamily="18" charset="0"/>
              </a:rPr>
              <a:t>Complete the </a:t>
            </a:r>
            <a:r>
              <a:rPr lang="en-US" i="1" dirty="0">
                <a:effectLst/>
                <a:ea typeface="Times New Roman" panose="02020603050405020304" pitchFamily="18" charset="0"/>
                <a:cs typeface="Times New Roman" panose="02020603050405020304" pitchFamily="18" charset="0"/>
              </a:rPr>
              <a:t>Comparing Food Nutritional Values </a:t>
            </a:r>
            <a:r>
              <a:rPr lang="en-US" dirty="0">
                <a:effectLst/>
                <a:ea typeface="Times New Roman" panose="02020603050405020304" pitchFamily="18" charset="0"/>
                <a:cs typeface="Times New Roman" panose="02020603050405020304" pitchFamily="18" charset="0"/>
              </a:rPr>
              <a:t>table to compare the nutritional values of five (5) foods.</a:t>
            </a:r>
          </a:p>
          <a:p>
            <a:r>
              <a:rPr lang="en-US" dirty="0">
                <a:effectLst/>
                <a:ea typeface="Times New Roman" panose="02020603050405020304" pitchFamily="18" charset="0"/>
                <a:cs typeface="Times New Roman" panose="02020603050405020304" pitchFamily="18" charset="0"/>
              </a:rPr>
              <a:t>Highlight the highest and lowest values for each nutrient in your table. </a:t>
            </a:r>
          </a:p>
          <a:p>
            <a:pPr lvl="1">
              <a:lnSpc>
                <a:spcPct val="110000"/>
              </a:lnSpc>
              <a:spcBef>
                <a:spcPts val="600"/>
              </a:spcBef>
            </a:pPr>
            <a:r>
              <a:rPr lang="en-US" dirty="0">
                <a:effectLst/>
                <a:ea typeface="Times New Roman" panose="02020603050405020304" pitchFamily="18" charset="0"/>
                <a:cs typeface="Times New Roman" panose="02020603050405020304" pitchFamily="18" charset="0"/>
              </a:rPr>
              <a:t>Highlight </a:t>
            </a:r>
            <a:r>
              <a:rPr lang="en-US" i="1" dirty="0">
                <a:effectLst/>
                <a:highlight>
                  <a:srgbClr val="FFFF00"/>
                </a:highlight>
                <a:ea typeface="Times New Roman" panose="02020603050405020304" pitchFamily="18" charset="0"/>
                <a:cs typeface="Times New Roman" panose="02020603050405020304" pitchFamily="18" charset="0"/>
              </a:rPr>
              <a:t>High Value </a:t>
            </a:r>
            <a:r>
              <a:rPr lang="en-US" dirty="0">
                <a:effectLst/>
                <a:ea typeface="Times New Roman" panose="02020603050405020304" pitchFamily="18" charset="0"/>
                <a:cs typeface="Times New Roman" panose="02020603050405020304" pitchFamily="18" charset="0"/>
              </a:rPr>
              <a:t>and </a:t>
            </a:r>
            <a:r>
              <a:rPr lang="en-US" i="1" dirty="0">
                <a:effectLst/>
                <a:highlight>
                  <a:srgbClr val="00FFFF"/>
                </a:highlight>
                <a:ea typeface="Calibri" panose="020F0502020204030204" pitchFamily="34" charset="0"/>
              </a:rPr>
              <a:t>Low Value</a:t>
            </a:r>
            <a:r>
              <a:rPr lang="en-US" i="1" dirty="0">
                <a:effectLst/>
                <a:ea typeface="Calibri" panose="020F0502020204030204" pitchFamily="34" charset="0"/>
              </a:rPr>
              <a:t> </a:t>
            </a:r>
            <a:r>
              <a:rPr lang="en-US" dirty="0">
                <a:effectLst/>
                <a:ea typeface="Times New Roman" panose="02020603050405020304" pitchFamily="18" charset="0"/>
                <a:cs typeface="Times New Roman" panose="02020603050405020304" pitchFamily="18" charset="0"/>
              </a:rPr>
              <a:t>below your table.</a:t>
            </a:r>
          </a:p>
          <a:p>
            <a:pPr lvl="1">
              <a:lnSpc>
                <a:spcPct val="110000"/>
              </a:lnSpc>
              <a:spcBef>
                <a:spcPts val="600"/>
              </a:spcBef>
            </a:pPr>
            <a:r>
              <a:rPr lang="en-US" dirty="0">
                <a:effectLst/>
                <a:ea typeface="Times New Roman" panose="02020603050405020304" pitchFamily="18" charset="0"/>
                <a:cs typeface="Times New Roman" panose="02020603050405020304" pitchFamily="18" charset="0"/>
              </a:rPr>
              <a:t>There should be one of each of the highlighter color in each row.</a:t>
            </a:r>
          </a:p>
        </p:txBody>
      </p:sp>
      <p:pic>
        <p:nvPicPr>
          <p:cNvPr id="5" name="Picture 4" descr="A sheet of food nutritional values&#10;&#10;Description automatically generated">
            <a:extLst>
              <a:ext uri="{FF2B5EF4-FFF2-40B4-BE49-F238E27FC236}">
                <a16:creationId xmlns:a16="http://schemas.microsoft.com/office/drawing/2014/main" id="{67C75F74-0C15-F2D9-1F06-6794C32E3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523" y="1666663"/>
            <a:ext cx="3713131" cy="4557023"/>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26491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B80C-56C4-4A25-95E2-3A971B96EF3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F7066331-DBC7-487C-9408-E8F76E48639C}"/>
              </a:ext>
            </a:extLst>
          </p:cNvPr>
          <p:cNvSpPr>
            <a:spLocks noGrp="1"/>
          </p:cNvSpPr>
          <p:nvPr>
            <p:ph idx="1"/>
          </p:nvPr>
        </p:nvSpPr>
        <p:spPr>
          <a:xfrm>
            <a:off x="386080" y="1930400"/>
            <a:ext cx="8887922" cy="3880773"/>
          </a:xfrm>
        </p:spPr>
        <p:txBody>
          <a:bodyPr/>
          <a:lstStyle/>
          <a:p>
            <a:r>
              <a:rPr lang="en-US" dirty="0"/>
              <a:t>What food had the most sodium? </a:t>
            </a:r>
          </a:p>
          <a:p>
            <a:r>
              <a:rPr lang="en-US" dirty="0"/>
              <a:t>How does reading a food label help you make better food choices? </a:t>
            </a:r>
          </a:p>
          <a:p>
            <a:r>
              <a:rPr lang="en-US" dirty="0"/>
              <a:t>How does your label choices affect your results? </a:t>
            </a:r>
          </a:p>
          <a:p>
            <a:r>
              <a:rPr lang="en-US" dirty="0"/>
              <a:t>How could you make this activity more useful to your health?</a:t>
            </a:r>
          </a:p>
          <a:p>
            <a:r>
              <a:rPr lang="en-US" dirty="0"/>
              <a:t>How does what we eat can affect our health? </a:t>
            </a:r>
          </a:p>
        </p:txBody>
      </p:sp>
      <p:pic>
        <p:nvPicPr>
          <p:cNvPr id="5" name="Picture 4">
            <a:extLst>
              <a:ext uri="{FF2B5EF4-FFF2-40B4-BE49-F238E27FC236}">
                <a16:creationId xmlns:a16="http://schemas.microsoft.com/office/drawing/2014/main" id="{A871A029-B087-727D-03D2-6E46874F434A}"/>
              </a:ext>
            </a:extLst>
          </p:cNvPr>
          <p:cNvPicPr>
            <a:picLocks noChangeAspect="1"/>
          </p:cNvPicPr>
          <p:nvPr/>
        </p:nvPicPr>
        <p:blipFill>
          <a:blip r:embed="rId3"/>
          <a:stretch>
            <a:fillRect/>
          </a:stretch>
        </p:blipFill>
        <p:spPr>
          <a:xfrm flipH="1">
            <a:off x="8959733" y="4805519"/>
            <a:ext cx="2030504" cy="830422"/>
          </a:xfrm>
          <a:prstGeom prst="rect">
            <a:avLst/>
          </a:prstGeom>
        </p:spPr>
      </p:pic>
    </p:spTree>
    <p:custDataLst>
      <p:tags r:id="rId1"/>
    </p:custDataLst>
    <p:extLst>
      <p:ext uri="{BB962C8B-B14F-4D97-AF65-F5344CB8AC3E}">
        <p14:creationId xmlns:p14="http://schemas.microsoft.com/office/powerpoint/2010/main" val="4084841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n1KwC6VS"/>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3326</TotalTime>
  <Words>1246</Words>
  <Application>Microsoft Office PowerPoint</Application>
  <PresentationFormat>Widescreen</PresentationFormat>
  <Paragraphs>93</Paragraphs>
  <Slides>13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Acumin Pro</vt:lpstr>
      <vt:lpstr>Arial</vt:lpstr>
      <vt:lpstr>Calibri</vt:lpstr>
      <vt:lpstr>Cambria</vt:lpstr>
      <vt:lpstr>Times New Roman</vt:lpstr>
      <vt:lpstr>United Sans Cd Bk</vt:lpstr>
      <vt:lpstr>Wingdings</vt:lpstr>
      <vt:lpstr>Office Theme</vt:lpstr>
      <vt:lpstr>Comparing the Nutritional Value of Different Foods</vt:lpstr>
      <vt:lpstr>Nutritional value of foods</vt:lpstr>
      <vt:lpstr>Nutritional value of foods</vt:lpstr>
      <vt:lpstr>Our food system</vt:lpstr>
      <vt:lpstr>Nutrition deficiencies</vt:lpstr>
      <vt:lpstr>Benefits of healthy eating</vt:lpstr>
      <vt:lpstr>Vitamins and minerals </vt:lpstr>
      <vt:lpstr>Assignment</vt:lpstr>
      <vt:lpstr>Discussion</vt:lpstr>
      <vt:lpstr>Value of blue foods</vt:lpstr>
      <vt:lpstr>Assignment</vt:lpstr>
      <vt:lpstr>Challenge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142</cp:revision>
  <dcterms:created xsi:type="dcterms:W3CDTF">2024-06-20T13:54:59Z</dcterms:created>
  <dcterms:modified xsi:type="dcterms:W3CDTF">2025-08-12T20:43:27Z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2025-03-19T14:58:09Z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55fe8c83-5fed-4e3f-84a7-e979d43c655a</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ies>
</file>