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8"/>
  </p:notesMasterIdLst>
  <p:sldIdLst>
    <p:sldId id="330" r:id="rId2"/>
    <p:sldId id="273" r:id="rId3"/>
    <p:sldId id="262" r:id="rId4"/>
    <p:sldId id="264" r:id="rId5"/>
    <p:sldId id="272" r:id="rId6"/>
    <p:sldId id="265" r:id="rId7"/>
    <p:sldId id="266" r:id="rId8"/>
    <p:sldId id="267" r:id="rId9"/>
    <p:sldId id="268" r:id="rId10"/>
    <p:sldId id="270" r:id="rId11"/>
    <p:sldId id="328" r:id="rId12"/>
    <p:sldId id="274" r:id="rId13"/>
    <p:sldId id="271" r:id="rId14"/>
    <p:sldId id="329" r:id="rId15"/>
    <p:sldId id="327" r:id="rId16"/>
    <p:sldId id="331" r:id="rId17"/>
  </p:sldIdLst>
  <p:sldSz cx="12192000" cy="6858000"/>
  <p:notesSz cx="7315200" cy="96012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C95"/>
    <a:srgbClr val="CB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4014" autoAdjust="0"/>
  </p:normalViewPr>
  <p:slideViewPr>
    <p:cSldViewPr snapToGrid="0">
      <p:cViewPr varScale="1">
        <p:scale>
          <a:sx n="80" d="100"/>
          <a:sy n="80" d="100"/>
        </p:scale>
        <p:origin x="1710"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2F05983-5142-45CC-A131-EA17EBF412DC}" type="datetimeFigureOut">
              <a:rPr lang="en-US" smtClean="0"/>
              <a:t>8/12/2025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Times New Roman" panose="02020603050405020304" pitchFamily="18" charset="0"/>
                <a:ea typeface="Cambria" panose="02040503050406030204" pitchFamily="18" charset="0"/>
                <a:cs typeface="Times New Roman" panose="02020603050405020304" pitchFamily="18" charset="0"/>
              </a:rPr>
              <a:t>Glossary</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endParaRPr lang="en-US" sz="1200" dirty="0">
              <a:latin typeface="Cambria" panose="02040503050406030204" pitchFamily="18" charset="0"/>
              <a:ea typeface="Cambria" panose="02040503050406030204" pitchFamily="18" charset="0"/>
              <a:cs typeface="Times New Roman" panose="02020603050405020304" pitchFamily="18" charset="0"/>
            </a:endParaRPr>
          </a:p>
          <a:p>
            <a:r>
              <a:rPr lang="en-US" sz="1200" dirty="0">
                <a:latin typeface="Times New Roman" panose="02020603050405020304" pitchFamily="18" charset="0"/>
                <a:ea typeface="Cambria" panose="02040503050406030204" pitchFamily="18" charset="0"/>
                <a:cs typeface="Times New Roman" panose="02020603050405020304" pitchFamily="18" charset="0"/>
              </a:rPr>
              <a:t>Aquaculture. Cultivation of aquatic animals or plants for food. </a:t>
            </a:r>
            <a:endParaRPr lang="en-US" sz="1200" dirty="0">
              <a:latin typeface="Cambria" panose="02040503050406030204" pitchFamily="18" charset="0"/>
              <a:ea typeface="Cambria" panose="02040503050406030204" pitchFamily="18" charset="0"/>
              <a:cs typeface="Times New Roman" panose="02020603050405020304" pitchFamily="18" charset="0"/>
            </a:endParaRPr>
          </a:p>
          <a:p>
            <a:r>
              <a:rPr lang="en-US" sz="1200" dirty="0">
                <a:latin typeface="Times New Roman" panose="02020603050405020304" pitchFamily="18" charset="0"/>
                <a:ea typeface="Cambria" panose="02040503050406030204" pitchFamily="18" charset="0"/>
                <a:cs typeface="Times New Roman" panose="02020603050405020304" pitchFamily="18" charset="0"/>
              </a:rPr>
              <a:t>Aquaponics: The combination of recirculating aquaculture and hydroponics.</a:t>
            </a:r>
            <a:endParaRPr lang="en-US" sz="12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a:t>
            </a:fld>
            <a:endParaRPr lang="en-US"/>
          </a:p>
        </p:txBody>
      </p:sp>
    </p:spTree>
    <p:extLst>
      <p:ext uri="{BB962C8B-B14F-4D97-AF65-F5344CB8AC3E}">
        <p14:creationId xmlns:p14="http://schemas.microsoft.com/office/powerpoint/2010/main" val="87049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Natalie Carroll, Paul Brown, Tim Rice</a:t>
            </a:r>
          </a:p>
          <a:p>
            <a:r>
              <a:rPr lang="en-US" sz="1900" dirty="0">
                <a:latin typeface="Times New Roman" panose="02020603050405020304" pitchFamily="18" charset="0"/>
                <a:ea typeface="Cambria" panose="02040503050406030204" pitchFamily="18" charset="0"/>
                <a:cs typeface="Times New Roman" panose="02020603050405020304" pitchFamily="18" charset="0"/>
              </a:rPr>
              <a:t>Glossary:</a:t>
            </a:r>
            <a:r>
              <a:rPr lang="en-US" sz="1900" b="1" dirty="0">
                <a:latin typeface="Times New Roman" panose="02020603050405020304" pitchFamily="18" charset="0"/>
                <a:ea typeface="Cambria" panose="02040503050406030204" pitchFamily="18" charset="0"/>
                <a:cs typeface="Times New Roman" panose="02020603050405020304" pitchFamily="18" charset="0"/>
              </a:rPr>
              <a:t> </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r>
              <a:rPr lang="en-US" sz="1900" dirty="0">
                <a:latin typeface="Times New Roman" panose="02020603050405020304" pitchFamily="18" charset="0"/>
                <a:ea typeface="Cambria" panose="02040503050406030204" pitchFamily="18" charset="0"/>
                <a:cs typeface="Times New Roman" panose="02020603050405020304" pitchFamily="18" charset="0"/>
              </a:rPr>
              <a:t>Aquaculture. Cultivation of aquatic animals or plants for food. </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r>
              <a:rPr lang="en-US" sz="1900" dirty="0">
                <a:latin typeface="Times New Roman" panose="02020603050405020304" pitchFamily="18" charset="0"/>
                <a:ea typeface="Cambria" panose="02040503050406030204" pitchFamily="18" charset="0"/>
                <a:cs typeface="Times New Roman" panose="02020603050405020304" pitchFamily="18" charset="0"/>
              </a:rPr>
              <a:t>Aquaponics: The combination of recirculating aquaculture and hydroponics.</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Courier New" panose="02070309020205020404" pitchFamily="49" charset="0"/>
              <a:buChar char="o"/>
            </a:pPr>
            <a:r>
              <a:rPr lang="en-US" sz="1300" dirty="0">
                <a:latin typeface="Times New Roman" panose="02020603050405020304" pitchFamily="18" charset="0"/>
                <a:ea typeface="Cambria" panose="02040503050406030204" pitchFamily="18" charset="0"/>
                <a:cs typeface="Times New Roman" panose="02020603050405020304" pitchFamily="18" charset="0"/>
              </a:rPr>
              <a:t>Purchase and add your goldfish. </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marL="724959" lvl="1" indent="-241653">
              <a:buFont typeface="Wingdings" panose="05000000000000000000" pitchFamily="2" charset="2"/>
              <a:buChar char=""/>
            </a:pPr>
            <a:r>
              <a:rPr lang="en-US" sz="1300" dirty="0">
                <a:latin typeface="Times New Roman" panose="02020603050405020304" pitchFamily="18" charset="0"/>
                <a:ea typeface="Cambria" panose="02040503050406030204" pitchFamily="18" charset="0"/>
                <a:cs typeface="Times New Roman" panose="02020603050405020304" pitchFamily="18" charset="0"/>
              </a:rPr>
              <a:t>If you need to find a location to purchase, search for “feeder fish.” A search for “goldfish” will result in locations of goldfish crackers. </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9</a:t>
            </a:fld>
            <a:endParaRPr lang="en-US"/>
          </a:p>
        </p:txBody>
      </p:sp>
    </p:spTree>
    <p:extLst>
      <p:ext uri="{BB962C8B-B14F-4D97-AF65-F5344CB8AC3E}">
        <p14:creationId xmlns:p14="http://schemas.microsoft.com/office/powerpoint/2010/main" val="296259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Break Up with your Goldfish, U.S. Fish &amp; Wildlife Service, https://www.fws.gov/story/how-break-your-goldfish  </a:t>
            </a:r>
          </a:p>
        </p:txBody>
      </p:sp>
      <p:sp>
        <p:nvSpPr>
          <p:cNvPr id="4" name="Slide Number Placeholder 3"/>
          <p:cNvSpPr>
            <a:spLocks noGrp="1"/>
          </p:cNvSpPr>
          <p:nvPr>
            <p:ph type="sldNum" sz="quarter" idx="5"/>
          </p:nvPr>
        </p:nvSpPr>
        <p:spPr/>
        <p:txBody>
          <a:bodyPr/>
          <a:lstStyle/>
          <a:p>
            <a:fld id="{BAA8FBC8-BE10-4EAC-9C6F-0F891297FD85}" type="slidenum">
              <a:rPr lang="en-US" smtClean="0"/>
              <a:t>14</a:t>
            </a:fld>
            <a:endParaRPr lang="en-US"/>
          </a:p>
        </p:txBody>
      </p:sp>
    </p:spTree>
    <p:extLst>
      <p:ext uri="{BB962C8B-B14F-4D97-AF65-F5344CB8AC3E}">
        <p14:creationId xmlns:p14="http://schemas.microsoft.com/office/powerpoint/2010/main" val="410602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15</a:t>
            </a:fld>
            <a:endParaRPr lang="en-US"/>
          </a:p>
        </p:txBody>
      </p:sp>
    </p:spTree>
    <p:extLst>
      <p:ext uri="{BB962C8B-B14F-4D97-AF65-F5344CB8AC3E}">
        <p14:creationId xmlns:p14="http://schemas.microsoft.com/office/powerpoint/2010/main" val="189155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C8B6A-308D-4817-8A6E-DC901D4F81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AD22B5-5DCC-43E2-AD2F-174B07325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3099A-BDAA-4D82-A0DE-F5C601A6FFC7}"/>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39118A51-4928-438A-A74B-F4A566032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D7D4F-8FE6-40D9-8089-2DD73A443985}"/>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125337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C92F-63D1-41A9-B40F-F15983F13E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733AD3-E9EB-4274-9B3F-AC908658F1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D0B8A-450D-4723-9090-0DFCD035A020}"/>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DBE49D67-0681-484A-93EC-BC1ABDB83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F25CE-ACC3-4362-A2DE-6B4E8B7BCD48}"/>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53267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4FE5A-326A-4EE6-A2C7-9569064D47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EEA012-4290-459D-850B-6C1604A86F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11C54-4750-4E41-B545-BC5172E62CCC}"/>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E93A5B24-C15D-4055-B8DA-F9A381BC9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0B9FA-234F-44D2-A6D0-F6D17FFDE10A}"/>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41566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3/31/23            ‹#›</a:t>
            </a:r>
            <a:endParaRPr lang="en-US" dirty="0"/>
          </a:p>
        </p:txBody>
      </p:sp>
    </p:spTree>
    <p:extLst>
      <p:ext uri="{BB962C8B-B14F-4D97-AF65-F5344CB8AC3E}">
        <p14:creationId xmlns:p14="http://schemas.microsoft.com/office/powerpoint/2010/main" val="1309969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a:prstGeom prst="rect">
            <a:avLst/>
          </a:prstGeo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DE81-DB4B-4E87-8236-A286D6836F6E}"/>
              </a:ext>
            </a:extLst>
          </p:cNvPr>
          <p:cNvSpPr>
            <a:spLocks noGrp="1"/>
          </p:cNvSpPr>
          <p:nvPr>
            <p:ph type="title"/>
          </p:nvPr>
        </p:nvSpPr>
        <p:spPr>
          <a:xfrm>
            <a:off x="477078" y="365125"/>
            <a:ext cx="10876722"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E5F0B8-8523-44C6-B214-39B1C8E3412C}"/>
              </a:ext>
            </a:extLst>
          </p:cNvPr>
          <p:cNvSpPr>
            <a:spLocks noGrp="1"/>
          </p:cNvSpPr>
          <p:nvPr>
            <p:ph idx="1"/>
          </p:nvPr>
        </p:nvSpPr>
        <p:spPr>
          <a:xfrm>
            <a:off x="477078" y="1825625"/>
            <a:ext cx="1087672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80E4CF-EB7B-42A5-AC08-C035C3081FED}"/>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E3BEE9D6-EC8B-454B-A4C4-B3DDBE29D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C3777-48D5-4C9A-90CE-56CE1EEEA01F}"/>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62320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A142-51AD-45A3-A64B-CD33EDC8C0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9B1253-309E-41EE-BAE1-8FD00DBB7E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71610-2F22-4E63-AEC7-22445AB00306}"/>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9D5F33CF-07AE-424B-AB44-A3F16D8C4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35081-8FD8-48A8-8798-274C67F81396}"/>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56380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9C9F-3F2B-4CD8-AF36-E571DFB018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E2756E-7EB2-4BAE-A394-70B0074698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D8653-791B-4905-8DA0-A1DBA60450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79750-9987-48F2-ACA9-50B584543E31}"/>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6FF464A0-9F64-4760-B385-54B1A5272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33E2B-13D9-40DA-BF29-C640FD36EFDE}"/>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7981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A3A3-9991-42C0-B7EB-BADD0939C47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C6036B-92D5-4BA6-85E7-562682837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7938E1-76A2-4F8E-A30F-A056C46293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8BDED2-4C32-499F-9B6F-BEC58AF91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668E85-789A-4DED-9B10-7CBDB4D98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720C8-45BB-4449-9CCA-5664CC0FFE8C}"/>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8" name="Footer Placeholder 7">
            <a:extLst>
              <a:ext uri="{FF2B5EF4-FFF2-40B4-BE49-F238E27FC236}">
                <a16:creationId xmlns:a16="http://schemas.microsoft.com/office/drawing/2014/main" id="{F0AB6CAA-3CB7-4DB0-BE9C-4B31A2CDC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EF3147-2253-4BAF-A9F4-9194C17BB9AE}"/>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52434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B68E-5013-4A86-A3F3-4E38528022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F98281E-0BD0-46AA-AC9E-293FA13D034B}"/>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4" name="Footer Placeholder 3">
            <a:extLst>
              <a:ext uri="{FF2B5EF4-FFF2-40B4-BE49-F238E27FC236}">
                <a16:creationId xmlns:a16="http://schemas.microsoft.com/office/drawing/2014/main" id="{44005BD0-FCE0-4E9E-8630-8C260D5B4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0FEEF4-70F6-42D0-942D-17DDA46DD228}"/>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60918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E6C8C-30D8-4766-97EE-4FCF115C15F4}"/>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3" name="Footer Placeholder 2">
            <a:extLst>
              <a:ext uri="{FF2B5EF4-FFF2-40B4-BE49-F238E27FC236}">
                <a16:creationId xmlns:a16="http://schemas.microsoft.com/office/drawing/2014/main" id="{C3F9B7A8-12C5-4381-A867-B7AB13E502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F706D3-A4D3-4A83-A77E-C520F06D99E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45856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9625-58D4-447F-8D0F-4345A18FFE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2ABA37-1C53-4C98-9CA5-1E3BB3C7C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7ACDE-5DDF-4D78-BA15-2D48EBA16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02521-B9FF-40E0-8E47-5AFC432E1319}"/>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7B08A438-6454-4A96-B3B3-06B558CD07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FB8B4-77F2-41B6-932F-EE450029900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7109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E2808-5B49-4009-9C8A-E877383090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CE6299-C844-4F84-9F8A-CAA557E41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005644-79DF-417D-8908-091039401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CDA5-1C60-4627-B4A7-F6C71953345B}"/>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C2E41FDF-62B5-4D1C-89BF-28B805764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A4746B-1762-481D-AD5C-46537E97896C}"/>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619930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99AD71-AEF8-45E9-810A-77582CD05857}"/>
              </a:ext>
            </a:extLst>
          </p:cNvPr>
          <p:cNvSpPr>
            <a:spLocks noGrp="1"/>
          </p:cNvSpPr>
          <p:nvPr>
            <p:ph type="body" idx="1"/>
          </p:nvPr>
        </p:nvSpPr>
        <p:spPr>
          <a:xfrm>
            <a:off x="453887" y="1825625"/>
            <a:ext cx="1089991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09D987-32EF-494D-9AD2-BB75D0363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08007136-6B02-4BAB-B47C-0392100327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386891-2BD8-4635-86C3-2173611E4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2BF4B-96A2-4F4D-B50B-5F3206B3AA01}" type="slidenum">
              <a:rPr lang="en-US" smtClean="0"/>
              <a:t>‹#›</a:t>
            </a:fld>
            <a:endParaRPr lang="en-US"/>
          </a:p>
        </p:txBody>
      </p:sp>
      <p:sp>
        <p:nvSpPr>
          <p:cNvPr id="7" name="Rectangle 6">
            <a:extLst>
              <a:ext uri="{FF2B5EF4-FFF2-40B4-BE49-F238E27FC236}">
                <a16:creationId xmlns:a16="http://schemas.microsoft.com/office/drawing/2014/main" id="{B54CC986-AACE-7411-46AC-395849E2975D}"/>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pic>
        <p:nvPicPr>
          <p:cNvPr id="8" name="Picture 7">
            <a:extLst>
              <a:ext uri="{FF2B5EF4-FFF2-40B4-BE49-F238E27FC236}">
                <a16:creationId xmlns:a16="http://schemas.microsoft.com/office/drawing/2014/main" id="{B6F231F0-1969-E8D3-1C30-77FBA0ADB43E}"/>
              </a:ext>
            </a:extLst>
          </p:cNvPr>
          <p:cNvPicPr>
            <a:picLocks noChangeAspect="1"/>
          </p:cNvPicPr>
          <p:nvPr userDrawn="1"/>
        </p:nvPicPr>
        <p:blipFill>
          <a:blip r:embed="rId15"/>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5DBD3746-D255-EBF0-6BD9-53E31F277CBE}"/>
              </a:ext>
            </a:extLst>
          </p:cNvPr>
          <p:cNvPicPr>
            <a:picLocks noChangeAspect="1"/>
          </p:cNvPicPr>
          <p:nvPr userDrawn="1"/>
        </p:nvPicPr>
        <p:blipFill>
          <a:blip r:embed="rId16"/>
          <a:stretch>
            <a:fillRect/>
          </a:stretch>
        </p:blipFill>
        <p:spPr>
          <a:xfrm>
            <a:off x="9223513" y="273437"/>
            <a:ext cx="2968487" cy="943113"/>
          </a:xfrm>
          <a:prstGeom prst="rect">
            <a:avLst/>
          </a:prstGeom>
        </p:spPr>
      </p:pic>
      <p:sp>
        <p:nvSpPr>
          <p:cNvPr id="10" name="Title Placeholder 1">
            <a:extLst>
              <a:ext uri="{FF2B5EF4-FFF2-40B4-BE49-F238E27FC236}">
                <a16:creationId xmlns:a16="http://schemas.microsoft.com/office/drawing/2014/main" id="{B8F5065E-3259-4D50-D246-8839BE65858F}"/>
              </a:ext>
            </a:extLst>
          </p:cNvPr>
          <p:cNvSpPr>
            <a:spLocks noGrp="1"/>
          </p:cNvSpPr>
          <p:nvPr>
            <p:ph type="title"/>
          </p:nvPr>
        </p:nvSpPr>
        <p:spPr>
          <a:xfrm>
            <a:off x="453887" y="208722"/>
            <a:ext cx="11115261" cy="180010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1893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61" r:id="rId13"/>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400" b="0" i="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hyperlink" Target="https://www.fws.gov/story/how-break-your-goldfish"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a greenhouse&#10;&#10;Description automatically generated">
            <a:extLst>
              <a:ext uri="{FF2B5EF4-FFF2-40B4-BE49-F238E27FC236}">
                <a16:creationId xmlns:a16="http://schemas.microsoft.com/office/drawing/2014/main" id="{01A581D0-7287-16FB-6DF5-918E20A86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902" y="0"/>
            <a:ext cx="9129098" cy="6858000"/>
          </a:xfrm>
          <a:prstGeom prst="rect">
            <a:avLst/>
          </a:prstGeom>
        </p:spPr>
      </p:pic>
      <p:pic>
        <p:nvPicPr>
          <p:cNvPr id="5" name="Picture 4">
            <a:extLst>
              <a:ext uri="{FF2B5EF4-FFF2-40B4-BE49-F238E27FC236}">
                <a16:creationId xmlns:a16="http://schemas.microsoft.com/office/drawing/2014/main" id="{41946793-ACEC-830E-27F6-5B9C2D381BFF}"/>
              </a:ext>
            </a:extLst>
          </p:cNvPr>
          <p:cNvPicPr>
            <a:picLocks noChangeAspect="1"/>
          </p:cNvPicPr>
          <p:nvPr/>
        </p:nvPicPr>
        <p:blipFill>
          <a:blip r:embed="rId5"/>
          <a:stretch>
            <a:fillRect/>
          </a:stretch>
        </p:blipFill>
        <p:spPr>
          <a:xfrm>
            <a:off x="0" y="0"/>
            <a:ext cx="5864352" cy="6858000"/>
          </a:xfrm>
          <a:prstGeom prst="rect">
            <a:avLst/>
          </a:prstGeom>
          <a:noFill/>
        </p:spPr>
      </p:pic>
      <p:sp>
        <p:nvSpPr>
          <p:cNvPr id="2" name="Title 1">
            <a:extLst>
              <a:ext uri="{FF2B5EF4-FFF2-40B4-BE49-F238E27FC236}">
                <a16:creationId xmlns:a16="http://schemas.microsoft.com/office/drawing/2014/main" id="{F0D35CAB-DAF5-4974-8E35-EC7BB1B26603}"/>
              </a:ext>
            </a:extLst>
          </p:cNvPr>
          <p:cNvSpPr>
            <a:spLocks noGrp="1"/>
          </p:cNvSpPr>
          <p:nvPr>
            <p:ph type="title"/>
          </p:nvPr>
        </p:nvSpPr>
        <p:spPr>
          <a:xfrm>
            <a:off x="677334" y="609600"/>
            <a:ext cx="8596668" cy="1098176"/>
          </a:xfrm>
        </p:spPr>
        <p:txBody>
          <a:bodyPr/>
          <a:lstStyle/>
          <a:p>
            <a:r>
              <a:rPr lang="en-US" sz="3600" b="1" dirty="0">
                <a:effectLst/>
                <a:latin typeface="Times New Roman" panose="02020603050405020304" pitchFamily="18" charset="0"/>
                <a:ea typeface="Cambria" panose="02040503050406030204" pitchFamily="18" charset="0"/>
              </a:rPr>
              <a:t>Let’s get started!</a:t>
            </a:r>
            <a:endParaRPr lang="en-US" dirty="0"/>
          </a:p>
        </p:txBody>
      </p:sp>
      <p:pic>
        <p:nvPicPr>
          <p:cNvPr id="4" name="Picture 3">
            <a:extLst>
              <a:ext uri="{FF2B5EF4-FFF2-40B4-BE49-F238E27FC236}">
                <a16:creationId xmlns:a16="http://schemas.microsoft.com/office/drawing/2014/main" id="{C80748B7-717E-E208-F05B-3AE3F30CF259}"/>
              </a:ext>
            </a:extLst>
          </p:cNvPr>
          <p:cNvPicPr>
            <a:picLocks noChangeAspect="1"/>
          </p:cNvPicPr>
          <p:nvPr/>
        </p:nvPicPr>
        <p:blipFill>
          <a:blip r:embed="rId6"/>
          <a:stretch>
            <a:fillRect/>
          </a:stretch>
        </p:blipFill>
        <p:spPr>
          <a:xfrm>
            <a:off x="-5547" y="0"/>
            <a:ext cx="5753527" cy="6858000"/>
          </a:xfrm>
          <a:prstGeom prst="rect">
            <a:avLst/>
          </a:prstGeom>
        </p:spPr>
      </p:pic>
      <p:sp>
        <p:nvSpPr>
          <p:cNvPr id="7" name="Content Placeholder 6">
            <a:extLst>
              <a:ext uri="{FF2B5EF4-FFF2-40B4-BE49-F238E27FC236}">
                <a16:creationId xmlns:a16="http://schemas.microsoft.com/office/drawing/2014/main" id="{5AD445E7-2822-8384-11DB-83A5B6FF2D72}"/>
              </a:ext>
            </a:extLst>
          </p:cNvPr>
          <p:cNvSpPr>
            <a:spLocks noGrp="1"/>
          </p:cNvSpPr>
          <p:nvPr>
            <p:ph idx="1"/>
          </p:nvPr>
        </p:nvSpPr>
        <p:spPr>
          <a:xfrm>
            <a:off x="510118" y="1636776"/>
            <a:ext cx="3769273" cy="3573292"/>
          </a:xfrm>
        </p:spPr>
        <p:txBody>
          <a:bodyPr>
            <a:normAutofit/>
          </a:bodyPr>
          <a:lstStyle/>
          <a:p>
            <a:pPr marL="0" indent="0">
              <a:lnSpc>
                <a:spcPts val="6840"/>
              </a:lnSpc>
              <a:buNone/>
            </a:pPr>
            <a:r>
              <a:rPr lang="en-US" sz="7200" b="1" dirty="0">
                <a:solidFill>
                  <a:schemeClr val="bg1"/>
                </a:solidFill>
                <a:effectLst/>
                <a:latin typeface="United Sans Cd Bk" pitchFamily="2" charset="77"/>
                <a:ea typeface="Cambria" panose="02040503050406030204" pitchFamily="18" charset="0"/>
              </a:rPr>
              <a:t>Let’s Get Started!</a:t>
            </a:r>
            <a:endParaRPr lang="en-US" sz="7200" b="1" dirty="0">
              <a:solidFill>
                <a:schemeClr val="bg1"/>
              </a:solidFill>
              <a:latin typeface="United Sans Cd Bk" pitchFamily="2" charset="77"/>
            </a:endParaRPr>
          </a:p>
        </p:txBody>
      </p:sp>
      <p:pic>
        <p:nvPicPr>
          <p:cNvPr id="10" name="Picture 9">
            <a:extLst>
              <a:ext uri="{FF2B5EF4-FFF2-40B4-BE49-F238E27FC236}">
                <a16:creationId xmlns:a16="http://schemas.microsoft.com/office/drawing/2014/main" id="{26C1EB8D-59B7-E735-E155-B4592EF28A7C}"/>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661377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B22F-8B51-4B8B-8C2A-E3CB78975FBA}"/>
              </a:ext>
            </a:extLst>
          </p:cNvPr>
          <p:cNvSpPr>
            <a:spLocks noGrp="1"/>
          </p:cNvSpPr>
          <p:nvPr>
            <p:ph type="title"/>
          </p:nvPr>
        </p:nvSpPr>
        <p:spPr>
          <a:xfrm>
            <a:off x="367990" y="609600"/>
            <a:ext cx="8906012" cy="861391"/>
          </a:xfrm>
        </p:spPr>
        <p:txBody>
          <a:bodyPr/>
          <a:lstStyle/>
          <a:p>
            <a:r>
              <a:rPr lang="en-US" dirty="0"/>
              <a:t>Feeding your fish</a:t>
            </a:r>
          </a:p>
        </p:txBody>
      </p:sp>
      <p:sp>
        <p:nvSpPr>
          <p:cNvPr id="3" name="Content Placeholder 2">
            <a:extLst>
              <a:ext uri="{FF2B5EF4-FFF2-40B4-BE49-F238E27FC236}">
                <a16:creationId xmlns:a16="http://schemas.microsoft.com/office/drawing/2014/main" id="{DCCD8B84-14E4-4377-B333-8F266259EA99}"/>
              </a:ext>
            </a:extLst>
          </p:cNvPr>
          <p:cNvSpPr>
            <a:spLocks noGrp="1"/>
          </p:cNvSpPr>
          <p:nvPr>
            <p:ph idx="1"/>
          </p:nvPr>
        </p:nvSpPr>
        <p:spPr>
          <a:xfrm>
            <a:off x="367991" y="1775791"/>
            <a:ext cx="6832980" cy="4162956"/>
          </a:xfrm>
        </p:spPr>
        <p:txBody>
          <a:bodyPr>
            <a:normAutofit/>
          </a:bodyPr>
          <a:lstStyle/>
          <a:p>
            <a:r>
              <a:rPr lang="en-US" sz="2000" dirty="0"/>
              <a:t>Feed your fish once a day.</a:t>
            </a:r>
          </a:p>
          <a:p>
            <a:r>
              <a:rPr lang="en-US" sz="2000" dirty="0"/>
              <a:t>Offer small amounts of food for no longer than 5 minutes. </a:t>
            </a:r>
          </a:p>
          <a:p>
            <a:pPr lvl="1">
              <a:lnSpc>
                <a:spcPct val="110000"/>
              </a:lnSpc>
              <a:spcBef>
                <a:spcPts val="600"/>
              </a:spcBef>
            </a:pPr>
            <a:r>
              <a:rPr lang="en-US" sz="1800" dirty="0"/>
              <a:t>Sometimes they may want more food than normal and sometimes less than normal. </a:t>
            </a:r>
          </a:p>
          <a:p>
            <a:pPr lvl="1">
              <a:lnSpc>
                <a:spcPct val="110000"/>
              </a:lnSpc>
              <a:spcBef>
                <a:spcPts val="600"/>
              </a:spcBef>
            </a:pPr>
            <a:r>
              <a:rPr lang="en-US" sz="1800" dirty="0"/>
              <a:t>Avoid overfeeding. Uneaten food will degrade your water quality. </a:t>
            </a:r>
          </a:p>
          <a:p>
            <a:r>
              <a:rPr lang="en-US" sz="2000" dirty="0"/>
              <a:t>Initial feeding behavior may be aggressive — they are hungry. But it will slow within a few minutes as they consume the amount of food they want. </a:t>
            </a:r>
          </a:p>
        </p:txBody>
      </p:sp>
      <p:pic>
        <p:nvPicPr>
          <p:cNvPr id="4" name="Picture 3">
            <a:extLst>
              <a:ext uri="{FF2B5EF4-FFF2-40B4-BE49-F238E27FC236}">
                <a16:creationId xmlns:a16="http://schemas.microsoft.com/office/drawing/2014/main" id="{AC6A8B9D-F2C8-4B07-07B4-3CC39B8EB401}"/>
              </a:ext>
            </a:extLst>
          </p:cNvPr>
          <p:cNvPicPr>
            <a:picLocks noChangeAspect="1"/>
          </p:cNvPicPr>
          <p:nvPr/>
        </p:nvPicPr>
        <p:blipFill>
          <a:blip r:embed="rId3"/>
          <a:stretch>
            <a:fillRect/>
          </a:stretch>
        </p:blipFill>
        <p:spPr>
          <a:xfrm>
            <a:off x="7431714" y="1926551"/>
            <a:ext cx="3684576" cy="3861435"/>
          </a:xfrm>
          <a:prstGeom prst="rect">
            <a:avLst/>
          </a:prstGeom>
        </p:spPr>
      </p:pic>
      <p:pic>
        <p:nvPicPr>
          <p:cNvPr id="5" name="Picture 4">
            <a:extLst>
              <a:ext uri="{FF2B5EF4-FFF2-40B4-BE49-F238E27FC236}">
                <a16:creationId xmlns:a16="http://schemas.microsoft.com/office/drawing/2014/main" id="{E57CCBF1-B043-3AA4-1135-2FF2CAC7E0E5}"/>
              </a:ext>
            </a:extLst>
          </p:cNvPr>
          <p:cNvPicPr>
            <a:picLocks noChangeAspect="1"/>
          </p:cNvPicPr>
          <p:nvPr/>
        </p:nvPicPr>
        <p:blipFill>
          <a:blip r:embed="rId4"/>
          <a:stretch>
            <a:fillRect/>
          </a:stretch>
        </p:blipFill>
        <p:spPr>
          <a:xfrm>
            <a:off x="9832397" y="5185968"/>
            <a:ext cx="1873278" cy="830422"/>
          </a:xfrm>
          <a:prstGeom prst="rect">
            <a:avLst/>
          </a:prstGeom>
        </p:spPr>
      </p:pic>
      <p:pic>
        <p:nvPicPr>
          <p:cNvPr id="6" name="Picture 5">
            <a:extLst>
              <a:ext uri="{FF2B5EF4-FFF2-40B4-BE49-F238E27FC236}">
                <a16:creationId xmlns:a16="http://schemas.microsoft.com/office/drawing/2014/main" id="{604E6E30-71C5-219E-6E8C-66829EA6CCBA}"/>
              </a:ext>
            </a:extLst>
          </p:cNvPr>
          <p:cNvPicPr>
            <a:picLocks noChangeAspect="1"/>
          </p:cNvPicPr>
          <p:nvPr/>
        </p:nvPicPr>
        <p:blipFill>
          <a:blip r:embed="rId4"/>
          <a:stretch>
            <a:fillRect/>
          </a:stretch>
        </p:blipFill>
        <p:spPr>
          <a:xfrm flipH="1">
            <a:off x="7060862" y="4770757"/>
            <a:ext cx="1775200" cy="830422"/>
          </a:xfrm>
          <a:prstGeom prst="rect">
            <a:avLst/>
          </a:prstGeom>
        </p:spPr>
      </p:pic>
    </p:spTree>
    <p:custDataLst>
      <p:tags r:id="rId1"/>
    </p:custDataLst>
    <p:extLst>
      <p:ext uri="{BB962C8B-B14F-4D97-AF65-F5344CB8AC3E}">
        <p14:creationId xmlns:p14="http://schemas.microsoft.com/office/powerpoint/2010/main" val="2048820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7DFF-2468-4635-81F4-4F28EA4DFD96}"/>
              </a:ext>
            </a:extLst>
          </p:cNvPr>
          <p:cNvSpPr>
            <a:spLocks noGrp="1"/>
          </p:cNvSpPr>
          <p:nvPr>
            <p:ph type="title"/>
          </p:nvPr>
        </p:nvSpPr>
        <p:spPr>
          <a:xfrm>
            <a:off x="367990" y="591127"/>
            <a:ext cx="5995865" cy="849746"/>
          </a:xfrm>
        </p:spPr>
        <p:txBody>
          <a:bodyPr/>
          <a:lstStyle/>
          <a:p>
            <a:r>
              <a:rPr lang="en-US" dirty="0"/>
              <a:t>Adding plants</a:t>
            </a:r>
          </a:p>
        </p:txBody>
      </p:sp>
      <p:sp>
        <p:nvSpPr>
          <p:cNvPr id="3" name="Content Placeholder 2">
            <a:extLst>
              <a:ext uri="{FF2B5EF4-FFF2-40B4-BE49-F238E27FC236}">
                <a16:creationId xmlns:a16="http://schemas.microsoft.com/office/drawing/2014/main" id="{AFAA575A-2804-4776-A449-104F58664AB1}"/>
              </a:ext>
            </a:extLst>
          </p:cNvPr>
          <p:cNvSpPr>
            <a:spLocks noGrp="1"/>
          </p:cNvSpPr>
          <p:nvPr>
            <p:ph idx="1"/>
          </p:nvPr>
        </p:nvSpPr>
        <p:spPr>
          <a:xfrm>
            <a:off x="367990" y="1774879"/>
            <a:ext cx="10013796" cy="4297719"/>
          </a:xfrm>
        </p:spPr>
        <p:txBody>
          <a:bodyPr>
            <a:normAutofit fontScale="92500"/>
          </a:bodyPr>
          <a:lstStyle/>
          <a:p>
            <a:r>
              <a:rPr lang="en-US" dirty="0"/>
              <a:t>Purchase and add plants when fish are established (a week or two).</a:t>
            </a:r>
          </a:p>
          <a:p>
            <a:pPr lvl="1"/>
            <a:r>
              <a:rPr lang="en-US" dirty="0"/>
              <a:t>Small herb plants may be available in the produce section of grocery stores.</a:t>
            </a:r>
          </a:p>
          <a:p>
            <a:pPr lvl="1"/>
            <a:r>
              <a:rPr lang="en-US" dirty="0"/>
              <a:t>Cuttings from herbs, house plants or flowers may be used. </a:t>
            </a:r>
          </a:p>
          <a:p>
            <a:r>
              <a:rPr lang="en-US" dirty="0"/>
              <a:t>Polystyrene foam board</a:t>
            </a:r>
          </a:p>
          <a:p>
            <a:pPr lvl="1"/>
            <a:r>
              <a:rPr lang="en-US" dirty="0"/>
              <a:t>Cut about 15” x 8” for a 10-gallon tank.</a:t>
            </a:r>
          </a:p>
          <a:p>
            <a:pPr lvl="1"/>
            <a:r>
              <a:rPr lang="en-US" dirty="0"/>
              <a:t>Cut small openings in the polystyrene for your herbs.</a:t>
            </a:r>
          </a:p>
          <a:p>
            <a:r>
              <a:rPr lang="en-US" dirty="0"/>
              <a:t>Place the plants</a:t>
            </a:r>
          </a:p>
          <a:p>
            <a:pPr lvl="1"/>
            <a:r>
              <a:rPr lang="en-US" dirty="0"/>
              <a:t>Potted herbs: remove from pots and gently rinse soil off the roots. </a:t>
            </a:r>
          </a:p>
          <a:p>
            <a:pPr lvl="1"/>
            <a:r>
              <a:rPr lang="en-US" dirty="0"/>
              <a:t>Place the herbs or cuttings in the holes in the polystyrene foam board. </a:t>
            </a:r>
          </a:p>
          <a:p>
            <a:r>
              <a:rPr lang="en-US" dirty="0"/>
              <a:t>Providing extra aeration may be needed if the fish have limited access to the surface water due to the polystyrene board.  </a:t>
            </a:r>
          </a:p>
        </p:txBody>
      </p:sp>
      <p:pic>
        <p:nvPicPr>
          <p:cNvPr id="5" name="Picture 4">
            <a:extLst>
              <a:ext uri="{FF2B5EF4-FFF2-40B4-BE49-F238E27FC236}">
                <a16:creationId xmlns:a16="http://schemas.microsoft.com/office/drawing/2014/main" id="{C3715A8D-8843-4F2C-BF3D-78FD1BD68E02}"/>
              </a:ext>
            </a:extLst>
          </p:cNvPr>
          <p:cNvPicPr>
            <a:picLocks noChangeAspect="1"/>
          </p:cNvPicPr>
          <p:nvPr/>
        </p:nvPicPr>
        <p:blipFill>
          <a:blip r:embed="rId3"/>
          <a:stretch>
            <a:fillRect/>
          </a:stretch>
        </p:blipFill>
        <p:spPr>
          <a:xfrm>
            <a:off x="9170782" y="4413801"/>
            <a:ext cx="2827929" cy="1475441"/>
          </a:xfrm>
          <a:prstGeom prst="rect">
            <a:avLst/>
          </a:prstGeom>
          <a:effectLst/>
        </p:spPr>
      </p:pic>
      <p:pic>
        <p:nvPicPr>
          <p:cNvPr id="11" name="Picture 10">
            <a:extLst>
              <a:ext uri="{FF2B5EF4-FFF2-40B4-BE49-F238E27FC236}">
                <a16:creationId xmlns:a16="http://schemas.microsoft.com/office/drawing/2014/main" id="{BB2E376C-B9A4-42A7-9673-75DAADABFF8E}"/>
              </a:ext>
            </a:extLst>
          </p:cNvPr>
          <p:cNvPicPr>
            <a:picLocks noChangeAspect="1"/>
          </p:cNvPicPr>
          <p:nvPr/>
        </p:nvPicPr>
        <p:blipFill rotWithShape="1">
          <a:blip r:embed="rId4"/>
          <a:srcRect t="11480" r="5076" b="8762"/>
          <a:stretch/>
        </p:blipFill>
        <p:spPr>
          <a:xfrm>
            <a:off x="8940478" y="2627555"/>
            <a:ext cx="3267023" cy="1602890"/>
          </a:xfrm>
          <a:prstGeom prst="rect">
            <a:avLst/>
          </a:prstGeom>
          <a:effectLst/>
        </p:spPr>
      </p:pic>
    </p:spTree>
    <p:custDataLst>
      <p:tags r:id="rId1"/>
    </p:custDataLst>
    <p:extLst>
      <p:ext uri="{BB962C8B-B14F-4D97-AF65-F5344CB8AC3E}">
        <p14:creationId xmlns:p14="http://schemas.microsoft.com/office/powerpoint/2010/main" val="438633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5A89EA-CD53-412E-BC2D-E68C2991B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47" y="2208509"/>
            <a:ext cx="4287864" cy="3215898"/>
          </a:xfrm>
          <a:prstGeom prst="rect">
            <a:avLst/>
          </a:prstGeom>
          <a:effectLst>
            <a:softEdge rad="165100"/>
          </a:effectLst>
        </p:spPr>
      </p:pic>
      <p:sp>
        <p:nvSpPr>
          <p:cNvPr id="2" name="Title 1">
            <a:extLst>
              <a:ext uri="{FF2B5EF4-FFF2-40B4-BE49-F238E27FC236}">
                <a16:creationId xmlns:a16="http://schemas.microsoft.com/office/drawing/2014/main" id="{14BCCB7E-8A4B-4EB8-8373-ADCCE2250C25}"/>
              </a:ext>
            </a:extLst>
          </p:cNvPr>
          <p:cNvSpPr>
            <a:spLocks noGrp="1"/>
          </p:cNvSpPr>
          <p:nvPr>
            <p:ph type="title"/>
          </p:nvPr>
        </p:nvSpPr>
        <p:spPr>
          <a:xfrm>
            <a:off x="367990" y="609600"/>
            <a:ext cx="7242178" cy="855406"/>
          </a:xfrm>
        </p:spPr>
        <p:txBody>
          <a:bodyPr/>
          <a:lstStyle/>
          <a:p>
            <a:r>
              <a:rPr lang="en-US" dirty="0"/>
              <a:t>Maintaining your system</a:t>
            </a:r>
          </a:p>
        </p:txBody>
      </p:sp>
      <p:sp>
        <p:nvSpPr>
          <p:cNvPr id="3" name="Content Placeholder 2">
            <a:extLst>
              <a:ext uri="{FF2B5EF4-FFF2-40B4-BE49-F238E27FC236}">
                <a16:creationId xmlns:a16="http://schemas.microsoft.com/office/drawing/2014/main" id="{6AD48C68-6BB5-437C-A312-0E8216C236E0}"/>
              </a:ext>
            </a:extLst>
          </p:cNvPr>
          <p:cNvSpPr>
            <a:spLocks noGrp="1"/>
          </p:cNvSpPr>
          <p:nvPr>
            <p:ph idx="1"/>
          </p:nvPr>
        </p:nvSpPr>
        <p:spPr>
          <a:xfrm>
            <a:off x="367990" y="1782619"/>
            <a:ext cx="7591777" cy="4258744"/>
          </a:xfrm>
        </p:spPr>
        <p:txBody>
          <a:bodyPr>
            <a:normAutofit fontScale="92500" lnSpcReduction="10000"/>
          </a:bodyPr>
          <a:lstStyle/>
          <a:p>
            <a:pPr marL="0" indent="0">
              <a:buNone/>
            </a:pPr>
            <a:r>
              <a:rPr lang="en-US" b="1" dirty="0"/>
              <a:t>Weekly:</a:t>
            </a:r>
          </a:p>
          <a:p>
            <a:r>
              <a:rPr lang="en-US" dirty="0"/>
              <a:t>Test your water pH, ammonia and nitrite levels.</a:t>
            </a:r>
          </a:p>
          <a:p>
            <a:pPr lvl="1"/>
            <a:r>
              <a:rPr lang="en-US" dirty="0"/>
              <a:t>Clean more often if contaminate levels are high.</a:t>
            </a:r>
          </a:p>
          <a:p>
            <a:pPr lvl="1"/>
            <a:r>
              <a:rPr lang="en-US" dirty="0"/>
              <a:t>Record your data.</a:t>
            </a:r>
          </a:p>
          <a:p>
            <a:r>
              <a:rPr lang="en-US" dirty="0"/>
              <a:t>Keep track of fish and plant growth.</a:t>
            </a:r>
          </a:p>
          <a:p>
            <a:r>
              <a:rPr lang="en-US" dirty="0"/>
              <a:t>Clean your tank. </a:t>
            </a:r>
          </a:p>
          <a:p>
            <a:pPr lvl="1"/>
            <a:r>
              <a:rPr lang="en-US" dirty="0"/>
              <a:t>Remove leftover food and fish waste with a tube, gravel vac, or tool.</a:t>
            </a:r>
          </a:p>
          <a:p>
            <a:pPr lvl="1"/>
            <a:r>
              <a:rPr lang="en-US" dirty="0"/>
              <a:t>Watch for algae growth.</a:t>
            </a:r>
          </a:p>
          <a:p>
            <a:pPr lvl="2">
              <a:buFont typeface="Wingdings" pitchFamily="2" charset="2"/>
              <a:buChar char="Ø"/>
            </a:pPr>
            <a:r>
              <a:rPr lang="en-US" dirty="0"/>
              <a:t>Clean algae off the glass with an aquarium algae scraper.</a:t>
            </a:r>
          </a:p>
          <a:p>
            <a:pPr lvl="2">
              <a:buFont typeface="Wingdings" pitchFamily="2" charset="2"/>
              <a:buChar char="Ø"/>
            </a:pPr>
            <a:r>
              <a:rPr lang="en-US" dirty="0"/>
              <a:t>Reduce lighting (bulbs or sunlight) if algae growth is excessive.</a:t>
            </a:r>
          </a:p>
          <a:p>
            <a:r>
              <a:rPr lang="en-US" dirty="0"/>
              <a:t>Remove 25-30% of the water and replace with cycled water.</a:t>
            </a:r>
          </a:p>
        </p:txBody>
      </p:sp>
    </p:spTree>
    <p:custDataLst>
      <p:tags r:id="rId1"/>
    </p:custDataLst>
    <p:extLst>
      <p:ext uri="{BB962C8B-B14F-4D97-AF65-F5344CB8AC3E}">
        <p14:creationId xmlns:p14="http://schemas.microsoft.com/office/powerpoint/2010/main" val="1762963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AB94-E1F6-467A-B9B9-246684372E68}"/>
              </a:ext>
            </a:extLst>
          </p:cNvPr>
          <p:cNvSpPr>
            <a:spLocks noGrp="1"/>
          </p:cNvSpPr>
          <p:nvPr>
            <p:ph type="title"/>
          </p:nvPr>
        </p:nvSpPr>
        <p:spPr>
          <a:xfrm>
            <a:off x="367990" y="577326"/>
            <a:ext cx="8906012" cy="983226"/>
          </a:xfrm>
        </p:spPr>
        <p:txBody>
          <a:bodyPr/>
          <a:lstStyle/>
          <a:p>
            <a:r>
              <a:rPr lang="en-US" dirty="0"/>
              <a:t>Watch them grow!</a:t>
            </a:r>
          </a:p>
        </p:txBody>
      </p:sp>
      <p:sp>
        <p:nvSpPr>
          <p:cNvPr id="3" name="Content Placeholder 2">
            <a:extLst>
              <a:ext uri="{FF2B5EF4-FFF2-40B4-BE49-F238E27FC236}">
                <a16:creationId xmlns:a16="http://schemas.microsoft.com/office/drawing/2014/main" id="{A9705AFC-C8D1-46F6-9E5B-A564F0376112}"/>
              </a:ext>
            </a:extLst>
          </p:cNvPr>
          <p:cNvSpPr>
            <a:spLocks noGrp="1"/>
          </p:cNvSpPr>
          <p:nvPr>
            <p:ph idx="1"/>
          </p:nvPr>
        </p:nvSpPr>
        <p:spPr>
          <a:xfrm>
            <a:off x="477078" y="1825625"/>
            <a:ext cx="4061468" cy="4351338"/>
          </a:xfrm>
        </p:spPr>
        <p:txBody>
          <a:bodyPr/>
          <a:lstStyle/>
          <a:p>
            <a:r>
              <a:rPr lang="en-US" dirty="0"/>
              <a:t>Monitor and record your fish and plant growth. </a:t>
            </a:r>
          </a:p>
          <a:p>
            <a:r>
              <a:rPr lang="en-US" dirty="0"/>
              <a:t>Harvest the plants or selected leaves from your herbs as desired.</a:t>
            </a:r>
          </a:p>
          <a:p>
            <a:r>
              <a:rPr lang="en-US" dirty="0"/>
              <a:t>Harvest herbs when they get too large for your tank.</a:t>
            </a:r>
          </a:p>
        </p:txBody>
      </p:sp>
      <p:pic>
        <p:nvPicPr>
          <p:cNvPr id="5" name="Picture 4">
            <a:extLst>
              <a:ext uri="{FF2B5EF4-FFF2-40B4-BE49-F238E27FC236}">
                <a16:creationId xmlns:a16="http://schemas.microsoft.com/office/drawing/2014/main" id="{0374F2F9-5198-45C9-8255-3AAE4FD733DB}"/>
              </a:ext>
            </a:extLst>
          </p:cNvPr>
          <p:cNvPicPr>
            <a:picLocks noChangeAspect="1"/>
          </p:cNvPicPr>
          <p:nvPr/>
        </p:nvPicPr>
        <p:blipFill rotWithShape="1">
          <a:blip r:embed="rId3"/>
          <a:srcRect b="3329"/>
          <a:stretch/>
        </p:blipFill>
        <p:spPr>
          <a:xfrm>
            <a:off x="4694664" y="1900932"/>
            <a:ext cx="7100408" cy="3940474"/>
          </a:xfrm>
          <a:prstGeom prst="rect">
            <a:avLst/>
          </a:prstGeom>
          <a:ln>
            <a:solidFill>
              <a:schemeClr val="bg2">
                <a:lumMod val="50000"/>
              </a:schemeClr>
            </a:solidFill>
          </a:ln>
          <a:effectLst>
            <a:softEdge rad="127000"/>
          </a:effectLst>
        </p:spPr>
      </p:pic>
    </p:spTree>
    <p:custDataLst>
      <p:tags r:id="rId1"/>
    </p:custDataLst>
    <p:extLst>
      <p:ext uri="{BB962C8B-B14F-4D97-AF65-F5344CB8AC3E}">
        <p14:creationId xmlns:p14="http://schemas.microsoft.com/office/powerpoint/2010/main" val="3861946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3DE5-C72E-4F0C-BA28-8B67759BD30C}"/>
              </a:ext>
            </a:extLst>
          </p:cNvPr>
          <p:cNvSpPr>
            <a:spLocks noGrp="1"/>
          </p:cNvSpPr>
          <p:nvPr>
            <p:ph type="title"/>
          </p:nvPr>
        </p:nvSpPr>
        <p:spPr>
          <a:xfrm>
            <a:off x="367990" y="365125"/>
            <a:ext cx="10985810" cy="1325563"/>
          </a:xfrm>
        </p:spPr>
        <p:txBody>
          <a:bodyPr/>
          <a:lstStyle/>
          <a:p>
            <a:r>
              <a:rPr lang="en-US" dirty="0"/>
              <a:t>Disposal of goldfish</a:t>
            </a:r>
          </a:p>
        </p:txBody>
      </p:sp>
      <p:sp>
        <p:nvSpPr>
          <p:cNvPr id="3" name="Content Placeholder 2">
            <a:extLst>
              <a:ext uri="{FF2B5EF4-FFF2-40B4-BE49-F238E27FC236}">
                <a16:creationId xmlns:a16="http://schemas.microsoft.com/office/drawing/2014/main" id="{5BF7BED8-DE99-44F3-86AA-401EF0D8D21C}"/>
              </a:ext>
            </a:extLst>
          </p:cNvPr>
          <p:cNvSpPr>
            <a:spLocks noGrp="1"/>
          </p:cNvSpPr>
          <p:nvPr>
            <p:ph idx="1"/>
          </p:nvPr>
        </p:nvSpPr>
        <p:spPr>
          <a:xfrm>
            <a:off x="367990" y="1825625"/>
            <a:ext cx="10985810" cy="4351338"/>
          </a:xfrm>
        </p:spPr>
        <p:txBody>
          <a:bodyPr>
            <a:normAutofit/>
          </a:bodyPr>
          <a:lstStyle/>
          <a:p>
            <a:r>
              <a:rPr lang="en-US" dirty="0"/>
              <a:t>Goldfish are an invasive species – </a:t>
            </a:r>
            <a:r>
              <a:rPr lang="en-US" u="sng" dirty="0"/>
              <a:t>never</a:t>
            </a:r>
            <a:r>
              <a:rPr lang="en-US" dirty="0"/>
              <a:t> release them into the wild.</a:t>
            </a:r>
          </a:p>
          <a:p>
            <a:r>
              <a:rPr lang="en-US" dirty="0"/>
              <a:t>When they are released into the wild, goldfish can grow to the size of football and weigh up to 4 pounds! These voracious eaters carry parasites, foul the water, and uproot native plants and animals. </a:t>
            </a:r>
          </a:p>
          <a:p>
            <a:r>
              <a:rPr lang="en-US" dirty="0"/>
              <a:t>See the U.S. Fish &amp; Wildlife Service article, How to Break Up with Your Goldfish (</a:t>
            </a:r>
            <a:r>
              <a:rPr lang="en-US" dirty="0">
                <a:hlinkClick r:id="rId4"/>
              </a:rPr>
              <a:t>https://www.fws.gov/story/how-break-your-goldfish</a:t>
            </a:r>
            <a:r>
              <a:rPr lang="en-US" dirty="0"/>
              <a:t>), for more information. </a:t>
            </a:r>
          </a:p>
          <a:p>
            <a:r>
              <a:rPr lang="en-US" dirty="0"/>
              <a:t>Alternatives for disposal:</a:t>
            </a:r>
          </a:p>
          <a:p>
            <a:pPr lvl="1"/>
            <a:r>
              <a:rPr lang="en-US" dirty="0"/>
              <a:t>Gift to a friend or family member.</a:t>
            </a:r>
          </a:p>
          <a:p>
            <a:pPr lvl="1"/>
            <a:r>
              <a:rPr lang="en-US" dirty="0"/>
              <a:t>Donate to a pet store or aquarium.</a:t>
            </a:r>
          </a:p>
          <a:p>
            <a:pPr lvl="1"/>
            <a:r>
              <a:rPr lang="en-US" dirty="0"/>
              <a:t>Euthanize.</a:t>
            </a:r>
          </a:p>
        </p:txBody>
      </p:sp>
      <p:pic>
        <p:nvPicPr>
          <p:cNvPr id="4" name="Picture 3">
            <a:extLst>
              <a:ext uri="{FF2B5EF4-FFF2-40B4-BE49-F238E27FC236}">
                <a16:creationId xmlns:a16="http://schemas.microsoft.com/office/drawing/2014/main" id="{5D2B6843-14EB-2D8C-4F4D-8E5E624AC02E}"/>
              </a:ext>
            </a:extLst>
          </p:cNvPr>
          <p:cNvPicPr>
            <a:picLocks noChangeAspect="1"/>
          </p:cNvPicPr>
          <p:nvPr/>
        </p:nvPicPr>
        <p:blipFill>
          <a:blip r:embed="rId5"/>
          <a:stretch>
            <a:fillRect/>
          </a:stretch>
        </p:blipFill>
        <p:spPr>
          <a:xfrm flipH="1">
            <a:off x="6096000" y="4093026"/>
            <a:ext cx="1775200" cy="830422"/>
          </a:xfrm>
          <a:prstGeom prst="rect">
            <a:avLst/>
          </a:prstGeom>
        </p:spPr>
      </p:pic>
    </p:spTree>
    <p:custDataLst>
      <p:tags r:id="rId1"/>
    </p:custDataLst>
    <p:extLst>
      <p:ext uri="{BB962C8B-B14F-4D97-AF65-F5344CB8AC3E}">
        <p14:creationId xmlns:p14="http://schemas.microsoft.com/office/powerpoint/2010/main" val="1661544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FE2367B3-7EF3-4CF0-B38C-CA9E0AC3519A}"/>
              </a:ext>
            </a:extLst>
          </p:cNvPr>
          <p:cNvSpPr>
            <a:spLocks noGrp="1"/>
          </p:cNvSpPr>
          <p:nvPr>
            <p:ph type="title"/>
          </p:nvPr>
        </p:nvSpPr>
        <p:spPr>
          <a:xfrm>
            <a:off x="462643" y="669920"/>
            <a:ext cx="9015654" cy="589032"/>
          </a:xfrm>
        </p:spPr>
        <p:txBody>
          <a:bodyPr>
            <a:noAutofit/>
          </a:bodyPr>
          <a:lstStyle/>
          <a:p>
            <a:r>
              <a:rPr lang="en-US" dirty="0">
                <a:ea typeface="Calibri" panose="020F0502020204030204" pitchFamily="34" charset="0"/>
                <a:cs typeface="Calibri" panose="020F0502020204030204" pitchFamily="34" charset="0"/>
              </a:rPr>
              <a:t>Common aquaponics species</a:t>
            </a:r>
          </a:p>
        </p:txBody>
      </p:sp>
      <p:sp>
        <p:nvSpPr>
          <p:cNvPr id="2" name="Rectangle: Rounded Corners 1">
            <a:extLst>
              <a:ext uri="{FF2B5EF4-FFF2-40B4-BE49-F238E27FC236}">
                <a16:creationId xmlns:a16="http://schemas.microsoft.com/office/drawing/2014/main" id="{38B954E5-0105-40A4-BD37-EF4BB3EF8906}"/>
              </a:ext>
            </a:extLst>
          </p:cNvPr>
          <p:cNvSpPr/>
          <p:nvPr/>
        </p:nvSpPr>
        <p:spPr>
          <a:xfrm>
            <a:off x="462643" y="1715804"/>
            <a:ext cx="5528441" cy="4261565"/>
          </a:xfrm>
          <a:prstGeom prst="roundRect">
            <a:avLst/>
          </a:prstGeom>
          <a:solidFill>
            <a:srgbClr val="D0BC9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b="1" dirty="0">
                <a:solidFill>
                  <a:schemeClr val="tx1"/>
                </a:solidFill>
                <a:latin typeface="United Sans Cd Bk" pitchFamily="2" charset="77"/>
                <a:ea typeface="Calibri" panose="020F0502020204030204" pitchFamily="34" charset="0"/>
                <a:cs typeface="Calibri" panose="020F0502020204030204" pitchFamily="34" charset="0"/>
              </a:rPr>
              <a:t>Aquatic organisms</a:t>
            </a:r>
          </a:p>
          <a:p>
            <a:pPr algn="ctr"/>
            <a:endPar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Rainbow trout</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ts val="1680"/>
              </a:lnSpc>
              <a:buFont typeface="Arial" panose="020B0604020202020204" pitchFamily="34" charset="0"/>
              <a:buChar char="•"/>
            </a:pPr>
            <a:endPar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Nile tilapia</a:t>
            </a:r>
          </a:p>
          <a:p>
            <a:pPr marL="285750" indent="-285750">
              <a:lnSpc>
                <a:spcPts val="1680"/>
              </a:lnSpc>
              <a:buFont typeface="Arial" panose="020B0604020202020204" pitchFamily="34" charset="0"/>
              <a:buChar char="•"/>
            </a:pPr>
            <a:endPar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Barramundi </a:t>
            </a:r>
          </a:p>
          <a:p>
            <a:pPr marL="457200" indent="-457200">
              <a:lnSpc>
                <a:spcPts val="1680"/>
              </a:lnSpc>
              <a:buFont typeface="Arial" panose="020B0604020202020204" pitchFamily="34" charset="0"/>
              <a:buChar char="•"/>
            </a:pPr>
            <a:endPar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marL="287338" indent="-287338">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Carp </a:t>
            </a:r>
          </a:p>
          <a:p>
            <a:pPr marL="457200" indent="-457200">
              <a:lnSpc>
                <a:spcPts val="1680"/>
              </a:lnSpc>
              <a:buFont typeface="Arial" panose="020B0604020202020204" pitchFamily="34" charset="0"/>
              <a:buChar char="•"/>
            </a:pPr>
            <a:endPar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marL="287338" indent="-287338">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African catfish</a:t>
            </a:r>
          </a:p>
        </p:txBody>
      </p:sp>
      <p:sp>
        <p:nvSpPr>
          <p:cNvPr id="8" name="Rectangle: Rounded Corners 7">
            <a:extLst>
              <a:ext uri="{FF2B5EF4-FFF2-40B4-BE49-F238E27FC236}">
                <a16:creationId xmlns:a16="http://schemas.microsoft.com/office/drawing/2014/main" id="{3A47D451-C024-4B93-ACB5-5A5566631349}"/>
              </a:ext>
            </a:extLst>
          </p:cNvPr>
          <p:cNvSpPr/>
          <p:nvPr/>
        </p:nvSpPr>
        <p:spPr>
          <a:xfrm>
            <a:off x="6218472" y="1715804"/>
            <a:ext cx="5510886" cy="4261566"/>
          </a:xfrm>
          <a:prstGeom prst="roundRect">
            <a:avLst/>
          </a:prstGeom>
          <a:solidFill>
            <a:srgbClr val="CBDB8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b="1" dirty="0">
                <a:solidFill>
                  <a:schemeClr val="tx1"/>
                </a:solidFill>
                <a:latin typeface="United Sans Cd Bk" pitchFamily="2" charset="77"/>
                <a:ea typeface="Calibri" panose="020F0502020204030204" pitchFamily="34" charset="0"/>
                <a:cs typeface="Calibri" panose="020F0502020204030204" pitchFamily="34" charset="0"/>
              </a:rPr>
              <a:t>Crops</a:t>
            </a:r>
          </a:p>
          <a:p>
            <a:endParaRPr lang="en-US" sz="1400" b="1" dirty="0">
              <a:solidFill>
                <a:schemeClr val="tx1"/>
              </a:solidFill>
              <a:latin typeface="United Sans Cd Bk" pitchFamily="2" charset="77"/>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Lettuce </a:t>
            </a:r>
          </a:p>
          <a:p>
            <a:pPr marL="457200" indent="-457200">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pt-BR" sz="2400" dirty="0">
                <a:solidFill>
                  <a:schemeClr val="tx1"/>
                </a:solidFill>
                <a:latin typeface="Acumin Pro" panose="020B0504020202020204" pitchFamily="34" charset="77"/>
                <a:ea typeface="Calibri" panose="020F0502020204030204" pitchFamily="34" charset="0"/>
                <a:cs typeface="Calibri" panose="020F0502020204030204" pitchFamily="34" charset="0"/>
              </a:rPr>
              <a:t>Basil</a:t>
            </a:r>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pt-BR" sz="2400" dirty="0">
                <a:solidFill>
                  <a:schemeClr val="tx1"/>
                </a:solidFill>
                <a:latin typeface="Acumin Pro" panose="020B0504020202020204" pitchFamily="34" charset="77"/>
                <a:ea typeface="Calibri" panose="020F0502020204030204" pitchFamily="34" charset="0"/>
                <a:cs typeface="Calibri" panose="020F0502020204030204" pitchFamily="34" charset="0"/>
              </a:rPr>
              <a:t>Tomatoes</a:t>
            </a:r>
          </a:p>
          <a:p>
            <a:pPr marL="457200" indent="-457200">
              <a:buFont typeface="Arial" panose="020B0604020202020204" pitchFamily="34" charset="0"/>
              <a:buChar char="•"/>
            </a:pPr>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dirty="0">
                <a:solidFill>
                  <a:schemeClr val="tx1"/>
                </a:solidFill>
                <a:latin typeface="Acumin Pro" panose="020B0504020202020204" pitchFamily="34" charset="77"/>
                <a:ea typeface="Calibri" panose="020F0502020204030204" pitchFamily="34" charset="0"/>
                <a:cs typeface="Calibri" panose="020F0502020204030204" pitchFamily="34" charset="0"/>
              </a:rPr>
              <a:t>Cucumber</a:t>
            </a:r>
            <a:endParaRPr lang="en-US" sz="2400" b="1" dirty="0">
              <a:solidFill>
                <a:schemeClr val="tx1"/>
              </a:solidFill>
              <a:latin typeface="Acumin Pro" panose="020B0504020202020204" pitchFamily="34" charset="77"/>
              <a:ea typeface="Calibri" panose="020F0502020204030204" pitchFamily="34" charset="0"/>
              <a:cs typeface="Calibri" panose="020F0502020204030204" pitchFamily="34" charset="0"/>
            </a:endParaRPr>
          </a:p>
          <a:p>
            <a:pPr algn="ctr"/>
            <a:endParaRPr lang="en-US" dirty="0">
              <a:solidFill>
                <a:schemeClr val="tx1"/>
              </a:solidFill>
            </a:endParaRPr>
          </a:p>
        </p:txBody>
      </p:sp>
      <p:pic>
        <p:nvPicPr>
          <p:cNvPr id="3078" name="Picture 6">
            <a:extLst>
              <a:ext uri="{FF2B5EF4-FFF2-40B4-BE49-F238E27FC236}">
                <a16:creationId xmlns:a16="http://schemas.microsoft.com/office/drawing/2014/main" id="{CB75C084-A250-488F-98E0-A23599BB3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600" y="2472087"/>
            <a:ext cx="2355426" cy="8342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FAF8C850-61BD-4964-9ABA-E4224D854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836" y="3089988"/>
            <a:ext cx="1478262" cy="107455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DA149A16-75DA-40AB-BE65-1D591EC3C4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587" b="36091"/>
          <a:stretch/>
        </p:blipFill>
        <p:spPr bwMode="auto">
          <a:xfrm>
            <a:off x="3598673" y="3707192"/>
            <a:ext cx="2378847" cy="86404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2525695C-65C3-48DC-9F22-1F85CAE341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1815" y="4315682"/>
            <a:ext cx="1920826" cy="84799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A9A0E4B1-3661-4B75-9170-0AA99472B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2438" y="5057517"/>
            <a:ext cx="2696337" cy="884467"/>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a:extLst>
              <a:ext uri="{FF2B5EF4-FFF2-40B4-BE49-F238E27FC236}">
                <a16:creationId xmlns:a16="http://schemas.microsoft.com/office/drawing/2014/main" id="{C19DBD9C-E05C-479E-A2CD-C29F316FE0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1949" y="2308913"/>
            <a:ext cx="1055106" cy="9973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BB8BF0-7386-4908-8865-3F80721EAFD1}"/>
              </a:ext>
            </a:extLst>
          </p:cNvPr>
          <p:cNvPicPr>
            <a:picLocks noChangeAspect="1"/>
          </p:cNvPicPr>
          <p:nvPr/>
        </p:nvPicPr>
        <p:blipFill>
          <a:blip r:embed="rId10"/>
          <a:stretch>
            <a:fillRect/>
          </a:stretch>
        </p:blipFill>
        <p:spPr>
          <a:xfrm>
            <a:off x="7936381" y="3269413"/>
            <a:ext cx="1166343" cy="997387"/>
          </a:xfrm>
          <a:prstGeom prst="rect">
            <a:avLst/>
          </a:prstGeom>
        </p:spPr>
      </p:pic>
      <p:pic>
        <p:nvPicPr>
          <p:cNvPr id="3108" name="Picture 36">
            <a:extLst>
              <a:ext uri="{FF2B5EF4-FFF2-40B4-BE49-F238E27FC236}">
                <a16:creationId xmlns:a16="http://schemas.microsoft.com/office/drawing/2014/main" id="{8E4DEF86-4429-49EC-A379-71E5827BF6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3549" y="3724850"/>
            <a:ext cx="1432972" cy="966501"/>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a:extLst>
              <a:ext uri="{FF2B5EF4-FFF2-40B4-BE49-F238E27FC236}">
                <a16:creationId xmlns:a16="http://schemas.microsoft.com/office/drawing/2014/main" id="{EF2C2FB8-7E27-445F-958F-7737BA31A1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6605700">
            <a:off x="8483040" y="4671778"/>
            <a:ext cx="1239369" cy="11649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32444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F27D50-5766-4A0C-EDA7-20F11E128C05}"/>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B6CF63-15BE-E60F-CC10-36C69F84ABB1}"/>
              </a:ext>
            </a:extLst>
          </p:cNvPr>
          <p:cNvPicPr>
            <a:picLocks noChangeAspect="1"/>
          </p:cNvPicPr>
          <p:nvPr/>
        </p:nvPicPr>
        <p:blipFill>
          <a:blip r:embed="rId2"/>
          <a:stretch>
            <a:fillRect/>
          </a:stretch>
        </p:blipFill>
        <p:spPr>
          <a:xfrm>
            <a:off x="0" y="0"/>
            <a:ext cx="5753527" cy="6858000"/>
          </a:xfrm>
          <a:prstGeom prst="rect">
            <a:avLst/>
          </a:prstGeom>
        </p:spPr>
      </p:pic>
      <p:pic>
        <p:nvPicPr>
          <p:cNvPr id="10" name="Picture 9">
            <a:extLst>
              <a:ext uri="{FF2B5EF4-FFF2-40B4-BE49-F238E27FC236}">
                <a16:creationId xmlns:a16="http://schemas.microsoft.com/office/drawing/2014/main" id="{83B64726-1A05-96AC-5B8E-36FDBF6E2FB7}"/>
              </a:ext>
            </a:extLst>
          </p:cNvPr>
          <p:cNvPicPr>
            <a:picLocks noChangeAspect="1"/>
          </p:cNvPicPr>
          <p:nvPr/>
        </p:nvPicPr>
        <p:blipFill>
          <a:blip r:embed="rId3"/>
          <a:stretch>
            <a:fillRect/>
          </a:stretch>
        </p:blipFill>
        <p:spPr>
          <a:xfrm>
            <a:off x="643654" y="6032939"/>
            <a:ext cx="2227563" cy="398729"/>
          </a:xfrm>
          <a:prstGeom prst="rect">
            <a:avLst/>
          </a:prstGeom>
        </p:spPr>
      </p:pic>
      <p:pic>
        <p:nvPicPr>
          <p:cNvPr id="6" name="Picture 5" descr="A qr code with a star&#10;&#10;Description automatically generated">
            <a:extLst>
              <a:ext uri="{FF2B5EF4-FFF2-40B4-BE49-F238E27FC236}">
                <a16:creationId xmlns:a16="http://schemas.microsoft.com/office/drawing/2014/main" id="{DE4295EC-41CF-CE29-E06B-17BE9841339C}"/>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7" name="TextBox 6">
            <a:extLst>
              <a:ext uri="{FF2B5EF4-FFF2-40B4-BE49-F238E27FC236}">
                <a16:creationId xmlns:a16="http://schemas.microsoft.com/office/drawing/2014/main" id="{14983009-053B-5294-B0D8-018F67830E7E}"/>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12" name="TextBox 11">
            <a:extLst>
              <a:ext uri="{FF2B5EF4-FFF2-40B4-BE49-F238E27FC236}">
                <a16:creationId xmlns:a16="http://schemas.microsoft.com/office/drawing/2014/main" id="{24C57200-FC9B-45CB-9AE7-C18A14013CEC}"/>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spTree>
    <p:extLst>
      <p:ext uri="{BB962C8B-B14F-4D97-AF65-F5344CB8AC3E}">
        <p14:creationId xmlns:p14="http://schemas.microsoft.com/office/powerpoint/2010/main" val="382030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5CAB-DAF5-4974-8E35-EC7BB1B26603}"/>
              </a:ext>
            </a:extLst>
          </p:cNvPr>
          <p:cNvSpPr>
            <a:spLocks noGrp="1"/>
          </p:cNvSpPr>
          <p:nvPr>
            <p:ph type="title"/>
          </p:nvPr>
        </p:nvSpPr>
        <p:spPr>
          <a:xfrm>
            <a:off x="367991" y="509240"/>
            <a:ext cx="8906012" cy="1098176"/>
          </a:xfrm>
        </p:spPr>
        <p:txBody>
          <a:bodyPr/>
          <a:lstStyle/>
          <a:p>
            <a:r>
              <a:rPr lang="en-US" dirty="0">
                <a:effectLst/>
                <a:ea typeface="Cambria" panose="02040503050406030204" pitchFamily="18" charset="0"/>
              </a:rPr>
              <a:t>Let’s get started!</a:t>
            </a:r>
            <a:endParaRPr lang="en-US" dirty="0"/>
          </a:p>
        </p:txBody>
      </p:sp>
      <p:sp>
        <p:nvSpPr>
          <p:cNvPr id="3" name="Content Placeholder 2">
            <a:extLst>
              <a:ext uri="{FF2B5EF4-FFF2-40B4-BE49-F238E27FC236}">
                <a16:creationId xmlns:a16="http://schemas.microsoft.com/office/drawing/2014/main" id="{3D368998-CB73-4ACF-BC44-3962FA575F49}"/>
              </a:ext>
            </a:extLst>
          </p:cNvPr>
          <p:cNvSpPr>
            <a:spLocks noGrp="1"/>
          </p:cNvSpPr>
          <p:nvPr>
            <p:ph idx="1"/>
          </p:nvPr>
        </p:nvSpPr>
        <p:spPr>
          <a:xfrm>
            <a:off x="367991" y="1707777"/>
            <a:ext cx="8259642" cy="954742"/>
          </a:xfrm>
        </p:spPr>
        <p:txBody>
          <a:bodyPr>
            <a:noAutofit/>
          </a:bodyPr>
          <a:lstStyle/>
          <a:p>
            <a:pPr marL="0" indent="0">
              <a:buNone/>
            </a:pPr>
            <a:r>
              <a:rPr lang="en-US" dirty="0"/>
              <a:t>You will set up your own aquaponics system with goldfish and an herb of your choice. </a:t>
            </a:r>
          </a:p>
        </p:txBody>
      </p:sp>
      <p:grpSp>
        <p:nvGrpSpPr>
          <p:cNvPr id="7" name="Group 6">
            <a:extLst>
              <a:ext uri="{FF2B5EF4-FFF2-40B4-BE49-F238E27FC236}">
                <a16:creationId xmlns:a16="http://schemas.microsoft.com/office/drawing/2014/main" id="{CE8121DF-152D-447C-AF37-250A47369774}"/>
              </a:ext>
            </a:extLst>
          </p:cNvPr>
          <p:cNvGrpSpPr/>
          <p:nvPr/>
        </p:nvGrpSpPr>
        <p:grpSpPr>
          <a:xfrm>
            <a:off x="5872898" y="3035431"/>
            <a:ext cx="5674005" cy="2797165"/>
            <a:chOff x="2917998" y="2669174"/>
            <a:chExt cx="6356004" cy="3170077"/>
          </a:xfrm>
        </p:grpSpPr>
        <p:pic>
          <p:nvPicPr>
            <p:cNvPr id="5" name="Picture 4">
              <a:extLst>
                <a:ext uri="{FF2B5EF4-FFF2-40B4-BE49-F238E27FC236}">
                  <a16:creationId xmlns:a16="http://schemas.microsoft.com/office/drawing/2014/main" id="{00E8816C-CE40-9CE2-11F1-1E0B697B3111}"/>
                </a:ext>
              </a:extLst>
            </p:cNvPr>
            <p:cNvPicPr>
              <a:picLocks noChangeAspect="1"/>
            </p:cNvPicPr>
            <p:nvPr/>
          </p:nvPicPr>
          <p:blipFill>
            <a:blip r:embed="rId3"/>
            <a:stretch>
              <a:fillRect/>
            </a:stretch>
          </p:blipFill>
          <p:spPr>
            <a:xfrm>
              <a:off x="4375841" y="4490758"/>
              <a:ext cx="1873278" cy="830422"/>
            </a:xfrm>
            <a:prstGeom prst="rect">
              <a:avLst/>
            </a:prstGeom>
          </p:spPr>
        </p:pic>
        <p:pic>
          <p:nvPicPr>
            <p:cNvPr id="6" name="Picture 5">
              <a:extLst>
                <a:ext uri="{FF2B5EF4-FFF2-40B4-BE49-F238E27FC236}">
                  <a16:creationId xmlns:a16="http://schemas.microsoft.com/office/drawing/2014/main" id="{0434F92B-BB21-0034-C20A-63EDF7B2D87B}"/>
                </a:ext>
              </a:extLst>
            </p:cNvPr>
            <p:cNvPicPr>
              <a:picLocks noChangeAspect="1"/>
            </p:cNvPicPr>
            <p:nvPr/>
          </p:nvPicPr>
          <p:blipFill>
            <a:blip r:embed="rId4"/>
            <a:stretch>
              <a:fillRect/>
            </a:stretch>
          </p:blipFill>
          <p:spPr>
            <a:xfrm>
              <a:off x="6249119" y="2669174"/>
              <a:ext cx="3024883" cy="3170077"/>
            </a:xfrm>
            <a:prstGeom prst="rect">
              <a:avLst/>
            </a:prstGeom>
          </p:spPr>
        </p:pic>
        <p:pic>
          <p:nvPicPr>
            <p:cNvPr id="8" name="Picture 7">
              <a:extLst>
                <a:ext uri="{FF2B5EF4-FFF2-40B4-BE49-F238E27FC236}">
                  <a16:creationId xmlns:a16="http://schemas.microsoft.com/office/drawing/2014/main" id="{02BAC85C-0AA4-4D3F-2264-87AB4C71DD7B}"/>
                </a:ext>
              </a:extLst>
            </p:cNvPr>
            <p:cNvPicPr>
              <a:picLocks noChangeAspect="1"/>
            </p:cNvPicPr>
            <p:nvPr/>
          </p:nvPicPr>
          <p:blipFill>
            <a:blip r:embed="rId3"/>
            <a:stretch>
              <a:fillRect/>
            </a:stretch>
          </p:blipFill>
          <p:spPr>
            <a:xfrm flipH="1">
              <a:off x="2917998" y="3013789"/>
              <a:ext cx="2030504" cy="830422"/>
            </a:xfrm>
            <a:prstGeom prst="rect">
              <a:avLst/>
            </a:prstGeom>
          </p:spPr>
        </p:pic>
      </p:grpSp>
      <p:pic>
        <p:nvPicPr>
          <p:cNvPr id="4" name="Picture 3">
            <a:extLst>
              <a:ext uri="{FF2B5EF4-FFF2-40B4-BE49-F238E27FC236}">
                <a16:creationId xmlns:a16="http://schemas.microsoft.com/office/drawing/2014/main" id="{A92F9407-20DC-455F-924E-70FC747AFCEE}"/>
              </a:ext>
            </a:extLst>
          </p:cNvPr>
          <p:cNvPicPr>
            <a:picLocks noChangeAspect="1"/>
          </p:cNvPicPr>
          <p:nvPr/>
        </p:nvPicPr>
        <p:blipFill>
          <a:blip r:embed="rId5">
            <a:alphaModFix amt="76000"/>
          </a:blip>
          <a:stretch>
            <a:fillRect/>
          </a:stretch>
        </p:blipFill>
        <p:spPr>
          <a:xfrm>
            <a:off x="269102" y="2662519"/>
            <a:ext cx="4944285" cy="3194581"/>
          </a:xfrm>
          <a:prstGeom prst="rect">
            <a:avLst/>
          </a:prstGeom>
        </p:spPr>
      </p:pic>
    </p:spTree>
    <p:custDataLst>
      <p:tags r:id="rId1"/>
    </p:custDataLst>
    <p:extLst>
      <p:ext uri="{BB962C8B-B14F-4D97-AF65-F5344CB8AC3E}">
        <p14:creationId xmlns:p14="http://schemas.microsoft.com/office/powerpoint/2010/main" val="256490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a:xfrm>
            <a:off x="367990" y="609600"/>
            <a:ext cx="8906013" cy="917196"/>
          </a:xfrm>
        </p:spPr>
        <p:txBody>
          <a:bodyPr/>
          <a:lstStyle/>
          <a:p>
            <a:r>
              <a:rPr lang="en-US" dirty="0">
                <a:effectLst/>
                <a:ea typeface="Cambria" panose="02040503050406030204" pitchFamily="18" charset="0"/>
              </a:rPr>
              <a:t>Aquaponics</a:t>
            </a:r>
            <a:endParaRPr lang="en-US" dirty="0"/>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67990" y="1632555"/>
            <a:ext cx="10539496" cy="4832639"/>
          </a:xfrm>
        </p:spPr>
        <p:txBody>
          <a:bodyPr>
            <a:normAutofit/>
          </a:bodyPr>
          <a:lstStyle/>
          <a:p>
            <a:pPr>
              <a:lnSpc>
                <a:spcPct val="120000"/>
              </a:lnSpc>
              <a:spcBef>
                <a:spcPts val="600"/>
              </a:spcBef>
            </a:pPr>
            <a:r>
              <a:rPr lang="en-US" dirty="0"/>
              <a:t>Aquaponics is a system of raising plants and aquatic animals together. </a:t>
            </a:r>
          </a:p>
          <a:p>
            <a:pPr>
              <a:lnSpc>
                <a:spcPct val="120000"/>
              </a:lnSpc>
              <a:spcBef>
                <a:spcPts val="600"/>
              </a:spcBef>
            </a:pPr>
            <a:r>
              <a:rPr lang="en-US" dirty="0"/>
              <a:t>Animal wastes serve as a nutrient source for the plants. </a:t>
            </a:r>
          </a:p>
          <a:p>
            <a:pPr>
              <a:lnSpc>
                <a:spcPct val="120000"/>
              </a:lnSpc>
              <a:spcBef>
                <a:spcPts val="600"/>
              </a:spcBef>
            </a:pPr>
            <a:r>
              <a:rPr lang="en-US" dirty="0"/>
              <a:t>These systems can be any size. Functioning systems range from simple </a:t>
            </a:r>
            <a:br>
              <a:rPr lang="en-US" dirty="0"/>
            </a:br>
            <a:r>
              <a:rPr lang="en-US" dirty="0"/>
              <a:t>10-gallon tank to those holding thousands of gallons of water. </a:t>
            </a:r>
          </a:p>
          <a:p>
            <a:pPr>
              <a:lnSpc>
                <a:spcPct val="120000"/>
              </a:lnSpc>
              <a:spcBef>
                <a:spcPts val="600"/>
              </a:spcBef>
            </a:pPr>
            <a:r>
              <a:rPr lang="en-US" dirty="0"/>
              <a:t>Aquaponics systems have the same basic system components: </a:t>
            </a:r>
          </a:p>
          <a:p>
            <a:pPr lvl="1">
              <a:lnSpc>
                <a:spcPct val="120000"/>
              </a:lnSpc>
              <a:spcBef>
                <a:spcPts val="600"/>
              </a:spcBef>
            </a:pPr>
            <a:r>
              <a:rPr lang="en-US" dirty="0"/>
              <a:t>Fish or shrimp</a:t>
            </a:r>
          </a:p>
          <a:p>
            <a:pPr lvl="1">
              <a:lnSpc>
                <a:spcPct val="120000"/>
              </a:lnSpc>
              <a:spcBef>
                <a:spcPts val="600"/>
              </a:spcBef>
            </a:pPr>
            <a:r>
              <a:rPr lang="en-US" dirty="0"/>
              <a:t>Plants</a:t>
            </a:r>
          </a:p>
          <a:p>
            <a:pPr lvl="1">
              <a:lnSpc>
                <a:spcPct val="120000"/>
              </a:lnSpc>
              <a:spcBef>
                <a:spcPts val="600"/>
              </a:spcBef>
            </a:pPr>
            <a:r>
              <a:rPr lang="en-US" dirty="0"/>
              <a:t>The tank, hoses, filter and a pump</a:t>
            </a:r>
          </a:p>
        </p:txBody>
      </p:sp>
      <p:pic>
        <p:nvPicPr>
          <p:cNvPr id="3" name="Picture 2">
            <a:extLst>
              <a:ext uri="{FF2B5EF4-FFF2-40B4-BE49-F238E27FC236}">
                <a16:creationId xmlns:a16="http://schemas.microsoft.com/office/drawing/2014/main" id="{FE3C5FB4-9B1D-4979-B52D-CAA627FEADBA}"/>
              </a:ext>
            </a:extLst>
          </p:cNvPr>
          <p:cNvPicPr>
            <a:picLocks noChangeAspect="1"/>
          </p:cNvPicPr>
          <p:nvPr/>
        </p:nvPicPr>
        <p:blipFill>
          <a:blip r:embed="rId4"/>
          <a:stretch>
            <a:fillRect/>
          </a:stretch>
        </p:blipFill>
        <p:spPr>
          <a:xfrm>
            <a:off x="9829800" y="4246050"/>
            <a:ext cx="1742207" cy="1830117"/>
          </a:xfrm>
          <a:prstGeom prst="rect">
            <a:avLst/>
          </a:prstGeom>
        </p:spPr>
      </p:pic>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3946-E20D-49AB-A74A-AEC5E535A4BE}"/>
              </a:ext>
            </a:extLst>
          </p:cNvPr>
          <p:cNvSpPr>
            <a:spLocks noGrp="1"/>
          </p:cNvSpPr>
          <p:nvPr>
            <p:ph type="title"/>
          </p:nvPr>
        </p:nvSpPr>
        <p:spPr>
          <a:xfrm>
            <a:off x="418715" y="749662"/>
            <a:ext cx="9701107" cy="581267"/>
          </a:xfrm>
        </p:spPr>
        <p:txBody>
          <a:bodyPr/>
          <a:lstStyle/>
          <a:p>
            <a:r>
              <a:rPr lang="en-US" dirty="0"/>
              <a:t>Materials needed</a:t>
            </a:r>
          </a:p>
        </p:txBody>
      </p:sp>
      <p:sp>
        <p:nvSpPr>
          <p:cNvPr id="3" name="Content Placeholder 2">
            <a:extLst>
              <a:ext uri="{FF2B5EF4-FFF2-40B4-BE49-F238E27FC236}">
                <a16:creationId xmlns:a16="http://schemas.microsoft.com/office/drawing/2014/main" id="{7ED85B32-B934-4077-945A-4C320F152A55}"/>
              </a:ext>
            </a:extLst>
          </p:cNvPr>
          <p:cNvSpPr>
            <a:spLocks noGrp="1"/>
          </p:cNvSpPr>
          <p:nvPr>
            <p:ph idx="1"/>
          </p:nvPr>
        </p:nvSpPr>
        <p:spPr>
          <a:xfrm>
            <a:off x="418715" y="1614877"/>
            <a:ext cx="11272541" cy="4960094"/>
          </a:xfrm>
        </p:spPr>
        <p:txBody>
          <a:bodyPr>
            <a:normAutofit fontScale="92500" lnSpcReduction="10000"/>
          </a:bodyPr>
          <a:lstStyle/>
          <a:p>
            <a:pPr>
              <a:lnSpc>
                <a:spcPct val="120000"/>
              </a:lnSpc>
              <a:spcBef>
                <a:spcPts val="0"/>
              </a:spcBef>
            </a:pPr>
            <a:r>
              <a:rPr lang="en-US" sz="2200" dirty="0"/>
              <a:t>Aquarium with: </a:t>
            </a:r>
          </a:p>
          <a:p>
            <a:pPr lvl="1">
              <a:lnSpc>
                <a:spcPct val="120000"/>
              </a:lnSpc>
              <a:spcBef>
                <a:spcPts val="0"/>
              </a:spcBef>
            </a:pPr>
            <a:r>
              <a:rPr lang="en-US" sz="1800" dirty="0">
                <a:latin typeface="Acumin Pro" panose="020B0504020202020204" pitchFamily="34" charset="77"/>
              </a:rPr>
              <a:t>Artificial light if you do not have a bright spot to place the tank (but not in direct sunlight)</a:t>
            </a:r>
          </a:p>
          <a:p>
            <a:pPr lvl="1">
              <a:lnSpc>
                <a:spcPct val="120000"/>
              </a:lnSpc>
              <a:spcBef>
                <a:spcPts val="0"/>
              </a:spcBef>
            </a:pPr>
            <a:r>
              <a:rPr lang="en-US" sz="1800" dirty="0">
                <a:latin typeface="Acumin Pro" panose="020B0504020202020204" pitchFamily="34" charset="77"/>
              </a:rPr>
              <a:t>Filter and pump</a:t>
            </a:r>
          </a:p>
          <a:p>
            <a:pPr lvl="2">
              <a:lnSpc>
                <a:spcPct val="120000"/>
              </a:lnSpc>
              <a:spcBef>
                <a:spcPts val="0"/>
              </a:spcBef>
              <a:buFont typeface="Wingdings" pitchFamily="2" charset="2"/>
              <a:buChar char="Ø"/>
            </a:pPr>
            <a:r>
              <a:rPr lang="en-US" sz="1400" dirty="0">
                <a:latin typeface="Acumin Pro" panose="020B0504020202020204" pitchFamily="34" charset="77"/>
                <a:ea typeface="Calibri" panose="020F0502020204030204" pitchFamily="34" charset="0"/>
              </a:rPr>
              <a:t>A sponge filter can be used instead of a carbon filter. They are simple to use as long as you have a small air pump for tank aeration.</a:t>
            </a:r>
          </a:p>
          <a:p>
            <a:pPr lvl="2">
              <a:lnSpc>
                <a:spcPct val="120000"/>
              </a:lnSpc>
              <a:spcBef>
                <a:spcPts val="0"/>
              </a:spcBef>
              <a:buFont typeface="Wingdings" pitchFamily="2" charset="2"/>
              <a:buChar char="Ø"/>
            </a:pPr>
            <a:r>
              <a:rPr lang="en-US" sz="1400" dirty="0">
                <a:effectLst/>
                <a:latin typeface="Acumin Pro" panose="020B0504020202020204" pitchFamily="34" charset="77"/>
                <a:ea typeface="Calibri" panose="020F0502020204030204" pitchFamily="34" charset="0"/>
              </a:rPr>
              <a:t>Larger filters can hold more good bacteria that break down harmful chemicals in the water.</a:t>
            </a:r>
          </a:p>
          <a:p>
            <a:pPr lvl="1">
              <a:lnSpc>
                <a:spcPct val="120000"/>
              </a:lnSpc>
              <a:spcBef>
                <a:spcPts val="0"/>
              </a:spcBef>
            </a:pPr>
            <a:r>
              <a:rPr lang="en-US" sz="1800" dirty="0">
                <a:latin typeface="Acumin Pro" panose="020B0504020202020204" pitchFamily="34" charset="77"/>
              </a:rPr>
              <a:t>Grow bed options: stones; clean pea gravel; </a:t>
            </a:r>
            <a:r>
              <a:rPr lang="en-US" sz="1800" dirty="0" err="1">
                <a:latin typeface="Acumin Pro" panose="020B0504020202020204" pitchFamily="34" charset="77"/>
              </a:rPr>
              <a:t>styrofoam</a:t>
            </a:r>
            <a:endParaRPr lang="en-US" sz="1800" dirty="0">
              <a:latin typeface="Acumin Pro" panose="020B0504020202020204" pitchFamily="34" charset="77"/>
            </a:endParaRPr>
          </a:p>
          <a:p>
            <a:pPr lvl="1">
              <a:lnSpc>
                <a:spcPct val="120000"/>
              </a:lnSpc>
              <a:spcBef>
                <a:spcPts val="0"/>
              </a:spcBef>
            </a:pPr>
            <a:r>
              <a:rPr lang="en-US" sz="1800" dirty="0">
                <a:latin typeface="Acumin Pro" panose="020B0504020202020204" pitchFamily="34" charset="77"/>
              </a:rPr>
              <a:t>Optional tank accessories: plants, marbles, figures, buildings. </a:t>
            </a:r>
            <a:r>
              <a:rPr lang="en-US" sz="1300" dirty="0">
                <a:latin typeface="Acumin Pro" panose="020B0504020202020204" pitchFamily="34" charset="77"/>
              </a:rPr>
              <a:t>(Note: Accessories must be colorfast and insoluble.)</a:t>
            </a:r>
          </a:p>
          <a:p>
            <a:pPr>
              <a:lnSpc>
                <a:spcPct val="120000"/>
              </a:lnSpc>
              <a:spcBef>
                <a:spcPts val="0"/>
              </a:spcBef>
            </a:pPr>
            <a:r>
              <a:rPr lang="en-US" sz="2200" dirty="0">
                <a:ea typeface="Calibri" panose="020F0502020204030204" pitchFamily="34" charset="0"/>
              </a:rPr>
              <a:t>Bacteria starter (nitrifying bacteria) </a:t>
            </a:r>
          </a:p>
          <a:p>
            <a:pPr>
              <a:lnSpc>
                <a:spcPct val="120000"/>
              </a:lnSpc>
              <a:spcBef>
                <a:spcPts val="0"/>
              </a:spcBef>
            </a:pPr>
            <a:r>
              <a:rPr lang="en-US" sz="2200" dirty="0"/>
              <a:t>Fish net </a:t>
            </a:r>
          </a:p>
          <a:p>
            <a:pPr>
              <a:lnSpc>
                <a:spcPct val="120000"/>
              </a:lnSpc>
              <a:spcBef>
                <a:spcPts val="0"/>
              </a:spcBef>
            </a:pPr>
            <a:r>
              <a:rPr lang="en-US" sz="2200" dirty="0"/>
              <a:t>Goldfish food </a:t>
            </a:r>
          </a:p>
          <a:p>
            <a:pPr>
              <a:lnSpc>
                <a:spcPct val="120000"/>
              </a:lnSpc>
              <a:spcBef>
                <a:spcPts val="0"/>
              </a:spcBef>
            </a:pPr>
            <a:r>
              <a:rPr lang="en-US" sz="2200" dirty="0">
                <a:ea typeface="Calibri" panose="020F0502020204030204" pitchFamily="34" charset="0"/>
              </a:rPr>
              <a:t>Water testing kit to check water parameters: pH, ammonia, nitrite</a:t>
            </a:r>
            <a:endParaRPr lang="en-US" sz="2200" dirty="0"/>
          </a:p>
          <a:p>
            <a:pPr>
              <a:lnSpc>
                <a:spcPct val="120000"/>
              </a:lnSpc>
              <a:spcBef>
                <a:spcPts val="0"/>
              </a:spcBef>
            </a:pPr>
            <a:r>
              <a:rPr lang="en-US" sz="2200" dirty="0"/>
              <a:t>Cleaning materials:</a:t>
            </a:r>
          </a:p>
          <a:p>
            <a:pPr lvl="1">
              <a:lnSpc>
                <a:spcPct val="120000"/>
              </a:lnSpc>
              <a:spcBef>
                <a:spcPts val="0"/>
              </a:spcBef>
            </a:pPr>
            <a:r>
              <a:rPr lang="en-US" sz="1800" dirty="0">
                <a:latin typeface="Acumin Pro" panose="020B0504020202020204" pitchFamily="34" charset="77"/>
              </a:rPr>
              <a:t>Salt, non-iodized</a:t>
            </a:r>
          </a:p>
          <a:p>
            <a:pPr lvl="1">
              <a:lnSpc>
                <a:spcPct val="120000"/>
              </a:lnSpc>
              <a:spcBef>
                <a:spcPts val="0"/>
              </a:spcBef>
            </a:pPr>
            <a:r>
              <a:rPr lang="en-US" sz="1800" dirty="0">
                <a:latin typeface="Acumin Pro" panose="020B0504020202020204" pitchFamily="34" charset="77"/>
              </a:rPr>
              <a:t>Gravel vac or t</a:t>
            </a:r>
            <a:r>
              <a:rPr lang="en-US" sz="1800" dirty="0">
                <a:effectLst/>
                <a:latin typeface="Acumin Pro" panose="020B0504020202020204" pitchFamily="34" charset="77"/>
                <a:ea typeface="Calibri" panose="020F0502020204030204" pitchFamily="34" charset="0"/>
              </a:rPr>
              <a:t>ube</a:t>
            </a:r>
            <a:r>
              <a:rPr lang="en-US" sz="1800" dirty="0">
                <a:latin typeface="Acumin Pro" panose="020B0504020202020204" pitchFamily="34" charset="77"/>
                <a:ea typeface="Calibri" panose="020F0502020204030204" pitchFamily="34" charset="0"/>
              </a:rPr>
              <a:t> </a:t>
            </a:r>
            <a:r>
              <a:rPr lang="en-US" sz="1800" dirty="0">
                <a:effectLst/>
                <a:latin typeface="Acumin Pro" panose="020B0504020202020204" pitchFamily="34" charset="77"/>
                <a:ea typeface="Calibri" panose="020F0502020204030204" pitchFamily="34" charset="0"/>
              </a:rPr>
              <a:t>to clean debris from the stones at the bottom of the aquarium.</a:t>
            </a:r>
          </a:p>
          <a:p>
            <a:pPr>
              <a:lnSpc>
                <a:spcPct val="120000"/>
              </a:lnSpc>
              <a:spcBef>
                <a:spcPts val="0"/>
              </a:spcBef>
            </a:pPr>
            <a:r>
              <a:rPr lang="en-US" sz="2200" dirty="0">
                <a:ea typeface="Calibri" panose="020F0502020204030204" pitchFamily="34" charset="0"/>
              </a:rPr>
              <a:t>Air stone or dichlorination chemical if using chlorinated </a:t>
            </a:r>
            <a:r>
              <a:rPr lang="en-US" sz="2200" dirty="0">
                <a:effectLst/>
                <a:ea typeface="Calibri" panose="020F0502020204030204" pitchFamily="34" charset="0"/>
              </a:rPr>
              <a:t>water.</a:t>
            </a:r>
          </a:p>
        </p:txBody>
      </p:sp>
      <p:sp>
        <p:nvSpPr>
          <p:cNvPr id="6" name="Rectangle: Rounded Corners 7">
            <a:extLst>
              <a:ext uri="{FF2B5EF4-FFF2-40B4-BE49-F238E27FC236}">
                <a16:creationId xmlns:a16="http://schemas.microsoft.com/office/drawing/2014/main" id="{813212CB-8151-B418-1DB7-27EC4BEBAA3B}"/>
              </a:ext>
            </a:extLst>
          </p:cNvPr>
          <p:cNvSpPr/>
          <p:nvPr/>
        </p:nvSpPr>
        <p:spPr>
          <a:xfrm>
            <a:off x="8983532" y="3851238"/>
            <a:ext cx="2789753" cy="2257100"/>
          </a:xfrm>
          <a:prstGeom prst="roundRect">
            <a:avLst/>
          </a:prstGeom>
          <a:solidFill>
            <a:srgbClr val="CBDB8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1440" algn="ctr"/>
            <a:r>
              <a:rPr lang="en-US" b="1" dirty="0">
                <a:solidFill>
                  <a:schemeClr val="tx1"/>
                </a:solidFill>
                <a:latin typeface="United Sans Cd Bd" pitchFamily="2" charset="77"/>
              </a:rPr>
              <a:t>Do not purchase your goldfish until the tank is cleaned, seasoned and set up. </a:t>
            </a:r>
          </a:p>
          <a:p>
            <a:pPr marL="91440" algn="ctr">
              <a:lnSpc>
                <a:spcPts val="1160"/>
              </a:lnSpc>
            </a:pPr>
            <a:endParaRPr lang="en-US" b="1" dirty="0">
              <a:solidFill>
                <a:schemeClr val="tx1"/>
              </a:solidFill>
              <a:latin typeface="United Sans Cd Bd" pitchFamily="2" charset="77"/>
            </a:endParaRPr>
          </a:p>
          <a:p>
            <a:pPr marL="91440" algn="ctr"/>
            <a:r>
              <a:rPr lang="en-US" b="1" dirty="0">
                <a:solidFill>
                  <a:schemeClr val="tx1"/>
                </a:solidFill>
                <a:latin typeface="United Sans Cd Bd" pitchFamily="2" charset="77"/>
              </a:rPr>
              <a:t>Do not purchase plants </a:t>
            </a:r>
          </a:p>
          <a:p>
            <a:pPr marL="91440" algn="ctr"/>
            <a:r>
              <a:rPr lang="en-US" b="1" dirty="0">
                <a:solidFill>
                  <a:schemeClr val="tx1"/>
                </a:solidFill>
                <a:latin typeface="United Sans Cd Bd" pitchFamily="2" charset="77"/>
              </a:rPr>
              <a:t>until your fish have </a:t>
            </a:r>
          </a:p>
          <a:p>
            <a:pPr marL="91440" algn="ctr"/>
            <a:r>
              <a:rPr lang="en-US" b="1" dirty="0">
                <a:solidFill>
                  <a:schemeClr val="tx1"/>
                </a:solidFill>
                <a:latin typeface="United Sans Cd Bd" pitchFamily="2" charset="77"/>
              </a:rPr>
              <a:t>acclimated to your tank. </a:t>
            </a:r>
          </a:p>
        </p:txBody>
      </p:sp>
    </p:spTree>
    <p:custDataLst>
      <p:tags r:id="rId1"/>
    </p:custDataLst>
    <p:extLst>
      <p:ext uri="{BB962C8B-B14F-4D97-AF65-F5344CB8AC3E}">
        <p14:creationId xmlns:p14="http://schemas.microsoft.com/office/powerpoint/2010/main" val="233000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213D-8400-442C-988B-7C6B6E0BD38D}"/>
              </a:ext>
            </a:extLst>
          </p:cNvPr>
          <p:cNvSpPr>
            <a:spLocks noGrp="1"/>
          </p:cNvSpPr>
          <p:nvPr>
            <p:ph type="title"/>
          </p:nvPr>
        </p:nvSpPr>
        <p:spPr>
          <a:xfrm>
            <a:off x="382538" y="609600"/>
            <a:ext cx="9454187" cy="797169"/>
          </a:xfrm>
        </p:spPr>
        <p:txBody>
          <a:bodyPr>
            <a:normAutofit fontScale="90000"/>
          </a:bodyPr>
          <a:lstStyle/>
          <a:p>
            <a:r>
              <a:rPr lang="en-US" dirty="0"/>
              <a:t>Grow bed </a:t>
            </a:r>
          </a:p>
        </p:txBody>
      </p:sp>
      <p:sp>
        <p:nvSpPr>
          <p:cNvPr id="3" name="Content Placeholder 2">
            <a:extLst>
              <a:ext uri="{FF2B5EF4-FFF2-40B4-BE49-F238E27FC236}">
                <a16:creationId xmlns:a16="http://schemas.microsoft.com/office/drawing/2014/main" id="{D597F457-B748-45F1-809A-90049AF2D3AD}"/>
              </a:ext>
            </a:extLst>
          </p:cNvPr>
          <p:cNvSpPr>
            <a:spLocks noGrp="1"/>
          </p:cNvSpPr>
          <p:nvPr>
            <p:ph idx="1"/>
          </p:nvPr>
        </p:nvSpPr>
        <p:spPr>
          <a:xfrm>
            <a:off x="382538" y="1730827"/>
            <a:ext cx="6802033" cy="4479995"/>
          </a:xfrm>
        </p:spPr>
        <p:txBody>
          <a:bodyPr>
            <a:normAutofit/>
          </a:bodyPr>
          <a:lstStyle/>
          <a:p>
            <a:r>
              <a:rPr lang="en-US" dirty="0"/>
              <a:t>A bed of clean pea gravel in a container above the tank can also hold plants. </a:t>
            </a:r>
          </a:p>
          <a:p>
            <a:r>
              <a:rPr lang="en-US" dirty="0"/>
              <a:t>Place a grow bed on top of tank with water flowing into the bed and draining at the other end.</a:t>
            </a:r>
          </a:p>
          <a:p>
            <a:r>
              <a:rPr lang="en-US" dirty="0"/>
              <a:t>Use a timer to cycle the water for 30 minutes </a:t>
            </a:r>
            <a:br>
              <a:rPr lang="en-US" dirty="0"/>
            </a:br>
            <a:r>
              <a:rPr lang="en-US" dirty="0"/>
              <a:t>5-8 times/day. </a:t>
            </a:r>
          </a:p>
          <a:p>
            <a:r>
              <a:rPr lang="en-US" dirty="0"/>
              <a:t>Record what happens.</a:t>
            </a:r>
          </a:p>
          <a:p>
            <a:r>
              <a:rPr lang="en-US" dirty="0"/>
              <a:t>Photos show both a gravel grow bed and Styrofoam plant holders.</a:t>
            </a:r>
          </a:p>
          <a:p>
            <a:pPr>
              <a:lnSpc>
                <a:spcPct val="110000"/>
              </a:lnSpc>
              <a:spcBef>
                <a:spcPts val="600"/>
              </a:spcBef>
            </a:pPr>
            <a:r>
              <a:rPr lang="en-US" dirty="0"/>
              <a:t>Seeds do not do well in these systems as roots are needed to hold the plants upright. </a:t>
            </a:r>
          </a:p>
          <a:p>
            <a:pPr lvl="1"/>
            <a:endParaRPr lang="en-US" dirty="0"/>
          </a:p>
        </p:txBody>
      </p:sp>
      <p:pic>
        <p:nvPicPr>
          <p:cNvPr id="5" name="Picture 4">
            <a:extLst>
              <a:ext uri="{FF2B5EF4-FFF2-40B4-BE49-F238E27FC236}">
                <a16:creationId xmlns:a16="http://schemas.microsoft.com/office/drawing/2014/main" id="{34A82DD7-5A3B-4956-96FA-F49172921D54}"/>
              </a:ext>
            </a:extLst>
          </p:cNvPr>
          <p:cNvPicPr>
            <a:picLocks noChangeAspect="1"/>
          </p:cNvPicPr>
          <p:nvPr/>
        </p:nvPicPr>
        <p:blipFill>
          <a:blip r:embed="rId3"/>
          <a:stretch>
            <a:fillRect/>
          </a:stretch>
        </p:blipFill>
        <p:spPr>
          <a:xfrm>
            <a:off x="9368254" y="1730828"/>
            <a:ext cx="2536156" cy="2153996"/>
          </a:xfrm>
          <a:prstGeom prst="rect">
            <a:avLst/>
          </a:prstGeom>
          <a:effectLst>
            <a:softEdge rad="63500"/>
          </a:effectLst>
        </p:spPr>
      </p:pic>
      <p:pic>
        <p:nvPicPr>
          <p:cNvPr id="11" name="Picture 10">
            <a:extLst>
              <a:ext uri="{FF2B5EF4-FFF2-40B4-BE49-F238E27FC236}">
                <a16:creationId xmlns:a16="http://schemas.microsoft.com/office/drawing/2014/main" id="{3EA5C58F-19D7-4C99-B314-262929A3FDBC}"/>
              </a:ext>
            </a:extLst>
          </p:cNvPr>
          <p:cNvPicPr>
            <a:picLocks noChangeAspect="1"/>
          </p:cNvPicPr>
          <p:nvPr/>
        </p:nvPicPr>
        <p:blipFill>
          <a:blip r:embed="rId4"/>
          <a:stretch>
            <a:fillRect/>
          </a:stretch>
        </p:blipFill>
        <p:spPr>
          <a:xfrm>
            <a:off x="7379359" y="2515276"/>
            <a:ext cx="1948873" cy="2209796"/>
          </a:xfrm>
          <a:prstGeom prst="rect">
            <a:avLst/>
          </a:prstGeom>
          <a:effectLst>
            <a:softEdge rad="88900"/>
          </a:effectLst>
        </p:spPr>
      </p:pic>
      <p:pic>
        <p:nvPicPr>
          <p:cNvPr id="14" name="Picture 13">
            <a:extLst>
              <a:ext uri="{FF2B5EF4-FFF2-40B4-BE49-F238E27FC236}">
                <a16:creationId xmlns:a16="http://schemas.microsoft.com/office/drawing/2014/main" id="{C4D60BA7-2F37-46DA-9E8E-F4ED1DCBE6D8}"/>
              </a:ext>
            </a:extLst>
          </p:cNvPr>
          <p:cNvPicPr>
            <a:picLocks noChangeAspect="1"/>
          </p:cNvPicPr>
          <p:nvPr/>
        </p:nvPicPr>
        <p:blipFill>
          <a:blip r:embed="rId5"/>
          <a:stretch>
            <a:fillRect/>
          </a:stretch>
        </p:blipFill>
        <p:spPr>
          <a:xfrm>
            <a:off x="7391465" y="1735490"/>
            <a:ext cx="1936767" cy="677039"/>
          </a:xfrm>
          <a:prstGeom prst="rect">
            <a:avLst/>
          </a:prstGeom>
          <a:effectLst>
            <a:softEdge rad="38100"/>
          </a:effectLst>
        </p:spPr>
      </p:pic>
      <p:pic>
        <p:nvPicPr>
          <p:cNvPr id="17" name="Picture 16">
            <a:extLst>
              <a:ext uri="{FF2B5EF4-FFF2-40B4-BE49-F238E27FC236}">
                <a16:creationId xmlns:a16="http://schemas.microsoft.com/office/drawing/2014/main" id="{DD32E44D-2AFC-4CF9-8D4F-BB7AA286CF8B}"/>
              </a:ext>
            </a:extLst>
          </p:cNvPr>
          <p:cNvPicPr>
            <a:picLocks noChangeAspect="1"/>
          </p:cNvPicPr>
          <p:nvPr/>
        </p:nvPicPr>
        <p:blipFill>
          <a:blip r:embed="rId6"/>
          <a:stretch>
            <a:fillRect/>
          </a:stretch>
        </p:blipFill>
        <p:spPr>
          <a:xfrm>
            <a:off x="9523019" y="2747989"/>
            <a:ext cx="1836887" cy="1600510"/>
          </a:xfrm>
          <a:prstGeom prst="rect">
            <a:avLst/>
          </a:prstGeom>
          <a:effectLst>
            <a:softEdge rad="76200"/>
          </a:effectLst>
        </p:spPr>
      </p:pic>
      <p:pic>
        <p:nvPicPr>
          <p:cNvPr id="6" name="Picture 5">
            <a:extLst>
              <a:ext uri="{FF2B5EF4-FFF2-40B4-BE49-F238E27FC236}">
                <a16:creationId xmlns:a16="http://schemas.microsoft.com/office/drawing/2014/main" id="{0E436624-1369-4B4E-A054-CEC837FB30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464" y="4683958"/>
            <a:ext cx="2131555" cy="1600510"/>
          </a:xfrm>
          <a:prstGeom prst="rect">
            <a:avLst/>
          </a:prstGeom>
          <a:effectLst>
            <a:softEdge rad="76200"/>
          </a:effectLst>
        </p:spPr>
      </p:pic>
      <p:pic>
        <p:nvPicPr>
          <p:cNvPr id="15" name="Picture 14">
            <a:extLst>
              <a:ext uri="{FF2B5EF4-FFF2-40B4-BE49-F238E27FC236}">
                <a16:creationId xmlns:a16="http://schemas.microsoft.com/office/drawing/2014/main" id="{88678189-E70A-40ED-9BFF-57311E2B81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6236" y="4556048"/>
            <a:ext cx="2131555" cy="1600510"/>
          </a:xfrm>
          <a:prstGeom prst="rect">
            <a:avLst/>
          </a:prstGeom>
          <a:effectLst>
            <a:softEdge rad="114300"/>
          </a:effectLst>
        </p:spPr>
      </p:pic>
    </p:spTree>
    <p:custDataLst>
      <p:tags r:id="rId1"/>
    </p:custDataLst>
    <p:extLst>
      <p:ext uri="{BB962C8B-B14F-4D97-AF65-F5344CB8AC3E}">
        <p14:creationId xmlns:p14="http://schemas.microsoft.com/office/powerpoint/2010/main" val="3313722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3505-6169-490A-8A3F-43A725EEEB72}"/>
              </a:ext>
            </a:extLst>
          </p:cNvPr>
          <p:cNvSpPr>
            <a:spLocks noGrp="1"/>
          </p:cNvSpPr>
          <p:nvPr>
            <p:ph type="title"/>
          </p:nvPr>
        </p:nvSpPr>
        <p:spPr>
          <a:xfrm>
            <a:off x="308572" y="609600"/>
            <a:ext cx="8965430" cy="897228"/>
          </a:xfrm>
        </p:spPr>
        <p:txBody>
          <a:bodyPr/>
          <a:lstStyle/>
          <a:p>
            <a:r>
              <a:rPr lang="en-US" dirty="0"/>
              <a:t>Clean your tank</a:t>
            </a:r>
          </a:p>
        </p:txBody>
      </p:sp>
      <p:sp>
        <p:nvSpPr>
          <p:cNvPr id="3" name="Content Placeholder 2">
            <a:extLst>
              <a:ext uri="{FF2B5EF4-FFF2-40B4-BE49-F238E27FC236}">
                <a16:creationId xmlns:a16="http://schemas.microsoft.com/office/drawing/2014/main" id="{BC16B931-B3B7-465F-9385-BBFCEF7F7285}"/>
              </a:ext>
            </a:extLst>
          </p:cNvPr>
          <p:cNvSpPr>
            <a:spLocks noGrp="1"/>
          </p:cNvSpPr>
          <p:nvPr>
            <p:ph idx="1"/>
          </p:nvPr>
        </p:nvSpPr>
        <p:spPr>
          <a:xfrm>
            <a:off x="308572" y="1700011"/>
            <a:ext cx="9334192" cy="4713668"/>
          </a:xfrm>
        </p:spPr>
        <p:txBody>
          <a:bodyPr>
            <a:normAutofit/>
          </a:bodyPr>
          <a:lstStyle/>
          <a:p>
            <a:r>
              <a:rPr lang="en-US" dirty="0"/>
              <a:t>Wash the tank and any accessories in tap water. </a:t>
            </a:r>
          </a:p>
          <a:p>
            <a:pPr lvl="1"/>
            <a:r>
              <a:rPr lang="en-US" dirty="0"/>
              <a:t>Do not use soap or detergent because they can leave residues that can harm your fish. </a:t>
            </a:r>
          </a:p>
          <a:p>
            <a:r>
              <a:rPr lang="en-US" dirty="0"/>
              <a:t>Place the accessories in the tank and fill to the top with hot water. </a:t>
            </a:r>
          </a:p>
          <a:p>
            <a:r>
              <a:rPr lang="en-US" dirty="0"/>
              <a:t>Add as much non-iodized salt as will dissolve when you stir it into the hot water. </a:t>
            </a:r>
          </a:p>
          <a:p>
            <a:r>
              <a:rPr lang="en-US" dirty="0"/>
              <a:t>Leave the salt water in the tank for one hour. </a:t>
            </a:r>
          </a:p>
          <a:p>
            <a:r>
              <a:rPr lang="en-US" dirty="0">
                <a:effectLst/>
                <a:ea typeface="Cambria" panose="02040503050406030204" pitchFamily="18" charset="0"/>
                <a:cs typeface="Times New Roman" panose="02020603050405020304" pitchFamily="18" charset="0"/>
              </a:rPr>
              <a:t>Remove the salt water by dipping or siphoning. Never tip a full tank (the water is too heavy). </a:t>
            </a:r>
          </a:p>
          <a:p>
            <a:r>
              <a:rPr lang="en-US" dirty="0">
                <a:effectLst/>
                <a:ea typeface="Cambria" panose="02040503050406030204" pitchFamily="18" charset="0"/>
                <a:cs typeface="Times New Roman" panose="02020603050405020304" pitchFamily="18" charset="0"/>
              </a:rPr>
              <a:t>Rinse the tank and accessories with water. </a:t>
            </a:r>
          </a:p>
        </p:txBody>
      </p:sp>
    </p:spTree>
    <p:custDataLst>
      <p:tags r:id="rId1"/>
    </p:custDataLst>
    <p:extLst>
      <p:ext uri="{BB962C8B-B14F-4D97-AF65-F5344CB8AC3E}">
        <p14:creationId xmlns:p14="http://schemas.microsoft.com/office/powerpoint/2010/main" val="34200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8A94-6F7A-4E4E-B449-4491EDDAF8C3}"/>
              </a:ext>
            </a:extLst>
          </p:cNvPr>
          <p:cNvSpPr>
            <a:spLocks noGrp="1"/>
          </p:cNvSpPr>
          <p:nvPr>
            <p:ph type="title"/>
          </p:nvPr>
        </p:nvSpPr>
        <p:spPr>
          <a:xfrm>
            <a:off x="367991" y="609600"/>
            <a:ext cx="8199066" cy="796413"/>
          </a:xfrm>
        </p:spPr>
        <p:txBody>
          <a:bodyPr/>
          <a:lstStyle/>
          <a:p>
            <a:r>
              <a:rPr lang="en-US" dirty="0"/>
              <a:t>Setting up your system</a:t>
            </a:r>
          </a:p>
        </p:txBody>
      </p:sp>
      <p:sp>
        <p:nvSpPr>
          <p:cNvPr id="3" name="Content Placeholder 2">
            <a:extLst>
              <a:ext uri="{FF2B5EF4-FFF2-40B4-BE49-F238E27FC236}">
                <a16:creationId xmlns:a16="http://schemas.microsoft.com/office/drawing/2014/main" id="{F80DB395-6F03-451C-AA91-DB996C0A0FA7}"/>
              </a:ext>
            </a:extLst>
          </p:cNvPr>
          <p:cNvSpPr>
            <a:spLocks noGrp="1"/>
          </p:cNvSpPr>
          <p:nvPr>
            <p:ph idx="1"/>
          </p:nvPr>
        </p:nvSpPr>
        <p:spPr>
          <a:xfrm>
            <a:off x="367991" y="1718246"/>
            <a:ext cx="11429999" cy="4816368"/>
          </a:xfrm>
        </p:spPr>
        <p:txBody>
          <a:bodyPr>
            <a:normAutofit fontScale="92500" lnSpcReduction="10000"/>
          </a:bodyPr>
          <a:lstStyle/>
          <a:p>
            <a:r>
              <a:rPr lang="en-US" dirty="0"/>
              <a:t>Tank placement:</a:t>
            </a:r>
          </a:p>
          <a:p>
            <a:pPr lvl="1">
              <a:lnSpc>
                <a:spcPct val="120000"/>
              </a:lnSpc>
              <a:spcBef>
                <a:spcPts val="0"/>
              </a:spcBef>
            </a:pPr>
            <a:r>
              <a:rPr lang="en-US" dirty="0"/>
              <a:t>Place near a window for natural light but out of direct sunlight and drafts. </a:t>
            </a:r>
          </a:p>
          <a:p>
            <a:pPr lvl="1">
              <a:lnSpc>
                <a:spcPct val="120000"/>
              </a:lnSpc>
              <a:spcBef>
                <a:spcPts val="0"/>
              </a:spcBef>
            </a:pPr>
            <a:r>
              <a:rPr lang="en-US" dirty="0"/>
              <a:t>Use artificial light (grow lights) if needed. The fish (and plants) will need </a:t>
            </a:r>
            <a:br>
              <a:rPr lang="en-US" dirty="0"/>
            </a:br>
            <a:r>
              <a:rPr lang="en-US" dirty="0"/>
              <a:t>8-10 hours of light each day.</a:t>
            </a:r>
          </a:p>
          <a:p>
            <a:pPr lvl="1">
              <a:lnSpc>
                <a:spcPct val="120000"/>
              </a:lnSpc>
              <a:spcBef>
                <a:spcPts val="0"/>
              </a:spcBef>
            </a:pPr>
            <a:r>
              <a:rPr lang="en-US" dirty="0"/>
              <a:t>Temperatures between 65 degrees and 70 degrees Fahrenheit are best for goldfish.</a:t>
            </a:r>
          </a:p>
          <a:p>
            <a:r>
              <a:rPr lang="en-US" dirty="0"/>
              <a:t>Fill your tank with 8-9 gallons of tap water. </a:t>
            </a:r>
          </a:p>
          <a:p>
            <a:pPr lvl="1"/>
            <a:r>
              <a:rPr lang="en-US" dirty="0"/>
              <a:t>Chlorinated water must de-gassed by aerating it with an air stone or dichlorination chemical.</a:t>
            </a:r>
          </a:p>
          <a:p>
            <a:r>
              <a:rPr lang="en-US" dirty="0"/>
              <a:t>Add nitrifying bacteria to regulate the nitrogen cycle.</a:t>
            </a:r>
          </a:p>
          <a:p>
            <a:pPr lvl="1">
              <a:spcBef>
                <a:spcPts val="600"/>
              </a:spcBef>
            </a:pPr>
            <a:r>
              <a:rPr lang="en-US" dirty="0"/>
              <a:t>The bacteria convert ammonia (produced by fish waste) into nitrite.</a:t>
            </a:r>
          </a:p>
          <a:p>
            <a:pPr lvl="1">
              <a:spcBef>
                <a:spcPts val="600"/>
              </a:spcBef>
            </a:pPr>
            <a:r>
              <a:rPr lang="en-US" dirty="0"/>
              <a:t>Add additional bacteria whenever you change the water.</a:t>
            </a:r>
          </a:p>
          <a:p>
            <a:r>
              <a:rPr lang="en-US" dirty="0"/>
              <a:t>Place clean gravel and any accessories in the bottom of your tank.</a:t>
            </a:r>
          </a:p>
          <a:p>
            <a:r>
              <a:rPr lang="en-US" dirty="0"/>
              <a:t>Place the pump and filter in the tank.</a:t>
            </a:r>
          </a:p>
        </p:txBody>
      </p:sp>
    </p:spTree>
    <p:custDataLst>
      <p:tags r:id="rId1"/>
    </p:custDataLst>
    <p:extLst>
      <p:ext uri="{BB962C8B-B14F-4D97-AF65-F5344CB8AC3E}">
        <p14:creationId xmlns:p14="http://schemas.microsoft.com/office/powerpoint/2010/main" val="197468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E4B1D-9E02-49E5-AF17-8EAE64DEDD04}"/>
              </a:ext>
            </a:extLst>
          </p:cNvPr>
          <p:cNvSpPr>
            <a:spLocks noGrp="1"/>
          </p:cNvSpPr>
          <p:nvPr>
            <p:ph idx="1"/>
          </p:nvPr>
        </p:nvSpPr>
        <p:spPr>
          <a:xfrm>
            <a:off x="367990" y="1728592"/>
            <a:ext cx="8084633" cy="3557157"/>
          </a:xfrm>
        </p:spPr>
        <p:txBody>
          <a:bodyPr>
            <a:normAutofit/>
          </a:bodyPr>
          <a:lstStyle/>
          <a:p>
            <a:r>
              <a:rPr lang="en-US" dirty="0"/>
              <a:t>Start the pump to assure water is flowing properly.</a:t>
            </a:r>
          </a:p>
          <a:p>
            <a:r>
              <a:rPr lang="en-US" dirty="0"/>
              <a:t>Allow the water to “cycle” before adding your fish. </a:t>
            </a:r>
          </a:p>
          <a:p>
            <a:pPr lvl="1">
              <a:lnSpc>
                <a:spcPct val="120000"/>
              </a:lnSpc>
              <a:spcBef>
                <a:spcPts val="600"/>
              </a:spcBef>
            </a:pPr>
            <a:r>
              <a:rPr lang="en-US" dirty="0"/>
              <a:t>Aquarium cycling is the process of creating </a:t>
            </a:r>
            <a:br>
              <a:rPr lang="en-US" dirty="0"/>
            </a:br>
            <a:r>
              <a:rPr lang="en-US" dirty="0"/>
              <a:t>a biologically safe environment for the fish. </a:t>
            </a:r>
          </a:p>
          <a:p>
            <a:pPr lvl="1">
              <a:spcBef>
                <a:spcPts val="600"/>
              </a:spcBef>
            </a:pPr>
            <a:r>
              <a:rPr lang="en-US" dirty="0"/>
              <a:t>Cycling the tank makes the water healthier </a:t>
            </a:r>
            <a:br>
              <a:rPr lang="en-US" dirty="0"/>
            </a:br>
            <a:r>
              <a:rPr lang="en-US" dirty="0"/>
              <a:t>for your fish and plants.</a:t>
            </a:r>
          </a:p>
          <a:p>
            <a:pPr lvl="1">
              <a:spcBef>
                <a:spcPts val="600"/>
              </a:spcBef>
            </a:pPr>
            <a:r>
              <a:rPr lang="en-US" dirty="0"/>
              <a:t>It is best to wait until ammonia readings </a:t>
            </a:r>
            <a:br>
              <a:rPr lang="en-US" dirty="0"/>
            </a:br>
            <a:r>
              <a:rPr lang="en-US" dirty="0"/>
              <a:t>are zero. Cycling can take 2-6 weeks.</a:t>
            </a:r>
          </a:p>
        </p:txBody>
      </p:sp>
      <p:pic>
        <p:nvPicPr>
          <p:cNvPr id="6" name="Picture 5">
            <a:extLst>
              <a:ext uri="{FF2B5EF4-FFF2-40B4-BE49-F238E27FC236}">
                <a16:creationId xmlns:a16="http://schemas.microsoft.com/office/drawing/2014/main" id="{F697CEFA-F86D-4FBD-B0FF-2391C56825E7}"/>
              </a:ext>
            </a:extLst>
          </p:cNvPr>
          <p:cNvPicPr>
            <a:picLocks noChangeAspect="1"/>
          </p:cNvPicPr>
          <p:nvPr/>
        </p:nvPicPr>
        <p:blipFill>
          <a:blip r:embed="rId3"/>
          <a:stretch>
            <a:fillRect/>
          </a:stretch>
        </p:blipFill>
        <p:spPr>
          <a:xfrm>
            <a:off x="6903961" y="2870190"/>
            <a:ext cx="4920049" cy="3173814"/>
          </a:xfrm>
          <a:prstGeom prst="rect">
            <a:avLst/>
          </a:prstGeom>
          <a:ln>
            <a:solidFill>
              <a:schemeClr val="bg2">
                <a:lumMod val="50000"/>
              </a:schemeClr>
            </a:solidFill>
          </a:ln>
          <a:effectLst>
            <a:softEdge rad="152400"/>
          </a:effectLst>
        </p:spPr>
      </p:pic>
      <p:sp>
        <p:nvSpPr>
          <p:cNvPr id="7" name="Title 1">
            <a:extLst>
              <a:ext uri="{FF2B5EF4-FFF2-40B4-BE49-F238E27FC236}">
                <a16:creationId xmlns:a16="http://schemas.microsoft.com/office/drawing/2014/main" id="{CD1F4FDB-6FDE-6E5A-5A1A-3AC5C8F987CF}"/>
              </a:ext>
            </a:extLst>
          </p:cNvPr>
          <p:cNvSpPr>
            <a:spLocks noGrp="1"/>
          </p:cNvSpPr>
          <p:nvPr>
            <p:ph type="title"/>
          </p:nvPr>
        </p:nvSpPr>
        <p:spPr>
          <a:xfrm>
            <a:off x="367991" y="609600"/>
            <a:ext cx="8199066" cy="796413"/>
          </a:xfrm>
        </p:spPr>
        <p:txBody>
          <a:bodyPr/>
          <a:lstStyle/>
          <a:p>
            <a:r>
              <a:rPr lang="en-US" dirty="0"/>
              <a:t>Setting up your system</a:t>
            </a:r>
          </a:p>
        </p:txBody>
      </p:sp>
    </p:spTree>
    <p:custDataLst>
      <p:tags r:id="rId1"/>
    </p:custDataLst>
    <p:extLst>
      <p:ext uri="{BB962C8B-B14F-4D97-AF65-F5344CB8AC3E}">
        <p14:creationId xmlns:p14="http://schemas.microsoft.com/office/powerpoint/2010/main" val="2329353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AFB52-8993-4651-BC30-125D92A2823A}"/>
              </a:ext>
            </a:extLst>
          </p:cNvPr>
          <p:cNvSpPr>
            <a:spLocks noGrp="1"/>
          </p:cNvSpPr>
          <p:nvPr>
            <p:ph type="title"/>
          </p:nvPr>
        </p:nvSpPr>
        <p:spPr>
          <a:xfrm>
            <a:off x="367990" y="609600"/>
            <a:ext cx="6642410" cy="849745"/>
          </a:xfrm>
        </p:spPr>
        <p:txBody>
          <a:bodyPr/>
          <a:lstStyle/>
          <a:p>
            <a:r>
              <a:rPr lang="en-US" dirty="0"/>
              <a:t>Adding the goldfish</a:t>
            </a:r>
          </a:p>
        </p:txBody>
      </p:sp>
      <p:sp>
        <p:nvSpPr>
          <p:cNvPr id="3" name="Content Placeholder 2">
            <a:extLst>
              <a:ext uri="{FF2B5EF4-FFF2-40B4-BE49-F238E27FC236}">
                <a16:creationId xmlns:a16="http://schemas.microsoft.com/office/drawing/2014/main" id="{33383849-C9BB-4628-8BC5-3B4312133621}"/>
              </a:ext>
            </a:extLst>
          </p:cNvPr>
          <p:cNvSpPr>
            <a:spLocks noGrp="1"/>
          </p:cNvSpPr>
          <p:nvPr>
            <p:ph idx="1"/>
          </p:nvPr>
        </p:nvSpPr>
        <p:spPr>
          <a:xfrm>
            <a:off x="367990" y="1834746"/>
            <a:ext cx="8564137" cy="4454599"/>
          </a:xfrm>
        </p:spPr>
        <p:txBody>
          <a:bodyPr>
            <a:normAutofit/>
          </a:bodyPr>
          <a:lstStyle/>
          <a:p>
            <a:pPr>
              <a:lnSpc>
                <a:spcPct val="120000"/>
              </a:lnSpc>
              <a:spcBef>
                <a:spcPts val="600"/>
              </a:spcBef>
            </a:pPr>
            <a:r>
              <a:rPr lang="en-US" sz="2000" dirty="0"/>
              <a:t>Purchase 6-8 goldfish for a 10-gallon tank</a:t>
            </a:r>
          </a:p>
          <a:p>
            <a:pPr lvl="1">
              <a:lnSpc>
                <a:spcPct val="120000"/>
              </a:lnSpc>
              <a:spcBef>
                <a:spcPts val="600"/>
              </a:spcBef>
            </a:pPr>
            <a:r>
              <a:rPr lang="en-US" sz="1600" dirty="0"/>
              <a:t>Stock 1 inch of fish per gallon of water</a:t>
            </a:r>
          </a:p>
          <a:p>
            <a:pPr>
              <a:lnSpc>
                <a:spcPct val="120000"/>
              </a:lnSpc>
              <a:spcBef>
                <a:spcPts val="600"/>
              </a:spcBef>
            </a:pPr>
            <a:r>
              <a:rPr lang="en-US" sz="2000" dirty="0"/>
              <a:t>Place the plastic bag containing your fish in the tank as soon as possible.</a:t>
            </a:r>
          </a:p>
          <a:p>
            <a:pPr>
              <a:lnSpc>
                <a:spcPct val="120000"/>
              </a:lnSpc>
              <a:spcBef>
                <a:spcPts val="600"/>
              </a:spcBef>
            </a:pPr>
            <a:r>
              <a:rPr lang="en-US" sz="2000" dirty="0"/>
              <a:t>Leave the fish in the bag for one hour so you don’t shock your fish. </a:t>
            </a:r>
          </a:p>
          <a:p>
            <a:pPr lvl="1">
              <a:lnSpc>
                <a:spcPct val="120000"/>
              </a:lnSpc>
              <a:spcBef>
                <a:spcPts val="600"/>
              </a:spcBef>
            </a:pPr>
            <a:r>
              <a:rPr lang="en-US" sz="1600" dirty="0"/>
              <a:t>The water temperature in the bag will equilibrate with the tank water temperature.</a:t>
            </a:r>
          </a:p>
          <a:p>
            <a:pPr lvl="1">
              <a:lnSpc>
                <a:spcPct val="120000"/>
              </a:lnSpc>
              <a:spcBef>
                <a:spcPts val="600"/>
              </a:spcBef>
            </a:pPr>
            <a:r>
              <a:rPr lang="en-US" sz="1600" dirty="0"/>
              <a:t>Adding a little aquarium water to the bag every 10-15 minutes can help the goldfish acclimate to the new water. This is not as important for goldfish as it is for less hardy fish. </a:t>
            </a:r>
          </a:p>
          <a:p>
            <a:pPr>
              <a:lnSpc>
                <a:spcPct val="120000"/>
              </a:lnSpc>
              <a:spcBef>
                <a:spcPts val="600"/>
              </a:spcBef>
            </a:pPr>
            <a:r>
              <a:rPr lang="en-US" sz="2000" dirty="0"/>
              <a:t>Release your fish from the plastic bag after an hour. </a:t>
            </a:r>
          </a:p>
          <a:p>
            <a:pPr>
              <a:lnSpc>
                <a:spcPct val="120000"/>
              </a:lnSpc>
              <a:spcBef>
                <a:spcPts val="600"/>
              </a:spcBef>
            </a:pPr>
            <a:r>
              <a:rPr lang="en-US" sz="2000" dirty="0"/>
              <a:t>Note that fish do not like being touched, bright lights or loud noises. </a:t>
            </a:r>
          </a:p>
        </p:txBody>
      </p:sp>
      <p:pic>
        <p:nvPicPr>
          <p:cNvPr id="5" name="Picture 4">
            <a:extLst>
              <a:ext uri="{FF2B5EF4-FFF2-40B4-BE49-F238E27FC236}">
                <a16:creationId xmlns:a16="http://schemas.microsoft.com/office/drawing/2014/main" id="{10E22360-1915-4DD5-BF66-1D7CE91ED48B}"/>
              </a:ext>
            </a:extLst>
          </p:cNvPr>
          <p:cNvPicPr>
            <a:picLocks noChangeAspect="1"/>
          </p:cNvPicPr>
          <p:nvPr/>
        </p:nvPicPr>
        <p:blipFill>
          <a:blip r:embed="rId4"/>
          <a:stretch>
            <a:fillRect/>
          </a:stretch>
        </p:blipFill>
        <p:spPr>
          <a:xfrm>
            <a:off x="9594526" y="1666520"/>
            <a:ext cx="2236916" cy="2278672"/>
          </a:xfrm>
          <a:prstGeom prst="rect">
            <a:avLst/>
          </a:prstGeom>
          <a:ln>
            <a:solidFill>
              <a:schemeClr val="bg2">
                <a:lumMod val="50000"/>
              </a:schemeClr>
            </a:solidFill>
          </a:ln>
          <a:effectLst>
            <a:softEdge rad="76200"/>
          </a:effectLst>
        </p:spPr>
      </p:pic>
      <p:pic>
        <p:nvPicPr>
          <p:cNvPr id="6" name="Picture 5">
            <a:extLst>
              <a:ext uri="{FF2B5EF4-FFF2-40B4-BE49-F238E27FC236}">
                <a16:creationId xmlns:a16="http://schemas.microsoft.com/office/drawing/2014/main" id="{C8D6AE01-E126-4958-9B2E-8D995CA2BBD0}"/>
              </a:ext>
            </a:extLst>
          </p:cNvPr>
          <p:cNvPicPr>
            <a:picLocks noChangeAspect="1"/>
          </p:cNvPicPr>
          <p:nvPr/>
        </p:nvPicPr>
        <p:blipFill rotWithShape="1">
          <a:blip r:embed="rId5"/>
          <a:srcRect t="7338"/>
          <a:stretch/>
        </p:blipFill>
        <p:spPr>
          <a:xfrm>
            <a:off x="9594526" y="4062045"/>
            <a:ext cx="2245097" cy="2157607"/>
          </a:xfrm>
          <a:prstGeom prst="rect">
            <a:avLst/>
          </a:prstGeom>
          <a:ln>
            <a:solidFill>
              <a:schemeClr val="bg2">
                <a:lumMod val="50000"/>
              </a:schemeClr>
            </a:solidFill>
          </a:ln>
          <a:effectLst>
            <a:softEdge rad="76200"/>
          </a:effectLst>
        </p:spPr>
      </p:pic>
    </p:spTree>
    <p:custDataLst>
      <p:tags r:id="rId1"/>
    </p:custDataLst>
    <p:extLst>
      <p:ext uri="{BB962C8B-B14F-4D97-AF65-F5344CB8AC3E}">
        <p14:creationId xmlns:p14="http://schemas.microsoft.com/office/powerpoint/2010/main" val="3478708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slDzradG"/>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4092</TotalTime>
  <Words>1490</Words>
  <Application>Microsoft Office PowerPoint</Application>
  <PresentationFormat>Widescreen</PresentationFormat>
  <Paragraphs>154</Paragraphs>
  <Slides>16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Acumin Pro</vt:lpstr>
      <vt:lpstr>Arial</vt:lpstr>
      <vt:lpstr>Calibri</vt:lpstr>
      <vt:lpstr>Cambria</vt:lpstr>
      <vt:lpstr>Courier New</vt:lpstr>
      <vt:lpstr>Franklin Gothic Medium Cond</vt:lpstr>
      <vt:lpstr>Times New Roman</vt:lpstr>
      <vt:lpstr>United Sans Cd Bd</vt:lpstr>
      <vt:lpstr>United Sans Cd Bk</vt:lpstr>
      <vt:lpstr>Wingdings</vt:lpstr>
      <vt:lpstr>Office Theme</vt:lpstr>
      <vt:lpstr>Let’s get started!</vt:lpstr>
      <vt:lpstr>Let’s get started!</vt:lpstr>
      <vt:lpstr>Aquaponics</vt:lpstr>
      <vt:lpstr>Materials needed</vt:lpstr>
      <vt:lpstr>Grow bed </vt:lpstr>
      <vt:lpstr>Clean your tank</vt:lpstr>
      <vt:lpstr>Setting up your system</vt:lpstr>
      <vt:lpstr>Setting up your system</vt:lpstr>
      <vt:lpstr>Adding the goldfish</vt:lpstr>
      <vt:lpstr>Feeding your fish</vt:lpstr>
      <vt:lpstr>Adding plants</vt:lpstr>
      <vt:lpstr>Maintaining your system</vt:lpstr>
      <vt:lpstr>Watch them grow!</vt:lpstr>
      <vt:lpstr>Disposal of goldfish</vt:lpstr>
      <vt:lpstr>Common aquaponics species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183</cp:revision>
  <cp:lastPrinted>2025-01-10T15:21:33Z</cp:lastPrinted>
  <dcterms:created xsi:type="dcterms:W3CDTF">2024-06-20T13:54:59Z</dcterms:created>
  <dcterms:modified xsi:type="dcterms:W3CDTF">2025-08-12T20:45:02Z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2025-03-18T20:14:16Z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c63bef44-a089-46c6-898f-2c2920f603f4</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ies>
</file>