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1"/>
  </p:notesMasterIdLst>
  <p:sldIdLst>
    <p:sldId id="290" r:id="rId2"/>
    <p:sldId id="282" r:id="rId3"/>
    <p:sldId id="284" r:id="rId4"/>
    <p:sldId id="266" r:id="rId5"/>
    <p:sldId id="285" r:id="rId6"/>
    <p:sldId id="270" r:id="rId7"/>
    <p:sldId id="273" r:id="rId8"/>
    <p:sldId id="272" r:id="rId9"/>
    <p:sldId id="274" r:id="rId10"/>
    <p:sldId id="275" r:id="rId11"/>
    <p:sldId id="276" r:id="rId12"/>
    <p:sldId id="278" r:id="rId13"/>
    <p:sldId id="287" r:id="rId14"/>
    <p:sldId id="281" r:id="rId15"/>
    <p:sldId id="280" r:id="rId16"/>
    <p:sldId id="289" r:id="rId17"/>
    <p:sldId id="286" r:id="rId18"/>
    <p:sldId id="288" r:id="rId19"/>
    <p:sldId id="29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67" autoAdjust="0"/>
    <p:restoredTop sz="94694"/>
  </p:normalViewPr>
  <p:slideViewPr>
    <p:cSldViewPr snapToGrid="0">
      <p:cViewPr varScale="1">
        <p:scale>
          <a:sx n="103" d="100"/>
          <a:sy n="103" d="100"/>
        </p:scale>
        <p:origin x="1026" y="108"/>
      </p:cViewPr>
      <p:guideLst/>
    </p:cSldViewPr>
  </p:slideViewPr>
  <p:notesTextViewPr>
    <p:cViewPr>
      <p:scale>
        <a:sx n="1" d="1"/>
        <a:sy n="1" d="1"/>
      </p:scale>
      <p:origin x="0" y="0"/>
    </p:cViewPr>
  </p:notesTextViewPr>
  <p:sorterViewPr>
    <p:cViewPr>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62BBE-4D6B-4DB8-83BD-F5D6EFDDAAE7}"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6232-9B7A-44F3-A272-0552D16E192C}" type="slidenum">
              <a:rPr lang="en-US" smtClean="0"/>
              <a:t>‹#›</a:t>
            </a:fld>
            <a:endParaRPr lang="en-US"/>
          </a:p>
        </p:txBody>
      </p:sp>
    </p:spTree>
    <p:extLst>
      <p:ext uri="{BB962C8B-B14F-4D97-AF65-F5344CB8AC3E}">
        <p14:creationId xmlns:p14="http://schemas.microsoft.com/office/powerpoint/2010/main" val="340951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6232-9B7A-44F3-A272-0552D16E192C}" type="slidenum">
              <a:rPr lang="en-US" smtClean="0"/>
              <a:t>1</a:t>
            </a:fld>
            <a:endParaRPr lang="en-US"/>
          </a:p>
        </p:txBody>
      </p:sp>
    </p:spTree>
    <p:extLst>
      <p:ext uri="{BB962C8B-B14F-4D97-AF65-F5344CB8AC3E}">
        <p14:creationId xmlns:p14="http://schemas.microsoft.com/office/powerpoint/2010/main" val="91697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Natalie Carroll</a:t>
            </a:r>
          </a:p>
        </p:txBody>
      </p:sp>
      <p:sp>
        <p:nvSpPr>
          <p:cNvPr id="4" name="Slide Number Placeholder 3"/>
          <p:cNvSpPr>
            <a:spLocks noGrp="1"/>
          </p:cNvSpPr>
          <p:nvPr>
            <p:ph type="sldNum" sz="quarter" idx="5"/>
          </p:nvPr>
        </p:nvSpPr>
        <p:spPr/>
        <p:txBody>
          <a:bodyPr/>
          <a:lstStyle/>
          <a:p>
            <a:fld id="{DF496232-9B7A-44F3-A272-0552D16E192C}" type="slidenum">
              <a:rPr lang="en-US" smtClean="0"/>
              <a:t>4</a:t>
            </a:fld>
            <a:endParaRPr lang="en-US"/>
          </a:p>
        </p:txBody>
      </p:sp>
    </p:spTree>
    <p:extLst>
      <p:ext uri="{BB962C8B-B14F-4D97-AF65-F5344CB8AC3E}">
        <p14:creationId xmlns:p14="http://schemas.microsoft.com/office/powerpoint/2010/main" val="117727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USDA</a:t>
            </a:r>
          </a:p>
        </p:txBody>
      </p:sp>
      <p:sp>
        <p:nvSpPr>
          <p:cNvPr id="4" name="Slide Number Placeholder 3"/>
          <p:cNvSpPr>
            <a:spLocks noGrp="1"/>
          </p:cNvSpPr>
          <p:nvPr>
            <p:ph type="sldNum" sz="quarter" idx="5"/>
          </p:nvPr>
        </p:nvSpPr>
        <p:spPr/>
        <p:txBody>
          <a:bodyPr/>
          <a:lstStyle/>
          <a:p>
            <a:fld id="{DF496232-9B7A-44F3-A272-0552D16E192C}" type="slidenum">
              <a:rPr lang="en-US" smtClean="0"/>
              <a:t>5</a:t>
            </a:fld>
            <a:endParaRPr lang="en-US"/>
          </a:p>
        </p:txBody>
      </p:sp>
    </p:spTree>
    <p:extLst>
      <p:ext uri="{BB962C8B-B14F-4D97-AF65-F5344CB8AC3E}">
        <p14:creationId xmlns:p14="http://schemas.microsoft.com/office/powerpoint/2010/main" val="53287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48F3-4341-4EE8-9CF0-3CD287287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173C4-F2CB-4FEF-979A-5C4057A8C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DD9098-0F0C-49D7-8422-323AAC00E25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C109DF37-8B1B-44AB-8D68-CBD075737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C0DEB0-E328-4AFE-9814-628BA2899B46}"/>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57264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DC84-5BB9-4A3F-B087-E9DB481E3B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A0410-6841-4BAC-80EA-0FA6B3736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7E8D9-7E27-4CAA-A643-A0DCE9D548F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4536F980-7C2B-4BFD-B6C4-E8A8150973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C22C64-0B93-45D3-B969-9A7D28761BD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17805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29ED8-8997-4997-A5AE-FC144D3E6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4BEB70-020D-4857-9AFF-605485CCE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0BE4B-2E98-4B45-BE00-654FFDDAD418}"/>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B573916B-3246-4109-98A2-FB3630ED9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9A0FE-3F5D-41E1-9353-79CFFA4C042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2126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F244-09D9-4A35-BD72-3D2DB4828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AB073-9ECA-4FA9-B7D7-CCE1DE0F3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444C7-B126-4F3F-B46E-70E02FF9DA3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88E10FD3-62C3-41A0-B1B4-405718A9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316161-AA5C-4D2C-A48A-7AFBC3B4BCE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81060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2E9A-BB12-4C8E-9E2C-76036E6DEB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91A6A-4500-4895-AD25-7A5A7A102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770FD-2D68-4299-AC64-E975174F193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C8E9DF7D-514E-4771-AE3E-205B7894EF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D25D0B-C2BA-4EAB-BEFD-BFCBC8F530A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1499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0E80-2D3D-47B7-9766-6A5092686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5E02-D77A-4BF3-8727-BED9D6119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2DDE1-2530-4D6C-A302-0377DAE4A7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AF54E-6413-4739-8B6D-5FD812550C6B}"/>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DEC63B0A-0654-499A-BAAC-4000FA5727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3E018C-D519-42B1-856B-641510B449F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12792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DB8F-DCB3-4EBC-B75D-92AB37031E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25D22-9ABA-44D8-87E5-6BFE3250A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5198EA-ED73-4306-B69E-D83412B923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5E996-9231-45D1-A2A8-660A4ADFE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742F9-DADA-4A46-949A-91AF72B629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A4E56-93E9-44D1-95FD-095C178CB2B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8" name="Footer Placeholder 7">
            <a:extLst>
              <a:ext uri="{FF2B5EF4-FFF2-40B4-BE49-F238E27FC236}">
                <a16:creationId xmlns:a16="http://schemas.microsoft.com/office/drawing/2014/main" id="{7DD6B5B4-1BE5-462D-A5AF-A535F9904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2A296D-5D11-4CC2-B009-F771A8D8819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86269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A271-4105-4084-AA18-60652194A9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E481E-A150-4176-8E45-0624C319498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4" name="Footer Placeholder 3">
            <a:extLst>
              <a:ext uri="{FF2B5EF4-FFF2-40B4-BE49-F238E27FC236}">
                <a16:creationId xmlns:a16="http://schemas.microsoft.com/office/drawing/2014/main" id="{4AF7167B-E472-462C-ACD9-1795B6D528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2A201C-2722-4964-91FE-FD79B8469DE9}"/>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479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10D4B-9609-4C2E-91D5-00B7D02EEDC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3" name="Footer Placeholder 2">
            <a:extLst>
              <a:ext uri="{FF2B5EF4-FFF2-40B4-BE49-F238E27FC236}">
                <a16:creationId xmlns:a16="http://schemas.microsoft.com/office/drawing/2014/main" id="{9C493090-6957-406F-AF30-811AB0BFF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38102B-F5AE-4885-A791-9890BCFB1B8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16117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D0F6-6DB7-409B-A656-3EA984991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EF5188-72A4-48F6-B61D-6D0FABA8A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433C4-094C-469C-A476-D2C7132A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7F3EE-A35A-4EB7-BD9E-DAB93B150F8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AFA50A82-F7CD-477D-B3F7-2E86070A1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A807E7-BC0D-4191-8138-C3C33211C98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4846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90A5-12FB-405C-8AC1-F192F5109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D89650-A886-42FF-B462-E6708AD1C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DE0B5-B120-4E91-8D28-F142953E0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17D95-E1C1-41E4-B3EF-632AB443216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0550199D-37D6-4AB0-91A3-D46916DC5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C89548-00B2-4370-BA51-6D71CF25F3F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39444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796465-9592-2F1B-40A9-A5964F3861EB}"/>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D7121171-3546-48B8-AADF-5A04C4802D8C}"/>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19FBA6-1004-4B9F-9FFA-1C19C3B46132}"/>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8614546-3C22-BB80-8CF0-22E5A90AE81C}"/>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10" name="Picture 9">
            <a:extLst>
              <a:ext uri="{FF2B5EF4-FFF2-40B4-BE49-F238E27FC236}">
                <a16:creationId xmlns:a16="http://schemas.microsoft.com/office/drawing/2014/main" id="{57447386-CA31-E05A-A957-527104C92250}"/>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38434543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house with plants in containers&#10;&#10;Description automatically generated with medium confidence">
            <a:extLst>
              <a:ext uri="{FF2B5EF4-FFF2-40B4-BE49-F238E27FC236}">
                <a16:creationId xmlns:a16="http://schemas.microsoft.com/office/drawing/2014/main" id="{8712086D-0974-4E6F-E1D2-E1C921BC435E}"/>
              </a:ext>
            </a:extLst>
          </p:cNvPr>
          <p:cNvPicPr>
            <a:picLocks noChangeAspect="1"/>
          </p:cNvPicPr>
          <p:nvPr/>
        </p:nvPicPr>
        <p:blipFill rotWithShape="1">
          <a:blip r:embed="rId4">
            <a:extLst>
              <a:ext uri="{28A0092B-C50C-407E-A947-70E740481C1C}">
                <a14:useLocalDpi xmlns:a14="http://schemas.microsoft.com/office/drawing/2010/main" val="0"/>
              </a:ext>
            </a:extLst>
          </a:blip>
          <a:srcRect r="14342"/>
          <a:stretch/>
        </p:blipFill>
        <p:spPr>
          <a:xfrm>
            <a:off x="1757435" y="0"/>
            <a:ext cx="10437623" cy="6858000"/>
          </a:xfrm>
          <a:prstGeom prst="rect">
            <a:avLst/>
          </a:prstGeom>
        </p:spPr>
      </p:pic>
      <p:pic>
        <p:nvPicPr>
          <p:cNvPr id="4" name="Picture 3">
            <a:extLst>
              <a:ext uri="{FF2B5EF4-FFF2-40B4-BE49-F238E27FC236}">
                <a16:creationId xmlns:a16="http://schemas.microsoft.com/office/drawing/2014/main" id="{BA17E5E9-9134-D6C0-7E27-0A18AC62053F}"/>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F5D73CF5-F637-A64D-59A0-9336E12A0F53}"/>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20AC6648-CE58-6256-5F03-E2B6D24749DA}"/>
              </a:ext>
            </a:extLst>
          </p:cNvPr>
          <p:cNvSpPr>
            <a:spLocks noGrp="1"/>
          </p:cNvSpPr>
          <p:nvPr>
            <p:ph idx="1"/>
          </p:nvPr>
        </p:nvSpPr>
        <p:spPr>
          <a:xfrm>
            <a:off x="510118" y="858730"/>
            <a:ext cx="4519081" cy="4351338"/>
          </a:xfrm>
        </p:spPr>
        <p:txBody>
          <a:bodyPr>
            <a:normAutofit/>
          </a:bodyPr>
          <a:lstStyle/>
          <a:p>
            <a:pPr marL="0" indent="0">
              <a:lnSpc>
                <a:spcPts val="6540"/>
              </a:lnSpc>
              <a:buNone/>
            </a:pPr>
            <a:r>
              <a:rPr lang="en-US" sz="7200" b="1" dirty="0">
                <a:solidFill>
                  <a:schemeClr val="accent1">
                    <a:lumMod val="75000"/>
                  </a:schemeClr>
                </a:solidFill>
              </a:rPr>
              <a:t>B</a:t>
            </a:r>
            <a:r>
              <a:rPr lang="en-US" sz="7200" dirty="0">
                <a:solidFill>
                  <a:schemeClr val="bg1">
                    <a:lumMod val="95000"/>
                  </a:schemeClr>
                </a:solidFill>
              </a:rPr>
              <a:t>i</a:t>
            </a:r>
            <a:r>
              <a:rPr lang="en-US" sz="7200" b="1" dirty="0">
                <a:solidFill>
                  <a:schemeClr val="accent6">
                    <a:lumMod val="75000"/>
                  </a:schemeClr>
                </a:solidFill>
              </a:rPr>
              <a:t>G</a:t>
            </a:r>
            <a:r>
              <a:rPr lang="en-US" sz="7200" b="1" dirty="0">
                <a:solidFill>
                  <a:schemeClr val="bg1"/>
                </a:solidFill>
                <a:effectLst/>
                <a:latin typeface="United Sans Cd Bk" pitchFamily="2" charset="77"/>
                <a:ea typeface="Cambria" panose="02040503050406030204" pitchFamily="18" charset="0"/>
              </a:rPr>
              <a:t> </a:t>
            </a:r>
            <a:r>
              <a:rPr lang="en-US" sz="6600" b="1" dirty="0">
                <a:solidFill>
                  <a:schemeClr val="bg1"/>
                </a:solidFill>
                <a:effectLst/>
                <a:latin typeface="United Sans Cd Bk" pitchFamily="2" charset="77"/>
                <a:ea typeface="Calibri" panose="020F0502020204030204" pitchFamily="34" charset="0"/>
              </a:rPr>
              <a:t>Aquaculture System</a:t>
            </a:r>
            <a:r>
              <a:rPr lang="en-US" sz="6600" b="1" dirty="0">
                <a:solidFill>
                  <a:schemeClr val="bg1"/>
                </a:solidFill>
                <a:effectLst/>
                <a:latin typeface="United Sans Cd Bk" pitchFamily="2" charset="77"/>
                <a:ea typeface="Cambria" panose="02040503050406030204" pitchFamily="18" charset="0"/>
              </a:rPr>
              <a:t> </a:t>
            </a:r>
            <a:endParaRPr lang="en-US" sz="7200" b="1" dirty="0">
              <a:solidFill>
                <a:schemeClr val="bg1"/>
              </a:solidFill>
              <a:latin typeface="United Sans Cd Bk" pitchFamily="2" charset="77"/>
            </a:endParaRPr>
          </a:p>
        </p:txBody>
      </p:sp>
      <p:pic>
        <p:nvPicPr>
          <p:cNvPr id="7" name="Picture 6">
            <a:extLst>
              <a:ext uri="{FF2B5EF4-FFF2-40B4-BE49-F238E27FC236}">
                <a16:creationId xmlns:a16="http://schemas.microsoft.com/office/drawing/2014/main" id="{D13973EA-E9D2-CC6E-7131-E76FA237D8C0}"/>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4701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7F21-4DE6-4045-B737-D2C9D3E162E1}"/>
              </a:ext>
            </a:extLst>
          </p:cNvPr>
          <p:cNvSpPr>
            <a:spLocks noGrp="1"/>
          </p:cNvSpPr>
          <p:nvPr>
            <p:ph type="title"/>
          </p:nvPr>
        </p:nvSpPr>
        <p:spPr/>
        <p:txBody>
          <a:bodyPr/>
          <a:lstStyle/>
          <a:p>
            <a:r>
              <a:rPr lang="en-US" dirty="0"/>
              <a:t>When Blue is Green (BiG) Project</a:t>
            </a:r>
          </a:p>
        </p:txBody>
      </p:sp>
      <p:sp>
        <p:nvSpPr>
          <p:cNvPr id="3" name="Content Placeholder 2">
            <a:extLst>
              <a:ext uri="{FF2B5EF4-FFF2-40B4-BE49-F238E27FC236}">
                <a16:creationId xmlns:a16="http://schemas.microsoft.com/office/drawing/2014/main" id="{8AEB28C3-B0AF-496D-A161-6D8D138DCB3F}"/>
              </a:ext>
            </a:extLst>
          </p:cNvPr>
          <p:cNvSpPr>
            <a:spLocks noGrp="1"/>
          </p:cNvSpPr>
          <p:nvPr>
            <p:ph idx="1"/>
          </p:nvPr>
        </p:nvSpPr>
        <p:spPr>
          <a:xfrm>
            <a:off x="386080" y="1825625"/>
            <a:ext cx="10750006" cy="4351338"/>
          </a:xfrm>
        </p:spPr>
        <p:txBody>
          <a:bodyPr/>
          <a:lstStyle/>
          <a:p>
            <a:r>
              <a:rPr lang="en-US" dirty="0"/>
              <a:t>BiG researchers are testing new components in their aquaponics system in order to reduce waste and assure an economically viable system. </a:t>
            </a:r>
          </a:p>
          <a:p>
            <a:r>
              <a:rPr lang="en-US" dirty="0"/>
              <a:t>The major components of the BiG aquaponics system are: </a:t>
            </a:r>
          </a:p>
          <a:p>
            <a:pPr lvl="1"/>
            <a:r>
              <a:rPr lang="en-US" dirty="0"/>
              <a:t>Fish, plants and tanks </a:t>
            </a:r>
          </a:p>
          <a:p>
            <a:pPr lvl="1"/>
            <a:r>
              <a:rPr lang="en-US" dirty="0"/>
              <a:t>Algal processing (bioreactor + anerobic digester + biogas boiler)</a:t>
            </a:r>
          </a:p>
          <a:p>
            <a:pPr lvl="1"/>
            <a:r>
              <a:rPr lang="en-US" dirty="0"/>
              <a:t>Anerobic digester and biogas boiler</a:t>
            </a:r>
          </a:p>
          <a:p>
            <a:pPr lvl="1"/>
            <a:r>
              <a:rPr lang="en-US" dirty="0"/>
              <a:t>Processing (fish and plants)</a:t>
            </a:r>
          </a:p>
          <a:p>
            <a:r>
              <a:rPr lang="en-US" dirty="0"/>
              <a:t>Each component has specific inputs and outputs that must be carefully monitored for costs and environmental impact.</a:t>
            </a:r>
          </a:p>
        </p:txBody>
      </p:sp>
    </p:spTree>
    <p:custDataLst>
      <p:tags r:id="rId1"/>
    </p:custDataLst>
    <p:extLst>
      <p:ext uri="{BB962C8B-B14F-4D97-AF65-F5344CB8AC3E}">
        <p14:creationId xmlns:p14="http://schemas.microsoft.com/office/powerpoint/2010/main" val="351410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C2FD-ADF6-4229-BC17-640D8B679308}"/>
              </a:ext>
            </a:extLst>
          </p:cNvPr>
          <p:cNvSpPr>
            <a:spLocks noGrp="1"/>
          </p:cNvSpPr>
          <p:nvPr>
            <p:ph type="title"/>
          </p:nvPr>
        </p:nvSpPr>
        <p:spPr/>
        <p:txBody>
          <a:bodyPr/>
          <a:lstStyle/>
          <a:p>
            <a:r>
              <a:rPr lang="en-US" dirty="0"/>
              <a:t>The </a:t>
            </a:r>
            <a:r>
              <a:rPr lang="en-US" dirty="0" err="1"/>
              <a:t>BiG</a:t>
            </a:r>
            <a:r>
              <a:rPr lang="en-US" dirty="0"/>
              <a:t> aquaponics system</a:t>
            </a:r>
          </a:p>
        </p:txBody>
      </p:sp>
      <p:sp>
        <p:nvSpPr>
          <p:cNvPr id="3" name="Content Placeholder 2">
            <a:extLst>
              <a:ext uri="{FF2B5EF4-FFF2-40B4-BE49-F238E27FC236}">
                <a16:creationId xmlns:a16="http://schemas.microsoft.com/office/drawing/2014/main" id="{B11160F4-50E4-46D6-B0A3-B10CEA845CD3}"/>
              </a:ext>
            </a:extLst>
          </p:cNvPr>
          <p:cNvSpPr>
            <a:spLocks noGrp="1"/>
          </p:cNvSpPr>
          <p:nvPr>
            <p:ph idx="1"/>
          </p:nvPr>
        </p:nvSpPr>
        <p:spPr>
          <a:xfrm>
            <a:off x="386080" y="1727651"/>
            <a:ext cx="10967720" cy="4351338"/>
          </a:xfrm>
        </p:spPr>
        <p:txBody>
          <a:bodyPr>
            <a:normAutofit fontScale="92500" lnSpcReduction="20000"/>
          </a:bodyPr>
          <a:lstStyle/>
          <a:p>
            <a:pPr>
              <a:lnSpc>
                <a:spcPct val="110000"/>
              </a:lnSpc>
            </a:pPr>
            <a:r>
              <a:rPr lang="en-US" dirty="0"/>
              <a:t>Aquaponics combines recirculating aquaculture and hydroponics, which allows the nutrients produced by waste from animal rearing to be used by the plants as a natural fertilizer. </a:t>
            </a:r>
          </a:p>
          <a:p>
            <a:pPr>
              <a:lnSpc>
                <a:spcPct val="110000"/>
              </a:lnSpc>
            </a:pPr>
            <a:r>
              <a:rPr lang="en-US" dirty="0"/>
              <a:t>Water quality maintenance is very important with aquaponics to reduce the generation of waste (sludge and wastewater). </a:t>
            </a:r>
          </a:p>
          <a:p>
            <a:pPr>
              <a:lnSpc>
                <a:spcPct val="110000"/>
              </a:lnSpc>
            </a:pPr>
            <a:r>
              <a:rPr lang="en-US" dirty="0"/>
              <a:t>Sludge contains considerable amounts of nitrite, nitrate, </a:t>
            </a:r>
            <a:br>
              <a:rPr lang="en-US" dirty="0"/>
            </a:br>
            <a:r>
              <a:rPr lang="en-US" dirty="0"/>
              <a:t>ammonia and phosphate. </a:t>
            </a:r>
          </a:p>
          <a:p>
            <a:pPr lvl="1">
              <a:lnSpc>
                <a:spcPct val="120000"/>
              </a:lnSpc>
            </a:pPr>
            <a:r>
              <a:rPr lang="en-US" sz="2200" dirty="0"/>
              <a:t>Wastes are fermented to produce biogas through anaerobic digestion and are used for soil enrichment or fertilizer for agricultural purposes. </a:t>
            </a:r>
          </a:p>
          <a:p>
            <a:r>
              <a:rPr lang="en-US" dirty="0"/>
              <a:t>Microalgae is being studied as a way to treat aquaponic waste. </a:t>
            </a:r>
          </a:p>
          <a:p>
            <a:pPr lvl="1"/>
            <a:r>
              <a:rPr lang="en-US" sz="2200" dirty="0"/>
              <a:t>Microalgae can assimilate nutrients to produce biomass that can be converted into biofuels.</a:t>
            </a:r>
          </a:p>
        </p:txBody>
      </p:sp>
      <p:pic>
        <p:nvPicPr>
          <p:cNvPr id="4" name="Picture 3">
            <a:extLst>
              <a:ext uri="{FF2B5EF4-FFF2-40B4-BE49-F238E27FC236}">
                <a16:creationId xmlns:a16="http://schemas.microsoft.com/office/drawing/2014/main" id="{EB31AC42-6D51-1F1D-2E12-0B063322CB42}"/>
              </a:ext>
            </a:extLst>
          </p:cNvPr>
          <p:cNvPicPr>
            <a:picLocks noChangeAspect="1"/>
          </p:cNvPicPr>
          <p:nvPr/>
        </p:nvPicPr>
        <p:blipFill>
          <a:blip r:embed="rId3"/>
          <a:stretch>
            <a:fillRect/>
          </a:stretch>
        </p:blipFill>
        <p:spPr>
          <a:xfrm>
            <a:off x="8870731" y="3561681"/>
            <a:ext cx="1688287" cy="830422"/>
          </a:xfrm>
          <a:prstGeom prst="rect">
            <a:avLst/>
          </a:prstGeom>
        </p:spPr>
      </p:pic>
    </p:spTree>
    <p:custDataLst>
      <p:tags r:id="rId1"/>
    </p:custDataLst>
    <p:extLst>
      <p:ext uri="{BB962C8B-B14F-4D97-AF65-F5344CB8AC3E}">
        <p14:creationId xmlns:p14="http://schemas.microsoft.com/office/powerpoint/2010/main" val="80397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F92A-6F34-4222-AE46-6F28F851B77C}"/>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5935CD3C-0ABD-4005-8D92-20D8DD94757F}"/>
              </a:ext>
            </a:extLst>
          </p:cNvPr>
          <p:cNvSpPr>
            <a:spLocks noGrp="1"/>
          </p:cNvSpPr>
          <p:nvPr>
            <p:ph idx="1"/>
          </p:nvPr>
        </p:nvSpPr>
        <p:spPr/>
        <p:txBody>
          <a:bodyPr>
            <a:normAutofit fontScale="92500" lnSpcReduction="10000"/>
          </a:bodyPr>
          <a:lstStyle/>
          <a:p>
            <a:pPr>
              <a:lnSpc>
                <a:spcPct val="110000"/>
              </a:lnSpc>
            </a:pPr>
            <a:r>
              <a:rPr lang="en-US" dirty="0"/>
              <a:t>The goal of the </a:t>
            </a:r>
            <a:r>
              <a:rPr lang="en-US" dirty="0" err="1"/>
              <a:t>BiG</a:t>
            </a:r>
            <a:r>
              <a:rPr lang="en-US" dirty="0"/>
              <a:t> aquaponics project is to create a zero-waste, </a:t>
            </a:r>
            <a:br>
              <a:rPr lang="en-US" dirty="0"/>
            </a:br>
            <a:r>
              <a:rPr lang="en-US" dirty="0"/>
              <a:t>grid-independent and economically viable aquaponics system. </a:t>
            </a:r>
          </a:p>
          <a:p>
            <a:pPr>
              <a:lnSpc>
                <a:spcPct val="110000"/>
              </a:lnSpc>
            </a:pPr>
            <a:r>
              <a:rPr lang="en-US" dirty="0"/>
              <a:t>BiG researchers are using a systems approach to improve current aquaponics systems, as described in the handout (BiG System Components).</a:t>
            </a:r>
          </a:p>
          <a:p>
            <a:pPr>
              <a:lnSpc>
                <a:spcPct val="110000"/>
              </a:lnSpc>
            </a:pPr>
            <a:r>
              <a:rPr lang="en-US" dirty="0"/>
              <a:t>Read the system components information and work in teams to draw </a:t>
            </a:r>
            <a:br>
              <a:rPr lang="en-US" dirty="0"/>
            </a:br>
            <a:r>
              <a:rPr lang="en-US" dirty="0"/>
              <a:t>a schematic that shows how the system components work together. </a:t>
            </a:r>
          </a:p>
          <a:p>
            <a:pPr>
              <a:lnSpc>
                <a:spcPct val="110000"/>
              </a:lnSpc>
            </a:pPr>
            <a:r>
              <a:rPr lang="en-US" dirty="0"/>
              <a:t>The components are: 1) algae bioreactor; 2) algal processing; </a:t>
            </a:r>
            <a:br>
              <a:rPr lang="en-US" dirty="0"/>
            </a:br>
            <a:r>
              <a:rPr lang="en-US" dirty="0"/>
              <a:t>3) anerobic digester and biogas boiler; 4) the aquaponics tanks, </a:t>
            </a:r>
            <a:br>
              <a:rPr lang="en-US" dirty="0"/>
            </a:br>
            <a:r>
              <a:rPr lang="en-US" dirty="0"/>
              <a:t>fish, and plants; 5) biorefining; and 6) fish &amp; plant processing. </a:t>
            </a:r>
          </a:p>
        </p:txBody>
      </p:sp>
    </p:spTree>
    <p:custDataLst>
      <p:tags r:id="rId1"/>
    </p:custDataLst>
    <p:extLst>
      <p:ext uri="{BB962C8B-B14F-4D97-AF65-F5344CB8AC3E}">
        <p14:creationId xmlns:p14="http://schemas.microsoft.com/office/powerpoint/2010/main" val="346425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7DD2-67CC-4406-9954-57E7774A879D}"/>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7BE51EAA-08A4-4240-B804-1C4799E17647}"/>
              </a:ext>
            </a:extLst>
          </p:cNvPr>
          <p:cNvSpPr>
            <a:spLocks noGrp="1"/>
          </p:cNvSpPr>
          <p:nvPr>
            <p:ph idx="1"/>
          </p:nvPr>
        </p:nvSpPr>
        <p:spPr>
          <a:xfrm>
            <a:off x="386080" y="1825625"/>
            <a:ext cx="6482806" cy="4351338"/>
          </a:xfrm>
        </p:spPr>
        <p:txBody>
          <a:bodyPr>
            <a:normAutofit/>
          </a:bodyPr>
          <a:lstStyle/>
          <a:p>
            <a:r>
              <a:rPr lang="en-US" dirty="0"/>
              <a:t>Sketch a schematic of the </a:t>
            </a:r>
            <a:r>
              <a:rPr lang="en-US" sz="2800" b="1" dirty="0">
                <a:solidFill>
                  <a:schemeClr val="accent1">
                    <a:lumMod val="75000"/>
                  </a:schemeClr>
                </a:solidFill>
              </a:rPr>
              <a:t>B</a:t>
            </a:r>
            <a:r>
              <a:rPr lang="en-US" sz="2800" dirty="0"/>
              <a:t>i</a:t>
            </a:r>
            <a:r>
              <a:rPr lang="en-US" sz="2800" b="1" dirty="0">
                <a:solidFill>
                  <a:schemeClr val="accent6">
                    <a:lumMod val="75000"/>
                  </a:schemeClr>
                </a:solidFill>
              </a:rPr>
              <a:t>G</a:t>
            </a:r>
            <a:r>
              <a:rPr lang="en-US" dirty="0"/>
              <a:t> system</a:t>
            </a:r>
          </a:p>
          <a:p>
            <a:pPr lvl="1"/>
            <a:r>
              <a:rPr lang="en-US" dirty="0"/>
              <a:t>Think about what you think this system might look like.</a:t>
            </a:r>
          </a:p>
          <a:p>
            <a:pPr lvl="1"/>
            <a:r>
              <a:rPr lang="en-US" dirty="0"/>
              <a:t>Include all inputs and outputs.</a:t>
            </a:r>
          </a:p>
          <a:p>
            <a:r>
              <a:rPr lang="en-US" dirty="0"/>
              <a:t>Read the information in the BiG system components handout to learn more about the system.</a:t>
            </a:r>
          </a:p>
          <a:p>
            <a:r>
              <a:rPr lang="en-US" dirty="0"/>
              <a:t>See if you can complete the boxes in our system schematic (next slide).</a:t>
            </a:r>
          </a:p>
        </p:txBody>
      </p:sp>
      <p:pic>
        <p:nvPicPr>
          <p:cNvPr id="4" name="Picture 3">
            <a:extLst>
              <a:ext uri="{FF2B5EF4-FFF2-40B4-BE49-F238E27FC236}">
                <a16:creationId xmlns:a16="http://schemas.microsoft.com/office/drawing/2014/main" id="{EA3C0096-6BFD-786D-9892-D56FB48E47B3}"/>
              </a:ext>
            </a:extLst>
          </p:cNvPr>
          <p:cNvPicPr>
            <a:picLocks noChangeAspect="1"/>
          </p:cNvPicPr>
          <p:nvPr/>
        </p:nvPicPr>
        <p:blipFill>
          <a:blip r:embed="rId3"/>
          <a:stretch>
            <a:fillRect/>
          </a:stretch>
        </p:blipFill>
        <p:spPr>
          <a:xfrm>
            <a:off x="8328917" y="2532539"/>
            <a:ext cx="3024883" cy="3170077"/>
          </a:xfrm>
          <a:prstGeom prst="rect">
            <a:avLst/>
          </a:prstGeom>
        </p:spPr>
      </p:pic>
      <p:pic>
        <p:nvPicPr>
          <p:cNvPr id="5" name="Picture 4">
            <a:extLst>
              <a:ext uri="{FF2B5EF4-FFF2-40B4-BE49-F238E27FC236}">
                <a16:creationId xmlns:a16="http://schemas.microsoft.com/office/drawing/2014/main" id="{9ECCF800-32CB-B39C-5995-F9A434668BAA}"/>
              </a:ext>
            </a:extLst>
          </p:cNvPr>
          <p:cNvPicPr>
            <a:picLocks noChangeAspect="1"/>
          </p:cNvPicPr>
          <p:nvPr/>
        </p:nvPicPr>
        <p:blipFill>
          <a:blip r:embed="rId4"/>
          <a:stretch>
            <a:fillRect/>
          </a:stretch>
        </p:blipFill>
        <p:spPr>
          <a:xfrm flipH="1">
            <a:off x="7090605" y="4658333"/>
            <a:ext cx="2030504" cy="830422"/>
          </a:xfrm>
          <a:prstGeom prst="rect">
            <a:avLst/>
          </a:prstGeom>
        </p:spPr>
      </p:pic>
    </p:spTree>
    <p:custDataLst>
      <p:tags r:id="rId1"/>
    </p:custDataLst>
    <p:extLst>
      <p:ext uri="{BB962C8B-B14F-4D97-AF65-F5344CB8AC3E}">
        <p14:creationId xmlns:p14="http://schemas.microsoft.com/office/powerpoint/2010/main" val="191309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A5D3-01DC-428C-8353-17471572DBD0}"/>
              </a:ext>
            </a:extLst>
          </p:cNvPr>
          <p:cNvSpPr>
            <a:spLocks noGrp="1"/>
          </p:cNvSpPr>
          <p:nvPr>
            <p:ph type="title"/>
          </p:nvPr>
        </p:nvSpPr>
        <p:spPr/>
        <p:txBody>
          <a:bodyPr/>
          <a:lstStyle/>
          <a:p>
            <a:r>
              <a:rPr lang="en-US" sz="5400" b="1" dirty="0">
                <a:solidFill>
                  <a:schemeClr val="accent1">
                    <a:lumMod val="75000"/>
                  </a:schemeClr>
                </a:solidFill>
              </a:rPr>
              <a:t>B</a:t>
            </a:r>
            <a:r>
              <a:rPr lang="en-US" sz="5400" dirty="0">
                <a:solidFill>
                  <a:schemeClr val="bg1">
                    <a:lumMod val="95000"/>
                  </a:schemeClr>
                </a:solidFill>
              </a:rPr>
              <a:t>i</a:t>
            </a:r>
            <a:r>
              <a:rPr lang="en-US" sz="5400" b="1" dirty="0">
                <a:solidFill>
                  <a:schemeClr val="accent6">
                    <a:lumMod val="75000"/>
                  </a:schemeClr>
                </a:solidFill>
              </a:rPr>
              <a:t>G</a:t>
            </a:r>
            <a:r>
              <a:rPr lang="en-US" dirty="0"/>
              <a:t> system schematic</a:t>
            </a:r>
          </a:p>
        </p:txBody>
      </p:sp>
      <p:pic>
        <p:nvPicPr>
          <p:cNvPr id="25" name="Picture 24">
            <a:extLst>
              <a:ext uri="{FF2B5EF4-FFF2-40B4-BE49-F238E27FC236}">
                <a16:creationId xmlns:a16="http://schemas.microsoft.com/office/drawing/2014/main" id="{1A19963F-E109-41EC-8857-54E9D416CD98}"/>
              </a:ext>
            </a:extLst>
          </p:cNvPr>
          <p:cNvPicPr>
            <a:picLocks noChangeAspect="1"/>
          </p:cNvPicPr>
          <p:nvPr/>
        </p:nvPicPr>
        <p:blipFill>
          <a:blip r:embed="rId3"/>
          <a:stretch>
            <a:fillRect/>
          </a:stretch>
        </p:blipFill>
        <p:spPr>
          <a:xfrm>
            <a:off x="1092715" y="1537077"/>
            <a:ext cx="10006569" cy="4955798"/>
          </a:xfrm>
          <a:prstGeom prst="rect">
            <a:avLst/>
          </a:prstGeom>
          <a:effectLst>
            <a:softEdge rad="241300"/>
          </a:effectLst>
        </p:spPr>
      </p:pic>
      <p:pic>
        <p:nvPicPr>
          <p:cNvPr id="5" name="Picture 4">
            <a:extLst>
              <a:ext uri="{FF2B5EF4-FFF2-40B4-BE49-F238E27FC236}">
                <a16:creationId xmlns:a16="http://schemas.microsoft.com/office/drawing/2014/main" id="{664F8956-00CF-2AC6-8DA1-280225C73E18}"/>
              </a:ext>
            </a:extLst>
          </p:cNvPr>
          <p:cNvPicPr>
            <a:picLocks noChangeAspect="1"/>
          </p:cNvPicPr>
          <p:nvPr/>
        </p:nvPicPr>
        <p:blipFill rotWithShape="1">
          <a:blip r:embed="rId3"/>
          <a:srcRect b="6251"/>
          <a:stretch/>
        </p:blipFill>
        <p:spPr>
          <a:xfrm>
            <a:off x="1005630" y="1558849"/>
            <a:ext cx="10006569" cy="4646008"/>
          </a:xfrm>
          <a:prstGeom prst="rect">
            <a:avLst/>
          </a:prstGeom>
          <a:effectLst/>
        </p:spPr>
      </p:pic>
    </p:spTree>
    <p:custDataLst>
      <p:tags r:id="rId1"/>
    </p:custDataLst>
    <p:extLst>
      <p:ext uri="{BB962C8B-B14F-4D97-AF65-F5344CB8AC3E}">
        <p14:creationId xmlns:p14="http://schemas.microsoft.com/office/powerpoint/2010/main" val="36127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03ED5-8483-4B50-88FB-9D7697994E52}"/>
              </a:ext>
            </a:extLst>
          </p:cNvPr>
          <p:cNvSpPr>
            <a:spLocks noGrp="1"/>
          </p:cNvSpPr>
          <p:nvPr>
            <p:ph type="title"/>
          </p:nvPr>
        </p:nvSpPr>
        <p:spPr/>
        <p:txBody>
          <a:bodyPr/>
          <a:lstStyle/>
          <a:p>
            <a:r>
              <a:rPr lang="en-US" sz="5400" b="1" dirty="0">
                <a:solidFill>
                  <a:schemeClr val="accent1">
                    <a:lumMod val="75000"/>
                  </a:schemeClr>
                </a:solidFill>
              </a:rPr>
              <a:t>B</a:t>
            </a:r>
            <a:r>
              <a:rPr lang="en-US" sz="5400" dirty="0">
                <a:solidFill>
                  <a:schemeClr val="bg1">
                    <a:lumMod val="95000"/>
                  </a:schemeClr>
                </a:solidFill>
              </a:rPr>
              <a:t>i</a:t>
            </a:r>
            <a:r>
              <a:rPr lang="en-US" sz="5400" b="1" dirty="0">
                <a:solidFill>
                  <a:schemeClr val="accent6">
                    <a:lumMod val="75000"/>
                  </a:schemeClr>
                </a:solidFill>
              </a:rPr>
              <a:t>G</a:t>
            </a:r>
            <a:r>
              <a:rPr lang="en-US" dirty="0"/>
              <a:t> system schematic</a:t>
            </a:r>
            <a:endParaRPr lang="en-US" b="0" dirty="0">
              <a:latin typeface="United Sans Cd Md" pitchFamily="2" charset="77"/>
            </a:endParaRPr>
          </a:p>
        </p:txBody>
      </p:sp>
      <p:pic>
        <p:nvPicPr>
          <p:cNvPr id="5" name="Picture 4">
            <a:extLst>
              <a:ext uri="{FF2B5EF4-FFF2-40B4-BE49-F238E27FC236}">
                <a16:creationId xmlns:a16="http://schemas.microsoft.com/office/drawing/2014/main" id="{A8037A0D-C0C3-467F-9589-21EFF7AE7BB4}"/>
              </a:ext>
            </a:extLst>
          </p:cNvPr>
          <p:cNvPicPr>
            <a:picLocks noChangeAspect="1"/>
          </p:cNvPicPr>
          <p:nvPr/>
        </p:nvPicPr>
        <p:blipFill>
          <a:blip r:embed="rId3"/>
          <a:stretch>
            <a:fillRect/>
          </a:stretch>
        </p:blipFill>
        <p:spPr>
          <a:xfrm>
            <a:off x="267855" y="1503936"/>
            <a:ext cx="10346353" cy="4727147"/>
          </a:xfrm>
          <a:prstGeom prst="rect">
            <a:avLst/>
          </a:prstGeom>
          <a:effectLst>
            <a:softEdge rad="215900"/>
          </a:effectLst>
        </p:spPr>
      </p:pic>
      <p:pic>
        <p:nvPicPr>
          <p:cNvPr id="2" name="Picture 1">
            <a:extLst>
              <a:ext uri="{FF2B5EF4-FFF2-40B4-BE49-F238E27FC236}">
                <a16:creationId xmlns:a16="http://schemas.microsoft.com/office/drawing/2014/main" id="{34A78445-20D2-4024-9F9F-DF13BB232C18}"/>
              </a:ext>
            </a:extLst>
          </p:cNvPr>
          <p:cNvPicPr>
            <a:picLocks noChangeAspect="1"/>
          </p:cNvPicPr>
          <p:nvPr/>
        </p:nvPicPr>
        <p:blipFill>
          <a:blip r:embed="rId4"/>
          <a:stretch>
            <a:fillRect/>
          </a:stretch>
        </p:blipFill>
        <p:spPr>
          <a:xfrm>
            <a:off x="10024757" y="3867509"/>
            <a:ext cx="1329043" cy="1396105"/>
          </a:xfrm>
          <a:prstGeom prst="rect">
            <a:avLst/>
          </a:prstGeom>
        </p:spPr>
      </p:pic>
    </p:spTree>
    <p:custDataLst>
      <p:tags r:id="rId1"/>
    </p:custDataLst>
    <p:extLst>
      <p:ext uri="{BB962C8B-B14F-4D97-AF65-F5344CB8AC3E}">
        <p14:creationId xmlns:p14="http://schemas.microsoft.com/office/powerpoint/2010/main" val="1294788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C5EF-9AA9-42CE-B66D-AEEE48859C54}"/>
              </a:ext>
            </a:extLst>
          </p:cNvPr>
          <p:cNvSpPr>
            <a:spLocks noGrp="1"/>
          </p:cNvSpPr>
          <p:nvPr>
            <p:ph type="title"/>
          </p:nvPr>
        </p:nvSpPr>
        <p:spPr>
          <a:xfrm>
            <a:off x="359229" y="321583"/>
            <a:ext cx="10994571" cy="1325563"/>
          </a:xfrm>
        </p:spPr>
        <p:txBody>
          <a:bodyPr>
            <a:normAutofit/>
          </a:bodyPr>
          <a:lstStyle/>
          <a:p>
            <a:r>
              <a:rPr lang="en-US" sz="4800" dirty="0"/>
              <a:t>This graphic may be easier to understand. </a:t>
            </a:r>
            <a:br>
              <a:rPr lang="en-US" sz="2000" dirty="0"/>
            </a:br>
            <a:r>
              <a:rPr lang="en-US" sz="2000" b="0" dirty="0">
                <a:latin typeface="United Sans Cd Md" pitchFamily="2" charset="77"/>
              </a:rPr>
              <a:t>(The one you just worked on is the scientist’s graphic). </a:t>
            </a:r>
          </a:p>
        </p:txBody>
      </p:sp>
      <p:pic>
        <p:nvPicPr>
          <p:cNvPr id="6" name="Picture 5" descr="A diagram of a plant&#10;&#10;Description automatically generated">
            <a:extLst>
              <a:ext uri="{FF2B5EF4-FFF2-40B4-BE49-F238E27FC236}">
                <a16:creationId xmlns:a16="http://schemas.microsoft.com/office/drawing/2014/main" id="{D73408CF-B53D-AD52-9BE5-813A71AECAD2}"/>
              </a:ext>
            </a:extLst>
          </p:cNvPr>
          <p:cNvPicPr>
            <a:picLocks noChangeAspect="1"/>
          </p:cNvPicPr>
          <p:nvPr/>
        </p:nvPicPr>
        <p:blipFill rotWithShape="1">
          <a:blip r:embed="rId3">
            <a:extLst>
              <a:ext uri="{28A0092B-C50C-407E-A947-70E740481C1C}">
                <a14:useLocalDpi xmlns:a14="http://schemas.microsoft.com/office/drawing/2010/main" val="0"/>
              </a:ext>
            </a:extLst>
          </a:blip>
          <a:srcRect t="8752"/>
          <a:stretch/>
        </p:blipFill>
        <p:spPr>
          <a:xfrm>
            <a:off x="2155372" y="1570946"/>
            <a:ext cx="9350828" cy="4631426"/>
          </a:xfrm>
          <a:prstGeom prst="rect">
            <a:avLst/>
          </a:prstGeom>
        </p:spPr>
      </p:pic>
      <p:sp>
        <p:nvSpPr>
          <p:cNvPr id="8" name="TextBox 7">
            <a:extLst>
              <a:ext uri="{FF2B5EF4-FFF2-40B4-BE49-F238E27FC236}">
                <a16:creationId xmlns:a16="http://schemas.microsoft.com/office/drawing/2014/main" id="{7F87AE37-612F-98E4-CBBE-9EE8B2BCBE8B}"/>
              </a:ext>
            </a:extLst>
          </p:cNvPr>
          <p:cNvSpPr txBox="1"/>
          <p:nvPr/>
        </p:nvSpPr>
        <p:spPr>
          <a:xfrm>
            <a:off x="359229" y="1977700"/>
            <a:ext cx="2122714" cy="2862322"/>
          </a:xfrm>
          <a:prstGeom prst="rect">
            <a:avLst/>
          </a:prstGeom>
          <a:noFill/>
        </p:spPr>
        <p:txBody>
          <a:bodyPr wrap="square">
            <a:spAutoFit/>
          </a:bodyPr>
          <a:lstStyle/>
          <a:p>
            <a:r>
              <a:rPr lang="en-US" sz="2000" b="0" dirty="0">
                <a:latin typeface="United Sans Cd Md" pitchFamily="2" charset="77"/>
              </a:rPr>
              <a:t>Our integrated aquaponics system will include the traditional components of an aquaponics system along with the additional algal cultivation unit, biogas boiler and anaerobic digester.</a:t>
            </a:r>
            <a:endParaRPr lang="en-US" sz="2000" dirty="0"/>
          </a:p>
        </p:txBody>
      </p:sp>
    </p:spTree>
    <p:custDataLst>
      <p:tags r:id="rId1"/>
    </p:custDataLst>
    <p:extLst>
      <p:ext uri="{BB962C8B-B14F-4D97-AF65-F5344CB8AC3E}">
        <p14:creationId xmlns:p14="http://schemas.microsoft.com/office/powerpoint/2010/main" val="2863141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B3E6-3E6A-4FC0-AC11-1E246BA22330}"/>
              </a:ext>
            </a:extLst>
          </p:cNvPr>
          <p:cNvSpPr>
            <a:spLocks noGrp="1"/>
          </p:cNvSpPr>
          <p:nvPr>
            <p:ph type="title"/>
          </p:nvPr>
        </p:nvSpPr>
        <p:spPr/>
        <p:txBody>
          <a:bodyPr/>
          <a:lstStyle/>
          <a:p>
            <a:r>
              <a:rPr lang="en-US" dirty="0" err="1"/>
              <a:t>BiG</a:t>
            </a:r>
            <a:r>
              <a:rPr lang="en-US" dirty="0"/>
              <a:t> pilot test lab</a:t>
            </a:r>
          </a:p>
        </p:txBody>
      </p:sp>
      <p:pic>
        <p:nvPicPr>
          <p:cNvPr id="6" name="Picture 5">
            <a:extLst>
              <a:ext uri="{FF2B5EF4-FFF2-40B4-BE49-F238E27FC236}">
                <a16:creationId xmlns:a16="http://schemas.microsoft.com/office/drawing/2014/main" id="{4FCF751E-C593-41A9-BF25-CBCF9CADC2C3}"/>
              </a:ext>
            </a:extLst>
          </p:cNvPr>
          <p:cNvPicPr>
            <a:picLocks noChangeAspect="1"/>
          </p:cNvPicPr>
          <p:nvPr/>
        </p:nvPicPr>
        <p:blipFill>
          <a:blip r:embed="rId3"/>
          <a:stretch>
            <a:fillRect/>
          </a:stretch>
        </p:blipFill>
        <p:spPr>
          <a:xfrm>
            <a:off x="444252" y="1862506"/>
            <a:ext cx="5651748" cy="3128046"/>
          </a:xfrm>
          <a:prstGeom prst="rect">
            <a:avLst/>
          </a:prstGeom>
          <a:ln>
            <a:solidFill>
              <a:schemeClr val="bg2">
                <a:lumMod val="50000"/>
              </a:schemeClr>
            </a:solidFill>
          </a:ln>
          <a:effectLst>
            <a:softEdge rad="127000"/>
          </a:effectLst>
        </p:spPr>
      </p:pic>
      <p:pic>
        <p:nvPicPr>
          <p:cNvPr id="10" name="Picture 9">
            <a:extLst>
              <a:ext uri="{FF2B5EF4-FFF2-40B4-BE49-F238E27FC236}">
                <a16:creationId xmlns:a16="http://schemas.microsoft.com/office/drawing/2014/main" id="{41CCD63E-887B-4063-B507-5E0F63033762}"/>
              </a:ext>
            </a:extLst>
          </p:cNvPr>
          <p:cNvPicPr>
            <a:picLocks noChangeAspect="1"/>
          </p:cNvPicPr>
          <p:nvPr/>
        </p:nvPicPr>
        <p:blipFill rotWithShape="1">
          <a:blip r:embed="rId4"/>
          <a:srcRect t="9729" r="7449" b="15337"/>
          <a:stretch/>
        </p:blipFill>
        <p:spPr>
          <a:xfrm>
            <a:off x="6526862" y="2384854"/>
            <a:ext cx="2379525" cy="3012496"/>
          </a:xfrm>
          <a:prstGeom prst="rect">
            <a:avLst/>
          </a:prstGeom>
          <a:ln>
            <a:solidFill>
              <a:schemeClr val="bg2">
                <a:lumMod val="75000"/>
              </a:schemeClr>
            </a:solidFill>
          </a:ln>
          <a:effectLst>
            <a:softEdge rad="127000"/>
          </a:effectLst>
        </p:spPr>
      </p:pic>
      <p:pic>
        <p:nvPicPr>
          <p:cNvPr id="12" name="Picture 11">
            <a:extLst>
              <a:ext uri="{FF2B5EF4-FFF2-40B4-BE49-F238E27FC236}">
                <a16:creationId xmlns:a16="http://schemas.microsoft.com/office/drawing/2014/main" id="{B7280666-5BAF-4EBD-9A14-76B1E788E00A}"/>
              </a:ext>
            </a:extLst>
          </p:cNvPr>
          <p:cNvPicPr>
            <a:picLocks noChangeAspect="1"/>
          </p:cNvPicPr>
          <p:nvPr/>
        </p:nvPicPr>
        <p:blipFill>
          <a:blip r:embed="rId5"/>
          <a:stretch>
            <a:fillRect/>
          </a:stretch>
        </p:blipFill>
        <p:spPr>
          <a:xfrm>
            <a:off x="3523648" y="4305602"/>
            <a:ext cx="1819529" cy="1448002"/>
          </a:xfrm>
          <a:prstGeom prst="rect">
            <a:avLst/>
          </a:prstGeom>
          <a:ln>
            <a:solidFill>
              <a:schemeClr val="bg2">
                <a:lumMod val="50000"/>
              </a:schemeClr>
            </a:solidFill>
          </a:ln>
          <a:effectLst>
            <a:softEdge rad="127000"/>
          </a:effectLst>
        </p:spPr>
      </p:pic>
      <p:pic>
        <p:nvPicPr>
          <p:cNvPr id="14" name="Picture 13">
            <a:extLst>
              <a:ext uri="{FF2B5EF4-FFF2-40B4-BE49-F238E27FC236}">
                <a16:creationId xmlns:a16="http://schemas.microsoft.com/office/drawing/2014/main" id="{02BBEC6F-62D3-4930-9C58-C9C0B6C2B3E8}"/>
              </a:ext>
            </a:extLst>
          </p:cNvPr>
          <p:cNvPicPr>
            <a:picLocks noChangeAspect="1"/>
          </p:cNvPicPr>
          <p:nvPr/>
        </p:nvPicPr>
        <p:blipFill>
          <a:blip r:embed="rId6"/>
          <a:stretch>
            <a:fillRect/>
          </a:stretch>
        </p:blipFill>
        <p:spPr>
          <a:xfrm>
            <a:off x="1224281" y="4305602"/>
            <a:ext cx="2124371" cy="1448002"/>
          </a:xfrm>
          <a:prstGeom prst="rect">
            <a:avLst/>
          </a:prstGeom>
          <a:ln>
            <a:solidFill>
              <a:schemeClr val="bg2">
                <a:lumMod val="50000"/>
              </a:schemeClr>
            </a:solidFill>
          </a:ln>
          <a:effectLst>
            <a:softEdge rad="127000"/>
          </a:effectLst>
        </p:spPr>
      </p:pic>
      <p:sp>
        <p:nvSpPr>
          <p:cNvPr id="11" name="TextBox 10">
            <a:extLst>
              <a:ext uri="{FF2B5EF4-FFF2-40B4-BE49-F238E27FC236}">
                <a16:creationId xmlns:a16="http://schemas.microsoft.com/office/drawing/2014/main" id="{1D362E40-FF8F-8FE9-24D3-55C5123B6289}"/>
              </a:ext>
            </a:extLst>
          </p:cNvPr>
          <p:cNvSpPr txBox="1"/>
          <p:nvPr/>
        </p:nvSpPr>
        <p:spPr>
          <a:xfrm>
            <a:off x="6422965" y="5407971"/>
            <a:ext cx="2122714" cy="400110"/>
          </a:xfrm>
          <a:prstGeom prst="rect">
            <a:avLst/>
          </a:prstGeom>
          <a:noFill/>
        </p:spPr>
        <p:txBody>
          <a:bodyPr wrap="square">
            <a:spAutoFit/>
          </a:bodyPr>
          <a:lstStyle/>
          <a:p>
            <a:r>
              <a:rPr lang="en-US" sz="2000" b="0" dirty="0">
                <a:latin typeface="United Sans Cd Md" pitchFamily="2" charset="77"/>
              </a:rPr>
              <a:t>Different fish densities</a:t>
            </a:r>
            <a:endParaRPr lang="en-US" sz="2000" dirty="0"/>
          </a:p>
        </p:txBody>
      </p:sp>
      <p:sp>
        <p:nvSpPr>
          <p:cNvPr id="13" name="TextBox 12">
            <a:extLst>
              <a:ext uri="{FF2B5EF4-FFF2-40B4-BE49-F238E27FC236}">
                <a16:creationId xmlns:a16="http://schemas.microsoft.com/office/drawing/2014/main" id="{A253A4A9-92B2-68A0-A93C-967C5FB41567}"/>
              </a:ext>
            </a:extLst>
          </p:cNvPr>
          <p:cNvSpPr txBox="1"/>
          <p:nvPr/>
        </p:nvSpPr>
        <p:spPr>
          <a:xfrm>
            <a:off x="8998185" y="5424983"/>
            <a:ext cx="2258423" cy="400110"/>
          </a:xfrm>
          <a:prstGeom prst="rect">
            <a:avLst/>
          </a:prstGeom>
          <a:noFill/>
        </p:spPr>
        <p:txBody>
          <a:bodyPr wrap="square">
            <a:spAutoFit/>
          </a:bodyPr>
          <a:lstStyle/>
          <a:p>
            <a:r>
              <a:rPr lang="en-US" sz="2000" b="0" dirty="0">
                <a:latin typeface="United Sans Cd Md" pitchFamily="2" charset="77"/>
              </a:rPr>
              <a:t>Different lettuce densities</a:t>
            </a:r>
            <a:endParaRPr lang="en-US" sz="2000" dirty="0"/>
          </a:p>
        </p:txBody>
      </p:sp>
      <p:pic>
        <p:nvPicPr>
          <p:cNvPr id="5" name="Picture 4" descr="A person holding a plant in a greenhouse&#10;&#10;Description automatically generated">
            <a:extLst>
              <a:ext uri="{FF2B5EF4-FFF2-40B4-BE49-F238E27FC236}">
                <a16:creationId xmlns:a16="http://schemas.microsoft.com/office/drawing/2014/main" id="{A6F68AF8-DE76-7421-7652-7B143365C6E8}"/>
              </a:ext>
            </a:extLst>
          </p:cNvPr>
          <p:cNvPicPr>
            <a:picLocks noChangeAspect="1"/>
          </p:cNvPicPr>
          <p:nvPr/>
        </p:nvPicPr>
        <p:blipFill rotWithShape="1">
          <a:blip r:embed="rId7">
            <a:extLst>
              <a:ext uri="{28A0092B-C50C-407E-A947-70E740481C1C}">
                <a14:useLocalDpi xmlns:a14="http://schemas.microsoft.com/office/drawing/2010/main" val="0"/>
              </a:ext>
            </a:extLst>
          </a:blip>
          <a:srcRect l="15653" t="33624" r="55925" b="39325"/>
          <a:stretch/>
        </p:blipFill>
        <p:spPr>
          <a:xfrm>
            <a:off x="9075186" y="2397208"/>
            <a:ext cx="2379525" cy="3012496"/>
          </a:xfrm>
          <a:prstGeom prst="rect">
            <a:avLst/>
          </a:prstGeom>
          <a:ln>
            <a:solidFill>
              <a:schemeClr val="bg2">
                <a:lumMod val="50000"/>
              </a:schemeClr>
            </a:solidFill>
          </a:ln>
          <a:effectLst>
            <a:softEdge rad="127000"/>
          </a:effectLst>
        </p:spPr>
      </p:pic>
      <p:sp>
        <p:nvSpPr>
          <p:cNvPr id="15" name="TextBox 14">
            <a:extLst>
              <a:ext uri="{FF2B5EF4-FFF2-40B4-BE49-F238E27FC236}">
                <a16:creationId xmlns:a16="http://schemas.microsoft.com/office/drawing/2014/main" id="{6B49AFD1-CBEA-38EF-D92C-4A1487DF174B}"/>
              </a:ext>
            </a:extLst>
          </p:cNvPr>
          <p:cNvSpPr txBox="1"/>
          <p:nvPr/>
        </p:nvSpPr>
        <p:spPr>
          <a:xfrm>
            <a:off x="6469918" y="1757128"/>
            <a:ext cx="5046575" cy="584775"/>
          </a:xfrm>
          <a:prstGeom prst="rect">
            <a:avLst/>
          </a:prstGeom>
          <a:noFill/>
        </p:spPr>
        <p:txBody>
          <a:bodyPr wrap="square">
            <a:spAutoFit/>
          </a:bodyPr>
          <a:lstStyle/>
          <a:p>
            <a:pPr algn="ctr"/>
            <a:r>
              <a:rPr lang="en-US" sz="3200" b="1" dirty="0">
                <a:solidFill>
                  <a:srgbClr val="53A7CF"/>
                </a:solidFill>
                <a:latin typeface="United Sans Cd Bk" pitchFamily="2" charset="77"/>
              </a:rPr>
              <a:t>Ongoing Research</a:t>
            </a:r>
          </a:p>
        </p:txBody>
      </p:sp>
    </p:spTree>
    <p:custDataLst>
      <p:tags r:id="rId1"/>
    </p:custDataLst>
    <p:extLst>
      <p:ext uri="{BB962C8B-B14F-4D97-AF65-F5344CB8AC3E}">
        <p14:creationId xmlns:p14="http://schemas.microsoft.com/office/powerpoint/2010/main" val="124807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B820-8D10-426E-B994-184339A0DAF3}"/>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E9BDA252-B1CA-4236-B9D6-C4E0ADDB0D0E}"/>
              </a:ext>
            </a:extLst>
          </p:cNvPr>
          <p:cNvSpPr>
            <a:spLocks noGrp="1"/>
          </p:cNvSpPr>
          <p:nvPr>
            <p:ph idx="1"/>
          </p:nvPr>
        </p:nvSpPr>
        <p:spPr/>
        <p:txBody>
          <a:bodyPr/>
          <a:lstStyle/>
          <a:p>
            <a:r>
              <a:rPr lang="en-US" dirty="0"/>
              <a:t>What components does a basic aquaponics system include? </a:t>
            </a:r>
          </a:p>
          <a:p>
            <a:r>
              <a:rPr lang="en-US" dirty="0"/>
              <a:t>What additional components have the BiG added to try and create a zero-waste, grid-independent, economically viable system? </a:t>
            </a:r>
          </a:p>
          <a:p>
            <a:r>
              <a:rPr lang="en-US" dirty="0"/>
              <a:t>What is a systems approach? </a:t>
            </a:r>
          </a:p>
          <a:p>
            <a:r>
              <a:rPr lang="en-US" dirty="0"/>
              <a:t>Why is a systems approach to food production important?</a:t>
            </a:r>
          </a:p>
          <a:p>
            <a:r>
              <a:rPr lang="en-US" dirty="0"/>
              <a:t>What should be included in your systems approach </a:t>
            </a:r>
            <a:br>
              <a:rPr lang="en-US" dirty="0"/>
            </a:br>
            <a:r>
              <a:rPr lang="en-US" dirty="0"/>
              <a:t>to planning for life after high school?</a:t>
            </a:r>
          </a:p>
        </p:txBody>
      </p:sp>
      <p:pic>
        <p:nvPicPr>
          <p:cNvPr id="4" name="Picture 3">
            <a:extLst>
              <a:ext uri="{FF2B5EF4-FFF2-40B4-BE49-F238E27FC236}">
                <a16:creationId xmlns:a16="http://schemas.microsoft.com/office/drawing/2014/main" id="{AE284953-E2C1-9D55-DF4C-C9BA2F6C86C3}"/>
              </a:ext>
            </a:extLst>
          </p:cNvPr>
          <p:cNvPicPr>
            <a:picLocks noChangeAspect="1"/>
          </p:cNvPicPr>
          <p:nvPr/>
        </p:nvPicPr>
        <p:blipFill>
          <a:blip r:embed="rId3"/>
          <a:stretch>
            <a:fillRect/>
          </a:stretch>
        </p:blipFill>
        <p:spPr>
          <a:xfrm flipH="1">
            <a:off x="9323296" y="5005175"/>
            <a:ext cx="2030504" cy="830422"/>
          </a:xfrm>
          <a:prstGeom prst="rect">
            <a:avLst/>
          </a:prstGeom>
        </p:spPr>
      </p:pic>
    </p:spTree>
    <p:custDataLst>
      <p:tags r:id="rId1"/>
    </p:custDataLst>
    <p:extLst>
      <p:ext uri="{BB962C8B-B14F-4D97-AF65-F5344CB8AC3E}">
        <p14:creationId xmlns:p14="http://schemas.microsoft.com/office/powerpoint/2010/main" val="1364385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EFE7FA-BE4A-0D15-32B8-0A9177DA4747}"/>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063F7E-ED4F-5089-0095-82B4F6BDCA48}"/>
              </a:ext>
            </a:extLst>
          </p:cNvPr>
          <p:cNvPicPr>
            <a:picLocks noChangeAspect="1"/>
          </p:cNvPicPr>
          <p:nvPr/>
        </p:nvPicPr>
        <p:blipFill>
          <a:blip r:embed="rId2"/>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91F6E6EA-E2F5-0739-B1F5-25B06881091B}"/>
              </a:ext>
            </a:extLst>
          </p:cNvPr>
          <p:cNvPicPr>
            <a:picLocks noChangeAspect="1"/>
          </p:cNvPicPr>
          <p:nvPr/>
        </p:nvPicPr>
        <p:blipFill>
          <a:blip r:embed="rId3"/>
          <a:stretch>
            <a:fillRect/>
          </a:stretch>
        </p:blipFill>
        <p:spPr>
          <a:xfrm>
            <a:off x="643654" y="6032939"/>
            <a:ext cx="2227563" cy="398729"/>
          </a:xfrm>
          <a:prstGeom prst="rect">
            <a:avLst/>
          </a:prstGeom>
        </p:spPr>
      </p:pic>
      <p:pic>
        <p:nvPicPr>
          <p:cNvPr id="8" name="Picture 7" descr="A qr code with a star&#10;&#10;Description automatically generated">
            <a:extLst>
              <a:ext uri="{FF2B5EF4-FFF2-40B4-BE49-F238E27FC236}">
                <a16:creationId xmlns:a16="http://schemas.microsoft.com/office/drawing/2014/main" id="{8C20D5B0-037F-51CF-2E62-6A01339A5BC5}"/>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9" name="TextBox 8">
            <a:extLst>
              <a:ext uri="{FF2B5EF4-FFF2-40B4-BE49-F238E27FC236}">
                <a16:creationId xmlns:a16="http://schemas.microsoft.com/office/drawing/2014/main" id="{C893B1FB-FA5C-37CF-38B7-BABA41C7F053}"/>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0" name="TextBox 9">
            <a:extLst>
              <a:ext uri="{FF2B5EF4-FFF2-40B4-BE49-F238E27FC236}">
                <a16:creationId xmlns:a16="http://schemas.microsoft.com/office/drawing/2014/main" id="{11A0174A-ED8D-A496-E916-2CD106481DF3}"/>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Tree>
    <p:extLst>
      <p:ext uri="{BB962C8B-B14F-4D97-AF65-F5344CB8AC3E}">
        <p14:creationId xmlns:p14="http://schemas.microsoft.com/office/powerpoint/2010/main" val="84147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5A98-DCF3-43B1-AC4C-A9471B61DE06}"/>
              </a:ext>
            </a:extLst>
          </p:cNvPr>
          <p:cNvSpPr>
            <a:spLocks noGrp="1"/>
          </p:cNvSpPr>
          <p:nvPr>
            <p:ph type="title"/>
          </p:nvPr>
        </p:nvSpPr>
        <p:spPr/>
        <p:txBody>
          <a:bodyPr>
            <a:noAutofit/>
          </a:bodyPr>
          <a:lstStyle/>
          <a:p>
            <a:pPr marL="0" marR="0">
              <a:spcBef>
                <a:spcPts val="0"/>
              </a:spcBef>
              <a:spcAft>
                <a:spcPts val="0"/>
              </a:spcAft>
            </a:pPr>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effectLst/>
                <a:ea typeface="Calibri" panose="020F0502020204030204" pitchFamily="34" charset="0"/>
              </a:rPr>
              <a:t> Aquaculture System</a:t>
            </a:r>
            <a:endParaRPr lang="en-US" dirty="0"/>
          </a:p>
        </p:txBody>
      </p:sp>
      <p:sp>
        <p:nvSpPr>
          <p:cNvPr id="3" name="Content Placeholder 2">
            <a:extLst>
              <a:ext uri="{FF2B5EF4-FFF2-40B4-BE49-F238E27FC236}">
                <a16:creationId xmlns:a16="http://schemas.microsoft.com/office/drawing/2014/main" id="{56D4BC79-4D66-4FE2-88BC-18DF51CC0A1E}"/>
              </a:ext>
            </a:extLst>
          </p:cNvPr>
          <p:cNvSpPr>
            <a:spLocks noGrp="1"/>
          </p:cNvSpPr>
          <p:nvPr>
            <p:ph idx="1"/>
          </p:nvPr>
        </p:nvSpPr>
        <p:spPr>
          <a:xfrm>
            <a:off x="386080" y="1817914"/>
            <a:ext cx="3492237" cy="1983122"/>
          </a:xfrm>
        </p:spPr>
        <p:txBody>
          <a:bodyPr>
            <a:normAutofit lnSpcReduction="10000"/>
          </a:bodyPr>
          <a:lstStyle/>
          <a:p>
            <a:r>
              <a:rPr lang="en-US" dirty="0"/>
              <a:t>Learn the importance of a systems approach </a:t>
            </a:r>
            <a:br>
              <a:rPr lang="en-US" dirty="0"/>
            </a:br>
            <a:r>
              <a:rPr lang="en-US" dirty="0"/>
              <a:t>and how it applies to aquaponics.</a:t>
            </a:r>
          </a:p>
        </p:txBody>
      </p:sp>
      <p:pic>
        <p:nvPicPr>
          <p:cNvPr id="10" name="Picture 9" descr="A diagram of a plant&#10;&#10;Description automatically generated">
            <a:extLst>
              <a:ext uri="{FF2B5EF4-FFF2-40B4-BE49-F238E27FC236}">
                <a16:creationId xmlns:a16="http://schemas.microsoft.com/office/drawing/2014/main" id="{8C8619E3-E48B-D66B-3406-8E888F0AD584}"/>
              </a:ext>
            </a:extLst>
          </p:cNvPr>
          <p:cNvPicPr>
            <a:picLocks noChangeAspect="1"/>
          </p:cNvPicPr>
          <p:nvPr/>
        </p:nvPicPr>
        <p:blipFill rotWithShape="1">
          <a:blip r:embed="rId3">
            <a:extLst>
              <a:ext uri="{28A0092B-C50C-407E-A947-70E740481C1C}">
                <a14:useLocalDpi xmlns:a14="http://schemas.microsoft.com/office/drawing/2010/main" val="0"/>
              </a:ext>
            </a:extLst>
          </a:blip>
          <a:srcRect l="4034" t="8323"/>
          <a:stretch/>
        </p:blipFill>
        <p:spPr>
          <a:xfrm>
            <a:off x="3594538" y="1690688"/>
            <a:ext cx="8412688" cy="4362297"/>
          </a:xfrm>
          <a:prstGeom prst="rect">
            <a:avLst/>
          </a:prstGeom>
        </p:spPr>
      </p:pic>
    </p:spTree>
    <p:custDataLst>
      <p:tags r:id="rId1"/>
    </p:custDataLst>
    <p:extLst>
      <p:ext uri="{BB962C8B-B14F-4D97-AF65-F5344CB8AC3E}">
        <p14:creationId xmlns:p14="http://schemas.microsoft.com/office/powerpoint/2010/main" val="7952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Systems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idx="1"/>
          </p:nvPr>
        </p:nvSpPr>
        <p:spPr>
          <a:xfrm>
            <a:off x="386081" y="1825625"/>
            <a:ext cx="8387806" cy="4351338"/>
          </a:xfrm>
        </p:spPr>
        <p:txBody>
          <a:bodyPr/>
          <a:lstStyle/>
          <a:p>
            <a:r>
              <a:rPr lang="en-US" dirty="0"/>
              <a:t>The systems approach is used in many disciplines </a:t>
            </a:r>
            <a:br>
              <a:rPr lang="en-US" dirty="0"/>
            </a:br>
            <a:r>
              <a:rPr lang="en-US" dirty="0"/>
              <a:t>to assure that inputs, outputs and impacts are considered during product development. </a:t>
            </a:r>
          </a:p>
          <a:p>
            <a:r>
              <a:rPr lang="en-US" dirty="0"/>
              <a:t>Inputs and outputs both entail costs. </a:t>
            </a:r>
          </a:p>
          <a:p>
            <a:r>
              <a:rPr lang="en-US" dirty="0"/>
              <a:t>The product, the fish and plants, will, hopefully, yield a profit for the producer. </a:t>
            </a:r>
          </a:p>
        </p:txBody>
      </p:sp>
      <p:pic>
        <p:nvPicPr>
          <p:cNvPr id="5" name="Picture 4">
            <a:extLst>
              <a:ext uri="{FF2B5EF4-FFF2-40B4-BE49-F238E27FC236}">
                <a16:creationId xmlns:a16="http://schemas.microsoft.com/office/drawing/2014/main" id="{B37262AE-BC4F-E6B7-CB70-B4F8E772878B}"/>
              </a:ext>
            </a:extLst>
          </p:cNvPr>
          <p:cNvPicPr>
            <a:picLocks noChangeAspect="1"/>
          </p:cNvPicPr>
          <p:nvPr/>
        </p:nvPicPr>
        <p:blipFill>
          <a:blip r:embed="rId3"/>
          <a:stretch>
            <a:fillRect/>
          </a:stretch>
        </p:blipFill>
        <p:spPr>
          <a:xfrm>
            <a:off x="8328917" y="2532539"/>
            <a:ext cx="3024883" cy="3170077"/>
          </a:xfrm>
          <a:prstGeom prst="rect">
            <a:avLst/>
          </a:prstGeom>
        </p:spPr>
      </p:pic>
    </p:spTree>
    <p:custDataLst>
      <p:tags r:id="rId1"/>
    </p:custDataLst>
    <p:extLst>
      <p:ext uri="{BB962C8B-B14F-4D97-AF65-F5344CB8AC3E}">
        <p14:creationId xmlns:p14="http://schemas.microsoft.com/office/powerpoint/2010/main" val="339014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r>
              <a:rPr lang="en-US" dirty="0"/>
              <a:t>Inputs include everything that goes into making food.</a:t>
            </a:r>
          </a:p>
          <a:p>
            <a:r>
              <a:rPr lang="en-US" dirty="0"/>
              <a:t>Input costs include all costs incurred by the producer/farmer. </a:t>
            </a:r>
          </a:p>
          <a:p>
            <a:endParaRPr lang="en-US" dirty="0"/>
          </a:p>
        </p:txBody>
      </p:sp>
      <p:pic>
        <p:nvPicPr>
          <p:cNvPr id="5" name="Picture 4">
            <a:extLst>
              <a:ext uri="{FF2B5EF4-FFF2-40B4-BE49-F238E27FC236}">
                <a16:creationId xmlns:a16="http://schemas.microsoft.com/office/drawing/2014/main" id="{D164CC4E-472C-49FF-BD17-A1360A111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06" y="3134710"/>
            <a:ext cx="3493192" cy="2619894"/>
          </a:xfrm>
          <a:prstGeom prst="rect">
            <a:avLst/>
          </a:prstGeom>
          <a:ln>
            <a:solidFill>
              <a:schemeClr val="bg2">
                <a:lumMod val="50000"/>
              </a:schemeClr>
            </a:solidFill>
          </a:ln>
          <a:effectLst>
            <a:softEdge rad="127000"/>
          </a:effectLst>
        </p:spPr>
      </p:pic>
      <p:pic>
        <p:nvPicPr>
          <p:cNvPr id="7" name="Picture 6">
            <a:extLst>
              <a:ext uri="{FF2B5EF4-FFF2-40B4-BE49-F238E27FC236}">
                <a16:creationId xmlns:a16="http://schemas.microsoft.com/office/drawing/2014/main" id="{EC3F6421-9911-4738-98F5-DF0599559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855" y="3134710"/>
            <a:ext cx="4511998" cy="2592658"/>
          </a:xfrm>
          <a:prstGeom prst="rect">
            <a:avLst/>
          </a:prstGeom>
          <a:ln>
            <a:solidFill>
              <a:schemeClr val="tx1">
                <a:lumMod val="65000"/>
                <a:lumOff val="35000"/>
              </a:schemeClr>
            </a:solidFill>
          </a:ln>
          <a:effectLst>
            <a:softEdge rad="127000"/>
          </a:effectLst>
        </p:spPr>
      </p:pic>
    </p:spTree>
    <p:custDataLst>
      <p:tags r:id="rId1"/>
    </p:custDataLst>
    <p:extLst>
      <p:ext uri="{BB962C8B-B14F-4D97-AF65-F5344CB8AC3E}">
        <p14:creationId xmlns:p14="http://schemas.microsoft.com/office/powerpoint/2010/main" val="2136856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a:xfrm>
            <a:off x="386080" y="1825625"/>
            <a:ext cx="8032706" cy="4351338"/>
          </a:xfrm>
        </p:spPr>
        <p:txBody>
          <a:bodyPr/>
          <a:lstStyle/>
          <a:p>
            <a:r>
              <a:rPr lang="en-US" dirty="0"/>
              <a:t>The output is the food that has been produced.</a:t>
            </a:r>
          </a:p>
          <a:p>
            <a:r>
              <a:rPr lang="en-US" dirty="0"/>
              <a:t>Output costs include the costs incurred in the supply chain after the food leaves the farm. </a:t>
            </a:r>
          </a:p>
        </p:txBody>
      </p:sp>
      <p:pic>
        <p:nvPicPr>
          <p:cNvPr id="5" name="Picture 4">
            <a:extLst>
              <a:ext uri="{FF2B5EF4-FFF2-40B4-BE49-F238E27FC236}">
                <a16:creationId xmlns:a16="http://schemas.microsoft.com/office/drawing/2014/main" id="{92EF6316-88D2-494A-A6A6-B45AFFA0460C}"/>
              </a:ext>
            </a:extLst>
          </p:cNvPr>
          <p:cNvPicPr>
            <a:picLocks noChangeAspect="1"/>
          </p:cNvPicPr>
          <p:nvPr/>
        </p:nvPicPr>
        <p:blipFill rotWithShape="1">
          <a:blip r:embed="rId4"/>
          <a:srcRect t="3198"/>
          <a:stretch/>
        </p:blipFill>
        <p:spPr>
          <a:xfrm>
            <a:off x="8418785" y="5667382"/>
            <a:ext cx="3132083" cy="407453"/>
          </a:xfrm>
          <a:prstGeom prst="rect">
            <a:avLst/>
          </a:prstGeom>
          <a:ln>
            <a:solidFill>
              <a:schemeClr val="bg2">
                <a:lumMod val="50000"/>
              </a:schemeClr>
            </a:solidFill>
          </a:ln>
        </p:spPr>
      </p:pic>
      <p:pic>
        <p:nvPicPr>
          <p:cNvPr id="7" name="Picture 6">
            <a:extLst>
              <a:ext uri="{FF2B5EF4-FFF2-40B4-BE49-F238E27FC236}">
                <a16:creationId xmlns:a16="http://schemas.microsoft.com/office/drawing/2014/main" id="{F82AE536-39A4-49E9-9125-9C6C793305C3}"/>
              </a:ext>
            </a:extLst>
          </p:cNvPr>
          <p:cNvPicPr>
            <a:picLocks noChangeAspect="1"/>
          </p:cNvPicPr>
          <p:nvPr/>
        </p:nvPicPr>
        <p:blipFill rotWithShape="1">
          <a:blip r:embed="rId5"/>
          <a:srcRect t="2273" b="-3188"/>
          <a:stretch/>
        </p:blipFill>
        <p:spPr>
          <a:xfrm>
            <a:off x="4342881" y="3278981"/>
            <a:ext cx="3928759" cy="2804319"/>
          </a:xfrm>
          <a:prstGeom prst="rect">
            <a:avLst/>
          </a:prstGeom>
          <a:ln>
            <a:solidFill>
              <a:schemeClr val="bg2">
                <a:lumMod val="50000"/>
              </a:schemeClr>
            </a:solidFill>
          </a:ln>
          <a:effectLst>
            <a:softEdge rad="127000"/>
          </a:effectLst>
        </p:spPr>
      </p:pic>
      <p:pic>
        <p:nvPicPr>
          <p:cNvPr id="6" name="Picture 5">
            <a:extLst>
              <a:ext uri="{FF2B5EF4-FFF2-40B4-BE49-F238E27FC236}">
                <a16:creationId xmlns:a16="http://schemas.microsoft.com/office/drawing/2014/main" id="{4FC3FB18-15FA-48F7-BE82-988282E34118}"/>
              </a:ext>
            </a:extLst>
          </p:cNvPr>
          <p:cNvPicPr>
            <a:picLocks noChangeAspect="1"/>
          </p:cNvPicPr>
          <p:nvPr/>
        </p:nvPicPr>
        <p:blipFill>
          <a:blip r:embed="rId6"/>
          <a:stretch>
            <a:fillRect/>
          </a:stretch>
        </p:blipFill>
        <p:spPr>
          <a:xfrm>
            <a:off x="8418786" y="1839087"/>
            <a:ext cx="3132083" cy="3693357"/>
          </a:xfrm>
          <a:prstGeom prst="rect">
            <a:avLst/>
          </a:prstGeom>
          <a:ln>
            <a:solidFill>
              <a:schemeClr val="bg2">
                <a:lumMod val="50000"/>
              </a:schemeClr>
            </a:solidFill>
          </a:ln>
          <a:effectLst>
            <a:softEdge rad="127000"/>
          </a:effectLst>
        </p:spPr>
      </p:pic>
      <p:pic>
        <p:nvPicPr>
          <p:cNvPr id="8" name="Picture 7">
            <a:extLst>
              <a:ext uri="{FF2B5EF4-FFF2-40B4-BE49-F238E27FC236}">
                <a16:creationId xmlns:a16="http://schemas.microsoft.com/office/drawing/2014/main" id="{A941FAF3-9E20-2FEC-BB1B-A661CA48FCF5}"/>
              </a:ext>
            </a:extLst>
          </p:cNvPr>
          <p:cNvPicPr>
            <a:picLocks noChangeAspect="1"/>
          </p:cNvPicPr>
          <p:nvPr/>
        </p:nvPicPr>
        <p:blipFill>
          <a:blip r:embed="rId7"/>
          <a:stretch>
            <a:fillRect/>
          </a:stretch>
        </p:blipFill>
        <p:spPr>
          <a:xfrm>
            <a:off x="916510" y="3439510"/>
            <a:ext cx="2522701" cy="2643790"/>
          </a:xfrm>
          <a:prstGeom prst="rect">
            <a:avLst/>
          </a:prstGeom>
        </p:spPr>
      </p:pic>
    </p:spTree>
    <p:custDataLst>
      <p:tags r:id="rId1"/>
    </p:custDataLst>
    <p:extLst>
      <p:ext uri="{BB962C8B-B14F-4D97-AF65-F5344CB8AC3E}">
        <p14:creationId xmlns:p14="http://schemas.microsoft.com/office/powerpoint/2010/main" val="92476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CEC0-5244-4A9E-B634-806F2E192EF9}"/>
              </a:ext>
            </a:extLst>
          </p:cNvPr>
          <p:cNvSpPr>
            <a:spLocks noGrp="1"/>
          </p:cNvSpPr>
          <p:nvPr>
            <p:ph type="title"/>
          </p:nvPr>
        </p:nvSpPr>
        <p:spPr/>
        <p:txBody>
          <a:bodyPr/>
          <a:lstStyle/>
          <a:p>
            <a:r>
              <a:rPr lang="en-US" dirty="0"/>
              <a:t>Consider your school as a system</a:t>
            </a:r>
          </a:p>
        </p:txBody>
      </p:sp>
      <p:sp>
        <p:nvSpPr>
          <p:cNvPr id="3" name="Content Placeholder 2">
            <a:extLst>
              <a:ext uri="{FF2B5EF4-FFF2-40B4-BE49-F238E27FC236}">
                <a16:creationId xmlns:a16="http://schemas.microsoft.com/office/drawing/2014/main" id="{F8F949B5-86B2-414F-A005-221A2A2F9839}"/>
              </a:ext>
            </a:extLst>
          </p:cNvPr>
          <p:cNvSpPr>
            <a:spLocks noGrp="1"/>
          </p:cNvSpPr>
          <p:nvPr>
            <p:ph idx="1"/>
          </p:nvPr>
        </p:nvSpPr>
        <p:spPr>
          <a:xfrm>
            <a:off x="386080" y="1825625"/>
            <a:ext cx="6498196" cy="4351338"/>
          </a:xfrm>
        </p:spPr>
        <p:txBody>
          <a:bodyPr/>
          <a:lstStyle/>
          <a:p>
            <a:r>
              <a:rPr lang="en-US" dirty="0"/>
              <a:t>Consider your entire school system. What are the</a:t>
            </a:r>
          </a:p>
          <a:p>
            <a:pPr lvl="1"/>
            <a:r>
              <a:rPr lang="en-US" dirty="0"/>
              <a:t>Inputs? </a:t>
            </a:r>
          </a:p>
          <a:p>
            <a:pPr lvl="1"/>
            <a:r>
              <a:rPr lang="en-US" dirty="0"/>
              <a:t>Outputs? </a:t>
            </a:r>
          </a:p>
        </p:txBody>
      </p:sp>
      <p:pic>
        <p:nvPicPr>
          <p:cNvPr id="5" name="Picture 4">
            <a:extLst>
              <a:ext uri="{FF2B5EF4-FFF2-40B4-BE49-F238E27FC236}">
                <a16:creationId xmlns:a16="http://schemas.microsoft.com/office/drawing/2014/main" id="{656FBBC6-6D23-AE0D-DFAC-7C3979A5701A}"/>
              </a:ext>
            </a:extLst>
          </p:cNvPr>
          <p:cNvPicPr>
            <a:picLocks noChangeAspect="1"/>
          </p:cNvPicPr>
          <p:nvPr/>
        </p:nvPicPr>
        <p:blipFill>
          <a:blip r:embed="rId3"/>
          <a:stretch>
            <a:fillRect/>
          </a:stretch>
        </p:blipFill>
        <p:spPr>
          <a:xfrm>
            <a:off x="3996662" y="4349518"/>
            <a:ext cx="1873278" cy="830422"/>
          </a:xfrm>
          <a:prstGeom prst="rect">
            <a:avLst/>
          </a:prstGeom>
        </p:spPr>
      </p:pic>
      <p:pic>
        <p:nvPicPr>
          <p:cNvPr id="6" name="Picture 5">
            <a:extLst>
              <a:ext uri="{FF2B5EF4-FFF2-40B4-BE49-F238E27FC236}">
                <a16:creationId xmlns:a16="http://schemas.microsoft.com/office/drawing/2014/main" id="{31479587-CDBB-94C1-BA4B-C56FEF0243E3}"/>
              </a:ext>
            </a:extLst>
          </p:cNvPr>
          <p:cNvPicPr>
            <a:picLocks noChangeAspect="1"/>
          </p:cNvPicPr>
          <p:nvPr/>
        </p:nvPicPr>
        <p:blipFill>
          <a:blip r:embed="rId4"/>
          <a:stretch>
            <a:fillRect/>
          </a:stretch>
        </p:blipFill>
        <p:spPr>
          <a:xfrm>
            <a:off x="6249119" y="2669174"/>
            <a:ext cx="3024883" cy="3170077"/>
          </a:xfrm>
          <a:prstGeom prst="rect">
            <a:avLst/>
          </a:prstGeom>
        </p:spPr>
      </p:pic>
      <p:pic>
        <p:nvPicPr>
          <p:cNvPr id="7" name="Picture 6">
            <a:extLst>
              <a:ext uri="{FF2B5EF4-FFF2-40B4-BE49-F238E27FC236}">
                <a16:creationId xmlns:a16="http://schemas.microsoft.com/office/drawing/2014/main" id="{0B542B40-863C-7335-C4F1-1F1744E8AB7D}"/>
              </a:ext>
            </a:extLst>
          </p:cNvPr>
          <p:cNvPicPr>
            <a:picLocks noChangeAspect="1"/>
          </p:cNvPicPr>
          <p:nvPr/>
        </p:nvPicPr>
        <p:blipFill>
          <a:blip r:embed="rId3"/>
          <a:stretch>
            <a:fillRect/>
          </a:stretch>
        </p:blipFill>
        <p:spPr>
          <a:xfrm flipH="1">
            <a:off x="742356" y="4905969"/>
            <a:ext cx="2030504" cy="830422"/>
          </a:xfrm>
          <a:prstGeom prst="rect">
            <a:avLst/>
          </a:prstGeom>
        </p:spPr>
      </p:pic>
      <p:pic>
        <p:nvPicPr>
          <p:cNvPr id="9" name="Picture 8">
            <a:extLst>
              <a:ext uri="{FF2B5EF4-FFF2-40B4-BE49-F238E27FC236}">
                <a16:creationId xmlns:a16="http://schemas.microsoft.com/office/drawing/2014/main" id="{A9504F1E-3BA3-9EE4-5749-321319B8BD3B}"/>
              </a:ext>
            </a:extLst>
          </p:cNvPr>
          <p:cNvPicPr>
            <a:picLocks noChangeAspect="1"/>
          </p:cNvPicPr>
          <p:nvPr/>
        </p:nvPicPr>
        <p:blipFill>
          <a:blip r:embed="rId3"/>
          <a:stretch>
            <a:fillRect/>
          </a:stretch>
        </p:blipFill>
        <p:spPr>
          <a:xfrm rot="799418">
            <a:off x="9399556" y="4767091"/>
            <a:ext cx="1860901" cy="830422"/>
          </a:xfrm>
          <a:prstGeom prst="rect">
            <a:avLst/>
          </a:prstGeom>
        </p:spPr>
      </p:pic>
    </p:spTree>
    <p:custDataLst>
      <p:tags r:id="rId1"/>
    </p:custDataLst>
    <p:extLst>
      <p:ext uri="{BB962C8B-B14F-4D97-AF65-F5344CB8AC3E}">
        <p14:creationId xmlns:p14="http://schemas.microsoft.com/office/powerpoint/2010/main" val="139885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AEB4-3DEF-47C1-AF52-79B6B4D3E8F2}"/>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0251A7C3-23C3-417D-9796-7AD41533EBED}"/>
              </a:ext>
            </a:extLst>
          </p:cNvPr>
          <p:cNvSpPr>
            <a:spLocks noGrp="1"/>
          </p:cNvSpPr>
          <p:nvPr>
            <p:ph sz="half" idx="1"/>
          </p:nvPr>
        </p:nvSpPr>
        <p:spPr>
          <a:xfrm>
            <a:off x="386080" y="1690688"/>
            <a:ext cx="5633720" cy="4486275"/>
          </a:xfrm>
        </p:spPr>
        <p:txBody>
          <a:bodyPr>
            <a:noAutofit/>
          </a:bodyPr>
          <a:lstStyle/>
          <a:p>
            <a:pPr>
              <a:lnSpc>
                <a:spcPts val="1360"/>
              </a:lnSpc>
            </a:pPr>
            <a:r>
              <a:rPr lang="en-US" sz="1800" dirty="0"/>
              <a:t>Art teachers</a:t>
            </a:r>
          </a:p>
          <a:p>
            <a:pPr>
              <a:lnSpc>
                <a:spcPts val="1360"/>
              </a:lnSpc>
            </a:pPr>
            <a:r>
              <a:rPr lang="en-US" sz="1800" dirty="0"/>
              <a:t>Assistant principals </a:t>
            </a:r>
          </a:p>
          <a:p>
            <a:pPr>
              <a:lnSpc>
                <a:spcPts val="1360"/>
              </a:lnSpc>
            </a:pPr>
            <a:r>
              <a:rPr lang="en-US" sz="1800" dirty="0"/>
              <a:t>Board of Education </a:t>
            </a:r>
          </a:p>
          <a:p>
            <a:pPr>
              <a:lnSpc>
                <a:spcPts val="1360"/>
              </a:lnSpc>
            </a:pPr>
            <a:r>
              <a:rPr lang="en-US" sz="1800" dirty="0"/>
              <a:t>Buildings – building and maintenance</a:t>
            </a:r>
          </a:p>
          <a:p>
            <a:pPr>
              <a:lnSpc>
                <a:spcPts val="1360"/>
              </a:lnSpc>
            </a:pPr>
            <a:r>
              <a:rPr lang="en-US" sz="1800" dirty="0"/>
              <a:t>Buses and bus drivers </a:t>
            </a:r>
          </a:p>
          <a:p>
            <a:pPr>
              <a:lnSpc>
                <a:spcPts val="1360"/>
              </a:lnSpc>
            </a:pPr>
            <a:r>
              <a:rPr lang="en-US" sz="1800" dirty="0"/>
              <a:t>Coaches </a:t>
            </a:r>
          </a:p>
          <a:p>
            <a:pPr>
              <a:lnSpc>
                <a:spcPts val="1360"/>
              </a:lnSpc>
            </a:pPr>
            <a:r>
              <a:rPr lang="en-US" sz="1800" dirty="0"/>
              <a:t>Drama teachers</a:t>
            </a:r>
          </a:p>
          <a:p>
            <a:pPr>
              <a:lnSpc>
                <a:spcPts val="1760"/>
              </a:lnSpc>
            </a:pPr>
            <a:r>
              <a:rPr lang="en-US" sz="1800" dirty="0"/>
              <a:t>Financial support from state and national governments (taxes)</a:t>
            </a:r>
          </a:p>
          <a:p>
            <a:pPr>
              <a:lnSpc>
                <a:spcPts val="1360"/>
              </a:lnSpc>
            </a:pPr>
            <a:r>
              <a:rPr lang="en-US" sz="1800" dirty="0"/>
              <a:t>Food</a:t>
            </a:r>
          </a:p>
          <a:p>
            <a:pPr>
              <a:lnSpc>
                <a:spcPts val="1360"/>
              </a:lnSpc>
            </a:pPr>
            <a:r>
              <a:rPr lang="en-US" sz="1800" dirty="0"/>
              <a:t>Food waste composting or disposal</a:t>
            </a:r>
          </a:p>
          <a:p>
            <a:pPr>
              <a:lnSpc>
                <a:spcPts val="1360"/>
              </a:lnSpc>
            </a:pPr>
            <a:r>
              <a:rPr lang="en-US" sz="1800" dirty="0"/>
              <a:t>Government support</a:t>
            </a:r>
          </a:p>
          <a:p>
            <a:pPr>
              <a:lnSpc>
                <a:spcPts val="1360"/>
              </a:lnSpc>
            </a:pPr>
            <a:r>
              <a:rPr lang="en-US" sz="1800" dirty="0"/>
              <a:t>Groundskeepers </a:t>
            </a:r>
          </a:p>
          <a:p>
            <a:pPr>
              <a:lnSpc>
                <a:spcPts val="1360"/>
              </a:lnSpc>
            </a:pPr>
            <a:r>
              <a:rPr lang="en-US" sz="1800" dirty="0"/>
              <a:t>Janitors</a:t>
            </a:r>
          </a:p>
          <a:p>
            <a:pPr>
              <a:lnSpc>
                <a:spcPts val="1360"/>
              </a:lnSpc>
            </a:pPr>
            <a:r>
              <a:rPr lang="en-US" sz="1800" dirty="0"/>
              <a:t>Lunch </a:t>
            </a:r>
          </a:p>
        </p:txBody>
      </p:sp>
      <p:sp>
        <p:nvSpPr>
          <p:cNvPr id="4" name="Content Placeholder 3">
            <a:extLst>
              <a:ext uri="{FF2B5EF4-FFF2-40B4-BE49-F238E27FC236}">
                <a16:creationId xmlns:a16="http://schemas.microsoft.com/office/drawing/2014/main" id="{83EAB1B6-5CDD-43AF-ACBF-7E56EBFC9429}"/>
              </a:ext>
            </a:extLst>
          </p:cNvPr>
          <p:cNvSpPr>
            <a:spLocks noGrp="1"/>
          </p:cNvSpPr>
          <p:nvPr>
            <p:ph sz="half" idx="2"/>
          </p:nvPr>
        </p:nvSpPr>
        <p:spPr>
          <a:xfrm>
            <a:off x="5606141" y="1690688"/>
            <a:ext cx="5823857" cy="4802187"/>
          </a:xfrm>
        </p:spPr>
        <p:txBody>
          <a:bodyPr>
            <a:noAutofit/>
          </a:bodyPr>
          <a:lstStyle/>
          <a:p>
            <a:pPr>
              <a:lnSpc>
                <a:spcPts val="1760"/>
              </a:lnSpc>
            </a:pPr>
            <a:r>
              <a:rPr lang="en-US" sz="1800" dirty="0"/>
              <a:t>Lunch providers/staff</a:t>
            </a:r>
          </a:p>
          <a:p>
            <a:pPr>
              <a:lnSpc>
                <a:spcPts val="1760"/>
              </a:lnSpc>
            </a:pPr>
            <a:r>
              <a:rPr lang="en-US" sz="1800" dirty="0"/>
              <a:t>Nurse</a:t>
            </a:r>
          </a:p>
          <a:p>
            <a:pPr>
              <a:lnSpc>
                <a:spcPts val="1760"/>
              </a:lnSpc>
            </a:pPr>
            <a:r>
              <a:rPr lang="en-US" sz="1800" dirty="0"/>
              <a:t>Parents </a:t>
            </a:r>
          </a:p>
          <a:p>
            <a:pPr>
              <a:lnSpc>
                <a:spcPts val="1760"/>
              </a:lnSpc>
            </a:pPr>
            <a:r>
              <a:rPr lang="en-US" sz="1800" dirty="0"/>
              <a:t>Pencils, pens &amp; paper</a:t>
            </a:r>
          </a:p>
          <a:p>
            <a:pPr>
              <a:lnSpc>
                <a:spcPts val="1760"/>
              </a:lnSpc>
            </a:pPr>
            <a:r>
              <a:rPr lang="en-US" sz="1800" dirty="0"/>
              <a:t>Principal </a:t>
            </a:r>
          </a:p>
          <a:p>
            <a:pPr>
              <a:lnSpc>
                <a:spcPts val="1760"/>
              </a:lnSpc>
            </a:pPr>
            <a:r>
              <a:rPr lang="en-US" sz="1800" dirty="0"/>
              <a:t>Sewage disposal or onsite system</a:t>
            </a:r>
          </a:p>
          <a:p>
            <a:pPr>
              <a:lnSpc>
                <a:spcPts val="1760"/>
              </a:lnSpc>
            </a:pPr>
            <a:r>
              <a:rPr lang="en-US" sz="1800" dirty="0"/>
              <a:t>Sports fields – creation and maintenance</a:t>
            </a:r>
          </a:p>
          <a:p>
            <a:pPr>
              <a:lnSpc>
                <a:spcPts val="1760"/>
              </a:lnSpc>
            </a:pPr>
            <a:r>
              <a:rPr lang="en-US" sz="1800" dirty="0"/>
              <a:t>Students</a:t>
            </a:r>
          </a:p>
          <a:p>
            <a:pPr>
              <a:lnSpc>
                <a:spcPts val="1760"/>
              </a:lnSpc>
            </a:pPr>
            <a:r>
              <a:rPr lang="en-US" sz="1800" dirty="0"/>
              <a:t>Teachers</a:t>
            </a:r>
          </a:p>
          <a:p>
            <a:pPr>
              <a:lnSpc>
                <a:spcPts val="1760"/>
              </a:lnSpc>
            </a:pPr>
            <a:r>
              <a:rPr lang="en-US" sz="1800" dirty="0"/>
              <a:t>Textbooks and other educational resources</a:t>
            </a:r>
          </a:p>
          <a:p>
            <a:pPr>
              <a:lnSpc>
                <a:spcPts val="1760"/>
              </a:lnSpc>
            </a:pPr>
            <a:r>
              <a:rPr lang="en-US" sz="1800" dirty="0"/>
              <a:t>Transportation – gasoline for buses, teachers, staff and parents</a:t>
            </a:r>
          </a:p>
          <a:p>
            <a:pPr>
              <a:lnSpc>
                <a:spcPts val="1760"/>
              </a:lnSpc>
            </a:pPr>
            <a:r>
              <a:rPr lang="en-US" sz="1800" dirty="0"/>
              <a:t>Trash management (recycling and disposal)</a:t>
            </a:r>
          </a:p>
        </p:txBody>
      </p:sp>
    </p:spTree>
    <p:custDataLst>
      <p:tags r:id="rId1"/>
    </p:custDataLst>
    <p:extLst>
      <p:ext uri="{BB962C8B-B14F-4D97-AF65-F5344CB8AC3E}">
        <p14:creationId xmlns:p14="http://schemas.microsoft.com/office/powerpoint/2010/main" val="233533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355F-097E-4175-8EE3-0AF4BE431A26}"/>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7F690601-3A7F-4DF3-83C6-9284CCF42A4B}"/>
              </a:ext>
            </a:extLst>
          </p:cNvPr>
          <p:cNvSpPr>
            <a:spLocks noGrp="1"/>
          </p:cNvSpPr>
          <p:nvPr>
            <p:ph idx="1"/>
          </p:nvPr>
        </p:nvSpPr>
        <p:spPr/>
        <p:txBody>
          <a:bodyPr/>
          <a:lstStyle/>
          <a:p>
            <a:r>
              <a:rPr lang="en-US" dirty="0"/>
              <a:t>Community entertainment – drama, music, sports</a:t>
            </a:r>
          </a:p>
          <a:p>
            <a:r>
              <a:rPr lang="en-US" dirty="0"/>
              <a:t>Students – educated and insightful</a:t>
            </a:r>
          </a:p>
        </p:txBody>
      </p:sp>
      <p:pic>
        <p:nvPicPr>
          <p:cNvPr id="4" name="Picture 3">
            <a:extLst>
              <a:ext uri="{FF2B5EF4-FFF2-40B4-BE49-F238E27FC236}">
                <a16:creationId xmlns:a16="http://schemas.microsoft.com/office/drawing/2014/main" id="{9BF6CC46-E8ED-18A7-9B91-0D70865A7954}"/>
              </a:ext>
            </a:extLst>
          </p:cNvPr>
          <p:cNvPicPr>
            <a:picLocks noChangeAspect="1"/>
          </p:cNvPicPr>
          <p:nvPr/>
        </p:nvPicPr>
        <p:blipFill>
          <a:blip r:embed="rId3"/>
          <a:stretch>
            <a:fillRect/>
          </a:stretch>
        </p:blipFill>
        <p:spPr>
          <a:xfrm flipH="1">
            <a:off x="7090605" y="4658333"/>
            <a:ext cx="2030504" cy="830422"/>
          </a:xfrm>
          <a:prstGeom prst="rect">
            <a:avLst/>
          </a:prstGeom>
        </p:spPr>
      </p:pic>
      <p:pic>
        <p:nvPicPr>
          <p:cNvPr id="5" name="Picture 4">
            <a:extLst>
              <a:ext uri="{FF2B5EF4-FFF2-40B4-BE49-F238E27FC236}">
                <a16:creationId xmlns:a16="http://schemas.microsoft.com/office/drawing/2014/main" id="{A779995D-5765-7268-A602-3ACADA3425A1}"/>
              </a:ext>
            </a:extLst>
          </p:cNvPr>
          <p:cNvPicPr>
            <a:picLocks noChangeAspect="1"/>
          </p:cNvPicPr>
          <p:nvPr/>
        </p:nvPicPr>
        <p:blipFill>
          <a:blip r:embed="rId4"/>
          <a:stretch>
            <a:fillRect/>
          </a:stretch>
        </p:blipFill>
        <p:spPr>
          <a:xfrm>
            <a:off x="8444285" y="2460892"/>
            <a:ext cx="3024883" cy="3170077"/>
          </a:xfrm>
          <a:prstGeom prst="rect">
            <a:avLst/>
          </a:prstGeom>
        </p:spPr>
      </p:pic>
    </p:spTree>
    <p:custDataLst>
      <p:tags r:id="rId1"/>
    </p:custDataLst>
    <p:extLst>
      <p:ext uri="{BB962C8B-B14F-4D97-AF65-F5344CB8AC3E}">
        <p14:creationId xmlns:p14="http://schemas.microsoft.com/office/powerpoint/2010/main" val="416404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A459-9E52-4D0A-9815-612894512AA3}"/>
              </a:ext>
            </a:extLst>
          </p:cNvPr>
          <p:cNvSpPr>
            <a:spLocks noGrp="1"/>
          </p:cNvSpPr>
          <p:nvPr>
            <p:ph type="title"/>
          </p:nvPr>
        </p:nvSpPr>
        <p:spPr/>
        <p:txBody>
          <a:bodyPr/>
          <a:lstStyle/>
          <a:p>
            <a:r>
              <a:rPr lang="en-US" dirty="0"/>
              <a:t>The system approach</a:t>
            </a:r>
          </a:p>
        </p:txBody>
      </p:sp>
      <p:sp>
        <p:nvSpPr>
          <p:cNvPr id="3" name="Content Placeholder 2">
            <a:extLst>
              <a:ext uri="{FF2B5EF4-FFF2-40B4-BE49-F238E27FC236}">
                <a16:creationId xmlns:a16="http://schemas.microsoft.com/office/drawing/2014/main" id="{EAC801BC-8073-47D9-B1EA-8CD89B417B6E}"/>
              </a:ext>
            </a:extLst>
          </p:cNvPr>
          <p:cNvSpPr>
            <a:spLocks noGrp="1"/>
          </p:cNvSpPr>
          <p:nvPr>
            <p:ph idx="1"/>
          </p:nvPr>
        </p:nvSpPr>
        <p:spPr/>
        <p:txBody>
          <a:bodyPr/>
          <a:lstStyle/>
          <a:p>
            <a:r>
              <a:rPr lang="en-US" dirty="0"/>
              <a:t>A food system includes everything from production to consumption and disposal of wastes. </a:t>
            </a:r>
          </a:p>
          <a:p>
            <a:pPr lvl="1"/>
            <a:r>
              <a:rPr lang="en-US" dirty="0"/>
              <a:t>This is often called “farm to table.”</a:t>
            </a:r>
          </a:p>
          <a:p>
            <a:r>
              <a:rPr lang="en-US" dirty="0"/>
              <a:t>Food system sustainability requires a systems approach that considers all inputs, outputs and relevant supply chain interactions associated with the food. </a:t>
            </a:r>
          </a:p>
          <a:p>
            <a:r>
              <a:rPr lang="en-US" dirty="0"/>
              <a:t>The aquaponics system combines recirculating aquaculture and hydroponics and has many inputs and outputs. </a:t>
            </a:r>
          </a:p>
        </p:txBody>
      </p:sp>
    </p:spTree>
    <p:custDataLst>
      <p:tags r:id="rId1"/>
    </p:custDataLst>
    <p:extLst>
      <p:ext uri="{BB962C8B-B14F-4D97-AF65-F5344CB8AC3E}">
        <p14:creationId xmlns:p14="http://schemas.microsoft.com/office/powerpoint/2010/main" val="23923632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HwVcRVw7"/>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3469</TotalTime>
  <Words>897</Words>
  <Application>Microsoft Office PowerPoint</Application>
  <PresentationFormat>Widescreen</PresentationFormat>
  <Paragraphs>99</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Acumin Pro</vt:lpstr>
      <vt:lpstr>Arial</vt:lpstr>
      <vt:lpstr>Calibri</vt:lpstr>
      <vt:lpstr>United Sans Cd Bk</vt:lpstr>
      <vt:lpstr>United Sans Cd Md</vt:lpstr>
      <vt:lpstr>Wingdings</vt:lpstr>
      <vt:lpstr>Office Theme</vt:lpstr>
      <vt:lpstr>PowerPoint Presentation</vt:lpstr>
      <vt:lpstr>BiG Aquaculture System</vt:lpstr>
      <vt:lpstr>Systems</vt:lpstr>
      <vt:lpstr>Inputs</vt:lpstr>
      <vt:lpstr>Outputs</vt:lpstr>
      <vt:lpstr>Consider your school as a system</vt:lpstr>
      <vt:lpstr>Inputs</vt:lpstr>
      <vt:lpstr>Outputs</vt:lpstr>
      <vt:lpstr>The system approach</vt:lpstr>
      <vt:lpstr>When Blue is Green (BiG) Project</vt:lpstr>
      <vt:lpstr>The BiG aquaponics system</vt:lpstr>
      <vt:lpstr>Assignment</vt:lpstr>
      <vt:lpstr>Assignment</vt:lpstr>
      <vt:lpstr>BiG system schematic</vt:lpstr>
      <vt:lpstr>BiG system schematic</vt:lpstr>
      <vt:lpstr>This graphic may be easier to understand.  (The one you just worked on is the scientist’s graphic). </vt:lpstr>
      <vt:lpstr>BiG pilot test lab</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123</cp:revision>
  <dcterms:created xsi:type="dcterms:W3CDTF">2024-06-20T13:54:59Z</dcterms:created>
  <dcterms:modified xsi:type="dcterms:W3CDTF">2025-08-12T20:46:00Z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2025-03-18T16:44:12Z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bdec1758-59de-42c5-b140-fb7d93442809</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