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6"/>
  </p:notesMasterIdLst>
  <p:sldIdLst>
    <p:sldId id="284" r:id="rId2"/>
    <p:sldId id="281" r:id="rId3"/>
    <p:sldId id="262" r:id="rId4"/>
    <p:sldId id="273" r:id="rId5"/>
    <p:sldId id="274" r:id="rId6"/>
    <p:sldId id="275" r:id="rId7"/>
    <p:sldId id="264" r:id="rId8"/>
    <p:sldId id="265" r:id="rId9"/>
    <p:sldId id="266" r:id="rId10"/>
    <p:sldId id="268" r:id="rId11"/>
    <p:sldId id="280" r:id="rId12"/>
    <p:sldId id="282" r:id="rId13"/>
    <p:sldId id="283" r:id="rId14"/>
    <p:sldId id="285"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7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3129" autoAdjust="0"/>
  </p:normalViewPr>
  <p:slideViewPr>
    <p:cSldViewPr snapToGrid="0">
      <p:cViewPr varScale="1">
        <p:scale>
          <a:sx n="90" d="100"/>
          <a:sy n="90" d="100"/>
        </p:scale>
        <p:origin x="1308" y="90"/>
      </p:cViewPr>
      <p:guideLst/>
    </p:cSldViewPr>
  </p:slideViewPr>
  <p:outlineViewPr>
    <p:cViewPr>
      <p:scale>
        <a:sx n="33" d="100"/>
        <a:sy n="33" d="100"/>
      </p:scale>
      <p:origin x="0" y="-352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05983-5142-45CC-A131-EA17EBF412DC}" type="datetimeFigureOut">
              <a:rPr lang="en-US" smtClean="0"/>
              <a:t>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8FBC8-BE10-4EAC-9C6F-0F891297FD85}" type="slidenum">
              <a:rPr lang="en-US" smtClean="0"/>
              <a:t>‹#›</a:t>
            </a:fld>
            <a:endParaRPr lang="en-US"/>
          </a:p>
        </p:txBody>
      </p:sp>
    </p:spTree>
    <p:extLst>
      <p:ext uri="{BB962C8B-B14F-4D97-AF65-F5344CB8AC3E}">
        <p14:creationId xmlns:p14="http://schemas.microsoft.com/office/powerpoint/2010/main" val="31553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3</a:t>
            </a:fld>
            <a:endParaRPr lang="en-US"/>
          </a:p>
        </p:txBody>
      </p:sp>
    </p:spTree>
    <p:extLst>
      <p:ext uri="{BB962C8B-B14F-4D97-AF65-F5344CB8AC3E}">
        <p14:creationId xmlns:p14="http://schemas.microsoft.com/office/powerpoint/2010/main" val="243915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Effluents - liquid waste or sewage discharged into a river, lake or stream.</a:t>
            </a:r>
          </a:p>
        </p:txBody>
      </p:sp>
      <p:sp>
        <p:nvSpPr>
          <p:cNvPr id="4" name="Slide Number Placeholder 3"/>
          <p:cNvSpPr>
            <a:spLocks noGrp="1"/>
          </p:cNvSpPr>
          <p:nvPr>
            <p:ph type="sldNum" sz="quarter" idx="5"/>
          </p:nvPr>
        </p:nvSpPr>
        <p:spPr/>
        <p:txBody>
          <a:bodyPr/>
          <a:lstStyle/>
          <a:p>
            <a:fld id="{BAA8FBC8-BE10-4EAC-9C6F-0F891297FD85}" type="slidenum">
              <a:rPr lang="en-US" smtClean="0"/>
              <a:t>7</a:t>
            </a:fld>
            <a:endParaRPr lang="en-US"/>
          </a:p>
        </p:txBody>
      </p:sp>
    </p:spTree>
    <p:extLst>
      <p:ext uri="{BB962C8B-B14F-4D97-AF65-F5344CB8AC3E}">
        <p14:creationId xmlns:p14="http://schemas.microsoft.com/office/powerpoint/2010/main" val="360636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Eutrophication – the process by which nutrient-rich water, often from agricultural runoff, causes excessive algae growth and may cause the death of aquatic animals due to a lack of oxygen in the water.</a:t>
            </a:r>
          </a:p>
          <a:p>
            <a:r>
              <a:rPr lang="en-US" dirty="0"/>
              <a:t>Benthic communities - groups of organisms that live in or near the bottom of lakes, rivers and oceans. </a:t>
            </a:r>
          </a:p>
        </p:txBody>
      </p:sp>
      <p:sp>
        <p:nvSpPr>
          <p:cNvPr id="4" name="Slide Number Placeholder 3"/>
          <p:cNvSpPr>
            <a:spLocks noGrp="1"/>
          </p:cNvSpPr>
          <p:nvPr>
            <p:ph type="sldNum" sz="quarter" idx="5"/>
          </p:nvPr>
        </p:nvSpPr>
        <p:spPr/>
        <p:txBody>
          <a:bodyPr/>
          <a:lstStyle/>
          <a:p>
            <a:fld id="{BAA8FBC8-BE10-4EAC-9C6F-0F891297FD85}" type="slidenum">
              <a:rPr lang="en-US" smtClean="0"/>
              <a:t>8</a:t>
            </a:fld>
            <a:endParaRPr lang="en-US"/>
          </a:p>
        </p:txBody>
      </p:sp>
    </p:spTree>
    <p:extLst>
      <p:ext uri="{BB962C8B-B14F-4D97-AF65-F5344CB8AC3E}">
        <p14:creationId xmlns:p14="http://schemas.microsoft.com/office/powerpoint/2010/main" val="61529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9</a:t>
            </a:fld>
            <a:endParaRPr lang="en-US"/>
          </a:p>
        </p:txBody>
      </p:sp>
    </p:spTree>
    <p:extLst>
      <p:ext uri="{BB962C8B-B14F-4D97-AF65-F5344CB8AC3E}">
        <p14:creationId xmlns:p14="http://schemas.microsoft.com/office/powerpoint/2010/main" val="225508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a:t>
            </a:r>
          </a:p>
          <a:p>
            <a:r>
              <a:rPr lang="en-US" dirty="0"/>
              <a:t>N – nitrogen</a:t>
            </a:r>
          </a:p>
          <a:p>
            <a:r>
              <a:rPr lang="en-US" dirty="0"/>
              <a:t>P – phosphorous</a:t>
            </a:r>
          </a:p>
          <a:p>
            <a:r>
              <a:rPr lang="en-US" dirty="0"/>
              <a:t>K – potassium</a:t>
            </a:r>
          </a:p>
          <a:p>
            <a:r>
              <a:rPr lang="en-US" dirty="0"/>
              <a:t>Ca – calcium</a:t>
            </a:r>
          </a:p>
          <a:p>
            <a:r>
              <a:rPr lang="en-US" dirty="0"/>
              <a:t>Fe – iron </a:t>
            </a:r>
          </a:p>
          <a:p>
            <a:r>
              <a:rPr lang="en-US" dirty="0"/>
              <a:t>https://pubchem.ncbi.nlm.nih.gov/periodic-table/ </a:t>
            </a:r>
          </a:p>
        </p:txBody>
      </p:sp>
      <p:sp>
        <p:nvSpPr>
          <p:cNvPr id="4" name="Slide Number Placeholder 3"/>
          <p:cNvSpPr>
            <a:spLocks noGrp="1"/>
          </p:cNvSpPr>
          <p:nvPr>
            <p:ph type="sldNum" sz="quarter" idx="5"/>
          </p:nvPr>
        </p:nvSpPr>
        <p:spPr/>
        <p:txBody>
          <a:bodyPr/>
          <a:lstStyle/>
          <a:p>
            <a:fld id="{BAA8FBC8-BE10-4EAC-9C6F-0F891297FD85}" type="slidenum">
              <a:rPr lang="en-US" smtClean="0"/>
              <a:t>10</a:t>
            </a:fld>
            <a:endParaRPr lang="en-US"/>
          </a:p>
        </p:txBody>
      </p:sp>
    </p:spTree>
    <p:extLst>
      <p:ext uri="{BB962C8B-B14F-4D97-AF65-F5344CB8AC3E}">
        <p14:creationId xmlns:p14="http://schemas.microsoft.com/office/powerpoint/2010/main" val="394020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7A7BE-CBE7-448B-B7FA-7846111FB8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382422-44A2-4567-B3FC-B2BD538857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8EAFC8-EAE0-4B9B-B55D-165D283FAF0A}"/>
              </a:ext>
            </a:extLst>
          </p:cNvPr>
          <p:cNvSpPr>
            <a:spLocks noGrp="1"/>
          </p:cNvSpPr>
          <p:nvPr>
            <p:ph type="dt" sz="half" idx="10"/>
          </p:nvPr>
        </p:nvSpPr>
        <p:spPr/>
        <p:txBody>
          <a:bodyPr/>
          <a:lstStyle/>
          <a:p>
            <a:fld id="{84428CBF-7B43-48AC-8841-A7501EBB222D}" type="datetimeFigureOut">
              <a:rPr lang="en-US" smtClean="0"/>
              <a:t>8/12/2025</a:t>
            </a:fld>
            <a:endParaRPr lang="en-US"/>
          </a:p>
        </p:txBody>
      </p:sp>
      <p:sp>
        <p:nvSpPr>
          <p:cNvPr id="5" name="Footer Placeholder 4">
            <a:extLst>
              <a:ext uri="{FF2B5EF4-FFF2-40B4-BE49-F238E27FC236}">
                <a16:creationId xmlns:a16="http://schemas.microsoft.com/office/drawing/2014/main" id="{75DC0974-999C-4DFD-A5FE-C7F8442C6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048DA-7F70-48C2-8B19-C95AF35CF936}"/>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427544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D0F8-A26D-455E-8D3A-779259B556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B0DC7-E32C-4725-9468-5895B08BDA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D3BD2-0AC6-4C93-90EA-F67C876A7536}"/>
              </a:ext>
            </a:extLst>
          </p:cNvPr>
          <p:cNvSpPr>
            <a:spLocks noGrp="1"/>
          </p:cNvSpPr>
          <p:nvPr>
            <p:ph type="dt" sz="half" idx="10"/>
          </p:nvPr>
        </p:nvSpPr>
        <p:spPr/>
        <p:txBody>
          <a:bodyPr/>
          <a:lstStyle/>
          <a:p>
            <a:fld id="{84428CBF-7B43-48AC-8841-A7501EBB222D}" type="datetimeFigureOut">
              <a:rPr lang="en-US" smtClean="0"/>
              <a:t>8/12/2025</a:t>
            </a:fld>
            <a:endParaRPr lang="en-US"/>
          </a:p>
        </p:txBody>
      </p:sp>
      <p:sp>
        <p:nvSpPr>
          <p:cNvPr id="5" name="Footer Placeholder 4">
            <a:extLst>
              <a:ext uri="{FF2B5EF4-FFF2-40B4-BE49-F238E27FC236}">
                <a16:creationId xmlns:a16="http://schemas.microsoft.com/office/drawing/2014/main" id="{D5733E53-68DD-4DBD-8A25-5455B91AE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83EDC-00DA-4B0F-BE08-2C20509DB7C9}"/>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42340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BC84C0-7501-4496-AC55-C7DC3B5572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0A726C-0237-48D1-A310-246EEA1DC2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06FE1-8B81-477F-8B22-7524921AB557}"/>
              </a:ext>
            </a:extLst>
          </p:cNvPr>
          <p:cNvSpPr>
            <a:spLocks noGrp="1"/>
          </p:cNvSpPr>
          <p:nvPr>
            <p:ph type="dt" sz="half" idx="10"/>
          </p:nvPr>
        </p:nvSpPr>
        <p:spPr/>
        <p:txBody>
          <a:bodyPr/>
          <a:lstStyle/>
          <a:p>
            <a:fld id="{84428CBF-7B43-48AC-8841-A7501EBB222D}" type="datetimeFigureOut">
              <a:rPr lang="en-US" smtClean="0"/>
              <a:t>8/12/2025</a:t>
            </a:fld>
            <a:endParaRPr lang="en-US"/>
          </a:p>
        </p:txBody>
      </p:sp>
      <p:sp>
        <p:nvSpPr>
          <p:cNvPr id="5" name="Footer Placeholder 4">
            <a:extLst>
              <a:ext uri="{FF2B5EF4-FFF2-40B4-BE49-F238E27FC236}">
                <a16:creationId xmlns:a16="http://schemas.microsoft.com/office/drawing/2014/main" id="{D8B9020C-DA9E-4415-B544-0DB860BD4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55E70-B888-4994-AAAF-7C34A9AE4E95}"/>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312369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428CBF-7B43-48AC-8841-A7501EBB222D}"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2BF4B-96A2-4F4D-B50B-5F3206B3AA01}" type="slidenum">
              <a:rPr lang="en-US" smtClean="0"/>
              <a:t>‹#›</a:t>
            </a:fld>
            <a:endParaRPr lang="en-US"/>
          </a:p>
        </p:txBody>
      </p:sp>
      <p:sp>
        <p:nvSpPr>
          <p:cNvPr id="9" name="Content Placeholder 8">
            <a:extLst>
              <a:ext uri="{FF2B5EF4-FFF2-40B4-BE49-F238E27FC236}">
                <a16:creationId xmlns:a16="http://schemas.microsoft.com/office/drawing/2014/main" id="{08C1757E-286F-4704-AA2F-4A890FC39C3D}"/>
              </a:ext>
            </a:extLst>
          </p:cNvPr>
          <p:cNvSpPr>
            <a:spLocks noGrp="1"/>
          </p:cNvSpPr>
          <p:nvPr>
            <p:ph sz="quarter" idx="13"/>
          </p:nvPr>
        </p:nvSpPr>
        <p:spPr>
          <a:xfrm>
            <a:off x="5495925" y="32004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04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76BD-9DBD-4DAD-88FC-0991688B3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4BB669-67F0-47ED-8844-D28B4E6669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D7EF3-546C-47F5-8C02-D3BF56419BD1}"/>
              </a:ext>
            </a:extLst>
          </p:cNvPr>
          <p:cNvSpPr>
            <a:spLocks noGrp="1"/>
          </p:cNvSpPr>
          <p:nvPr>
            <p:ph type="dt" sz="half" idx="10"/>
          </p:nvPr>
        </p:nvSpPr>
        <p:spPr/>
        <p:txBody>
          <a:bodyPr/>
          <a:lstStyle/>
          <a:p>
            <a:fld id="{84428CBF-7B43-48AC-8841-A7501EBB222D}" type="datetimeFigureOut">
              <a:rPr lang="en-US" smtClean="0"/>
              <a:t>8/12/2025</a:t>
            </a:fld>
            <a:endParaRPr lang="en-US"/>
          </a:p>
        </p:txBody>
      </p:sp>
      <p:sp>
        <p:nvSpPr>
          <p:cNvPr id="5" name="Footer Placeholder 4">
            <a:extLst>
              <a:ext uri="{FF2B5EF4-FFF2-40B4-BE49-F238E27FC236}">
                <a16:creationId xmlns:a16="http://schemas.microsoft.com/office/drawing/2014/main" id="{AAA72024-40E6-4ABD-8F5C-5242473A2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D250D-9FA6-4B00-A777-0CE4934B33EF}"/>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43591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9899-7259-468C-B4EF-EBCF354BF3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EA3194-8767-4DA7-A0C6-854B96D6FE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E28413-43AD-4FF7-8D12-414D5ADDBEA7}"/>
              </a:ext>
            </a:extLst>
          </p:cNvPr>
          <p:cNvSpPr>
            <a:spLocks noGrp="1"/>
          </p:cNvSpPr>
          <p:nvPr>
            <p:ph type="dt" sz="half" idx="10"/>
          </p:nvPr>
        </p:nvSpPr>
        <p:spPr/>
        <p:txBody>
          <a:bodyPr/>
          <a:lstStyle/>
          <a:p>
            <a:fld id="{84428CBF-7B43-48AC-8841-A7501EBB222D}" type="datetimeFigureOut">
              <a:rPr lang="en-US" smtClean="0"/>
              <a:t>8/12/2025</a:t>
            </a:fld>
            <a:endParaRPr lang="en-US"/>
          </a:p>
        </p:txBody>
      </p:sp>
      <p:sp>
        <p:nvSpPr>
          <p:cNvPr id="5" name="Footer Placeholder 4">
            <a:extLst>
              <a:ext uri="{FF2B5EF4-FFF2-40B4-BE49-F238E27FC236}">
                <a16:creationId xmlns:a16="http://schemas.microsoft.com/office/drawing/2014/main" id="{7EED2BCD-CE89-4EF4-A6AD-E580CE60E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11095-6403-4506-8A9F-086AF3834457}"/>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00881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BE7F-AE41-4CCD-99F6-5733618ED9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9DA73-A4EB-4865-ACD9-731D06624C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797D30-49D6-421E-A3F6-7DE3E4C7BC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D15D6C-C533-42B0-B5B7-B9C42AA09738}"/>
              </a:ext>
            </a:extLst>
          </p:cNvPr>
          <p:cNvSpPr>
            <a:spLocks noGrp="1"/>
          </p:cNvSpPr>
          <p:nvPr>
            <p:ph type="dt" sz="half" idx="10"/>
          </p:nvPr>
        </p:nvSpPr>
        <p:spPr/>
        <p:txBody>
          <a:bodyPr/>
          <a:lstStyle/>
          <a:p>
            <a:fld id="{84428CBF-7B43-48AC-8841-A7501EBB222D}" type="datetimeFigureOut">
              <a:rPr lang="en-US" smtClean="0"/>
              <a:t>8/12/2025</a:t>
            </a:fld>
            <a:endParaRPr lang="en-US"/>
          </a:p>
        </p:txBody>
      </p:sp>
      <p:sp>
        <p:nvSpPr>
          <p:cNvPr id="6" name="Footer Placeholder 5">
            <a:extLst>
              <a:ext uri="{FF2B5EF4-FFF2-40B4-BE49-F238E27FC236}">
                <a16:creationId xmlns:a16="http://schemas.microsoft.com/office/drawing/2014/main" id="{CC37730E-11D0-4497-A35C-38A21F3D00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A88A1-E0F4-4498-AE69-3B3A5E33AAC9}"/>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27240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C304-102D-4471-8115-A9462B9012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E20BF0-5D9B-464E-A13B-EFB8926A81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1B264-3505-4F71-A402-695B5CE991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4F69DC-43DC-493E-8DFE-7941125C1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F25555-CEA4-4872-AB4D-10367EE1C4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98C012-F02E-4AC5-86B3-DACF705B1125}"/>
              </a:ext>
            </a:extLst>
          </p:cNvPr>
          <p:cNvSpPr>
            <a:spLocks noGrp="1"/>
          </p:cNvSpPr>
          <p:nvPr>
            <p:ph type="dt" sz="half" idx="10"/>
          </p:nvPr>
        </p:nvSpPr>
        <p:spPr/>
        <p:txBody>
          <a:bodyPr/>
          <a:lstStyle/>
          <a:p>
            <a:fld id="{84428CBF-7B43-48AC-8841-A7501EBB222D}" type="datetimeFigureOut">
              <a:rPr lang="en-US" smtClean="0"/>
              <a:t>8/12/2025</a:t>
            </a:fld>
            <a:endParaRPr lang="en-US"/>
          </a:p>
        </p:txBody>
      </p:sp>
      <p:sp>
        <p:nvSpPr>
          <p:cNvPr id="8" name="Footer Placeholder 7">
            <a:extLst>
              <a:ext uri="{FF2B5EF4-FFF2-40B4-BE49-F238E27FC236}">
                <a16:creationId xmlns:a16="http://schemas.microsoft.com/office/drawing/2014/main" id="{4F544DA5-D9AB-4164-8E78-75789FDBC1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9C27AA-4C43-48F0-B50F-E2BFFB763F23}"/>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04461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A7F4-5B36-4630-A874-0C302927E5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9BD2CA-769C-4F05-A9BF-88DF106F8354}"/>
              </a:ext>
            </a:extLst>
          </p:cNvPr>
          <p:cNvSpPr>
            <a:spLocks noGrp="1"/>
          </p:cNvSpPr>
          <p:nvPr>
            <p:ph type="dt" sz="half" idx="10"/>
          </p:nvPr>
        </p:nvSpPr>
        <p:spPr/>
        <p:txBody>
          <a:bodyPr/>
          <a:lstStyle/>
          <a:p>
            <a:fld id="{84428CBF-7B43-48AC-8841-A7501EBB222D}" type="datetimeFigureOut">
              <a:rPr lang="en-US" smtClean="0"/>
              <a:t>8/12/2025</a:t>
            </a:fld>
            <a:endParaRPr lang="en-US"/>
          </a:p>
        </p:txBody>
      </p:sp>
      <p:sp>
        <p:nvSpPr>
          <p:cNvPr id="4" name="Footer Placeholder 3">
            <a:extLst>
              <a:ext uri="{FF2B5EF4-FFF2-40B4-BE49-F238E27FC236}">
                <a16:creationId xmlns:a16="http://schemas.microsoft.com/office/drawing/2014/main" id="{8E4D0490-91FF-4A11-ADA2-F4ED7D5E3F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DED23C-8AD7-4A0E-832C-3F7FD5811140}"/>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59036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91E89C-DBE5-4820-99A3-DF494C747F91}"/>
              </a:ext>
            </a:extLst>
          </p:cNvPr>
          <p:cNvSpPr>
            <a:spLocks noGrp="1"/>
          </p:cNvSpPr>
          <p:nvPr>
            <p:ph type="dt" sz="half" idx="10"/>
          </p:nvPr>
        </p:nvSpPr>
        <p:spPr/>
        <p:txBody>
          <a:bodyPr/>
          <a:lstStyle/>
          <a:p>
            <a:fld id="{84428CBF-7B43-48AC-8841-A7501EBB222D}" type="datetimeFigureOut">
              <a:rPr lang="en-US" smtClean="0"/>
              <a:t>8/12/2025</a:t>
            </a:fld>
            <a:endParaRPr lang="en-US"/>
          </a:p>
        </p:txBody>
      </p:sp>
      <p:sp>
        <p:nvSpPr>
          <p:cNvPr id="3" name="Footer Placeholder 2">
            <a:extLst>
              <a:ext uri="{FF2B5EF4-FFF2-40B4-BE49-F238E27FC236}">
                <a16:creationId xmlns:a16="http://schemas.microsoft.com/office/drawing/2014/main" id="{FD7AA9AA-BA98-4C25-B9F8-3F61A75A26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A8A584-29D6-4664-AFF8-A6A0FF0306C7}"/>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08982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6B93-D6CD-409C-AC04-E0BE64FA42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A0D5B0-805B-46C2-8C53-D52C64F53C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A07DAB-6EE3-44F1-B2E0-B1821B036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C823A6-B84F-4297-9403-C1B8DF58B1AA}"/>
              </a:ext>
            </a:extLst>
          </p:cNvPr>
          <p:cNvSpPr>
            <a:spLocks noGrp="1"/>
          </p:cNvSpPr>
          <p:nvPr>
            <p:ph type="dt" sz="half" idx="10"/>
          </p:nvPr>
        </p:nvSpPr>
        <p:spPr/>
        <p:txBody>
          <a:bodyPr/>
          <a:lstStyle/>
          <a:p>
            <a:fld id="{84428CBF-7B43-48AC-8841-A7501EBB222D}" type="datetimeFigureOut">
              <a:rPr lang="en-US" smtClean="0"/>
              <a:t>8/12/2025</a:t>
            </a:fld>
            <a:endParaRPr lang="en-US"/>
          </a:p>
        </p:txBody>
      </p:sp>
      <p:sp>
        <p:nvSpPr>
          <p:cNvPr id="6" name="Footer Placeholder 5">
            <a:extLst>
              <a:ext uri="{FF2B5EF4-FFF2-40B4-BE49-F238E27FC236}">
                <a16:creationId xmlns:a16="http://schemas.microsoft.com/office/drawing/2014/main" id="{B2D1C436-405D-4F16-86E0-56285543A8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FBF11-D62B-4985-925D-E780F69A6D18}"/>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04910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00ED-F750-4E3C-A76D-D053A3E80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5C3B2F-1A88-48CC-A9ED-3D9D45EEC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5F792D-C0DA-416C-AF1A-9398B9182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E1D43A-A75A-4ACD-A889-815B87E9B372}"/>
              </a:ext>
            </a:extLst>
          </p:cNvPr>
          <p:cNvSpPr>
            <a:spLocks noGrp="1"/>
          </p:cNvSpPr>
          <p:nvPr>
            <p:ph type="dt" sz="half" idx="10"/>
          </p:nvPr>
        </p:nvSpPr>
        <p:spPr/>
        <p:txBody>
          <a:bodyPr/>
          <a:lstStyle/>
          <a:p>
            <a:fld id="{84428CBF-7B43-48AC-8841-A7501EBB222D}" type="datetimeFigureOut">
              <a:rPr lang="en-US" smtClean="0"/>
              <a:t>8/12/2025</a:t>
            </a:fld>
            <a:endParaRPr lang="en-US"/>
          </a:p>
        </p:txBody>
      </p:sp>
      <p:sp>
        <p:nvSpPr>
          <p:cNvPr id="6" name="Footer Placeholder 5">
            <a:extLst>
              <a:ext uri="{FF2B5EF4-FFF2-40B4-BE49-F238E27FC236}">
                <a16:creationId xmlns:a16="http://schemas.microsoft.com/office/drawing/2014/main" id="{A9750F75-FE17-4DB3-B81E-4E09D0EDA9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32076F-3654-4FEA-B19C-024FF6D41B8A}"/>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946720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2BB31A-A83A-6CA9-F847-1641EDE137E2}"/>
              </a:ext>
            </a:extLst>
          </p:cNvPr>
          <p:cNvSpPr/>
          <p:nvPr userDrawn="1"/>
        </p:nvSpPr>
        <p:spPr>
          <a:xfrm>
            <a:off x="0" y="0"/>
            <a:ext cx="12192000" cy="1510748"/>
          </a:xfrm>
          <a:prstGeom prst="rect">
            <a:avLst/>
          </a:prstGeom>
          <a:solidFill>
            <a:srgbClr val="53A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BDB85"/>
              </a:solidFill>
              <a:highlight>
                <a:srgbClr val="CBDB85"/>
              </a:highlight>
            </a:endParaRPr>
          </a:p>
        </p:txBody>
      </p:sp>
      <p:sp>
        <p:nvSpPr>
          <p:cNvPr id="2" name="Title Placeholder 1">
            <a:extLst>
              <a:ext uri="{FF2B5EF4-FFF2-40B4-BE49-F238E27FC236}">
                <a16:creationId xmlns:a16="http://schemas.microsoft.com/office/drawing/2014/main" id="{BE2DCCE0-7966-4551-8C37-BC16118B9868}"/>
              </a:ext>
            </a:extLst>
          </p:cNvPr>
          <p:cNvSpPr>
            <a:spLocks noGrp="1"/>
          </p:cNvSpPr>
          <p:nvPr>
            <p:ph type="title"/>
          </p:nvPr>
        </p:nvSpPr>
        <p:spPr>
          <a:xfrm>
            <a:off x="352425" y="365125"/>
            <a:ext cx="1100137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9EB40B-27D9-4E05-B5D7-36DD9A695AD8}"/>
              </a:ext>
            </a:extLst>
          </p:cNvPr>
          <p:cNvSpPr>
            <a:spLocks noGrp="1"/>
          </p:cNvSpPr>
          <p:nvPr>
            <p:ph type="body" idx="1"/>
          </p:nvPr>
        </p:nvSpPr>
        <p:spPr>
          <a:xfrm>
            <a:off x="352425" y="1825625"/>
            <a:ext cx="1100137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7933C1-250D-40B2-90C1-8F91644758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28CBF-7B43-48AC-8841-A7501EBB222D}" type="datetimeFigureOut">
              <a:rPr lang="en-US" smtClean="0"/>
              <a:t>8/12/2025</a:t>
            </a:fld>
            <a:endParaRPr lang="en-US"/>
          </a:p>
        </p:txBody>
      </p:sp>
      <p:sp>
        <p:nvSpPr>
          <p:cNvPr id="5" name="Footer Placeholder 4">
            <a:extLst>
              <a:ext uri="{FF2B5EF4-FFF2-40B4-BE49-F238E27FC236}">
                <a16:creationId xmlns:a16="http://schemas.microsoft.com/office/drawing/2014/main" id="{4B26E388-BF31-41EE-9A94-B3033A941E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DAFA73-289B-4E5F-AB14-A20A837D9F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2BF4B-96A2-4F4D-B50B-5F3206B3AA01}" type="slidenum">
              <a:rPr lang="en-US" smtClean="0"/>
              <a:t>‹#›</a:t>
            </a:fld>
            <a:endParaRPr lang="en-US"/>
          </a:p>
        </p:txBody>
      </p:sp>
      <p:pic>
        <p:nvPicPr>
          <p:cNvPr id="8" name="Picture 7">
            <a:extLst>
              <a:ext uri="{FF2B5EF4-FFF2-40B4-BE49-F238E27FC236}">
                <a16:creationId xmlns:a16="http://schemas.microsoft.com/office/drawing/2014/main" id="{96602878-5A7B-AF1E-DF00-1EEB28D1AEE0}"/>
              </a:ext>
            </a:extLst>
          </p:cNvPr>
          <p:cNvPicPr>
            <a:picLocks noChangeAspect="1"/>
          </p:cNvPicPr>
          <p:nvPr userDrawn="1"/>
        </p:nvPicPr>
        <p:blipFill>
          <a:blip r:embed="rId14"/>
          <a:stretch>
            <a:fillRect/>
          </a:stretch>
        </p:blipFill>
        <p:spPr>
          <a:xfrm>
            <a:off x="0" y="6365602"/>
            <a:ext cx="11866372" cy="126238"/>
          </a:xfrm>
          <a:prstGeom prst="rect">
            <a:avLst/>
          </a:prstGeom>
        </p:spPr>
      </p:pic>
      <p:pic>
        <p:nvPicPr>
          <p:cNvPr id="9" name="Picture 8">
            <a:extLst>
              <a:ext uri="{FF2B5EF4-FFF2-40B4-BE49-F238E27FC236}">
                <a16:creationId xmlns:a16="http://schemas.microsoft.com/office/drawing/2014/main" id="{9AB9AF33-99EA-18EC-5E47-6B682F58FBE3}"/>
              </a:ext>
            </a:extLst>
          </p:cNvPr>
          <p:cNvPicPr>
            <a:picLocks noChangeAspect="1"/>
          </p:cNvPicPr>
          <p:nvPr userDrawn="1"/>
        </p:nvPicPr>
        <p:blipFill>
          <a:blip r:embed="rId15"/>
          <a:stretch>
            <a:fillRect/>
          </a:stretch>
        </p:blipFill>
        <p:spPr>
          <a:xfrm>
            <a:off x="9223513" y="273437"/>
            <a:ext cx="2968487" cy="943113"/>
          </a:xfrm>
          <a:prstGeom prst="rect">
            <a:avLst/>
          </a:prstGeom>
        </p:spPr>
      </p:pic>
    </p:spTree>
    <p:extLst>
      <p:ext uri="{BB962C8B-B14F-4D97-AF65-F5344CB8AC3E}">
        <p14:creationId xmlns:p14="http://schemas.microsoft.com/office/powerpoint/2010/main" val="39538947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1" r:id="rId12"/>
  </p:sldLayoutIdLst>
  <p:txStyles>
    <p:titleStyle>
      <a:lvl1pPr algn="l" defTabSz="914400" rtl="0" eaLnBrk="1" latinLnBrk="0" hangingPunct="1">
        <a:lnSpc>
          <a:spcPct val="90000"/>
        </a:lnSpc>
        <a:spcBef>
          <a:spcPct val="0"/>
        </a:spcBef>
        <a:buNone/>
        <a:defRPr sz="5400" b="1" i="0" kern="1200">
          <a:solidFill>
            <a:schemeClr val="bg1"/>
          </a:solidFill>
          <a:latin typeface="United Sans Cd Bk" pitchFamily="2"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cumin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ow of large containers with green liquid&#10;&#10;Description automatically generated">
            <a:extLst>
              <a:ext uri="{FF2B5EF4-FFF2-40B4-BE49-F238E27FC236}">
                <a16:creationId xmlns:a16="http://schemas.microsoft.com/office/drawing/2014/main" id="{6286A042-44AD-C66A-9715-4FC991C2F244}"/>
              </a:ext>
            </a:extLst>
          </p:cNvPr>
          <p:cNvPicPr>
            <a:picLocks noChangeAspect="1"/>
          </p:cNvPicPr>
          <p:nvPr/>
        </p:nvPicPr>
        <p:blipFill rotWithShape="1">
          <a:blip r:embed="rId3">
            <a:extLst>
              <a:ext uri="{28A0092B-C50C-407E-A947-70E740481C1C}">
                <a14:useLocalDpi xmlns:a14="http://schemas.microsoft.com/office/drawing/2010/main" val="0"/>
              </a:ext>
            </a:extLst>
          </a:blip>
          <a:srcRect l="-208" t="26196" r="7818" b="16315"/>
          <a:stretch/>
        </p:blipFill>
        <p:spPr>
          <a:xfrm>
            <a:off x="3495041" y="0"/>
            <a:ext cx="8778239" cy="6860620"/>
          </a:xfrm>
          <a:prstGeom prst="rect">
            <a:avLst/>
          </a:prstGeom>
        </p:spPr>
      </p:pic>
      <p:pic>
        <p:nvPicPr>
          <p:cNvPr id="4" name="Picture 3">
            <a:extLst>
              <a:ext uri="{FF2B5EF4-FFF2-40B4-BE49-F238E27FC236}">
                <a16:creationId xmlns:a16="http://schemas.microsoft.com/office/drawing/2014/main" id="{BBE97BB0-BF3B-1998-9987-5288B7F7DA28}"/>
              </a:ext>
            </a:extLst>
          </p:cNvPr>
          <p:cNvPicPr>
            <a:picLocks noChangeAspect="1"/>
          </p:cNvPicPr>
          <p:nvPr/>
        </p:nvPicPr>
        <p:blipFill>
          <a:blip r:embed="rId4"/>
          <a:stretch>
            <a:fillRect/>
          </a:stretch>
        </p:blipFill>
        <p:spPr>
          <a:xfrm>
            <a:off x="0" y="0"/>
            <a:ext cx="5864352" cy="6858000"/>
          </a:xfrm>
          <a:prstGeom prst="rect">
            <a:avLst/>
          </a:prstGeom>
          <a:noFill/>
        </p:spPr>
      </p:pic>
      <p:pic>
        <p:nvPicPr>
          <p:cNvPr id="5" name="Picture 4">
            <a:extLst>
              <a:ext uri="{FF2B5EF4-FFF2-40B4-BE49-F238E27FC236}">
                <a16:creationId xmlns:a16="http://schemas.microsoft.com/office/drawing/2014/main" id="{A7A8B73E-C578-BDDE-522E-D67436C06B0C}"/>
              </a:ext>
            </a:extLst>
          </p:cNvPr>
          <p:cNvPicPr>
            <a:picLocks noChangeAspect="1"/>
          </p:cNvPicPr>
          <p:nvPr/>
        </p:nvPicPr>
        <p:blipFill>
          <a:blip r:embed="rId5"/>
          <a:stretch>
            <a:fillRect/>
          </a:stretch>
        </p:blipFill>
        <p:spPr>
          <a:xfrm>
            <a:off x="-5547" y="0"/>
            <a:ext cx="5753527" cy="6858000"/>
          </a:xfrm>
          <a:prstGeom prst="rect">
            <a:avLst/>
          </a:prstGeom>
        </p:spPr>
      </p:pic>
      <p:sp>
        <p:nvSpPr>
          <p:cNvPr id="6" name="Content Placeholder 6">
            <a:extLst>
              <a:ext uri="{FF2B5EF4-FFF2-40B4-BE49-F238E27FC236}">
                <a16:creationId xmlns:a16="http://schemas.microsoft.com/office/drawing/2014/main" id="{DD5DFC1A-FE90-8319-E9C7-4EC0DA212B5C}"/>
              </a:ext>
            </a:extLst>
          </p:cNvPr>
          <p:cNvSpPr>
            <a:spLocks noGrp="1"/>
          </p:cNvSpPr>
          <p:nvPr>
            <p:ph idx="1"/>
          </p:nvPr>
        </p:nvSpPr>
        <p:spPr>
          <a:xfrm>
            <a:off x="510118" y="858730"/>
            <a:ext cx="4133001" cy="2990256"/>
          </a:xfrm>
        </p:spPr>
        <p:txBody>
          <a:bodyPr>
            <a:normAutofit/>
          </a:bodyPr>
          <a:lstStyle/>
          <a:p>
            <a:pPr marL="0" indent="0">
              <a:lnSpc>
                <a:spcPts val="6840"/>
              </a:lnSpc>
              <a:buNone/>
            </a:pPr>
            <a:r>
              <a:rPr lang="en-US" sz="6000" b="1" dirty="0">
                <a:solidFill>
                  <a:schemeClr val="bg1"/>
                </a:solidFill>
                <a:effectLst/>
                <a:latin typeface="United Sans Cd Bk" pitchFamily="2" charset="77"/>
                <a:ea typeface="Cambria" panose="02040503050406030204" pitchFamily="18" charset="0"/>
              </a:rPr>
              <a:t>Wastewater</a:t>
            </a:r>
            <a:r>
              <a:rPr lang="en-US" sz="7200" b="1" dirty="0">
                <a:solidFill>
                  <a:schemeClr val="bg1"/>
                </a:solidFill>
                <a:effectLst/>
                <a:latin typeface="United Sans Cd Bk" pitchFamily="2" charset="77"/>
                <a:ea typeface="Cambria" panose="02040503050406030204" pitchFamily="18" charset="0"/>
              </a:rPr>
              <a:t> </a:t>
            </a:r>
            <a:r>
              <a:rPr lang="en-US" sz="6000" b="1" dirty="0">
                <a:solidFill>
                  <a:schemeClr val="bg1">
                    <a:lumMod val="95000"/>
                  </a:schemeClr>
                </a:solidFill>
                <a:effectLst/>
                <a:latin typeface="United Sans Cd Bk" pitchFamily="2" charset="77"/>
                <a:ea typeface="Cambria" panose="02040503050406030204" pitchFamily="18" charset="0"/>
              </a:rPr>
              <a:t>Recycling</a:t>
            </a:r>
            <a:endParaRPr lang="en-US" sz="7200" b="1" dirty="0">
              <a:solidFill>
                <a:schemeClr val="bg1">
                  <a:lumMod val="95000"/>
                </a:schemeClr>
              </a:solidFill>
              <a:latin typeface="United Sans Cd Bk" pitchFamily="2" charset="77"/>
            </a:endParaRPr>
          </a:p>
        </p:txBody>
      </p:sp>
      <p:pic>
        <p:nvPicPr>
          <p:cNvPr id="7" name="Picture 6">
            <a:extLst>
              <a:ext uri="{FF2B5EF4-FFF2-40B4-BE49-F238E27FC236}">
                <a16:creationId xmlns:a16="http://schemas.microsoft.com/office/drawing/2014/main" id="{DB34FE6C-DDF4-05EE-E189-09065E917885}"/>
              </a:ext>
            </a:extLst>
          </p:cNvPr>
          <p:cNvPicPr>
            <a:picLocks noChangeAspect="1"/>
          </p:cNvPicPr>
          <p:nvPr/>
        </p:nvPicPr>
        <p:blipFill>
          <a:blip r:embed="rId6"/>
          <a:stretch>
            <a:fillRect/>
          </a:stretch>
        </p:blipFill>
        <p:spPr>
          <a:xfrm>
            <a:off x="643654" y="6032939"/>
            <a:ext cx="2227563" cy="398729"/>
          </a:xfrm>
          <a:prstGeom prst="rect">
            <a:avLst/>
          </a:prstGeom>
        </p:spPr>
      </p:pic>
    </p:spTree>
    <p:custDataLst>
      <p:tags r:id="rId1"/>
    </p:custDataLst>
    <p:extLst>
      <p:ext uri="{BB962C8B-B14F-4D97-AF65-F5344CB8AC3E}">
        <p14:creationId xmlns:p14="http://schemas.microsoft.com/office/powerpoint/2010/main" val="1088160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AA20-8C64-4637-B52F-C64899A79AC5}"/>
              </a:ext>
            </a:extLst>
          </p:cNvPr>
          <p:cNvSpPr>
            <a:spLocks noGrp="1"/>
          </p:cNvSpPr>
          <p:nvPr>
            <p:ph type="title"/>
          </p:nvPr>
        </p:nvSpPr>
        <p:spPr>
          <a:xfrm>
            <a:off x="352425" y="324485"/>
            <a:ext cx="11001375" cy="1325563"/>
          </a:xfrm>
        </p:spPr>
        <p:txBody>
          <a:bodyPr>
            <a:noAutofit/>
          </a:bodyPr>
          <a:lstStyle/>
          <a:p>
            <a:pPr>
              <a:lnSpc>
                <a:spcPts val="4580"/>
              </a:lnSpc>
            </a:pPr>
            <a:r>
              <a:rPr lang="en-US" dirty="0"/>
              <a:t>Anaerobic digestion</a:t>
            </a:r>
          </a:p>
        </p:txBody>
      </p:sp>
      <p:sp>
        <p:nvSpPr>
          <p:cNvPr id="3" name="Content Placeholder 2">
            <a:extLst>
              <a:ext uri="{FF2B5EF4-FFF2-40B4-BE49-F238E27FC236}">
                <a16:creationId xmlns:a16="http://schemas.microsoft.com/office/drawing/2014/main" id="{61729486-CED8-4733-98A5-D27BCD11A35F}"/>
              </a:ext>
            </a:extLst>
          </p:cNvPr>
          <p:cNvSpPr>
            <a:spLocks noGrp="1"/>
          </p:cNvSpPr>
          <p:nvPr>
            <p:ph idx="1"/>
          </p:nvPr>
        </p:nvSpPr>
        <p:spPr/>
        <p:txBody>
          <a:bodyPr>
            <a:normAutofit fontScale="85000" lnSpcReduction="10000"/>
          </a:bodyPr>
          <a:lstStyle/>
          <a:p>
            <a:pPr marL="0" indent="0">
              <a:lnSpc>
                <a:spcPct val="110000"/>
              </a:lnSpc>
              <a:buNone/>
            </a:pPr>
            <a:r>
              <a:rPr lang="en-US" dirty="0"/>
              <a:t>Anaerobic digestion of algae, aquaponics byproducts, and manure is being studied.</a:t>
            </a:r>
          </a:p>
          <a:p>
            <a:pPr>
              <a:lnSpc>
                <a:spcPct val="110000"/>
              </a:lnSpc>
            </a:pPr>
            <a:r>
              <a:rPr lang="en-US" dirty="0"/>
              <a:t>Research to date has shown different results with anaerobic digestion:</a:t>
            </a:r>
          </a:p>
          <a:p>
            <a:pPr lvl="1">
              <a:lnSpc>
                <a:spcPct val="110000"/>
              </a:lnSpc>
            </a:pPr>
            <a:r>
              <a:rPr lang="en-US" sz="2200" dirty="0"/>
              <a:t>Some research found significant sludge reduction and improved nutrient recovery but not enough to use as a source for plant nutrients. </a:t>
            </a:r>
          </a:p>
          <a:p>
            <a:pPr lvl="1">
              <a:lnSpc>
                <a:spcPct val="110000"/>
              </a:lnSpc>
            </a:pPr>
            <a:r>
              <a:rPr lang="en-US" sz="2200" dirty="0"/>
              <a:t>Some research found increased concentrations of N, P, K, Ca, and Fe in the anerobic digestion effluent. </a:t>
            </a:r>
          </a:p>
          <a:p>
            <a:pPr>
              <a:lnSpc>
                <a:spcPct val="110000"/>
              </a:lnSpc>
            </a:pPr>
            <a:r>
              <a:rPr lang="en-US" dirty="0"/>
              <a:t>So, further research is needed!</a:t>
            </a:r>
          </a:p>
          <a:p>
            <a:pPr>
              <a:lnSpc>
                <a:spcPct val="110000"/>
              </a:lnSpc>
            </a:pPr>
            <a:r>
              <a:rPr lang="en-US" dirty="0"/>
              <a:t>BiG researchers hypothesize that adding an algae bioreactor and algal processing before the anaerobic digester will remove significant amounts of nitrogen (as ammonia) and organic carbon from the wastewater, thereby reducing the amount discharged. </a:t>
            </a:r>
          </a:p>
        </p:txBody>
      </p:sp>
    </p:spTree>
    <p:custDataLst>
      <p:tags r:id="rId1"/>
    </p:custDataLst>
    <p:extLst>
      <p:ext uri="{BB962C8B-B14F-4D97-AF65-F5344CB8AC3E}">
        <p14:creationId xmlns:p14="http://schemas.microsoft.com/office/powerpoint/2010/main" val="1090708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AF76-EC06-4E76-880E-412DB78D5E40}"/>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D5BC5351-E654-4366-B07E-DF5F7A03D0E8}"/>
              </a:ext>
            </a:extLst>
          </p:cNvPr>
          <p:cNvSpPr>
            <a:spLocks noGrp="1"/>
          </p:cNvSpPr>
          <p:nvPr>
            <p:ph idx="1"/>
          </p:nvPr>
        </p:nvSpPr>
        <p:spPr/>
        <p:txBody>
          <a:bodyPr/>
          <a:lstStyle/>
          <a:p>
            <a:pPr>
              <a:lnSpc>
                <a:spcPct val="100000"/>
              </a:lnSpc>
            </a:pPr>
            <a:r>
              <a:rPr lang="en-US" dirty="0"/>
              <a:t>Complete the Waste Disposal worksheet.</a:t>
            </a:r>
          </a:p>
          <a:p>
            <a:pPr>
              <a:lnSpc>
                <a:spcPct val="100000"/>
              </a:lnSpc>
            </a:pPr>
            <a:r>
              <a:rPr lang="en-US" dirty="0"/>
              <a:t>Both human and aquaponic wastewater problems were introduced and discussed in the worksheet.</a:t>
            </a:r>
          </a:p>
          <a:p>
            <a:pPr>
              <a:lnSpc>
                <a:spcPct val="100000"/>
              </a:lnSpc>
            </a:pPr>
            <a:r>
              <a:rPr lang="en-US" dirty="0"/>
              <a:t>Question 1: How are human wastewater problems like those encountered with an aquaponics system?</a:t>
            </a:r>
          </a:p>
          <a:p>
            <a:pPr>
              <a:lnSpc>
                <a:spcPct val="100000"/>
              </a:lnSpc>
            </a:pPr>
            <a:r>
              <a:rPr lang="en-US" dirty="0"/>
              <a:t>Question 2: How are human wastewater problems different from those encountered with an aquaponics system?</a:t>
            </a:r>
          </a:p>
          <a:p>
            <a:pPr lvl="1"/>
            <a:endParaRPr lang="en-US" dirty="0"/>
          </a:p>
          <a:p>
            <a:pPr lvl="1"/>
            <a:endParaRPr lang="en-US" dirty="0"/>
          </a:p>
          <a:p>
            <a:endParaRPr lang="en-US" dirty="0"/>
          </a:p>
        </p:txBody>
      </p:sp>
    </p:spTree>
    <p:custDataLst>
      <p:tags r:id="rId1"/>
    </p:custDataLst>
    <p:extLst>
      <p:ext uri="{BB962C8B-B14F-4D97-AF65-F5344CB8AC3E}">
        <p14:creationId xmlns:p14="http://schemas.microsoft.com/office/powerpoint/2010/main" val="93419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6BC1-FF0E-4B2B-8C39-C211366AEDF5}"/>
              </a:ext>
            </a:extLst>
          </p:cNvPr>
          <p:cNvSpPr>
            <a:spLocks noGrp="1"/>
          </p:cNvSpPr>
          <p:nvPr>
            <p:ph type="title"/>
          </p:nvPr>
        </p:nvSpPr>
        <p:spPr/>
        <p:txBody>
          <a:bodyPr/>
          <a:lstStyle/>
          <a:p>
            <a:r>
              <a:rPr lang="en-US" dirty="0"/>
              <a:t>Aquaponics challenges</a:t>
            </a:r>
          </a:p>
        </p:txBody>
      </p:sp>
      <p:sp>
        <p:nvSpPr>
          <p:cNvPr id="3" name="Content Placeholder 2">
            <a:extLst>
              <a:ext uri="{FF2B5EF4-FFF2-40B4-BE49-F238E27FC236}">
                <a16:creationId xmlns:a16="http://schemas.microsoft.com/office/drawing/2014/main" id="{94F1809F-CAB9-46B7-A582-FB0B97EBF417}"/>
              </a:ext>
            </a:extLst>
          </p:cNvPr>
          <p:cNvSpPr>
            <a:spLocks noGrp="1"/>
          </p:cNvSpPr>
          <p:nvPr>
            <p:ph idx="1"/>
          </p:nvPr>
        </p:nvSpPr>
        <p:spPr>
          <a:xfrm>
            <a:off x="352425" y="1825625"/>
            <a:ext cx="6251575" cy="4351338"/>
          </a:xfrm>
        </p:spPr>
        <p:txBody>
          <a:bodyPr>
            <a:normAutofit/>
          </a:bodyPr>
          <a:lstStyle/>
          <a:p>
            <a:pPr>
              <a:lnSpc>
                <a:spcPct val="100000"/>
              </a:lnSpc>
            </a:pPr>
            <a:r>
              <a:rPr lang="en-US" dirty="0"/>
              <a:t>Aquaponics uses less land and water than conventional food production. </a:t>
            </a:r>
          </a:p>
          <a:p>
            <a:pPr>
              <a:lnSpc>
                <a:spcPct val="100000"/>
              </a:lnSpc>
            </a:pPr>
            <a:r>
              <a:rPr lang="en-US" dirty="0"/>
              <a:t>But aquaponics still requires high energy inputs and creates considerable nutrient wastes. </a:t>
            </a:r>
          </a:p>
        </p:txBody>
      </p:sp>
      <p:pic>
        <p:nvPicPr>
          <p:cNvPr id="4" name="Picture 3">
            <a:extLst>
              <a:ext uri="{FF2B5EF4-FFF2-40B4-BE49-F238E27FC236}">
                <a16:creationId xmlns:a16="http://schemas.microsoft.com/office/drawing/2014/main" id="{C3D788EB-638C-4BF8-D5B3-496C4CB1C8CF}"/>
              </a:ext>
            </a:extLst>
          </p:cNvPr>
          <p:cNvPicPr>
            <a:picLocks noChangeAspect="1"/>
          </p:cNvPicPr>
          <p:nvPr/>
        </p:nvPicPr>
        <p:blipFill>
          <a:blip r:embed="rId3"/>
          <a:stretch>
            <a:fillRect/>
          </a:stretch>
        </p:blipFill>
        <p:spPr>
          <a:xfrm>
            <a:off x="7610559" y="2416255"/>
            <a:ext cx="3024883" cy="3170077"/>
          </a:xfrm>
          <a:prstGeom prst="rect">
            <a:avLst/>
          </a:prstGeom>
        </p:spPr>
      </p:pic>
      <p:pic>
        <p:nvPicPr>
          <p:cNvPr id="5" name="Picture 4">
            <a:extLst>
              <a:ext uri="{FF2B5EF4-FFF2-40B4-BE49-F238E27FC236}">
                <a16:creationId xmlns:a16="http://schemas.microsoft.com/office/drawing/2014/main" id="{2F44513E-9DAD-9C15-489F-BC3CDC929850}"/>
              </a:ext>
            </a:extLst>
          </p:cNvPr>
          <p:cNvPicPr>
            <a:picLocks noChangeAspect="1"/>
          </p:cNvPicPr>
          <p:nvPr/>
        </p:nvPicPr>
        <p:blipFill>
          <a:blip r:embed="rId4"/>
          <a:stretch>
            <a:fillRect/>
          </a:stretch>
        </p:blipFill>
        <p:spPr>
          <a:xfrm>
            <a:off x="5667361" y="4500918"/>
            <a:ext cx="1873278" cy="830422"/>
          </a:xfrm>
          <a:prstGeom prst="rect">
            <a:avLst/>
          </a:prstGeom>
        </p:spPr>
      </p:pic>
    </p:spTree>
    <p:custDataLst>
      <p:tags r:id="rId1"/>
    </p:custDataLst>
    <p:extLst>
      <p:ext uri="{BB962C8B-B14F-4D97-AF65-F5344CB8AC3E}">
        <p14:creationId xmlns:p14="http://schemas.microsoft.com/office/powerpoint/2010/main" val="336581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6BC1-FF0E-4B2B-8C39-C211366AEDF5}"/>
              </a:ext>
            </a:extLst>
          </p:cNvPr>
          <p:cNvSpPr>
            <a:spLocks noGrp="1"/>
          </p:cNvSpPr>
          <p:nvPr>
            <p:ph type="title"/>
          </p:nvPr>
        </p:nvSpPr>
        <p:spPr/>
        <p:txBody>
          <a:bodyPr/>
          <a:lstStyle/>
          <a:p>
            <a:r>
              <a:rPr lang="en-US" dirty="0"/>
              <a:t>Challenge: How would you solve? </a:t>
            </a:r>
          </a:p>
        </p:txBody>
      </p:sp>
      <p:sp>
        <p:nvSpPr>
          <p:cNvPr id="3" name="Content Placeholder 2">
            <a:extLst>
              <a:ext uri="{FF2B5EF4-FFF2-40B4-BE49-F238E27FC236}">
                <a16:creationId xmlns:a16="http://schemas.microsoft.com/office/drawing/2014/main" id="{94F1809F-CAB9-46B7-A582-FB0B97EBF417}"/>
              </a:ext>
            </a:extLst>
          </p:cNvPr>
          <p:cNvSpPr>
            <a:spLocks noGrp="1"/>
          </p:cNvSpPr>
          <p:nvPr>
            <p:ph idx="1"/>
          </p:nvPr>
        </p:nvSpPr>
        <p:spPr/>
        <p:txBody>
          <a:bodyPr>
            <a:normAutofit/>
          </a:bodyPr>
          <a:lstStyle/>
          <a:p>
            <a:pPr marL="0" indent="0">
              <a:lnSpc>
                <a:spcPct val="100000"/>
              </a:lnSpc>
              <a:buNone/>
            </a:pPr>
            <a:r>
              <a:rPr lang="en-US" dirty="0"/>
              <a:t>A major objective of the </a:t>
            </a:r>
            <a:r>
              <a:rPr lang="en-US" b="1" dirty="0">
                <a:solidFill>
                  <a:schemeClr val="accent1">
                    <a:lumMod val="75000"/>
                  </a:schemeClr>
                </a:solidFill>
              </a:rPr>
              <a:t>B</a:t>
            </a:r>
            <a:r>
              <a:rPr lang="en-US" dirty="0"/>
              <a:t>i</a:t>
            </a:r>
            <a:r>
              <a:rPr lang="en-US" b="1" dirty="0">
                <a:solidFill>
                  <a:schemeClr val="accent6">
                    <a:lumMod val="75000"/>
                  </a:schemeClr>
                </a:solidFill>
              </a:rPr>
              <a:t>G</a:t>
            </a:r>
            <a:r>
              <a:rPr lang="en-US" dirty="0"/>
              <a:t> research is to:</a:t>
            </a:r>
          </a:p>
          <a:p>
            <a:pPr>
              <a:lnSpc>
                <a:spcPct val="100000"/>
              </a:lnSpc>
            </a:pPr>
            <a:r>
              <a:rPr lang="en-US" dirty="0"/>
              <a:t>Design, construct and evaluate a resilient and sustainable food production system (FPS) that integrates aquaponics with microalgae cultivation, anaerobic digestion and biorefining processes</a:t>
            </a:r>
          </a:p>
          <a:p>
            <a:pPr>
              <a:lnSpc>
                <a:spcPct val="100000"/>
              </a:lnSpc>
            </a:pPr>
            <a:r>
              <a:rPr lang="en-US" dirty="0"/>
              <a:t>How would you solve this challenge? </a:t>
            </a:r>
          </a:p>
          <a:p>
            <a:endParaRPr lang="en-US" dirty="0"/>
          </a:p>
        </p:txBody>
      </p:sp>
      <p:pic>
        <p:nvPicPr>
          <p:cNvPr id="4" name="Picture 3">
            <a:extLst>
              <a:ext uri="{FF2B5EF4-FFF2-40B4-BE49-F238E27FC236}">
                <a16:creationId xmlns:a16="http://schemas.microsoft.com/office/drawing/2014/main" id="{C109D683-9E91-4256-8D1F-EFB85DE33F4B}"/>
              </a:ext>
            </a:extLst>
          </p:cNvPr>
          <p:cNvPicPr>
            <a:picLocks noChangeAspect="1"/>
          </p:cNvPicPr>
          <p:nvPr/>
        </p:nvPicPr>
        <p:blipFill>
          <a:blip r:embed="rId3"/>
          <a:stretch>
            <a:fillRect/>
          </a:stretch>
        </p:blipFill>
        <p:spPr>
          <a:xfrm>
            <a:off x="9939683" y="4495952"/>
            <a:ext cx="1329043" cy="1396105"/>
          </a:xfrm>
          <a:prstGeom prst="rect">
            <a:avLst/>
          </a:prstGeom>
        </p:spPr>
      </p:pic>
    </p:spTree>
    <p:custDataLst>
      <p:tags r:id="rId1"/>
    </p:custDataLst>
    <p:extLst>
      <p:ext uri="{BB962C8B-B14F-4D97-AF65-F5344CB8AC3E}">
        <p14:creationId xmlns:p14="http://schemas.microsoft.com/office/powerpoint/2010/main" val="106594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072134-C84F-2209-AEAC-A865237E3289}"/>
              </a:ext>
            </a:extLst>
          </p:cNvPr>
          <p:cNvSpPr/>
          <p:nvPr/>
        </p:nvSpPr>
        <p:spPr>
          <a:xfrm>
            <a:off x="3697357" y="0"/>
            <a:ext cx="8494643" cy="6858000"/>
          </a:xfrm>
          <a:prstGeom prst="rect">
            <a:avLst/>
          </a:prstGeom>
          <a:solidFill>
            <a:srgbClr val="CFB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DD61B7E-E3DA-C3B9-0045-1AF9F93461E3}"/>
              </a:ext>
            </a:extLst>
          </p:cNvPr>
          <p:cNvPicPr>
            <a:picLocks noChangeAspect="1"/>
          </p:cNvPicPr>
          <p:nvPr/>
        </p:nvPicPr>
        <p:blipFill>
          <a:blip r:embed="rId2"/>
          <a:stretch>
            <a:fillRect/>
          </a:stretch>
        </p:blipFill>
        <p:spPr>
          <a:xfrm>
            <a:off x="0" y="0"/>
            <a:ext cx="5753527" cy="6858000"/>
          </a:xfrm>
          <a:prstGeom prst="rect">
            <a:avLst/>
          </a:prstGeom>
        </p:spPr>
      </p:pic>
      <p:pic>
        <p:nvPicPr>
          <p:cNvPr id="6" name="Picture 5">
            <a:extLst>
              <a:ext uri="{FF2B5EF4-FFF2-40B4-BE49-F238E27FC236}">
                <a16:creationId xmlns:a16="http://schemas.microsoft.com/office/drawing/2014/main" id="{1F11DD68-2F83-152C-21E9-44E50EB1112A}"/>
              </a:ext>
            </a:extLst>
          </p:cNvPr>
          <p:cNvPicPr>
            <a:picLocks noChangeAspect="1"/>
          </p:cNvPicPr>
          <p:nvPr/>
        </p:nvPicPr>
        <p:blipFill>
          <a:blip r:embed="rId3"/>
          <a:stretch>
            <a:fillRect/>
          </a:stretch>
        </p:blipFill>
        <p:spPr>
          <a:xfrm>
            <a:off x="643654" y="6032939"/>
            <a:ext cx="2227563" cy="398729"/>
          </a:xfrm>
          <a:prstGeom prst="rect">
            <a:avLst/>
          </a:prstGeom>
        </p:spPr>
      </p:pic>
      <p:pic>
        <p:nvPicPr>
          <p:cNvPr id="8" name="Picture 7" descr="A qr code with a star&#10;&#10;Description automatically generated">
            <a:extLst>
              <a:ext uri="{FF2B5EF4-FFF2-40B4-BE49-F238E27FC236}">
                <a16:creationId xmlns:a16="http://schemas.microsoft.com/office/drawing/2014/main" id="{B3F06154-EC74-0940-0084-B6F023774056}"/>
              </a:ext>
            </a:extLst>
          </p:cNvPr>
          <p:cNvPicPr>
            <a:picLocks noChangeAspect="1"/>
          </p:cNvPicPr>
          <p:nvPr/>
        </p:nvPicPr>
        <p:blipFill rotWithShape="1">
          <a:blip r:embed="rId4">
            <a:extLst>
              <a:ext uri="{28A0092B-C50C-407E-A947-70E740481C1C}">
                <a14:useLocalDpi xmlns:a14="http://schemas.microsoft.com/office/drawing/2010/main" val="0"/>
              </a:ext>
            </a:extLst>
          </a:blip>
          <a:srcRect l="2699" r="2126" b="3361"/>
          <a:stretch/>
        </p:blipFill>
        <p:spPr>
          <a:xfrm>
            <a:off x="1870841" y="2721957"/>
            <a:ext cx="1382567" cy="1366567"/>
          </a:xfrm>
          <a:prstGeom prst="rect">
            <a:avLst/>
          </a:prstGeom>
        </p:spPr>
      </p:pic>
      <p:sp>
        <p:nvSpPr>
          <p:cNvPr id="9" name="TextBox 8">
            <a:extLst>
              <a:ext uri="{FF2B5EF4-FFF2-40B4-BE49-F238E27FC236}">
                <a16:creationId xmlns:a16="http://schemas.microsoft.com/office/drawing/2014/main" id="{74DDAF1F-D39F-3A9D-F025-3E70B9FFA131}"/>
              </a:ext>
            </a:extLst>
          </p:cNvPr>
          <p:cNvSpPr txBox="1"/>
          <p:nvPr/>
        </p:nvSpPr>
        <p:spPr>
          <a:xfrm>
            <a:off x="4422340" y="5956812"/>
            <a:ext cx="7325711" cy="784830"/>
          </a:xfrm>
          <a:prstGeom prst="rect">
            <a:avLst/>
          </a:prstGeom>
          <a:noFill/>
        </p:spPr>
        <p:txBody>
          <a:bodyPr wrap="square" rtlCol="0">
            <a:spAutoFit/>
          </a:bodyPr>
          <a:lstStyle/>
          <a:p>
            <a:r>
              <a:rPr lang="en-US" sz="900" dirty="0">
                <a:effectLst/>
                <a:latin typeface="Acumin Pro" panose="020B0504020202020204" pitchFamily="34" charset="77"/>
              </a:rPr>
              <a:t>This work is supported by the Sustainable Agricultural Systems program, project award no. 17001002, from the U.S. Department of Agriculture’s National Institute of Food and Agriculture. Any opinions, findings, conclusions, or recommendations expressed in this publication are those of the author(s) and should not be construed to represent any official USDA or U.S. Government determination or policy.</a:t>
            </a:r>
          </a:p>
          <a:p>
            <a:endParaRPr lang="en-US" dirty="0"/>
          </a:p>
        </p:txBody>
      </p:sp>
      <p:sp>
        <p:nvSpPr>
          <p:cNvPr id="10" name="TextBox 9">
            <a:extLst>
              <a:ext uri="{FF2B5EF4-FFF2-40B4-BE49-F238E27FC236}">
                <a16:creationId xmlns:a16="http://schemas.microsoft.com/office/drawing/2014/main" id="{95144B54-790A-E6F6-3E6C-77B23E40EE9F}"/>
              </a:ext>
            </a:extLst>
          </p:cNvPr>
          <p:cNvSpPr txBox="1"/>
          <p:nvPr/>
        </p:nvSpPr>
        <p:spPr>
          <a:xfrm>
            <a:off x="5090402" y="3314217"/>
            <a:ext cx="6762750" cy="338554"/>
          </a:xfrm>
          <a:prstGeom prst="rect">
            <a:avLst/>
          </a:prstGeom>
          <a:noFill/>
        </p:spPr>
        <p:txBody>
          <a:bodyPr wrap="square">
            <a:spAutoFit/>
          </a:bodyPr>
          <a:lstStyle/>
          <a:p>
            <a:r>
              <a:rPr lang="en-US" sz="1600" b="1" dirty="0">
                <a:latin typeface="Acumin Pro" panose="020B0504020202020204" pitchFamily="34" charset="77"/>
              </a:rPr>
              <a:t>https://</a:t>
            </a:r>
            <a:r>
              <a:rPr lang="en-US" sz="1600" b="1" dirty="0" err="1">
                <a:latin typeface="Acumin Pro" panose="020B0504020202020204" pitchFamily="34" charset="77"/>
              </a:rPr>
              <a:t>purdue.ag</a:t>
            </a:r>
            <a:r>
              <a:rPr lang="en-US" sz="1600" b="1" dirty="0">
                <a:latin typeface="Acumin Pro" panose="020B0504020202020204" pitchFamily="34" charset="77"/>
              </a:rPr>
              <a:t>/big-project</a:t>
            </a:r>
          </a:p>
        </p:txBody>
      </p:sp>
    </p:spTree>
    <p:extLst>
      <p:ext uri="{BB962C8B-B14F-4D97-AF65-F5344CB8AC3E}">
        <p14:creationId xmlns:p14="http://schemas.microsoft.com/office/powerpoint/2010/main" val="298476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6A4D-9013-4969-830B-FF7344D065CB}"/>
              </a:ext>
            </a:extLst>
          </p:cNvPr>
          <p:cNvSpPr>
            <a:spLocks noGrp="1"/>
          </p:cNvSpPr>
          <p:nvPr>
            <p:ph type="title"/>
          </p:nvPr>
        </p:nvSpPr>
        <p:spPr/>
        <p:txBody>
          <a:bodyPr/>
          <a:lstStyle/>
          <a:p>
            <a:r>
              <a:rPr lang="en-US" dirty="0"/>
              <a:t>Wastewater recycling </a:t>
            </a:r>
          </a:p>
        </p:txBody>
      </p:sp>
      <p:sp>
        <p:nvSpPr>
          <p:cNvPr id="3" name="Content Placeholder 2">
            <a:extLst>
              <a:ext uri="{FF2B5EF4-FFF2-40B4-BE49-F238E27FC236}">
                <a16:creationId xmlns:a16="http://schemas.microsoft.com/office/drawing/2014/main" id="{9D1C95B3-9AE5-4C8E-85DC-AF2508AEFD07}"/>
              </a:ext>
            </a:extLst>
          </p:cNvPr>
          <p:cNvSpPr>
            <a:spLocks noGrp="1"/>
          </p:cNvSpPr>
          <p:nvPr>
            <p:ph idx="1"/>
          </p:nvPr>
        </p:nvSpPr>
        <p:spPr>
          <a:xfrm>
            <a:off x="477520" y="1899920"/>
            <a:ext cx="10566400" cy="1737360"/>
          </a:xfrm>
        </p:spPr>
        <p:txBody>
          <a:bodyPr>
            <a:normAutofit/>
          </a:bodyPr>
          <a:lstStyle/>
          <a:p>
            <a:pPr>
              <a:lnSpc>
                <a:spcPct val="110000"/>
              </a:lnSpc>
            </a:pPr>
            <a:r>
              <a:rPr lang="en-US" dirty="0"/>
              <a:t>Learn about efforts being made by </a:t>
            </a:r>
            <a:r>
              <a:rPr lang="en-US" b="1" dirty="0">
                <a:solidFill>
                  <a:schemeClr val="accent1">
                    <a:lumMod val="75000"/>
                  </a:schemeClr>
                </a:solidFill>
              </a:rPr>
              <a:t>B</a:t>
            </a:r>
            <a:r>
              <a:rPr lang="en-US" dirty="0"/>
              <a:t>i</a:t>
            </a:r>
            <a:r>
              <a:rPr lang="en-US" b="1" dirty="0">
                <a:solidFill>
                  <a:schemeClr val="accent6">
                    <a:lumMod val="75000"/>
                  </a:schemeClr>
                </a:solidFill>
              </a:rPr>
              <a:t>G</a:t>
            </a:r>
            <a:r>
              <a:rPr lang="en-US" dirty="0"/>
              <a:t> researchers to reduce nutrients and contaminants from aquaponics wastewater. </a:t>
            </a:r>
          </a:p>
        </p:txBody>
      </p:sp>
      <p:grpSp>
        <p:nvGrpSpPr>
          <p:cNvPr id="4" name="Group 3">
            <a:extLst>
              <a:ext uri="{FF2B5EF4-FFF2-40B4-BE49-F238E27FC236}">
                <a16:creationId xmlns:a16="http://schemas.microsoft.com/office/drawing/2014/main" id="{3838F067-7E06-4918-9070-1BD24C65A673}"/>
              </a:ext>
            </a:extLst>
          </p:cNvPr>
          <p:cNvGrpSpPr/>
          <p:nvPr/>
        </p:nvGrpSpPr>
        <p:grpSpPr>
          <a:xfrm>
            <a:off x="5522975" y="3097784"/>
            <a:ext cx="6356004" cy="3170077"/>
            <a:chOff x="2917998" y="3055254"/>
            <a:chExt cx="6356004" cy="3170077"/>
          </a:xfrm>
        </p:grpSpPr>
        <p:pic>
          <p:nvPicPr>
            <p:cNvPr id="5" name="Picture 4">
              <a:extLst>
                <a:ext uri="{FF2B5EF4-FFF2-40B4-BE49-F238E27FC236}">
                  <a16:creationId xmlns:a16="http://schemas.microsoft.com/office/drawing/2014/main" id="{2848DF15-D56E-4AFF-8ACB-B024A79090D8}"/>
                </a:ext>
              </a:extLst>
            </p:cNvPr>
            <p:cNvPicPr>
              <a:picLocks noChangeAspect="1"/>
            </p:cNvPicPr>
            <p:nvPr/>
          </p:nvPicPr>
          <p:blipFill>
            <a:blip r:embed="rId3"/>
            <a:stretch>
              <a:fillRect/>
            </a:stretch>
          </p:blipFill>
          <p:spPr>
            <a:xfrm>
              <a:off x="4375841" y="4876838"/>
              <a:ext cx="1873278" cy="830422"/>
            </a:xfrm>
            <a:prstGeom prst="rect">
              <a:avLst/>
            </a:prstGeom>
          </p:spPr>
        </p:pic>
        <p:pic>
          <p:nvPicPr>
            <p:cNvPr id="6" name="Picture 5">
              <a:extLst>
                <a:ext uri="{FF2B5EF4-FFF2-40B4-BE49-F238E27FC236}">
                  <a16:creationId xmlns:a16="http://schemas.microsoft.com/office/drawing/2014/main" id="{9EA35B1A-5880-0DD4-D8C3-08A5DA71EE05}"/>
                </a:ext>
              </a:extLst>
            </p:cNvPr>
            <p:cNvPicPr>
              <a:picLocks noChangeAspect="1"/>
            </p:cNvPicPr>
            <p:nvPr/>
          </p:nvPicPr>
          <p:blipFill>
            <a:blip r:embed="rId4"/>
            <a:stretch>
              <a:fillRect/>
            </a:stretch>
          </p:blipFill>
          <p:spPr>
            <a:xfrm>
              <a:off x="6249119" y="3055254"/>
              <a:ext cx="3024883" cy="3170077"/>
            </a:xfrm>
            <a:prstGeom prst="rect">
              <a:avLst/>
            </a:prstGeom>
          </p:spPr>
        </p:pic>
        <p:pic>
          <p:nvPicPr>
            <p:cNvPr id="7" name="Picture 6">
              <a:extLst>
                <a:ext uri="{FF2B5EF4-FFF2-40B4-BE49-F238E27FC236}">
                  <a16:creationId xmlns:a16="http://schemas.microsoft.com/office/drawing/2014/main" id="{BB7E4FEC-DC00-4DB9-B7B4-CBC04283FF34}"/>
                </a:ext>
              </a:extLst>
            </p:cNvPr>
            <p:cNvPicPr>
              <a:picLocks noChangeAspect="1"/>
            </p:cNvPicPr>
            <p:nvPr/>
          </p:nvPicPr>
          <p:blipFill>
            <a:blip r:embed="rId3"/>
            <a:stretch>
              <a:fillRect/>
            </a:stretch>
          </p:blipFill>
          <p:spPr>
            <a:xfrm flipH="1">
              <a:off x="2917998" y="3399869"/>
              <a:ext cx="2030504" cy="830422"/>
            </a:xfrm>
            <a:prstGeom prst="rect">
              <a:avLst/>
            </a:prstGeom>
          </p:spPr>
        </p:pic>
      </p:grpSp>
      <p:pic>
        <p:nvPicPr>
          <p:cNvPr id="8" name="Picture 7">
            <a:extLst>
              <a:ext uri="{FF2B5EF4-FFF2-40B4-BE49-F238E27FC236}">
                <a16:creationId xmlns:a16="http://schemas.microsoft.com/office/drawing/2014/main" id="{F3E07D8A-0C9E-407E-9500-1337396F1E29}"/>
              </a:ext>
            </a:extLst>
          </p:cNvPr>
          <p:cNvPicPr>
            <a:picLocks noChangeAspect="1"/>
          </p:cNvPicPr>
          <p:nvPr/>
        </p:nvPicPr>
        <p:blipFill>
          <a:blip r:embed="rId5">
            <a:alphaModFix amt="30000"/>
          </a:blip>
          <a:stretch>
            <a:fillRect/>
          </a:stretch>
        </p:blipFill>
        <p:spPr>
          <a:xfrm>
            <a:off x="729708" y="3442399"/>
            <a:ext cx="4410904" cy="2017007"/>
          </a:xfrm>
          <a:prstGeom prst="rect">
            <a:avLst/>
          </a:prstGeom>
        </p:spPr>
      </p:pic>
    </p:spTree>
    <p:custDataLst>
      <p:tags r:id="rId1"/>
    </p:custDataLst>
    <p:extLst>
      <p:ext uri="{BB962C8B-B14F-4D97-AF65-F5344CB8AC3E}">
        <p14:creationId xmlns:p14="http://schemas.microsoft.com/office/powerpoint/2010/main" val="382671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A79D3-F1C6-4DFB-957B-3F870AF20AC7}"/>
              </a:ext>
            </a:extLst>
          </p:cNvPr>
          <p:cNvSpPr>
            <a:spLocks noGrp="1"/>
          </p:cNvSpPr>
          <p:nvPr>
            <p:ph type="title"/>
          </p:nvPr>
        </p:nvSpPr>
        <p:spPr/>
        <p:txBody>
          <a:bodyPr/>
          <a:lstStyle/>
          <a:p>
            <a:r>
              <a:rPr lang="en-US" dirty="0"/>
              <a:t>Environmental concerns</a:t>
            </a:r>
          </a:p>
        </p:txBody>
      </p:sp>
      <p:sp>
        <p:nvSpPr>
          <p:cNvPr id="2" name="Content Placeholder 1">
            <a:extLst>
              <a:ext uri="{FF2B5EF4-FFF2-40B4-BE49-F238E27FC236}">
                <a16:creationId xmlns:a16="http://schemas.microsoft.com/office/drawing/2014/main" id="{2F97675B-8974-40AE-A068-C7222EAA5858}"/>
              </a:ext>
            </a:extLst>
          </p:cNvPr>
          <p:cNvSpPr>
            <a:spLocks noGrp="1"/>
          </p:cNvSpPr>
          <p:nvPr>
            <p:ph idx="1"/>
          </p:nvPr>
        </p:nvSpPr>
        <p:spPr/>
        <p:txBody>
          <a:bodyPr/>
          <a:lstStyle/>
          <a:p>
            <a:pPr>
              <a:lnSpc>
                <a:spcPct val="100000"/>
              </a:lnSpc>
            </a:pPr>
            <a:r>
              <a:rPr lang="en-US" dirty="0"/>
              <a:t>Water pollution can harm plants and animals, including humans. </a:t>
            </a:r>
          </a:p>
          <a:p>
            <a:pPr>
              <a:lnSpc>
                <a:spcPct val="100000"/>
              </a:lnSpc>
            </a:pPr>
            <a:r>
              <a:rPr lang="en-US" dirty="0"/>
              <a:t>Contaminated wastewater must be properly treated to avoid water pollution. </a:t>
            </a:r>
          </a:p>
          <a:p>
            <a:pPr>
              <a:lnSpc>
                <a:spcPct val="100000"/>
              </a:lnSpc>
            </a:pPr>
            <a:r>
              <a:rPr lang="en-US" dirty="0"/>
              <a:t>Municipal or onsite systems treat human wastewater.</a:t>
            </a:r>
          </a:p>
          <a:p>
            <a:pPr lvl="1">
              <a:lnSpc>
                <a:spcPct val="100000"/>
              </a:lnSpc>
            </a:pPr>
            <a:r>
              <a:rPr lang="en-US" dirty="0"/>
              <a:t>Municipal systems serve communities and are financed by taxes.</a:t>
            </a:r>
          </a:p>
          <a:p>
            <a:pPr lvl="1">
              <a:lnSpc>
                <a:spcPct val="100000"/>
              </a:lnSpc>
            </a:pPr>
            <a:r>
              <a:rPr lang="en-US" dirty="0"/>
              <a:t>Onsite systems (sometimes called septic systems) serve individual homes in rural areas. Rural homeowners are responsible for maintaining their onsite system.</a:t>
            </a:r>
          </a:p>
          <a:p>
            <a:endParaRPr lang="en-US" dirty="0"/>
          </a:p>
        </p:txBody>
      </p:sp>
    </p:spTree>
    <p:custDataLst>
      <p:tags r:id="rId1"/>
    </p:custDataLst>
    <p:extLst>
      <p:ext uri="{BB962C8B-B14F-4D97-AF65-F5344CB8AC3E}">
        <p14:creationId xmlns:p14="http://schemas.microsoft.com/office/powerpoint/2010/main" val="56180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E9C9-52EC-4D0C-A962-C22694EC0F2D}"/>
              </a:ext>
            </a:extLst>
          </p:cNvPr>
          <p:cNvSpPr>
            <a:spLocks noGrp="1"/>
          </p:cNvSpPr>
          <p:nvPr>
            <p:ph type="title"/>
          </p:nvPr>
        </p:nvSpPr>
        <p:spPr>
          <a:xfrm>
            <a:off x="352425" y="324485"/>
            <a:ext cx="11001375" cy="1325563"/>
          </a:xfrm>
        </p:spPr>
        <p:txBody>
          <a:bodyPr>
            <a:normAutofit/>
          </a:bodyPr>
          <a:lstStyle/>
          <a:p>
            <a:pPr>
              <a:lnSpc>
                <a:spcPts val="4580"/>
              </a:lnSpc>
            </a:pPr>
            <a:r>
              <a:rPr lang="en-US" dirty="0" err="1"/>
              <a:t>PPCPs</a:t>
            </a:r>
            <a:r>
              <a:rPr lang="en-US" dirty="0"/>
              <a:t> </a:t>
            </a:r>
          </a:p>
        </p:txBody>
      </p:sp>
      <p:sp>
        <p:nvSpPr>
          <p:cNvPr id="3" name="Content Placeholder 2">
            <a:extLst>
              <a:ext uri="{FF2B5EF4-FFF2-40B4-BE49-F238E27FC236}">
                <a16:creationId xmlns:a16="http://schemas.microsoft.com/office/drawing/2014/main" id="{61449E04-4C8B-4898-8464-95825282DA76}"/>
              </a:ext>
            </a:extLst>
          </p:cNvPr>
          <p:cNvSpPr>
            <a:spLocks noGrp="1"/>
          </p:cNvSpPr>
          <p:nvPr>
            <p:ph idx="1"/>
          </p:nvPr>
        </p:nvSpPr>
        <p:spPr/>
        <p:txBody>
          <a:bodyPr>
            <a:normAutofit lnSpcReduction="10000"/>
          </a:bodyPr>
          <a:lstStyle/>
          <a:p>
            <a:pPr marL="0" indent="0">
              <a:buNone/>
            </a:pPr>
            <a:r>
              <a:rPr lang="en-US" dirty="0" err="1"/>
              <a:t>PPCPs</a:t>
            </a:r>
            <a:r>
              <a:rPr lang="en-US" dirty="0"/>
              <a:t> are pharmaceuticals and personal care products.</a:t>
            </a:r>
          </a:p>
          <a:p>
            <a:r>
              <a:rPr lang="en-US" dirty="0"/>
              <a:t>Large quantities of PPCPs enter our environment each day. </a:t>
            </a:r>
          </a:p>
          <a:p>
            <a:r>
              <a:rPr lang="en-US" dirty="0"/>
              <a:t>Neither municipal sewage treatment plants nor septic systems are equipped for PPCP removal. </a:t>
            </a:r>
          </a:p>
          <a:p>
            <a:r>
              <a:rPr lang="en-US" dirty="0"/>
              <a:t>PPCPs are present in our nation’s water bodies and have been found in most places sampled. </a:t>
            </a:r>
          </a:p>
          <a:p>
            <a:r>
              <a:rPr lang="en-US" dirty="0"/>
              <a:t>Over 100 individual contaminants have been identified in environmental samples and drinking water. </a:t>
            </a:r>
          </a:p>
          <a:p>
            <a:r>
              <a:rPr lang="en-US" dirty="0"/>
              <a:t>Steroids were the most frequently found PPCP in water samples and are believed to cause ecological harm. </a:t>
            </a:r>
          </a:p>
        </p:txBody>
      </p:sp>
    </p:spTree>
    <p:custDataLst>
      <p:tags r:id="rId1"/>
    </p:custDataLst>
    <p:extLst>
      <p:ext uri="{BB962C8B-B14F-4D97-AF65-F5344CB8AC3E}">
        <p14:creationId xmlns:p14="http://schemas.microsoft.com/office/powerpoint/2010/main" val="99624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67B0D-2D13-42A6-BAA3-D9083445BCA5}"/>
              </a:ext>
            </a:extLst>
          </p:cNvPr>
          <p:cNvSpPr>
            <a:spLocks noGrp="1"/>
          </p:cNvSpPr>
          <p:nvPr>
            <p:ph type="title"/>
          </p:nvPr>
        </p:nvSpPr>
        <p:spPr>
          <a:xfrm>
            <a:off x="352425" y="304165"/>
            <a:ext cx="5967095" cy="1325563"/>
          </a:xfrm>
        </p:spPr>
        <p:txBody>
          <a:bodyPr>
            <a:normAutofit/>
          </a:bodyPr>
          <a:lstStyle/>
          <a:p>
            <a:pPr>
              <a:lnSpc>
                <a:spcPts val="4280"/>
              </a:lnSpc>
            </a:pPr>
            <a:r>
              <a:rPr lang="en-US" dirty="0" err="1"/>
              <a:t>PPCP</a:t>
            </a:r>
            <a:r>
              <a:rPr lang="en-US" dirty="0"/>
              <a:t> risks</a:t>
            </a:r>
          </a:p>
        </p:txBody>
      </p:sp>
      <p:sp>
        <p:nvSpPr>
          <p:cNvPr id="3" name="Content Placeholder 2">
            <a:extLst>
              <a:ext uri="{FF2B5EF4-FFF2-40B4-BE49-F238E27FC236}">
                <a16:creationId xmlns:a16="http://schemas.microsoft.com/office/drawing/2014/main" id="{C9240B1A-B90D-44E9-B200-6BBAF4E27D15}"/>
              </a:ext>
            </a:extLst>
          </p:cNvPr>
          <p:cNvSpPr>
            <a:spLocks noGrp="1"/>
          </p:cNvSpPr>
          <p:nvPr>
            <p:ph idx="1"/>
          </p:nvPr>
        </p:nvSpPr>
        <p:spPr/>
        <p:txBody>
          <a:bodyPr>
            <a:normAutofit fontScale="92500" lnSpcReduction="20000"/>
          </a:bodyPr>
          <a:lstStyle/>
          <a:p>
            <a:pPr>
              <a:lnSpc>
                <a:spcPct val="110000"/>
              </a:lnSpc>
            </a:pPr>
            <a:r>
              <a:rPr lang="en-US" dirty="0"/>
              <a:t>The actual risks posed by PPCPs to humans are unknown. It is suspected that they may increase resistance to antibiotics. </a:t>
            </a:r>
          </a:p>
          <a:p>
            <a:pPr>
              <a:lnSpc>
                <a:spcPct val="110000"/>
              </a:lnSpc>
            </a:pPr>
            <a:r>
              <a:rPr lang="en-US" dirty="0"/>
              <a:t>Environmental steroids &amp; estrogens may be the cause of: </a:t>
            </a:r>
          </a:p>
          <a:p>
            <a:pPr lvl="1"/>
            <a:r>
              <a:rPr lang="en-US" sz="2200" dirty="0"/>
              <a:t>Earlier puberty in girls. </a:t>
            </a:r>
          </a:p>
          <a:p>
            <a:pPr lvl="1"/>
            <a:r>
              <a:rPr lang="en-US" sz="2200" dirty="0"/>
              <a:t>Delayed puberty in boys. </a:t>
            </a:r>
          </a:p>
          <a:p>
            <a:pPr lvl="1"/>
            <a:r>
              <a:rPr lang="en-US" sz="2200" dirty="0"/>
              <a:t>Decreased sperm counts in boys</a:t>
            </a:r>
            <a:r>
              <a:rPr lang="en-US" dirty="0"/>
              <a:t>. </a:t>
            </a:r>
          </a:p>
          <a:p>
            <a:pPr>
              <a:lnSpc>
                <a:spcPct val="110000"/>
              </a:lnSpc>
            </a:pPr>
            <a:r>
              <a:rPr lang="en-US" dirty="0"/>
              <a:t>Aquatic exposure risks are higher than human risks because aquatic organisms have continual exposures, multigenerational exposures, exposure to higher concentrations, possible low-dose effects. </a:t>
            </a:r>
          </a:p>
          <a:p>
            <a:pPr>
              <a:lnSpc>
                <a:spcPct val="110000"/>
              </a:lnSpc>
            </a:pPr>
            <a:r>
              <a:rPr lang="en-US" dirty="0"/>
              <a:t>Both natural and synthetic sex steroids may cause low dose effects </a:t>
            </a:r>
            <a:br>
              <a:rPr lang="en-US" dirty="0"/>
            </a:br>
            <a:r>
              <a:rPr lang="en-US" dirty="0"/>
              <a:t>and a disruption of aquatic endocrine systems. </a:t>
            </a:r>
          </a:p>
          <a:p>
            <a:endParaRPr lang="en-US" dirty="0"/>
          </a:p>
          <a:p>
            <a:endParaRPr lang="en-US" dirty="0"/>
          </a:p>
        </p:txBody>
      </p:sp>
    </p:spTree>
    <p:custDataLst>
      <p:tags r:id="rId1"/>
    </p:custDataLst>
    <p:extLst>
      <p:ext uri="{BB962C8B-B14F-4D97-AF65-F5344CB8AC3E}">
        <p14:creationId xmlns:p14="http://schemas.microsoft.com/office/powerpoint/2010/main" val="69938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1B9DE-8267-4DC3-A65C-7E4FDC9E4BDD}"/>
              </a:ext>
            </a:extLst>
          </p:cNvPr>
          <p:cNvSpPr>
            <a:spLocks noGrp="1"/>
          </p:cNvSpPr>
          <p:nvPr>
            <p:ph type="title"/>
          </p:nvPr>
        </p:nvSpPr>
        <p:spPr/>
        <p:txBody>
          <a:bodyPr/>
          <a:lstStyle/>
          <a:p>
            <a:r>
              <a:rPr lang="en-US" dirty="0"/>
              <a:t>Unused medicines</a:t>
            </a:r>
          </a:p>
        </p:txBody>
      </p:sp>
      <p:sp>
        <p:nvSpPr>
          <p:cNvPr id="3" name="Content Placeholder 2">
            <a:extLst>
              <a:ext uri="{FF2B5EF4-FFF2-40B4-BE49-F238E27FC236}">
                <a16:creationId xmlns:a16="http://schemas.microsoft.com/office/drawing/2014/main" id="{E6F68D46-AA55-4746-9AC6-6FC7A074C972}"/>
              </a:ext>
            </a:extLst>
          </p:cNvPr>
          <p:cNvSpPr>
            <a:spLocks noGrp="1"/>
          </p:cNvSpPr>
          <p:nvPr>
            <p:ph idx="1"/>
          </p:nvPr>
        </p:nvSpPr>
        <p:spPr/>
        <p:txBody>
          <a:bodyPr>
            <a:normAutofit lnSpcReduction="10000"/>
          </a:bodyPr>
          <a:lstStyle/>
          <a:p>
            <a:pPr marL="0" indent="0">
              <a:buNone/>
            </a:pPr>
            <a:r>
              <a:rPr lang="en-US" dirty="0"/>
              <a:t>Proper disposal of unused medicines is important to protect our water.</a:t>
            </a:r>
          </a:p>
          <a:p>
            <a:r>
              <a:rPr lang="en-US" dirty="0"/>
              <a:t>Follow specific disposal instructions on the drug label or patient information. </a:t>
            </a:r>
          </a:p>
          <a:p>
            <a:r>
              <a:rPr lang="en-US" dirty="0"/>
              <a:t>Do not flush prescription drugs down the toilet unless written information specifically instructs you to do so. </a:t>
            </a:r>
          </a:p>
          <a:p>
            <a:r>
              <a:rPr lang="en-US" dirty="0"/>
              <a:t>Take advantage of community drug take-back programs. </a:t>
            </a:r>
          </a:p>
          <a:p>
            <a:r>
              <a:rPr lang="en-US" dirty="0"/>
              <a:t>If no take-back program is available, remove medicines from their original containers and mix them with used coffee grounds or kitty litter and place them in the trash in a sealable bag, empty can, or other container to prevent the medication from leaking.</a:t>
            </a:r>
          </a:p>
        </p:txBody>
      </p:sp>
    </p:spTree>
    <p:custDataLst>
      <p:tags r:id="rId1"/>
    </p:custDataLst>
    <p:extLst>
      <p:ext uri="{BB962C8B-B14F-4D97-AF65-F5344CB8AC3E}">
        <p14:creationId xmlns:p14="http://schemas.microsoft.com/office/powerpoint/2010/main" val="350636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6B11-9536-446F-A7A8-7386B0BF02F1}"/>
              </a:ext>
            </a:extLst>
          </p:cNvPr>
          <p:cNvSpPr>
            <a:spLocks noGrp="1"/>
          </p:cNvSpPr>
          <p:nvPr>
            <p:ph type="title"/>
          </p:nvPr>
        </p:nvSpPr>
        <p:spPr/>
        <p:txBody>
          <a:bodyPr/>
          <a:lstStyle/>
          <a:p>
            <a:r>
              <a:rPr lang="en-US" dirty="0"/>
              <a:t>Aquaponics wastewater </a:t>
            </a:r>
          </a:p>
        </p:txBody>
      </p:sp>
      <p:sp>
        <p:nvSpPr>
          <p:cNvPr id="3" name="Content Placeholder 2">
            <a:extLst>
              <a:ext uri="{FF2B5EF4-FFF2-40B4-BE49-F238E27FC236}">
                <a16:creationId xmlns:a16="http://schemas.microsoft.com/office/drawing/2014/main" id="{9ED780D1-FB6A-44A6-A8C5-AE96C588F022}"/>
              </a:ext>
            </a:extLst>
          </p:cNvPr>
          <p:cNvSpPr>
            <a:spLocks noGrp="1"/>
          </p:cNvSpPr>
          <p:nvPr>
            <p:ph idx="1"/>
          </p:nvPr>
        </p:nvSpPr>
        <p:spPr/>
        <p:txBody>
          <a:bodyPr/>
          <a:lstStyle/>
          <a:p>
            <a:pPr>
              <a:lnSpc>
                <a:spcPct val="100000"/>
              </a:lnSpc>
            </a:pPr>
            <a:r>
              <a:rPr lang="en-US" dirty="0"/>
              <a:t>Despite using less land and water than conventional food production, aquaponics creates considerable nutrient wastes. </a:t>
            </a:r>
          </a:p>
          <a:p>
            <a:pPr>
              <a:lnSpc>
                <a:spcPct val="100000"/>
              </a:lnSpc>
            </a:pPr>
            <a:r>
              <a:rPr lang="en-US" dirty="0"/>
              <a:t>Nutrients and organic matter released from aquaculture farm effluents affect the water ecosystem by creating oxygen depletion through overgrowth of cyanobacteria and microalgae. </a:t>
            </a:r>
          </a:p>
          <a:p>
            <a:pPr>
              <a:lnSpc>
                <a:spcPct val="100000"/>
              </a:lnSpc>
            </a:pPr>
            <a:r>
              <a:rPr lang="en-US" dirty="0"/>
              <a:t>The primary waste products of aquaponics are the fish waste solids (manure) and uneaten food. </a:t>
            </a:r>
          </a:p>
          <a:p>
            <a:pPr>
              <a:lnSpc>
                <a:spcPct val="100000"/>
              </a:lnSpc>
            </a:pPr>
            <a:r>
              <a:rPr lang="en-US" dirty="0"/>
              <a:t>Fish solids must be removed to maintain a healthy water quality. </a:t>
            </a:r>
          </a:p>
        </p:txBody>
      </p:sp>
    </p:spTree>
    <p:custDataLst>
      <p:tags r:id="rId1"/>
    </p:custDataLst>
    <p:extLst>
      <p:ext uri="{BB962C8B-B14F-4D97-AF65-F5344CB8AC3E}">
        <p14:creationId xmlns:p14="http://schemas.microsoft.com/office/powerpoint/2010/main" val="373071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87C9-182F-4979-90A3-67B30CAAD50D}"/>
              </a:ext>
            </a:extLst>
          </p:cNvPr>
          <p:cNvSpPr>
            <a:spLocks noGrp="1"/>
          </p:cNvSpPr>
          <p:nvPr>
            <p:ph type="title"/>
          </p:nvPr>
        </p:nvSpPr>
        <p:spPr/>
        <p:txBody>
          <a:bodyPr/>
          <a:lstStyle/>
          <a:p>
            <a:r>
              <a:rPr lang="en-US" dirty="0"/>
              <a:t>Aquaponics waste</a:t>
            </a:r>
          </a:p>
        </p:txBody>
      </p:sp>
      <p:sp>
        <p:nvSpPr>
          <p:cNvPr id="3" name="Content Placeholder 2">
            <a:extLst>
              <a:ext uri="{FF2B5EF4-FFF2-40B4-BE49-F238E27FC236}">
                <a16:creationId xmlns:a16="http://schemas.microsoft.com/office/drawing/2014/main" id="{B2992402-86F0-4B19-8455-218091B555D6}"/>
              </a:ext>
            </a:extLst>
          </p:cNvPr>
          <p:cNvSpPr>
            <a:spLocks noGrp="1"/>
          </p:cNvSpPr>
          <p:nvPr>
            <p:ph idx="1"/>
          </p:nvPr>
        </p:nvSpPr>
        <p:spPr>
          <a:xfrm>
            <a:off x="352425" y="1825625"/>
            <a:ext cx="11605895" cy="4351338"/>
          </a:xfrm>
        </p:spPr>
        <p:txBody>
          <a:bodyPr>
            <a:normAutofit/>
          </a:bodyPr>
          <a:lstStyle/>
          <a:p>
            <a:pPr>
              <a:lnSpc>
                <a:spcPct val="100000"/>
              </a:lnSpc>
            </a:pPr>
            <a:r>
              <a:rPr lang="en-US" dirty="0"/>
              <a:t>Plant roots and other inedible plant parts culled during harvest are also waste products generated by aquaponics systems. </a:t>
            </a:r>
          </a:p>
          <a:p>
            <a:pPr>
              <a:lnSpc>
                <a:spcPct val="100000"/>
              </a:lnSpc>
            </a:pPr>
            <a:r>
              <a:rPr lang="en-US" dirty="0"/>
              <a:t>Wastewater from an aquaponics system is rich in nutrients. </a:t>
            </a:r>
          </a:p>
          <a:p>
            <a:pPr>
              <a:lnSpc>
                <a:spcPct val="100000"/>
              </a:lnSpc>
            </a:pPr>
            <a:r>
              <a:rPr lang="en-US" dirty="0"/>
              <a:t>The wastewater from aquaponics system can contain pollution sources:</a:t>
            </a:r>
          </a:p>
          <a:p>
            <a:pPr lvl="1"/>
            <a:r>
              <a:rPr lang="en-US" sz="2000" dirty="0"/>
              <a:t>Biological, chemical and physical contaminants. </a:t>
            </a:r>
          </a:p>
          <a:p>
            <a:pPr lvl="1"/>
            <a:r>
              <a:rPr lang="en-US" sz="2000" dirty="0"/>
              <a:t>Organic matter and dissolved nutrients. </a:t>
            </a:r>
          </a:p>
          <a:p>
            <a:pPr>
              <a:lnSpc>
                <a:spcPct val="110000"/>
              </a:lnSpc>
            </a:pPr>
            <a:r>
              <a:rPr lang="en-US" dirty="0"/>
              <a:t>If not handled properly these pollutants can cause </a:t>
            </a:r>
            <a:br>
              <a:rPr lang="en-US" dirty="0"/>
            </a:br>
            <a:r>
              <a:rPr lang="en-US" dirty="0"/>
              <a:t>eutrophication, oxygen depletion and degradation </a:t>
            </a:r>
            <a:br>
              <a:rPr lang="en-US" dirty="0"/>
            </a:br>
            <a:r>
              <a:rPr lang="en-US" dirty="0"/>
              <a:t>of benthic communities. </a:t>
            </a:r>
          </a:p>
        </p:txBody>
      </p:sp>
      <p:pic>
        <p:nvPicPr>
          <p:cNvPr id="6" name="Picture 5">
            <a:extLst>
              <a:ext uri="{FF2B5EF4-FFF2-40B4-BE49-F238E27FC236}">
                <a16:creationId xmlns:a16="http://schemas.microsoft.com/office/drawing/2014/main" id="{28760F1B-A11A-FDE0-2C57-6C57C739D330}"/>
              </a:ext>
            </a:extLst>
          </p:cNvPr>
          <p:cNvPicPr>
            <a:picLocks noChangeAspect="1"/>
          </p:cNvPicPr>
          <p:nvPr/>
        </p:nvPicPr>
        <p:blipFill>
          <a:blip r:embed="rId4"/>
          <a:stretch>
            <a:fillRect/>
          </a:stretch>
        </p:blipFill>
        <p:spPr>
          <a:xfrm>
            <a:off x="9090081" y="4693958"/>
            <a:ext cx="1873278" cy="830422"/>
          </a:xfrm>
          <a:prstGeom prst="rect">
            <a:avLst/>
          </a:prstGeom>
        </p:spPr>
      </p:pic>
    </p:spTree>
    <p:custDataLst>
      <p:tags r:id="rId1"/>
    </p:custDataLst>
    <p:extLst>
      <p:ext uri="{BB962C8B-B14F-4D97-AF65-F5344CB8AC3E}">
        <p14:creationId xmlns:p14="http://schemas.microsoft.com/office/powerpoint/2010/main" val="2480213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EB59-3AA1-4496-92C8-B9ADF7A7BB0E}"/>
              </a:ext>
            </a:extLst>
          </p:cNvPr>
          <p:cNvSpPr>
            <a:spLocks noGrp="1"/>
          </p:cNvSpPr>
          <p:nvPr>
            <p:ph type="title"/>
          </p:nvPr>
        </p:nvSpPr>
        <p:spPr/>
        <p:txBody>
          <a:bodyPr/>
          <a:lstStyle/>
          <a:p>
            <a:r>
              <a:rPr lang="en-US" dirty="0"/>
              <a:t>Reducing aquaponics waste</a:t>
            </a:r>
          </a:p>
        </p:txBody>
      </p:sp>
      <p:sp>
        <p:nvSpPr>
          <p:cNvPr id="3" name="Content Placeholder 2">
            <a:extLst>
              <a:ext uri="{FF2B5EF4-FFF2-40B4-BE49-F238E27FC236}">
                <a16:creationId xmlns:a16="http://schemas.microsoft.com/office/drawing/2014/main" id="{9AE5C3A0-6667-4BB7-BD69-5E3185320E5E}"/>
              </a:ext>
            </a:extLst>
          </p:cNvPr>
          <p:cNvSpPr>
            <a:spLocks noGrp="1"/>
          </p:cNvSpPr>
          <p:nvPr>
            <p:ph idx="1"/>
          </p:nvPr>
        </p:nvSpPr>
        <p:spPr>
          <a:xfrm>
            <a:off x="352425" y="1825625"/>
            <a:ext cx="9380855" cy="4351338"/>
          </a:xfrm>
        </p:spPr>
        <p:txBody>
          <a:bodyPr>
            <a:normAutofit/>
          </a:bodyPr>
          <a:lstStyle/>
          <a:p>
            <a:pPr>
              <a:lnSpc>
                <a:spcPct val="110000"/>
              </a:lnSpc>
            </a:pPr>
            <a:r>
              <a:rPr lang="en-US" dirty="0"/>
              <a:t>The When Blue is Green (BiG) project collaborators are working to recycle waste generated by aquaponics systems rather than disposing of it. </a:t>
            </a:r>
          </a:p>
          <a:p>
            <a:pPr>
              <a:lnSpc>
                <a:spcPct val="110000"/>
              </a:lnSpc>
            </a:pPr>
            <a:r>
              <a:rPr lang="en-US" dirty="0"/>
              <a:t>Researchers are studying algae and anaerobic </a:t>
            </a:r>
            <a:br>
              <a:rPr lang="en-US" dirty="0"/>
            </a:br>
            <a:r>
              <a:rPr lang="en-US" dirty="0"/>
              <a:t>digestion to reduce wastes. </a:t>
            </a:r>
          </a:p>
          <a:p>
            <a:pPr>
              <a:lnSpc>
                <a:spcPct val="110000"/>
              </a:lnSpc>
            </a:pPr>
            <a:r>
              <a:rPr lang="en-US" dirty="0"/>
              <a:t>Two treatment systems are being studied: </a:t>
            </a:r>
          </a:p>
          <a:p>
            <a:pPr lvl="1"/>
            <a:r>
              <a:rPr lang="en-US" sz="2000" dirty="0"/>
              <a:t>Anaerobic digestion of algae, aquaponics byproducts and fish manure. </a:t>
            </a:r>
          </a:p>
          <a:p>
            <a:pPr lvl="1"/>
            <a:r>
              <a:rPr lang="en-US" sz="2000" dirty="0"/>
              <a:t>Algal bioreactor that uses carbon dioxide, wastewater and algae to produce biomass and oxygen. </a:t>
            </a:r>
          </a:p>
        </p:txBody>
      </p:sp>
      <p:pic>
        <p:nvPicPr>
          <p:cNvPr id="7" name="Picture 6">
            <a:extLst>
              <a:ext uri="{FF2B5EF4-FFF2-40B4-BE49-F238E27FC236}">
                <a16:creationId xmlns:a16="http://schemas.microsoft.com/office/drawing/2014/main" id="{0DF22918-B40A-702C-13F7-0932B9C6DD5E}"/>
              </a:ext>
            </a:extLst>
          </p:cNvPr>
          <p:cNvPicPr>
            <a:picLocks noChangeAspect="1"/>
          </p:cNvPicPr>
          <p:nvPr/>
        </p:nvPicPr>
        <p:blipFill>
          <a:blip r:embed="rId4"/>
          <a:stretch>
            <a:fillRect/>
          </a:stretch>
        </p:blipFill>
        <p:spPr>
          <a:xfrm>
            <a:off x="8677359" y="2709814"/>
            <a:ext cx="3024883" cy="3170077"/>
          </a:xfrm>
          <a:prstGeom prst="rect">
            <a:avLst/>
          </a:prstGeom>
        </p:spPr>
      </p:pic>
    </p:spTree>
    <p:custDataLst>
      <p:tags r:id="rId1"/>
    </p:custDataLst>
    <p:extLst>
      <p:ext uri="{BB962C8B-B14F-4D97-AF65-F5344CB8AC3E}">
        <p14:creationId xmlns:p14="http://schemas.microsoft.com/office/powerpoint/2010/main" val="30833047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NFqq8DLN"/>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3404</TotalTime>
  <Words>1022</Words>
  <Application>Microsoft Office PowerPoint</Application>
  <PresentationFormat>Widescreen</PresentationFormat>
  <Paragraphs>85</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Acumin Pro</vt:lpstr>
      <vt:lpstr>Arial</vt:lpstr>
      <vt:lpstr>Calibri</vt:lpstr>
      <vt:lpstr>Times New Roman</vt:lpstr>
      <vt:lpstr>United Sans Cd Bk</vt:lpstr>
      <vt:lpstr>Wingdings</vt:lpstr>
      <vt:lpstr>Office Theme</vt:lpstr>
      <vt:lpstr>PowerPoint Presentation</vt:lpstr>
      <vt:lpstr>Wastewater recycling </vt:lpstr>
      <vt:lpstr>Environmental concerns</vt:lpstr>
      <vt:lpstr>PPCPs </vt:lpstr>
      <vt:lpstr>PPCP risks</vt:lpstr>
      <vt:lpstr>Unused medicines</vt:lpstr>
      <vt:lpstr>Aquaponics wastewater </vt:lpstr>
      <vt:lpstr>Aquaponics waste</vt:lpstr>
      <vt:lpstr>Reducing aquaponics waste</vt:lpstr>
      <vt:lpstr>Anaerobic digestion</vt:lpstr>
      <vt:lpstr>Assignment</vt:lpstr>
      <vt:lpstr>Aquaponics challenges</vt:lpstr>
      <vt:lpstr>Challenge: How would you solve?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Blue is Green</dc:title>
  <dc:creator>Carroll, Natalie J.</dc:creator>
  <cp:lastModifiedBy>Natalie Carroll</cp:lastModifiedBy>
  <cp:revision>140</cp:revision>
  <dcterms:created xsi:type="dcterms:W3CDTF">2024-06-20T13:54:59Z</dcterms:created>
  <dcterms:modified xsi:type="dcterms:W3CDTF">2025-08-12T20:46:24Z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47FAEBF4-6F3A-477F-A57A-D9BFC1D5309F</vt:lpwstr>
  </property>
  <property fmtid="{D5CDD505-2E9C-101B-9397-08002B2CF9AE}" pid="3" name="ArticulatePath">
    <vt:lpwstr>Presentation1</vt:lpwstr>
  </property>
  <property fmtid="{D5CDD505-2E9C-101B-9397-08002B2CF9AE}" pid="4" name="MSIP_Label_f7606f69-b0ae-4874-be30-7d43a3c7be10_Enabled">
    <vt:lpwstr>true</vt:lpwstr>
  </property>
  <property fmtid="{D5CDD505-2E9C-101B-9397-08002B2CF9AE}" pid="5" name="MSIP_Label_f7606f69-b0ae-4874-be30-7d43a3c7be10_SetDate">
    <vt:lpwstr>2025-03-18T15:16:24Z</vt:lpwstr>
  </property>
  <property fmtid="{D5CDD505-2E9C-101B-9397-08002B2CF9AE}" pid="6" name="MSIP_Label_f7606f69-b0ae-4874-be30-7d43a3c7be10_Method">
    <vt:lpwstr>Standard</vt:lpwstr>
  </property>
  <property fmtid="{D5CDD505-2E9C-101B-9397-08002B2CF9AE}" pid="7" name="MSIP_Label_f7606f69-b0ae-4874-be30-7d43a3c7be10_Name">
    <vt:lpwstr>defa4170-0d19-0005-0001-bc88714345d2</vt:lpwstr>
  </property>
  <property fmtid="{D5CDD505-2E9C-101B-9397-08002B2CF9AE}" pid="8" name="MSIP_Label_f7606f69-b0ae-4874-be30-7d43a3c7be10_SiteId">
    <vt:lpwstr>4130bd39-7c53-419c-b1e5-8758d6d63f21</vt:lpwstr>
  </property>
  <property fmtid="{D5CDD505-2E9C-101B-9397-08002B2CF9AE}" pid="9" name="MSIP_Label_f7606f69-b0ae-4874-be30-7d43a3c7be10_ActionId">
    <vt:lpwstr>55e1ec11-b2f5-4765-a5d8-c64954413bd6</vt:lpwstr>
  </property>
  <property fmtid="{D5CDD505-2E9C-101B-9397-08002B2CF9AE}" pid="10" name="MSIP_Label_f7606f69-b0ae-4874-be30-7d43a3c7be10_ContentBits">
    <vt:lpwstr>0</vt:lpwstr>
  </property>
  <property fmtid="{D5CDD505-2E9C-101B-9397-08002B2CF9AE}" pid="11" name="MSIP_Label_f7606f69-b0ae-4874-be30-7d43a3c7be10_Tag">
    <vt:lpwstr>50, 3, 0, 1</vt:lpwstr>
  </property>
</Properties>
</file>