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5"/>
  </p:notesMasterIdLst>
  <p:sldIdLst>
    <p:sldId id="274" r:id="rId2"/>
    <p:sldId id="272" r:id="rId3"/>
    <p:sldId id="262" r:id="rId4"/>
    <p:sldId id="265" r:id="rId5"/>
    <p:sldId id="270" r:id="rId6"/>
    <p:sldId id="264" r:id="rId7"/>
    <p:sldId id="266" r:id="rId8"/>
    <p:sldId id="268" r:id="rId9"/>
    <p:sldId id="267" r:id="rId10"/>
    <p:sldId id="269" r:id="rId11"/>
    <p:sldId id="271" r:id="rId12"/>
    <p:sldId id="273" r:id="rId13"/>
    <p:sldId id="275"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A7CF"/>
    <a:srgbClr val="D6C0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94" autoAdjust="0"/>
  </p:normalViewPr>
  <p:slideViewPr>
    <p:cSldViewPr snapToGrid="0">
      <p:cViewPr varScale="1">
        <p:scale>
          <a:sx n="103" d="100"/>
          <a:sy n="103" d="100"/>
        </p:scale>
        <p:origin x="828" y="144"/>
      </p:cViewPr>
      <p:guideLst>
        <p:guide orient="horz" pos="2160"/>
        <p:guide pos="3840"/>
      </p:guideLst>
    </p:cSldViewPr>
  </p:slideViewPr>
  <p:notesTextViewPr>
    <p:cViewPr>
      <p:scale>
        <a:sx n="1" d="1"/>
        <a:sy n="1" d="1"/>
      </p:scale>
      <p:origin x="0" y="0"/>
    </p:cViewPr>
  </p:notesTextViewPr>
  <p:sorterViewPr>
    <p:cViewPr>
      <p:scale>
        <a:sx n="100" d="100"/>
        <a:sy n="100" d="100"/>
      </p:scale>
      <p:origin x="0" y="-49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4F53BC-575F-415A-8E53-F0C239250FD0}" type="datetimeFigureOut">
              <a:rPr lang="en-US" smtClean="0"/>
              <a:t>8/12/2025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08958-501A-4758-BE7C-3047AAC4B4D3}" type="slidenum">
              <a:rPr lang="en-US" smtClean="0"/>
              <a:t>‹#›</a:t>
            </a:fld>
            <a:endParaRPr lang="en-US"/>
          </a:p>
        </p:txBody>
      </p:sp>
    </p:spTree>
    <p:extLst>
      <p:ext uri="{BB962C8B-B14F-4D97-AF65-F5344CB8AC3E}">
        <p14:creationId xmlns:p14="http://schemas.microsoft.com/office/powerpoint/2010/main" val="224378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08958-501A-4758-BE7C-3047AAC4B4D3}" type="slidenum">
              <a:rPr lang="en-US" smtClean="0"/>
              <a:t>3</a:t>
            </a:fld>
            <a:endParaRPr lang="en-US"/>
          </a:p>
        </p:txBody>
      </p:sp>
    </p:spTree>
    <p:extLst>
      <p:ext uri="{BB962C8B-B14F-4D97-AF65-F5344CB8AC3E}">
        <p14:creationId xmlns:p14="http://schemas.microsoft.com/office/powerpoint/2010/main" val="3901445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58620-0894-408F-936C-14B6DC94AA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67A9E3-5424-4394-A708-4431F0817F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811BE4-6165-494D-9F9F-E515D54700DC}"/>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8/12/2025</a:t>
            </a:fld>
            <a:endParaRPr lang="en-US"/>
          </a:p>
        </p:txBody>
      </p:sp>
      <p:sp>
        <p:nvSpPr>
          <p:cNvPr id="5" name="Footer Placeholder 4">
            <a:extLst>
              <a:ext uri="{FF2B5EF4-FFF2-40B4-BE49-F238E27FC236}">
                <a16:creationId xmlns:a16="http://schemas.microsoft.com/office/drawing/2014/main" id="{63D9DE2C-D9DD-4551-AAF0-B2D8787AA7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F1DEB56-A0A9-4367-B366-278334645578}"/>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1609207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B2596-5F58-4B1A-8D81-0B4C4E0FAF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C81444-284B-4F64-A1A0-E3DEAA1340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5238C-3C1C-42EF-8FFE-4E7956496547}"/>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8/12/2025</a:t>
            </a:fld>
            <a:endParaRPr lang="en-US"/>
          </a:p>
        </p:txBody>
      </p:sp>
      <p:sp>
        <p:nvSpPr>
          <p:cNvPr id="5" name="Footer Placeholder 4">
            <a:extLst>
              <a:ext uri="{FF2B5EF4-FFF2-40B4-BE49-F238E27FC236}">
                <a16:creationId xmlns:a16="http://schemas.microsoft.com/office/drawing/2014/main" id="{EAA3B35D-4D30-4CFC-BE36-09523B04E0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DB55C1E-E635-4747-9397-021514BB82F7}"/>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125338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0FAC9A-621E-4418-8610-FB631442E1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06C42C-AE7A-4BE7-B68D-356D7D2690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F09827-41DB-45B8-ADCF-62DE80365750}"/>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8/12/2025</a:t>
            </a:fld>
            <a:endParaRPr lang="en-US"/>
          </a:p>
        </p:txBody>
      </p:sp>
      <p:sp>
        <p:nvSpPr>
          <p:cNvPr id="5" name="Footer Placeholder 4">
            <a:extLst>
              <a:ext uri="{FF2B5EF4-FFF2-40B4-BE49-F238E27FC236}">
                <a16:creationId xmlns:a16="http://schemas.microsoft.com/office/drawing/2014/main" id="{1293AE20-9A97-4A03-BEBD-75CCD2676A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0752DE-E2C7-4FAB-A55B-D92CC2D01CFD}"/>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322048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8/12/2025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
        <p:nvSpPr>
          <p:cNvPr id="9" name="Content Placeholder 8">
            <a:extLst>
              <a:ext uri="{FF2B5EF4-FFF2-40B4-BE49-F238E27FC236}">
                <a16:creationId xmlns:a16="http://schemas.microsoft.com/office/drawing/2014/main" id="{08C1757E-286F-4704-AA2F-4A890FC39C3D}"/>
              </a:ext>
            </a:extLst>
          </p:cNvPr>
          <p:cNvSpPr>
            <a:spLocks noGrp="1"/>
          </p:cNvSpPr>
          <p:nvPr>
            <p:ph sz="quarter" idx="13"/>
          </p:nvPr>
        </p:nvSpPr>
        <p:spPr>
          <a:xfrm>
            <a:off x="5495925" y="32004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804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47D2F-13CD-459E-93FC-FC9342D3D6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955120-836C-4563-9A9D-9B48D95765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CD383-0E2C-4FF8-B047-AADB67B12BC0}"/>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8/12/2025</a:t>
            </a:fld>
            <a:endParaRPr lang="en-US"/>
          </a:p>
        </p:txBody>
      </p:sp>
      <p:sp>
        <p:nvSpPr>
          <p:cNvPr id="5" name="Footer Placeholder 4">
            <a:extLst>
              <a:ext uri="{FF2B5EF4-FFF2-40B4-BE49-F238E27FC236}">
                <a16:creationId xmlns:a16="http://schemas.microsoft.com/office/drawing/2014/main" id="{8CC41657-A599-4AF8-805C-0B20213826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B424B8-4280-4DDA-B87A-A3FBBC6CA87E}"/>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2039666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3920-D0E4-4F03-A7E7-7131293E37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2A0369-C411-4523-A0FB-4EE594F619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9C85C5-FA1F-4D4A-B3B2-B89428EDC9A7}"/>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8/12/2025</a:t>
            </a:fld>
            <a:endParaRPr lang="en-US"/>
          </a:p>
        </p:txBody>
      </p:sp>
      <p:sp>
        <p:nvSpPr>
          <p:cNvPr id="5" name="Footer Placeholder 4">
            <a:extLst>
              <a:ext uri="{FF2B5EF4-FFF2-40B4-BE49-F238E27FC236}">
                <a16:creationId xmlns:a16="http://schemas.microsoft.com/office/drawing/2014/main" id="{9BECA855-2D79-4447-85D6-657A8FBD00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535567-8178-4EEF-A6DD-3B8E9301B751}"/>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1312594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3EE6-E706-40E4-BCED-EE9FC0957C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083883-8912-4654-83B7-E233CD60B6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D7E1D3-4A44-4324-8B79-DB9627C0F7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6FD449-4262-4B01-957B-AE397CFC253A}"/>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8/12/2025</a:t>
            </a:fld>
            <a:endParaRPr lang="en-US"/>
          </a:p>
        </p:txBody>
      </p:sp>
      <p:sp>
        <p:nvSpPr>
          <p:cNvPr id="6" name="Footer Placeholder 5">
            <a:extLst>
              <a:ext uri="{FF2B5EF4-FFF2-40B4-BE49-F238E27FC236}">
                <a16:creationId xmlns:a16="http://schemas.microsoft.com/office/drawing/2014/main" id="{8D83F1BF-6B7D-4FF5-8C72-4791231D14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03F5C84-F4E0-4F03-A6E5-59C57C938FEE}"/>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4099899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19CCE-ED0C-4FB3-A5B2-E44B932262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21EF63-F848-4CA9-B5B9-BD4CF03AC3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BAA41C-4748-443D-94B3-83CE97E441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996BD6-07A2-48D0-B5F5-5FB18F281B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B132FF-DF2F-4231-8566-A3FA35190F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800A0E-5B05-4672-98E8-3301570273C9}"/>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8/12/2025</a:t>
            </a:fld>
            <a:endParaRPr lang="en-US"/>
          </a:p>
        </p:txBody>
      </p:sp>
      <p:sp>
        <p:nvSpPr>
          <p:cNvPr id="8" name="Footer Placeholder 7">
            <a:extLst>
              <a:ext uri="{FF2B5EF4-FFF2-40B4-BE49-F238E27FC236}">
                <a16:creationId xmlns:a16="http://schemas.microsoft.com/office/drawing/2014/main" id="{FAC582F8-3A61-4B15-8617-898DC806EB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BB99928-2B48-4E95-B6BE-A2B36D0F1283}"/>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363073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97076-B1BF-4512-A23F-099593271E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B75D40-DD62-4453-A77F-58203D86A9AA}"/>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8/12/2025</a:t>
            </a:fld>
            <a:endParaRPr lang="en-US"/>
          </a:p>
        </p:txBody>
      </p:sp>
      <p:sp>
        <p:nvSpPr>
          <p:cNvPr id="4" name="Footer Placeholder 3">
            <a:extLst>
              <a:ext uri="{FF2B5EF4-FFF2-40B4-BE49-F238E27FC236}">
                <a16:creationId xmlns:a16="http://schemas.microsoft.com/office/drawing/2014/main" id="{F690C076-6D37-4331-8A02-057F6677B8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B72AF7A-834D-4844-B9E4-062360B6E404}"/>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225891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B0FA83-484F-4400-A106-4678D5384744}"/>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8/12/2025</a:t>
            </a:fld>
            <a:endParaRPr lang="en-US"/>
          </a:p>
        </p:txBody>
      </p:sp>
      <p:sp>
        <p:nvSpPr>
          <p:cNvPr id="3" name="Footer Placeholder 2">
            <a:extLst>
              <a:ext uri="{FF2B5EF4-FFF2-40B4-BE49-F238E27FC236}">
                <a16:creationId xmlns:a16="http://schemas.microsoft.com/office/drawing/2014/main" id="{5CB45E8C-A008-4FD8-BE6F-BDF160357D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EB7C800-C376-4560-A1BB-D2F7F17456B1}"/>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1412724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CFC9-7738-432D-BCE7-7F4496C00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C0141D-6600-49CC-BF35-7CB3EB64DD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6E3BAC-1070-42FB-A323-25AFB8864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C39ACD-1EDC-47D4-87C0-03D77986DA02}"/>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8/12/2025</a:t>
            </a:fld>
            <a:endParaRPr lang="en-US"/>
          </a:p>
        </p:txBody>
      </p:sp>
      <p:sp>
        <p:nvSpPr>
          <p:cNvPr id="6" name="Footer Placeholder 5">
            <a:extLst>
              <a:ext uri="{FF2B5EF4-FFF2-40B4-BE49-F238E27FC236}">
                <a16:creationId xmlns:a16="http://schemas.microsoft.com/office/drawing/2014/main" id="{24D29C47-9488-4E2F-826F-B3AC4714FD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26E92D8-37AB-4825-B34A-7E316E199FF4}"/>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18347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A3834-D2CD-4ACB-8DE4-BD27A001AC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119911-CB39-4CB7-9441-7578B966A7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331787-6A97-440F-ACB2-21408EAEB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883C5B-3987-4480-8A3C-E06920D9975C}"/>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8/12/2025</a:t>
            </a:fld>
            <a:endParaRPr lang="en-US"/>
          </a:p>
        </p:txBody>
      </p:sp>
      <p:sp>
        <p:nvSpPr>
          <p:cNvPr id="6" name="Footer Placeholder 5">
            <a:extLst>
              <a:ext uri="{FF2B5EF4-FFF2-40B4-BE49-F238E27FC236}">
                <a16:creationId xmlns:a16="http://schemas.microsoft.com/office/drawing/2014/main" id="{A4576BC3-B3ED-410D-AA4C-CF3AA6EB34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C0EDD32-CB84-4370-A55B-90CAF904A3A0}"/>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1423118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36A132-23C5-2509-D2C2-02A4F10AC1E7}"/>
              </a:ext>
            </a:extLst>
          </p:cNvPr>
          <p:cNvSpPr/>
          <p:nvPr userDrawn="1"/>
        </p:nvSpPr>
        <p:spPr>
          <a:xfrm>
            <a:off x="0" y="0"/>
            <a:ext cx="12192000" cy="1510748"/>
          </a:xfrm>
          <a:prstGeom prst="rect">
            <a:avLst/>
          </a:prstGeom>
          <a:solidFill>
            <a:srgbClr val="53A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BDB85"/>
              </a:solidFill>
              <a:highlight>
                <a:srgbClr val="CBDB85"/>
              </a:highlight>
            </a:endParaRPr>
          </a:p>
        </p:txBody>
      </p:sp>
      <p:sp>
        <p:nvSpPr>
          <p:cNvPr id="2" name="Title Placeholder 1">
            <a:extLst>
              <a:ext uri="{FF2B5EF4-FFF2-40B4-BE49-F238E27FC236}">
                <a16:creationId xmlns:a16="http://schemas.microsoft.com/office/drawing/2014/main" id="{A94FCC10-FE61-45B0-9ECA-CAB3A21443FC}"/>
              </a:ext>
            </a:extLst>
          </p:cNvPr>
          <p:cNvSpPr>
            <a:spLocks noGrp="1"/>
          </p:cNvSpPr>
          <p:nvPr>
            <p:ph type="title"/>
          </p:nvPr>
        </p:nvSpPr>
        <p:spPr>
          <a:xfrm>
            <a:off x="386081" y="365125"/>
            <a:ext cx="1096772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978E279-9924-4D61-ACFE-A09B54575538}"/>
              </a:ext>
            </a:extLst>
          </p:cNvPr>
          <p:cNvSpPr>
            <a:spLocks noGrp="1"/>
          </p:cNvSpPr>
          <p:nvPr>
            <p:ph type="body" idx="1"/>
          </p:nvPr>
        </p:nvSpPr>
        <p:spPr>
          <a:xfrm>
            <a:off x="386080" y="1825625"/>
            <a:ext cx="1096772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E1B28A76-184D-01B7-E611-1195AD4FE572}"/>
              </a:ext>
            </a:extLst>
          </p:cNvPr>
          <p:cNvPicPr>
            <a:picLocks noChangeAspect="1"/>
          </p:cNvPicPr>
          <p:nvPr userDrawn="1"/>
        </p:nvPicPr>
        <p:blipFill>
          <a:blip r:embed="rId14"/>
          <a:stretch>
            <a:fillRect/>
          </a:stretch>
        </p:blipFill>
        <p:spPr>
          <a:xfrm>
            <a:off x="0" y="6365602"/>
            <a:ext cx="11866372" cy="126238"/>
          </a:xfrm>
          <a:prstGeom prst="rect">
            <a:avLst/>
          </a:prstGeom>
        </p:spPr>
      </p:pic>
      <p:pic>
        <p:nvPicPr>
          <p:cNvPr id="9" name="Picture 8">
            <a:extLst>
              <a:ext uri="{FF2B5EF4-FFF2-40B4-BE49-F238E27FC236}">
                <a16:creationId xmlns:a16="http://schemas.microsoft.com/office/drawing/2014/main" id="{3A6A15CB-CF4D-749C-AB2E-0270FFE72C22}"/>
              </a:ext>
            </a:extLst>
          </p:cNvPr>
          <p:cNvPicPr>
            <a:picLocks noChangeAspect="1"/>
          </p:cNvPicPr>
          <p:nvPr userDrawn="1"/>
        </p:nvPicPr>
        <p:blipFill>
          <a:blip r:embed="rId15"/>
          <a:stretch>
            <a:fillRect/>
          </a:stretch>
        </p:blipFill>
        <p:spPr>
          <a:xfrm>
            <a:off x="9223513" y="273437"/>
            <a:ext cx="2968487" cy="943113"/>
          </a:xfrm>
          <a:prstGeom prst="rect">
            <a:avLst/>
          </a:prstGeom>
        </p:spPr>
      </p:pic>
    </p:spTree>
    <p:extLst>
      <p:ext uri="{BB962C8B-B14F-4D97-AF65-F5344CB8AC3E}">
        <p14:creationId xmlns:p14="http://schemas.microsoft.com/office/powerpoint/2010/main" val="124743971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61" r:id="rId12"/>
  </p:sldLayoutIdLst>
  <p:txStyles>
    <p:titleStyle>
      <a:lvl1pPr algn="l" defTabSz="914400" rtl="0" eaLnBrk="1" latinLnBrk="0" hangingPunct="1">
        <a:lnSpc>
          <a:spcPct val="90000"/>
        </a:lnSpc>
        <a:spcBef>
          <a:spcPct val="0"/>
        </a:spcBef>
        <a:buNone/>
        <a:defRPr sz="5400" b="1" i="0" kern="1200">
          <a:solidFill>
            <a:schemeClr val="bg1"/>
          </a:solidFill>
          <a:latin typeface="United Sans Cd Bk" pitchFamily="2" charset="77"/>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cumin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lant in a pot&#10;&#10;Description automatically generated">
            <a:extLst>
              <a:ext uri="{FF2B5EF4-FFF2-40B4-BE49-F238E27FC236}">
                <a16:creationId xmlns:a16="http://schemas.microsoft.com/office/drawing/2014/main" id="{19036A09-2D26-A042-E8E9-C1FC99FE1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8888" y="10887"/>
            <a:ext cx="9203112" cy="6847114"/>
          </a:xfrm>
          <a:prstGeom prst="rect">
            <a:avLst/>
          </a:prstGeom>
        </p:spPr>
      </p:pic>
      <p:pic>
        <p:nvPicPr>
          <p:cNvPr id="4" name="Picture 3">
            <a:extLst>
              <a:ext uri="{FF2B5EF4-FFF2-40B4-BE49-F238E27FC236}">
                <a16:creationId xmlns:a16="http://schemas.microsoft.com/office/drawing/2014/main" id="{27CCFBDF-3DEC-8895-7153-89EB6D3B1FD7}"/>
              </a:ext>
            </a:extLst>
          </p:cNvPr>
          <p:cNvPicPr>
            <a:picLocks noChangeAspect="1"/>
          </p:cNvPicPr>
          <p:nvPr/>
        </p:nvPicPr>
        <p:blipFill>
          <a:blip r:embed="rId4"/>
          <a:stretch>
            <a:fillRect/>
          </a:stretch>
        </p:blipFill>
        <p:spPr>
          <a:xfrm>
            <a:off x="0" y="0"/>
            <a:ext cx="5864352" cy="6858000"/>
          </a:xfrm>
          <a:prstGeom prst="rect">
            <a:avLst/>
          </a:prstGeom>
          <a:noFill/>
        </p:spPr>
      </p:pic>
      <p:pic>
        <p:nvPicPr>
          <p:cNvPr id="5" name="Picture 4">
            <a:extLst>
              <a:ext uri="{FF2B5EF4-FFF2-40B4-BE49-F238E27FC236}">
                <a16:creationId xmlns:a16="http://schemas.microsoft.com/office/drawing/2014/main" id="{9E57BC78-040C-4ECF-1D9A-4B162B366E98}"/>
              </a:ext>
            </a:extLst>
          </p:cNvPr>
          <p:cNvPicPr>
            <a:picLocks noChangeAspect="1"/>
          </p:cNvPicPr>
          <p:nvPr/>
        </p:nvPicPr>
        <p:blipFill>
          <a:blip r:embed="rId5"/>
          <a:stretch>
            <a:fillRect/>
          </a:stretch>
        </p:blipFill>
        <p:spPr>
          <a:xfrm>
            <a:off x="-5547" y="0"/>
            <a:ext cx="5753527" cy="6858000"/>
          </a:xfrm>
          <a:prstGeom prst="rect">
            <a:avLst/>
          </a:prstGeom>
        </p:spPr>
      </p:pic>
      <p:sp>
        <p:nvSpPr>
          <p:cNvPr id="6" name="Content Placeholder 6">
            <a:extLst>
              <a:ext uri="{FF2B5EF4-FFF2-40B4-BE49-F238E27FC236}">
                <a16:creationId xmlns:a16="http://schemas.microsoft.com/office/drawing/2014/main" id="{3F355D82-D5BE-34DE-8160-BD4BE8B95E53}"/>
              </a:ext>
            </a:extLst>
          </p:cNvPr>
          <p:cNvSpPr>
            <a:spLocks noGrp="1"/>
          </p:cNvSpPr>
          <p:nvPr>
            <p:ph idx="1"/>
          </p:nvPr>
        </p:nvSpPr>
        <p:spPr>
          <a:xfrm>
            <a:off x="510118" y="426332"/>
            <a:ext cx="4503316" cy="4783736"/>
          </a:xfrm>
        </p:spPr>
        <p:txBody>
          <a:bodyPr>
            <a:noAutofit/>
          </a:bodyPr>
          <a:lstStyle/>
          <a:p>
            <a:pPr marL="0" indent="0">
              <a:buNone/>
            </a:pPr>
            <a:r>
              <a:rPr lang="en-US" sz="4000" b="1" dirty="0">
                <a:solidFill>
                  <a:schemeClr val="bg1"/>
                </a:solidFill>
                <a:latin typeface="United Sans Cd Bk" pitchFamily="2" charset="77"/>
              </a:rPr>
              <a:t>A zero-waste, </a:t>
            </a:r>
            <a:br>
              <a:rPr lang="en-US" sz="4000" b="1" dirty="0">
                <a:solidFill>
                  <a:schemeClr val="bg1"/>
                </a:solidFill>
                <a:latin typeface="United Sans Cd Bk" pitchFamily="2" charset="77"/>
              </a:rPr>
            </a:br>
            <a:r>
              <a:rPr lang="en-US" sz="4000" b="1" dirty="0">
                <a:solidFill>
                  <a:schemeClr val="bg1"/>
                </a:solidFill>
                <a:latin typeface="United Sans Cd Bk" pitchFamily="2" charset="77"/>
              </a:rPr>
              <a:t>grid-independent, economically viable aquaponics system: </a:t>
            </a:r>
            <a:br>
              <a:rPr lang="en-US" sz="4000" b="1" dirty="0">
                <a:solidFill>
                  <a:schemeClr val="bg1"/>
                </a:solidFill>
                <a:latin typeface="United Sans Cd Bk" pitchFamily="2" charset="77"/>
              </a:rPr>
            </a:br>
            <a:r>
              <a:rPr lang="en-US" sz="6200" b="1" dirty="0">
                <a:solidFill>
                  <a:srgbClr val="D6C094"/>
                </a:solidFill>
                <a:latin typeface="United Sans Cd Bk" pitchFamily="2" charset="77"/>
              </a:rPr>
              <a:t>Is it possible?</a:t>
            </a:r>
          </a:p>
          <a:p>
            <a:pPr marL="0" indent="0">
              <a:buNone/>
            </a:pPr>
            <a:endParaRPr lang="en-US" sz="6600" b="1" dirty="0">
              <a:solidFill>
                <a:schemeClr val="bg1"/>
              </a:solidFill>
              <a:latin typeface="United Sans Cd Bk" pitchFamily="2" charset="77"/>
            </a:endParaRPr>
          </a:p>
        </p:txBody>
      </p:sp>
      <p:pic>
        <p:nvPicPr>
          <p:cNvPr id="7" name="Picture 6">
            <a:extLst>
              <a:ext uri="{FF2B5EF4-FFF2-40B4-BE49-F238E27FC236}">
                <a16:creationId xmlns:a16="http://schemas.microsoft.com/office/drawing/2014/main" id="{FF0E6549-C6CD-148A-B6D1-4B4CF8CC3B83}"/>
              </a:ext>
            </a:extLst>
          </p:cNvPr>
          <p:cNvPicPr>
            <a:picLocks noChangeAspect="1"/>
          </p:cNvPicPr>
          <p:nvPr/>
        </p:nvPicPr>
        <p:blipFill>
          <a:blip r:embed="rId6"/>
          <a:stretch>
            <a:fillRect/>
          </a:stretch>
        </p:blipFill>
        <p:spPr>
          <a:xfrm>
            <a:off x="643654" y="6032939"/>
            <a:ext cx="2227563" cy="398729"/>
          </a:xfrm>
          <a:prstGeom prst="rect">
            <a:avLst/>
          </a:prstGeom>
        </p:spPr>
      </p:pic>
    </p:spTree>
    <p:custDataLst>
      <p:tags r:id="rId1"/>
    </p:custDataLst>
    <p:extLst>
      <p:ext uri="{BB962C8B-B14F-4D97-AF65-F5344CB8AC3E}">
        <p14:creationId xmlns:p14="http://schemas.microsoft.com/office/powerpoint/2010/main" val="2213383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B9312-A767-4829-9FE4-36AD34A94063}"/>
              </a:ext>
            </a:extLst>
          </p:cNvPr>
          <p:cNvSpPr>
            <a:spLocks noGrp="1"/>
          </p:cNvSpPr>
          <p:nvPr>
            <p:ph type="title"/>
          </p:nvPr>
        </p:nvSpPr>
        <p:spPr/>
        <p:txBody>
          <a:bodyPr/>
          <a:lstStyle/>
          <a:p>
            <a:r>
              <a:rPr lang="en-US" dirty="0"/>
              <a:t>Q&amp;A: Zero waste</a:t>
            </a:r>
          </a:p>
        </p:txBody>
      </p:sp>
      <p:sp>
        <p:nvSpPr>
          <p:cNvPr id="3" name="Content Placeholder 2">
            <a:extLst>
              <a:ext uri="{FF2B5EF4-FFF2-40B4-BE49-F238E27FC236}">
                <a16:creationId xmlns:a16="http://schemas.microsoft.com/office/drawing/2014/main" id="{7C60C997-7A54-4AB1-A1DD-03D216FD5D32}"/>
              </a:ext>
            </a:extLst>
          </p:cNvPr>
          <p:cNvSpPr>
            <a:spLocks noGrp="1"/>
          </p:cNvSpPr>
          <p:nvPr>
            <p:ph idx="1"/>
          </p:nvPr>
        </p:nvSpPr>
        <p:spPr/>
        <p:txBody>
          <a:bodyPr/>
          <a:lstStyle/>
          <a:p>
            <a:pPr>
              <a:lnSpc>
                <a:spcPct val="100000"/>
              </a:lnSpc>
            </a:pPr>
            <a:r>
              <a:rPr lang="en-US" dirty="0"/>
              <a:t>Definition: ____________ recycling, ___________ waste, reduce consumption and ensure that products are designed to be reused, repaired or recycled back into the environment or marketplace. </a:t>
            </a:r>
          </a:p>
          <a:p>
            <a:pPr>
              <a:lnSpc>
                <a:spcPct val="100000"/>
              </a:lnSpc>
            </a:pPr>
            <a:r>
              <a:rPr lang="en-US" dirty="0"/>
              <a:t>Who is responsible? Both ________ and industry. </a:t>
            </a:r>
          </a:p>
          <a:p>
            <a:endParaRPr lang="en-US" dirty="0"/>
          </a:p>
        </p:txBody>
      </p:sp>
      <p:pic>
        <p:nvPicPr>
          <p:cNvPr id="4" name="Picture 3">
            <a:extLst>
              <a:ext uri="{FF2B5EF4-FFF2-40B4-BE49-F238E27FC236}">
                <a16:creationId xmlns:a16="http://schemas.microsoft.com/office/drawing/2014/main" id="{D12E320F-CC7D-AD64-1383-56107E4234AD}"/>
              </a:ext>
            </a:extLst>
          </p:cNvPr>
          <p:cNvPicPr>
            <a:picLocks noChangeAspect="1"/>
          </p:cNvPicPr>
          <p:nvPr/>
        </p:nvPicPr>
        <p:blipFill>
          <a:blip r:embed="rId3"/>
          <a:stretch>
            <a:fillRect/>
          </a:stretch>
        </p:blipFill>
        <p:spPr>
          <a:xfrm>
            <a:off x="7390464" y="4228353"/>
            <a:ext cx="1873278" cy="830422"/>
          </a:xfrm>
          <a:prstGeom prst="rect">
            <a:avLst/>
          </a:prstGeom>
        </p:spPr>
      </p:pic>
      <p:pic>
        <p:nvPicPr>
          <p:cNvPr id="5" name="Picture 4">
            <a:extLst>
              <a:ext uri="{FF2B5EF4-FFF2-40B4-BE49-F238E27FC236}">
                <a16:creationId xmlns:a16="http://schemas.microsoft.com/office/drawing/2014/main" id="{63182DB5-2480-901E-FBFB-021F2A53EDF7}"/>
              </a:ext>
            </a:extLst>
          </p:cNvPr>
          <p:cNvPicPr>
            <a:picLocks noChangeAspect="1"/>
          </p:cNvPicPr>
          <p:nvPr/>
        </p:nvPicPr>
        <p:blipFill>
          <a:blip r:embed="rId3"/>
          <a:stretch>
            <a:fillRect/>
          </a:stretch>
        </p:blipFill>
        <p:spPr>
          <a:xfrm flipH="1">
            <a:off x="4158251" y="4701087"/>
            <a:ext cx="2030504" cy="830422"/>
          </a:xfrm>
          <a:prstGeom prst="rect">
            <a:avLst/>
          </a:prstGeom>
        </p:spPr>
      </p:pic>
    </p:spTree>
    <p:custDataLst>
      <p:tags r:id="rId1"/>
    </p:custDataLst>
    <p:extLst>
      <p:ext uri="{BB962C8B-B14F-4D97-AF65-F5344CB8AC3E}">
        <p14:creationId xmlns:p14="http://schemas.microsoft.com/office/powerpoint/2010/main" val="2781602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D87C1-C171-429F-981E-3A5C3791FECA}"/>
              </a:ext>
            </a:extLst>
          </p:cNvPr>
          <p:cNvSpPr>
            <a:spLocks noGrp="1"/>
          </p:cNvSpPr>
          <p:nvPr>
            <p:ph type="title"/>
          </p:nvPr>
        </p:nvSpPr>
        <p:spPr/>
        <p:txBody>
          <a:bodyPr/>
          <a:lstStyle/>
          <a:p>
            <a:r>
              <a:rPr lang="en-US" dirty="0"/>
              <a:t>To summarize: </a:t>
            </a:r>
          </a:p>
        </p:txBody>
      </p:sp>
      <p:sp>
        <p:nvSpPr>
          <p:cNvPr id="3" name="Content Placeholder 2">
            <a:extLst>
              <a:ext uri="{FF2B5EF4-FFF2-40B4-BE49-F238E27FC236}">
                <a16:creationId xmlns:a16="http://schemas.microsoft.com/office/drawing/2014/main" id="{6DDC5B00-D303-4625-9160-158BAD6C7C1A}"/>
              </a:ext>
            </a:extLst>
          </p:cNvPr>
          <p:cNvSpPr>
            <a:spLocks noGrp="1"/>
          </p:cNvSpPr>
          <p:nvPr>
            <p:ph idx="1"/>
          </p:nvPr>
        </p:nvSpPr>
        <p:spPr/>
        <p:txBody>
          <a:bodyPr/>
          <a:lstStyle/>
          <a:p>
            <a:pPr>
              <a:lnSpc>
                <a:spcPct val="100000"/>
              </a:lnSpc>
              <a:spcBef>
                <a:spcPts val="600"/>
              </a:spcBef>
              <a:spcAft>
                <a:spcPts val="600"/>
              </a:spcAft>
            </a:pPr>
            <a:r>
              <a:rPr lang="en-US" dirty="0">
                <a:solidFill>
                  <a:schemeClr val="tx1"/>
                </a:solidFill>
                <a:effectLst/>
                <a:ea typeface="Calibri" panose="020F0502020204030204" pitchFamily="34" charset="0"/>
              </a:rPr>
              <a:t>A zero-waste, grid-independent and economically viable </a:t>
            </a:r>
            <a:br>
              <a:rPr lang="en-US" dirty="0">
                <a:solidFill>
                  <a:schemeClr val="tx1"/>
                </a:solidFill>
                <a:effectLst/>
                <a:ea typeface="Calibri" panose="020F0502020204030204" pitchFamily="34" charset="0"/>
              </a:rPr>
            </a:br>
            <a:r>
              <a:rPr lang="en-US" dirty="0">
                <a:solidFill>
                  <a:schemeClr val="tx1"/>
                </a:solidFill>
                <a:effectLst/>
                <a:ea typeface="Calibri" panose="020F0502020204030204" pitchFamily="34" charset="0"/>
              </a:rPr>
              <a:t>aquaponics system would be possible when:</a:t>
            </a:r>
          </a:p>
          <a:p>
            <a:pPr lvl="1" indent="-342900">
              <a:lnSpc>
                <a:spcPct val="100000"/>
              </a:lnSpc>
              <a:spcBef>
                <a:spcPts val="600"/>
              </a:spcBef>
              <a:spcAft>
                <a:spcPts val="600"/>
              </a:spcAft>
              <a:buFont typeface="Symbol" panose="05050102010706020507" pitchFamily="18" charset="2"/>
              <a:buChar char=""/>
            </a:pPr>
            <a:r>
              <a:rPr lang="en-US" sz="2200" dirty="0">
                <a:solidFill>
                  <a:schemeClr val="tx1"/>
                </a:solidFill>
                <a:effectLst/>
                <a:ea typeface="Calibri" panose="020F0502020204030204" pitchFamily="34" charset="0"/>
              </a:rPr>
              <a:t>All waste is used within the system or by complimentary systems.</a:t>
            </a:r>
          </a:p>
          <a:p>
            <a:pPr lvl="1" indent="-342900">
              <a:lnSpc>
                <a:spcPct val="100000"/>
              </a:lnSpc>
              <a:spcBef>
                <a:spcPts val="600"/>
              </a:spcBef>
              <a:spcAft>
                <a:spcPts val="600"/>
              </a:spcAft>
              <a:buFont typeface="Symbol" panose="05050102010706020507" pitchFamily="18" charset="2"/>
              <a:buChar char=""/>
            </a:pPr>
            <a:r>
              <a:rPr lang="en-US" sz="2200" dirty="0">
                <a:solidFill>
                  <a:schemeClr val="tx1"/>
                </a:solidFill>
                <a:effectLst/>
                <a:ea typeface="Calibri" panose="020F0502020204030204" pitchFamily="34" charset="0"/>
              </a:rPr>
              <a:t>All power requirements are generated by wastes from the system. </a:t>
            </a:r>
          </a:p>
          <a:p>
            <a:pPr lvl="1" indent="-342900">
              <a:lnSpc>
                <a:spcPct val="100000"/>
              </a:lnSpc>
              <a:spcBef>
                <a:spcPts val="600"/>
              </a:spcBef>
              <a:spcAft>
                <a:spcPts val="600"/>
              </a:spcAft>
              <a:buFont typeface="Symbol" panose="05050102010706020507" pitchFamily="18" charset="2"/>
              <a:buChar char=""/>
            </a:pPr>
            <a:r>
              <a:rPr lang="en-US" sz="2200" dirty="0">
                <a:solidFill>
                  <a:schemeClr val="tx1"/>
                </a:solidFill>
                <a:effectLst/>
                <a:ea typeface="Calibri" panose="020F0502020204030204" pitchFamily="34" charset="0"/>
              </a:rPr>
              <a:t>The costs of production, including all inputs and outputs, are less than the income generated by the system.</a:t>
            </a:r>
          </a:p>
          <a:p>
            <a:endParaRPr lang="en-US" dirty="0"/>
          </a:p>
        </p:txBody>
      </p:sp>
    </p:spTree>
    <p:custDataLst>
      <p:tags r:id="rId1"/>
    </p:custDataLst>
    <p:extLst>
      <p:ext uri="{BB962C8B-B14F-4D97-AF65-F5344CB8AC3E}">
        <p14:creationId xmlns:p14="http://schemas.microsoft.com/office/powerpoint/2010/main" val="630766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CB258-ECFC-4097-A96D-B4924B85EEF2}"/>
              </a:ext>
            </a:extLst>
          </p:cNvPr>
          <p:cNvSpPr>
            <a:spLocks noGrp="1"/>
          </p:cNvSpPr>
          <p:nvPr>
            <p:ph type="title"/>
          </p:nvPr>
        </p:nvSpPr>
        <p:spPr/>
        <p:txBody>
          <a:bodyPr/>
          <a:lstStyle/>
          <a:p>
            <a:r>
              <a:rPr lang="en-US" dirty="0" err="1"/>
              <a:t>BiG</a:t>
            </a:r>
            <a:r>
              <a:rPr lang="en-US" dirty="0"/>
              <a:t> project efforts </a:t>
            </a:r>
          </a:p>
        </p:txBody>
      </p:sp>
      <p:sp>
        <p:nvSpPr>
          <p:cNvPr id="3" name="Content Placeholder 2">
            <a:extLst>
              <a:ext uri="{FF2B5EF4-FFF2-40B4-BE49-F238E27FC236}">
                <a16:creationId xmlns:a16="http://schemas.microsoft.com/office/drawing/2014/main" id="{188807B7-D904-4629-A7EC-5F82E3F75E8A}"/>
              </a:ext>
            </a:extLst>
          </p:cNvPr>
          <p:cNvSpPr>
            <a:spLocks noGrp="1"/>
          </p:cNvSpPr>
          <p:nvPr>
            <p:ph idx="1"/>
          </p:nvPr>
        </p:nvSpPr>
        <p:spPr>
          <a:xfrm>
            <a:off x="386080" y="1825625"/>
            <a:ext cx="11384281" cy="1212130"/>
          </a:xfrm>
        </p:spPr>
        <p:txBody>
          <a:bodyPr>
            <a:normAutofit fontScale="55000" lnSpcReduction="20000"/>
          </a:bodyPr>
          <a:lstStyle/>
          <a:p>
            <a:pPr marL="0" indent="0">
              <a:lnSpc>
                <a:spcPct val="120000"/>
              </a:lnSpc>
              <a:buNone/>
            </a:pPr>
            <a:r>
              <a:rPr lang="en-US" sz="6200" dirty="0" err="1"/>
              <a:t>BiG</a:t>
            </a:r>
            <a:r>
              <a:rPr lang="en-US" sz="6200" dirty="0"/>
              <a:t> researchers’ objectives to achieve a zero-waste, </a:t>
            </a:r>
            <a:br>
              <a:rPr lang="en-US" sz="6200" dirty="0"/>
            </a:br>
            <a:r>
              <a:rPr lang="en-US" sz="6200" dirty="0"/>
              <a:t>grid-independent and economically viable aquaponics system:</a:t>
            </a:r>
          </a:p>
          <a:p>
            <a:pPr marL="0" indent="0">
              <a:lnSpc>
                <a:spcPts val="180"/>
              </a:lnSpc>
              <a:buNone/>
            </a:pPr>
            <a:endParaRPr lang="en-US" sz="8000" b="1" dirty="0">
              <a:solidFill>
                <a:srgbClr val="53A7CF"/>
              </a:solidFill>
              <a:latin typeface="United Sans Cd Bk" pitchFamily="2" charset="77"/>
            </a:endParaRPr>
          </a:p>
        </p:txBody>
      </p:sp>
      <p:sp>
        <p:nvSpPr>
          <p:cNvPr id="8" name="TextBox 7">
            <a:extLst>
              <a:ext uri="{FF2B5EF4-FFF2-40B4-BE49-F238E27FC236}">
                <a16:creationId xmlns:a16="http://schemas.microsoft.com/office/drawing/2014/main" id="{7FA9F3C6-4E3C-C337-22A2-9C235EFCD628}"/>
              </a:ext>
            </a:extLst>
          </p:cNvPr>
          <p:cNvSpPr txBox="1"/>
          <p:nvPr/>
        </p:nvSpPr>
        <p:spPr>
          <a:xfrm>
            <a:off x="421639" y="2932915"/>
            <a:ext cx="1921691" cy="2729337"/>
          </a:xfrm>
          <a:prstGeom prst="rect">
            <a:avLst/>
          </a:prstGeom>
          <a:noFill/>
        </p:spPr>
        <p:txBody>
          <a:bodyPr wrap="square">
            <a:spAutoFit/>
          </a:bodyPr>
          <a:lstStyle/>
          <a:p>
            <a:pPr marL="0" indent="0">
              <a:lnSpc>
                <a:spcPct val="120000"/>
              </a:lnSpc>
              <a:buNone/>
            </a:pPr>
            <a:r>
              <a:rPr lang="en-US" sz="1800" b="1" dirty="0">
                <a:solidFill>
                  <a:srgbClr val="53A7CF"/>
                </a:solidFill>
                <a:latin typeface="United Sans Cd Bk" pitchFamily="2" charset="77"/>
              </a:rPr>
              <a:t>Objective 1: </a:t>
            </a:r>
          </a:p>
          <a:p>
            <a:pPr marL="0" indent="0">
              <a:lnSpc>
                <a:spcPct val="120000"/>
              </a:lnSpc>
              <a:buNone/>
            </a:pPr>
            <a:r>
              <a:rPr lang="en-US" sz="1800" dirty="0"/>
              <a:t>Partner </a:t>
            </a:r>
          </a:p>
          <a:p>
            <a:pPr marL="0" indent="0">
              <a:lnSpc>
                <a:spcPct val="120000"/>
              </a:lnSpc>
              <a:buNone/>
            </a:pPr>
            <a:r>
              <a:rPr lang="en-US" sz="1800" dirty="0"/>
              <a:t>with diverse stakeholders to identify barriers and opportunities for blue foods and aquaponics. </a:t>
            </a:r>
          </a:p>
        </p:txBody>
      </p:sp>
      <p:sp>
        <p:nvSpPr>
          <p:cNvPr id="10" name="TextBox 9">
            <a:extLst>
              <a:ext uri="{FF2B5EF4-FFF2-40B4-BE49-F238E27FC236}">
                <a16:creationId xmlns:a16="http://schemas.microsoft.com/office/drawing/2014/main" id="{E10D2063-8EFE-C3E2-0176-69EE8307B7E5}"/>
              </a:ext>
            </a:extLst>
          </p:cNvPr>
          <p:cNvSpPr txBox="1"/>
          <p:nvPr/>
        </p:nvSpPr>
        <p:spPr>
          <a:xfrm>
            <a:off x="2558141" y="2918009"/>
            <a:ext cx="2726873" cy="3061736"/>
          </a:xfrm>
          <a:prstGeom prst="rect">
            <a:avLst/>
          </a:prstGeom>
          <a:noFill/>
        </p:spPr>
        <p:txBody>
          <a:bodyPr wrap="square">
            <a:spAutoFit/>
          </a:bodyPr>
          <a:lstStyle/>
          <a:p>
            <a:pPr marL="0" indent="0">
              <a:lnSpc>
                <a:spcPct val="120000"/>
              </a:lnSpc>
              <a:buNone/>
            </a:pPr>
            <a:r>
              <a:rPr lang="en-US" sz="1800" b="1" dirty="0">
                <a:solidFill>
                  <a:srgbClr val="53A7CF"/>
                </a:solidFill>
                <a:latin typeface="United Sans Cd Bk" pitchFamily="2" charset="77"/>
              </a:rPr>
              <a:t>Objective 2: </a:t>
            </a:r>
          </a:p>
          <a:p>
            <a:pPr marL="0" indent="0">
              <a:lnSpc>
                <a:spcPct val="120000"/>
              </a:lnSpc>
              <a:buNone/>
            </a:pPr>
            <a:r>
              <a:rPr lang="en-US" sz="1800" dirty="0"/>
              <a:t>Design, construct and evaluate a resilient </a:t>
            </a:r>
          </a:p>
          <a:p>
            <a:pPr marL="0" indent="0">
              <a:lnSpc>
                <a:spcPct val="120000"/>
              </a:lnSpc>
              <a:buNone/>
            </a:pPr>
            <a:r>
              <a:rPr lang="en-US" sz="1800" dirty="0"/>
              <a:t>and sustainable food production system that integrates aquaponics with microalgae cultivation, anaerobic digestion and </a:t>
            </a:r>
          </a:p>
          <a:p>
            <a:pPr marL="0" indent="0">
              <a:lnSpc>
                <a:spcPct val="120000"/>
              </a:lnSpc>
              <a:buNone/>
            </a:pPr>
            <a:r>
              <a:rPr lang="en-US" sz="1800" dirty="0"/>
              <a:t>biorefining processes. </a:t>
            </a:r>
          </a:p>
        </p:txBody>
      </p:sp>
      <p:sp>
        <p:nvSpPr>
          <p:cNvPr id="12" name="TextBox 11">
            <a:extLst>
              <a:ext uri="{FF2B5EF4-FFF2-40B4-BE49-F238E27FC236}">
                <a16:creationId xmlns:a16="http://schemas.microsoft.com/office/drawing/2014/main" id="{FF05DBE2-FE41-7878-7B5F-DAEE089BCF72}"/>
              </a:ext>
            </a:extLst>
          </p:cNvPr>
          <p:cNvSpPr txBox="1"/>
          <p:nvPr/>
        </p:nvSpPr>
        <p:spPr>
          <a:xfrm>
            <a:off x="5455560" y="3005097"/>
            <a:ext cx="2345871" cy="3139321"/>
          </a:xfrm>
          <a:prstGeom prst="rect">
            <a:avLst/>
          </a:prstGeom>
          <a:noFill/>
        </p:spPr>
        <p:txBody>
          <a:bodyPr wrap="square">
            <a:spAutoFit/>
          </a:bodyPr>
          <a:lstStyle/>
          <a:p>
            <a:r>
              <a:rPr lang="en-US" sz="1800" b="1" dirty="0">
                <a:solidFill>
                  <a:srgbClr val="53A7CF"/>
                </a:solidFill>
                <a:latin typeface="United Sans Cd Bk" pitchFamily="2" charset="77"/>
              </a:rPr>
              <a:t>Objective 3: </a:t>
            </a:r>
          </a:p>
          <a:p>
            <a:r>
              <a:rPr lang="en-US" sz="1800" dirty="0"/>
              <a:t>Assess economic </a:t>
            </a:r>
          </a:p>
          <a:p>
            <a:r>
              <a:rPr lang="en-US" sz="1800" dirty="0"/>
              <a:t>and environmental performance of </a:t>
            </a:r>
          </a:p>
          <a:p>
            <a:r>
              <a:rPr lang="en-US" sz="1800" dirty="0"/>
              <a:t>an integrated aquaponics food production system </a:t>
            </a:r>
            <a:br>
              <a:rPr lang="en-US" sz="1800" dirty="0"/>
            </a:br>
            <a:r>
              <a:rPr lang="en-US" sz="1800" dirty="0"/>
              <a:t>and develop evidence-based management practices and business models</a:t>
            </a:r>
            <a:endParaRPr lang="en-US" dirty="0"/>
          </a:p>
        </p:txBody>
      </p:sp>
      <p:sp>
        <p:nvSpPr>
          <p:cNvPr id="14" name="TextBox 13">
            <a:extLst>
              <a:ext uri="{FF2B5EF4-FFF2-40B4-BE49-F238E27FC236}">
                <a16:creationId xmlns:a16="http://schemas.microsoft.com/office/drawing/2014/main" id="{0DDEEAE9-D832-6C76-8899-EB4AA30FF204}"/>
              </a:ext>
            </a:extLst>
          </p:cNvPr>
          <p:cNvSpPr txBox="1"/>
          <p:nvPr/>
        </p:nvSpPr>
        <p:spPr>
          <a:xfrm>
            <a:off x="8104415" y="2932915"/>
            <a:ext cx="1649187" cy="2729337"/>
          </a:xfrm>
          <a:prstGeom prst="rect">
            <a:avLst/>
          </a:prstGeom>
          <a:noFill/>
        </p:spPr>
        <p:txBody>
          <a:bodyPr wrap="square">
            <a:spAutoFit/>
          </a:bodyPr>
          <a:lstStyle/>
          <a:p>
            <a:pPr marL="0" indent="0">
              <a:lnSpc>
                <a:spcPct val="120000"/>
              </a:lnSpc>
              <a:buNone/>
            </a:pPr>
            <a:r>
              <a:rPr lang="en-US" sz="1800" b="1" dirty="0">
                <a:solidFill>
                  <a:srgbClr val="53A7CF"/>
                </a:solidFill>
                <a:latin typeface="United Sans Cd Bk" pitchFamily="2" charset="77"/>
              </a:rPr>
              <a:t>Objective 4: </a:t>
            </a:r>
            <a:r>
              <a:rPr lang="en-US" sz="1800" dirty="0"/>
              <a:t>Engage with stakeholders </a:t>
            </a:r>
            <a:br>
              <a:rPr lang="en-US" sz="1800" dirty="0"/>
            </a:br>
            <a:r>
              <a:rPr lang="en-US" sz="1800" dirty="0"/>
              <a:t>to support aquaponics </a:t>
            </a:r>
            <a:br>
              <a:rPr lang="en-US" sz="1800" dirty="0"/>
            </a:br>
            <a:r>
              <a:rPr lang="en-US" sz="1800" dirty="0"/>
              <a:t>and blue </a:t>
            </a:r>
            <a:br>
              <a:rPr lang="en-US" sz="1800" dirty="0"/>
            </a:br>
            <a:r>
              <a:rPr lang="en-US" sz="1800" dirty="0"/>
              <a:t>food market development. </a:t>
            </a:r>
          </a:p>
        </p:txBody>
      </p:sp>
      <p:sp>
        <p:nvSpPr>
          <p:cNvPr id="16" name="TextBox 15">
            <a:extLst>
              <a:ext uri="{FF2B5EF4-FFF2-40B4-BE49-F238E27FC236}">
                <a16:creationId xmlns:a16="http://schemas.microsoft.com/office/drawing/2014/main" id="{D0BAF708-D017-56C4-7630-D901CA10B20D}"/>
              </a:ext>
            </a:extLst>
          </p:cNvPr>
          <p:cNvSpPr txBox="1"/>
          <p:nvPr/>
        </p:nvSpPr>
        <p:spPr>
          <a:xfrm>
            <a:off x="9958982" y="2928895"/>
            <a:ext cx="1972847" cy="2729337"/>
          </a:xfrm>
          <a:prstGeom prst="rect">
            <a:avLst/>
          </a:prstGeom>
          <a:noFill/>
        </p:spPr>
        <p:txBody>
          <a:bodyPr wrap="square">
            <a:spAutoFit/>
          </a:bodyPr>
          <a:lstStyle/>
          <a:p>
            <a:pPr marL="0" indent="0">
              <a:lnSpc>
                <a:spcPct val="120000"/>
              </a:lnSpc>
              <a:buNone/>
            </a:pPr>
            <a:r>
              <a:rPr lang="en-US" sz="1800" b="1" dirty="0">
                <a:solidFill>
                  <a:srgbClr val="53A7CF"/>
                </a:solidFill>
                <a:latin typeface="United Sans Cd Bk" pitchFamily="2" charset="77"/>
              </a:rPr>
              <a:t>Objective 5: </a:t>
            </a:r>
          </a:p>
          <a:p>
            <a:pPr marL="0" indent="0">
              <a:lnSpc>
                <a:spcPct val="120000"/>
              </a:lnSpc>
              <a:buNone/>
            </a:pPr>
            <a:r>
              <a:rPr lang="en-US" sz="1800" dirty="0"/>
              <a:t>Create, pilot and publish education materials to foster a workforce prepared to support the blue food supply chain.</a:t>
            </a:r>
          </a:p>
        </p:txBody>
      </p:sp>
      <p:cxnSp>
        <p:nvCxnSpPr>
          <p:cNvPr id="5" name="Straight Connector 4">
            <a:extLst>
              <a:ext uri="{FF2B5EF4-FFF2-40B4-BE49-F238E27FC236}">
                <a16:creationId xmlns:a16="http://schemas.microsoft.com/office/drawing/2014/main" id="{8C2F8914-4C6F-4371-988A-0C06E16926C8}"/>
              </a:ext>
            </a:extLst>
          </p:cNvPr>
          <p:cNvCxnSpPr>
            <a:cxnSpLocks/>
          </p:cNvCxnSpPr>
          <p:nvPr/>
        </p:nvCxnSpPr>
        <p:spPr>
          <a:xfrm>
            <a:off x="2343330" y="3349690"/>
            <a:ext cx="0" cy="2397967"/>
          </a:xfrm>
          <a:prstGeom prst="line">
            <a:avLst/>
          </a:prstGeom>
        </p:spPr>
        <p:style>
          <a:lnRef idx="3">
            <a:schemeClr val="accent6"/>
          </a:lnRef>
          <a:fillRef idx="0">
            <a:schemeClr val="accent6"/>
          </a:fillRef>
          <a:effectRef idx="2">
            <a:schemeClr val="accent6"/>
          </a:effectRef>
          <a:fontRef idx="minor">
            <a:schemeClr val="tx1"/>
          </a:fontRef>
        </p:style>
      </p:cxnSp>
      <p:cxnSp>
        <p:nvCxnSpPr>
          <p:cNvPr id="11" name="Straight Connector 10">
            <a:extLst>
              <a:ext uri="{FF2B5EF4-FFF2-40B4-BE49-F238E27FC236}">
                <a16:creationId xmlns:a16="http://schemas.microsoft.com/office/drawing/2014/main" id="{4E7AC5A4-0D09-49A6-95ED-B8AAAC9F0D05}"/>
              </a:ext>
            </a:extLst>
          </p:cNvPr>
          <p:cNvCxnSpPr>
            <a:cxnSpLocks/>
          </p:cNvCxnSpPr>
          <p:nvPr/>
        </p:nvCxnSpPr>
        <p:spPr>
          <a:xfrm>
            <a:off x="5285014" y="3349690"/>
            <a:ext cx="0" cy="2397967"/>
          </a:xfrm>
          <a:prstGeom prst="line">
            <a:avLst/>
          </a:prstGeom>
        </p:spPr>
        <p:style>
          <a:lnRef idx="3">
            <a:schemeClr val="accent6"/>
          </a:lnRef>
          <a:fillRef idx="0">
            <a:schemeClr val="accent6"/>
          </a:fillRef>
          <a:effectRef idx="2">
            <a:schemeClr val="accent6"/>
          </a:effectRef>
          <a:fontRef idx="minor">
            <a:schemeClr val="tx1"/>
          </a:fontRef>
        </p:style>
      </p:cxnSp>
      <p:cxnSp>
        <p:nvCxnSpPr>
          <p:cNvPr id="13" name="Straight Connector 12">
            <a:extLst>
              <a:ext uri="{FF2B5EF4-FFF2-40B4-BE49-F238E27FC236}">
                <a16:creationId xmlns:a16="http://schemas.microsoft.com/office/drawing/2014/main" id="{C33EBFE4-5D4C-45D8-968F-D4C123996456}"/>
              </a:ext>
            </a:extLst>
          </p:cNvPr>
          <p:cNvCxnSpPr>
            <a:cxnSpLocks/>
          </p:cNvCxnSpPr>
          <p:nvPr/>
        </p:nvCxnSpPr>
        <p:spPr>
          <a:xfrm>
            <a:off x="7801431" y="3349690"/>
            <a:ext cx="0" cy="2397967"/>
          </a:xfrm>
          <a:prstGeom prst="line">
            <a:avLst/>
          </a:prstGeom>
        </p:spPr>
        <p:style>
          <a:lnRef idx="3">
            <a:schemeClr val="accent6"/>
          </a:lnRef>
          <a:fillRef idx="0">
            <a:schemeClr val="accent6"/>
          </a:fillRef>
          <a:effectRef idx="2">
            <a:schemeClr val="accent6"/>
          </a:effectRef>
          <a:fontRef idx="minor">
            <a:schemeClr val="tx1"/>
          </a:fontRef>
        </p:style>
      </p:cxnSp>
      <p:cxnSp>
        <p:nvCxnSpPr>
          <p:cNvPr id="15" name="Straight Connector 14">
            <a:extLst>
              <a:ext uri="{FF2B5EF4-FFF2-40B4-BE49-F238E27FC236}">
                <a16:creationId xmlns:a16="http://schemas.microsoft.com/office/drawing/2014/main" id="{E25ABD16-4A66-4E5D-B85A-0F01FFA05AAA}"/>
              </a:ext>
            </a:extLst>
          </p:cNvPr>
          <p:cNvCxnSpPr>
            <a:cxnSpLocks/>
          </p:cNvCxnSpPr>
          <p:nvPr/>
        </p:nvCxnSpPr>
        <p:spPr>
          <a:xfrm>
            <a:off x="9739090" y="3349690"/>
            <a:ext cx="0" cy="2397967"/>
          </a:xfrm>
          <a:prstGeom prst="line">
            <a:avLst/>
          </a:prstGeom>
        </p:spPr>
        <p:style>
          <a:lnRef idx="3">
            <a:schemeClr val="accent6"/>
          </a:lnRef>
          <a:fillRef idx="0">
            <a:schemeClr val="accent6"/>
          </a:fillRef>
          <a:effectRef idx="2">
            <a:schemeClr val="accent6"/>
          </a:effectRef>
          <a:fontRef idx="minor">
            <a:schemeClr val="tx1"/>
          </a:fontRef>
        </p:style>
      </p:cxnSp>
      <p:pic>
        <p:nvPicPr>
          <p:cNvPr id="4" name="Picture 3">
            <a:extLst>
              <a:ext uri="{FF2B5EF4-FFF2-40B4-BE49-F238E27FC236}">
                <a16:creationId xmlns:a16="http://schemas.microsoft.com/office/drawing/2014/main" id="{6B6530F7-BF51-455A-B25F-8C7E0BE6EED4}"/>
              </a:ext>
            </a:extLst>
          </p:cNvPr>
          <p:cNvPicPr>
            <a:picLocks noChangeAspect="1"/>
          </p:cNvPicPr>
          <p:nvPr/>
        </p:nvPicPr>
        <p:blipFill>
          <a:blip r:embed="rId3"/>
          <a:stretch>
            <a:fillRect/>
          </a:stretch>
        </p:blipFill>
        <p:spPr>
          <a:xfrm>
            <a:off x="7717478" y="117585"/>
            <a:ext cx="1329043" cy="1396105"/>
          </a:xfrm>
          <a:prstGeom prst="rect">
            <a:avLst/>
          </a:prstGeom>
        </p:spPr>
      </p:pic>
    </p:spTree>
    <p:custDataLst>
      <p:tags r:id="rId1"/>
    </p:custDataLst>
    <p:extLst>
      <p:ext uri="{BB962C8B-B14F-4D97-AF65-F5344CB8AC3E}">
        <p14:creationId xmlns:p14="http://schemas.microsoft.com/office/powerpoint/2010/main" val="1068441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4B3D97-DC4B-0F87-855A-75DD9B95DF26}"/>
              </a:ext>
            </a:extLst>
          </p:cNvPr>
          <p:cNvSpPr/>
          <p:nvPr/>
        </p:nvSpPr>
        <p:spPr>
          <a:xfrm>
            <a:off x="3697357" y="0"/>
            <a:ext cx="8494643" cy="6858000"/>
          </a:xfrm>
          <a:prstGeom prst="rect">
            <a:avLst/>
          </a:prstGeom>
          <a:solidFill>
            <a:srgbClr val="CFB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8F528EB-370F-B1D1-987C-6BABF3B38238}"/>
              </a:ext>
            </a:extLst>
          </p:cNvPr>
          <p:cNvPicPr>
            <a:picLocks noChangeAspect="1"/>
          </p:cNvPicPr>
          <p:nvPr/>
        </p:nvPicPr>
        <p:blipFill>
          <a:blip r:embed="rId2"/>
          <a:stretch>
            <a:fillRect/>
          </a:stretch>
        </p:blipFill>
        <p:spPr>
          <a:xfrm>
            <a:off x="0" y="0"/>
            <a:ext cx="5753527" cy="6858000"/>
          </a:xfrm>
          <a:prstGeom prst="rect">
            <a:avLst/>
          </a:prstGeom>
        </p:spPr>
      </p:pic>
      <p:pic>
        <p:nvPicPr>
          <p:cNvPr id="6" name="Picture 5">
            <a:extLst>
              <a:ext uri="{FF2B5EF4-FFF2-40B4-BE49-F238E27FC236}">
                <a16:creationId xmlns:a16="http://schemas.microsoft.com/office/drawing/2014/main" id="{6DEFE850-83A6-6D6E-C7FF-824768AAA9C1}"/>
              </a:ext>
            </a:extLst>
          </p:cNvPr>
          <p:cNvPicPr>
            <a:picLocks noChangeAspect="1"/>
          </p:cNvPicPr>
          <p:nvPr/>
        </p:nvPicPr>
        <p:blipFill>
          <a:blip r:embed="rId3"/>
          <a:stretch>
            <a:fillRect/>
          </a:stretch>
        </p:blipFill>
        <p:spPr>
          <a:xfrm>
            <a:off x="643654" y="6032939"/>
            <a:ext cx="2227563" cy="398729"/>
          </a:xfrm>
          <a:prstGeom prst="rect">
            <a:avLst/>
          </a:prstGeom>
        </p:spPr>
      </p:pic>
      <p:pic>
        <p:nvPicPr>
          <p:cNvPr id="8" name="Picture 7" descr="A qr code with a star&#10;&#10;Description automatically generated">
            <a:extLst>
              <a:ext uri="{FF2B5EF4-FFF2-40B4-BE49-F238E27FC236}">
                <a16:creationId xmlns:a16="http://schemas.microsoft.com/office/drawing/2014/main" id="{206705ED-5A41-5ACE-FA49-3DFE5DD0874E}"/>
              </a:ext>
            </a:extLst>
          </p:cNvPr>
          <p:cNvPicPr>
            <a:picLocks noChangeAspect="1"/>
          </p:cNvPicPr>
          <p:nvPr/>
        </p:nvPicPr>
        <p:blipFill rotWithShape="1">
          <a:blip r:embed="rId4">
            <a:extLst>
              <a:ext uri="{28A0092B-C50C-407E-A947-70E740481C1C}">
                <a14:useLocalDpi xmlns:a14="http://schemas.microsoft.com/office/drawing/2010/main" val="0"/>
              </a:ext>
            </a:extLst>
          </a:blip>
          <a:srcRect l="2699" r="2126" b="3361"/>
          <a:stretch/>
        </p:blipFill>
        <p:spPr>
          <a:xfrm>
            <a:off x="1870841" y="2721957"/>
            <a:ext cx="1382567" cy="1366567"/>
          </a:xfrm>
          <a:prstGeom prst="rect">
            <a:avLst/>
          </a:prstGeom>
        </p:spPr>
      </p:pic>
      <p:sp>
        <p:nvSpPr>
          <p:cNvPr id="9" name="TextBox 8">
            <a:extLst>
              <a:ext uri="{FF2B5EF4-FFF2-40B4-BE49-F238E27FC236}">
                <a16:creationId xmlns:a16="http://schemas.microsoft.com/office/drawing/2014/main" id="{0BF05AFA-F69E-D53A-3A0E-34B712FB6ADB}"/>
              </a:ext>
            </a:extLst>
          </p:cNvPr>
          <p:cNvSpPr txBox="1"/>
          <p:nvPr/>
        </p:nvSpPr>
        <p:spPr>
          <a:xfrm>
            <a:off x="4422340" y="5956812"/>
            <a:ext cx="7325711" cy="784830"/>
          </a:xfrm>
          <a:prstGeom prst="rect">
            <a:avLst/>
          </a:prstGeom>
          <a:noFill/>
        </p:spPr>
        <p:txBody>
          <a:bodyPr wrap="square" rtlCol="0">
            <a:spAutoFit/>
          </a:bodyPr>
          <a:lstStyle/>
          <a:p>
            <a:r>
              <a:rPr lang="en-US" sz="900" dirty="0">
                <a:effectLst/>
                <a:latin typeface="Acumin Pro" panose="020B0504020202020204" pitchFamily="34" charset="77"/>
              </a:rPr>
              <a:t>This work is supported by the Sustainable Agricultural Systems program, project award no. 17001002, from the U.S. Department of Agriculture’s National Institute of Food and Agriculture. Any opinions, findings, conclusions, or recommendations expressed in this publication are those of the author(s) and should not be construed to represent any official USDA or U.S. Government determination or policy.</a:t>
            </a:r>
          </a:p>
          <a:p>
            <a:endParaRPr lang="en-US" dirty="0"/>
          </a:p>
        </p:txBody>
      </p:sp>
      <p:sp>
        <p:nvSpPr>
          <p:cNvPr id="10" name="TextBox 9">
            <a:extLst>
              <a:ext uri="{FF2B5EF4-FFF2-40B4-BE49-F238E27FC236}">
                <a16:creationId xmlns:a16="http://schemas.microsoft.com/office/drawing/2014/main" id="{2EB2861D-6B5A-480D-B772-C4842E85D4AE}"/>
              </a:ext>
            </a:extLst>
          </p:cNvPr>
          <p:cNvSpPr txBox="1"/>
          <p:nvPr/>
        </p:nvSpPr>
        <p:spPr>
          <a:xfrm>
            <a:off x="5090402" y="3314217"/>
            <a:ext cx="6762750" cy="338554"/>
          </a:xfrm>
          <a:prstGeom prst="rect">
            <a:avLst/>
          </a:prstGeom>
          <a:noFill/>
        </p:spPr>
        <p:txBody>
          <a:bodyPr wrap="square">
            <a:spAutoFit/>
          </a:bodyPr>
          <a:lstStyle/>
          <a:p>
            <a:r>
              <a:rPr lang="en-US" sz="1600" b="1" dirty="0">
                <a:latin typeface="Acumin Pro" panose="020B0504020202020204" pitchFamily="34" charset="77"/>
              </a:rPr>
              <a:t>https://</a:t>
            </a:r>
            <a:r>
              <a:rPr lang="en-US" sz="1600" b="1" dirty="0" err="1">
                <a:latin typeface="Acumin Pro" panose="020B0504020202020204" pitchFamily="34" charset="77"/>
              </a:rPr>
              <a:t>purdue.ag</a:t>
            </a:r>
            <a:r>
              <a:rPr lang="en-US" sz="1600" b="1" dirty="0">
                <a:latin typeface="Acumin Pro" panose="020B0504020202020204" pitchFamily="34" charset="77"/>
              </a:rPr>
              <a:t>/big-project</a:t>
            </a:r>
          </a:p>
        </p:txBody>
      </p:sp>
    </p:spTree>
    <p:extLst>
      <p:ext uri="{BB962C8B-B14F-4D97-AF65-F5344CB8AC3E}">
        <p14:creationId xmlns:p14="http://schemas.microsoft.com/office/powerpoint/2010/main" val="264160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49951-28A8-472A-992C-3AE460977E9D}"/>
              </a:ext>
            </a:extLst>
          </p:cNvPr>
          <p:cNvSpPr>
            <a:spLocks noGrp="1"/>
          </p:cNvSpPr>
          <p:nvPr>
            <p:ph type="title"/>
          </p:nvPr>
        </p:nvSpPr>
        <p:spPr>
          <a:xfrm>
            <a:off x="386081" y="267151"/>
            <a:ext cx="10967720" cy="1325563"/>
          </a:xfrm>
        </p:spPr>
        <p:txBody>
          <a:bodyPr>
            <a:normAutofit/>
          </a:bodyPr>
          <a:lstStyle/>
          <a:p>
            <a:r>
              <a:rPr lang="en-US" dirty="0"/>
              <a:t>Research question</a:t>
            </a:r>
          </a:p>
        </p:txBody>
      </p:sp>
      <p:sp>
        <p:nvSpPr>
          <p:cNvPr id="3" name="Content Placeholder 2">
            <a:extLst>
              <a:ext uri="{FF2B5EF4-FFF2-40B4-BE49-F238E27FC236}">
                <a16:creationId xmlns:a16="http://schemas.microsoft.com/office/drawing/2014/main" id="{A27F5F44-442B-4CCF-9E17-2B2949E8A5ED}"/>
              </a:ext>
            </a:extLst>
          </p:cNvPr>
          <p:cNvSpPr>
            <a:spLocks noGrp="1"/>
          </p:cNvSpPr>
          <p:nvPr>
            <p:ph idx="1"/>
          </p:nvPr>
        </p:nvSpPr>
        <p:spPr>
          <a:xfrm>
            <a:off x="386080" y="1825625"/>
            <a:ext cx="4545149" cy="4351338"/>
          </a:xfrm>
        </p:spPr>
        <p:txBody>
          <a:bodyPr/>
          <a:lstStyle/>
          <a:p>
            <a:pPr marL="0" indent="0">
              <a:buNone/>
            </a:pPr>
            <a:r>
              <a:rPr lang="en-US" sz="2800" dirty="0"/>
              <a:t>A zero-waste, grid-independent, economically viable aquaponics system: Is it possible?</a:t>
            </a:r>
            <a:br>
              <a:rPr lang="en-US" dirty="0"/>
            </a:br>
            <a:endParaRPr lang="en-US" dirty="0"/>
          </a:p>
          <a:p>
            <a:r>
              <a:rPr lang="en-US" dirty="0"/>
              <a:t>Learn what a zero-waste, energy-independent, economically viable system entails.</a:t>
            </a:r>
          </a:p>
        </p:txBody>
      </p:sp>
      <p:pic>
        <p:nvPicPr>
          <p:cNvPr id="7" name="Picture 6">
            <a:extLst>
              <a:ext uri="{FF2B5EF4-FFF2-40B4-BE49-F238E27FC236}">
                <a16:creationId xmlns:a16="http://schemas.microsoft.com/office/drawing/2014/main" id="{5C0A49F0-D2D2-85E5-1F47-12092FBB1880}"/>
              </a:ext>
            </a:extLst>
          </p:cNvPr>
          <p:cNvPicPr>
            <a:picLocks noChangeAspect="1"/>
          </p:cNvPicPr>
          <p:nvPr/>
        </p:nvPicPr>
        <p:blipFill>
          <a:blip r:embed="rId3"/>
          <a:stretch>
            <a:fillRect/>
          </a:stretch>
        </p:blipFill>
        <p:spPr>
          <a:xfrm>
            <a:off x="6117555" y="4425444"/>
            <a:ext cx="1873278" cy="830422"/>
          </a:xfrm>
          <a:prstGeom prst="rect">
            <a:avLst/>
          </a:prstGeom>
        </p:spPr>
      </p:pic>
      <p:pic>
        <p:nvPicPr>
          <p:cNvPr id="8" name="Picture 7">
            <a:extLst>
              <a:ext uri="{FF2B5EF4-FFF2-40B4-BE49-F238E27FC236}">
                <a16:creationId xmlns:a16="http://schemas.microsoft.com/office/drawing/2014/main" id="{EAAD8242-008C-6A53-24DD-1988ABE5650B}"/>
              </a:ext>
            </a:extLst>
          </p:cNvPr>
          <p:cNvPicPr>
            <a:picLocks noChangeAspect="1"/>
          </p:cNvPicPr>
          <p:nvPr/>
        </p:nvPicPr>
        <p:blipFill>
          <a:blip r:embed="rId4"/>
          <a:stretch>
            <a:fillRect/>
          </a:stretch>
        </p:blipFill>
        <p:spPr>
          <a:xfrm>
            <a:off x="7990833" y="2603860"/>
            <a:ext cx="3024883" cy="3170077"/>
          </a:xfrm>
          <a:prstGeom prst="rect">
            <a:avLst/>
          </a:prstGeom>
        </p:spPr>
      </p:pic>
      <p:pic>
        <p:nvPicPr>
          <p:cNvPr id="9" name="Picture 8">
            <a:extLst>
              <a:ext uri="{FF2B5EF4-FFF2-40B4-BE49-F238E27FC236}">
                <a16:creationId xmlns:a16="http://schemas.microsoft.com/office/drawing/2014/main" id="{095F5898-A294-2B6C-3CD6-EB2B98CCCCA4}"/>
              </a:ext>
            </a:extLst>
          </p:cNvPr>
          <p:cNvPicPr>
            <a:picLocks noChangeAspect="1"/>
          </p:cNvPicPr>
          <p:nvPr/>
        </p:nvPicPr>
        <p:blipFill>
          <a:blip r:embed="rId3"/>
          <a:stretch>
            <a:fillRect/>
          </a:stretch>
        </p:blipFill>
        <p:spPr>
          <a:xfrm flipH="1">
            <a:off x="4659712" y="2948475"/>
            <a:ext cx="2030504" cy="830422"/>
          </a:xfrm>
          <a:prstGeom prst="rect">
            <a:avLst/>
          </a:prstGeom>
        </p:spPr>
      </p:pic>
    </p:spTree>
    <p:custDataLst>
      <p:tags r:id="rId1"/>
    </p:custDataLst>
    <p:extLst>
      <p:ext uri="{BB962C8B-B14F-4D97-AF65-F5344CB8AC3E}">
        <p14:creationId xmlns:p14="http://schemas.microsoft.com/office/powerpoint/2010/main" val="2241534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AA79D3-F1C6-4DFB-957B-3F870AF20AC7}"/>
              </a:ext>
            </a:extLst>
          </p:cNvPr>
          <p:cNvSpPr>
            <a:spLocks noGrp="1"/>
          </p:cNvSpPr>
          <p:nvPr>
            <p:ph type="title"/>
          </p:nvPr>
        </p:nvSpPr>
        <p:spPr>
          <a:xfrm>
            <a:off x="386081" y="571499"/>
            <a:ext cx="8703490" cy="889001"/>
          </a:xfrm>
        </p:spPr>
        <p:txBody>
          <a:bodyPr>
            <a:normAutofit fontScale="90000"/>
          </a:bodyPr>
          <a:lstStyle/>
          <a:p>
            <a:pPr>
              <a:lnSpc>
                <a:spcPts val="3980"/>
              </a:lnSpc>
            </a:pPr>
            <a:r>
              <a:rPr lang="en-US" sz="6000" b="1" dirty="0">
                <a:solidFill>
                  <a:schemeClr val="accent1">
                    <a:lumMod val="75000"/>
                  </a:schemeClr>
                </a:solidFill>
              </a:rPr>
              <a:t>B</a:t>
            </a:r>
            <a:r>
              <a:rPr lang="en-US" sz="6000" dirty="0">
                <a:solidFill>
                  <a:schemeClr val="bg1">
                    <a:lumMod val="95000"/>
                  </a:schemeClr>
                </a:solidFill>
              </a:rPr>
              <a:t>i</a:t>
            </a:r>
            <a:r>
              <a:rPr lang="en-US" sz="6000" b="1" dirty="0">
                <a:solidFill>
                  <a:schemeClr val="accent6">
                    <a:lumMod val="75000"/>
                  </a:schemeClr>
                </a:solidFill>
              </a:rPr>
              <a:t>G</a:t>
            </a:r>
            <a:r>
              <a:rPr lang="en-US" sz="6000" dirty="0"/>
              <a:t> research goal</a:t>
            </a:r>
            <a:br>
              <a:rPr lang="en-US" dirty="0"/>
            </a:br>
            <a:endParaRPr lang="en-US" dirty="0"/>
          </a:p>
        </p:txBody>
      </p:sp>
      <p:sp>
        <p:nvSpPr>
          <p:cNvPr id="2" name="Content Placeholder 1">
            <a:extLst>
              <a:ext uri="{FF2B5EF4-FFF2-40B4-BE49-F238E27FC236}">
                <a16:creationId xmlns:a16="http://schemas.microsoft.com/office/drawing/2014/main" id="{2F97675B-8974-40AE-A068-C7222EAA5858}"/>
              </a:ext>
            </a:extLst>
          </p:cNvPr>
          <p:cNvSpPr>
            <a:spLocks noGrp="1"/>
          </p:cNvSpPr>
          <p:nvPr>
            <p:ph idx="1"/>
          </p:nvPr>
        </p:nvSpPr>
        <p:spPr/>
        <p:txBody>
          <a:bodyPr/>
          <a:lstStyle/>
          <a:p>
            <a:r>
              <a:rPr lang="en-US" dirty="0"/>
              <a:t>An aquaponics system = aquaculture + hydroponics. The system uses nutrients from animal wastes as a natural fertilizer for plants.</a:t>
            </a:r>
          </a:p>
          <a:p>
            <a:r>
              <a:rPr lang="en-US" dirty="0"/>
              <a:t>Researchers working on the When Blue is Green project are trying to develop a system that </a:t>
            </a:r>
          </a:p>
          <a:p>
            <a:pPr lvl="1"/>
            <a:r>
              <a:rPr lang="en-US" dirty="0"/>
              <a:t>Creates zero waste</a:t>
            </a:r>
          </a:p>
          <a:p>
            <a:pPr lvl="1"/>
            <a:r>
              <a:rPr lang="en-US" dirty="0"/>
              <a:t>Is energy independent</a:t>
            </a:r>
          </a:p>
          <a:p>
            <a:pPr lvl="1"/>
            <a:r>
              <a:rPr lang="en-US" dirty="0"/>
              <a:t>Is economically viable </a:t>
            </a:r>
          </a:p>
          <a:p>
            <a:endParaRPr lang="en-US" dirty="0"/>
          </a:p>
        </p:txBody>
      </p:sp>
      <p:pic>
        <p:nvPicPr>
          <p:cNvPr id="3" name="Picture 2">
            <a:extLst>
              <a:ext uri="{FF2B5EF4-FFF2-40B4-BE49-F238E27FC236}">
                <a16:creationId xmlns:a16="http://schemas.microsoft.com/office/drawing/2014/main" id="{3D97CDB0-590B-4CDC-AEFE-4830BF317EC3}"/>
              </a:ext>
            </a:extLst>
          </p:cNvPr>
          <p:cNvPicPr>
            <a:picLocks noChangeAspect="1"/>
          </p:cNvPicPr>
          <p:nvPr/>
        </p:nvPicPr>
        <p:blipFill>
          <a:blip r:embed="rId4"/>
          <a:stretch>
            <a:fillRect/>
          </a:stretch>
        </p:blipFill>
        <p:spPr>
          <a:xfrm>
            <a:off x="9610532" y="3859520"/>
            <a:ext cx="1871280" cy="1965703"/>
          </a:xfrm>
          <a:prstGeom prst="rect">
            <a:avLst/>
          </a:prstGeom>
        </p:spPr>
      </p:pic>
    </p:spTree>
    <p:custDataLst>
      <p:tags r:id="rId1"/>
    </p:custDataLst>
    <p:extLst>
      <p:ext uri="{BB962C8B-B14F-4D97-AF65-F5344CB8AC3E}">
        <p14:creationId xmlns:p14="http://schemas.microsoft.com/office/powerpoint/2010/main" val="561805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867F-A997-4DD1-8FC3-8E9C2EB5C662}"/>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3D466A00-EABE-4765-A520-27023C84313D}"/>
              </a:ext>
            </a:extLst>
          </p:cNvPr>
          <p:cNvSpPr>
            <a:spLocks noGrp="1"/>
          </p:cNvSpPr>
          <p:nvPr>
            <p:ph idx="1"/>
          </p:nvPr>
        </p:nvSpPr>
        <p:spPr/>
        <p:txBody>
          <a:bodyPr>
            <a:normAutofit fontScale="92500" lnSpcReduction="20000"/>
          </a:bodyPr>
          <a:lstStyle/>
          <a:p>
            <a:pPr>
              <a:lnSpc>
                <a:spcPct val="110000"/>
              </a:lnSpc>
            </a:pPr>
            <a:r>
              <a:rPr lang="en-US" dirty="0"/>
              <a:t>Energy independence: Eliminating reliance on energy supplied by a power company.</a:t>
            </a:r>
          </a:p>
          <a:p>
            <a:pPr>
              <a:lnSpc>
                <a:spcPct val="110000"/>
              </a:lnSpc>
            </a:pPr>
            <a:r>
              <a:rPr lang="en-US" dirty="0"/>
              <a:t>Economic viability: A product or project is economically viable if its economic benefits exceed its economic costs, when analyzed for society as a whole. </a:t>
            </a:r>
          </a:p>
          <a:p>
            <a:pPr lvl="1">
              <a:lnSpc>
                <a:spcPct val="110000"/>
              </a:lnSpc>
            </a:pPr>
            <a:r>
              <a:rPr lang="en-US" dirty="0"/>
              <a:t>The economic costs of the project are not the same as its financial costs. Economic costs include externalities and environmental impacts. </a:t>
            </a:r>
          </a:p>
          <a:p>
            <a:pPr lvl="1">
              <a:lnSpc>
                <a:spcPct val="110000"/>
              </a:lnSpc>
            </a:pPr>
            <a:r>
              <a:rPr lang="en-US" dirty="0"/>
              <a:t>Externalities are economic impacts that affect persons who may not benefit from the product or project. </a:t>
            </a:r>
          </a:p>
          <a:p>
            <a:pPr>
              <a:lnSpc>
                <a:spcPct val="110000"/>
              </a:lnSpc>
            </a:pPr>
            <a:r>
              <a:rPr lang="en-US" dirty="0"/>
              <a:t>Zero waste: Maximize recycling, minimize waste, reduce consumption and ensure that products are designed to be reused, repaired or recycled back into the environment or marketplace. </a:t>
            </a:r>
          </a:p>
          <a:p>
            <a:pPr lvl="1"/>
            <a:endParaRPr lang="en-US" dirty="0"/>
          </a:p>
        </p:txBody>
      </p:sp>
    </p:spTree>
    <p:custDataLst>
      <p:tags r:id="rId1"/>
    </p:custDataLst>
    <p:extLst>
      <p:ext uri="{BB962C8B-B14F-4D97-AF65-F5344CB8AC3E}">
        <p14:creationId xmlns:p14="http://schemas.microsoft.com/office/powerpoint/2010/main" val="3049434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C0667-05A0-4843-8BD3-62C8920CEBA5}"/>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D1D2EECB-C7AE-4456-B2BF-05371677381F}"/>
              </a:ext>
            </a:extLst>
          </p:cNvPr>
          <p:cNvSpPr>
            <a:spLocks noGrp="1"/>
          </p:cNvSpPr>
          <p:nvPr>
            <p:ph idx="1"/>
          </p:nvPr>
        </p:nvSpPr>
        <p:spPr/>
        <p:txBody>
          <a:bodyPr>
            <a:normAutofit fontScale="92500" lnSpcReduction="10000"/>
          </a:bodyPr>
          <a:lstStyle/>
          <a:p>
            <a:pPr>
              <a:lnSpc>
                <a:spcPct val="110000"/>
              </a:lnSpc>
            </a:pPr>
            <a:r>
              <a:rPr lang="en-US" dirty="0"/>
              <a:t>A major environmental problem with an aquaponics system is the large amount of water — up to 20% of the total — discharged every day to maintain water quality.</a:t>
            </a:r>
          </a:p>
          <a:p>
            <a:pPr lvl="1">
              <a:lnSpc>
                <a:spcPct val="110000"/>
              </a:lnSpc>
            </a:pPr>
            <a:r>
              <a:rPr lang="en-US" sz="2100" dirty="0"/>
              <a:t>Note: The Natural Resources Conservation Service (NRCS), part of the U.S. Department of Agriculture) is working to reduce water use by farmers and gardeners. (Drought is a growing concern. The western United States experienced severe drought in 2021 and 2022.)  </a:t>
            </a:r>
          </a:p>
          <a:p>
            <a:pPr>
              <a:lnSpc>
                <a:spcPct val="110000"/>
              </a:lnSpc>
            </a:pPr>
            <a:r>
              <a:rPr lang="en-US" dirty="0"/>
              <a:t>Discharged water contains water contaminants — ammonia, nitrites, nitrates, phosphates and organic carbon — leading to potential environmental impacts. </a:t>
            </a:r>
          </a:p>
          <a:p>
            <a:pPr>
              <a:lnSpc>
                <a:spcPct val="110000"/>
              </a:lnSpc>
            </a:pPr>
            <a:r>
              <a:rPr lang="en-US" dirty="0"/>
              <a:t>Reducing the amount of waste generated will decrease negative environmental impacts. </a:t>
            </a:r>
          </a:p>
        </p:txBody>
      </p:sp>
    </p:spTree>
    <p:custDataLst>
      <p:tags r:id="rId1"/>
    </p:custDataLst>
    <p:extLst>
      <p:ext uri="{BB962C8B-B14F-4D97-AF65-F5344CB8AC3E}">
        <p14:creationId xmlns:p14="http://schemas.microsoft.com/office/powerpoint/2010/main" val="3215767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1813F-8513-4026-81E9-530DA3FA901C}"/>
              </a:ext>
            </a:extLst>
          </p:cNvPr>
          <p:cNvSpPr>
            <a:spLocks noGrp="1"/>
          </p:cNvSpPr>
          <p:nvPr>
            <p:ph type="title"/>
          </p:nvPr>
        </p:nvSpPr>
        <p:spPr/>
        <p:txBody>
          <a:bodyPr/>
          <a:lstStyle/>
          <a:p>
            <a:r>
              <a:rPr lang="en-US" sz="5400" b="1" dirty="0">
                <a:solidFill>
                  <a:schemeClr val="accent1">
                    <a:lumMod val="75000"/>
                  </a:schemeClr>
                </a:solidFill>
              </a:rPr>
              <a:t>B</a:t>
            </a:r>
            <a:r>
              <a:rPr lang="en-US" sz="5400" dirty="0">
                <a:solidFill>
                  <a:schemeClr val="bg1">
                    <a:lumMod val="95000"/>
                  </a:schemeClr>
                </a:solidFill>
              </a:rPr>
              <a:t>i</a:t>
            </a:r>
            <a:r>
              <a:rPr lang="en-US" sz="5400" b="1" dirty="0">
                <a:solidFill>
                  <a:schemeClr val="accent6">
                    <a:lumMod val="75000"/>
                  </a:schemeClr>
                </a:solidFill>
              </a:rPr>
              <a:t>G </a:t>
            </a:r>
            <a:r>
              <a:rPr lang="en-US" dirty="0"/>
              <a:t>Project efforts</a:t>
            </a:r>
          </a:p>
        </p:txBody>
      </p:sp>
      <p:sp>
        <p:nvSpPr>
          <p:cNvPr id="3" name="Content Placeholder 2">
            <a:extLst>
              <a:ext uri="{FF2B5EF4-FFF2-40B4-BE49-F238E27FC236}">
                <a16:creationId xmlns:a16="http://schemas.microsoft.com/office/drawing/2014/main" id="{F526CFF7-A24B-4841-BA74-96D62B4551BD}"/>
              </a:ext>
            </a:extLst>
          </p:cNvPr>
          <p:cNvSpPr>
            <a:spLocks noGrp="1"/>
          </p:cNvSpPr>
          <p:nvPr>
            <p:ph idx="1"/>
          </p:nvPr>
        </p:nvSpPr>
        <p:spPr/>
        <p:txBody>
          <a:bodyPr/>
          <a:lstStyle/>
          <a:p>
            <a:pPr>
              <a:lnSpc>
                <a:spcPct val="100000"/>
              </a:lnSpc>
            </a:pPr>
            <a:r>
              <a:rPr lang="en-US" dirty="0"/>
              <a:t>Microalgae culture is being studied as a way to treat animal waste to reduce these contaminants and to produce biomass that can be converted into biofuel to help power the system. </a:t>
            </a:r>
          </a:p>
          <a:p>
            <a:pPr>
              <a:lnSpc>
                <a:spcPct val="100000"/>
              </a:lnSpc>
            </a:pPr>
            <a:r>
              <a:rPr lang="en-US" dirty="0"/>
              <a:t>It is hoped that converting aquaponic wastes to energy will generate the power needed to run the system and fully recycle animal and plant wastes. </a:t>
            </a:r>
          </a:p>
          <a:p>
            <a:pPr lvl="1">
              <a:lnSpc>
                <a:spcPct val="100000"/>
              </a:lnSpc>
            </a:pPr>
            <a:r>
              <a:rPr lang="en-US" dirty="0"/>
              <a:t>Large energy usage is another challenge for aquaponics systems. </a:t>
            </a:r>
          </a:p>
          <a:p>
            <a:pPr>
              <a:lnSpc>
                <a:spcPct val="100000"/>
              </a:lnSpc>
            </a:pPr>
            <a:r>
              <a:rPr lang="en-US" dirty="0"/>
              <a:t>Using system wastes to create energy will increase economic viability </a:t>
            </a:r>
          </a:p>
        </p:txBody>
      </p:sp>
    </p:spTree>
    <p:custDataLst>
      <p:tags r:id="rId1"/>
    </p:custDataLst>
    <p:extLst>
      <p:ext uri="{BB962C8B-B14F-4D97-AF65-F5344CB8AC3E}">
        <p14:creationId xmlns:p14="http://schemas.microsoft.com/office/powerpoint/2010/main" val="3105785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FBAD-1C06-4878-9A8B-79C17C3C33B4}"/>
              </a:ext>
            </a:extLst>
          </p:cNvPr>
          <p:cNvSpPr>
            <a:spLocks noGrp="1"/>
          </p:cNvSpPr>
          <p:nvPr>
            <p:ph type="title"/>
          </p:nvPr>
        </p:nvSpPr>
        <p:spPr/>
        <p:txBody>
          <a:bodyPr/>
          <a:lstStyle/>
          <a:p>
            <a:r>
              <a:rPr lang="en-US" dirty="0"/>
              <a:t>Assignment</a:t>
            </a:r>
          </a:p>
        </p:txBody>
      </p:sp>
      <p:sp>
        <p:nvSpPr>
          <p:cNvPr id="3" name="Content Placeholder 2">
            <a:extLst>
              <a:ext uri="{FF2B5EF4-FFF2-40B4-BE49-F238E27FC236}">
                <a16:creationId xmlns:a16="http://schemas.microsoft.com/office/drawing/2014/main" id="{C41617A8-E8AF-495D-A12B-AD096ABDD34F}"/>
              </a:ext>
            </a:extLst>
          </p:cNvPr>
          <p:cNvSpPr>
            <a:spLocks noGrp="1"/>
          </p:cNvSpPr>
          <p:nvPr>
            <p:ph idx="1"/>
          </p:nvPr>
        </p:nvSpPr>
        <p:spPr>
          <a:xfrm>
            <a:off x="386081" y="1759789"/>
            <a:ext cx="8887921" cy="4281573"/>
          </a:xfrm>
        </p:spPr>
        <p:txBody>
          <a:bodyPr/>
          <a:lstStyle/>
          <a:p>
            <a:r>
              <a:rPr lang="en-US" dirty="0"/>
              <a:t>Complete the </a:t>
            </a:r>
            <a:r>
              <a:rPr lang="en-US" i="1" dirty="0"/>
              <a:t>Defining a zero-waste, power independent and economically viable system </a:t>
            </a:r>
            <a:r>
              <a:rPr lang="en-US" dirty="0"/>
              <a:t>table.</a:t>
            </a:r>
          </a:p>
          <a:p>
            <a:pPr lvl="1"/>
            <a:r>
              <a:rPr lang="en-US" sz="2200" dirty="0"/>
              <a:t>Use these definitions to indicate which goal each </a:t>
            </a:r>
            <a:br>
              <a:rPr lang="en-US" sz="2200" dirty="0"/>
            </a:br>
            <a:r>
              <a:rPr lang="en-US" sz="2200" dirty="0"/>
              <a:t>consideration most closely matches. </a:t>
            </a:r>
          </a:p>
          <a:p>
            <a:pPr lvl="2"/>
            <a:r>
              <a:rPr lang="en-US" sz="2000" dirty="0"/>
              <a:t>EI for energy independence </a:t>
            </a:r>
          </a:p>
          <a:p>
            <a:pPr lvl="2"/>
            <a:r>
              <a:rPr lang="en-US" sz="2000" dirty="0"/>
              <a:t>EV for economic viability</a:t>
            </a:r>
          </a:p>
          <a:p>
            <a:pPr lvl="2"/>
            <a:r>
              <a:rPr lang="en-US" sz="2000" dirty="0"/>
              <a:t>ZW for zero waste</a:t>
            </a:r>
          </a:p>
          <a:p>
            <a:r>
              <a:rPr lang="en-US" dirty="0"/>
              <a:t>Then see if you can complete the statements about EI, EV and ZW without referring to the definitions.</a:t>
            </a:r>
          </a:p>
        </p:txBody>
      </p:sp>
      <p:pic>
        <p:nvPicPr>
          <p:cNvPr id="4" name="Picture 3">
            <a:extLst>
              <a:ext uri="{FF2B5EF4-FFF2-40B4-BE49-F238E27FC236}">
                <a16:creationId xmlns:a16="http://schemas.microsoft.com/office/drawing/2014/main" id="{4FACB151-01F1-FD87-137F-ABE182891DC4}"/>
              </a:ext>
            </a:extLst>
          </p:cNvPr>
          <p:cNvPicPr>
            <a:picLocks noChangeAspect="1"/>
          </p:cNvPicPr>
          <p:nvPr/>
        </p:nvPicPr>
        <p:blipFill>
          <a:blip r:embed="rId3"/>
          <a:stretch>
            <a:fillRect/>
          </a:stretch>
        </p:blipFill>
        <p:spPr>
          <a:xfrm>
            <a:off x="8781036" y="2021622"/>
            <a:ext cx="3024883" cy="3170077"/>
          </a:xfrm>
          <a:prstGeom prst="rect">
            <a:avLst/>
          </a:prstGeom>
        </p:spPr>
      </p:pic>
    </p:spTree>
    <p:custDataLst>
      <p:tags r:id="rId1"/>
    </p:custDataLst>
    <p:extLst>
      <p:ext uri="{BB962C8B-B14F-4D97-AF65-F5344CB8AC3E}">
        <p14:creationId xmlns:p14="http://schemas.microsoft.com/office/powerpoint/2010/main" val="2128138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18E7-9B89-4333-A3D0-DD477162AD82}"/>
              </a:ext>
            </a:extLst>
          </p:cNvPr>
          <p:cNvSpPr>
            <a:spLocks noGrp="1"/>
          </p:cNvSpPr>
          <p:nvPr>
            <p:ph type="title"/>
          </p:nvPr>
        </p:nvSpPr>
        <p:spPr/>
        <p:txBody>
          <a:bodyPr/>
          <a:lstStyle/>
          <a:p>
            <a:r>
              <a:rPr lang="en-US" dirty="0"/>
              <a:t>Q&amp;A: Economic viability</a:t>
            </a:r>
          </a:p>
        </p:txBody>
      </p:sp>
      <p:sp>
        <p:nvSpPr>
          <p:cNvPr id="3" name="Content Placeholder 2">
            <a:extLst>
              <a:ext uri="{FF2B5EF4-FFF2-40B4-BE49-F238E27FC236}">
                <a16:creationId xmlns:a16="http://schemas.microsoft.com/office/drawing/2014/main" id="{DAAD3B4D-529A-4EFE-BB98-08AC7237ACAD}"/>
              </a:ext>
            </a:extLst>
          </p:cNvPr>
          <p:cNvSpPr>
            <a:spLocks noGrp="1"/>
          </p:cNvSpPr>
          <p:nvPr>
            <p:ph idx="1"/>
          </p:nvPr>
        </p:nvSpPr>
        <p:spPr/>
        <p:txBody>
          <a:bodyPr/>
          <a:lstStyle/>
          <a:p>
            <a:pPr>
              <a:lnSpc>
                <a:spcPct val="100000"/>
              </a:lnSpc>
            </a:pPr>
            <a:r>
              <a:rPr lang="en-US" dirty="0"/>
              <a:t>Definition: A product or project is economically _________ if its economic benefits exceed its economic __________, when analyzed for society as a whole. </a:t>
            </a:r>
          </a:p>
          <a:p>
            <a:pPr>
              <a:lnSpc>
                <a:spcPct val="100000"/>
              </a:lnSpc>
            </a:pPr>
            <a:r>
              <a:rPr lang="en-US" dirty="0"/>
              <a:t>The economic costs of the project are not the same as its ____________ costs. </a:t>
            </a:r>
          </a:p>
          <a:p>
            <a:pPr>
              <a:lnSpc>
                <a:spcPct val="100000"/>
              </a:lnSpc>
            </a:pPr>
            <a:r>
              <a:rPr lang="en-US" dirty="0"/>
              <a:t>Externalities and environmental _________ must be considered. </a:t>
            </a:r>
          </a:p>
          <a:p>
            <a:pPr>
              <a:lnSpc>
                <a:spcPct val="100000"/>
              </a:lnSpc>
            </a:pPr>
            <a:r>
              <a:rPr lang="en-US" dirty="0"/>
              <a:t>The economic impacts on people who may not __________ from the product must also be considered. </a:t>
            </a:r>
          </a:p>
        </p:txBody>
      </p:sp>
    </p:spTree>
    <p:custDataLst>
      <p:tags r:id="rId1"/>
    </p:custDataLst>
    <p:extLst>
      <p:ext uri="{BB962C8B-B14F-4D97-AF65-F5344CB8AC3E}">
        <p14:creationId xmlns:p14="http://schemas.microsoft.com/office/powerpoint/2010/main" val="1155655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6CDD-E935-4137-AB74-0EBC9ABAEDA4}"/>
              </a:ext>
            </a:extLst>
          </p:cNvPr>
          <p:cNvSpPr>
            <a:spLocks noGrp="1"/>
          </p:cNvSpPr>
          <p:nvPr>
            <p:ph type="title"/>
          </p:nvPr>
        </p:nvSpPr>
        <p:spPr>
          <a:xfrm>
            <a:off x="386081" y="936171"/>
            <a:ext cx="10967720" cy="928688"/>
          </a:xfrm>
        </p:spPr>
        <p:txBody>
          <a:bodyPr>
            <a:noAutofit/>
          </a:bodyPr>
          <a:lstStyle/>
          <a:p>
            <a:r>
              <a:rPr lang="en-US" dirty="0"/>
              <a:t>Q&amp;A: Energy independence </a:t>
            </a:r>
            <a:br>
              <a:rPr lang="en-US" dirty="0"/>
            </a:br>
            <a:endParaRPr lang="en-US" dirty="0"/>
          </a:p>
        </p:txBody>
      </p:sp>
      <p:sp>
        <p:nvSpPr>
          <p:cNvPr id="3" name="Content Placeholder 2">
            <a:extLst>
              <a:ext uri="{FF2B5EF4-FFF2-40B4-BE49-F238E27FC236}">
                <a16:creationId xmlns:a16="http://schemas.microsoft.com/office/drawing/2014/main" id="{80D2B972-AD2D-448D-A655-4799C7863A9A}"/>
              </a:ext>
            </a:extLst>
          </p:cNvPr>
          <p:cNvSpPr>
            <a:spLocks noGrp="1"/>
          </p:cNvSpPr>
          <p:nvPr>
            <p:ph idx="1"/>
          </p:nvPr>
        </p:nvSpPr>
        <p:spPr/>
        <p:txBody>
          <a:bodyPr/>
          <a:lstStyle/>
          <a:p>
            <a:pPr>
              <a:lnSpc>
                <a:spcPct val="100000"/>
              </a:lnSpc>
            </a:pPr>
            <a:r>
              <a:rPr lang="en-US" dirty="0"/>
              <a:t>Definition: Eliminating reliance on __________ supplied by a power company.</a:t>
            </a:r>
          </a:p>
          <a:p>
            <a:pPr>
              <a:lnSpc>
                <a:spcPct val="100000"/>
              </a:lnSpc>
            </a:pPr>
            <a:r>
              <a:rPr lang="en-US" dirty="0"/>
              <a:t>Reducing fossil _____ use (source of 60% of U.S. electricity power)</a:t>
            </a:r>
          </a:p>
          <a:p>
            <a:pPr>
              <a:lnSpc>
                <a:spcPct val="100000"/>
              </a:lnSpc>
            </a:pPr>
            <a:r>
              <a:rPr lang="en-US" dirty="0"/>
              <a:t>Autonomy from the national ___________ energy grid.</a:t>
            </a:r>
          </a:p>
          <a:p>
            <a:pPr>
              <a:lnSpc>
                <a:spcPct val="100000"/>
              </a:lnSpc>
            </a:pPr>
            <a:r>
              <a:rPr lang="en-US" dirty="0"/>
              <a:t>Produce _____ energy than you consume.</a:t>
            </a:r>
          </a:p>
          <a:p>
            <a:pPr>
              <a:lnSpc>
                <a:spcPct val="100000"/>
              </a:lnSpc>
            </a:pPr>
            <a:r>
              <a:rPr lang="en-US" dirty="0"/>
              <a:t>Goal: Reduced energy ________.</a:t>
            </a:r>
          </a:p>
          <a:p>
            <a:endParaRPr lang="en-US" dirty="0"/>
          </a:p>
        </p:txBody>
      </p:sp>
    </p:spTree>
    <p:custDataLst>
      <p:tags r:id="rId1"/>
    </p:custDataLst>
    <p:extLst>
      <p:ext uri="{BB962C8B-B14F-4D97-AF65-F5344CB8AC3E}">
        <p14:creationId xmlns:p14="http://schemas.microsoft.com/office/powerpoint/2010/main" val="27072188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iM846TDs"/>
  <p:tag name="ARTICULATE_SLIDE_COUNT" val="1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4098</TotalTime>
  <Words>915</Words>
  <Application>Microsoft Office PowerPoint</Application>
  <PresentationFormat>Widescreen</PresentationFormat>
  <Paragraphs>71</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Acumin Pro</vt:lpstr>
      <vt:lpstr>Arial</vt:lpstr>
      <vt:lpstr>Calibri</vt:lpstr>
      <vt:lpstr>Symbol</vt:lpstr>
      <vt:lpstr>United Sans Cd Bk</vt:lpstr>
      <vt:lpstr>Wingdings</vt:lpstr>
      <vt:lpstr>Office Theme</vt:lpstr>
      <vt:lpstr>PowerPoint Presentation</vt:lpstr>
      <vt:lpstr>Research question</vt:lpstr>
      <vt:lpstr>BiG research goal </vt:lpstr>
      <vt:lpstr>Definitions</vt:lpstr>
      <vt:lpstr>Challenges</vt:lpstr>
      <vt:lpstr>BiG Project efforts</vt:lpstr>
      <vt:lpstr>Assignment</vt:lpstr>
      <vt:lpstr>Q&amp;A: Economic viability</vt:lpstr>
      <vt:lpstr>Q&amp;A: Energy independence  </vt:lpstr>
      <vt:lpstr>Q&amp;A: Zero waste</vt:lpstr>
      <vt:lpstr>To summarize: </vt:lpstr>
      <vt:lpstr>BiG project efforts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Blue is Green</dc:title>
  <dc:creator>Carroll, Natalie J.</dc:creator>
  <cp:lastModifiedBy>Natalie Carroll</cp:lastModifiedBy>
  <cp:revision>136</cp:revision>
  <dcterms:created xsi:type="dcterms:W3CDTF">2024-06-20T13:54:59Z</dcterms:created>
  <dcterms:modified xsi:type="dcterms:W3CDTF">2025-08-12T20:47:41Z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47FAEBF4-6F3A-477F-A57A-D9BFC1D5309F</vt:lpwstr>
  </property>
  <property fmtid="{D5CDD505-2E9C-101B-9397-08002B2CF9AE}" pid="3" name="ArticulatePath">
    <vt:lpwstr>Presentation1</vt:lpwstr>
  </property>
  <property fmtid="{D5CDD505-2E9C-101B-9397-08002B2CF9AE}" pid="4" name="MSIP_Label_f7606f69-b0ae-4874-be30-7d43a3c7be10_Enabled">
    <vt:lpwstr>true</vt:lpwstr>
  </property>
  <property fmtid="{D5CDD505-2E9C-101B-9397-08002B2CF9AE}" pid="5" name="MSIP_Label_f7606f69-b0ae-4874-be30-7d43a3c7be10_SetDate">
    <vt:lpwstr>2025-03-17T20:17:40Z</vt:lpwstr>
  </property>
  <property fmtid="{D5CDD505-2E9C-101B-9397-08002B2CF9AE}" pid="6" name="MSIP_Label_f7606f69-b0ae-4874-be30-7d43a3c7be10_Method">
    <vt:lpwstr>Standard</vt:lpwstr>
  </property>
  <property fmtid="{D5CDD505-2E9C-101B-9397-08002B2CF9AE}" pid="7" name="MSIP_Label_f7606f69-b0ae-4874-be30-7d43a3c7be10_Name">
    <vt:lpwstr>defa4170-0d19-0005-0001-bc88714345d2</vt:lpwstr>
  </property>
  <property fmtid="{D5CDD505-2E9C-101B-9397-08002B2CF9AE}" pid="8" name="MSIP_Label_f7606f69-b0ae-4874-be30-7d43a3c7be10_SiteId">
    <vt:lpwstr>4130bd39-7c53-419c-b1e5-8758d6d63f21</vt:lpwstr>
  </property>
  <property fmtid="{D5CDD505-2E9C-101B-9397-08002B2CF9AE}" pid="9" name="MSIP_Label_f7606f69-b0ae-4874-be30-7d43a3c7be10_ActionId">
    <vt:lpwstr>cfa3e476-0869-4ee4-96f9-271fb41f0a21</vt:lpwstr>
  </property>
  <property fmtid="{D5CDD505-2E9C-101B-9397-08002B2CF9AE}" pid="10" name="MSIP_Label_f7606f69-b0ae-4874-be30-7d43a3c7be10_ContentBits">
    <vt:lpwstr>0</vt:lpwstr>
  </property>
  <property fmtid="{D5CDD505-2E9C-101B-9397-08002B2CF9AE}" pid="11" name="MSIP_Label_f7606f69-b0ae-4874-be30-7d43a3c7be10_Tag">
    <vt:lpwstr>50, 3, 0, 1</vt:lpwstr>
  </property>
</Properties>
</file>