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260" r:id="rId2"/>
    <p:sldId id="261" r:id="rId3"/>
    <p:sldId id="299" r:id="rId4"/>
    <p:sldId id="300" r:id="rId5"/>
    <p:sldId id="266" r:id="rId6"/>
    <p:sldId id="267" r:id="rId7"/>
    <p:sldId id="268" r:id="rId8"/>
    <p:sldId id="269" r:id="rId9"/>
    <p:sldId id="270" r:id="rId10"/>
    <p:sldId id="271" r:id="rId11"/>
    <p:sldId id="292" r:id="rId12"/>
    <p:sldId id="297" r:id="rId13"/>
    <p:sldId id="293" r:id="rId14"/>
    <p:sldId id="294" r:id="rId15"/>
    <p:sldId id="288" r:id="rId16"/>
    <p:sldId id="296" r:id="rId17"/>
    <p:sldId id="282" r:id="rId18"/>
    <p:sldId id="298" r:id="rId19"/>
    <p:sldId id="283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6C0"/>
    <a:srgbClr val="EF4222"/>
    <a:srgbClr val="B17329"/>
    <a:srgbClr val="005770"/>
    <a:srgbClr val="007741"/>
    <a:srgbClr val="B4D6C6"/>
    <a:srgbClr val="D4D88C"/>
    <a:srgbClr val="BFC861"/>
    <a:srgbClr val="EDEFCE"/>
    <a:srgbClr val="E5E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CA49A-BACD-4ACF-8AA6-717970C1B2BF}" v="173" dt="2022-08-10T02:47:57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1" autoAdjust="0"/>
    <p:restoredTop sz="87859" autoAdjust="0"/>
  </p:normalViewPr>
  <p:slideViewPr>
    <p:cSldViewPr snapToGrid="0">
      <p:cViewPr varScale="1">
        <p:scale>
          <a:sx n="58" d="100"/>
          <a:sy n="58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la, Ratthiphone" userId="495bfc06-53a5-475b-91f5-39d15c1e832f" providerId="ADAL" clId="{323CA49A-BACD-4ACF-8AA6-717970C1B2BF}"/>
    <pc:docChg chg="undo custSel modSld">
      <pc:chgData name="Oula, Ratthiphone" userId="495bfc06-53a5-475b-91f5-39d15c1e832f" providerId="ADAL" clId="{323CA49A-BACD-4ACF-8AA6-717970C1B2BF}" dt="2022-08-10T03:26:14.918" v="1540" actId="20577"/>
      <pc:docMkLst>
        <pc:docMk/>
      </pc:docMkLst>
      <pc:sldChg chg="modSp mod">
        <pc:chgData name="Oula, Ratthiphone" userId="495bfc06-53a5-475b-91f5-39d15c1e832f" providerId="ADAL" clId="{323CA49A-BACD-4ACF-8AA6-717970C1B2BF}" dt="2022-08-10T02:17:17.459" v="1089" actId="20577"/>
        <pc:sldMkLst>
          <pc:docMk/>
          <pc:sldMk cId="812778253" sldId="260"/>
        </pc:sldMkLst>
        <pc:spChg chg="mod">
          <ac:chgData name="Oula, Ratthiphone" userId="495bfc06-53a5-475b-91f5-39d15c1e832f" providerId="ADAL" clId="{323CA49A-BACD-4ACF-8AA6-717970C1B2BF}" dt="2022-08-10T02:17:17.459" v="1089" actId="20577"/>
          <ac:spMkLst>
            <pc:docMk/>
            <pc:sldMk cId="812778253" sldId="260"/>
            <ac:spMk id="7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09T06:39:53.726" v="47" actId="20577"/>
        <pc:sldMkLst>
          <pc:docMk/>
          <pc:sldMk cId="1314473573" sldId="261"/>
        </pc:sldMkLst>
        <pc:spChg chg="mod">
          <ac:chgData name="Oula, Ratthiphone" userId="495bfc06-53a5-475b-91f5-39d15c1e832f" providerId="ADAL" clId="{323CA49A-BACD-4ACF-8AA6-717970C1B2BF}" dt="2022-08-09T06:39:53.726" v="47" actId="20577"/>
          <ac:spMkLst>
            <pc:docMk/>
            <pc:sldMk cId="1314473573" sldId="261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10T02:34:14.997" v="1102" actId="20577"/>
        <pc:sldMkLst>
          <pc:docMk/>
          <pc:sldMk cId="2543405938" sldId="266"/>
        </pc:sldMkLst>
        <pc:spChg chg="mod">
          <ac:chgData name="Oula, Ratthiphone" userId="495bfc06-53a5-475b-91f5-39d15c1e832f" providerId="ADAL" clId="{323CA49A-BACD-4ACF-8AA6-717970C1B2BF}" dt="2022-08-10T02:18:01.160" v="1092" actId="6549"/>
          <ac:spMkLst>
            <pc:docMk/>
            <pc:sldMk cId="2543405938" sldId="266"/>
            <ac:spMk id="2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10T02:34:14.997" v="1102" actId="20577"/>
          <ac:spMkLst>
            <pc:docMk/>
            <pc:sldMk cId="2543405938" sldId="266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09T08:23:45.260" v="835" actId="14100"/>
        <pc:sldMkLst>
          <pc:docMk/>
          <pc:sldMk cId="631890248" sldId="267"/>
        </pc:sldMkLst>
        <pc:spChg chg="mod">
          <ac:chgData name="Oula, Ratthiphone" userId="495bfc06-53a5-475b-91f5-39d15c1e832f" providerId="ADAL" clId="{323CA49A-BACD-4ACF-8AA6-717970C1B2BF}" dt="2022-08-09T08:19:14.007" v="769" actId="6549"/>
          <ac:spMkLst>
            <pc:docMk/>
            <pc:sldMk cId="631890248" sldId="267"/>
            <ac:spMk id="6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09T08:23:11.875" v="833" actId="20577"/>
          <ac:spMkLst>
            <pc:docMk/>
            <pc:sldMk cId="631890248" sldId="267"/>
            <ac:spMk id="7" creationId="{00000000-0000-0000-0000-000000000000}"/>
          </ac:spMkLst>
        </pc:spChg>
        <pc:picChg chg="mod">
          <ac:chgData name="Oula, Ratthiphone" userId="495bfc06-53a5-475b-91f5-39d15c1e832f" providerId="ADAL" clId="{323CA49A-BACD-4ACF-8AA6-717970C1B2BF}" dt="2022-08-09T08:23:45.260" v="835" actId="14100"/>
          <ac:picMkLst>
            <pc:docMk/>
            <pc:sldMk cId="631890248" sldId="267"/>
            <ac:picMk id="3" creationId="{00A7833E-171A-4E2A-82D2-A66B35966A91}"/>
          </ac:picMkLst>
        </pc:picChg>
      </pc:sldChg>
      <pc:sldChg chg="modSp">
        <pc:chgData name="Oula, Ratthiphone" userId="495bfc06-53a5-475b-91f5-39d15c1e832f" providerId="ADAL" clId="{323CA49A-BACD-4ACF-8AA6-717970C1B2BF}" dt="2022-08-10T02:43:57.524" v="1105" actId="6549"/>
        <pc:sldMkLst>
          <pc:docMk/>
          <pc:sldMk cId="2561830565" sldId="268"/>
        </pc:sldMkLst>
        <pc:spChg chg="mod">
          <ac:chgData name="Oula, Ratthiphone" userId="495bfc06-53a5-475b-91f5-39d15c1e832f" providerId="ADAL" clId="{323CA49A-BACD-4ACF-8AA6-717970C1B2BF}" dt="2022-08-10T02:43:57.524" v="1105" actId="6549"/>
          <ac:spMkLst>
            <pc:docMk/>
            <pc:sldMk cId="2561830565" sldId="268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09T08:26:17.342" v="845" actId="20577"/>
        <pc:sldMkLst>
          <pc:docMk/>
          <pc:sldMk cId="1098562333" sldId="269"/>
        </pc:sldMkLst>
        <pc:spChg chg="mod">
          <ac:chgData name="Oula, Ratthiphone" userId="495bfc06-53a5-475b-91f5-39d15c1e832f" providerId="ADAL" clId="{323CA49A-BACD-4ACF-8AA6-717970C1B2BF}" dt="2022-08-09T08:26:17.342" v="845" actId="20577"/>
          <ac:spMkLst>
            <pc:docMk/>
            <pc:sldMk cId="1098562333" sldId="269"/>
            <ac:spMk id="3" creationId="{00000000-0000-0000-0000-000000000000}"/>
          </ac:spMkLst>
        </pc:spChg>
      </pc:sldChg>
      <pc:sldChg chg="modSp">
        <pc:chgData name="Oula, Ratthiphone" userId="495bfc06-53a5-475b-91f5-39d15c1e832f" providerId="ADAL" clId="{323CA49A-BACD-4ACF-8AA6-717970C1B2BF}" dt="2022-08-10T02:46:43.967" v="1132" actId="20577"/>
        <pc:sldMkLst>
          <pc:docMk/>
          <pc:sldMk cId="2898377514" sldId="270"/>
        </pc:sldMkLst>
        <pc:spChg chg="mod">
          <ac:chgData name="Oula, Ratthiphone" userId="495bfc06-53a5-475b-91f5-39d15c1e832f" providerId="ADAL" clId="{323CA49A-BACD-4ACF-8AA6-717970C1B2BF}" dt="2022-08-10T02:46:43.967" v="1132" actId="20577"/>
          <ac:spMkLst>
            <pc:docMk/>
            <pc:sldMk cId="2898377514" sldId="270"/>
            <ac:spMk id="3" creationId="{00000000-0000-0000-0000-000000000000}"/>
          </ac:spMkLst>
        </pc:spChg>
      </pc:sldChg>
      <pc:sldChg chg="modSp">
        <pc:chgData name="Oula, Ratthiphone" userId="495bfc06-53a5-475b-91f5-39d15c1e832f" providerId="ADAL" clId="{323CA49A-BACD-4ACF-8AA6-717970C1B2BF}" dt="2022-08-10T02:47:57.457" v="1157" actId="20577"/>
        <pc:sldMkLst>
          <pc:docMk/>
          <pc:sldMk cId="3519430292" sldId="271"/>
        </pc:sldMkLst>
        <pc:spChg chg="mod">
          <ac:chgData name="Oula, Ratthiphone" userId="495bfc06-53a5-475b-91f5-39d15c1e832f" providerId="ADAL" clId="{323CA49A-BACD-4ACF-8AA6-717970C1B2BF}" dt="2022-08-10T02:47:57.457" v="1157" actId="20577"/>
          <ac:spMkLst>
            <pc:docMk/>
            <pc:sldMk cId="3519430292" sldId="271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10T03:19:57.367" v="1453" actId="20577"/>
        <pc:sldMkLst>
          <pc:docMk/>
          <pc:sldMk cId="2023708724" sldId="282"/>
        </pc:sldMkLst>
        <pc:spChg chg="mod">
          <ac:chgData name="Oula, Ratthiphone" userId="495bfc06-53a5-475b-91f5-39d15c1e832f" providerId="ADAL" clId="{323CA49A-BACD-4ACF-8AA6-717970C1B2BF}" dt="2022-08-10T03:16:33.526" v="1409" actId="20577"/>
          <ac:spMkLst>
            <pc:docMk/>
            <pc:sldMk cId="2023708724" sldId="282"/>
            <ac:spMk id="2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10T03:19:57.367" v="1453" actId="20577"/>
          <ac:spMkLst>
            <pc:docMk/>
            <pc:sldMk cId="2023708724" sldId="282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10T03:26:14.918" v="1540" actId="20577"/>
        <pc:sldMkLst>
          <pc:docMk/>
          <pc:sldMk cId="698335720" sldId="283"/>
        </pc:sldMkLst>
        <pc:spChg chg="mod">
          <ac:chgData name="Oula, Ratthiphone" userId="495bfc06-53a5-475b-91f5-39d15c1e832f" providerId="ADAL" clId="{323CA49A-BACD-4ACF-8AA6-717970C1B2BF}" dt="2022-08-10T03:26:14.918" v="1540" actId="20577"/>
          <ac:spMkLst>
            <pc:docMk/>
            <pc:sldMk cId="698335720" sldId="283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10T03:00:03.817" v="1202" actId="20577"/>
        <pc:sldMkLst>
          <pc:docMk/>
          <pc:sldMk cId="2271984369" sldId="288"/>
        </pc:sldMkLst>
        <pc:spChg chg="mod">
          <ac:chgData name="Oula, Ratthiphone" userId="495bfc06-53a5-475b-91f5-39d15c1e832f" providerId="ADAL" clId="{323CA49A-BACD-4ACF-8AA6-717970C1B2BF}" dt="2022-08-10T02:55:37.131" v="1170" actId="20577"/>
          <ac:spMkLst>
            <pc:docMk/>
            <pc:sldMk cId="2271984369" sldId="288"/>
            <ac:spMk id="11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10T02:56:14.646" v="1187" actId="20577"/>
          <ac:spMkLst>
            <pc:docMk/>
            <pc:sldMk cId="2271984369" sldId="288"/>
            <ac:spMk id="16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10T02:56:23.601" v="1194" actId="20577"/>
          <ac:spMkLst>
            <pc:docMk/>
            <pc:sldMk cId="2271984369" sldId="288"/>
            <ac:spMk id="17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10T03:00:03.817" v="1202" actId="20577"/>
          <ac:spMkLst>
            <pc:docMk/>
            <pc:sldMk cId="2271984369" sldId="288"/>
            <ac:spMk id="23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10T02:56:40.300" v="1195" actId="20577"/>
          <ac:spMkLst>
            <pc:docMk/>
            <pc:sldMk cId="2271984369" sldId="288"/>
            <ac:spMk id="42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09T08:49:44.787" v="1068" actId="6549"/>
        <pc:sldMkLst>
          <pc:docMk/>
          <pc:sldMk cId="3500064851" sldId="292"/>
        </pc:sldMkLst>
        <pc:spChg chg="mod">
          <ac:chgData name="Oula, Ratthiphone" userId="495bfc06-53a5-475b-91f5-39d15c1e832f" providerId="ADAL" clId="{323CA49A-BACD-4ACF-8AA6-717970C1B2BF}" dt="2022-08-09T08:49:44.787" v="1068" actId="6549"/>
          <ac:spMkLst>
            <pc:docMk/>
            <pc:sldMk cId="3500064851" sldId="292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10T02:50:44.921" v="1164" actId="6549"/>
        <pc:sldMkLst>
          <pc:docMk/>
          <pc:sldMk cId="3217164147" sldId="293"/>
        </pc:sldMkLst>
        <pc:spChg chg="mod">
          <ac:chgData name="Oula, Ratthiphone" userId="495bfc06-53a5-475b-91f5-39d15c1e832f" providerId="ADAL" clId="{323CA49A-BACD-4ACF-8AA6-717970C1B2BF}" dt="2022-08-09T08:51:11.921" v="1080" actId="20577"/>
          <ac:spMkLst>
            <pc:docMk/>
            <pc:sldMk cId="3217164147" sldId="293"/>
            <ac:spMk id="2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10T02:50:44.921" v="1164" actId="6549"/>
          <ac:spMkLst>
            <pc:docMk/>
            <pc:sldMk cId="3217164147" sldId="293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10T02:54:49.577" v="1169" actId="6549"/>
        <pc:sldMkLst>
          <pc:docMk/>
          <pc:sldMk cId="834258605" sldId="294"/>
        </pc:sldMkLst>
        <pc:spChg chg="mod">
          <ac:chgData name="Oula, Ratthiphone" userId="495bfc06-53a5-475b-91f5-39d15c1e832f" providerId="ADAL" clId="{323CA49A-BACD-4ACF-8AA6-717970C1B2BF}" dt="2022-08-10T02:54:49.577" v="1169" actId="6549"/>
          <ac:spMkLst>
            <pc:docMk/>
            <pc:sldMk cId="834258605" sldId="294"/>
            <ac:spMk id="2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10T03:16:21.664" v="1406" actId="6549"/>
        <pc:sldMkLst>
          <pc:docMk/>
          <pc:sldMk cId="1187482841" sldId="296"/>
        </pc:sldMkLst>
        <pc:spChg chg="mod">
          <ac:chgData name="Oula, Ratthiphone" userId="495bfc06-53a5-475b-91f5-39d15c1e832f" providerId="ADAL" clId="{323CA49A-BACD-4ACF-8AA6-717970C1B2BF}" dt="2022-08-10T03:13:35.953" v="1273" actId="6549"/>
          <ac:spMkLst>
            <pc:docMk/>
            <pc:sldMk cId="1187482841" sldId="296"/>
            <ac:spMk id="2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10T03:16:21.664" v="1406" actId="6549"/>
          <ac:spMkLst>
            <pc:docMk/>
            <pc:sldMk cId="1187482841" sldId="296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09T08:50:28.627" v="1074" actId="20577"/>
        <pc:sldMkLst>
          <pc:docMk/>
          <pc:sldMk cId="1576608817" sldId="297"/>
        </pc:sldMkLst>
        <pc:spChg chg="mod">
          <ac:chgData name="Oula, Ratthiphone" userId="495bfc06-53a5-475b-91f5-39d15c1e832f" providerId="ADAL" clId="{323CA49A-BACD-4ACF-8AA6-717970C1B2BF}" dt="2022-08-09T08:50:28.627" v="1074" actId="20577"/>
          <ac:spMkLst>
            <pc:docMk/>
            <pc:sldMk cId="1576608817" sldId="297"/>
            <ac:spMk id="2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10T03:23:14.313" v="1483" actId="20577"/>
        <pc:sldMkLst>
          <pc:docMk/>
          <pc:sldMk cId="418544232" sldId="298"/>
        </pc:sldMkLst>
        <pc:spChg chg="mod">
          <ac:chgData name="Oula, Ratthiphone" userId="495bfc06-53a5-475b-91f5-39d15c1e832f" providerId="ADAL" clId="{323CA49A-BACD-4ACF-8AA6-717970C1B2BF}" dt="2022-08-10T03:20:18.090" v="1456" actId="20577"/>
          <ac:spMkLst>
            <pc:docMk/>
            <pc:sldMk cId="418544232" sldId="298"/>
            <ac:spMk id="2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10T03:23:14.313" v="1483" actId="20577"/>
          <ac:spMkLst>
            <pc:docMk/>
            <pc:sldMk cId="418544232" sldId="298"/>
            <ac:spMk id="3" creationId="{00000000-0000-0000-0000-000000000000}"/>
          </ac:spMkLst>
        </pc:spChg>
      </pc:sldChg>
      <pc:sldChg chg="modSp mod">
        <pc:chgData name="Oula, Ratthiphone" userId="495bfc06-53a5-475b-91f5-39d15c1e832f" providerId="ADAL" clId="{323CA49A-BACD-4ACF-8AA6-717970C1B2BF}" dt="2022-08-09T06:53:56.427" v="208" actId="6549"/>
        <pc:sldMkLst>
          <pc:docMk/>
          <pc:sldMk cId="59222215" sldId="299"/>
        </pc:sldMkLst>
        <pc:spChg chg="mod">
          <ac:chgData name="Oula, Ratthiphone" userId="495bfc06-53a5-475b-91f5-39d15c1e832f" providerId="ADAL" clId="{323CA49A-BACD-4ACF-8AA6-717970C1B2BF}" dt="2022-08-09T06:53:56.427" v="208" actId="6549"/>
          <ac:spMkLst>
            <pc:docMk/>
            <pc:sldMk cId="59222215" sldId="299"/>
            <ac:spMk id="5" creationId="{5235CA81-F47A-4C08-95E1-FBE80C64C2A1}"/>
          </ac:spMkLst>
        </pc:spChg>
        <pc:spChg chg="mod">
          <ac:chgData name="Oula, Ratthiphone" userId="495bfc06-53a5-475b-91f5-39d15c1e832f" providerId="ADAL" clId="{323CA49A-BACD-4ACF-8AA6-717970C1B2BF}" dt="2022-08-09T06:45:11.387" v="105" actId="20577"/>
          <ac:spMkLst>
            <pc:docMk/>
            <pc:sldMk cId="59222215" sldId="299"/>
            <ac:spMk id="10" creationId="{D09A4C23-D4B6-4DE9-B0F3-86BC2AA365D1}"/>
          </ac:spMkLst>
        </pc:spChg>
        <pc:spChg chg="mod">
          <ac:chgData name="Oula, Ratthiphone" userId="495bfc06-53a5-475b-91f5-39d15c1e832f" providerId="ADAL" clId="{323CA49A-BACD-4ACF-8AA6-717970C1B2BF}" dt="2022-08-09T06:46:59.628" v="106" actId="207"/>
          <ac:spMkLst>
            <pc:docMk/>
            <pc:sldMk cId="59222215" sldId="299"/>
            <ac:spMk id="18" creationId="{E3E3CA7F-9CBD-4C8B-9132-CB3A8221E7F7}"/>
          </ac:spMkLst>
        </pc:spChg>
        <pc:spChg chg="mod">
          <ac:chgData name="Oula, Ratthiphone" userId="495bfc06-53a5-475b-91f5-39d15c1e832f" providerId="ADAL" clId="{323CA49A-BACD-4ACF-8AA6-717970C1B2BF}" dt="2022-08-09T06:47:03.331" v="107" actId="207"/>
          <ac:spMkLst>
            <pc:docMk/>
            <pc:sldMk cId="59222215" sldId="299"/>
            <ac:spMk id="19" creationId="{61B5A37A-E585-4932-AFA2-5DC9272BACD6}"/>
          </ac:spMkLst>
        </pc:spChg>
        <pc:spChg chg="mod">
          <ac:chgData name="Oula, Ratthiphone" userId="495bfc06-53a5-475b-91f5-39d15c1e832f" providerId="ADAL" clId="{323CA49A-BACD-4ACF-8AA6-717970C1B2BF}" dt="2022-08-09T06:47:06.906" v="108" actId="207"/>
          <ac:spMkLst>
            <pc:docMk/>
            <pc:sldMk cId="59222215" sldId="299"/>
            <ac:spMk id="21" creationId="{43BEB313-682D-481E-83DF-C44441071736}"/>
          </ac:spMkLst>
        </pc:spChg>
        <pc:spChg chg="mod">
          <ac:chgData name="Oula, Ratthiphone" userId="495bfc06-53a5-475b-91f5-39d15c1e832f" providerId="ADAL" clId="{323CA49A-BACD-4ACF-8AA6-717970C1B2BF}" dt="2022-08-09T06:47:10.619" v="109" actId="207"/>
          <ac:spMkLst>
            <pc:docMk/>
            <pc:sldMk cId="59222215" sldId="299"/>
            <ac:spMk id="22" creationId="{6DB083E8-1596-43A2-9430-EFCB1D26CC00}"/>
          </ac:spMkLst>
        </pc:spChg>
        <pc:spChg chg="mod">
          <ac:chgData name="Oula, Ratthiphone" userId="495bfc06-53a5-475b-91f5-39d15c1e832f" providerId="ADAL" clId="{323CA49A-BACD-4ACF-8AA6-717970C1B2BF}" dt="2022-08-09T06:49:09.337" v="157" actId="6549"/>
          <ac:spMkLst>
            <pc:docMk/>
            <pc:sldMk cId="59222215" sldId="299"/>
            <ac:spMk id="24" creationId="{8CBEAD42-007D-4BF9-B2FD-1B7400B05D31}"/>
          </ac:spMkLst>
        </pc:spChg>
      </pc:sldChg>
      <pc:sldChg chg="modSp mod">
        <pc:chgData name="Oula, Ratthiphone" userId="495bfc06-53a5-475b-91f5-39d15c1e832f" providerId="ADAL" clId="{323CA49A-BACD-4ACF-8AA6-717970C1B2BF}" dt="2022-08-09T08:14:07.043" v="726" actId="6549"/>
        <pc:sldMkLst>
          <pc:docMk/>
          <pc:sldMk cId="1458475905" sldId="300"/>
        </pc:sldMkLst>
        <pc:spChg chg="mod">
          <ac:chgData name="Oula, Ratthiphone" userId="495bfc06-53a5-475b-91f5-39d15c1e832f" providerId="ADAL" clId="{323CA49A-BACD-4ACF-8AA6-717970C1B2BF}" dt="2022-08-09T06:54:07.461" v="224" actId="6549"/>
          <ac:spMkLst>
            <pc:docMk/>
            <pc:sldMk cId="1458475905" sldId="300"/>
            <ac:spMk id="2" creationId="{00000000-0000-0000-0000-000000000000}"/>
          </ac:spMkLst>
        </pc:spChg>
        <pc:spChg chg="mod">
          <ac:chgData name="Oula, Ratthiphone" userId="495bfc06-53a5-475b-91f5-39d15c1e832f" providerId="ADAL" clId="{323CA49A-BACD-4ACF-8AA6-717970C1B2BF}" dt="2022-08-09T06:56:50.487" v="255" actId="20577"/>
          <ac:spMkLst>
            <pc:docMk/>
            <pc:sldMk cId="1458475905" sldId="300"/>
            <ac:spMk id="6" creationId="{0FBA23FA-4254-4F63-AEFF-37B0AFEA096B}"/>
          </ac:spMkLst>
        </pc:spChg>
        <pc:spChg chg="mod">
          <ac:chgData name="Oula, Ratthiphone" userId="495bfc06-53a5-475b-91f5-39d15c1e832f" providerId="ADAL" clId="{323CA49A-BACD-4ACF-8AA6-717970C1B2BF}" dt="2022-08-09T06:57:20.554" v="262" actId="6549"/>
          <ac:spMkLst>
            <pc:docMk/>
            <pc:sldMk cId="1458475905" sldId="300"/>
            <ac:spMk id="19" creationId="{7CAFE850-A248-4240-83CB-E412894B94E3}"/>
          </ac:spMkLst>
        </pc:spChg>
        <pc:spChg chg="mod">
          <ac:chgData name="Oula, Ratthiphone" userId="495bfc06-53a5-475b-91f5-39d15c1e832f" providerId="ADAL" clId="{323CA49A-BACD-4ACF-8AA6-717970C1B2BF}" dt="2022-08-09T07:44:37.428" v="343" actId="1076"/>
          <ac:spMkLst>
            <pc:docMk/>
            <pc:sldMk cId="1458475905" sldId="300"/>
            <ac:spMk id="20" creationId="{6CE3BEB7-4BE2-4BF4-9888-7241826464B1}"/>
          </ac:spMkLst>
        </pc:spChg>
        <pc:spChg chg="mod">
          <ac:chgData name="Oula, Ratthiphone" userId="495bfc06-53a5-475b-91f5-39d15c1e832f" providerId="ADAL" clId="{323CA49A-BACD-4ACF-8AA6-717970C1B2BF}" dt="2022-08-09T07:52:01.277" v="447" actId="20577"/>
          <ac:spMkLst>
            <pc:docMk/>
            <pc:sldMk cId="1458475905" sldId="300"/>
            <ac:spMk id="21" creationId="{5F55B405-B905-4114-8145-A180C30FAD5E}"/>
          </ac:spMkLst>
        </pc:spChg>
        <pc:spChg chg="mod">
          <ac:chgData name="Oula, Ratthiphone" userId="495bfc06-53a5-475b-91f5-39d15c1e832f" providerId="ADAL" clId="{323CA49A-BACD-4ACF-8AA6-717970C1B2BF}" dt="2022-08-09T07:55:40.910" v="525" actId="6549"/>
          <ac:spMkLst>
            <pc:docMk/>
            <pc:sldMk cId="1458475905" sldId="300"/>
            <ac:spMk id="22" creationId="{E36DA6EB-5AC5-4078-B37C-E0CE00EBF2D1}"/>
          </ac:spMkLst>
        </pc:spChg>
        <pc:spChg chg="mod">
          <ac:chgData name="Oula, Ratthiphone" userId="495bfc06-53a5-475b-91f5-39d15c1e832f" providerId="ADAL" clId="{323CA49A-BACD-4ACF-8AA6-717970C1B2BF}" dt="2022-08-09T08:05:46.395" v="602" actId="6549"/>
          <ac:spMkLst>
            <pc:docMk/>
            <pc:sldMk cId="1458475905" sldId="300"/>
            <ac:spMk id="23" creationId="{0729B1E0-A3D8-45E5-BAD8-1A692154190A}"/>
          </ac:spMkLst>
        </pc:spChg>
        <pc:spChg chg="mod">
          <ac:chgData name="Oula, Ratthiphone" userId="495bfc06-53a5-475b-91f5-39d15c1e832f" providerId="ADAL" clId="{323CA49A-BACD-4ACF-8AA6-717970C1B2BF}" dt="2022-08-09T08:14:07.043" v="726" actId="6549"/>
          <ac:spMkLst>
            <pc:docMk/>
            <pc:sldMk cId="1458475905" sldId="300"/>
            <ac:spMk id="24" creationId="{D0AE28F1-C614-44F2-B160-5B86125099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08577-7C68-4A62-BE25-1C82816091A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8E958-6942-4515-8E13-398B0809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b="1" dirty="0"/>
              <a:t>ເວລາ: </a:t>
            </a:r>
            <a:r>
              <a:rPr lang="en-US" b="1" dirty="0"/>
              <a:t>30 </a:t>
            </a:r>
            <a:r>
              <a:rPr lang="lo-LA" b="1" dirty="0"/>
              <a:t>ນາທີ</a:t>
            </a:r>
            <a:endParaRPr b="1"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43F142-61B3-4FB2-A72D-D19D2E2A70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02423-C7F7-43D3-93A4-B7E84AAD8C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80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78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Raj S. (2020)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ຜົນກະທົບຈາກການປ່ຽນແປງດ້ານໂພຊະນາການຕໍ່ກັບພະຍາດຊຳເຮື້ອ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Noland D.,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Drisko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Wagner L. (eds)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ການປິ່ນປົວພື້ນຟູໂພຊະນາການແບບເຊື່ອມສານ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Humana, Cham. https://doi.org/10.1007/978-3-030-30730-1_2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4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3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Lao PDR recognize the right to food formally/legally?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8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1268D0-5879-4B44-BB26-37F4013F55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69396-A909-4953-94E9-B1CBF95D1E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53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0068-43C5-4C96-B001-4D8BF78C41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dirty="0"/>
              <a:t>ໃນ</a:t>
            </a:r>
            <a:r>
              <a:rPr lang="en-US" dirty="0"/>
              <a:t> SDG 2,</a:t>
            </a:r>
            <a:r>
              <a:rPr lang="en-US" baseline="0" dirty="0"/>
              <a:t> </a:t>
            </a:r>
            <a:r>
              <a:rPr lang="lo-LA" baseline="0" dirty="0"/>
              <a:t>ພວກເຮົາຕ້ອງມີຄວາມໝັ້ນຄົງດ້ານສະບຽງອາຫານ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o-L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dirty="0"/>
              <a:t>ໜ່ວຍງານ: ທຸກຄົນມີທາງທາງເລືອກຢ່າງອິດສະຫຼະສຳລັບອາຫານ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8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ອະທິບາຍ: ຕ່ອງໂສ້ການສະໜອງອາຫານ, </a:t>
            </a:r>
            <a:r>
              <a:rPr lang="lo-LA" baseline="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ສະພາບແວລ້ອມຂອງອາຫານ</a:t>
            </a:r>
            <a:r>
              <a:rPr lang="en-US" baseline="0" dirty="0"/>
              <a:t>, </a:t>
            </a:r>
            <a:r>
              <a:rPr lang="lo-LA" baseline="0" dirty="0"/>
              <a:t>ພຶດຕິກຳຂອງຜູ້ບໍລິໂພກ, ອາຫານ, ລະບົບຂັບເຄື່ອນ, ນະໂຍບາຍ, ການຄ້ຳປະກັນສະບຽງອາຫານ, ສິດທິການເຂົ້າເຖີງອາຫານ</a:t>
            </a:r>
            <a:endParaRPr lang="en-US" baseline="0" dirty="0"/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lo-LA" dirty="0">
                <a:sym typeface="Wingdings" panose="05000000000000000000" pitchFamily="2" charset="2"/>
              </a:rPr>
              <a:t>ເນັ້ນໃສ່ ບົດບາດຢູ່ລະດັບສູນກາງ ກ່ຽວກັບສະພາບຂອງອາຫານ ເພື່ອເສີມຄຸ່ນຄ່າສານອາຫານ, ຊຶ່ງເປັນທາງເລືອກສຳລັບຜູ້້ບໍລິໂພກເພື່ອສຸຂະພາບ ແລະ ຄວາມຍືນຍົງ</a:t>
            </a:r>
            <a:r>
              <a:rPr lang="en-US" dirty="0"/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lo-LA" dirty="0">
                <a:sym typeface="Wingdings" panose="05000000000000000000" pitchFamily="2" charset="2"/>
              </a:rPr>
              <a:t>ເນັ້ນໃສ່ ບົດບາດຄວາມສຳຄັນຂອງອາຫານທີ່ເຊື່ອມໂຍງ ລະຫອວ່າງລະບົບສະໜອງອາຫານ ແລະ ໂພຊະນາການ ແລະ ຜົນໄດ້ຮັບທາງດ້ານສຸຂະພາບຂອງພວກເຂົາ ແລະ</a:t>
            </a:r>
            <a:r>
              <a:rPr lang="en-US" dirty="0"/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lo-LA" dirty="0">
                <a:sym typeface="Wingdings" panose="05000000000000000000" pitchFamily="2" charset="2"/>
              </a:rPr>
              <a:t>ຄຳນຶງເຖີງ ຜົນກະທົບດ້ານກະສິກຳ ແລະ ລະບົບສະໜອງອາຫານແບບຍືນຍົງ ໃນສາມມິຕິສຳຄັນ (ເສດຖະກິດ, ສັງຄົມ ແລະ ສິ່ງແວດລ້ອມ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picture from Lao PDR?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E6352-7140-514C-B9B3-9252D3F102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5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35406"/>
            <a:ext cx="9144000" cy="20274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125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54976"/>
            <a:ext cx="9144000" cy="14049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910277-0FA1-1F46-9FD7-836ED090B7BF}"/>
              </a:ext>
            </a:extLst>
          </p:cNvPr>
          <p:cNvCxnSpPr>
            <a:cxnSpLocks/>
          </p:cNvCxnSpPr>
          <p:nvPr userDrawn="1"/>
        </p:nvCxnSpPr>
        <p:spPr>
          <a:xfrm>
            <a:off x="1524000" y="2471268"/>
            <a:ext cx="9144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EBE40AE-9D6B-494E-AA98-4B73602A1C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36759"/>
            <a:ext cx="12192000" cy="1158132"/>
          </a:xfrm>
          <a:prstGeom prst="rect">
            <a:avLst/>
          </a:prstGeom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">
            <a:extLst>
              <a:ext uri="{FF2B5EF4-FFF2-40B4-BE49-F238E27FC236}">
                <a16:creationId xmlns:a16="http://schemas.microsoft.com/office/drawing/2014/main" id="{C4C4C8D2-5E76-0340-BD75-529702744DC7}"/>
              </a:ext>
            </a:extLst>
          </p:cNvPr>
          <p:cNvSpPr/>
          <p:nvPr userDrawn="1"/>
        </p:nvSpPr>
        <p:spPr>
          <a:xfrm rot="5400000">
            <a:off x="233391" y="-240798"/>
            <a:ext cx="1506796" cy="198204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riangle 2">
            <a:extLst>
              <a:ext uri="{FF2B5EF4-FFF2-40B4-BE49-F238E27FC236}">
                <a16:creationId xmlns:a16="http://schemas.microsoft.com/office/drawing/2014/main" id="{6A922BE3-F9F8-BA45-A8C0-6D998F541EA4}"/>
              </a:ext>
            </a:extLst>
          </p:cNvPr>
          <p:cNvSpPr/>
          <p:nvPr userDrawn="1"/>
        </p:nvSpPr>
        <p:spPr>
          <a:xfrm rot="5400000">
            <a:off x="196930" y="-204342"/>
            <a:ext cx="1275607" cy="1677939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984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535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25" b="0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167ACD-AB06-FF41-AA10-BD7149D7A7F6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2956"/>
            <a:ext cx="9144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9380D8C-34F1-514B-B8D2-1FDFA55E04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36759"/>
            <a:ext cx="12192000" cy="1158132"/>
          </a:xfrm>
          <a:prstGeom prst="rect">
            <a:avLst/>
          </a:prstGeom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">
            <a:extLst>
              <a:ext uri="{FF2B5EF4-FFF2-40B4-BE49-F238E27FC236}">
                <a16:creationId xmlns:a16="http://schemas.microsoft.com/office/drawing/2014/main" id="{C1005787-6556-EB44-9694-BE9AD99691FA}"/>
              </a:ext>
            </a:extLst>
          </p:cNvPr>
          <p:cNvSpPr/>
          <p:nvPr userDrawn="1"/>
        </p:nvSpPr>
        <p:spPr>
          <a:xfrm rot="5400000">
            <a:off x="233391" y="-240798"/>
            <a:ext cx="1506796" cy="198204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riangle 2">
            <a:extLst>
              <a:ext uri="{FF2B5EF4-FFF2-40B4-BE49-F238E27FC236}">
                <a16:creationId xmlns:a16="http://schemas.microsoft.com/office/drawing/2014/main" id="{A1CED9DE-2B16-9342-8E84-378077EDAF16}"/>
              </a:ext>
            </a:extLst>
          </p:cNvPr>
          <p:cNvSpPr/>
          <p:nvPr userDrawn="1"/>
        </p:nvSpPr>
        <p:spPr>
          <a:xfrm rot="5400000">
            <a:off x="196930" y="-204342"/>
            <a:ext cx="1275607" cy="1677939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093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1_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8"/>
          <p:cNvSpPr txBox="1">
            <a:spLocks noGrp="1"/>
          </p:cNvSpPr>
          <p:nvPr>
            <p:ph type="ctrTitle"/>
          </p:nvPr>
        </p:nvSpPr>
        <p:spPr>
          <a:xfrm>
            <a:off x="1524000" y="117535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108"/>
          <p:cNvCxnSpPr/>
          <p:nvPr/>
        </p:nvCxnSpPr>
        <p:spPr>
          <a:xfrm>
            <a:off x="1524000" y="3562956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108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12192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6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99AF-5922-44E5-9E71-FB33E80F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2E914-CF20-4F3F-B23A-83D4918614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87968"/>
            <a:ext cx="10515600" cy="4678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9EE821C-D3FC-F840-B5AB-7C546ADF2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2403FB-25DD-1F4D-9D47-C1CEC8B569F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82233"/>
            <a:ext cx="105156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4F31CD1-81B6-E441-8BF9-425024CD323B}"/>
              </a:ext>
            </a:extLst>
          </p:cNvPr>
          <p:cNvGrpSpPr/>
          <p:nvPr userDrawn="1"/>
        </p:nvGrpSpPr>
        <p:grpSpPr>
          <a:xfrm>
            <a:off x="-4236" y="-3176"/>
            <a:ext cx="1982048" cy="1506797"/>
            <a:chOff x="-3178" y="-3176"/>
            <a:chExt cx="1646959" cy="1669406"/>
          </a:xfrm>
        </p:grpSpPr>
        <p:sp>
          <p:nvSpPr>
            <p:cNvPr id="7" name="Triangle 2">
              <a:extLst>
                <a:ext uri="{FF2B5EF4-FFF2-40B4-BE49-F238E27FC236}">
                  <a16:creationId xmlns:a16="http://schemas.microsoft.com/office/drawing/2014/main" id="{31FC9281-ABA2-D54B-B89E-6A8583D74FC8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Triangle 2">
              <a:extLst>
                <a:ext uri="{FF2B5EF4-FFF2-40B4-BE49-F238E27FC236}">
                  <a16:creationId xmlns:a16="http://schemas.microsoft.com/office/drawing/2014/main" id="{718F5D4B-0782-F14D-8BD0-14A29D5E622D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198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242" y="767883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242" y="3647608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ED3EBA-C936-CA47-B212-1DD28D1A1869}"/>
              </a:ext>
            </a:extLst>
          </p:cNvPr>
          <p:cNvCxnSpPr>
            <a:cxnSpLocks/>
          </p:cNvCxnSpPr>
          <p:nvPr userDrawn="1"/>
        </p:nvCxnSpPr>
        <p:spPr>
          <a:xfrm>
            <a:off x="5238242" y="3628283"/>
            <a:ext cx="69537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2">
            <a:extLst>
              <a:ext uri="{FF2B5EF4-FFF2-40B4-BE49-F238E27FC236}">
                <a16:creationId xmlns:a16="http://schemas.microsoft.com/office/drawing/2014/main" id="{7972656B-D34B-7A47-AF68-55E3A457BE93}"/>
              </a:ext>
            </a:extLst>
          </p:cNvPr>
          <p:cNvSpPr/>
          <p:nvPr userDrawn="1"/>
        </p:nvSpPr>
        <p:spPr>
          <a:xfrm rot="5400000">
            <a:off x="233391" y="-240798"/>
            <a:ext cx="1506796" cy="198204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riangle 2">
            <a:extLst>
              <a:ext uri="{FF2B5EF4-FFF2-40B4-BE49-F238E27FC236}">
                <a16:creationId xmlns:a16="http://schemas.microsoft.com/office/drawing/2014/main" id="{9E85EBBA-5B5D-1C46-8EB2-3F3B34A34131}"/>
              </a:ext>
            </a:extLst>
          </p:cNvPr>
          <p:cNvSpPr/>
          <p:nvPr userDrawn="1"/>
        </p:nvSpPr>
        <p:spPr>
          <a:xfrm rot="5400000">
            <a:off x="196930" y="-204342"/>
            <a:ext cx="1275607" cy="1677939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974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FE8E-6B16-4D1A-89CA-C8AC7AA6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9C1E9F-F12B-CC40-BA2A-511122AF5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0C3BC0-BFC8-5E4E-B211-F779A1B1653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82233"/>
            <a:ext cx="105156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717D1-205A-2A4A-A230-7965F9CE0EAC}"/>
              </a:ext>
            </a:extLst>
          </p:cNvPr>
          <p:cNvGrpSpPr/>
          <p:nvPr userDrawn="1"/>
        </p:nvGrpSpPr>
        <p:grpSpPr>
          <a:xfrm>
            <a:off x="-4236" y="-3176"/>
            <a:ext cx="1982048" cy="1506797"/>
            <a:chOff x="-3178" y="-3176"/>
            <a:chExt cx="1646959" cy="1669406"/>
          </a:xfrm>
        </p:grpSpPr>
        <p:sp>
          <p:nvSpPr>
            <p:cNvPr id="8" name="Triangle 2">
              <a:extLst>
                <a:ext uri="{FF2B5EF4-FFF2-40B4-BE49-F238E27FC236}">
                  <a16:creationId xmlns:a16="http://schemas.microsoft.com/office/drawing/2014/main" id="{589C902A-4EB8-5240-BCF3-0BB8FC7B87F4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Triangle 2">
              <a:extLst>
                <a:ext uri="{FF2B5EF4-FFF2-40B4-BE49-F238E27FC236}">
                  <a16:creationId xmlns:a16="http://schemas.microsoft.com/office/drawing/2014/main" id="{D8F2384B-8766-C34C-92A4-888315CBCCE6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481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40153FC-A54E-874E-8EFA-851CBF037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946678-FEEF-6846-AE20-21C18FB6BA9C}"/>
              </a:ext>
            </a:extLst>
          </p:cNvPr>
          <p:cNvGrpSpPr/>
          <p:nvPr userDrawn="1"/>
        </p:nvGrpSpPr>
        <p:grpSpPr>
          <a:xfrm>
            <a:off x="-4236" y="-3176"/>
            <a:ext cx="1982048" cy="1506797"/>
            <a:chOff x="-3178" y="-3176"/>
            <a:chExt cx="1646959" cy="1669406"/>
          </a:xfrm>
        </p:grpSpPr>
        <p:sp>
          <p:nvSpPr>
            <p:cNvPr id="5" name="Triangle 2">
              <a:extLst>
                <a:ext uri="{FF2B5EF4-FFF2-40B4-BE49-F238E27FC236}">
                  <a16:creationId xmlns:a16="http://schemas.microsoft.com/office/drawing/2014/main" id="{C6FB082E-F290-FA45-BBD7-FFEB222F21D5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Triangle 2">
              <a:extLst>
                <a:ext uri="{FF2B5EF4-FFF2-40B4-BE49-F238E27FC236}">
                  <a16:creationId xmlns:a16="http://schemas.microsoft.com/office/drawing/2014/main" id="{3ED2CE7B-F051-2847-952F-0332C8B2E4ED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66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912B-E769-445D-A6C5-06520D90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4615"/>
            <a:ext cx="10515600" cy="1573619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24FD113-387A-6844-BC4B-5AD58E4B3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ANRCB   |   </a:t>
            </a:r>
            <a:fld id="{D8FE707D-7EDD-4671-B995-A3FBECAF0B25}" type="slidenum">
              <a:rPr lang="en-US" b="1" smtClean="0"/>
              <a:pPr/>
              <a:t>‹#›</a:t>
            </a:fld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10EA11-3AC4-2846-B76F-3DF63C90B0C5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78866"/>
            <a:ext cx="10515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2">
            <a:extLst>
              <a:ext uri="{FF2B5EF4-FFF2-40B4-BE49-F238E27FC236}">
                <a16:creationId xmlns:a16="http://schemas.microsoft.com/office/drawing/2014/main" id="{EEE38A5B-5A30-D844-AF78-6170B85E8655}"/>
              </a:ext>
            </a:extLst>
          </p:cNvPr>
          <p:cNvSpPr/>
          <p:nvPr userDrawn="1"/>
        </p:nvSpPr>
        <p:spPr>
          <a:xfrm rot="5400000">
            <a:off x="233391" y="-240798"/>
            <a:ext cx="1506796" cy="198204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riangle 2">
            <a:extLst>
              <a:ext uri="{FF2B5EF4-FFF2-40B4-BE49-F238E27FC236}">
                <a16:creationId xmlns:a16="http://schemas.microsoft.com/office/drawing/2014/main" id="{50F924A2-E453-CA41-9199-01873DABBD18}"/>
              </a:ext>
            </a:extLst>
          </p:cNvPr>
          <p:cNvSpPr/>
          <p:nvPr userDrawn="1"/>
        </p:nvSpPr>
        <p:spPr>
          <a:xfrm rot="5400000">
            <a:off x="196930" y="-204342"/>
            <a:ext cx="1275607" cy="1677939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2395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A299-9D74-4C65-97C9-8376FBB6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D8339-C764-4394-984C-4DEE2FF3C3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1490805"/>
            <a:ext cx="5073649" cy="47001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F065B-EEB2-471E-A8FC-33594BB681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0152" y="1501438"/>
            <a:ext cx="5073649" cy="47001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2166213-81E0-6C48-8659-AB983C98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4E409A-1C2D-9F4F-87EC-99732FC371F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82233"/>
            <a:ext cx="105156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1018150-0F49-854F-A06F-08EFCC2EFD6B}"/>
              </a:ext>
            </a:extLst>
          </p:cNvPr>
          <p:cNvGrpSpPr/>
          <p:nvPr userDrawn="1"/>
        </p:nvGrpSpPr>
        <p:grpSpPr>
          <a:xfrm>
            <a:off x="-4236" y="-3176"/>
            <a:ext cx="1982048" cy="1506797"/>
            <a:chOff x="-3178" y="-3176"/>
            <a:chExt cx="1646959" cy="1669406"/>
          </a:xfrm>
        </p:grpSpPr>
        <p:sp>
          <p:nvSpPr>
            <p:cNvPr id="10" name="Triangle 2">
              <a:extLst>
                <a:ext uri="{FF2B5EF4-FFF2-40B4-BE49-F238E27FC236}">
                  <a16:creationId xmlns:a16="http://schemas.microsoft.com/office/drawing/2014/main" id="{72FADDB8-FE99-5D44-99AA-76F492BDD3E0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8CFC0A85-51F6-184C-8900-EC3D23FB6AFA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738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90156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24702"/>
            <a:ext cx="5157787" cy="3890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90156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35334"/>
            <a:ext cx="5183188" cy="3890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BA6FB0-BA43-4CFC-A76D-28EE4377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B656E0B-D609-4D44-85B0-4FCFA6F7C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340288-326B-3E48-BC8A-268E0F52FC0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82233"/>
            <a:ext cx="105156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8933B-4F4D-6642-92D6-DEF9A15FC59B}"/>
              </a:ext>
            </a:extLst>
          </p:cNvPr>
          <p:cNvGrpSpPr/>
          <p:nvPr userDrawn="1"/>
        </p:nvGrpSpPr>
        <p:grpSpPr>
          <a:xfrm>
            <a:off x="-4236" y="-3176"/>
            <a:ext cx="1982048" cy="1506797"/>
            <a:chOff x="-3178" y="-3176"/>
            <a:chExt cx="1646959" cy="1669406"/>
          </a:xfrm>
        </p:grpSpPr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405B28D0-528D-2F4F-9C6C-B55470710324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Triangle 2">
              <a:extLst>
                <a:ext uri="{FF2B5EF4-FFF2-40B4-BE49-F238E27FC236}">
                  <a16:creationId xmlns:a16="http://schemas.microsoft.com/office/drawing/2014/main" id="{A5AC2091-4B5C-684B-90C4-1BA18B60120A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73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7" y="6119609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825"/>
            </a:lvl1pPr>
          </a:lstStyle>
          <a:p>
            <a:pPr lvl="0"/>
            <a:r>
              <a:rPr lang="en-US" dirty="0"/>
              <a:t>[Photo credit]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108832"/>
            <a:ext cx="5588000" cy="914400"/>
          </a:xfrm>
          <a:prstGeom prst="rect">
            <a:avLst/>
          </a:prstGeom>
          <a:solidFill>
            <a:schemeClr val="bg1"/>
          </a:solidFill>
        </p:spPr>
        <p:txBody>
          <a:bodyPr lIns="365760" tIns="45720" bIns="0" anchor="ctr"/>
          <a:lstStyle>
            <a:lvl1pPr marL="0" indent="0">
              <a:buNone/>
              <a:defRPr sz="2700" b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4C7DBE-6011-FC43-B68E-60EF4B78E8F4}"/>
              </a:ext>
            </a:extLst>
          </p:cNvPr>
          <p:cNvGrpSpPr/>
          <p:nvPr userDrawn="1"/>
        </p:nvGrpSpPr>
        <p:grpSpPr>
          <a:xfrm>
            <a:off x="-4236" y="-3176"/>
            <a:ext cx="1982048" cy="1506797"/>
            <a:chOff x="-3178" y="-3176"/>
            <a:chExt cx="1646959" cy="1669406"/>
          </a:xfrm>
        </p:grpSpPr>
        <p:sp>
          <p:nvSpPr>
            <p:cNvPr id="9" name="Triangle 2">
              <a:extLst>
                <a:ext uri="{FF2B5EF4-FFF2-40B4-BE49-F238E27FC236}">
                  <a16:creationId xmlns:a16="http://schemas.microsoft.com/office/drawing/2014/main" id="{580A20C3-A958-5149-846C-17C31C465AF9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EDE8981D-E850-6746-9672-A856447819D4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665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840410D-CB4F-425F-BE44-944494D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9C2C4-2277-4DB8-BCAF-9727CE23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8558"/>
            <a:ext cx="105156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F604E5E-5B3B-0242-BD0C-18D77113E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i7846e/I7846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i7846e/I7846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3/i7846e/I7846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399/e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o.org/3/ca9731en/ca9731e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fao.org/3/ca9731en/ca9731e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i7846e/I7846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a9731en/ca9731e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o.org/3/ca9731en/ca9731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i7846e/I7846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o.org/3/ca9731en/ca9731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1A3D2-9394-407A-A162-69AEF023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435407"/>
            <a:ext cx="6510867" cy="18844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o-LA" sz="44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ແນະນຳແນວຄວາມຄິດພື້ນຖານທາງດ້ານໂພຊະນາການ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1" name="Google Shape;71;p2"/>
          <p:cNvSpPr txBox="1"/>
          <p:nvPr/>
        </p:nvSpPr>
        <p:spPr>
          <a:xfrm>
            <a:off x="1683741" y="6163739"/>
            <a:ext cx="8841441" cy="51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ໄດ້ຮັບທຶນສະໜັບສະໜູນຈາກອົງການ </a:t>
            </a: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USAID/Laos </a:t>
            </a: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ສຳລັບຂໍ້ຕົກລົງໂຄງການຮ່ວມມື #7200</a:t>
            </a: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AA18CA00009 </a:t>
            </a:r>
            <a:b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</a:b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(LASER-PULSE) </a:t>
            </a: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ໃຫ້ກັບມະຫາວິທະຍາໄລເພີດູ. ເນື້ອໃນແມ່ນບັນຍາຍມາຈາກປະສົບການຂອງຜູ້ຂຽນ ເຊີ່ງບໍ່ແມ່ນເນື້ອຫາສະເພາະຂອງອົງການ </a:t>
            </a: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USAID. </a:t>
            </a:r>
            <a:endParaRPr lang="en-US" sz="12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ຂໍ້ມູນເພີ່ມເຕີມກະລຸນນາຕິດຕໍ່ກັບອົງການ </a:t>
            </a:r>
            <a:r>
              <a:rPr lang="en-US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CRS </a:t>
            </a:r>
            <a:r>
              <a:rPr lang="lo-LA" sz="12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ປະຈຳ ສປປ ລາວ.</a:t>
            </a:r>
            <a:endParaRPr lang="lo-LA" sz="14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8B"/>
              </a:buClr>
              <a:buSzPts val="11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1675280" y="4010547"/>
            <a:ext cx="8841441" cy="75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8B"/>
              </a:buClr>
              <a:buSzPts val="1350"/>
              <a:buFontTx/>
              <a:buNone/>
              <a:tabLst/>
              <a:defRPr/>
            </a:pPr>
            <a:r>
              <a:rPr lang="lo-LA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ການຝຶກອົບຮົມໂດຍ ໂຄງການການສ້າງຄວາມເຂັ້ມແຂງໃນການຄົ້ນຄ້ວາທາງດ້ານໂພຊະນາການ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 (ANRCB), </a:t>
            </a:r>
            <a:r>
              <a:rPr lang="lo-LA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ຊຶ່ງຢູ່ພາຍ</a:t>
            </a:r>
            <a:r>
              <a:rPr lang="lo-LA" sz="1800" b="1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ໃ</a:t>
            </a:r>
            <a:r>
              <a:rPr lang="lo-LA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ຕ້ ໂຄງການ ລິເລີ່ມທາງໂພຊະນາການ ລາວ-ອາເມລິກາ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 (LANI)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oogle Shape;106;p2"/>
          <p:cNvSpPr txBox="1">
            <a:spLocks/>
          </p:cNvSpPr>
          <p:nvPr/>
        </p:nvSpPr>
        <p:spPr>
          <a:xfrm>
            <a:off x="1350433" y="1707526"/>
            <a:ext cx="91440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SzPts val="1622"/>
            </a:pPr>
            <a:r>
              <a:rPr lang="lo-LA" sz="1600" b="1" dirty="0">
                <a:solidFill>
                  <a:srgbClr val="00727E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ຫົວຂໍ້ທີ 5</a:t>
            </a:r>
            <a:br>
              <a:rPr lang="en-US" sz="1600" b="1" dirty="0">
                <a:solidFill>
                  <a:srgbClr val="00727E"/>
                </a:solidFill>
              </a:rPr>
            </a:br>
            <a:r>
              <a:rPr lang="lo-LA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ການຄ້ຳປະກັນສະບຽງອາຫານ</a:t>
            </a:r>
            <a:r>
              <a:rPr lang="lo-LA" sz="1600" b="1" dirty="0">
                <a:solidFill>
                  <a:srgbClr val="00727E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ແລະ ລະບົບ</a:t>
            </a:r>
            <a:r>
              <a:rPr lang="en-US" sz="1600" b="1" dirty="0">
                <a:solidFill>
                  <a:srgbClr val="00727E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</a:t>
            </a:r>
            <a:r>
              <a:rPr lang="lo-LA" sz="1600" b="1" dirty="0">
                <a:solidFill>
                  <a:srgbClr val="00727E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ອາຫານ</a:t>
            </a:r>
            <a:endParaRPr lang="en-US" sz="16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algn="ctr">
              <a:lnSpc>
                <a:spcPct val="100000"/>
              </a:lnSpc>
              <a:buSzPts val="1622"/>
            </a:pPr>
            <a:endParaRPr lang="en-US" sz="200" dirty="0">
              <a:solidFill>
                <a:schemeClr val="dk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95250" indent="-361950" algn="ctr" rtl="0">
              <a:spcBef>
                <a:spcPts val="750"/>
              </a:spcBef>
              <a:spcAft>
                <a:spcPts val="0"/>
              </a:spcAft>
            </a:pPr>
            <a:r>
              <a:rPr lang="lo-LA" sz="1600" dirty="0">
                <a:solidFill>
                  <a:srgbClr val="00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ທ່ານ ນາງ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.</a:t>
            </a:r>
            <a:r>
              <a:rPr lang="lo-LA" sz="1600" i="0" u="none" strike="noStrike" dirty="0">
                <a:solidFill>
                  <a:srgbClr val="00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Susmita Ghosh MS</a:t>
            </a:r>
            <a:endParaRPr lang="en-US" sz="1600" dirty="0">
              <a:effectLst/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95250" indent="-361950" algn="ctr" rtl="0">
              <a:spcBef>
                <a:spcPts val="750"/>
              </a:spcBef>
              <a:spcAft>
                <a:spcPts val="0"/>
              </a:spcAft>
            </a:pPr>
            <a:r>
              <a:rPr lang="lo-LA" sz="1600" i="0" u="none" strike="noStrike" dirty="0">
                <a:solidFill>
                  <a:srgbClr val="00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ທ່ານ ນາງ ດຣ. ລັດທິພອນ ອູລາ,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MD, MCN</a:t>
            </a:r>
            <a:endParaRPr lang="en-US" sz="1600" dirty="0">
              <a:effectLst/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95250" indent="-361950" algn="ctr" rtl="0">
              <a:spcBef>
                <a:spcPts val="750"/>
              </a:spcBef>
              <a:spcAft>
                <a:spcPts val="0"/>
              </a:spcAft>
            </a:pPr>
            <a:r>
              <a:rPr lang="lo-LA" sz="1600" i="0" u="none" strike="noStrike" dirty="0">
                <a:solidFill>
                  <a:srgbClr val="00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ທ່ານ ນາງ ດຣ.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Nilupa S.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Gunaratna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,MS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hetsarath OT" panose="02000500000000000001" pitchFamily="2" charset="2"/>
                <a:cs typeface="Times New Roman" panose="02020603050405020304" pitchFamily="18" charset="0"/>
              </a:rPr>
              <a:t>. PhD</a:t>
            </a:r>
          </a:p>
          <a:p>
            <a:pPr marL="0" indent="0" algn="ctr">
              <a:lnSpc>
                <a:spcPct val="100000"/>
              </a:lnSpc>
              <a:buSzPts val="1622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277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ອົງປະກອບຂອງການເຂົ້າເຖີງ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2275"/>
            <a:ext cx="10515600" cy="46561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ການເຄື່ອນຍ້າຍ: ໄລຍະທາງໄປເຖີງຈຸດນຳເຂົ້າອາຫານ ແລະ ວິທີການຂົນສົ່ງ</a:t>
            </a:r>
            <a:endParaRPr lang="en-US" sz="3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00000"/>
              </a:lnSpc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ສະພາບທາງດ້ານສຸຂະພາບ ແລະ ຄວາມພິການ</a:t>
            </a:r>
            <a:endParaRPr lang="en-US" sz="3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00000"/>
              </a:lnSpc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ຄວາມສາມາດໃນການຊື້ອາຫານ ທີ່ມີຄຸນຄ່າທາງດ້ານໂພຊະນາການ</a:t>
            </a:r>
            <a:endParaRPr lang="en-US" sz="3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00000"/>
              </a:lnSpc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ເວລາ, ສີ່ງອຳນວຍຄວາມສະດວກ/ເຮືອນຄົວ,​ ແລະ ອຸປະກອນການແຕ່ງອາຫານ</a:t>
            </a:r>
            <a:endParaRPr lang="en-US" sz="3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00000"/>
              </a:lnSpc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ຄວາມຮູ້ ແລະ ທັກສະໃນການປຸງແຕ່ງ ແລະ ການນຳໃຊ້ອາຫານ</a:t>
            </a:r>
            <a:endParaRPr lang="en-US" sz="3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79050" y="6348413"/>
            <a:ext cx="2012950" cy="192087"/>
          </a:xfrm>
        </p:spPr>
        <p:txBody>
          <a:bodyPr/>
          <a:lstStyle/>
          <a:p>
            <a:fld id="{0794777D-EC7B-8E47-BE15-D54A2BEC03E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348413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sz="1200" dirty="0"/>
              <a:t>: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ບົດລາຍງານ </a:t>
            </a:r>
            <a:r>
              <a:rPr lang="en-US" sz="1200" dirty="0">
                <a:hlinkClick r:id="rId3"/>
              </a:rPr>
              <a:t>HLPE # 12 -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ລະບົບຈັດການດ້ານໂພຊະນາການ ແລະ ສະບຽງອາຫານ</a:t>
            </a:r>
            <a:r>
              <a:rPr lang="en-US" sz="1200" dirty="0">
                <a:hlinkClick r:id="rId3"/>
              </a:rPr>
              <a:t> (fao.org)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94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ພຶດຕິກຳຂອງຜູ້ບໍລິໂພກ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487968"/>
            <a:ext cx="10515600" cy="505234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ການເລືອກ ແລະ ການຕັດສິນໃຈຂອງຜູ້ບໍລິໂພກ ໃນລະດັບຄົວເຮືອນ ຫຼື ບຸກຄົນ. </a:t>
            </a:r>
            <a:endParaRPr lang="en-US" sz="3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spcBef>
                <a:spcPts val="1200"/>
              </a:spcBef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ຕ້ອງການອາຫານປະເພດໃດ, ການເກັບຮັກສາ,​ ການປຸງແຕ່ງ, ການກິນ, ແລະ ການແບ່ງປັນ ຢູ່ພາຍໃນຄົວເຮືອນ</a:t>
            </a:r>
            <a:r>
              <a:rPr lang="en-US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ອິດທິພົນ ຈາກ ຄວາມມັກຂອງສ່ວນບຸກຄົນທີ່ເປັນຕົວກຳນົດ ເຊັ່ນ: ລົດຊາດ, ຄວາມສະດວກສະບາຍ, ວັດທະນະທຳ, ລາຄາ, ຄວາມເຊື່ອ, ຄຸນຄ່າ ແລະ ສາດສະໜາ. </a:t>
            </a:r>
            <a:endParaRPr lang="en-US" sz="3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spcBef>
                <a:spcPts val="1200"/>
              </a:spcBef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ຮູບແບບສະພາບແວດລ້ອມທາງອາຫານທີ່ ພວກເຮົາຊື້ ແລະ ບໍລິໂພກ</a:t>
            </a:r>
            <a:endParaRPr lang="en-US" sz="3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spcBef>
                <a:spcPts val="1200"/>
              </a:spcBef>
            </a:pPr>
            <a:r>
              <a:rPr lang="lo-LA" sz="3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ກົນໄກການຮັບມືໃນໄລຍະທີ່ມີການຂາດແຄນອາຫານ. </a:t>
            </a:r>
            <a:endParaRPr lang="en-US" sz="3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11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6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880"/>
            <a:ext cx="10515600" cy="1017107"/>
          </a:xfrm>
        </p:spPr>
        <p:txBody>
          <a:bodyPr>
            <a:normAutofit/>
          </a:bodyPr>
          <a:lstStyle/>
          <a:p>
            <a:r>
              <a:rPr lang="lo-LA" sz="28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ປັບປຸງ ລະບົບອາຫານ ເພື່ອ ອາຫານ ແລະ ໂພຊະນາການທີ່ດີຂຶ້ນ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2741"/>
          <a:stretch/>
        </p:blipFill>
        <p:spPr>
          <a:xfrm>
            <a:off x="1743011" y="1401112"/>
            <a:ext cx="9297522" cy="53836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12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0313"/>
            <a:ext cx="551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HLPE,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34D9E-FA02-4226-8964-065358AE5EB2}"/>
              </a:ext>
            </a:extLst>
          </p:cNvPr>
          <p:cNvSpPr txBox="1"/>
          <p:nvPr/>
        </p:nvSpPr>
        <p:spPr>
          <a:xfrm>
            <a:off x="2237342" y="1745184"/>
            <a:ext cx="2133600" cy="507831"/>
          </a:xfrm>
          <a:prstGeom prst="rect">
            <a:avLst/>
          </a:prstGeom>
          <a:solidFill>
            <a:srgbClr val="005770"/>
          </a:solidFill>
        </p:spPr>
        <p:txBody>
          <a:bodyPr wrap="square" rtlCol="0">
            <a:spAutoFit/>
          </a:bodyPr>
          <a:lstStyle/>
          <a:p>
            <a:r>
              <a:rPr lang="lo-LA" sz="900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ຕົວຢ່າງຂອງນະໂຍບາຍ ແລະແຜນງານສົ່ງເສີມການນຳເອົາສານທີ່ມີໂພຊະນາເຂົ້າໃນລະບົບສະໜອງສະບຽງອາຫານ</a:t>
            </a:r>
            <a:endParaRPr lang="en-US" sz="900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17149-4CC0-41E0-91C4-5AD97E82A8A3}"/>
              </a:ext>
            </a:extLst>
          </p:cNvPr>
          <p:cNvSpPr txBox="1"/>
          <p:nvPr/>
        </p:nvSpPr>
        <p:spPr>
          <a:xfrm>
            <a:off x="5552736" y="1831445"/>
            <a:ext cx="2420226" cy="400110"/>
          </a:xfrm>
          <a:prstGeom prst="rect">
            <a:avLst/>
          </a:prstGeom>
          <a:solidFill>
            <a:srgbClr val="005770"/>
          </a:solidFill>
        </p:spPr>
        <p:txBody>
          <a:bodyPr wrap="square" rtlCol="0">
            <a:spAutoFit/>
          </a:bodyPr>
          <a:lstStyle/>
          <a:p>
            <a:r>
              <a:rPr lang="lo-LA" sz="1000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ຕົວຢ່າງຂອງນະໂຍບາຍ ແລະ ແຜນງານສົ່ງເສີມປັບປຸງຄຸນນະພາບຂອງສິ່ງແວດລ້ອມທີ່ມີຜົນຕໍ່ກັບອາຫານ</a:t>
            </a:r>
            <a:endParaRPr lang="en-US" sz="1000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A6868-6C34-4FF4-8A42-B6E4A5AE5945}"/>
              </a:ext>
            </a:extLst>
          </p:cNvPr>
          <p:cNvSpPr txBox="1"/>
          <p:nvPr/>
        </p:nvSpPr>
        <p:spPr>
          <a:xfrm>
            <a:off x="9096969" y="2068308"/>
            <a:ext cx="1604898" cy="553998"/>
          </a:xfrm>
          <a:prstGeom prst="rect">
            <a:avLst/>
          </a:prstGeom>
          <a:solidFill>
            <a:srgbClr val="0057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000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ຜົນຮັບທາງດ້ານສຸຂະພາບ ແລະ ໂພຊະນາການໄດ້ຮັບການປັບປຸງໃຫ້ດີຂຶ້ນ</a:t>
            </a:r>
            <a:endParaRPr lang="en-US" sz="1000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00147A-C1D0-49FC-BC4B-FF14E725F280}"/>
              </a:ext>
            </a:extLst>
          </p:cNvPr>
          <p:cNvSpPr txBox="1"/>
          <p:nvPr/>
        </p:nvSpPr>
        <p:spPr>
          <a:xfrm>
            <a:off x="2128033" y="2194307"/>
            <a:ext cx="242022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o-LA" sz="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ປັບປຸງຂະບວນການຜະລິດ, ຂະຫືຍາຍ, ການເສີມສານອາຫານ, ປັບປຸງການເກັບຮັກສາ ແລະ ແຈກຍາຍ, ປັບປ່ຽນການຜະລິດ ແລະ ອື່ນໆ</a:t>
            </a:r>
            <a:endParaRPr lang="en-US" sz="9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931AD3-0122-48BF-9DCD-F86575204B56}"/>
              </a:ext>
            </a:extLst>
          </p:cNvPr>
          <p:cNvSpPr txBox="1"/>
          <p:nvPr/>
        </p:nvSpPr>
        <p:spPr>
          <a:xfrm>
            <a:off x="5562488" y="2328953"/>
            <a:ext cx="241047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o-LA" sz="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ສື່ສານປັບປ່ຽນພຶດຕິກຳ, ການຕະຫຼາດ, ການຕັ້ງຊື່ອາຫານ, ນະໂຍບາຍດ້ານລາຄາ(ພາສີ ແລະການຊົດເ້ຊີຍ), ຄຳແນະນຳດ້ານໂພຊະນາການ, ນະໂຍບາຍກຳນົດພື້ນທີ່ </a:t>
            </a:r>
            <a:endParaRPr lang="en-US" sz="9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C2F502-A261-428F-AE7D-DDDEADA64A42}"/>
              </a:ext>
            </a:extLst>
          </p:cNvPr>
          <p:cNvSpPr txBox="1"/>
          <p:nvPr/>
        </p:nvSpPr>
        <p:spPr>
          <a:xfrm>
            <a:off x="2238042" y="3992957"/>
            <a:ext cx="995425" cy="461665"/>
          </a:xfrm>
          <a:prstGeom prst="rect">
            <a:avLst/>
          </a:prstGeom>
          <a:solidFill>
            <a:srgbClr val="B17329"/>
          </a:solidFill>
        </p:spPr>
        <p:txBody>
          <a:bodyPr wrap="square" rtlCol="0">
            <a:spAutoFit/>
          </a:bodyPr>
          <a:lstStyle/>
          <a:p>
            <a:r>
              <a:rPr lang="lo-LA" sz="1200" b="1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ລະບົບສະໜອງສະບຽງອາຫານ</a:t>
            </a:r>
            <a:endParaRPr lang="en-US" sz="1200" b="1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C33E1E-9C91-4C0B-AF2A-5EC464647143}"/>
              </a:ext>
            </a:extLst>
          </p:cNvPr>
          <p:cNvSpPr txBox="1"/>
          <p:nvPr/>
        </p:nvSpPr>
        <p:spPr>
          <a:xfrm rot="1705651">
            <a:off x="3525804" y="3357275"/>
            <a:ext cx="112258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000" b="1" dirty="0">
                <a:solidFill>
                  <a:schemeClr val="accent4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ການປັບປຸງ ໃນ</a:t>
            </a:r>
            <a:endParaRPr lang="en-US" sz="1000" b="1" dirty="0">
              <a:solidFill>
                <a:schemeClr val="accent4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77ED87-6F60-45A5-B353-018C3770B5DE}"/>
              </a:ext>
            </a:extLst>
          </p:cNvPr>
          <p:cNvSpPr txBox="1"/>
          <p:nvPr/>
        </p:nvSpPr>
        <p:spPr>
          <a:xfrm>
            <a:off x="5294621" y="4043466"/>
            <a:ext cx="1004579" cy="400110"/>
          </a:xfrm>
          <a:prstGeom prst="rect">
            <a:avLst/>
          </a:prstGeom>
          <a:solidFill>
            <a:srgbClr val="007741"/>
          </a:solidFill>
        </p:spPr>
        <p:txBody>
          <a:bodyPr wrap="square" rtlCol="0">
            <a:spAutoFit/>
          </a:bodyPr>
          <a:lstStyle/>
          <a:p>
            <a:r>
              <a:rPr lang="lo-LA" sz="1000" b="1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ສິ່ງແວດລ້ອມທີ່ມີຜົນຕໍ່ອາຫານ</a:t>
            </a:r>
            <a:endParaRPr lang="en-US" sz="1000" b="1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5559D3-1ECC-421E-81F4-4934AD57B8CF}"/>
              </a:ext>
            </a:extLst>
          </p:cNvPr>
          <p:cNvSpPr txBox="1"/>
          <p:nvPr/>
        </p:nvSpPr>
        <p:spPr>
          <a:xfrm>
            <a:off x="3377407" y="3759930"/>
            <a:ext cx="1104433" cy="8463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o-LA" sz="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ລະບົບການຜະລິດ (ທີ່ມີ) </a:t>
            </a:r>
          </a:p>
          <a:p>
            <a:r>
              <a:rPr lang="lo-LA" sz="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ການປະຕິບັດຫຼັງເກັບກ່ຽວ</a:t>
            </a:r>
          </a:p>
          <a:p>
            <a:r>
              <a:rPr lang="lo-LA" sz="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ເຂົ້າເຖີງຕະຫຼາດ/ເກັບຮັກສາ</a:t>
            </a:r>
          </a:p>
          <a:p>
            <a:r>
              <a:rPr lang="lo-LA" sz="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ສານອາຫານທີ່ມີໃນອາຫານ</a:t>
            </a:r>
          </a:p>
          <a:p>
            <a:r>
              <a:rPr lang="lo-LA" sz="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ຄຸນນະພາບແລະຄວາມປອດໄພຂອງອາຫານ</a:t>
            </a:r>
          </a:p>
          <a:p>
            <a:r>
              <a:rPr lang="lo-LA" sz="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ການສ້າງລາຍໄດ້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94BBA3-D7D1-40F8-BC62-9EF9E23822B5}"/>
              </a:ext>
            </a:extLst>
          </p:cNvPr>
          <p:cNvSpPr txBox="1"/>
          <p:nvPr/>
        </p:nvSpPr>
        <p:spPr>
          <a:xfrm>
            <a:off x="6362569" y="3725618"/>
            <a:ext cx="1104433" cy="1077218"/>
          </a:xfrm>
          <a:prstGeom prst="rect">
            <a:avLst/>
          </a:prstGeom>
          <a:solidFill>
            <a:srgbClr val="B4D6C6"/>
          </a:solidFill>
        </p:spPr>
        <p:txBody>
          <a:bodyPr wrap="square" rtlCol="0">
            <a:spAutoFit/>
          </a:bodyPr>
          <a:lstStyle/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ການມີ, ການເຂົ້າເຖີງໄດ້(ໂດຍປະມານ), </a:t>
            </a:r>
          </a:p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ເສດຖະກິດ (ສາມາດຊື້ໄດ້), </a:t>
            </a:r>
          </a:p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ສົ່ງເສີມ, ໂຄສະນາ ແລະຂໍ້ມູນຂ່າວສານ</a:t>
            </a:r>
          </a:p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ຄຸນນະພາບ ແລະ ຄວາມປອດໄພຂອງອາຫານ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5846BB-9D67-40C7-983A-FFD52782D665}"/>
              </a:ext>
            </a:extLst>
          </p:cNvPr>
          <p:cNvSpPr txBox="1"/>
          <p:nvPr/>
        </p:nvSpPr>
        <p:spPr>
          <a:xfrm rot="1786907">
            <a:off x="6522028" y="3407368"/>
            <a:ext cx="1119016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9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ການປັບປຸງ ໃນ</a:t>
            </a:r>
            <a:endParaRPr lang="en-US" sz="9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D41985-36E7-4A99-8AA2-2A5AD75BA5FC}"/>
              </a:ext>
            </a:extLst>
          </p:cNvPr>
          <p:cNvSpPr txBox="1"/>
          <p:nvPr/>
        </p:nvSpPr>
        <p:spPr>
          <a:xfrm>
            <a:off x="7775248" y="4043466"/>
            <a:ext cx="910477" cy="400110"/>
          </a:xfrm>
          <a:prstGeom prst="rect">
            <a:avLst/>
          </a:prstGeom>
          <a:solidFill>
            <a:srgbClr val="D4D88C"/>
          </a:solidFill>
        </p:spPr>
        <p:txBody>
          <a:bodyPr wrap="square" rtlCol="0">
            <a:spAutoFit/>
          </a:bodyPr>
          <a:lstStyle/>
          <a:p>
            <a:r>
              <a:rPr lang="lo-LA" sz="10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ພຶດຕິກຳຜູ້ບໍລິໂພກ</a:t>
            </a:r>
            <a:endParaRPr lang="en-US" sz="1000" b="1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32FCBD-AE59-4A57-9BFD-8A281235060E}"/>
              </a:ext>
            </a:extLst>
          </p:cNvPr>
          <p:cNvSpPr txBox="1"/>
          <p:nvPr/>
        </p:nvSpPr>
        <p:spPr>
          <a:xfrm>
            <a:off x="8909618" y="3733202"/>
            <a:ext cx="1005511" cy="954107"/>
          </a:xfrm>
          <a:prstGeom prst="rect">
            <a:avLst/>
          </a:prstGeom>
          <a:solidFill>
            <a:srgbClr val="E5E05A"/>
          </a:solidFill>
        </p:spPr>
        <p:txBody>
          <a:bodyPr wrap="square" rtlCol="0">
            <a:spAutoFit/>
          </a:bodyPr>
          <a:lstStyle/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ການຊື້ອາຫານ</a:t>
            </a:r>
          </a:p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ການຍອມຮັບອາຫານ</a:t>
            </a:r>
          </a:p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ຄວາມຮູ້ ແລະ ທັກສະ </a:t>
            </a:r>
          </a:p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ການລ້ຽງດູ</a:t>
            </a:r>
          </a:p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ສຸຂະອານາໄມ ແລະ</a:t>
            </a:r>
          </a:p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ການປຸງແຕ່ງອາຫານ</a:t>
            </a:r>
          </a:p>
          <a:p>
            <a:r>
              <a:rPr lang="lo-LA" sz="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ຊະນິດອາຫານ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C52017-B3CE-4E99-A505-AE89D450A4B2}"/>
              </a:ext>
            </a:extLst>
          </p:cNvPr>
          <p:cNvSpPr txBox="1"/>
          <p:nvPr/>
        </p:nvSpPr>
        <p:spPr>
          <a:xfrm rot="19677184">
            <a:off x="8621877" y="3361826"/>
            <a:ext cx="112258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050" b="1" dirty="0">
                <a:solidFill>
                  <a:srgbClr val="BFC86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ການປັບປຸງ ໃນ</a:t>
            </a:r>
            <a:endParaRPr lang="en-US" sz="1050" b="1" dirty="0">
              <a:solidFill>
                <a:srgbClr val="BFC86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E722E2-F582-405A-A710-8DA672858748}"/>
              </a:ext>
            </a:extLst>
          </p:cNvPr>
          <p:cNvSpPr txBox="1"/>
          <p:nvPr/>
        </p:nvSpPr>
        <p:spPr>
          <a:xfrm>
            <a:off x="2115349" y="5671851"/>
            <a:ext cx="2332509" cy="400110"/>
          </a:xfrm>
          <a:prstGeom prst="rect">
            <a:avLst/>
          </a:prstGeom>
          <a:solidFill>
            <a:srgbClr val="EF4222"/>
          </a:solidFill>
        </p:spPr>
        <p:txBody>
          <a:bodyPr wrap="square" rtlCol="0">
            <a:spAutoFit/>
          </a:bodyPr>
          <a:lstStyle/>
          <a:p>
            <a:r>
              <a:rPr lang="lo-LA" sz="1000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ຕົວຢ່າງຂອງນະໂຍບາຍແລະແຜນງານສະໜອງສະບຽງອາຫານໂພຊະນາການທີ່ມີ</a:t>
            </a:r>
            <a:endParaRPr lang="en-US" sz="1000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71F1D1-66CA-4DE1-9C8F-835A1C01D6A2}"/>
              </a:ext>
            </a:extLst>
          </p:cNvPr>
          <p:cNvSpPr txBox="1"/>
          <p:nvPr/>
        </p:nvSpPr>
        <p:spPr>
          <a:xfrm>
            <a:off x="5395134" y="5686595"/>
            <a:ext cx="2071868" cy="400110"/>
          </a:xfrm>
          <a:prstGeom prst="rect">
            <a:avLst/>
          </a:prstGeom>
          <a:solidFill>
            <a:srgbClr val="EF4222"/>
          </a:solidFill>
        </p:spPr>
        <p:txBody>
          <a:bodyPr wrap="square" rtlCol="0">
            <a:spAutoFit/>
          </a:bodyPr>
          <a:lstStyle/>
          <a:p>
            <a:r>
              <a:rPr lang="lo-LA" sz="1000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ຕົວຢ່າງຂອງນະໂຍບາຍແລະແຜນງານທີ່ອາດນຳໄປສູ່ການມີອາຫານທີ່ບໍ່ມີຜົນດີຕໍ່ສຸຂະພາບ</a:t>
            </a:r>
            <a:endParaRPr lang="en-US" sz="1000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CFEB2A-0EF6-49A7-AF30-50538FE8539B}"/>
              </a:ext>
            </a:extLst>
          </p:cNvPr>
          <p:cNvSpPr txBox="1"/>
          <p:nvPr/>
        </p:nvSpPr>
        <p:spPr>
          <a:xfrm>
            <a:off x="2171366" y="6184455"/>
            <a:ext cx="234672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o-LA" sz="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ການຊົດເຊີຍການຜະລິດອາຫານທີ່ມີໂພຊະນາການຕໍ່າ (ເຊັ່ນ ມີນໍ້າຕານສູງ ແລະອື່ນໆ), ສັນຍາຄ້າຂາຍຜູກຂາດ ເພື່ອເປົ້າໝາຍໃນການປັບປຸງໂພຊະນາການ ແລະອື່ນໆ. </a:t>
            </a:r>
            <a:endParaRPr lang="en-US" sz="9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44D4C7-3876-45E3-96A2-C55424980D07}"/>
              </a:ext>
            </a:extLst>
          </p:cNvPr>
          <p:cNvSpPr txBox="1"/>
          <p:nvPr/>
        </p:nvSpPr>
        <p:spPr>
          <a:xfrm>
            <a:off x="5313201" y="6140933"/>
            <a:ext cx="231127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o-LA" sz="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ຄຳແນະນຳດ້ານໂພຊະນາການທີ່ບໍ່ກົງກັບຫຼັກຖານຕົວຈິງ, ການໃສ່ເຄື່ອງໝາຍທີ່ບໍ່ເໝາະສົມ, ບໍ່ມີການຈຳກັດການຈຳໜ່າຍອາຫານ ແລະເຄື່ອງດື່ມໃຫ້ເດັກ ແລະອື່ນໆ. </a:t>
            </a:r>
            <a:endParaRPr lang="en-US" sz="9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AA6A35-5F75-4C11-8570-D2B3FF8E4046}"/>
              </a:ext>
            </a:extLst>
          </p:cNvPr>
          <p:cNvSpPr txBox="1"/>
          <p:nvPr/>
        </p:nvSpPr>
        <p:spPr>
          <a:xfrm>
            <a:off x="8454379" y="5819153"/>
            <a:ext cx="910477" cy="553998"/>
          </a:xfrm>
          <a:prstGeom prst="rect">
            <a:avLst/>
          </a:prstGeom>
          <a:solidFill>
            <a:srgbClr val="CEC6C0"/>
          </a:solidFill>
        </p:spPr>
        <p:txBody>
          <a:bodyPr wrap="square" rtlCol="0">
            <a:spAutoFit/>
          </a:bodyPr>
          <a:lstStyle/>
          <a:p>
            <a:r>
              <a:rPr lang="lo-LA" sz="10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ສະພາບທາງເສດຖະກິດສັງຄົມ</a:t>
            </a:r>
            <a:endParaRPr lang="en-US" sz="1000" b="1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660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ຕົວຂັບເຄື່ອນ ຂອງລະບົບ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3600" b="1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o-LA" sz="2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ຕົວຂັບເຄື່ອນ ດ້ານຊີວະພາບ ແລະ ສິ່ງແວດລ້ອມ</a:t>
            </a:r>
            <a:endParaRPr lang="en-US" sz="27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lo-LA" sz="1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ຊັບພະຍາກອນທຳມະຊາດ (ທີ່ດິນ, ນໍ້າ, ຊີວະນາໆພັນ ແລະ ອື່ນໆ)</a:t>
            </a:r>
            <a:endParaRPr lang="en-US" sz="19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lo-LA" sz="1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ການບໍລິການລະບົບນິເວດ</a:t>
            </a:r>
            <a:r>
              <a:rPr lang="en-US" sz="1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lo-LA" sz="1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ວົງຈອນສານອາຫານ, ການປະສົມເກສອນ, ການບຳບັດນໍ້າເສຍ ແລະ ອື່ນໆ)</a:t>
            </a:r>
            <a:endParaRPr lang="en-US" sz="19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lo-LA" sz="1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ການປ່ຽນແປງສະພາບດິນຟ້າອາກາດ</a:t>
            </a:r>
            <a:endParaRPr lang="en-US" sz="19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o-LA" sz="2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ນະວັດທະກຳ ແລະ ເຕັກໂນໂລຊີ</a:t>
            </a:r>
            <a:endParaRPr lang="en-US" sz="27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sz="1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ກະສິກຳ (ກົນຈັກ, ວິທີການປະສົມພັນພືດ ແແລະ ສັດແບບໃໝ່)</a:t>
            </a:r>
            <a:endParaRPr lang="en-US" sz="19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sz="1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ວິທະຍາສາດດ້ານອາຫານ</a:t>
            </a:r>
            <a:r>
              <a:rPr lang="en-US" sz="1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lo-LA" sz="1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ເຕັກນິກທີ່ນຳໃຊ້ໃນການປຸງແຕ່ງ ແລະ ການເກັບຮັກສາອາຫານ)​</a:t>
            </a:r>
            <a:endParaRPr lang="en-US" sz="19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o-LA" sz="2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ພື້ນຖານໂຄງລ່າງ</a:t>
            </a:r>
            <a:r>
              <a:rPr lang="en-US" sz="2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lo-LA" sz="27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ຖະໜົນ, ລະບົບຮັກສາຄວາມເຢັນ ແລະ ອື່ນໆ)</a:t>
            </a:r>
            <a:endParaRPr lang="en-US" sz="27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685800" lvl="2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13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43" y="6348810"/>
            <a:ext cx="6291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sz="1200" dirty="0"/>
              <a:t>: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ບົດລາຍງານ </a:t>
            </a:r>
            <a:r>
              <a:rPr lang="en-US" sz="1200" dirty="0">
                <a:hlinkClick r:id="rId3"/>
              </a:rPr>
              <a:t>HLPE # 12 -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ລະບົບຈັດການດ້ານໂພຊະນາການ ແລະ ສະບຽງອາຫານ</a:t>
            </a:r>
            <a:r>
              <a:rPr lang="en-US" sz="1200" dirty="0">
                <a:hlinkClick r:id="rId3"/>
              </a:rPr>
              <a:t> (fao.org)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716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ຕົວຂັບເຄື່ອນ ຂອງລະບົບອາຫານ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487968"/>
            <a:ext cx="5827295" cy="46783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lo-LA" sz="3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ຕົວຂັບເຄື່ອນ ດ້ານການເມືອງ ແລະ ເສດຖະກິດ</a:t>
            </a:r>
            <a:endParaRPr lang="en-US" sz="3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ຄວາມເປັນຜູ້ນຳ ແລະ ການປົກຄອງ</a:t>
            </a:r>
            <a:endParaRPr lang="en-US" sz="21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ນະໂຍບາຍດ້ານອາຫານ, ລະບຽບການ, ແຜນງານ</a:t>
            </a:r>
            <a:endParaRPr lang="en-US" sz="21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ພາສີ ແລະ ເງິນອຸດໜູນ</a:t>
            </a:r>
            <a:endParaRPr lang="en-US" sz="21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ພາກເອກກະຊົນ</a:t>
            </a:r>
            <a:endParaRPr lang="en-US" sz="21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ໂລກາພິວັດ ແລະ ການຄ້າ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ລາຄາອາຫານ ແລະ ຄວາມຜັນແປ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ການຄອບຄອງທີ່ດິນ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ຂໍ້ຂັດແຍ້ງ ແລະ ວິກິດການດ້ານມະນຸດສະທຳ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14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5495" y="1487968"/>
            <a:ext cx="5285205" cy="440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ຕົວຂັບເຄື່ອນ ດ້ານວັດທະນະທຳສັງຄົມ</a:t>
            </a:r>
            <a:endParaRPr lang="en-US" sz="28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ວັດທະນະທຳ</a:t>
            </a:r>
            <a:endParaRPr lang="en-US" sz="2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ສາດສະໜາ ແລະ ພິທີກຳຕ່າງໆ</a:t>
            </a:r>
            <a:endParaRPr lang="en-US" sz="2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ຮີດຄອງທາງສັງຄົມ</a:t>
            </a:r>
            <a:endParaRPr lang="en-US" sz="2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ບົດບາດຂອງແມ່ຍິງ</a:t>
            </a:r>
            <a:endParaRPr lang="en-US" sz="2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ມະນຸດວິທະຍາ</a:t>
            </a:r>
            <a:endParaRPr lang="en-US" sz="26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ການເຕີບໂຕຂອງປະຊາກອນ</a:t>
            </a:r>
            <a:endParaRPr lang="en-US" sz="2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ການປ່ຽນແປງກຸ່ມອາຍຸ</a:t>
            </a:r>
            <a:endParaRPr lang="en-US" sz="2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ການພັດທະນາຕົວເມືອງ</a:t>
            </a:r>
            <a:endParaRPr lang="en-US" sz="2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sz="2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ການເຄື່ອຍ້າຍ ແລະ ການບັງຄັບອອກຈາກທີ່ຢູ່ອາໃສ</a:t>
            </a:r>
            <a:endParaRPr lang="en-US" sz="2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13" y="6392571"/>
            <a:ext cx="6291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sz="1200" dirty="0"/>
              <a:t>: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2"/>
              </a:rPr>
              <a:t>ບົດລາຍງານ </a:t>
            </a:r>
            <a:r>
              <a:rPr lang="en-US" sz="1200" dirty="0">
                <a:hlinkClick r:id="rId2"/>
              </a:rPr>
              <a:t>HLPE # 12 -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2"/>
              </a:rPr>
              <a:t>ລະບົບຈັດການດ້ານໂພຊະນາການ ແລະ ສະບຽງອາຫານ</a:t>
            </a:r>
            <a:r>
              <a:rPr lang="en-US" sz="1200" dirty="0">
                <a:hlinkClick r:id="rId2"/>
              </a:rPr>
              <a:t> (fao.org)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425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37" y="316900"/>
            <a:ext cx="10515600" cy="1017107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ການປ່ຽນແປງດ້ານໂພຊະນາການ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700046" y="6140263"/>
            <a:ext cx="2012324" cy="191503"/>
          </a:xfrm>
        </p:spPr>
        <p:txBody>
          <a:bodyPr/>
          <a:lstStyle/>
          <a:p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ANRCB   |   </a:t>
            </a:r>
            <a:fld id="{D8FE707D-7EDD-4671-B995-A3FBECAF0B25}" type="slidenum">
              <a:rPr lang="en-US" sz="900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9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4715" y="1716507"/>
            <a:ext cx="8502985" cy="33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ການພັດ</a:t>
            </a:r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ທະນາຕົວເມືອງ, ການເຕີບໂຕທາງດ້ານເສດຖະກິດ, ການປ່ຽນແປງດ້ານເຕັກໂນໂລຊີໃນການເຮັດວຽກ</a:t>
            </a:r>
            <a:r>
              <a:rPr lang="en-US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, </a:t>
            </a:r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ເວລາຫວ່າງ, ການປຸງແຕ່ງອາຫານ, ການເຕີບໂຕຂອງສື່ມວນຊົນ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068" y="2301963"/>
            <a:ext cx="1566859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ໄລຍະການປ່ຽນແປງ</a:t>
            </a:r>
            <a:endParaRPr lang="en-US" sz="12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375" y="3466293"/>
            <a:ext cx="144297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ປ່ຽນແປງວິທີ/</a:t>
            </a:r>
          </a:p>
          <a:p>
            <a:pPr algn="ctr"/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ພຶດຕິກຳການກິນ</a:t>
            </a:r>
            <a:endParaRPr lang="en-US" sz="12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29327" y="2264332"/>
            <a:ext cx="1824106" cy="336885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ໄລຍະ1</a:t>
            </a:r>
          </a:p>
          <a:p>
            <a:pPr algn="ctr"/>
            <a:r>
              <a:rPr lang="lo-LA" sz="12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ເກັບກຳ/ລວບລວມ</a:t>
            </a:r>
            <a:endParaRPr lang="en-US" sz="1200" dirty="0">
              <a:solidFill>
                <a:schemeClr val="bg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784235" y="2264330"/>
            <a:ext cx="1773336" cy="336885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ໄລຍະ2 </a:t>
            </a:r>
            <a:endParaRPr lang="en-US" sz="1200" dirty="0">
              <a:solidFill>
                <a:schemeClr val="bg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algn="ctr"/>
            <a:r>
              <a:rPr lang="lo-LA" sz="12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ຄວາມຂາດແຄນ</a:t>
            </a:r>
            <a:r>
              <a:rPr lang="en-US" sz="12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</a:t>
            </a:r>
          </a:p>
        </p:txBody>
      </p:sp>
      <p:sp>
        <p:nvSpPr>
          <p:cNvPr id="16" name="Chevron 15"/>
          <p:cNvSpPr/>
          <p:nvPr/>
        </p:nvSpPr>
        <p:spPr>
          <a:xfrm>
            <a:off x="5488373" y="2264332"/>
            <a:ext cx="1866205" cy="33688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ໄລຍະ3 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ຫຼຸດຜ່ອນຄວາມຂາດແຄນ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312478" y="2264329"/>
            <a:ext cx="2085303" cy="33688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ໄລຍະ4 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ສະມັດຕະພາບຮ່າງກາຍຫຼຸດລົງ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9302606" y="2273407"/>
            <a:ext cx="2210521" cy="336885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5</a:t>
            </a:r>
          </a:p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ຕ້ອງການປ່ຽນແປງພຶດຕິກຳ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10176" y="3216730"/>
            <a:ext cx="1393961" cy="10384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ອາຫານເປັນພືດຜັກ ແລະ ສັດປ່າ</a:t>
            </a:r>
            <a:endParaRPr lang="en-US" sz="12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17335" y="3216730"/>
            <a:ext cx="1541699" cy="10384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ອາຫານເປັນປະເພດຊີຣຽວຫຼາຍຂຶ້ນ (ເປັນພືດ ແລະ ສັດຈາກພາຍໃນ)</a:t>
            </a:r>
            <a:endParaRPr lang="en-US" sz="12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24494" y="3216730"/>
            <a:ext cx="1393961" cy="1038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ອາຫານທາດແປ້ງເພີ່ມຂຶ້ນ, ໄຂມັນຕໍ່າ, ໄຍອາຫານສູງ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00102" y="3216730"/>
            <a:ext cx="1627398" cy="1038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ເພີ່ມໄຂມັນ, ນໍ້າຕານໃນການປຸງແຕ່ງອາຫານ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ເພີ່ມພະລັງງານສູງຂຶ້ນໃນເຄື່ອງດື່ມ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2960" y="3198573"/>
            <a:ext cx="2020167" cy="105659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ຫຼຸດຜ່ອນໄຂມັນ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ເພີ່ມໝາກໄມ້ 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&amp; </a:t>
            </a: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ຜັກ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ເພີມທາດແປ້ງ ແລະ ໄຍອາຫານ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ລົດຜ່ອນປະເພດເຄື່ອງດື່ມທີ່ມີພະລັງງານສູງ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867" y="4711248"/>
            <a:ext cx="171777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ປ່ຽນແປງກິດຈະກຳການເຄື່ອນໄຫວຂອງຮ່າງກາຍ</a:t>
            </a:r>
            <a:endParaRPr lang="en-US" sz="12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10176" y="4711248"/>
            <a:ext cx="1393961" cy="5969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ເນັ້ນການອອກແຮງງານ</a:t>
            </a:r>
            <a:endParaRPr lang="en-US" sz="12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4917" y="4720335"/>
            <a:ext cx="1393961" cy="5969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ເນັ້ນການອອກແຮງງານ</a:t>
            </a:r>
            <a:endParaRPr lang="en-US" sz="12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24494" y="4694448"/>
            <a:ext cx="1393961" cy="5969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ເນັ້ນການອອກແຮງງານ</a:t>
            </a:r>
            <a:endParaRPr lang="en-US" sz="12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00103" y="4694448"/>
            <a:ext cx="1627398" cy="664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ຫັນມານຳໃຊ້ເຕັກໂນໂລຊີເພື່ອການເຮັດວຽກ ແລະ ພັກຜ່ອນ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92961" y="4701423"/>
            <a:ext cx="1823976" cy="6579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ປ່ຽນແທນການຢູ່ແບບນິ້ງເສີຍດ້ວຍກິດຈະກຳທີ່ມີຈຸດປະສົງສະເພາະ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2664654" y="2619368"/>
            <a:ext cx="276726" cy="59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466943" y="2619368"/>
            <a:ext cx="276726" cy="59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6269232" y="2610292"/>
            <a:ext cx="276726" cy="59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8177251" y="2666885"/>
            <a:ext cx="276726" cy="540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10122102" y="2591819"/>
            <a:ext cx="276726" cy="59736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8245" y="5615835"/>
            <a:ext cx="156685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ການປ່ຽນແປງຂອງລັກສະນະການເຈັບປ່ວຍ</a:t>
            </a:r>
            <a:endParaRPr lang="en-US" sz="12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2110176" y="5686927"/>
            <a:ext cx="5202303" cy="376591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ພະຍາດຊຶມເຊື້ອ ແລະ ພະຍາດທີ່ບໍ່ຕິດຕໍ່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(NCDs)</a:t>
            </a:r>
          </a:p>
        </p:txBody>
      </p:sp>
      <p:sp>
        <p:nvSpPr>
          <p:cNvPr id="44" name="Chevron 43"/>
          <p:cNvSpPr/>
          <p:nvPr/>
        </p:nvSpPr>
        <p:spPr>
          <a:xfrm>
            <a:off x="7354578" y="5686927"/>
            <a:ext cx="1927109" cy="376591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ມັກເກີດມີ 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NCDs</a:t>
            </a:r>
          </a:p>
        </p:txBody>
      </p:sp>
      <p:sp>
        <p:nvSpPr>
          <p:cNvPr id="47" name="Chevron 46"/>
          <p:cNvSpPr/>
          <p:nvPr/>
        </p:nvSpPr>
        <p:spPr>
          <a:xfrm>
            <a:off x="9493729" y="5672428"/>
            <a:ext cx="1823976" cy="376591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NCDs</a:t>
            </a: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ລົດລົງ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2677774" y="4255168"/>
            <a:ext cx="263606" cy="45608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477716" y="4255168"/>
            <a:ext cx="263606" cy="45608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6266338" y="4252912"/>
            <a:ext cx="263606" cy="45608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8195845" y="4249280"/>
            <a:ext cx="263606" cy="45608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10135222" y="4252912"/>
            <a:ext cx="263606" cy="4560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613359"/>
            <a:ext cx="509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ແຫຼ່ງຂໍ້ມູນ: ດັດປັບມາຈາກ</a:t>
            </a:r>
            <a:r>
              <a:rPr lang="en-US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Raj S. (2020) </a:t>
            </a:r>
          </a:p>
        </p:txBody>
      </p:sp>
    </p:spTree>
    <p:extLst>
      <p:ext uri="{BB962C8B-B14F-4D97-AF65-F5344CB8AC3E}">
        <p14:creationId xmlns:p14="http://schemas.microsoft.com/office/powerpoint/2010/main" val="227198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ການເພີ່ມວິຕະມິນແຮ່ທາດໃສ່ໃນອາຫານ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487968"/>
            <a:ext cx="10769600" cy="4678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ການເພີ່ມວິຕະມິນແຮ່ທາດໃສ່ໃນອາຫານ ເປັນຍຸດທະສາດຊ່ວຍຫຼຸດຜ່ອນ ບັນຫາການຂາດສານອາຫານຕ່າງໆ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0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ມີການເພີ່ມໜຶ່ງ ຫຼື ຫຼາຍຈຸລະສານອາຫານ ເຂົ້າໃນອາຫານທີ່ຄົນນິຍົມບໍລິໂພກແນໃສ່ ເພີ່ມໂພຊະນາການໃນອາຫານທີ່ສະໜອງໃຫ້</a:t>
            </a:r>
          </a:p>
          <a:p>
            <a:pPr>
              <a:lnSpc>
                <a:spcPct val="10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ເປົ້າໝາຍ ແມ່ນເພື່ອຍົກລະດັບສຸຂະພາບຂອງຄົນທົ່ວໄປ ເພື່ອລົດຜ່ອນຄວາມສ່ຽງຈາກການເຈັບເປັນ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0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ການເພີ່ມວິຕະມິນແຮ່ທາດໃສ່ອາຫານ ອາດເຮັດດ້ວຍຄວາມສະໝັກໃຈ ຫຼື ເປັນຂໍ້ບັງຄັບ (ອີງຕາມກົດໝາຍ)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0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ຕົວຢ່າງ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ເກືອປະສົມທາດໄອໂອດີນ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0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ການປະສົມທາດເຫຼັກ ແລະ ອາຊິດໂຟລິກໃນແປ້ງເຂົ້າຊະນິດຕ່າງໆ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0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ການປະສົມວິຕາມິນ 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 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ໃນນົມ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0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ການເຕີ່ມວິຕະມິນເກືອແຮ່ໃສ່ອາຫານຫຼາຍຢ່າງໃນອາຫານເຊົ້າສຳລັບເດັກນ້ອຍ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16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8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ອາຫານທີ່ປອດໄພ, ສຸຂະອານາໄມ, ແລະ ຄວາມສະອາດ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487967"/>
            <a:ext cx="11052312" cy="492945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ອາຫານທີ່ປອດໄພ ໝາຍເຖີງ “ທຸກຢ່າງທີ່ເປັນອັນຕະລາຍ, ບໍ່ວ່າຈະເປັນຊໍາເຮື້ອ ຫຼື ກະທັນຫັນ ທີ່ອາດຈະເຮັດໃຫ້ມີຜົນກະທົບບໍ່ດີ ຕໍ່ສຸຂະພາບຂອງຜູ້ບໍລິໂພກ”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ໝາຍເຖີງ ວິທີການປ້ອງກັນບໍ່ໃຫ້ມີ ການປົນເປື້ອນຂອງເຊື້ອພະຍາດໃນອາຫານ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ການປົນເປື້ອນ ສາມາດເກີດຂຶ້ນໃນຂະບວນການຜະລິດ, ການປຸງແຕ່ງ, ການເກັບຮັກສາ, ການຂົນສົ່ງ, ການແຈກຍາຍ, ຫຼື ການວາງຂາຍ, ຕະຫຼອດທັງການປົນເປື້ອນທີ່ອາດເກີດຂຶ້ນໃນຄົວເຮືອນ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ອາຫານທີ່ປອດໄພ ແມ່ນອາຫານທີ່ປາດສະຈາກການປົນເປື້ອນ ແລະ ບໍ່ເປັນສາຍເຫດເຮັດໃຫ້ເກີດການເຈັບເປັນ ຫຼື ອັນຕະລາຍໃດໆ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ແຫຼ່ງທີ່ມາຂອງການປົນເປື້ອນ: 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 fontAlgn="base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o-LA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ດ້ານຊີວະ: ຈຸລິນຊີ, ຈຸລະໂລກ, ເຊື້ອເຫັດ, ໜູ</a:t>
            </a:r>
            <a:r>
              <a:rPr lang="en-US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</a:t>
            </a:r>
            <a:r>
              <a:rPr lang="lo-LA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ແມງໄມ້</a:t>
            </a:r>
            <a:r>
              <a:rPr lang="en-US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</a:t>
            </a:r>
            <a:r>
              <a:rPr lang="lo-LA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ແລະ ຜະລິດຕະຜົນຂອງສິ່ງເລົ່ານີ້</a:t>
            </a:r>
            <a:endParaRPr lang="en-US" sz="26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 fontAlgn="base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o-LA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ດ້ານວັດຖຸ: ສິ່ງແປກປອມ, ຂີ້ເຫື້ຍອ, ປລາສຕິກ, ຝຸ່ນ, ດິນ, ຫີນ, ໂລຫະ</a:t>
            </a:r>
            <a:endParaRPr lang="en-US" sz="26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 fontAlgn="base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o-LA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ດ້ານເຄມີ:​</a:t>
            </a:r>
            <a:r>
              <a:rPr lang="en-US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2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ແຟບ, ສານເຄມີທີ່ໃຊ້ໃນການກະເສດ, ສານເຄມີທີ່ໃຊ້ໃນການຜະລິດ</a:t>
            </a:r>
            <a:endParaRPr lang="en-US" sz="26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ການຮັກສາອານາໄມ ແລະ ຄວາມສະອາດ ໃນຄົວເຮືອນເປັນສິ່ງສຳຄັນ ໃນການຮັບປະກັນຄວາມປອດໄພຂອງອາຫານພາຍໃນເຮືອນ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17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177" y="6540313"/>
            <a:ext cx="1105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ແຫຼ່ງຂໍ້ມູນ: </a:t>
            </a:r>
            <a:r>
              <a:rPr lang="en-US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WHO. 2015a.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ອາຫານປອດໄພ</a:t>
            </a:r>
            <a:r>
              <a:rPr lang="en-US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.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ເອກກະສານແນະນຳ</a:t>
            </a:r>
            <a:r>
              <a:rPr lang="en-US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No. 399.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ສູນຂ່າວສານ </a:t>
            </a:r>
            <a:r>
              <a:rPr lang="en-US" sz="1200" dirty="0"/>
              <a:t>WHO. Geneva, Switzerland. </a:t>
            </a:r>
            <a:r>
              <a:rPr lang="en-US" sz="1200" dirty="0">
                <a:hlinkClick r:id="rId3"/>
              </a:rPr>
              <a:t>http://www.who.int/mediacentre/factsheets/fs399/en/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370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ອາຫານທີ່ປອດໄພ ແລະ ໂພຊະນາການ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487968"/>
            <a:ext cx="11003944" cy="50523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ທົບທວນຄືນ: ເປັນການເຊື່ອມໂຍງກັນຂອງ ສອງ ທາງລະຫວ່າງໂພຊະນາການ ແລະ ການຕິດເຊື້ອພະຍາດ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1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ອາຫານປະເພດເນົ່າເປື່ອຍງ່າຍ (ຜັກ, ໝາກໄມ້, ຊີ້ນ) ຈະມີໂພຊະນາການຂ້ອນຂ້າງຫຼາຍ ແຕ່ກໍ່ມີຄວາມສ່ຽງຕໍ່ການປົນເປື້ອນຫຼາຍເຊັ່ນກັນ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1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ຄວາມກັງວົນກ່ຽວກັບອາຫານທີ່ປອດໄພ ອາດເຮັດໃຫ້ຄົນບໍ່ກ້າກິນອາຫານ ແລະ ຄົນທີ່ມີຄວາມສ່ຽງທາງດ້ານໂພຊະນາການ (ເຊັ່ນ ແມ່ຍິງຖືພາ, ເດັກນ້ອຍ,​ ແລະ ຄົນທຸກຍາກ) ອາດເຮັດໃຫ້ມີຜົນກະທົບຫຼາຍທີ່ສຸດ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1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ການປຸງແຕ່ງອາຫານ ສາມາດຊ່ວຍເພີ່ມຄວາມປອດໄພຂອງອາຫານ, ຄວາມໝັ້ນຄົງ, ແລະ ການມີສານອາຫານ, ແຕ່ກໍ່ອາດມີການຕື່ມບາງສິ່ງ ທີ່ມີຜົນເສຍຕໍ່ສຸຂະພາບເຊັ່ນ: ເກືອ, ນໍ້າຕານ ແລະ ໄຂມັນ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10000"/>
              </a:lnSpc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ການປັບປຸງ ຫຼື ຮັບປະກັນຄວາມປອດໄພຂອງອາຫານ ອາດເຮັດໃຫ້ອາຫານມີລາຄາແພງຂຶ້ນ ເປັນຜົນເຮັດໃຫ້ຄົນທຸກຍາກ ບໍ່ສາມາດຊື້ມາບໍລິໂພກໄດ້.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18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856" y="6540313"/>
            <a:ext cx="565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ແຫຼ່ງຂໍ້ມູນ:​</a:t>
            </a:r>
            <a:r>
              <a:rPr lang="en-US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1200" dirty="0" err="1"/>
              <a:t>Nordhagen</a:t>
            </a:r>
            <a:r>
              <a:rPr lang="en-US" sz="1200" dirty="0"/>
              <a:t> et al. 2021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54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ບົດຮຽນທີ່ນຳເອົາໄປໃຊ້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487968"/>
            <a:ext cx="10947400" cy="520493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ການຄໍ້າປະກັນສະບຽງອາຫານ ແລະ ໂພຊະນາການ ເປັນສິ່ງສຳຄັນທີ່ຈະເຂົ້າໃຈເຖີງ ສິດທິການເຂົ້າເຖີງອາຫານ ແລະ ສາມາດບັນລຸເປົ້າໝາຍ</a:t>
            </a:r>
            <a:r>
              <a:rPr 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 SDG 2: </a:t>
            </a: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ລົບລ້າງໄພອຶດຫິວ.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ລະບົບອາຫານ ເປັນກຸນແຈສຳຄັນ ເພື່ອສະໜອງໃຫ້ກັບ 6 ອົງປະກອບຂອງການຄໍ້າປະກັນສະບຽງອາຫານ</a:t>
            </a:r>
            <a:r>
              <a:rPr 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ລະບົບອາຫານ ປະກອບດ້ວຍຕ່ອງໂສ້ການສະໜອງອາຫານ ແລະ ສິ່ງແວດລ້ອມຂອງອາຫານ ທີ່ກຳນົດພຶດຕິກຳຂອງຜູ້ບໍລິໂພກ, ປະເພດອາຫານ, ແລະ ປະໂຫຍດສູງສຸດຕໍ່ໂພຊະນາການ ແລະ ສຸຂະພາບ</a:t>
            </a:r>
            <a:r>
              <a:rPr 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ລະບົບອາຫານ ມີການປ່ຽນແປງທີ່ໄວ ໄປຕາມສະພາບໂລກາພິວັດ, ການພັດທະນາໃນຕົວເມືອງ, ການປ່ຽນແປງວິຖີການດຳລົງຊີວິດ, ການປ່ຽນແປງຂອງສະພາບດິນຟ້າອາກາດ ແລະ ປັດໃຈອື່ນໆ. 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ນອກເໜືອຈາກການເພີ່ມຂຶ້ນ ຂອງຄຸນນະພາບອາຫານ, ຍຸດທະສາດການປັບປຸງທາງດ້ານອາຫານ ຕ້ອງໄດ້ພິຈາລະະນາເຖີງຄຸນນະພາບຂອງໂພຊະນາການ ແລະ ຄວາມປອດໄພຂອງອາຫານ. 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ຄວາມປອດໄພຂອງອາຫານ ແມ່ນມີຄວາມສຳຄັນ ເພື່ອຮັບປະກັນທາງດ້ານໂພຊະນາການ ແລະ ສຸຂະພາບທີ່ດີ.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lnSpc>
                <a:spcPct val="13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ເນື່ອງຈາກສັງຄົມມີການພັດທະນາ, ໂພຊະນາການກໍ່ມີການປ່ຽນແປງ, ຊຶ່ງຄົນເລີ່ມມີການບໍລິໂພກອາຫານ ທີ່ບໍ່ມີຜົນດີຕໍ່ສຸຂະພາບ, ກິດຈະກຳການເຄື່ອນໄຫວທາງ</a:t>
            </a:r>
            <a:r>
              <a:rPr lang="lo-LA" sz="1600">
                <a:latin typeface="Phetsarath OT" panose="02000500000000020004" pitchFamily="2" charset="0"/>
                <a:cs typeface="Phetsarath OT" panose="02000500000000020004" pitchFamily="2" charset="0"/>
              </a:rPr>
              <a:t>ຮ່າງກາຍກໍ່ຫຼຸດລົງ</a:t>
            </a: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, ແລະ ການເປັນພະຍາດບໍ່ຕິດຕໍ່ (ພະຍາດປະຈຳໂຕ) ມີແນວໂນ້ມເພີ່ມຂຶ້ນ.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19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3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ຈຸດປະສົງການຮຽນຮູ້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487968"/>
            <a:ext cx="11062252" cy="500490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lo-LA" sz="32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ພາຍຫຼັງສຳເລັດ ການຮຽນຮູ້ຫົວຂໍ້ທີ </a:t>
            </a:r>
            <a:r>
              <a:rPr lang="lo-LA" sz="3200" dirty="0">
                <a:solidFill>
                  <a:schemeClr val="tx1"/>
                </a:solidFill>
                <a:latin typeface="+mn-lt"/>
                <a:ea typeface="Arial"/>
                <a:cs typeface="+mn-cs"/>
                <a:sym typeface="Arial"/>
              </a:rPr>
              <a:t>5</a:t>
            </a:r>
            <a:r>
              <a:rPr lang="lo-LA" sz="3200" dirty="0">
                <a:solidFill>
                  <a:schemeClr val="tx1"/>
                </a:solidFill>
                <a:latin typeface="+mn-lt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32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ຜູ້ເຂົ້າຮ່ວມຈະສາມາດ: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3200" dirty="0">
                <a:latin typeface="+mn-lt"/>
                <a:ea typeface="Phetsarath OT" panose="02000500000000000001" pitchFamily="2" charset="2"/>
                <a:cs typeface="Phetsarath OT" panose="02000500000000000001" pitchFamily="2" charset="2"/>
              </a:rPr>
              <a:t>ອະທິບາຍຄວາມເຊື່ອມໂຍງລະຫວ່າງ ການຄ້ຳປະກັນສະບຽງອາຫານ ແລະ ໂພຊະນາການ.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3200" dirty="0">
                <a:latin typeface="+mn-lt"/>
                <a:ea typeface="Phetsarath OT" panose="02000500000000000001" pitchFamily="2" charset="2"/>
                <a:cs typeface="Phetsarath OT" panose="02000500000000000001" pitchFamily="2" charset="2"/>
              </a:rPr>
              <a:t>ມີຄວາມເຂົ້າໃຈ ຕໍ່ແນວຄວາມຄິດ ກ່ຽວກັບລະບົບຂອງການສະໜອງອາຫານ.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3200" dirty="0">
                <a:latin typeface="+mn-lt"/>
                <a:ea typeface="Phetsarath OT" panose="02000500000000000001" pitchFamily="2" charset="2"/>
                <a:cs typeface="Phetsarath OT" panose="02000500000000000001" pitchFamily="2" charset="2"/>
              </a:rPr>
              <a:t>ໂຄງຮ່າງອົງປະກອບຫຼັກຂອງລະບົບການສະໜອງອາຫານເຊັ່ນ ຕ່ອງໂສ້ການສະໜອງອາຫານ, ສະພາບແວດລ້ອມທາງອາຫານ, ແລະ ພຶດຕິກຳຂອງຜູ້ບໍລິໂພກ.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lo-LA" sz="3200" dirty="0">
                <a:latin typeface="+mn-lt"/>
                <a:ea typeface="Phetsarath OT" panose="02000500000000000001" pitchFamily="2" charset="2"/>
                <a:cs typeface="Phetsarath OT" panose="02000500000000000001" pitchFamily="2" charset="2"/>
              </a:rPr>
              <a:t>ກຳນົດການເຊື່ອມໂຍງ ລະຫວ່າງອາຫານປອດໄພ ແລະ ໂພຊະນາການ.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A2C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ANRCB   |   </a:t>
            </a:r>
            <a:fld id="{D8FE707D-7EDD-4671-B995-A3FBECAF0B2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46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468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7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04"/>
          <p:cNvSpPr txBox="1">
            <a:spLocks noGrp="1"/>
          </p:cNvSpPr>
          <p:nvPr>
            <p:ph type="ctrTitle"/>
          </p:nvPr>
        </p:nvSpPr>
        <p:spPr>
          <a:xfrm>
            <a:off x="2667000" y="117535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buSzPts val="4100"/>
            </a:pPr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ຂອບໃຈ!</a:t>
            </a:r>
            <a:endParaRPr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897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ອາຫານ: ສິດທິຂັ້ນພື້ນຖານຂອງມະນຸດ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456"/>
          <a:stretch/>
        </p:blipFill>
        <p:spPr>
          <a:xfrm>
            <a:off x="1004327" y="1690673"/>
            <a:ext cx="10229730" cy="4741095"/>
          </a:xfrm>
          <a:prstGeom prst="rect">
            <a:avLst/>
          </a:prstGeom>
          <a:solidFill>
            <a:srgbClr val="004E5A"/>
          </a:solidFill>
        </p:spPr>
      </p:pic>
      <p:sp>
        <p:nvSpPr>
          <p:cNvPr id="6" name="TextBox 5"/>
          <p:cNvSpPr txBox="1"/>
          <p:nvPr/>
        </p:nvSpPr>
        <p:spPr>
          <a:xfrm>
            <a:off x="469076" y="6524458"/>
            <a:ext cx="817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sz="1200" dirty="0"/>
              <a:t>: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4"/>
              </a:rPr>
              <a:t>ຄໍ້າປະກັນສະບຽງອາຫານ ແລະ ໂພຊະນາການ: ບົດຄວາມສາກົນເພື່ອກ້າວສູ່ປີ </a:t>
            </a:r>
            <a:r>
              <a:rPr lang="en-US" sz="1200" dirty="0">
                <a:hlinkClick r:id="rId4"/>
              </a:rPr>
              <a:t>2030 (fao.org)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255594" y="1690673"/>
            <a:ext cx="4940490" cy="64309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5CA81-F47A-4C08-95E1-FBE80C64C2A1}"/>
              </a:ext>
            </a:extLst>
          </p:cNvPr>
          <p:cNvSpPr txBox="1"/>
          <p:nvPr/>
        </p:nvSpPr>
        <p:spPr>
          <a:xfrm>
            <a:off x="144072" y="1497304"/>
            <a:ext cx="79106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2400" dirty="0">
                <a:latin typeface="ລPhetsarath OT"/>
                <a:ea typeface="Phetsarath OT" panose="02000500000000000001" pitchFamily="2" charset="2"/>
                <a:cs typeface="Phetsarath OT" panose="02000500000000000001" pitchFamily="2" charset="2"/>
              </a:rPr>
              <a:t>ການຈຳແນກ 6 ອົງປະກອບ</a:t>
            </a:r>
            <a:r>
              <a:rPr lang="en-US" sz="2400" dirty="0">
                <a:latin typeface="ລPhetsarath OT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2400" dirty="0">
                <a:latin typeface="ລPhetsarath OT"/>
                <a:ea typeface="Phetsarath OT" panose="02000500000000000001" pitchFamily="2" charset="2"/>
                <a:cs typeface="Phetsarath OT" panose="02000500000000000001" pitchFamily="2" charset="2"/>
              </a:rPr>
              <a:t>ຂອງການຄໍ້າປະກັນສະບຽງອາຫານ </a:t>
            </a:r>
          </a:p>
          <a:p>
            <a:pPr algn="ctr"/>
            <a:r>
              <a:rPr lang="lo-LA" sz="2400" dirty="0">
                <a:latin typeface="ລPhetsarath OT"/>
                <a:ea typeface="Phetsarath OT" panose="02000500000000000001" pitchFamily="2" charset="2"/>
                <a:cs typeface="Phetsarath OT" panose="02000500000000000001" pitchFamily="2" charset="2"/>
              </a:rPr>
              <a:t>ອີງຕາມຄຳນິຍາມໃນປະຈຸບັນ</a:t>
            </a:r>
            <a:endParaRPr lang="en-US" sz="2400" dirty="0">
              <a:latin typeface="ລPhetsarath OT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E81BD-AE10-4DDA-ADB9-6979A3A0EC20}"/>
              </a:ext>
            </a:extLst>
          </p:cNvPr>
          <p:cNvSpPr txBox="1"/>
          <p:nvPr/>
        </p:nvSpPr>
        <p:spPr>
          <a:xfrm>
            <a:off x="1898370" y="2848333"/>
            <a:ext cx="1343771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400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ອົງກອນ</a:t>
            </a:r>
            <a:endParaRPr lang="en-US" sz="1400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C1B99-97B0-4062-9138-2CC22743A02B}"/>
              </a:ext>
            </a:extLst>
          </p:cNvPr>
          <p:cNvSpPr txBox="1"/>
          <p:nvPr/>
        </p:nvSpPr>
        <p:spPr>
          <a:xfrm>
            <a:off x="1774464" y="3321727"/>
            <a:ext cx="1957781" cy="307777"/>
          </a:xfrm>
          <a:prstGeom prst="rect">
            <a:avLst/>
          </a:prstGeom>
          <a:solidFill>
            <a:srgbClr val="2FAE7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Phetsarath OT" panose="02000500000000020004" pitchFamily="2" charset="0"/>
                <a:cs typeface="Phetsarath OT" panose="02000500000000020004" pitchFamily="2" charset="0"/>
              </a:defRPr>
            </a:lvl1pPr>
          </a:lstStyle>
          <a:p>
            <a:r>
              <a:rPr lang="lo-LA" b="1" dirty="0">
                <a:solidFill>
                  <a:schemeClr val="bg1"/>
                </a:solidFill>
              </a:rPr>
              <a:t>ຄວາມໝັ້ນຄົງ (ໄລຍະສັ້ນ)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2E681-2067-410B-9A50-8BAF795917AD}"/>
              </a:ext>
            </a:extLst>
          </p:cNvPr>
          <p:cNvSpPr txBox="1"/>
          <p:nvPr/>
        </p:nvSpPr>
        <p:spPr>
          <a:xfrm>
            <a:off x="1614116" y="3722194"/>
            <a:ext cx="223009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400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ຄວາມຍືນຍົງ (ໄລຍະຍາວ)</a:t>
            </a:r>
            <a:endParaRPr lang="en-US" sz="1400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A02EA-FD16-4666-8416-AE23FAE7DB92}"/>
              </a:ext>
            </a:extLst>
          </p:cNvPr>
          <p:cNvSpPr txBox="1"/>
          <p:nvPr/>
        </p:nvSpPr>
        <p:spPr>
          <a:xfrm>
            <a:off x="1898368" y="4163803"/>
            <a:ext cx="1343771" cy="307777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400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ການເຂົ້າເຖີງ</a:t>
            </a:r>
            <a:endParaRPr lang="en-US" sz="1400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256712-B70C-49A1-9EDC-E3325554343E}"/>
              </a:ext>
            </a:extLst>
          </p:cNvPr>
          <p:cNvSpPr txBox="1"/>
          <p:nvPr/>
        </p:nvSpPr>
        <p:spPr>
          <a:xfrm>
            <a:off x="1960660" y="4636190"/>
            <a:ext cx="1343771" cy="307777"/>
          </a:xfrm>
          <a:prstGeom prst="rect">
            <a:avLst/>
          </a:prstGeom>
          <a:solidFill>
            <a:srgbClr val="004E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400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ການມີ</a:t>
            </a:r>
            <a:endParaRPr lang="en-US" sz="1400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CA891-DC12-4F71-8E02-C8540A42B721}"/>
              </a:ext>
            </a:extLst>
          </p:cNvPr>
          <p:cNvSpPr txBox="1"/>
          <p:nvPr/>
        </p:nvSpPr>
        <p:spPr>
          <a:xfrm>
            <a:off x="1898369" y="5087752"/>
            <a:ext cx="1343771" cy="307777"/>
          </a:xfrm>
          <a:prstGeom prst="rect">
            <a:avLst/>
          </a:prstGeom>
          <a:solidFill>
            <a:srgbClr val="0084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400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ການນຳໃຊ້</a:t>
            </a:r>
            <a:endParaRPr lang="en-US" sz="1400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A4C23-D4B6-4DE9-B0F3-86BC2AA365D1}"/>
              </a:ext>
            </a:extLst>
          </p:cNvPr>
          <p:cNvSpPr/>
          <p:nvPr/>
        </p:nvSpPr>
        <p:spPr>
          <a:xfrm>
            <a:off x="4856838" y="2430974"/>
            <a:ext cx="6988629" cy="3736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“</a:t>
            </a:r>
            <a:r>
              <a:rPr lang="lo-LA" sz="2400" i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ການຄ້ຳປະກັນສະບຽງອາຫານ ແມ່ນສະຖານະການທີ່ມີ ເມື່ອ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AFE28D-2041-4FB1-9490-B843562818CA}"/>
              </a:ext>
            </a:extLst>
          </p:cNvPr>
          <p:cNvSpPr/>
          <p:nvPr/>
        </p:nvSpPr>
        <p:spPr>
          <a:xfrm>
            <a:off x="4856838" y="2849738"/>
            <a:ext cx="7072092" cy="3736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2800" b="1" dirty="0">
                <a:solidFill>
                  <a:srgbClr val="1E7AAB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ໝົດທຸກຄົນ, </a:t>
            </a:r>
            <a:endParaRPr lang="en-US" sz="2000" b="1" dirty="0">
              <a:solidFill>
                <a:srgbClr val="1E7AA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E3CA7F-9CBD-4C8B-9132-CB3A8221E7F7}"/>
              </a:ext>
            </a:extLst>
          </p:cNvPr>
          <p:cNvSpPr/>
          <p:nvPr/>
        </p:nvSpPr>
        <p:spPr>
          <a:xfrm>
            <a:off x="4815106" y="3268502"/>
            <a:ext cx="7072092" cy="3736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2800" b="1" dirty="0">
                <a:solidFill>
                  <a:srgbClr val="2FAE7A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ທຸກສິ່ງທຸກຢ່າງ,</a:t>
            </a:r>
            <a:r>
              <a:rPr lang="lo-LA" sz="2800" b="1" dirty="0">
                <a:solidFill>
                  <a:srgbClr val="1E7AAB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solidFill>
                  <a:schemeClr val="accent4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B5A37A-E585-4932-AFA2-5DC9272BACD6}"/>
              </a:ext>
            </a:extLst>
          </p:cNvPr>
          <p:cNvSpPr/>
          <p:nvPr/>
        </p:nvSpPr>
        <p:spPr>
          <a:xfrm>
            <a:off x="4856838" y="3577284"/>
            <a:ext cx="7271260" cy="6196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2800" b="1" dirty="0">
                <a:solidFill>
                  <a:srgbClr val="C1BAB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ການເຂົ້າເຖິງ ດ້ານກາຍະພາບ, ສັງຄົມ ແລະ ເສດຖະກິດ </a:t>
            </a:r>
            <a:r>
              <a:rPr lang="lo-LA" sz="2000" dirty="0">
                <a:solidFill>
                  <a:schemeClr val="accent4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ເພື່ອ</a:t>
            </a:r>
            <a:endParaRPr lang="lo-LA" sz="2000" b="1" dirty="0">
              <a:solidFill>
                <a:schemeClr val="accent4">
                  <a:lumMod val="5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3F592-713E-48F7-A717-8E9B4D77B16F}"/>
              </a:ext>
            </a:extLst>
          </p:cNvPr>
          <p:cNvSpPr/>
          <p:nvPr/>
        </p:nvSpPr>
        <p:spPr>
          <a:xfrm>
            <a:off x="4815106" y="4126060"/>
            <a:ext cx="7072092" cy="4963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2800" b="1" dirty="0">
                <a:solidFill>
                  <a:srgbClr val="004C58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ການມີພຽງພໍ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EB313-682D-481E-83DF-C44441071736}"/>
              </a:ext>
            </a:extLst>
          </p:cNvPr>
          <p:cNvSpPr/>
          <p:nvPr/>
        </p:nvSpPr>
        <p:spPr>
          <a:xfrm>
            <a:off x="4856838" y="4530241"/>
            <a:ext cx="7389756" cy="5196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2800" b="1" dirty="0">
                <a:solidFill>
                  <a:srgbClr val="16874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ອາຫານປອດໄພ ແລະ ມີໂພຊະນາການ </a:t>
            </a:r>
            <a:r>
              <a:rPr lang="lo-LA" sz="2000" dirty="0">
                <a:solidFill>
                  <a:schemeClr val="accent4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ຕາມຄວາມຕ້ອງການ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B083E8-1596-43A2-9430-EFCB1D26CC00}"/>
              </a:ext>
            </a:extLst>
          </p:cNvPr>
          <p:cNvSpPr/>
          <p:nvPr/>
        </p:nvSpPr>
        <p:spPr>
          <a:xfrm>
            <a:off x="4831518" y="4955636"/>
            <a:ext cx="7072092" cy="5481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2800" b="1" dirty="0">
                <a:solidFill>
                  <a:srgbClr val="18998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ອາຫານຂອງພວກເຂົາ </a:t>
            </a:r>
            <a:r>
              <a:rPr lang="lo-LA" sz="2000" dirty="0">
                <a:solidFill>
                  <a:schemeClr val="accent4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AE92E7-5EDA-4849-A049-74B469BDFA49}"/>
              </a:ext>
            </a:extLst>
          </p:cNvPr>
          <p:cNvSpPr/>
          <p:nvPr/>
        </p:nvSpPr>
        <p:spPr>
          <a:xfrm>
            <a:off x="4856838" y="5415463"/>
            <a:ext cx="7072092" cy="4216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2800" b="1" dirty="0">
                <a:solidFill>
                  <a:srgbClr val="1E7AAB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ອີງຕາມອາຫານທີມັກ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BEAD42-007D-4BF9-B2FD-1B7400B05D31}"/>
              </a:ext>
            </a:extLst>
          </p:cNvPr>
          <p:cNvSpPr/>
          <p:nvPr/>
        </p:nvSpPr>
        <p:spPr>
          <a:xfrm>
            <a:off x="4819076" y="5776138"/>
            <a:ext cx="7072092" cy="5481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2000" i="1" dirty="0">
                <a:solidFill>
                  <a:schemeClr val="accent4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ເພື່ອຊີວິດ ທີ່ ຫ້າວຫັນ ແລະ ມີສຸຂະພາບດີ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”</a:t>
            </a:r>
            <a:endParaRPr lang="lo-LA" sz="2000" i="1" dirty="0">
              <a:solidFill>
                <a:schemeClr val="accent4">
                  <a:lumMod val="5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58" y="277155"/>
            <a:ext cx="10515600" cy="1017107"/>
          </a:xfrm>
        </p:spPr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ອົງປະກອບຂອງການຄ້ຳປະກັນສະບຽງອາຫານ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4</a:t>
            </a:fld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7922" r="864"/>
          <a:stretch/>
        </p:blipFill>
        <p:spPr>
          <a:xfrm>
            <a:off x="196397" y="1290889"/>
            <a:ext cx="9596487" cy="5153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4576"/>
            <a:ext cx="6291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sz="1200" dirty="0"/>
              <a:t>: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4"/>
              </a:rPr>
              <a:t>ຄໍ້າປະກັນສະບຽງອາຫານ ແລະ ໂພຊະນາການ: ບົດຄວາມສາກົນເພື່ອກ້າວສູ່ປີ </a:t>
            </a:r>
            <a:r>
              <a:rPr lang="en-US" sz="1200" dirty="0">
                <a:hlinkClick r:id="rId4"/>
              </a:rPr>
              <a:t>2030 (fao.org)</a:t>
            </a:r>
            <a:endParaRPr lang="en-US" sz="1200" dirty="0"/>
          </a:p>
        </p:txBody>
      </p:sp>
      <p:pic>
        <p:nvPicPr>
          <p:cNvPr id="11" name="Content Placeholder 16"/>
          <p:cNvPicPr>
            <a:picLocks noChangeAspect="1"/>
          </p:cNvPicPr>
          <p:nvPr/>
        </p:nvPicPr>
        <p:blipFill rotWithShape="1">
          <a:blip r:embed="rId5"/>
          <a:srcRect l="76355" t="33744" r="2976" b="26495"/>
          <a:stretch/>
        </p:blipFill>
        <p:spPr>
          <a:xfrm>
            <a:off x="10221009" y="2940489"/>
            <a:ext cx="1846945" cy="18200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ight Brace 4"/>
          <p:cNvSpPr/>
          <p:nvPr/>
        </p:nvSpPr>
        <p:spPr>
          <a:xfrm>
            <a:off x="9461678" y="1533316"/>
            <a:ext cx="805153" cy="4911245"/>
          </a:xfrm>
          <a:prstGeom prst="rightBrace">
            <a:avLst>
              <a:gd name="adj1" fmla="val 8333"/>
              <a:gd name="adj2" fmla="val 5104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D7792-6D5D-45B1-BDA5-0B0BBE591E73}"/>
              </a:ext>
            </a:extLst>
          </p:cNvPr>
          <p:cNvSpPr txBox="1"/>
          <p:nvPr/>
        </p:nvSpPr>
        <p:spPr>
          <a:xfrm>
            <a:off x="10749616" y="3121959"/>
            <a:ext cx="882502" cy="523220"/>
          </a:xfrm>
          <a:prstGeom prst="rect">
            <a:avLst/>
          </a:prstGeom>
          <a:solidFill>
            <a:srgbClr val="D5A1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400" b="1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ລົບລ້າງ </a:t>
            </a:r>
          </a:p>
          <a:p>
            <a:pPr algn="ctr"/>
            <a:r>
              <a:rPr lang="lo-LA" sz="1400" b="1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ໄພອຶດຫິວ</a:t>
            </a:r>
            <a:endParaRPr lang="en-US" sz="1400" b="1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A23FA-4254-4F63-AEFF-37B0AFEA096B}"/>
              </a:ext>
            </a:extLst>
          </p:cNvPr>
          <p:cNvSpPr txBox="1"/>
          <p:nvPr/>
        </p:nvSpPr>
        <p:spPr>
          <a:xfrm>
            <a:off x="570316" y="1311097"/>
            <a:ext cx="3657600" cy="338554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6 ອົງປະກອບຂອງການຄໍ້າປະກັນສະບຽງອາຫານ</a:t>
            </a:r>
            <a:endParaRPr lang="en-US" sz="1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191BB-C7C3-4DC7-9625-5FCDF05BDF73}"/>
              </a:ext>
            </a:extLst>
          </p:cNvPr>
          <p:cNvSpPr/>
          <p:nvPr/>
        </p:nvSpPr>
        <p:spPr>
          <a:xfrm>
            <a:off x="1139858" y="2017336"/>
            <a:ext cx="1556208" cy="44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1A63D-EAE0-402C-B83B-C58CE5C3F4A3}"/>
              </a:ext>
            </a:extLst>
          </p:cNvPr>
          <p:cNvSpPr txBox="1"/>
          <p:nvPr/>
        </p:nvSpPr>
        <p:spPr>
          <a:xfrm>
            <a:off x="533258" y="1887687"/>
            <a:ext cx="1348818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ການມີ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2C6EFF-092C-48EE-B9C9-1F281D86DFDB}"/>
              </a:ext>
            </a:extLst>
          </p:cNvPr>
          <p:cNvSpPr txBox="1"/>
          <p:nvPr/>
        </p:nvSpPr>
        <p:spPr>
          <a:xfrm>
            <a:off x="448191" y="2584497"/>
            <a:ext cx="1681486" cy="738664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ການເຂົ້າເຖິງ (ດ້ານເສດຖະກິດ, ສັງຄົມ </a:t>
            </a:r>
          </a:p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ຮ່າງກາຍ)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D88E8-CAA9-437A-A420-082E95D095B2}"/>
              </a:ext>
            </a:extLst>
          </p:cNvPr>
          <p:cNvSpPr txBox="1"/>
          <p:nvPr/>
        </p:nvSpPr>
        <p:spPr>
          <a:xfrm>
            <a:off x="448191" y="3393810"/>
            <a:ext cx="1221149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ການນຳໃຊ້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043D5-8E47-480C-9505-65B3020CA383}"/>
              </a:ext>
            </a:extLst>
          </p:cNvPr>
          <p:cNvSpPr txBox="1"/>
          <p:nvPr/>
        </p:nvSpPr>
        <p:spPr>
          <a:xfrm>
            <a:off x="386519" y="3889118"/>
            <a:ext cx="1221149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ຄວາມໝັ້ນຄົງ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DC7057-94DA-4067-844D-082CCE3CD309}"/>
              </a:ext>
            </a:extLst>
          </p:cNvPr>
          <p:cNvSpPr txBox="1"/>
          <p:nvPr/>
        </p:nvSpPr>
        <p:spPr>
          <a:xfrm>
            <a:off x="397054" y="5546736"/>
            <a:ext cx="1221149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ຄວາມຍືນຍົງ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A65C72-7DC2-429F-B876-D17992A1F983}"/>
              </a:ext>
            </a:extLst>
          </p:cNvPr>
          <p:cNvSpPr txBox="1"/>
          <p:nvPr/>
        </p:nvSpPr>
        <p:spPr>
          <a:xfrm>
            <a:off x="559599" y="4576897"/>
            <a:ext cx="1221148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ອົງກອນ</a:t>
            </a:r>
            <a:endParaRPr lang="en-US" sz="1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4B3C8-8AB1-49C5-95D5-2E3405555D7B}"/>
              </a:ext>
            </a:extLst>
          </p:cNvPr>
          <p:cNvSpPr/>
          <p:nvPr/>
        </p:nvSpPr>
        <p:spPr>
          <a:xfrm>
            <a:off x="3175550" y="2649553"/>
            <a:ext cx="5990766" cy="68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AFE850-A248-4240-83CB-E412894B94E3}"/>
              </a:ext>
            </a:extLst>
          </p:cNvPr>
          <p:cNvSpPr txBox="1"/>
          <p:nvPr/>
        </p:nvSpPr>
        <p:spPr>
          <a:xfrm>
            <a:off x="1882076" y="1918039"/>
            <a:ext cx="7867715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ການມີອາຫານ ທີ່ມີຄຸນະພາບ ແລະ ປະລິມາທີ່ພຽງພໍ ອີງຕາມຄວາມຕ້ອງການອາຫານຂອງກຸ່ມບຸກຄົນ, ໂດຍປາດສະຈາກຄວາມບໍ່ຍືນຍົງ ແລະ ການບໍ່ຍອມຮັບທາງດ້ານວັດທະນາທຳ, ການສະໜອງອາຫານ ໂດຍຜ່ານທາງ ການຜະລິດຢູ່ພາຍໃນ ຫຼື ການນຳເຂົ້າ </a:t>
            </a:r>
            <a:endParaRPr lang="en-US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E3BEB7-4BE2-4BF4-9888-7241826464B1}"/>
              </a:ext>
            </a:extLst>
          </p:cNvPr>
          <p:cNvSpPr txBox="1"/>
          <p:nvPr/>
        </p:nvSpPr>
        <p:spPr>
          <a:xfrm>
            <a:off x="1850223" y="2498990"/>
            <a:ext cx="7739108" cy="83099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ການມີເງິນຂອງບຸກຄົນ ຫຼື ຄົວເຮືອນ ເພື່ອຊື້ອາຫານໃຫ້ມີພຽງພໍ ໃນລະດັບທີ່ມີຄວາມເພິ່ງພໍໃຈ ຕາມຄວາມຕ້ອງການຂັ້ນພື້ນຖານ ທີ່ບໍ່ເປັນໄພຂົ່ມຂູ່ ຫຼື ຂໍ້ຜູກມັດ; ແລະ ມີອາຫານພຽງພໍສຳລັບທຸກຄົນ, ລວມທັງ ບັນດາກຸ່ມຜູ້ດ້ອຍໂອກາດ ແລະ ກຸ່ມອື່ນໆ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5B405-B905-4114-8145-A180C30FAD5E}"/>
              </a:ext>
            </a:extLst>
          </p:cNvPr>
          <p:cNvSpPr txBox="1"/>
          <p:nvPr/>
        </p:nvSpPr>
        <p:spPr>
          <a:xfrm>
            <a:off x="1516150" y="3338208"/>
            <a:ext cx="8276734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ມີອາຫານທີ່ພຽງພໍ,  ນ້ຳສະອາດ, ສຸຂະອະນາໄມ ແລະ ສະຖານບໍລິການຮັກສາສຸຂະພາບ ທີ່ເຂົ້າເຖິງໄດ້ ເພື່ອການເປັນຢູ່ທີ່ດີທາງດ້ານໂພຊະນາການ ຊຶ່ງເປັນບ່ອນທີ່ຮ່າງກາຍທັງໝົດຕ້ອງການ</a:t>
            </a:r>
            <a:endParaRPr lang="en-US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DA6EB-5AC5-4078-B37C-E0CE00EBF2D1}"/>
              </a:ext>
            </a:extLst>
          </p:cNvPr>
          <p:cNvSpPr txBox="1"/>
          <p:nvPr/>
        </p:nvSpPr>
        <p:spPr>
          <a:xfrm>
            <a:off x="1291472" y="3927712"/>
            <a:ext cx="8531259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ຄວາມອາດສາມາດທີ່ມີເພື່ອຮັບປະກັນທາງດ້ານການຄ້ຳປະກັນສະບຽງອາຫານ ໃນຊ່ວງທີ່ມີຄວາມຂາດແຄນຢ່າງຮ້າຍແຮງ (ຕົວຢ່າງ ບັນຫາດ້ານເສດຖະກິດ, ສຸຂະພາບ, ຄວາມຂັດແຍ່ງ ຫຼື ການປ່ຽນແປງສະພາບດິນຟ້າອາກາດ) ຫຼື ຮອບວຽນ (ຕົວຢ່າງ ລະດູການຂາດເຂີນສະບຽງອາຫານ)</a:t>
            </a:r>
            <a:endParaRPr lang="en-US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29B1E0-A3D8-45E5-BAD8-1A692154190A}"/>
              </a:ext>
            </a:extLst>
          </p:cNvPr>
          <p:cNvSpPr txBox="1"/>
          <p:nvPr/>
        </p:nvSpPr>
        <p:spPr>
          <a:xfrm>
            <a:off x="1451729" y="4542413"/>
            <a:ext cx="8371002" cy="95410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ບຸກຄົນ ຫຼື ກຸ່ມຄົນທີ່ມີຄວາມອາດສາມາດເພິ່ງພາຕົວເອງ ແລະ ເລືອກອາຫານ ທີ່ເຂົາເຈົ້າຈະກິນ, ອາຫານທີ່ເຂົາເຈົ້າຜະລິດ, ແລະ ວິທີການທີ່ເຂົາເຈົ້າຜະລິດ, ດຳເນີນການ, ແລະ ແຈກຢາຍ ແລະ ສະໜັບສະໜູນຂະບວນການທາງດ້ານນະໂຍບາຍ ຂອງຮູບແບບຂອງລະບົບອາຫານ. ການປົກປ້ອງອົງກອນແມ່ນຕ້ອງການໃຫ້ມີລະບົບສັງຄົມ-ການເມືອງທີ່ສົ່ງເສີມໂຄງລ່າງພື້ນຖານຂອງລັດຖະບານ ທີ່ສາມາດບັນລຸໄດ້ການຄ້ຳປະກັນສະບຽງອາຫານສຳລັບທຸກຄົນ</a:t>
            </a:r>
            <a:endParaRPr lang="en-US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AE28F1-C614-44F2-B160-5B86125099E6}"/>
              </a:ext>
            </a:extLst>
          </p:cNvPr>
          <p:cNvSpPr txBox="1"/>
          <p:nvPr/>
        </p:nvSpPr>
        <p:spPr>
          <a:xfrm>
            <a:off x="1291472" y="5599465"/>
            <a:ext cx="8531259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ການໃຊ້ລະບົບອາຫານແມ່ນຊ່ວຍໃນການຟື້ນຟູທີ່ຍາວນານຂອງ</a:t>
            </a:r>
            <a:r>
              <a:rPr lang="en-US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ທຳມະຊາດ ຂອງລະບົບ</a:t>
            </a:r>
            <a:r>
              <a:rPr lang="en-US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ສັງຄົມ ແລະ ເສດຖະກິດ, ເພື່ອຮັບປະກັນຄວາມຕ້ອງການອາຫານຂອງຄົນລຸ້ນປະຈຸບັນ ໂດຍປາດສະຈາກຂໍ້ຜູກມັດຂອງອາຫານທີ່ຕ້ອງການຂອງຄົນລຸ້ນຕໍ່ໄປ</a:t>
            </a:r>
            <a:endParaRPr lang="en-US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992" y="317500"/>
            <a:ext cx="10515600" cy="1017107"/>
          </a:xfrm>
        </p:spPr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ລະບົບອາຫານ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2534" y="1692275"/>
            <a:ext cx="10663057" cy="46561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ລະບົບອາຫານ ແມ່ນລວມເອົາທຸກອົງປະກອບທີ່ກ່ຽວຂ້ອງ (ເຊັ່ນ ດ້ານສິ່ງແວດລ້ອມ, ຄົນ, ສິ່ງນຳເຂົ້າ, ຂະບວນການ, ພື້ນຖານໂຄງລ່າງ, ສະຖາບັນທີ່ກ່ຽວຂ້ອງ ແລະ ອື່ນໆ) ແລະ ກິດຈະກຳທີ່ກ່ຽວຂ້ອງກັບ 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ການຜະລິດ, ການປຸງແຕ່ງ, ການແຈກຢາຍ, ການກະກຽມ ແລະ ການບໍລິໂພກອາຫານ, 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ແລະ 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ຜົນໄດ້ຮັບ</a:t>
            </a:r>
            <a:r>
              <a:rPr lang="lo-LA" dirty="0">
                <a:solidFill>
                  <a:srgbClr val="00B0F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ຈາກກິດຈະກຳດັ່ງກ່າວ ຈະມີຜົນຕໍ່ ດ້ານເສດຖະກິດສັງຄົມ ແລະ ສິ່ງແວດລ້ອມ.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ສາມສ່ວນປະກອບສໍາຄັນມີ: ຕ່ອງໂສ້ການສະໜອງອາຫານ, </a:t>
            </a:r>
            <a:r>
              <a:rPr lang="lo-LA" dirty="0">
                <a:ea typeface="Phetsarath OT" panose="02000500000000000001" pitchFamily="2" charset="2"/>
                <a:cs typeface="Phetsarath OT" panose="02000500000000000001" pitchFamily="2" charset="2"/>
              </a:rPr>
              <a:t>ສະພາບແວດລ້ອມທາງອາຫານ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ພຶດຕິກຳຂອງຜູ້ບໍລິໂພກ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lo-LA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ແນວຄວາມຄິດ: 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ຈຸດນຳເຂົ້າ ແລະ ຈຸດສົ່ງອອກ ສຳລັບໂພຊະນາການ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79050" y="6348413"/>
            <a:ext cx="2012950" cy="192087"/>
          </a:xfrm>
        </p:spPr>
        <p:txBody>
          <a:bodyPr/>
          <a:lstStyle/>
          <a:p>
            <a:fld id="{0794777D-EC7B-8E47-BE15-D54A2BEC03E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354" y="6348413"/>
            <a:ext cx="771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sz="1200" dirty="0"/>
              <a:t>: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ບົດລາຍງານ </a:t>
            </a:r>
            <a:r>
              <a:rPr lang="en-US" sz="1200" dirty="0">
                <a:hlinkClick r:id="rId3"/>
              </a:rPr>
              <a:t>HLPE # 12 -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ລະບົບຈັດການດ້ານໂພຊະນາການ ແລະ ສະບຽງອາຫານ</a:t>
            </a:r>
            <a:r>
              <a:rPr lang="en-US" sz="1200" dirty="0">
                <a:hlinkClick r:id="rId3"/>
              </a:rPr>
              <a:t> (fao.org)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34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8363" y="446256"/>
            <a:ext cx="106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ກອບວຽກ ລະບົບອາຫານແບບຍືນຍົງ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6416" y="1534043"/>
            <a:ext cx="42913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lo-LA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ເພື່ອສະໜັບສະໜູນ </a:t>
            </a:r>
            <a:r>
              <a:rPr lang="en-US" sz="1600" dirty="0">
                <a:ea typeface="Phetsarath OT" panose="02000500000000000001" pitchFamily="2" charset="2"/>
                <a:cs typeface="Phetsarath OT" panose="02000500000000000001" pitchFamily="2" charset="2"/>
              </a:rPr>
              <a:t>6</a:t>
            </a:r>
            <a:r>
              <a:rPr lang="lo-LA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ອົງປະກອບຂອງ ການຄ້ຳປະກັນສະບຽງອາຫານ, ລະບົບອາຫານແບບຍືນຍົງ ຕ້ອງມີ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o-LA" sz="1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ຜົນຜະລິດ ແລະ ຄວາມອຸດົມສົມບູນ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lo-LA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ເພື່ອຮັບປະກັນໃຫ້ມີອາຫານໄວ້ພຽງພໍ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o-LA" sz="1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ຄວາມສະເໝີພາບ ແລະ ທົ່ວເຖີງ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o-LA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ເພື່ອຮັບປະກັນໃຫ້ທຸກຄົນໄດ້ເຂົ້າເຖີງອາຫານ ແລະ ວິຖີການດຳລົງຊີວິດພາຍໃນລະບົບດັ່ງກ່າວ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o-LA" sz="1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ເຄົາລົບ ແລະ ສ້າງຄວາມເຂັ້ມແຂງ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lo-LA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ເພື່ອຮັບປະກັນໃຫ້ທຸກຄົນມິສິດມີສຽງໃນການເລືອກ ແລະ ກຳນົດຮູບແບບຂອງລະບົບ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o-LA" sz="1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ຄວາມຍືດຍຸ່ນ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lo-LA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ເພື່ອຮັບປະກັນຄວາມໝັ້ນຄົງໃນກໍລະນີທີ່ປະເຊີນເຫດການ ແລະ ວິກິດການຕ່າງໆ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o-LA" sz="1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ປະຕິຮູບ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lo-LA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ເພື່ອຮັບປະກັນຄວາມຍືນຍົງໃນທຸກມິຕິ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</a:p>
          <a:p>
            <a:pPr marL="742950" lvl="1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o-LA" sz="1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ສຸຂະພາບ ແລະ ໂພຊະນາການ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lo-LA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ເພື່ອຮັບປະກັນການນຳເຂົ້າ ແລະ ນຳໃຊ້ສານອາຫານ</a:t>
            </a:r>
            <a:r>
              <a:rPr lang="en-US" sz="16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4576"/>
            <a:ext cx="6291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sz="1200" dirty="0"/>
              <a:t>: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ຄໍ້າປະກັນສະບຽງອາຫານ ແລະ ໂພຊະນາການ: ບົດຄວາມສາກົນເພື່ອກ້າວສູ່ປີ </a:t>
            </a:r>
            <a:r>
              <a:rPr lang="en-US" sz="1200" dirty="0">
                <a:hlinkClick r:id="rId3"/>
              </a:rPr>
              <a:t>2030 (fao.org)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7833E-171A-4E2A-82D2-A66B35966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72" y="1415653"/>
            <a:ext cx="7692787" cy="50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47" y="243355"/>
            <a:ext cx="10515600" cy="1017107"/>
          </a:xfrm>
        </p:spPr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ຕ່ອງໂສ້ການສະໜອງອາຫານ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8509" y="1484713"/>
            <a:ext cx="5346356" cy="48720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ທຸກກິດຈະກໍາ ແລະ ຜູ້ດໍາເນີນການ ນໍາສົ່ງສະບຽງອາຫານຈາກ</a:t>
            </a:r>
            <a:r>
              <a:rPr lang="lo-LA" b="1" dirty="0">
                <a:solidFill>
                  <a:schemeClr val="tx2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ຈຸດການຜະລິດໄປສູ່ການບໍລິໂພກ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ປະກອບດ້ວຍການຜະລິດ, ການເກັບຮັກສາ, ການແຈກຍາຍ, ການປຸງແຕ່ງ, ການບັນຈຸ, ການຂາຍຍ່ອຍ ແລະ ການຕະຫຼາດ.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ພືດຜັກ, ລ້ຽງສັດ, ຕົ້ນໄມ້, ການປະມົງ.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ສິ່ງນຳເຂົ້າ (ສານເຄມີເພື່ອກະສິກຳ, ແຮງງານ ແລະ ອື່ນໆ).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79050" y="6348413"/>
            <a:ext cx="2012950" cy="192087"/>
          </a:xfrm>
        </p:spPr>
        <p:txBody>
          <a:bodyPr/>
          <a:lstStyle/>
          <a:p>
            <a:fld id="{0794777D-EC7B-8E47-BE15-D54A2BEC03E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191" y="1881957"/>
            <a:ext cx="5502256" cy="4100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5866" y="6369334"/>
            <a:ext cx="6291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sz="1200" dirty="0"/>
              <a:t>: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4"/>
              </a:rPr>
              <a:t>ຄໍ້າປະກັນສະບຽງອາຫານ ແລະ ໂພຊະນາການ: ບົດຄວາມສາກົນເພື່ອກ້າວສູ່ປີ </a:t>
            </a:r>
            <a:r>
              <a:rPr lang="en-US" sz="1200" dirty="0">
                <a:hlinkClick r:id="rId4"/>
              </a:rPr>
              <a:t>2030 (fao.org)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502B6-47C1-422F-BE6F-EBF0D51F1EC1}"/>
              </a:ext>
            </a:extLst>
          </p:cNvPr>
          <p:cNvSpPr txBox="1"/>
          <p:nvPr/>
        </p:nvSpPr>
        <p:spPr>
          <a:xfrm>
            <a:off x="7780940" y="2059699"/>
            <a:ext cx="2488757" cy="307777"/>
          </a:xfrm>
          <a:prstGeom prst="rect">
            <a:avLst/>
          </a:prstGeom>
          <a:solidFill>
            <a:srgbClr val="8A4921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ຕ່ອງໂສ້ ການສະໜອງສະບຽງອາຫານ</a:t>
            </a:r>
            <a:endParaRPr lang="en-US" sz="1400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D2E8A-8D15-4C07-8504-11FC3DC74FED}"/>
              </a:ext>
            </a:extLst>
          </p:cNvPr>
          <p:cNvSpPr txBox="1"/>
          <p:nvPr/>
        </p:nvSpPr>
        <p:spPr>
          <a:xfrm>
            <a:off x="6909683" y="2775005"/>
            <a:ext cx="1152940" cy="523220"/>
          </a:xfrm>
          <a:prstGeom prst="rect">
            <a:avLst/>
          </a:prstGeom>
          <a:solidFill>
            <a:srgbClr val="BDC2B5"/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</a:t>
            </a:r>
          </a:p>
          <a:p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ການຜະລິດ</a:t>
            </a:r>
            <a:endParaRPr lang="en-US" sz="1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D9668-93B8-4A7F-AEDB-656344645416}"/>
              </a:ext>
            </a:extLst>
          </p:cNvPr>
          <p:cNvSpPr txBox="1"/>
          <p:nvPr/>
        </p:nvSpPr>
        <p:spPr>
          <a:xfrm>
            <a:off x="7226336" y="3581675"/>
            <a:ext cx="1152940" cy="523220"/>
          </a:xfrm>
          <a:prstGeom prst="rect">
            <a:avLst/>
          </a:prstGeom>
          <a:solidFill>
            <a:srgbClr val="BDC1B8"/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ການເກັບມ້ຽນ </a:t>
            </a:r>
          </a:p>
          <a:p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ແລະ ແຈກຍາຍ</a:t>
            </a:r>
            <a:endParaRPr lang="en-US" sz="1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088AD-7BE6-4803-B362-9AE4759FF26F}"/>
              </a:ext>
            </a:extLst>
          </p:cNvPr>
          <p:cNvSpPr txBox="1"/>
          <p:nvPr/>
        </p:nvSpPr>
        <p:spPr>
          <a:xfrm>
            <a:off x="7486152" y="4349531"/>
            <a:ext cx="1315941" cy="523220"/>
          </a:xfrm>
          <a:prstGeom prst="rect">
            <a:avLst/>
          </a:prstGeom>
          <a:solidFill>
            <a:srgbClr val="BDC2B5"/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ການປຸງແຕ່ງ ແລະ ການບັນຈຸ</a:t>
            </a:r>
            <a:endParaRPr lang="en-US" sz="1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BE23B-6FC7-4914-A01E-F24F4F1B68E0}"/>
              </a:ext>
            </a:extLst>
          </p:cNvPr>
          <p:cNvSpPr txBox="1"/>
          <p:nvPr/>
        </p:nvSpPr>
        <p:spPr>
          <a:xfrm>
            <a:off x="7721305" y="5148980"/>
            <a:ext cx="1315941" cy="523220"/>
          </a:xfrm>
          <a:prstGeom prst="rect">
            <a:avLst/>
          </a:prstGeom>
          <a:solidFill>
            <a:srgbClr val="BDC2B5"/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ການຂາຍຍ່ອຍ ແລະ ຂາຍສົ່ງ</a:t>
            </a:r>
            <a:endParaRPr lang="en-US" sz="1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4AF31-56E1-4D7B-BB2F-406B5A77D9FC}"/>
              </a:ext>
            </a:extLst>
          </p:cNvPr>
          <p:cNvSpPr txBox="1"/>
          <p:nvPr/>
        </p:nvSpPr>
        <p:spPr>
          <a:xfrm>
            <a:off x="8379276" y="2744227"/>
            <a:ext cx="2198427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lo-LA" sz="1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ຊາວກະສິກອນ, ຄົນຊົນເຜົ່າ, ນັກທຸລະກິດ</a:t>
            </a:r>
            <a:r>
              <a:rPr lang="en-US" sz="1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</a:p>
          <a:p>
            <a:r>
              <a:rPr lang="lo-LA" sz="1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ການກະເສດ, ເຈົ້າຂອງທີ່ດິນປູກຝັງ, </a:t>
            </a:r>
            <a:endParaRPr lang="en-US" sz="1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lo-LA" sz="10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ການປະມົງ ແລະ ສະຖາບັນການເງິນ</a:t>
            </a:r>
            <a:endParaRPr lang="en-US" sz="10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D13AD-DE6A-4479-BE3F-2F724807548A}"/>
              </a:ext>
            </a:extLst>
          </p:cNvPr>
          <p:cNvSpPr txBox="1"/>
          <p:nvPr/>
        </p:nvSpPr>
        <p:spPr>
          <a:xfrm>
            <a:off x="8759106" y="3626035"/>
            <a:ext cx="192856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lvl1pPr>
          </a:lstStyle>
          <a:p>
            <a:r>
              <a:rPr lang="lo-LA" dirty="0"/>
              <a:t>ຜູ້ຂົນສົ່ງ ທຸລະກິດທາງ ການກະເສດ, </a:t>
            </a:r>
          </a:p>
          <a:p>
            <a:r>
              <a:rPr lang="lo-LA" dirty="0"/>
              <a:t>ຜູ້ຈຳໜ່າຍ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A1382B-C117-42E9-85FF-44C5C3CE728A}"/>
              </a:ext>
            </a:extLst>
          </p:cNvPr>
          <p:cNvSpPr txBox="1"/>
          <p:nvPr/>
        </p:nvSpPr>
        <p:spPr>
          <a:xfrm>
            <a:off x="9095818" y="4349531"/>
            <a:ext cx="1928560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lvl1pPr>
          </a:lstStyle>
          <a:p>
            <a:r>
              <a:rPr lang="lo-LA" dirty="0"/>
              <a:t>ໂຮງງານບັນຈຸ, ອຸດສະຫະກຳອາຫານ </a:t>
            </a:r>
            <a:endParaRPr lang="en-US" dirty="0"/>
          </a:p>
          <a:p>
            <a:r>
              <a:rPr lang="lo-LA" dirty="0"/>
              <a:t>ແລະ ເຄື່ອງດື່ມ, ທຸລະກິດຂະໜາດກາງ ແລະ ຂະໜາດນ້ອຍ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432A52-51CE-400E-B572-9727A79CA1E5}"/>
              </a:ext>
            </a:extLst>
          </p:cNvPr>
          <p:cNvSpPr txBox="1"/>
          <p:nvPr/>
        </p:nvSpPr>
        <p:spPr>
          <a:xfrm>
            <a:off x="9417075" y="5163089"/>
            <a:ext cx="1850693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lvl1pPr>
          </a:lstStyle>
          <a:p>
            <a:r>
              <a:rPr lang="lo-LA" dirty="0"/>
              <a:t>ຮ້ານຄ້າຂາຍຍ່ອຍ, ຄົນຄ້າຂາຍ, ເຈົ້າຂອງຮ້ານອາຫານ, ນັກທຸລະກິດ, ຮ້ານອາຫານ, ຮ້ານຄ້າຂາຍສົ່ງ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ສະພາບແວດລ້ອມທາງອາຫານ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199" y="1625600"/>
            <a:ext cx="10620375" cy="47228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ດ້ານກາຍະພາບ, ເສດຖະກິດ, ການເມືອງ, ແລະ ວັດທະນະທຳສັງຄົມ ທີ່ຜູ້ບໍລິໂພກມີສ່ວນຮ່ວມ ໃນ</a:t>
            </a:r>
            <a:r>
              <a:rPr lang="lo-LA" sz="28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ລະບົບອາຫານ 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ເພື່ອໃຫ້ໄດ້ອາຫານຕາມທີ່ຕ້ອງການ, ການປຸງແຕ່ງ ແລະ ການບໍລິໂພກ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ສະພາບແວດລ້ອມທາງອາຫານ ປະກອບດ້ວຍ: 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10000"/>
              </a:lnSpc>
              <a:spcBef>
                <a:spcPts val="750"/>
              </a:spcBef>
              <a:buSzPct val="100000"/>
            </a:pPr>
            <a:r>
              <a:rPr lang="lo-LA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ຈຸດນຳເຂົ້າອາຫານ: ສະຖານທີ່ຮັບ/ ຊື້ອາຫານ</a:t>
            </a:r>
            <a:r>
              <a:rPr lang="en-US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750"/>
              </a:spcBef>
              <a:buSzPct val="100000"/>
            </a:pPr>
            <a:r>
              <a:rPr lang="lo-LA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ຈຸດບໍລິການທີ່ສ້າງຂຶ້ນມາ ເພື່ອອຳນວຍຄວາມສະດວກ ໃຫ້ເຂົ້າເຖີງສະຖານທີ່ບໍລິການ</a:t>
            </a:r>
            <a:endParaRPr lang="en-US" sz="21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10000"/>
              </a:lnSpc>
              <a:spcBef>
                <a:spcPts val="750"/>
              </a:spcBef>
              <a:buSzPct val="100000"/>
            </a:pPr>
            <a:r>
              <a:rPr lang="lo-LA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ຕົວກຳນົດໃນການເລືອກອາຫານຂອງແຕ່ລະບຸກຄົນ</a:t>
            </a:r>
            <a:r>
              <a:rPr lang="en-US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lo-LA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ໄດ້ແກ່ ລາຍໄດ້, ຄວາມມັກ, ຄຸນຄ່າ, ທັກສະ ແລະ ອື່ນໆ</a:t>
            </a:r>
            <a:r>
              <a:rPr lang="en-US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</a:p>
          <a:p>
            <a:pPr lvl="1">
              <a:lnSpc>
                <a:spcPct val="110000"/>
              </a:lnSpc>
              <a:spcBef>
                <a:spcPts val="750"/>
              </a:spcBef>
              <a:buSzPct val="100000"/>
            </a:pPr>
            <a:r>
              <a:rPr lang="lo-LA" sz="21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ມາດຖານດ້ານການເມືອງ, ສັງຄົມ, ແລະ ວັດທະນະທຳ ທີ່ຕິດພັນກັບສິ່ງເຫຼົ່ານັ້ນ</a:t>
            </a:r>
            <a:endParaRPr lang="en-US" sz="21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79050" y="6348413"/>
            <a:ext cx="2012950" cy="192087"/>
          </a:xfrm>
        </p:spPr>
        <p:txBody>
          <a:bodyPr/>
          <a:lstStyle/>
          <a:p>
            <a:fld id="{0794777D-EC7B-8E47-BE15-D54A2BEC03E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19954"/>
            <a:ext cx="956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ແຫຼ່ງຂໍ້ມູນ</a:t>
            </a:r>
            <a:r>
              <a:rPr lang="en-US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: Swinburn et al., 2014; </a:t>
            </a:r>
            <a:r>
              <a:rPr lang="en-US" sz="1200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GloPan</a:t>
            </a:r>
            <a:r>
              <a:rPr lang="en-US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, 2017; </a:t>
            </a:r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  <a:hlinkClick r:id="rId3"/>
              </a:rPr>
              <a:t>ບົດລາຍງານ </a:t>
            </a:r>
            <a:r>
              <a:rPr lang="en-US" sz="1200" dirty="0">
                <a:latin typeface="Phetsarath OT" panose="02000500000000020004" pitchFamily="2" charset="0"/>
                <a:cs typeface="Phetsarath OT" panose="02000500000000020004" pitchFamily="2" charset="0"/>
                <a:hlinkClick r:id="rId3"/>
              </a:rPr>
              <a:t>HLPE # 12 - </a:t>
            </a:r>
            <a:r>
              <a:rPr lang="lo-LA" sz="12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  <a:hlinkClick r:id="rId3"/>
              </a:rPr>
              <a:t>ລະບົບຈັດການດ້ານໂພຊະນາການ ແລະ ສະບຽງອາຫານ</a:t>
            </a:r>
            <a:r>
              <a:rPr lang="en-US" sz="1200" dirty="0">
                <a:latin typeface="Phetsarath OT" panose="02000500000000020004" pitchFamily="2" charset="0"/>
                <a:cs typeface="Phetsarath OT" panose="02000500000000020004" pitchFamily="2" charset="0"/>
                <a:hlinkClick r:id="rId3"/>
              </a:rPr>
              <a:t> (fao.org)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6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58" y="249237"/>
            <a:ext cx="10515600" cy="1017107"/>
          </a:xfrm>
        </p:spPr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ສະພາບແວດລ້ອມທາງອາຫານ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04634"/>
            <a:ext cx="4919663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- 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ສ່ວນປະກອບສຳຄັນ: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ການມີອາຫານ ແລະ ເຂົ້າເຖີງໄດ້ (ໄລຍະຄວາມໄກ້)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ການເຂົ້າເຖີງທາງເສດຖະກິດ (ສາມາດຈ່າຍໄດ້)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ການຍອມຮັບ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ການສົ່ງເສີມ, ໂຄສະນາ, ຂໍ້ມູນຂ່າວສານ, ຄຳແນະນຳຕ່າງໆ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ຄຸນນະພາບ ແລະ ຄວາມປອດໄພຂອງອາຫານ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ເງື່ອນໄຂນະໂຍບາຍ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79050" y="6348413"/>
            <a:ext cx="2012950" cy="192087"/>
          </a:xfrm>
        </p:spPr>
        <p:txBody>
          <a:bodyPr/>
          <a:lstStyle/>
          <a:p>
            <a:fld id="{0794777D-EC7B-8E47-BE15-D54A2BEC03E3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8" y="1471191"/>
            <a:ext cx="4135910" cy="4788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70263"/>
            <a:ext cx="6291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sz="1200" dirty="0"/>
              <a:t>: </a:t>
            </a:r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4"/>
              </a:rPr>
              <a:t>ຄໍ້າປະກັນສະບຽງອາຫານ ແລະ ໂພຊະນາການ: ບົດຄວາມສາກົນເພື່ອກ້າວສູ່ປີ </a:t>
            </a:r>
            <a:r>
              <a:rPr lang="en-US" sz="1200" dirty="0">
                <a:hlinkClick r:id="rId4"/>
              </a:rPr>
              <a:t>2030 (fao.org)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83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CRS_PPT_Fonts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TEMPLATE_Presentation_Standard_English_v2" id="{9BC21EF1-AB4E-4BA8-A680-F3C1CE71D1CF}" vid="{A697BAEB-674F-41B3-B3C3-B4E8F2883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27738</TotalTime>
  <Words>3799</Words>
  <Application>Microsoft Office PowerPoint</Application>
  <PresentationFormat>Widescreen</PresentationFormat>
  <Paragraphs>297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Georgia</vt:lpstr>
      <vt:lpstr>Phetsarath OT</vt:lpstr>
      <vt:lpstr>Times New Roman</vt:lpstr>
      <vt:lpstr>Wingdings</vt:lpstr>
      <vt:lpstr>ລPhetsarath OT</vt:lpstr>
      <vt:lpstr>CRS_2020_PPT</vt:lpstr>
      <vt:lpstr>ແນະນຳແນວຄວາມຄິດພື້ນຖານທາງດ້ານໂພຊະນາການ </vt:lpstr>
      <vt:lpstr>ຈຸດປະສົງການຮຽນຮູ້</vt:lpstr>
      <vt:lpstr>ອາຫານ: ສິດທິຂັ້ນພື້ນຖານຂອງມະນຸດ</vt:lpstr>
      <vt:lpstr>ອົງປະກອບຂອງການຄ້ຳປະກັນສະບຽງອາຫານ</vt:lpstr>
      <vt:lpstr>ລະບົບອາຫານ</vt:lpstr>
      <vt:lpstr>PowerPoint Presentation</vt:lpstr>
      <vt:lpstr>ຕ່ອງໂສ້ການສະໜອງອາຫານ</vt:lpstr>
      <vt:lpstr>ສະພາບແວດລ້ອມທາງອາຫານ</vt:lpstr>
      <vt:lpstr>ສະພາບແວດລ້ອມທາງອາຫານ</vt:lpstr>
      <vt:lpstr>ອົງປະກອບຂອງການເຂົ້າເຖີງ</vt:lpstr>
      <vt:lpstr>ພຶດຕິກຳຂອງຜູ້ບໍລິໂພກ</vt:lpstr>
      <vt:lpstr>ປັບປຸງ ລະບົບອາຫານ ເພື່ອ ອາຫານ ແລະ ໂພຊະນາການທີ່ດີຂຶ້ນ</vt:lpstr>
      <vt:lpstr>ຕົວຂັບເຄື່ອນ ຂອງລະບົບ ອາຫານ</vt:lpstr>
      <vt:lpstr>ຕົວຂັບເຄື່ອນ ຂອງລະບົບອາຫານ</vt:lpstr>
      <vt:lpstr> ການປ່ຽນແປງດ້ານໂພຊະນາການ</vt:lpstr>
      <vt:lpstr>ການເພີ່ມວິຕະມິນແຮ່ທາດໃສ່ໃນອາຫານ</vt:lpstr>
      <vt:lpstr>ອາຫານທີ່ປອດໄພ, ສຸຂະອານາໄມ, ແລະ ຄວາມສະອາດ</vt:lpstr>
      <vt:lpstr>ອາຫານທີ່ປອດໄພ ແລະ ໂພຊະນາການ</vt:lpstr>
      <vt:lpstr>ບົດຮຽນທີ່ນຳເອົາໄປໃຊ້ </vt:lpstr>
      <vt:lpstr>ຂອບໃຈ!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Concepts in Nutrition</dc:title>
  <dc:creator>Ghosh, Susmita</dc:creator>
  <cp:lastModifiedBy>Oula, Ratthiphone</cp:lastModifiedBy>
  <cp:revision>442</cp:revision>
  <dcterms:created xsi:type="dcterms:W3CDTF">2021-08-02T20:51:26Z</dcterms:created>
  <dcterms:modified xsi:type="dcterms:W3CDTF">2022-08-10T03:26:22Z</dcterms:modified>
</cp:coreProperties>
</file>