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46"/>
  </p:notesMasterIdLst>
  <p:sldIdLst>
    <p:sldId id="269" r:id="rId5"/>
    <p:sldId id="267" r:id="rId6"/>
    <p:sldId id="273" r:id="rId7"/>
    <p:sldId id="270" r:id="rId8"/>
    <p:sldId id="321" r:id="rId9"/>
    <p:sldId id="274" r:id="rId10"/>
    <p:sldId id="272" r:id="rId11"/>
    <p:sldId id="277" r:id="rId12"/>
    <p:sldId id="278" r:id="rId13"/>
    <p:sldId id="290" r:id="rId14"/>
    <p:sldId id="291" r:id="rId15"/>
    <p:sldId id="292" r:id="rId16"/>
    <p:sldId id="276" r:id="rId17"/>
    <p:sldId id="293" r:id="rId18"/>
    <p:sldId id="305" r:id="rId19"/>
    <p:sldId id="294" r:id="rId20"/>
    <p:sldId id="296" r:id="rId21"/>
    <p:sldId id="297" r:id="rId22"/>
    <p:sldId id="280" r:id="rId23"/>
    <p:sldId id="309" r:id="rId24"/>
    <p:sldId id="281" r:id="rId25"/>
    <p:sldId id="307" r:id="rId26"/>
    <p:sldId id="279" r:id="rId27"/>
    <p:sldId id="298" r:id="rId28"/>
    <p:sldId id="310" r:id="rId29"/>
    <p:sldId id="311" r:id="rId30"/>
    <p:sldId id="312" r:id="rId31"/>
    <p:sldId id="313" r:id="rId32"/>
    <p:sldId id="284" r:id="rId33"/>
    <p:sldId id="308" r:id="rId34"/>
    <p:sldId id="285" r:id="rId35"/>
    <p:sldId id="286" r:id="rId36"/>
    <p:sldId id="314" r:id="rId37"/>
    <p:sldId id="287" r:id="rId38"/>
    <p:sldId id="288" r:id="rId39"/>
    <p:sldId id="289" r:id="rId40"/>
    <p:sldId id="317" r:id="rId41"/>
    <p:sldId id="319" r:id="rId42"/>
    <p:sldId id="320" r:id="rId43"/>
    <p:sldId id="315" r:id="rId44"/>
    <p:sldId id="26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69"/>
            <p14:sldId id="267"/>
            <p14:sldId id="273"/>
            <p14:sldId id="270"/>
            <p14:sldId id="321"/>
            <p14:sldId id="274"/>
            <p14:sldId id="272"/>
            <p14:sldId id="277"/>
            <p14:sldId id="278"/>
            <p14:sldId id="290"/>
            <p14:sldId id="291"/>
            <p14:sldId id="292"/>
            <p14:sldId id="276"/>
            <p14:sldId id="293"/>
            <p14:sldId id="305"/>
            <p14:sldId id="294"/>
            <p14:sldId id="296"/>
            <p14:sldId id="297"/>
            <p14:sldId id="280"/>
            <p14:sldId id="309"/>
            <p14:sldId id="281"/>
            <p14:sldId id="307"/>
            <p14:sldId id="279"/>
            <p14:sldId id="298"/>
            <p14:sldId id="310"/>
            <p14:sldId id="311"/>
            <p14:sldId id="312"/>
            <p14:sldId id="313"/>
            <p14:sldId id="284"/>
            <p14:sldId id="308"/>
            <p14:sldId id="285"/>
            <p14:sldId id="286"/>
            <p14:sldId id="314"/>
            <p14:sldId id="287"/>
            <p14:sldId id="288"/>
            <p14:sldId id="289"/>
            <p14:sldId id="317"/>
            <p14:sldId id="319"/>
            <p14:sldId id="320"/>
            <p14:sldId id="315"/>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issimo, Cristiana Kay" initials="VCK" lastIdx="31" clrIdx="0">
    <p:extLst>
      <p:ext uri="{19B8F6BF-5375-455C-9EA6-DF929625EA0E}">
        <p15:presenceInfo xmlns:p15="http://schemas.microsoft.com/office/powerpoint/2012/main" userId="S-1-5-21-2147685005-3481175987-295382041-189397" providerId="AD"/>
      </p:ext>
    </p:extLst>
  </p:cmAuthor>
  <p:cmAuthor id="2" name="Ghosh, Susmita" initials="GS" lastIdx="1" clrIdx="1">
    <p:extLst>
      <p:ext uri="{19B8F6BF-5375-455C-9EA6-DF929625EA0E}">
        <p15:presenceInfo xmlns:p15="http://schemas.microsoft.com/office/powerpoint/2012/main" userId="S-1-5-21-2147685005-3481175987-295382041-270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6828" autoAdjust="0"/>
  </p:normalViewPr>
  <p:slideViewPr>
    <p:cSldViewPr snapToGrid="0" snapToObjects="1">
      <p:cViewPr varScale="1">
        <p:scale>
          <a:sx n="100" d="100"/>
          <a:sy n="100" d="100"/>
        </p:scale>
        <p:origin x="19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3A9F7-C000-4D3E-8C7F-5B839BFC016B}"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US"/>
        </a:p>
      </dgm:t>
    </dgm:pt>
    <dgm:pt modelId="{699ED9BB-7787-4F34-94EF-FE89A493669F}">
      <dgm:prSet phldrT="[Text]" custT="1"/>
      <dgm:spPr/>
      <dgm:t>
        <a:bodyPr/>
        <a:lstStyle/>
        <a:p>
          <a:r>
            <a:rPr lang="en-US" sz="1200" dirty="0">
              <a:latin typeface="Arial" panose="020B0604020202020204" pitchFamily="34" charset="0"/>
              <a:cs typeface="Arial" panose="020B0604020202020204" pitchFamily="34" charset="0"/>
            </a:rPr>
            <a:t>Dietary assessment methods</a:t>
          </a:r>
        </a:p>
      </dgm:t>
    </dgm:pt>
    <dgm:pt modelId="{C38D2BDC-A978-4016-B34F-FD8E8A9C9383}" type="parTrans" cxnId="{06F607BF-53C5-45CF-8A0F-39709D1A4528}">
      <dgm:prSet/>
      <dgm:spPr/>
      <dgm:t>
        <a:bodyPr/>
        <a:lstStyle/>
        <a:p>
          <a:endParaRPr lang="en-US"/>
        </a:p>
      </dgm:t>
    </dgm:pt>
    <dgm:pt modelId="{9147E678-F3F0-465B-B76A-88C765447A14}" type="sibTrans" cxnId="{06F607BF-53C5-45CF-8A0F-39709D1A4528}">
      <dgm:prSet/>
      <dgm:spPr/>
      <dgm:t>
        <a:bodyPr/>
        <a:lstStyle/>
        <a:p>
          <a:endParaRPr lang="en-US"/>
        </a:p>
      </dgm:t>
    </dgm:pt>
    <dgm:pt modelId="{1849EDB1-E18B-4AF9-B74C-92488CF43E3A}">
      <dgm:prSet phldrT="[Text]" custT="1"/>
      <dgm:spPr/>
      <dgm:t>
        <a:bodyPr/>
        <a:lstStyle/>
        <a:p>
          <a:r>
            <a:rPr lang="en-US" sz="1200" dirty="0">
              <a:latin typeface="Arial" panose="020B0604020202020204" pitchFamily="34" charset="0"/>
              <a:cs typeface="Arial" panose="020B0604020202020204" pitchFamily="34" charset="0"/>
            </a:rPr>
            <a:t>Indirect </a:t>
          </a:r>
        </a:p>
      </dgm:t>
    </dgm:pt>
    <dgm:pt modelId="{E128AB6D-6228-41B4-9F7A-F898DD65C610}" type="parTrans" cxnId="{0A81EF1F-2EB4-496C-BD7A-34EB1816CCFF}">
      <dgm:prSet/>
      <dgm:spPr/>
      <dgm:t>
        <a:bodyPr/>
        <a:lstStyle/>
        <a:p>
          <a:endParaRPr lang="en-US" sz="1200">
            <a:latin typeface="Arial" panose="020B0604020202020204" pitchFamily="34" charset="0"/>
            <a:cs typeface="Arial" panose="020B0604020202020204" pitchFamily="34" charset="0"/>
          </a:endParaRPr>
        </a:p>
      </dgm:t>
    </dgm:pt>
    <dgm:pt modelId="{34614515-A0BE-42D2-AEFF-458B5D810EDE}" type="sibTrans" cxnId="{0A81EF1F-2EB4-496C-BD7A-34EB1816CCFF}">
      <dgm:prSet/>
      <dgm:spPr/>
      <dgm:t>
        <a:bodyPr/>
        <a:lstStyle/>
        <a:p>
          <a:endParaRPr lang="en-US"/>
        </a:p>
      </dgm:t>
    </dgm:pt>
    <dgm:pt modelId="{BDD7DA74-FC33-46B3-998D-E86231E59EA0}">
      <dgm:prSet phldrT="[Text]" custT="1"/>
      <dgm:spPr/>
      <dgm:t>
        <a:bodyPr/>
        <a:lstStyle/>
        <a:p>
          <a:r>
            <a:rPr lang="en-US" sz="1200" dirty="0">
              <a:latin typeface="Arial" panose="020B0604020202020204" pitchFamily="34" charset="0"/>
              <a:cs typeface="Arial" panose="020B0604020202020204" pitchFamily="34" charset="0"/>
            </a:rPr>
            <a:t>National </a:t>
          </a:r>
        </a:p>
      </dgm:t>
    </dgm:pt>
    <dgm:pt modelId="{1299DB72-D471-4DC5-BF56-DB6290AB1B20}" type="parTrans" cxnId="{AC1FE4E3-F50A-493D-940D-5FED751BFF54}">
      <dgm:prSet/>
      <dgm:spPr/>
      <dgm:t>
        <a:bodyPr/>
        <a:lstStyle/>
        <a:p>
          <a:endParaRPr lang="en-US" sz="1200">
            <a:latin typeface="Arial" panose="020B0604020202020204" pitchFamily="34" charset="0"/>
            <a:cs typeface="Arial" panose="020B0604020202020204" pitchFamily="34" charset="0"/>
          </a:endParaRPr>
        </a:p>
      </dgm:t>
    </dgm:pt>
    <dgm:pt modelId="{4E96BEC1-F36A-452D-8A2F-8803C3A84B60}" type="sibTrans" cxnId="{AC1FE4E3-F50A-493D-940D-5FED751BFF54}">
      <dgm:prSet/>
      <dgm:spPr/>
      <dgm:t>
        <a:bodyPr/>
        <a:lstStyle/>
        <a:p>
          <a:endParaRPr lang="en-US"/>
        </a:p>
      </dgm:t>
    </dgm:pt>
    <dgm:pt modelId="{C45B6C1B-25DF-438F-BA46-C8676E6C544B}">
      <dgm:prSet phldrT="[Text]" custT="1"/>
      <dgm:spPr/>
      <dgm:t>
        <a:bodyPr/>
        <a:lstStyle/>
        <a:p>
          <a:r>
            <a:rPr lang="en-US" sz="1200" dirty="0">
              <a:latin typeface="Arial" panose="020B0604020202020204" pitchFamily="34" charset="0"/>
              <a:cs typeface="Arial" panose="020B0604020202020204" pitchFamily="34" charset="0"/>
            </a:rPr>
            <a:t>Household </a:t>
          </a:r>
        </a:p>
      </dgm:t>
    </dgm:pt>
    <dgm:pt modelId="{BF02A08A-9112-4680-82E6-58E60EA33647}" type="parTrans" cxnId="{6D6A3C52-6526-4159-9F16-54330D7CE3A8}">
      <dgm:prSet/>
      <dgm:spPr/>
      <dgm:t>
        <a:bodyPr/>
        <a:lstStyle/>
        <a:p>
          <a:endParaRPr lang="en-US" sz="1200">
            <a:latin typeface="Arial" panose="020B0604020202020204" pitchFamily="34" charset="0"/>
            <a:cs typeface="Arial" panose="020B0604020202020204" pitchFamily="34" charset="0"/>
          </a:endParaRPr>
        </a:p>
      </dgm:t>
    </dgm:pt>
    <dgm:pt modelId="{13374A6A-7529-480A-93C5-EE80E3E495D7}" type="sibTrans" cxnId="{6D6A3C52-6526-4159-9F16-54330D7CE3A8}">
      <dgm:prSet/>
      <dgm:spPr/>
      <dgm:t>
        <a:bodyPr/>
        <a:lstStyle/>
        <a:p>
          <a:endParaRPr lang="en-US"/>
        </a:p>
      </dgm:t>
    </dgm:pt>
    <dgm:pt modelId="{1FEE69C5-571A-4E47-A764-C9BFB888B11D}">
      <dgm:prSet custT="1"/>
      <dgm:spPr/>
      <dgm:t>
        <a:bodyPr/>
        <a:lstStyle/>
        <a:p>
          <a:r>
            <a:rPr lang="en-US" sz="1200" dirty="0">
              <a:latin typeface="Arial" panose="020B0604020202020204" pitchFamily="34" charset="0"/>
              <a:cs typeface="Arial" panose="020B0604020202020204" pitchFamily="34" charset="0"/>
            </a:rPr>
            <a:t>Food balance sheets </a:t>
          </a:r>
        </a:p>
      </dgm:t>
    </dgm:pt>
    <dgm:pt modelId="{DC30A6D6-0ABB-4676-991E-79E008B7A46F}" type="parTrans" cxnId="{72EE8B67-7967-444D-A1B4-2ED6107BEB44}">
      <dgm:prSet/>
      <dgm:spPr/>
      <dgm:t>
        <a:bodyPr/>
        <a:lstStyle/>
        <a:p>
          <a:endParaRPr lang="en-US" sz="1200">
            <a:latin typeface="Arial" panose="020B0604020202020204" pitchFamily="34" charset="0"/>
            <a:cs typeface="Arial" panose="020B0604020202020204" pitchFamily="34" charset="0"/>
          </a:endParaRPr>
        </a:p>
      </dgm:t>
    </dgm:pt>
    <dgm:pt modelId="{07975423-9B94-460C-B3FF-5FB42541BD07}" type="sibTrans" cxnId="{72EE8B67-7967-444D-A1B4-2ED6107BEB44}">
      <dgm:prSet/>
      <dgm:spPr/>
      <dgm:t>
        <a:bodyPr/>
        <a:lstStyle/>
        <a:p>
          <a:endParaRPr lang="en-US"/>
        </a:p>
      </dgm:t>
    </dgm:pt>
    <dgm:pt modelId="{1ADC5778-8EEF-40E9-B735-8CBF342EB54B}">
      <dgm:prSet custT="1"/>
      <dgm:spPr/>
      <dgm:t>
        <a:bodyPr/>
        <a:lstStyle/>
        <a:p>
          <a:r>
            <a:rPr lang="en-US" sz="1200" dirty="0">
              <a:latin typeface="Arial" panose="020B0604020202020204" pitchFamily="34" charset="0"/>
              <a:cs typeface="Arial" panose="020B0604020202020204" pitchFamily="34" charset="0"/>
            </a:rPr>
            <a:t>Household consumption and expenditure surveys</a:t>
          </a:r>
        </a:p>
      </dgm:t>
    </dgm:pt>
    <dgm:pt modelId="{BAA7B09A-4D4F-46A5-BBE8-54E3DA692A5E}" type="parTrans" cxnId="{5834B39F-ED89-4A35-8535-892B69E65599}">
      <dgm:prSet/>
      <dgm:spPr/>
      <dgm:t>
        <a:bodyPr/>
        <a:lstStyle/>
        <a:p>
          <a:endParaRPr lang="en-US" sz="1200">
            <a:latin typeface="Arial" panose="020B0604020202020204" pitchFamily="34" charset="0"/>
            <a:cs typeface="Arial" panose="020B0604020202020204" pitchFamily="34" charset="0"/>
          </a:endParaRPr>
        </a:p>
      </dgm:t>
    </dgm:pt>
    <dgm:pt modelId="{B2F29748-AA09-448C-8DC2-277A5F68F6B3}" type="sibTrans" cxnId="{5834B39F-ED89-4A35-8535-892B69E65599}">
      <dgm:prSet/>
      <dgm:spPr/>
      <dgm:t>
        <a:bodyPr/>
        <a:lstStyle/>
        <a:p>
          <a:endParaRPr lang="en-US"/>
        </a:p>
      </dgm:t>
    </dgm:pt>
    <dgm:pt modelId="{8860C0F7-59D6-4EAC-A74C-5A26E831D94F}">
      <dgm:prSet custT="1"/>
      <dgm:spPr/>
      <dgm:t>
        <a:bodyPr/>
        <a:lstStyle/>
        <a:p>
          <a:pPr algn="l"/>
          <a:r>
            <a:rPr lang="en-US" sz="1200" dirty="0">
              <a:latin typeface="Arial" panose="020B0604020202020204" pitchFamily="34" charset="0"/>
              <a:cs typeface="Arial" panose="020B0604020202020204" pitchFamily="34" charset="0"/>
            </a:rPr>
            <a:t>1.Estimated food record</a:t>
          </a:r>
        </a:p>
        <a:p>
          <a:pPr algn="l"/>
          <a:r>
            <a:rPr lang="en-US" sz="1200" dirty="0">
              <a:latin typeface="Arial" panose="020B0604020202020204" pitchFamily="34" charset="0"/>
              <a:cs typeface="Arial" panose="020B0604020202020204" pitchFamily="34" charset="0"/>
            </a:rPr>
            <a:t>2. Weighed food record</a:t>
          </a:r>
        </a:p>
        <a:p>
          <a:pPr algn="ctr"/>
          <a:endParaRPr lang="en-US" sz="1200" dirty="0">
            <a:latin typeface="Arial" panose="020B0604020202020204" pitchFamily="34" charset="0"/>
            <a:cs typeface="Arial" panose="020B0604020202020204" pitchFamily="34" charset="0"/>
          </a:endParaRPr>
        </a:p>
      </dgm:t>
    </dgm:pt>
    <dgm:pt modelId="{B781B8F6-A214-4408-8E3F-C88464215CC2}" type="parTrans" cxnId="{674B3026-D64A-45D5-96CC-3F6AF22C870A}">
      <dgm:prSet/>
      <dgm:spPr/>
      <dgm:t>
        <a:bodyPr/>
        <a:lstStyle/>
        <a:p>
          <a:endParaRPr lang="en-US" sz="1200">
            <a:latin typeface="Arial" panose="020B0604020202020204" pitchFamily="34" charset="0"/>
            <a:cs typeface="Arial" panose="020B0604020202020204" pitchFamily="34" charset="0"/>
          </a:endParaRPr>
        </a:p>
      </dgm:t>
    </dgm:pt>
    <dgm:pt modelId="{6A038B0E-2D43-48C8-8386-F6CEB03C67BA}" type="sibTrans" cxnId="{674B3026-D64A-45D5-96CC-3F6AF22C870A}">
      <dgm:prSet/>
      <dgm:spPr/>
      <dgm:t>
        <a:bodyPr/>
        <a:lstStyle/>
        <a:p>
          <a:endParaRPr lang="en-US"/>
        </a:p>
      </dgm:t>
    </dgm:pt>
    <dgm:pt modelId="{7486DDA4-772E-431E-898C-03B2A94A79F7}">
      <dgm:prSet phldrT="[Text]" custT="1"/>
      <dgm:spPr/>
      <dgm:t>
        <a:bodyPr/>
        <a:lstStyle/>
        <a:p>
          <a:r>
            <a:rPr lang="en-US" sz="1200" dirty="0">
              <a:latin typeface="Arial" panose="020B0604020202020204" pitchFamily="34" charset="0"/>
              <a:cs typeface="Arial" panose="020B0604020202020204" pitchFamily="34" charset="0"/>
            </a:rPr>
            <a:t>Direct </a:t>
          </a:r>
        </a:p>
      </dgm:t>
    </dgm:pt>
    <dgm:pt modelId="{77F145E9-FB30-4330-B8B4-C5CFDF55266B}" type="sibTrans" cxnId="{15589CDD-6D10-49F8-B518-9C0C74A970B4}">
      <dgm:prSet/>
      <dgm:spPr/>
      <dgm:t>
        <a:bodyPr/>
        <a:lstStyle/>
        <a:p>
          <a:endParaRPr lang="en-US"/>
        </a:p>
      </dgm:t>
    </dgm:pt>
    <dgm:pt modelId="{1DB87A99-86C9-4FBD-B85F-14CB9D9404F7}" type="parTrans" cxnId="{15589CDD-6D10-49F8-B518-9C0C74A970B4}">
      <dgm:prSet/>
      <dgm:spPr/>
      <dgm:t>
        <a:bodyPr/>
        <a:lstStyle/>
        <a:p>
          <a:endParaRPr lang="en-US" sz="1200">
            <a:latin typeface="Arial" panose="020B0604020202020204" pitchFamily="34" charset="0"/>
            <a:cs typeface="Arial" panose="020B0604020202020204" pitchFamily="34" charset="0"/>
          </a:endParaRPr>
        </a:p>
      </dgm:t>
    </dgm:pt>
    <dgm:pt modelId="{2A075965-EB24-4B3F-9313-5977C9E54616}">
      <dgm:prSet custT="1"/>
      <dgm:spPr/>
      <dgm:t>
        <a:bodyPr/>
        <a:lstStyle/>
        <a:p>
          <a:r>
            <a:rPr lang="en-US" sz="1200" dirty="0">
              <a:latin typeface="Arial" panose="020B0604020202020204" pitchFamily="34" charset="0"/>
              <a:cs typeface="Arial" panose="020B0604020202020204" pitchFamily="34" charset="0"/>
            </a:rPr>
            <a:t>Retrospective </a:t>
          </a:r>
        </a:p>
      </dgm:t>
    </dgm:pt>
    <dgm:pt modelId="{B7284AB2-10C6-467D-A5C6-2AF916A1A40F}" type="sibTrans" cxnId="{058FEE1F-2912-4ABD-9D6B-49B4271B5467}">
      <dgm:prSet/>
      <dgm:spPr/>
      <dgm:t>
        <a:bodyPr/>
        <a:lstStyle/>
        <a:p>
          <a:endParaRPr lang="en-US"/>
        </a:p>
      </dgm:t>
    </dgm:pt>
    <dgm:pt modelId="{F24A259C-69B4-4FFF-9001-9C9EECD39282}" type="parTrans" cxnId="{058FEE1F-2912-4ABD-9D6B-49B4271B5467}">
      <dgm:prSet/>
      <dgm:spPr/>
      <dgm:t>
        <a:bodyPr/>
        <a:lstStyle/>
        <a:p>
          <a:endParaRPr lang="en-US" sz="1200">
            <a:latin typeface="Arial" panose="020B0604020202020204" pitchFamily="34" charset="0"/>
            <a:cs typeface="Arial" panose="020B0604020202020204" pitchFamily="34" charset="0"/>
          </a:endParaRPr>
        </a:p>
      </dgm:t>
    </dgm:pt>
    <dgm:pt modelId="{774B065D-AECA-40EB-9BAA-1DB1335AE58A}">
      <dgm:prSet custT="1"/>
      <dgm:spPr/>
      <dgm:t>
        <a:bodyPr/>
        <a:lstStyle/>
        <a:p>
          <a:pPr algn="l"/>
          <a:r>
            <a:rPr lang="en-US" sz="1200" dirty="0">
              <a:latin typeface="Arial" panose="020B0604020202020204" pitchFamily="34" charset="0"/>
              <a:cs typeface="Arial" panose="020B0604020202020204" pitchFamily="34" charset="0"/>
            </a:rPr>
            <a:t>1. Dietary</a:t>
          </a:r>
        </a:p>
        <a:p>
          <a:pPr algn="l"/>
          <a:r>
            <a:rPr lang="en-US" sz="1200" dirty="0">
              <a:latin typeface="Arial" panose="020B0604020202020204" pitchFamily="34" charset="0"/>
              <a:cs typeface="Arial" panose="020B0604020202020204" pitchFamily="34" charset="0"/>
            </a:rPr>
            <a:t>24-hour recall </a:t>
          </a:r>
        </a:p>
        <a:p>
          <a:pPr algn="l"/>
          <a:r>
            <a:rPr lang="en-US" sz="1200" dirty="0">
              <a:latin typeface="Arial" panose="020B0604020202020204" pitchFamily="34" charset="0"/>
              <a:cs typeface="Arial" panose="020B0604020202020204" pitchFamily="34" charset="0"/>
            </a:rPr>
            <a:t>2. Food frequency questionnaire</a:t>
          </a:r>
        </a:p>
        <a:p>
          <a:pPr algn="l"/>
          <a:r>
            <a:rPr lang="en-US" sz="1200" dirty="0">
              <a:latin typeface="Arial" panose="020B0604020202020204" pitchFamily="34" charset="0"/>
              <a:cs typeface="Arial" panose="020B0604020202020204" pitchFamily="34" charset="0"/>
            </a:rPr>
            <a:t>3. Indicators of dietary quality </a:t>
          </a:r>
        </a:p>
      </dgm:t>
    </dgm:pt>
    <dgm:pt modelId="{56B2937D-E55C-4AC0-90B5-79453C5AF6AD}" type="sibTrans" cxnId="{6352D657-C7C6-4A04-B77F-ABCA749D0BC6}">
      <dgm:prSet/>
      <dgm:spPr/>
      <dgm:t>
        <a:bodyPr/>
        <a:lstStyle/>
        <a:p>
          <a:endParaRPr lang="en-US"/>
        </a:p>
      </dgm:t>
    </dgm:pt>
    <dgm:pt modelId="{9B041912-7453-46C1-976C-D030A781134A}" type="parTrans" cxnId="{6352D657-C7C6-4A04-B77F-ABCA749D0BC6}">
      <dgm:prSet/>
      <dgm:spPr/>
      <dgm:t>
        <a:bodyPr/>
        <a:lstStyle/>
        <a:p>
          <a:endParaRPr lang="en-US" sz="1200">
            <a:latin typeface="Arial" panose="020B0604020202020204" pitchFamily="34" charset="0"/>
            <a:cs typeface="Arial" panose="020B0604020202020204" pitchFamily="34" charset="0"/>
          </a:endParaRPr>
        </a:p>
      </dgm:t>
    </dgm:pt>
    <dgm:pt modelId="{AD4845CE-828C-48D0-B919-E4FEA1ABBEE1}">
      <dgm:prSet phldrT="[Text]" custT="1"/>
      <dgm:spPr/>
      <dgm:t>
        <a:bodyPr/>
        <a:lstStyle/>
        <a:p>
          <a:r>
            <a:rPr lang="en-US" sz="1200" dirty="0">
              <a:latin typeface="Arial" panose="020B0604020202020204" pitchFamily="34" charset="0"/>
              <a:cs typeface="Arial" panose="020B0604020202020204" pitchFamily="34" charset="0"/>
            </a:rPr>
            <a:t>Innovative technologies </a:t>
          </a:r>
        </a:p>
      </dgm:t>
    </dgm:pt>
    <dgm:pt modelId="{3C28EB4E-FC25-4ED5-9A44-D4A9257B808C}" type="sibTrans" cxnId="{158E13ED-7C45-48DC-9779-81EBDFE9477F}">
      <dgm:prSet/>
      <dgm:spPr/>
      <dgm:t>
        <a:bodyPr/>
        <a:lstStyle/>
        <a:p>
          <a:endParaRPr lang="en-US"/>
        </a:p>
      </dgm:t>
    </dgm:pt>
    <dgm:pt modelId="{A559331A-6798-4511-BE58-122D8AA53B22}" type="parTrans" cxnId="{158E13ED-7C45-48DC-9779-81EBDFE9477F}">
      <dgm:prSet/>
      <dgm:spPr/>
      <dgm:t>
        <a:bodyPr/>
        <a:lstStyle/>
        <a:p>
          <a:endParaRPr lang="en-US" sz="1200">
            <a:latin typeface="Arial" panose="020B0604020202020204" pitchFamily="34" charset="0"/>
            <a:cs typeface="Arial" panose="020B0604020202020204" pitchFamily="34" charset="0"/>
          </a:endParaRPr>
        </a:p>
      </dgm:t>
    </dgm:pt>
    <dgm:pt modelId="{F240135B-6E08-4734-A89C-517A269EF908}">
      <dgm:prSet custT="1"/>
      <dgm:spPr/>
      <dgm:t>
        <a:bodyPr/>
        <a:lstStyle/>
        <a:p>
          <a:pPr algn="l"/>
          <a:r>
            <a:rPr lang="en-US" sz="1200" dirty="0">
              <a:latin typeface="Arial" panose="020B0604020202020204" pitchFamily="34" charset="0"/>
              <a:cs typeface="Arial" panose="020B0604020202020204" pitchFamily="34" charset="0"/>
            </a:rPr>
            <a:t>1. Mobile-based technologies</a:t>
          </a:r>
        </a:p>
        <a:p>
          <a:pPr algn="l"/>
          <a:r>
            <a:rPr lang="en-US" sz="1200" dirty="0">
              <a:latin typeface="Arial" panose="020B0604020202020204" pitchFamily="34" charset="0"/>
              <a:cs typeface="Arial" panose="020B0604020202020204" pitchFamily="34" charset="0"/>
            </a:rPr>
            <a:t>2. Automated multiple pass method (AMPM)</a:t>
          </a:r>
        </a:p>
        <a:p>
          <a:pPr algn="l"/>
          <a:r>
            <a:rPr lang="en-US" sz="1200" dirty="0">
              <a:latin typeface="Arial" panose="020B0604020202020204" pitchFamily="34" charset="0"/>
              <a:cs typeface="Arial" panose="020B0604020202020204" pitchFamily="34" charset="0"/>
            </a:rPr>
            <a:t>3. Image-assisted dietary assessment methods</a:t>
          </a:r>
        </a:p>
        <a:p>
          <a:pPr algn="ctr"/>
          <a:endParaRPr lang="en-US" sz="1200" dirty="0">
            <a:latin typeface="Arial" panose="020B0604020202020204" pitchFamily="34" charset="0"/>
            <a:cs typeface="Arial" panose="020B0604020202020204" pitchFamily="34" charset="0"/>
          </a:endParaRPr>
        </a:p>
      </dgm:t>
    </dgm:pt>
    <dgm:pt modelId="{56A15C2A-0CF0-425C-AE8E-7966C120505B}" type="sibTrans" cxnId="{0E661B03-09E4-4882-8FB0-11BA3EF88795}">
      <dgm:prSet/>
      <dgm:spPr/>
      <dgm:t>
        <a:bodyPr/>
        <a:lstStyle/>
        <a:p>
          <a:endParaRPr lang="en-US"/>
        </a:p>
      </dgm:t>
    </dgm:pt>
    <dgm:pt modelId="{73BBDEBB-8F6D-470C-930F-84B83E3B1EF3}" type="parTrans" cxnId="{0E661B03-09E4-4882-8FB0-11BA3EF88795}">
      <dgm:prSet/>
      <dgm:spPr/>
      <dgm:t>
        <a:bodyPr/>
        <a:lstStyle/>
        <a:p>
          <a:endParaRPr lang="en-US" sz="1200">
            <a:latin typeface="Arial" panose="020B0604020202020204" pitchFamily="34" charset="0"/>
            <a:cs typeface="Arial" panose="020B0604020202020204" pitchFamily="34" charset="0"/>
          </a:endParaRPr>
        </a:p>
      </dgm:t>
    </dgm:pt>
    <dgm:pt modelId="{157F986B-2965-4042-A3CF-7068C2A61C16}">
      <dgm:prSet custT="1"/>
      <dgm:spPr/>
      <dgm:t>
        <a:bodyPr/>
        <a:lstStyle/>
        <a:p>
          <a:r>
            <a:rPr lang="en-US" sz="1200" dirty="0">
              <a:latin typeface="Arial" panose="020B0604020202020204" pitchFamily="34" charset="0"/>
              <a:cs typeface="Arial" panose="020B0604020202020204" pitchFamily="34" charset="0"/>
            </a:rPr>
            <a:t>Prospective </a:t>
          </a:r>
        </a:p>
      </dgm:t>
    </dgm:pt>
    <dgm:pt modelId="{D307E6CD-FB25-4A86-AF32-174526F02453}" type="sibTrans" cxnId="{BAAEB640-9EF5-490C-891C-1054F5C95188}">
      <dgm:prSet/>
      <dgm:spPr/>
      <dgm:t>
        <a:bodyPr/>
        <a:lstStyle/>
        <a:p>
          <a:endParaRPr lang="en-US"/>
        </a:p>
      </dgm:t>
    </dgm:pt>
    <dgm:pt modelId="{064FBC9F-C4BD-4AA0-9C1C-06542DFAC5BA}" type="parTrans" cxnId="{BAAEB640-9EF5-490C-891C-1054F5C95188}">
      <dgm:prSet/>
      <dgm:spPr/>
      <dgm:t>
        <a:bodyPr/>
        <a:lstStyle/>
        <a:p>
          <a:endParaRPr lang="en-US" sz="1200">
            <a:latin typeface="Arial" panose="020B0604020202020204" pitchFamily="34" charset="0"/>
            <a:cs typeface="Arial" panose="020B0604020202020204" pitchFamily="34" charset="0"/>
          </a:endParaRPr>
        </a:p>
      </dgm:t>
    </dgm:pt>
    <dgm:pt modelId="{D9F4F006-BC73-45A9-A8C0-DE45E2FDC11A}" type="pres">
      <dgm:prSet presAssocID="{E0B3A9F7-C000-4D3E-8C7F-5B839BFC016B}" presName="mainComposite" presStyleCnt="0">
        <dgm:presLayoutVars>
          <dgm:chPref val="1"/>
          <dgm:dir/>
          <dgm:animOne val="branch"/>
          <dgm:animLvl val="lvl"/>
          <dgm:resizeHandles val="exact"/>
        </dgm:presLayoutVars>
      </dgm:prSet>
      <dgm:spPr/>
    </dgm:pt>
    <dgm:pt modelId="{A5F90A10-5AC7-435D-9156-FDE26B61A99F}" type="pres">
      <dgm:prSet presAssocID="{E0B3A9F7-C000-4D3E-8C7F-5B839BFC016B}" presName="hierFlow" presStyleCnt="0"/>
      <dgm:spPr/>
    </dgm:pt>
    <dgm:pt modelId="{3BEC406F-71EC-45C2-83CF-AC5186DC388E}" type="pres">
      <dgm:prSet presAssocID="{E0B3A9F7-C000-4D3E-8C7F-5B839BFC016B}" presName="hierChild1" presStyleCnt="0">
        <dgm:presLayoutVars>
          <dgm:chPref val="1"/>
          <dgm:animOne val="branch"/>
          <dgm:animLvl val="lvl"/>
        </dgm:presLayoutVars>
      </dgm:prSet>
      <dgm:spPr/>
    </dgm:pt>
    <dgm:pt modelId="{3ABF30D0-96A5-45CC-92BF-A747BDAE5348}" type="pres">
      <dgm:prSet presAssocID="{699ED9BB-7787-4F34-94EF-FE89A493669F}" presName="Name14" presStyleCnt="0"/>
      <dgm:spPr/>
    </dgm:pt>
    <dgm:pt modelId="{EBBF93C6-BF3F-433D-AF6B-CB5A5E64621D}" type="pres">
      <dgm:prSet presAssocID="{699ED9BB-7787-4F34-94EF-FE89A493669F}" presName="level1Shape" presStyleLbl="node0" presStyleIdx="0" presStyleCnt="1" custScaleX="132642">
        <dgm:presLayoutVars>
          <dgm:chPref val="3"/>
        </dgm:presLayoutVars>
      </dgm:prSet>
      <dgm:spPr/>
    </dgm:pt>
    <dgm:pt modelId="{05750C44-7EDC-4129-AA50-9AD9F31F0B17}" type="pres">
      <dgm:prSet presAssocID="{699ED9BB-7787-4F34-94EF-FE89A493669F}" presName="hierChild2" presStyleCnt="0"/>
      <dgm:spPr/>
    </dgm:pt>
    <dgm:pt modelId="{85BC5607-B58D-4BAE-88DC-37A077ECA6EC}" type="pres">
      <dgm:prSet presAssocID="{1DB87A99-86C9-4FBD-B85F-14CB9D9404F7}" presName="Name19" presStyleLbl="parChTrans1D2" presStyleIdx="0" presStyleCnt="2"/>
      <dgm:spPr/>
    </dgm:pt>
    <dgm:pt modelId="{C31AE610-7322-4817-B9EA-F2CF769DB036}" type="pres">
      <dgm:prSet presAssocID="{7486DDA4-772E-431E-898C-03B2A94A79F7}" presName="Name21" presStyleCnt="0"/>
      <dgm:spPr/>
    </dgm:pt>
    <dgm:pt modelId="{6DA9B01A-B190-49F1-A340-2D41C65BBC71}" type="pres">
      <dgm:prSet presAssocID="{7486DDA4-772E-431E-898C-03B2A94A79F7}" presName="level2Shape" presStyleLbl="node2" presStyleIdx="0" presStyleCnt="2"/>
      <dgm:spPr/>
    </dgm:pt>
    <dgm:pt modelId="{AB42386E-5D60-4072-AB17-32F1E506C050}" type="pres">
      <dgm:prSet presAssocID="{7486DDA4-772E-431E-898C-03B2A94A79F7}" presName="hierChild3" presStyleCnt="0"/>
      <dgm:spPr/>
    </dgm:pt>
    <dgm:pt modelId="{49774340-16F4-4380-846B-A4632F11DCE0}" type="pres">
      <dgm:prSet presAssocID="{F24A259C-69B4-4FFF-9001-9C9EECD39282}" presName="Name19" presStyleLbl="parChTrans1D3" presStyleIdx="0" presStyleCnt="5"/>
      <dgm:spPr/>
    </dgm:pt>
    <dgm:pt modelId="{949A54DC-7A79-4122-8457-48FD269D402D}" type="pres">
      <dgm:prSet presAssocID="{2A075965-EB24-4B3F-9313-5977C9E54616}" presName="Name21" presStyleCnt="0"/>
      <dgm:spPr/>
    </dgm:pt>
    <dgm:pt modelId="{73ACC246-5AB1-459D-B809-262B5AB27124}" type="pres">
      <dgm:prSet presAssocID="{2A075965-EB24-4B3F-9313-5977C9E54616}" presName="level2Shape" presStyleLbl="node3" presStyleIdx="0" presStyleCnt="5" custScaleX="118901"/>
      <dgm:spPr/>
    </dgm:pt>
    <dgm:pt modelId="{8464E668-DE6A-499F-92BD-2FA99D98C499}" type="pres">
      <dgm:prSet presAssocID="{2A075965-EB24-4B3F-9313-5977C9E54616}" presName="hierChild3" presStyleCnt="0"/>
      <dgm:spPr/>
    </dgm:pt>
    <dgm:pt modelId="{0148CB45-BBE0-4EBE-8B82-DCA20F512FC4}" type="pres">
      <dgm:prSet presAssocID="{9B041912-7453-46C1-976C-D030A781134A}" presName="Name19" presStyleLbl="parChTrans1D4" presStyleIdx="0" presStyleCnt="5"/>
      <dgm:spPr/>
    </dgm:pt>
    <dgm:pt modelId="{744EDB13-DDF0-4F02-89BA-2D328A4B9D85}" type="pres">
      <dgm:prSet presAssocID="{774B065D-AECA-40EB-9BAA-1DB1335AE58A}" presName="Name21" presStyleCnt="0"/>
      <dgm:spPr/>
    </dgm:pt>
    <dgm:pt modelId="{37C91046-E80E-43FE-BC40-B9DED55CA93A}" type="pres">
      <dgm:prSet presAssocID="{774B065D-AECA-40EB-9BAA-1DB1335AE58A}" presName="level2Shape" presStyleLbl="node4" presStyleIdx="0" presStyleCnt="5" custScaleX="148263" custScaleY="240090"/>
      <dgm:spPr/>
    </dgm:pt>
    <dgm:pt modelId="{2D29E3E9-6ABF-4F79-84A5-844A84034A4F}" type="pres">
      <dgm:prSet presAssocID="{774B065D-AECA-40EB-9BAA-1DB1335AE58A}" presName="hierChild3" presStyleCnt="0"/>
      <dgm:spPr/>
    </dgm:pt>
    <dgm:pt modelId="{58E379A7-9166-4893-B528-6A250797FF1B}" type="pres">
      <dgm:prSet presAssocID="{A559331A-6798-4511-BE58-122D8AA53B22}" presName="Name19" presStyleLbl="parChTrans1D3" presStyleIdx="1" presStyleCnt="5"/>
      <dgm:spPr/>
    </dgm:pt>
    <dgm:pt modelId="{17FB388B-D7CE-409B-AED6-45D9E0F0BC8B}" type="pres">
      <dgm:prSet presAssocID="{AD4845CE-828C-48D0-B919-E4FEA1ABBEE1}" presName="Name21" presStyleCnt="0"/>
      <dgm:spPr/>
    </dgm:pt>
    <dgm:pt modelId="{0A664A34-7651-471D-90CC-BA2BFF051D77}" type="pres">
      <dgm:prSet presAssocID="{AD4845CE-828C-48D0-B919-E4FEA1ABBEE1}" presName="level2Shape" presStyleLbl="node3" presStyleIdx="1" presStyleCnt="5" custScaleX="132161"/>
      <dgm:spPr/>
    </dgm:pt>
    <dgm:pt modelId="{ABCD5D3E-06B1-45F9-8D1F-EB35B0120541}" type="pres">
      <dgm:prSet presAssocID="{AD4845CE-828C-48D0-B919-E4FEA1ABBEE1}" presName="hierChild3" presStyleCnt="0"/>
      <dgm:spPr/>
    </dgm:pt>
    <dgm:pt modelId="{0D0F7EEE-869A-433E-906A-D15A50790609}" type="pres">
      <dgm:prSet presAssocID="{73BBDEBB-8F6D-470C-930F-84B83E3B1EF3}" presName="Name19" presStyleLbl="parChTrans1D4" presStyleIdx="1" presStyleCnt="5"/>
      <dgm:spPr/>
    </dgm:pt>
    <dgm:pt modelId="{30A31A48-4095-44A3-8FA9-FEFF3ADA4027}" type="pres">
      <dgm:prSet presAssocID="{F240135B-6E08-4734-A89C-517A269EF908}" presName="Name21" presStyleCnt="0"/>
      <dgm:spPr/>
    </dgm:pt>
    <dgm:pt modelId="{E20953C1-4F46-4E9C-9A61-EEBA0A0404C7}" type="pres">
      <dgm:prSet presAssocID="{F240135B-6E08-4734-A89C-517A269EF908}" presName="level2Shape" presStyleLbl="node4" presStyleIdx="1" presStyleCnt="5" custScaleX="144005" custScaleY="312999"/>
      <dgm:spPr/>
    </dgm:pt>
    <dgm:pt modelId="{8B5F78E4-2023-48B9-A97C-AAD60B050F28}" type="pres">
      <dgm:prSet presAssocID="{F240135B-6E08-4734-A89C-517A269EF908}" presName="hierChild3" presStyleCnt="0"/>
      <dgm:spPr/>
    </dgm:pt>
    <dgm:pt modelId="{3ED0A503-5D85-4FE2-AB66-51F05AA7B45A}" type="pres">
      <dgm:prSet presAssocID="{064FBC9F-C4BD-4AA0-9C1C-06542DFAC5BA}" presName="Name19" presStyleLbl="parChTrans1D3" presStyleIdx="2" presStyleCnt="5"/>
      <dgm:spPr/>
    </dgm:pt>
    <dgm:pt modelId="{C0C159FD-B9F0-4BF1-A644-7A312829E749}" type="pres">
      <dgm:prSet presAssocID="{157F986B-2965-4042-A3CF-7068C2A61C16}" presName="Name21" presStyleCnt="0"/>
      <dgm:spPr/>
    </dgm:pt>
    <dgm:pt modelId="{2105A239-A030-4FB1-88F3-E7B4B8115C2F}" type="pres">
      <dgm:prSet presAssocID="{157F986B-2965-4042-A3CF-7068C2A61C16}" presName="level2Shape" presStyleLbl="node3" presStyleIdx="2" presStyleCnt="5"/>
      <dgm:spPr/>
    </dgm:pt>
    <dgm:pt modelId="{301F2C67-E4A6-465C-B7FC-E42C5F118044}" type="pres">
      <dgm:prSet presAssocID="{157F986B-2965-4042-A3CF-7068C2A61C16}" presName="hierChild3" presStyleCnt="0"/>
      <dgm:spPr/>
    </dgm:pt>
    <dgm:pt modelId="{52645D4B-A48E-4758-9530-54657ADAD774}" type="pres">
      <dgm:prSet presAssocID="{B781B8F6-A214-4408-8E3F-C88464215CC2}" presName="Name19" presStyleLbl="parChTrans1D4" presStyleIdx="2" presStyleCnt="5"/>
      <dgm:spPr/>
    </dgm:pt>
    <dgm:pt modelId="{99F8F01F-F0AF-4A31-93BD-895AA088376B}" type="pres">
      <dgm:prSet presAssocID="{8860C0F7-59D6-4EAC-A74C-5A26E831D94F}" presName="Name21" presStyleCnt="0"/>
      <dgm:spPr/>
    </dgm:pt>
    <dgm:pt modelId="{3720D9C6-8121-4208-85FC-B0A89471DE56}" type="pres">
      <dgm:prSet presAssocID="{8860C0F7-59D6-4EAC-A74C-5A26E831D94F}" presName="level2Shape" presStyleLbl="node4" presStyleIdx="2" presStyleCnt="5" custScaleX="118879" custScaleY="232624"/>
      <dgm:spPr/>
    </dgm:pt>
    <dgm:pt modelId="{1C0C142A-3B2F-411C-93E5-3A4C14DD8A17}" type="pres">
      <dgm:prSet presAssocID="{8860C0F7-59D6-4EAC-A74C-5A26E831D94F}" presName="hierChild3" presStyleCnt="0"/>
      <dgm:spPr/>
    </dgm:pt>
    <dgm:pt modelId="{708FD5FD-C05B-45F8-86C7-AB22AA0855DA}" type="pres">
      <dgm:prSet presAssocID="{E128AB6D-6228-41B4-9F7A-F898DD65C610}" presName="Name19" presStyleLbl="parChTrans1D2" presStyleIdx="1" presStyleCnt="2"/>
      <dgm:spPr/>
    </dgm:pt>
    <dgm:pt modelId="{8884E830-8B44-49EF-BA0B-390C274BFD69}" type="pres">
      <dgm:prSet presAssocID="{1849EDB1-E18B-4AF9-B74C-92488CF43E3A}" presName="Name21" presStyleCnt="0"/>
      <dgm:spPr/>
    </dgm:pt>
    <dgm:pt modelId="{23555FB9-7C14-4D17-A5A0-5DF3E23559C5}" type="pres">
      <dgm:prSet presAssocID="{1849EDB1-E18B-4AF9-B74C-92488CF43E3A}" presName="level2Shape" presStyleLbl="node2" presStyleIdx="1" presStyleCnt="2"/>
      <dgm:spPr/>
    </dgm:pt>
    <dgm:pt modelId="{8AE2BA97-BD4B-4B41-A805-C2845191A596}" type="pres">
      <dgm:prSet presAssocID="{1849EDB1-E18B-4AF9-B74C-92488CF43E3A}" presName="hierChild3" presStyleCnt="0"/>
      <dgm:spPr/>
    </dgm:pt>
    <dgm:pt modelId="{2931E2AE-8F73-494E-BD68-877011202E84}" type="pres">
      <dgm:prSet presAssocID="{1299DB72-D471-4DC5-BF56-DB6290AB1B20}" presName="Name19" presStyleLbl="parChTrans1D3" presStyleIdx="3" presStyleCnt="5"/>
      <dgm:spPr/>
    </dgm:pt>
    <dgm:pt modelId="{C9C039A8-40BD-4564-A51E-2930D6660BBE}" type="pres">
      <dgm:prSet presAssocID="{BDD7DA74-FC33-46B3-998D-E86231E59EA0}" presName="Name21" presStyleCnt="0"/>
      <dgm:spPr/>
    </dgm:pt>
    <dgm:pt modelId="{F1C90646-59E3-4DDE-9216-3FDE51080D77}" type="pres">
      <dgm:prSet presAssocID="{BDD7DA74-FC33-46B3-998D-E86231E59EA0}" presName="level2Shape" presStyleLbl="node3" presStyleIdx="3" presStyleCnt="5"/>
      <dgm:spPr/>
    </dgm:pt>
    <dgm:pt modelId="{CA964762-2701-42C8-9EF0-A4DC560B2C36}" type="pres">
      <dgm:prSet presAssocID="{BDD7DA74-FC33-46B3-998D-E86231E59EA0}" presName="hierChild3" presStyleCnt="0"/>
      <dgm:spPr/>
    </dgm:pt>
    <dgm:pt modelId="{53C28258-DB02-45C9-BD69-241291A7CB5B}" type="pres">
      <dgm:prSet presAssocID="{DC30A6D6-0ABB-4676-991E-79E008B7A46F}" presName="Name19" presStyleLbl="parChTrans1D4" presStyleIdx="3" presStyleCnt="5"/>
      <dgm:spPr/>
    </dgm:pt>
    <dgm:pt modelId="{D838D7A1-7FD9-4209-963E-DF3EAA45AF5A}" type="pres">
      <dgm:prSet presAssocID="{1FEE69C5-571A-4E47-A764-C9BFB888B11D}" presName="Name21" presStyleCnt="0"/>
      <dgm:spPr/>
    </dgm:pt>
    <dgm:pt modelId="{3CBF6AFE-9390-4DCA-8D34-26EA59D93A5C}" type="pres">
      <dgm:prSet presAssocID="{1FEE69C5-571A-4E47-A764-C9BFB888B11D}" presName="level2Shape" presStyleLbl="node4" presStyleIdx="3" presStyleCnt="5" custScaleY="239884"/>
      <dgm:spPr/>
    </dgm:pt>
    <dgm:pt modelId="{DF0F57A1-0BBE-45DF-9BC3-7CD58C8303E7}" type="pres">
      <dgm:prSet presAssocID="{1FEE69C5-571A-4E47-A764-C9BFB888B11D}" presName="hierChild3" presStyleCnt="0"/>
      <dgm:spPr/>
    </dgm:pt>
    <dgm:pt modelId="{629F4A74-5D65-4954-9C88-E6F5EF7D560B}" type="pres">
      <dgm:prSet presAssocID="{BF02A08A-9112-4680-82E6-58E60EA33647}" presName="Name19" presStyleLbl="parChTrans1D3" presStyleIdx="4" presStyleCnt="5"/>
      <dgm:spPr/>
    </dgm:pt>
    <dgm:pt modelId="{3F5B9004-915A-47F6-AC14-71A7A7942A45}" type="pres">
      <dgm:prSet presAssocID="{C45B6C1B-25DF-438F-BA46-C8676E6C544B}" presName="Name21" presStyleCnt="0"/>
      <dgm:spPr/>
    </dgm:pt>
    <dgm:pt modelId="{C7ABA0EE-7364-4F3B-97EE-BFB3CBF607B1}" type="pres">
      <dgm:prSet presAssocID="{C45B6C1B-25DF-438F-BA46-C8676E6C544B}" presName="level2Shape" presStyleLbl="node3" presStyleIdx="4" presStyleCnt="5"/>
      <dgm:spPr/>
    </dgm:pt>
    <dgm:pt modelId="{B2D82F5D-4426-42A0-81F7-EE9299FCD013}" type="pres">
      <dgm:prSet presAssocID="{C45B6C1B-25DF-438F-BA46-C8676E6C544B}" presName="hierChild3" presStyleCnt="0"/>
      <dgm:spPr/>
    </dgm:pt>
    <dgm:pt modelId="{F5CACC8E-29DA-4C56-ACCA-4BE302FB8C4B}" type="pres">
      <dgm:prSet presAssocID="{BAA7B09A-4D4F-46A5-BBE8-54E3DA692A5E}" presName="Name19" presStyleLbl="parChTrans1D4" presStyleIdx="4" presStyleCnt="5"/>
      <dgm:spPr/>
    </dgm:pt>
    <dgm:pt modelId="{1227D9A6-07A0-4EB3-8FC3-EBF0D57DE5E7}" type="pres">
      <dgm:prSet presAssocID="{1ADC5778-8EEF-40E9-B735-8CBF342EB54B}" presName="Name21" presStyleCnt="0"/>
      <dgm:spPr/>
    </dgm:pt>
    <dgm:pt modelId="{71F4DEA8-ADF7-484C-9F69-1A529CCE3E7E}" type="pres">
      <dgm:prSet presAssocID="{1ADC5778-8EEF-40E9-B735-8CBF342EB54B}" presName="level2Shape" presStyleLbl="node4" presStyleIdx="4" presStyleCnt="5" custScaleX="121136" custScaleY="230124"/>
      <dgm:spPr/>
    </dgm:pt>
    <dgm:pt modelId="{F1769672-2388-4512-954F-0494BE70909E}" type="pres">
      <dgm:prSet presAssocID="{1ADC5778-8EEF-40E9-B735-8CBF342EB54B}" presName="hierChild3" presStyleCnt="0"/>
      <dgm:spPr/>
    </dgm:pt>
    <dgm:pt modelId="{2ED24BD7-8978-4729-A312-EA6F4151F384}" type="pres">
      <dgm:prSet presAssocID="{E0B3A9F7-C000-4D3E-8C7F-5B839BFC016B}" presName="bgShapesFlow" presStyleCnt="0"/>
      <dgm:spPr/>
    </dgm:pt>
  </dgm:ptLst>
  <dgm:cxnLst>
    <dgm:cxn modelId="{3665F301-B072-4B78-8EEF-384D69B9703A}" type="presOf" srcId="{699ED9BB-7787-4F34-94EF-FE89A493669F}" destId="{EBBF93C6-BF3F-433D-AF6B-CB5A5E64621D}" srcOrd="0" destOrd="0" presId="urn:microsoft.com/office/officeart/2005/8/layout/hierarchy6"/>
    <dgm:cxn modelId="{0E661B03-09E4-4882-8FB0-11BA3EF88795}" srcId="{AD4845CE-828C-48D0-B919-E4FEA1ABBEE1}" destId="{F240135B-6E08-4734-A89C-517A269EF908}" srcOrd="0" destOrd="0" parTransId="{73BBDEBB-8F6D-470C-930F-84B83E3B1EF3}" sibTransId="{56A15C2A-0CF0-425C-AE8E-7966C120505B}"/>
    <dgm:cxn modelId="{86C62604-C518-487C-90D5-7234FDAEB42D}" type="presOf" srcId="{BF02A08A-9112-4680-82E6-58E60EA33647}" destId="{629F4A74-5D65-4954-9C88-E6F5EF7D560B}" srcOrd="0" destOrd="0" presId="urn:microsoft.com/office/officeart/2005/8/layout/hierarchy6"/>
    <dgm:cxn modelId="{5FC9B412-9888-4B23-A5EC-5FDD6BA6E459}" type="presOf" srcId="{C45B6C1B-25DF-438F-BA46-C8676E6C544B}" destId="{C7ABA0EE-7364-4F3B-97EE-BFB3CBF607B1}" srcOrd="0" destOrd="0" presId="urn:microsoft.com/office/officeart/2005/8/layout/hierarchy6"/>
    <dgm:cxn modelId="{30A82313-5519-41AD-ABEB-ED5AED4896EB}" type="presOf" srcId="{1849EDB1-E18B-4AF9-B74C-92488CF43E3A}" destId="{23555FB9-7C14-4D17-A5A0-5DF3E23559C5}" srcOrd="0" destOrd="0" presId="urn:microsoft.com/office/officeart/2005/8/layout/hierarchy6"/>
    <dgm:cxn modelId="{95853219-49B8-4B2C-ABC0-73F929052FB0}" type="presOf" srcId="{E0B3A9F7-C000-4D3E-8C7F-5B839BFC016B}" destId="{D9F4F006-BC73-45A9-A8C0-DE45E2FDC11A}" srcOrd="0" destOrd="0" presId="urn:microsoft.com/office/officeart/2005/8/layout/hierarchy6"/>
    <dgm:cxn modelId="{058FEE1F-2912-4ABD-9D6B-49B4271B5467}" srcId="{7486DDA4-772E-431E-898C-03B2A94A79F7}" destId="{2A075965-EB24-4B3F-9313-5977C9E54616}" srcOrd="0" destOrd="0" parTransId="{F24A259C-69B4-4FFF-9001-9C9EECD39282}" sibTransId="{B7284AB2-10C6-467D-A5C6-2AF916A1A40F}"/>
    <dgm:cxn modelId="{0A81EF1F-2EB4-496C-BD7A-34EB1816CCFF}" srcId="{699ED9BB-7787-4F34-94EF-FE89A493669F}" destId="{1849EDB1-E18B-4AF9-B74C-92488CF43E3A}" srcOrd="1" destOrd="0" parTransId="{E128AB6D-6228-41B4-9F7A-F898DD65C610}" sibTransId="{34614515-A0BE-42D2-AEFF-458B5D810EDE}"/>
    <dgm:cxn modelId="{82D10422-14EF-46F7-80A4-D96DBFB2D9CB}" type="presOf" srcId="{E128AB6D-6228-41B4-9F7A-F898DD65C610}" destId="{708FD5FD-C05B-45F8-86C7-AB22AA0855DA}" srcOrd="0" destOrd="0" presId="urn:microsoft.com/office/officeart/2005/8/layout/hierarchy6"/>
    <dgm:cxn modelId="{674B3026-D64A-45D5-96CC-3F6AF22C870A}" srcId="{157F986B-2965-4042-A3CF-7068C2A61C16}" destId="{8860C0F7-59D6-4EAC-A74C-5A26E831D94F}" srcOrd="0" destOrd="0" parTransId="{B781B8F6-A214-4408-8E3F-C88464215CC2}" sibTransId="{6A038B0E-2D43-48C8-8386-F6CEB03C67BA}"/>
    <dgm:cxn modelId="{028DA127-548C-4AE3-AFF6-05B7BE16B1DE}" type="presOf" srcId="{1DB87A99-86C9-4FBD-B85F-14CB9D9404F7}" destId="{85BC5607-B58D-4BAE-88DC-37A077ECA6EC}" srcOrd="0" destOrd="0" presId="urn:microsoft.com/office/officeart/2005/8/layout/hierarchy6"/>
    <dgm:cxn modelId="{2C2EB73C-4D22-4423-ACE4-A2FAC3CAA85F}" type="presOf" srcId="{BAA7B09A-4D4F-46A5-BBE8-54E3DA692A5E}" destId="{F5CACC8E-29DA-4C56-ACCA-4BE302FB8C4B}" srcOrd="0" destOrd="0" presId="urn:microsoft.com/office/officeart/2005/8/layout/hierarchy6"/>
    <dgm:cxn modelId="{BAAEB640-9EF5-490C-891C-1054F5C95188}" srcId="{7486DDA4-772E-431E-898C-03B2A94A79F7}" destId="{157F986B-2965-4042-A3CF-7068C2A61C16}" srcOrd="2" destOrd="0" parTransId="{064FBC9F-C4BD-4AA0-9C1C-06542DFAC5BA}" sibTransId="{D307E6CD-FB25-4A86-AF32-174526F02453}"/>
    <dgm:cxn modelId="{8674995D-49DC-40F1-9F9D-4A1E3B21F299}" type="presOf" srcId="{1FEE69C5-571A-4E47-A764-C9BFB888B11D}" destId="{3CBF6AFE-9390-4DCA-8D34-26EA59D93A5C}" srcOrd="0" destOrd="0" presId="urn:microsoft.com/office/officeart/2005/8/layout/hierarchy6"/>
    <dgm:cxn modelId="{E6704441-4CD2-47E5-BC94-0031C0798F2B}" type="presOf" srcId="{1ADC5778-8EEF-40E9-B735-8CBF342EB54B}" destId="{71F4DEA8-ADF7-484C-9F69-1A529CCE3E7E}" srcOrd="0" destOrd="0" presId="urn:microsoft.com/office/officeart/2005/8/layout/hierarchy6"/>
    <dgm:cxn modelId="{72EE8B67-7967-444D-A1B4-2ED6107BEB44}" srcId="{BDD7DA74-FC33-46B3-998D-E86231E59EA0}" destId="{1FEE69C5-571A-4E47-A764-C9BFB888B11D}" srcOrd="0" destOrd="0" parTransId="{DC30A6D6-0ABB-4676-991E-79E008B7A46F}" sibTransId="{07975423-9B94-460C-B3FF-5FB42541BD07}"/>
    <dgm:cxn modelId="{E9673A6B-27A6-42D0-8235-432462746661}" type="presOf" srcId="{064FBC9F-C4BD-4AA0-9C1C-06542DFAC5BA}" destId="{3ED0A503-5D85-4FE2-AB66-51F05AA7B45A}" srcOrd="0" destOrd="0" presId="urn:microsoft.com/office/officeart/2005/8/layout/hierarchy6"/>
    <dgm:cxn modelId="{3D14BC71-31D2-4B0A-B220-EBCD5767D712}" type="presOf" srcId="{157F986B-2965-4042-A3CF-7068C2A61C16}" destId="{2105A239-A030-4FB1-88F3-E7B4B8115C2F}" srcOrd="0" destOrd="0" presId="urn:microsoft.com/office/officeart/2005/8/layout/hierarchy6"/>
    <dgm:cxn modelId="{6D6A3C52-6526-4159-9F16-54330D7CE3A8}" srcId="{1849EDB1-E18B-4AF9-B74C-92488CF43E3A}" destId="{C45B6C1B-25DF-438F-BA46-C8676E6C544B}" srcOrd="1" destOrd="0" parTransId="{BF02A08A-9112-4680-82E6-58E60EA33647}" sibTransId="{13374A6A-7529-480A-93C5-EE80E3E495D7}"/>
    <dgm:cxn modelId="{8CD93F72-318F-4A3F-A80F-ADC028BAE5B0}" type="presOf" srcId="{1299DB72-D471-4DC5-BF56-DB6290AB1B20}" destId="{2931E2AE-8F73-494E-BD68-877011202E84}" srcOrd="0" destOrd="0" presId="urn:microsoft.com/office/officeart/2005/8/layout/hierarchy6"/>
    <dgm:cxn modelId="{99F7F673-698E-42FC-88AD-B5DDE813FD1F}" type="presOf" srcId="{774B065D-AECA-40EB-9BAA-1DB1335AE58A}" destId="{37C91046-E80E-43FE-BC40-B9DED55CA93A}" srcOrd="0" destOrd="0" presId="urn:microsoft.com/office/officeart/2005/8/layout/hierarchy6"/>
    <dgm:cxn modelId="{E49DFD53-30D4-44BC-B2E2-7ADF704D7C05}" type="presOf" srcId="{AD4845CE-828C-48D0-B919-E4FEA1ABBEE1}" destId="{0A664A34-7651-471D-90CC-BA2BFF051D77}" srcOrd="0" destOrd="0" presId="urn:microsoft.com/office/officeart/2005/8/layout/hierarchy6"/>
    <dgm:cxn modelId="{6352D657-C7C6-4A04-B77F-ABCA749D0BC6}" srcId="{2A075965-EB24-4B3F-9313-5977C9E54616}" destId="{774B065D-AECA-40EB-9BAA-1DB1335AE58A}" srcOrd="0" destOrd="0" parTransId="{9B041912-7453-46C1-976C-D030A781134A}" sibTransId="{56B2937D-E55C-4AC0-90B5-79453C5AF6AD}"/>
    <dgm:cxn modelId="{30AD8958-43E2-4925-B393-64100327DFD6}" type="presOf" srcId="{A559331A-6798-4511-BE58-122D8AA53B22}" destId="{58E379A7-9166-4893-B528-6A250797FF1B}" srcOrd="0" destOrd="0" presId="urn:microsoft.com/office/officeart/2005/8/layout/hierarchy6"/>
    <dgm:cxn modelId="{EE8C1A7D-7F11-4C59-898C-968800904EA8}" type="presOf" srcId="{9B041912-7453-46C1-976C-D030A781134A}" destId="{0148CB45-BBE0-4EBE-8B82-DCA20F512FC4}" srcOrd="0" destOrd="0" presId="urn:microsoft.com/office/officeart/2005/8/layout/hierarchy6"/>
    <dgm:cxn modelId="{E336CA86-F7F9-40EC-BFF5-CCB59E123AC6}" type="presOf" srcId="{8860C0F7-59D6-4EAC-A74C-5A26E831D94F}" destId="{3720D9C6-8121-4208-85FC-B0A89471DE56}" srcOrd="0" destOrd="0" presId="urn:microsoft.com/office/officeart/2005/8/layout/hierarchy6"/>
    <dgm:cxn modelId="{AC5A5F88-BD66-40B7-B3F2-39D1063053CB}" type="presOf" srcId="{7486DDA4-772E-431E-898C-03B2A94A79F7}" destId="{6DA9B01A-B190-49F1-A340-2D41C65BBC71}" srcOrd="0" destOrd="0" presId="urn:microsoft.com/office/officeart/2005/8/layout/hierarchy6"/>
    <dgm:cxn modelId="{742D388B-5BF6-43B1-B050-6788EC11ECF9}" type="presOf" srcId="{73BBDEBB-8F6D-470C-930F-84B83E3B1EF3}" destId="{0D0F7EEE-869A-433E-906A-D15A50790609}" srcOrd="0" destOrd="0" presId="urn:microsoft.com/office/officeart/2005/8/layout/hierarchy6"/>
    <dgm:cxn modelId="{DC9EF48F-A102-4489-894C-E0322F94C007}" type="presOf" srcId="{F24A259C-69B4-4FFF-9001-9C9EECD39282}" destId="{49774340-16F4-4380-846B-A4632F11DCE0}" srcOrd="0" destOrd="0" presId="urn:microsoft.com/office/officeart/2005/8/layout/hierarchy6"/>
    <dgm:cxn modelId="{80FF0690-3807-4F3D-80C4-5A61B0C90D45}" type="presOf" srcId="{DC30A6D6-0ABB-4676-991E-79E008B7A46F}" destId="{53C28258-DB02-45C9-BD69-241291A7CB5B}" srcOrd="0" destOrd="0" presId="urn:microsoft.com/office/officeart/2005/8/layout/hierarchy6"/>
    <dgm:cxn modelId="{A6E97C9D-76D4-4A70-9824-B1EC6E2C4EA4}" type="presOf" srcId="{B781B8F6-A214-4408-8E3F-C88464215CC2}" destId="{52645D4B-A48E-4758-9530-54657ADAD774}" srcOrd="0" destOrd="0" presId="urn:microsoft.com/office/officeart/2005/8/layout/hierarchy6"/>
    <dgm:cxn modelId="{5834B39F-ED89-4A35-8535-892B69E65599}" srcId="{C45B6C1B-25DF-438F-BA46-C8676E6C544B}" destId="{1ADC5778-8EEF-40E9-B735-8CBF342EB54B}" srcOrd="0" destOrd="0" parTransId="{BAA7B09A-4D4F-46A5-BBE8-54E3DA692A5E}" sibTransId="{B2F29748-AA09-448C-8DC2-277A5F68F6B3}"/>
    <dgm:cxn modelId="{20727CA5-09A1-4C38-90E9-55ADFF93774F}" type="presOf" srcId="{BDD7DA74-FC33-46B3-998D-E86231E59EA0}" destId="{F1C90646-59E3-4DDE-9216-3FDE51080D77}" srcOrd="0" destOrd="0" presId="urn:microsoft.com/office/officeart/2005/8/layout/hierarchy6"/>
    <dgm:cxn modelId="{06F607BF-53C5-45CF-8A0F-39709D1A4528}" srcId="{E0B3A9F7-C000-4D3E-8C7F-5B839BFC016B}" destId="{699ED9BB-7787-4F34-94EF-FE89A493669F}" srcOrd="0" destOrd="0" parTransId="{C38D2BDC-A978-4016-B34F-FD8E8A9C9383}" sibTransId="{9147E678-F3F0-465B-B76A-88C765447A14}"/>
    <dgm:cxn modelId="{C3D28CD9-22C8-4661-B952-6D66BA569BC8}" type="presOf" srcId="{2A075965-EB24-4B3F-9313-5977C9E54616}" destId="{73ACC246-5AB1-459D-B809-262B5AB27124}" srcOrd="0" destOrd="0" presId="urn:microsoft.com/office/officeart/2005/8/layout/hierarchy6"/>
    <dgm:cxn modelId="{15589CDD-6D10-49F8-B518-9C0C74A970B4}" srcId="{699ED9BB-7787-4F34-94EF-FE89A493669F}" destId="{7486DDA4-772E-431E-898C-03B2A94A79F7}" srcOrd="0" destOrd="0" parTransId="{1DB87A99-86C9-4FBD-B85F-14CB9D9404F7}" sibTransId="{77F145E9-FB30-4330-B8B4-C5CFDF55266B}"/>
    <dgm:cxn modelId="{AC1FE4E3-F50A-493D-940D-5FED751BFF54}" srcId="{1849EDB1-E18B-4AF9-B74C-92488CF43E3A}" destId="{BDD7DA74-FC33-46B3-998D-E86231E59EA0}" srcOrd="0" destOrd="0" parTransId="{1299DB72-D471-4DC5-BF56-DB6290AB1B20}" sibTransId="{4E96BEC1-F36A-452D-8A2F-8803C3A84B60}"/>
    <dgm:cxn modelId="{158E13ED-7C45-48DC-9779-81EBDFE9477F}" srcId="{7486DDA4-772E-431E-898C-03B2A94A79F7}" destId="{AD4845CE-828C-48D0-B919-E4FEA1ABBEE1}" srcOrd="1" destOrd="0" parTransId="{A559331A-6798-4511-BE58-122D8AA53B22}" sibTransId="{3C28EB4E-FC25-4ED5-9A44-D4A9257B808C}"/>
    <dgm:cxn modelId="{27D54CFD-54B9-4F5E-9063-E8E1612C745A}" type="presOf" srcId="{F240135B-6E08-4734-A89C-517A269EF908}" destId="{E20953C1-4F46-4E9C-9A61-EEBA0A0404C7}" srcOrd="0" destOrd="0" presId="urn:microsoft.com/office/officeart/2005/8/layout/hierarchy6"/>
    <dgm:cxn modelId="{9A63EC71-EDE5-4DA9-98BF-6063039493B9}" type="presParOf" srcId="{D9F4F006-BC73-45A9-A8C0-DE45E2FDC11A}" destId="{A5F90A10-5AC7-435D-9156-FDE26B61A99F}" srcOrd="0" destOrd="0" presId="urn:microsoft.com/office/officeart/2005/8/layout/hierarchy6"/>
    <dgm:cxn modelId="{6F99A3A4-0DCD-4E7B-BF78-7A9D28E1C6A1}" type="presParOf" srcId="{A5F90A10-5AC7-435D-9156-FDE26B61A99F}" destId="{3BEC406F-71EC-45C2-83CF-AC5186DC388E}" srcOrd="0" destOrd="0" presId="urn:microsoft.com/office/officeart/2005/8/layout/hierarchy6"/>
    <dgm:cxn modelId="{9DA66372-8AA3-49CD-95B6-AD88B58768D9}" type="presParOf" srcId="{3BEC406F-71EC-45C2-83CF-AC5186DC388E}" destId="{3ABF30D0-96A5-45CC-92BF-A747BDAE5348}" srcOrd="0" destOrd="0" presId="urn:microsoft.com/office/officeart/2005/8/layout/hierarchy6"/>
    <dgm:cxn modelId="{5E5123EF-86A7-4C50-9EFB-D7F65C04BDEB}" type="presParOf" srcId="{3ABF30D0-96A5-45CC-92BF-A747BDAE5348}" destId="{EBBF93C6-BF3F-433D-AF6B-CB5A5E64621D}" srcOrd="0" destOrd="0" presId="urn:microsoft.com/office/officeart/2005/8/layout/hierarchy6"/>
    <dgm:cxn modelId="{A2E2268A-FB65-44A8-B2EE-5F8FDD219565}" type="presParOf" srcId="{3ABF30D0-96A5-45CC-92BF-A747BDAE5348}" destId="{05750C44-7EDC-4129-AA50-9AD9F31F0B17}" srcOrd="1" destOrd="0" presId="urn:microsoft.com/office/officeart/2005/8/layout/hierarchy6"/>
    <dgm:cxn modelId="{BEEF70A2-6467-442B-9D36-3DCE751BE0D3}" type="presParOf" srcId="{05750C44-7EDC-4129-AA50-9AD9F31F0B17}" destId="{85BC5607-B58D-4BAE-88DC-37A077ECA6EC}" srcOrd="0" destOrd="0" presId="urn:microsoft.com/office/officeart/2005/8/layout/hierarchy6"/>
    <dgm:cxn modelId="{D5EDE2F7-61EA-4D44-ABA5-8931D97A704E}" type="presParOf" srcId="{05750C44-7EDC-4129-AA50-9AD9F31F0B17}" destId="{C31AE610-7322-4817-B9EA-F2CF769DB036}" srcOrd="1" destOrd="0" presId="urn:microsoft.com/office/officeart/2005/8/layout/hierarchy6"/>
    <dgm:cxn modelId="{BE603616-87B4-43E0-9AB5-90FD96136D12}" type="presParOf" srcId="{C31AE610-7322-4817-B9EA-F2CF769DB036}" destId="{6DA9B01A-B190-49F1-A340-2D41C65BBC71}" srcOrd="0" destOrd="0" presId="urn:microsoft.com/office/officeart/2005/8/layout/hierarchy6"/>
    <dgm:cxn modelId="{3729A40B-AD7C-4FDE-A955-818745B3736D}" type="presParOf" srcId="{C31AE610-7322-4817-B9EA-F2CF769DB036}" destId="{AB42386E-5D60-4072-AB17-32F1E506C050}" srcOrd="1" destOrd="0" presId="urn:microsoft.com/office/officeart/2005/8/layout/hierarchy6"/>
    <dgm:cxn modelId="{E200383D-DCC9-40F2-84CA-8D3C654FBAA7}" type="presParOf" srcId="{AB42386E-5D60-4072-AB17-32F1E506C050}" destId="{49774340-16F4-4380-846B-A4632F11DCE0}" srcOrd="0" destOrd="0" presId="urn:microsoft.com/office/officeart/2005/8/layout/hierarchy6"/>
    <dgm:cxn modelId="{0DE244B7-4C76-4ED9-9A15-0C6D14A46746}" type="presParOf" srcId="{AB42386E-5D60-4072-AB17-32F1E506C050}" destId="{949A54DC-7A79-4122-8457-48FD269D402D}" srcOrd="1" destOrd="0" presId="urn:microsoft.com/office/officeart/2005/8/layout/hierarchy6"/>
    <dgm:cxn modelId="{5D7A62B9-DCC0-448D-B986-C46BAB7A1950}" type="presParOf" srcId="{949A54DC-7A79-4122-8457-48FD269D402D}" destId="{73ACC246-5AB1-459D-B809-262B5AB27124}" srcOrd="0" destOrd="0" presId="urn:microsoft.com/office/officeart/2005/8/layout/hierarchy6"/>
    <dgm:cxn modelId="{D79A33FC-62B6-4EE0-9B5B-39958925AAF7}" type="presParOf" srcId="{949A54DC-7A79-4122-8457-48FD269D402D}" destId="{8464E668-DE6A-499F-92BD-2FA99D98C499}" srcOrd="1" destOrd="0" presId="urn:microsoft.com/office/officeart/2005/8/layout/hierarchy6"/>
    <dgm:cxn modelId="{C7FA95E7-1682-43D8-9C42-FE1B91B8B792}" type="presParOf" srcId="{8464E668-DE6A-499F-92BD-2FA99D98C499}" destId="{0148CB45-BBE0-4EBE-8B82-DCA20F512FC4}" srcOrd="0" destOrd="0" presId="urn:microsoft.com/office/officeart/2005/8/layout/hierarchy6"/>
    <dgm:cxn modelId="{32C7317E-1FBB-4149-B452-283BEEAD7204}" type="presParOf" srcId="{8464E668-DE6A-499F-92BD-2FA99D98C499}" destId="{744EDB13-DDF0-4F02-89BA-2D328A4B9D85}" srcOrd="1" destOrd="0" presId="urn:microsoft.com/office/officeart/2005/8/layout/hierarchy6"/>
    <dgm:cxn modelId="{39A2A0E6-D60F-4FAF-8D6E-351739F2844C}" type="presParOf" srcId="{744EDB13-DDF0-4F02-89BA-2D328A4B9D85}" destId="{37C91046-E80E-43FE-BC40-B9DED55CA93A}" srcOrd="0" destOrd="0" presId="urn:microsoft.com/office/officeart/2005/8/layout/hierarchy6"/>
    <dgm:cxn modelId="{8D342CAB-87C8-4FE8-B52F-4FA627DB8811}" type="presParOf" srcId="{744EDB13-DDF0-4F02-89BA-2D328A4B9D85}" destId="{2D29E3E9-6ABF-4F79-84A5-844A84034A4F}" srcOrd="1" destOrd="0" presId="urn:microsoft.com/office/officeart/2005/8/layout/hierarchy6"/>
    <dgm:cxn modelId="{9ECB20EF-9377-46D4-8FB5-6E9A92FF0B27}" type="presParOf" srcId="{AB42386E-5D60-4072-AB17-32F1E506C050}" destId="{58E379A7-9166-4893-B528-6A250797FF1B}" srcOrd="2" destOrd="0" presId="urn:microsoft.com/office/officeart/2005/8/layout/hierarchy6"/>
    <dgm:cxn modelId="{9EBB22EC-153C-4658-8723-3820C8F12AA8}" type="presParOf" srcId="{AB42386E-5D60-4072-AB17-32F1E506C050}" destId="{17FB388B-D7CE-409B-AED6-45D9E0F0BC8B}" srcOrd="3" destOrd="0" presId="urn:microsoft.com/office/officeart/2005/8/layout/hierarchy6"/>
    <dgm:cxn modelId="{DF6756BD-46FC-411A-ACF4-EA761D7340C9}" type="presParOf" srcId="{17FB388B-D7CE-409B-AED6-45D9E0F0BC8B}" destId="{0A664A34-7651-471D-90CC-BA2BFF051D77}" srcOrd="0" destOrd="0" presId="urn:microsoft.com/office/officeart/2005/8/layout/hierarchy6"/>
    <dgm:cxn modelId="{9266FDAF-1D36-4B30-8D69-761D90361458}" type="presParOf" srcId="{17FB388B-D7CE-409B-AED6-45D9E0F0BC8B}" destId="{ABCD5D3E-06B1-45F9-8D1F-EB35B0120541}" srcOrd="1" destOrd="0" presId="urn:microsoft.com/office/officeart/2005/8/layout/hierarchy6"/>
    <dgm:cxn modelId="{A1F90A0F-B589-4338-8802-8755659445A2}" type="presParOf" srcId="{ABCD5D3E-06B1-45F9-8D1F-EB35B0120541}" destId="{0D0F7EEE-869A-433E-906A-D15A50790609}" srcOrd="0" destOrd="0" presId="urn:microsoft.com/office/officeart/2005/8/layout/hierarchy6"/>
    <dgm:cxn modelId="{61A84259-F9B8-45AE-B350-F99992F3FE6C}" type="presParOf" srcId="{ABCD5D3E-06B1-45F9-8D1F-EB35B0120541}" destId="{30A31A48-4095-44A3-8FA9-FEFF3ADA4027}" srcOrd="1" destOrd="0" presId="urn:microsoft.com/office/officeart/2005/8/layout/hierarchy6"/>
    <dgm:cxn modelId="{E75B3910-2643-4797-A48E-A90889E1D9D3}" type="presParOf" srcId="{30A31A48-4095-44A3-8FA9-FEFF3ADA4027}" destId="{E20953C1-4F46-4E9C-9A61-EEBA0A0404C7}" srcOrd="0" destOrd="0" presId="urn:microsoft.com/office/officeart/2005/8/layout/hierarchy6"/>
    <dgm:cxn modelId="{877FA809-CA77-4722-8501-74BA233458D5}" type="presParOf" srcId="{30A31A48-4095-44A3-8FA9-FEFF3ADA4027}" destId="{8B5F78E4-2023-48B9-A97C-AAD60B050F28}" srcOrd="1" destOrd="0" presId="urn:microsoft.com/office/officeart/2005/8/layout/hierarchy6"/>
    <dgm:cxn modelId="{09CD3A51-A208-4609-B14C-42353DE64053}" type="presParOf" srcId="{AB42386E-5D60-4072-AB17-32F1E506C050}" destId="{3ED0A503-5D85-4FE2-AB66-51F05AA7B45A}" srcOrd="4" destOrd="0" presId="urn:microsoft.com/office/officeart/2005/8/layout/hierarchy6"/>
    <dgm:cxn modelId="{AC9C2CD7-5092-404B-89B2-603423144CF1}" type="presParOf" srcId="{AB42386E-5D60-4072-AB17-32F1E506C050}" destId="{C0C159FD-B9F0-4BF1-A644-7A312829E749}" srcOrd="5" destOrd="0" presId="urn:microsoft.com/office/officeart/2005/8/layout/hierarchy6"/>
    <dgm:cxn modelId="{B65B1198-6E0C-442A-A33E-ADF221BBA1CD}" type="presParOf" srcId="{C0C159FD-B9F0-4BF1-A644-7A312829E749}" destId="{2105A239-A030-4FB1-88F3-E7B4B8115C2F}" srcOrd="0" destOrd="0" presId="urn:microsoft.com/office/officeart/2005/8/layout/hierarchy6"/>
    <dgm:cxn modelId="{9F637444-E106-4949-AFC8-2665D615EDE7}" type="presParOf" srcId="{C0C159FD-B9F0-4BF1-A644-7A312829E749}" destId="{301F2C67-E4A6-465C-B7FC-E42C5F118044}" srcOrd="1" destOrd="0" presId="urn:microsoft.com/office/officeart/2005/8/layout/hierarchy6"/>
    <dgm:cxn modelId="{119DAEBA-F286-40F4-B7F4-32018B04930E}" type="presParOf" srcId="{301F2C67-E4A6-465C-B7FC-E42C5F118044}" destId="{52645D4B-A48E-4758-9530-54657ADAD774}" srcOrd="0" destOrd="0" presId="urn:microsoft.com/office/officeart/2005/8/layout/hierarchy6"/>
    <dgm:cxn modelId="{6485F64C-CCAE-4A5D-AE16-3C0F1E51AD6D}" type="presParOf" srcId="{301F2C67-E4A6-465C-B7FC-E42C5F118044}" destId="{99F8F01F-F0AF-4A31-93BD-895AA088376B}" srcOrd="1" destOrd="0" presId="urn:microsoft.com/office/officeart/2005/8/layout/hierarchy6"/>
    <dgm:cxn modelId="{16409FAC-28AA-494D-9D61-44F411855FDB}" type="presParOf" srcId="{99F8F01F-F0AF-4A31-93BD-895AA088376B}" destId="{3720D9C6-8121-4208-85FC-B0A89471DE56}" srcOrd="0" destOrd="0" presId="urn:microsoft.com/office/officeart/2005/8/layout/hierarchy6"/>
    <dgm:cxn modelId="{A0C34844-8505-4873-A68F-999FA4ABEFE4}" type="presParOf" srcId="{99F8F01F-F0AF-4A31-93BD-895AA088376B}" destId="{1C0C142A-3B2F-411C-93E5-3A4C14DD8A17}" srcOrd="1" destOrd="0" presId="urn:microsoft.com/office/officeart/2005/8/layout/hierarchy6"/>
    <dgm:cxn modelId="{7342D9F8-7AF5-4948-AEDF-83BC77F14384}" type="presParOf" srcId="{05750C44-7EDC-4129-AA50-9AD9F31F0B17}" destId="{708FD5FD-C05B-45F8-86C7-AB22AA0855DA}" srcOrd="2" destOrd="0" presId="urn:microsoft.com/office/officeart/2005/8/layout/hierarchy6"/>
    <dgm:cxn modelId="{223C1671-8F95-404A-A173-F25FCB8FDB44}" type="presParOf" srcId="{05750C44-7EDC-4129-AA50-9AD9F31F0B17}" destId="{8884E830-8B44-49EF-BA0B-390C274BFD69}" srcOrd="3" destOrd="0" presId="urn:microsoft.com/office/officeart/2005/8/layout/hierarchy6"/>
    <dgm:cxn modelId="{B451862F-FF60-4265-B1F6-CDA1DFF473A5}" type="presParOf" srcId="{8884E830-8B44-49EF-BA0B-390C274BFD69}" destId="{23555FB9-7C14-4D17-A5A0-5DF3E23559C5}" srcOrd="0" destOrd="0" presId="urn:microsoft.com/office/officeart/2005/8/layout/hierarchy6"/>
    <dgm:cxn modelId="{5CCD8B81-E787-4D93-9083-05C1AA8F32C4}" type="presParOf" srcId="{8884E830-8B44-49EF-BA0B-390C274BFD69}" destId="{8AE2BA97-BD4B-4B41-A805-C2845191A596}" srcOrd="1" destOrd="0" presId="urn:microsoft.com/office/officeart/2005/8/layout/hierarchy6"/>
    <dgm:cxn modelId="{A60F2384-BEE7-4832-924B-57EAFF241198}" type="presParOf" srcId="{8AE2BA97-BD4B-4B41-A805-C2845191A596}" destId="{2931E2AE-8F73-494E-BD68-877011202E84}" srcOrd="0" destOrd="0" presId="urn:microsoft.com/office/officeart/2005/8/layout/hierarchy6"/>
    <dgm:cxn modelId="{D246B9D0-85C2-4867-819B-52277EED9CD5}" type="presParOf" srcId="{8AE2BA97-BD4B-4B41-A805-C2845191A596}" destId="{C9C039A8-40BD-4564-A51E-2930D6660BBE}" srcOrd="1" destOrd="0" presId="urn:microsoft.com/office/officeart/2005/8/layout/hierarchy6"/>
    <dgm:cxn modelId="{077F1732-6160-4044-80BF-C68DB81EE803}" type="presParOf" srcId="{C9C039A8-40BD-4564-A51E-2930D6660BBE}" destId="{F1C90646-59E3-4DDE-9216-3FDE51080D77}" srcOrd="0" destOrd="0" presId="urn:microsoft.com/office/officeart/2005/8/layout/hierarchy6"/>
    <dgm:cxn modelId="{8A5BD1FA-FC83-4F95-A2EA-43E9BA5AAB21}" type="presParOf" srcId="{C9C039A8-40BD-4564-A51E-2930D6660BBE}" destId="{CA964762-2701-42C8-9EF0-A4DC560B2C36}" srcOrd="1" destOrd="0" presId="urn:microsoft.com/office/officeart/2005/8/layout/hierarchy6"/>
    <dgm:cxn modelId="{A23220E1-DD40-4CC0-814D-41F83EE11D2F}" type="presParOf" srcId="{CA964762-2701-42C8-9EF0-A4DC560B2C36}" destId="{53C28258-DB02-45C9-BD69-241291A7CB5B}" srcOrd="0" destOrd="0" presId="urn:microsoft.com/office/officeart/2005/8/layout/hierarchy6"/>
    <dgm:cxn modelId="{56C1534B-A1B0-425E-880E-1EAFA92B837B}" type="presParOf" srcId="{CA964762-2701-42C8-9EF0-A4DC560B2C36}" destId="{D838D7A1-7FD9-4209-963E-DF3EAA45AF5A}" srcOrd="1" destOrd="0" presId="urn:microsoft.com/office/officeart/2005/8/layout/hierarchy6"/>
    <dgm:cxn modelId="{A7FB19F3-46CB-45C8-B773-6093D26767E8}" type="presParOf" srcId="{D838D7A1-7FD9-4209-963E-DF3EAA45AF5A}" destId="{3CBF6AFE-9390-4DCA-8D34-26EA59D93A5C}" srcOrd="0" destOrd="0" presId="urn:microsoft.com/office/officeart/2005/8/layout/hierarchy6"/>
    <dgm:cxn modelId="{94939E91-E3E8-47AC-A568-926EA8925C6D}" type="presParOf" srcId="{D838D7A1-7FD9-4209-963E-DF3EAA45AF5A}" destId="{DF0F57A1-0BBE-45DF-9BC3-7CD58C8303E7}" srcOrd="1" destOrd="0" presId="urn:microsoft.com/office/officeart/2005/8/layout/hierarchy6"/>
    <dgm:cxn modelId="{FF77754F-1A4D-4591-99F5-0D25884FBA16}" type="presParOf" srcId="{8AE2BA97-BD4B-4B41-A805-C2845191A596}" destId="{629F4A74-5D65-4954-9C88-E6F5EF7D560B}" srcOrd="2" destOrd="0" presId="urn:microsoft.com/office/officeart/2005/8/layout/hierarchy6"/>
    <dgm:cxn modelId="{B8941510-1B62-42A2-BF06-BCABD18C2CFD}" type="presParOf" srcId="{8AE2BA97-BD4B-4B41-A805-C2845191A596}" destId="{3F5B9004-915A-47F6-AC14-71A7A7942A45}" srcOrd="3" destOrd="0" presId="urn:microsoft.com/office/officeart/2005/8/layout/hierarchy6"/>
    <dgm:cxn modelId="{4F425528-13F5-46A3-983A-9B7B88E70AFA}" type="presParOf" srcId="{3F5B9004-915A-47F6-AC14-71A7A7942A45}" destId="{C7ABA0EE-7364-4F3B-97EE-BFB3CBF607B1}" srcOrd="0" destOrd="0" presId="urn:microsoft.com/office/officeart/2005/8/layout/hierarchy6"/>
    <dgm:cxn modelId="{0607A977-12FA-463E-BB04-9F80F7A34374}" type="presParOf" srcId="{3F5B9004-915A-47F6-AC14-71A7A7942A45}" destId="{B2D82F5D-4426-42A0-81F7-EE9299FCD013}" srcOrd="1" destOrd="0" presId="urn:microsoft.com/office/officeart/2005/8/layout/hierarchy6"/>
    <dgm:cxn modelId="{4BE7FD07-A277-464D-BBFE-869E78C0C971}" type="presParOf" srcId="{B2D82F5D-4426-42A0-81F7-EE9299FCD013}" destId="{F5CACC8E-29DA-4C56-ACCA-4BE302FB8C4B}" srcOrd="0" destOrd="0" presId="urn:microsoft.com/office/officeart/2005/8/layout/hierarchy6"/>
    <dgm:cxn modelId="{9A6B2633-AC9E-461F-A593-9D59F607B260}" type="presParOf" srcId="{B2D82F5D-4426-42A0-81F7-EE9299FCD013}" destId="{1227D9A6-07A0-4EB3-8FC3-EBF0D57DE5E7}" srcOrd="1" destOrd="0" presId="urn:microsoft.com/office/officeart/2005/8/layout/hierarchy6"/>
    <dgm:cxn modelId="{0F520A62-129F-4D1B-BBB0-7207624AB930}" type="presParOf" srcId="{1227D9A6-07A0-4EB3-8FC3-EBF0D57DE5E7}" destId="{71F4DEA8-ADF7-484C-9F69-1A529CCE3E7E}" srcOrd="0" destOrd="0" presId="urn:microsoft.com/office/officeart/2005/8/layout/hierarchy6"/>
    <dgm:cxn modelId="{C2F00878-86E3-4A8A-9B4E-0DAE944F69D4}" type="presParOf" srcId="{1227D9A6-07A0-4EB3-8FC3-EBF0D57DE5E7}" destId="{F1769672-2388-4512-954F-0494BE70909E}" srcOrd="1" destOrd="0" presId="urn:microsoft.com/office/officeart/2005/8/layout/hierarchy6"/>
    <dgm:cxn modelId="{CA1B20E8-63C1-4B40-A37E-FD33F701E365}" type="presParOf" srcId="{D9F4F006-BC73-45A9-A8C0-DE45E2FDC11A}" destId="{2ED24BD7-8978-4729-A312-EA6F4151F38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93C6-BF3F-433D-AF6B-CB5A5E64621D}">
      <dsp:nvSpPr>
        <dsp:cNvPr id="0" name=""/>
        <dsp:cNvSpPr/>
      </dsp:nvSpPr>
      <dsp:spPr>
        <a:xfrm>
          <a:off x="4515074" y="308"/>
          <a:ext cx="1240874" cy="62367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Dietary assessment methods</a:t>
          </a:r>
        </a:p>
      </dsp:txBody>
      <dsp:txXfrm>
        <a:off x="4533341" y="18575"/>
        <a:ext cx="1204340" cy="587136"/>
      </dsp:txXfrm>
    </dsp:sp>
    <dsp:sp modelId="{85BC5607-B58D-4BAE-88DC-37A077ECA6EC}">
      <dsp:nvSpPr>
        <dsp:cNvPr id="0" name=""/>
        <dsp:cNvSpPr/>
      </dsp:nvSpPr>
      <dsp:spPr>
        <a:xfrm>
          <a:off x="3342909" y="623979"/>
          <a:ext cx="1792601" cy="249468"/>
        </a:xfrm>
        <a:custGeom>
          <a:avLst/>
          <a:gdLst/>
          <a:ahLst/>
          <a:cxnLst/>
          <a:rect l="0" t="0" r="0" b="0"/>
          <a:pathLst>
            <a:path>
              <a:moveTo>
                <a:pt x="1792601" y="0"/>
              </a:moveTo>
              <a:lnTo>
                <a:pt x="1792601" y="124734"/>
              </a:lnTo>
              <a:lnTo>
                <a:pt x="0" y="124734"/>
              </a:lnTo>
              <a:lnTo>
                <a:pt x="0" y="2494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A9B01A-B190-49F1-A340-2D41C65BBC71}">
      <dsp:nvSpPr>
        <dsp:cNvPr id="0" name=""/>
        <dsp:cNvSpPr/>
      </dsp:nvSpPr>
      <dsp:spPr>
        <a:xfrm>
          <a:off x="2875156" y="873447"/>
          <a:ext cx="935506" cy="6236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Direct </a:t>
          </a:r>
        </a:p>
      </dsp:txBody>
      <dsp:txXfrm>
        <a:off x="2893423" y="891714"/>
        <a:ext cx="898972" cy="587136"/>
      </dsp:txXfrm>
    </dsp:sp>
    <dsp:sp modelId="{49774340-16F4-4380-846B-A4632F11DCE0}">
      <dsp:nvSpPr>
        <dsp:cNvPr id="0" name=""/>
        <dsp:cNvSpPr/>
      </dsp:nvSpPr>
      <dsp:spPr>
        <a:xfrm>
          <a:off x="1808091" y="1497118"/>
          <a:ext cx="1534817" cy="249468"/>
        </a:xfrm>
        <a:custGeom>
          <a:avLst/>
          <a:gdLst/>
          <a:ahLst/>
          <a:cxnLst/>
          <a:rect l="0" t="0" r="0" b="0"/>
          <a:pathLst>
            <a:path>
              <a:moveTo>
                <a:pt x="1534817" y="0"/>
              </a:moveTo>
              <a:lnTo>
                <a:pt x="1534817" y="124734"/>
              </a:lnTo>
              <a:lnTo>
                <a:pt x="0" y="124734"/>
              </a:lnTo>
              <a:lnTo>
                <a:pt x="0" y="2494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ACC246-5AB1-459D-B809-262B5AB27124}">
      <dsp:nvSpPr>
        <dsp:cNvPr id="0" name=""/>
        <dsp:cNvSpPr/>
      </dsp:nvSpPr>
      <dsp:spPr>
        <a:xfrm>
          <a:off x="1251928" y="1746586"/>
          <a:ext cx="1112326" cy="62367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Retrospective </a:t>
          </a:r>
        </a:p>
      </dsp:txBody>
      <dsp:txXfrm>
        <a:off x="1270195" y="1764853"/>
        <a:ext cx="1075792" cy="587136"/>
      </dsp:txXfrm>
    </dsp:sp>
    <dsp:sp modelId="{0148CB45-BBE0-4EBE-8B82-DCA20F512FC4}">
      <dsp:nvSpPr>
        <dsp:cNvPr id="0" name=""/>
        <dsp:cNvSpPr/>
      </dsp:nvSpPr>
      <dsp:spPr>
        <a:xfrm>
          <a:off x="1762371" y="2370257"/>
          <a:ext cx="91440" cy="249468"/>
        </a:xfrm>
        <a:custGeom>
          <a:avLst/>
          <a:gdLst/>
          <a:ahLst/>
          <a:cxnLst/>
          <a:rect l="0" t="0" r="0" b="0"/>
          <a:pathLst>
            <a:path>
              <a:moveTo>
                <a:pt x="45720" y="0"/>
              </a:moveTo>
              <a:lnTo>
                <a:pt x="45720" y="24946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91046-E80E-43FE-BC40-B9DED55CA93A}">
      <dsp:nvSpPr>
        <dsp:cNvPr id="0" name=""/>
        <dsp:cNvSpPr/>
      </dsp:nvSpPr>
      <dsp:spPr>
        <a:xfrm>
          <a:off x="1114587" y="2619726"/>
          <a:ext cx="1387009" cy="1497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1. Dietary</a:t>
          </a:r>
        </a:p>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24-hour recall </a:t>
          </a:r>
        </a:p>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2. Food frequency questionnaire</a:t>
          </a:r>
        </a:p>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3. Indicators of dietary quality </a:t>
          </a:r>
        </a:p>
      </dsp:txBody>
      <dsp:txXfrm>
        <a:off x="1155211" y="2660350"/>
        <a:ext cx="1305761" cy="1416123"/>
      </dsp:txXfrm>
    </dsp:sp>
    <dsp:sp modelId="{58E379A7-9166-4893-B528-6A250797FF1B}">
      <dsp:nvSpPr>
        <dsp:cNvPr id="0" name=""/>
        <dsp:cNvSpPr/>
      </dsp:nvSpPr>
      <dsp:spPr>
        <a:xfrm>
          <a:off x="3342909" y="1497118"/>
          <a:ext cx="112927" cy="249468"/>
        </a:xfrm>
        <a:custGeom>
          <a:avLst/>
          <a:gdLst/>
          <a:ahLst/>
          <a:cxnLst/>
          <a:rect l="0" t="0" r="0" b="0"/>
          <a:pathLst>
            <a:path>
              <a:moveTo>
                <a:pt x="0" y="0"/>
              </a:moveTo>
              <a:lnTo>
                <a:pt x="0" y="124734"/>
              </a:lnTo>
              <a:lnTo>
                <a:pt x="112927" y="124734"/>
              </a:lnTo>
              <a:lnTo>
                <a:pt x="112927" y="2494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64A34-7651-471D-90CC-BA2BFF051D77}">
      <dsp:nvSpPr>
        <dsp:cNvPr id="0" name=""/>
        <dsp:cNvSpPr/>
      </dsp:nvSpPr>
      <dsp:spPr>
        <a:xfrm>
          <a:off x="2837649" y="1746586"/>
          <a:ext cx="1236374" cy="62367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Innovative technologies </a:t>
          </a:r>
        </a:p>
      </dsp:txBody>
      <dsp:txXfrm>
        <a:off x="2855916" y="1764853"/>
        <a:ext cx="1199840" cy="587136"/>
      </dsp:txXfrm>
    </dsp:sp>
    <dsp:sp modelId="{0D0F7EEE-869A-433E-906A-D15A50790609}">
      <dsp:nvSpPr>
        <dsp:cNvPr id="0" name=""/>
        <dsp:cNvSpPr/>
      </dsp:nvSpPr>
      <dsp:spPr>
        <a:xfrm>
          <a:off x="3410116" y="2370257"/>
          <a:ext cx="91440" cy="249468"/>
        </a:xfrm>
        <a:custGeom>
          <a:avLst/>
          <a:gdLst/>
          <a:ahLst/>
          <a:cxnLst/>
          <a:rect l="0" t="0" r="0" b="0"/>
          <a:pathLst>
            <a:path>
              <a:moveTo>
                <a:pt x="45720" y="0"/>
              </a:moveTo>
              <a:lnTo>
                <a:pt x="45720" y="24946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0953C1-4F46-4E9C-9A61-EEBA0A0404C7}">
      <dsp:nvSpPr>
        <dsp:cNvPr id="0" name=""/>
        <dsp:cNvSpPr/>
      </dsp:nvSpPr>
      <dsp:spPr>
        <a:xfrm>
          <a:off x="2782248" y="2619726"/>
          <a:ext cx="1347175" cy="195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1. Mobile-based technologies</a:t>
          </a:r>
        </a:p>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2. Automated multiple pass method (AMPM)</a:t>
          </a:r>
        </a:p>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3. Image-assisted dietary assessment methods</a:t>
          </a:r>
        </a:p>
        <a:p>
          <a:pPr marL="0" lvl="0" indent="0" algn="ctr"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2821705" y="2659183"/>
        <a:ext cx="1268261" cy="1873169"/>
      </dsp:txXfrm>
    </dsp:sp>
    <dsp:sp modelId="{3ED0A503-5D85-4FE2-AB66-51F05AA7B45A}">
      <dsp:nvSpPr>
        <dsp:cNvPr id="0" name=""/>
        <dsp:cNvSpPr/>
      </dsp:nvSpPr>
      <dsp:spPr>
        <a:xfrm>
          <a:off x="3342909" y="1497118"/>
          <a:ext cx="1623227" cy="249468"/>
        </a:xfrm>
        <a:custGeom>
          <a:avLst/>
          <a:gdLst/>
          <a:ahLst/>
          <a:cxnLst/>
          <a:rect l="0" t="0" r="0" b="0"/>
          <a:pathLst>
            <a:path>
              <a:moveTo>
                <a:pt x="0" y="0"/>
              </a:moveTo>
              <a:lnTo>
                <a:pt x="0" y="124734"/>
              </a:lnTo>
              <a:lnTo>
                <a:pt x="1623227" y="124734"/>
              </a:lnTo>
              <a:lnTo>
                <a:pt x="1623227" y="2494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05A239-A030-4FB1-88F3-E7B4B8115C2F}">
      <dsp:nvSpPr>
        <dsp:cNvPr id="0" name=""/>
        <dsp:cNvSpPr/>
      </dsp:nvSpPr>
      <dsp:spPr>
        <a:xfrm>
          <a:off x="4498383" y="1746586"/>
          <a:ext cx="935506" cy="62367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Prospective </a:t>
          </a:r>
        </a:p>
      </dsp:txBody>
      <dsp:txXfrm>
        <a:off x="4516650" y="1764853"/>
        <a:ext cx="898972" cy="587136"/>
      </dsp:txXfrm>
    </dsp:sp>
    <dsp:sp modelId="{52645D4B-A48E-4758-9530-54657ADAD774}">
      <dsp:nvSpPr>
        <dsp:cNvPr id="0" name=""/>
        <dsp:cNvSpPr/>
      </dsp:nvSpPr>
      <dsp:spPr>
        <a:xfrm>
          <a:off x="4920416" y="2370257"/>
          <a:ext cx="91440" cy="249468"/>
        </a:xfrm>
        <a:custGeom>
          <a:avLst/>
          <a:gdLst/>
          <a:ahLst/>
          <a:cxnLst/>
          <a:rect l="0" t="0" r="0" b="0"/>
          <a:pathLst>
            <a:path>
              <a:moveTo>
                <a:pt x="45720" y="0"/>
              </a:moveTo>
              <a:lnTo>
                <a:pt x="45720" y="24946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20D9C6-8121-4208-85FC-B0A89471DE56}">
      <dsp:nvSpPr>
        <dsp:cNvPr id="0" name=""/>
        <dsp:cNvSpPr/>
      </dsp:nvSpPr>
      <dsp:spPr>
        <a:xfrm>
          <a:off x="4410076" y="2619726"/>
          <a:ext cx="1112120" cy="14508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1.Estimated food record</a:t>
          </a:r>
        </a:p>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2. Weighed food record</a:t>
          </a:r>
        </a:p>
        <a:p>
          <a:pPr marL="0" lvl="0" indent="0" algn="ctr"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4442649" y="2652299"/>
        <a:ext cx="1046974" cy="1385662"/>
      </dsp:txXfrm>
    </dsp:sp>
    <dsp:sp modelId="{708FD5FD-C05B-45F8-86C7-AB22AA0855DA}">
      <dsp:nvSpPr>
        <dsp:cNvPr id="0" name=""/>
        <dsp:cNvSpPr/>
      </dsp:nvSpPr>
      <dsp:spPr>
        <a:xfrm>
          <a:off x="5135511" y="623979"/>
          <a:ext cx="1792601" cy="249468"/>
        </a:xfrm>
        <a:custGeom>
          <a:avLst/>
          <a:gdLst/>
          <a:ahLst/>
          <a:cxnLst/>
          <a:rect l="0" t="0" r="0" b="0"/>
          <a:pathLst>
            <a:path>
              <a:moveTo>
                <a:pt x="0" y="0"/>
              </a:moveTo>
              <a:lnTo>
                <a:pt x="0" y="124734"/>
              </a:lnTo>
              <a:lnTo>
                <a:pt x="1792601" y="124734"/>
              </a:lnTo>
              <a:lnTo>
                <a:pt x="1792601" y="2494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555FB9-7C14-4D17-A5A0-5DF3E23559C5}">
      <dsp:nvSpPr>
        <dsp:cNvPr id="0" name=""/>
        <dsp:cNvSpPr/>
      </dsp:nvSpPr>
      <dsp:spPr>
        <a:xfrm>
          <a:off x="6460360" y="873447"/>
          <a:ext cx="935506" cy="6236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Indirect </a:t>
          </a:r>
        </a:p>
      </dsp:txBody>
      <dsp:txXfrm>
        <a:off x="6478627" y="891714"/>
        <a:ext cx="898972" cy="587136"/>
      </dsp:txXfrm>
    </dsp:sp>
    <dsp:sp modelId="{2931E2AE-8F73-494E-BD68-877011202E84}">
      <dsp:nvSpPr>
        <dsp:cNvPr id="0" name=""/>
        <dsp:cNvSpPr/>
      </dsp:nvSpPr>
      <dsp:spPr>
        <a:xfrm>
          <a:off x="6270601" y="1497118"/>
          <a:ext cx="657511" cy="249468"/>
        </a:xfrm>
        <a:custGeom>
          <a:avLst/>
          <a:gdLst/>
          <a:ahLst/>
          <a:cxnLst/>
          <a:rect l="0" t="0" r="0" b="0"/>
          <a:pathLst>
            <a:path>
              <a:moveTo>
                <a:pt x="657511" y="0"/>
              </a:moveTo>
              <a:lnTo>
                <a:pt x="657511" y="124734"/>
              </a:lnTo>
              <a:lnTo>
                <a:pt x="0" y="124734"/>
              </a:lnTo>
              <a:lnTo>
                <a:pt x="0" y="2494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C90646-59E3-4DDE-9216-3FDE51080D77}">
      <dsp:nvSpPr>
        <dsp:cNvPr id="0" name=""/>
        <dsp:cNvSpPr/>
      </dsp:nvSpPr>
      <dsp:spPr>
        <a:xfrm>
          <a:off x="5802848" y="1746586"/>
          <a:ext cx="935506" cy="62367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National </a:t>
          </a:r>
        </a:p>
      </dsp:txBody>
      <dsp:txXfrm>
        <a:off x="5821115" y="1764853"/>
        <a:ext cx="898972" cy="587136"/>
      </dsp:txXfrm>
    </dsp:sp>
    <dsp:sp modelId="{53C28258-DB02-45C9-BD69-241291A7CB5B}">
      <dsp:nvSpPr>
        <dsp:cNvPr id="0" name=""/>
        <dsp:cNvSpPr/>
      </dsp:nvSpPr>
      <dsp:spPr>
        <a:xfrm>
          <a:off x="6224881" y="2370257"/>
          <a:ext cx="91440" cy="249468"/>
        </a:xfrm>
        <a:custGeom>
          <a:avLst/>
          <a:gdLst/>
          <a:ahLst/>
          <a:cxnLst/>
          <a:rect l="0" t="0" r="0" b="0"/>
          <a:pathLst>
            <a:path>
              <a:moveTo>
                <a:pt x="45720" y="0"/>
              </a:moveTo>
              <a:lnTo>
                <a:pt x="45720" y="24946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BF6AFE-9390-4DCA-8D34-26EA59D93A5C}">
      <dsp:nvSpPr>
        <dsp:cNvPr id="0" name=""/>
        <dsp:cNvSpPr/>
      </dsp:nvSpPr>
      <dsp:spPr>
        <a:xfrm>
          <a:off x="5802848" y="2619726"/>
          <a:ext cx="935506" cy="14960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Food balance sheets </a:t>
          </a:r>
        </a:p>
      </dsp:txBody>
      <dsp:txXfrm>
        <a:off x="5830248" y="2647126"/>
        <a:ext cx="880706" cy="1441286"/>
      </dsp:txXfrm>
    </dsp:sp>
    <dsp:sp modelId="{629F4A74-5D65-4954-9C88-E6F5EF7D560B}">
      <dsp:nvSpPr>
        <dsp:cNvPr id="0" name=""/>
        <dsp:cNvSpPr/>
      </dsp:nvSpPr>
      <dsp:spPr>
        <a:xfrm>
          <a:off x="6928113" y="1497118"/>
          <a:ext cx="657511" cy="249468"/>
        </a:xfrm>
        <a:custGeom>
          <a:avLst/>
          <a:gdLst/>
          <a:ahLst/>
          <a:cxnLst/>
          <a:rect l="0" t="0" r="0" b="0"/>
          <a:pathLst>
            <a:path>
              <a:moveTo>
                <a:pt x="0" y="0"/>
              </a:moveTo>
              <a:lnTo>
                <a:pt x="0" y="124734"/>
              </a:lnTo>
              <a:lnTo>
                <a:pt x="657511" y="124734"/>
              </a:lnTo>
              <a:lnTo>
                <a:pt x="657511" y="2494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ABA0EE-7364-4F3B-97EE-BFB3CBF607B1}">
      <dsp:nvSpPr>
        <dsp:cNvPr id="0" name=""/>
        <dsp:cNvSpPr/>
      </dsp:nvSpPr>
      <dsp:spPr>
        <a:xfrm>
          <a:off x="7117871" y="1746586"/>
          <a:ext cx="935506" cy="62367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Household </a:t>
          </a:r>
        </a:p>
      </dsp:txBody>
      <dsp:txXfrm>
        <a:off x="7136138" y="1764853"/>
        <a:ext cx="898972" cy="587136"/>
      </dsp:txXfrm>
    </dsp:sp>
    <dsp:sp modelId="{F5CACC8E-29DA-4C56-ACCA-4BE302FB8C4B}">
      <dsp:nvSpPr>
        <dsp:cNvPr id="0" name=""/>
        <dsp:cNvSpPr/>
      </dsp:nvSpPr>
      <dsp:spPr>
        <a:xfrm>
          <a:off x="7539904" y="2370257"/>
          <a:ext cx="91440" cy="249468"/>
        </a:xfrm>
        <a:custGeom>
          <a:avLst/>
          <a:gdLst/>
          <a:ahLst/>
          <a:cxnLst/>
          <a:rect l="0" t="0" r="0" b="0"/>
          <a:pathLst>
            <a:path>
              <a:moveTo>
                <a:pt x="45720" y="0"/>
              </a:moveTo>
              <a:lnTo>
                <a:pt x="45720" y="24946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F4DEA8-ADF7-484C-9F69-1A529CCE3E7E}">
      <dsp:nvSpPr>
        <dsp:cNvPr id="0" name=""/>
        <dsp:cNvSpPr/>
      </dsp:nvSpPr>
      <dsp:spPr>
        <a:xfrm>
          <a:off x="7019007" y="2619726"/>
          <a:ext cx="1133234" cy="1435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Household consumption and expenditure surveys</a:t>
          </a:r>
        </a:p>
      </dsp:txBody>
      <dsp:txXfrm>
        <a:off x="7052198" y="2652917"/>
        <a:ext cx="1066852" cy="13688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5/5/2022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cademic.oup.com/jn/article/133/3/888S/4688053#:~:text=In%20most%20circumstances%2C%20measurement%20error%20is%20classified%20as,and%20includes%20method%2C%20instrument%2C%20reagent%20and%2For%20matrix%20effect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ncbi.nlm.nih.gov/pmc/articles/PMC534923/"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nlinelibrary.wiley.com/doi/full/10.1111/jhn.1206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ao.org/3/a-i5486e.pdf"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ncbi.nlm.nih.gov/pubmed/19022971"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pps.who.int/iris/bitstream/handle/10665/41780/WHO_MONO_53_(part3).pdf;jsessionid=0A3C333743B8A70D974FA47FA5F9576D?sequence=3"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Goal:  60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sz="1200" b="0" i="0" u="none" strike="noStrike" cap="none" dirty="0">
                <a:solidFill>
                  <a:schemeClr val="dk1"/>
                </a:solidFill>
                <a:effectLst/>
                <a:latin typeface="Arial"/>
                <a:ea typeface="Arial"/>
                <a:cs typeface="Arial"/>
                <a:sym typeface="Arial"/>
              </a:rPr>
              <a:t>Welcome to the ANRCB Project’s Module on Introductory Concepts in Nutrition.  </a:t>
            </a:r>
            <a:r>
              <a:rPr lang="en-US" sz="1200" b="0" i="0" u="none" strike="noStrike" cap="none">
                <a:solidFill>
                  <a:schemeClr val="dk1"/>
                </a:solidFill>
                <a:effectLst/>
                <a:latin typeface="Arial"/>
                <a:ea typeface="Arial"/>
                <a:cs typeface="Arial"/>
                <a:sym typeface="Arial"/>
              </a:rPr>
              <a:t>In this video, we will discuss …</a:t>
            </a:r>
            <a:endParaRPr b="1" dirty="0"/>
          </a:p>
        </p:txBody>
      </p:sp>
      <p:sp>
        <p:nvSpPr>
          <p:cNvPr id="68" name="Google Shape;6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9F43F142-61B3-4FB2-A72D-D19D2E2A709B}"/>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E3502423-C7F7-43D3-93A4-B7E84AAD8CE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9008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Iliac crest – curved area at top of ilium (big bones of the pelvis)</a:t>
            </a:r>
          </a:p>
        </p:txBody>
      </p:sp>
      <p:sp>
        <p:nvSpPr>
          <p:cNvPr id="4" name="Slide Number Placeholder 3"/>
          <p:cNvSpPr>
            <a:spLocks noGrp="1"/>
          </p:cNvSpPr>
          <p:nvPr>
            <p:ph type="sldNum" sz="quarter" idx="5"/>
          </p:nvPr>
        </p:nvSpPr>
        <p:spPr/>
        <p:txBody>
          <a:bodyPr/>
          <a:lstStyle/>
          <a:p>
            <a:fld id="{6CE77AE1-64B2-544E-9109-A75612B0A115}" type="slidenum">
              <a:rPr lang="en-US" smtClean="0"/>
              <a:t>10</a:t>
            </a:fld>
            <a:endParaRPr lang="en-US"/>
          </a:p>
        </p:txBody>
      </p:sp>
    </p:spTree>
    <p:extLst>
      <p:ext uri="{BB962C8B-B14F-4D97-AF65-F5344CB8AC3E}">
        <p14:creationId xmlns:p14="http://schemas.microsoft.com/office/powerpoint/2010/main" val="167132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later – weight for height in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Reference values by age, sex, and frame size can be used to estimate desirable body weights (% desirable body weight = (actual weight / ideal body weight) x 100), which are categorized by cutoff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Review cutoffs for WHR</a:t>
            </a: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12</a:t>
            </a:fld>
            <a:endParaRPr lang="en-US"/>
          </a:p>
        </p:txBody>
      </p:sp>
    </p:spTree>
    <p:extLst>
      <p:ext uri="{BB962C8B-B14F-4D97-AF65-F5344CB8AC3E}">
        <p14:creationId xmlns:p14="http://schemas.microsoft.com/office/powerpoint/2010/main" val="29769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13</a:t>
            </a:fld>
            <a:endParaRPr lang="en-US"/>
          </a:p>
        </p:txBody>
      </p:sp>
    </p:spTree>
    <p:extLst>
      <p:ext uri="{BB962C8B-B14F-4D97-AF65-F5344CB8AC3E}">
        <p14:creationId xmlns:p14="http://schemas.microsoft.com/office/powerpoint/2010/main" val="284363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E77AE1-64B2-544E-9109-A75612B0A115}" type="slidenum">
              <a:rPr lang="en-US" smtClean="0"/>
              <a:t>14</a:t>
            </a:fld>
            <a:endParaRPr lang="en-US"/>
          </a:p>
        </p:txBody>
      </p:sp>
    </p:spTree>
    <p:extLst>
      <p:ext uri="{BB962C8B-B14F-4D97-AF65-F5344CB8AC3E}">
        <p14:creationId xmlns:p14="http://schemas.microsoft.com/office/powerpoint/2010/main" val="13405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6CE77AE1-64B2-544E-9109-A75612B0A115}" type="slidenum">
              <a:rPr lang="en-US" smtClean="0"/>
              <a:t>15</a:t>
            </a:fld>
            <a:endParaRPr lang="en-US"/>
          </a:p>
        </p:txBody>
      </p:sp>
    </p:spTree>
    <p:extLst>
      <p:ext uri="{BB962C8B-B14F-4D97-AF65-F5344CB8AC3E}">
        <p14:creationId xmlns:p14="http://schemas.microsoft.com/office/powerpoint/2010/main" val="340863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03030"/>
                </a:solidFill>
                <a:effectLst/>
                <a:latin typeface="arial" panose="020B0604020202020204" pitchFamily="34" charset="0"/>
              </a:rPr>
              <a:t>Tanumihardjo</a:t>
            </a:r>
            <a:r>
              <a:rPr lang="en-US" b="0" i="0" dirty="0">
                <a:solidFill>
                  <a:srgbClr val="303030"/>
                </a:solidFill>
                <a:effectLst/>
                <a:latin typeface="arial" panose="020B0604020202020204" pitchFamily="34" charset="0"/>
              </a:rPr>
              <a:t>, S. A., Russell, R. M., </a:t>
            </a:r>
            <a:r>
              <a:rPr lang="en-US" b="0" i="0" dirty="0" err="1">
                <a:solidFill>
                  <a:srgbClr val="303030"/>
                </a:solidFill>
                <a:effectLst/>
                <a:latin typeface="arial" panose="020B0604020202020204" pitchFamily="34" charset="0"/>
              </a:rPr>
              <a:t>Stephensen</a:t>
            </a:r>
            <a:r>
              <a:rPr lang="en-US" b="0" i="0" dirty="0">
                <a:solidFill>
                  <a:srgbClr val="303030"/>
                </a:solidFill>
                <a:effectLst/>
                <a:latin typeface="arial" panose="020B0604020202020204" pitchFamily="34" charset="0"/>
              </a:rPr>
              <a:t>, C. B., Gannon, B. M., Craft, N. E., Haskell, M. J., </a:t>
            </a:r>
            <a:r>
              <a:rPr lang="en-US" b="0" i="0" dirty="0" err="1">
                <a:solidFill>
                  <a:srgbClr val="303030"/>
                </a:solidFill>
                <a:effectLst/>
                <a:latin typeface="arial" panose="020B0604020202020204" pitchFamily="34" charset="0"/>
              </a:rPr>
              <a:t>Lietz</a:t>
            </a:r>
            <a:r>
              <a:rPr lang="en-US" b="0" i="0" dirty="0">
                <a:solidFill>
                  <a:srgbClr val="303030"/>
                </a:solidFill>
                <a:effectLst/>
                <a:latin typeface="arial" panose="020B0604020202020204" pitchFamily="34" charset="0"/>
              </a:rPr>
              <a:t>, G., Schulze, K., &amp; </a:t>
            </a:r>
            <a:r>
              <a:rPr lang="en-US" b="0" i="0" dirty="0" err="1">
                <a:solidFill>
                  <a:srgbClr val="303030"/>
                </a:solidFill>
                <a:effectLst/>
                <a:latin typeface="arial" panose="020B0604020202020204" pitchFamily="34" charset="0"/>
              </a:rPr>
              <a:t>Raiten</a:t>
            </a:r>
            <a:r>
              <a:rPr lang="en-US" b="0" i="0" dirty="0">
                <a:solidFill>
                  <a:srgbClr val="303030"/>
                </a:solidFill>
                <a:effectLst/>
                <a:latin typeface="arial" panose="020B0604020202020204" pitchFamily="34" charset="0"/>
              </a:rPr>
              <a:t>, D. J. (2016). Biomarkers of Nutrition for Development (BOND)-Vitamin A Review. </a:t>
            </a:r>
            <a:r>
              <a:rPr lang="en-US" b="0" i="1" dirty="0">
                <a:solidFill>
                  <a:srgbClr val="303030"/>
                </a:solidFill>
                <a:effectLst/>
                <a:latin typeface="arial" panose="020B0604020202020204" pitchFamily="34" charset="0"/>
              </a:rPr>
              <a:t>The Journal of nutrition</a:t>
            </a:r>
            <a:r>
              <a:rPr lang="en-US" b="0" i="0" dirty="0">
                <a:solidFill>
                  <a:srgbClr val="303030"/>
                </a:solidFill>
                <a:effectLst/>
                <a:latin typeface="arial" panose="020B0604020202020204" pitchFamily="34" charset="0"/>
              </a:rPr>
              <a:t>, </a:t>
            </a:r>
            <a:r>
              <a:rPr lang="en-US" b="0" i="1" dirty="0">
                <a:solidFill>
                  <a:srgbClr val="303030"/>
                </a:solidFill>
                <a:effectLst/>
                <a:latin typeface="arial" panose="020B0604020202020204" pitchFamily="34" charset="0"/>
              </a:rPr>
              <a:t>146</a:t>
            </a:r>
            <a:r>
              <a:rPr lang="en-US" b="0" i="0" dirty="0">
                <a:solidFill>
                  <a:srgbClr val="303030"/>
                </a:solidFill>
                <a:effectLst/>
                <a:latin typeface="arial" panose="020B0604020202020204" pitchFamily="34" charset="0"/>
              </a:rPr>
              <a:t>(9), 1816S–48S. https://doi.org/10.3945/jn.115.229708</a:t>
            </a:r>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16</a:t>
            </a:fld>
            <a:endParaRPr lang="en-US"/>
          </a:p>
        </p:txBody>
      </p:sp>
    </p:spTree>
    <p:extLst>
      <p:ext uri="{BB962C8B-B14F-4D97-AF65-F5344CB8AC3E}">
        <p14:creationId xmlns:p14="http://schemas.microsoft.com/office/powerpoint/2010/main" val="110428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Courier New" panose="02070309020205020404" pitchFamily="49" charset="0"/>
              </a:rPr>
              <a:t>Eastman CJ, Zimmermann MB. The Iodine Deficiency Disorders. [Updated 2018 Feb 6]. In: Feingold KR, </a:t>
            </a:r>
            <a:r>
              <a:rPr lang="en-US" b="0" i="0" dirty="0" err="1">
                <a:solidFill>
                  <a:srgbClr val="222222"/>
                </a:solidFill>
                <a:effectLst/>
                <a:latin typeface="Courier New" panose="02070309020205020404" pitchFamily="49" charset="0"/>
              </a:rPr>
              <a:t>Anawalt</a:t>
            </a:r>
            <a:r>
              <a:rPr lang="en-US" b="0" i="0" dirty="0">
                <a:solidFill>
                  <a:srgbClr val="222222"/>
                </a:solidFill>
                <a:effectLst/>
                <a:latin typeface="Courier New" panose="02070309020205020404" pitchFamily="49" charset="0"/>
              </a:rPr>
              <a:t> B, Boyce A, et al., editors. </a:t>
            </a:r>
            <a:r>
              <a:rPr lang="en-US" b="0" i="0" dirty="0" err="1">
                <a:solidFill>
                  <a:srgbClr val="222222"/>
                </a:solidFill>
                <a:effectLst/>
                <a:latin typeface="Courier New" panose="02070309020205020404" pitchFamily="49" charset="0"/>
              </a:rPr>
              <a:t>Endotext</a:t>
            </a:r>
            <a:r>
              <a:rPr lang="en-US" b="0" i="0" dirty="0">
                <a:solidFill>
                  <a:srgbClr val="222222"/>
                </a:solidFill>
                <a:effectLst/>
                <a:latin typeface="Courier New" panose="02070309020205020404" pitchFamily="49" charset="0"/>
              </a:rPr>
              <a:t> [Internet]. South Dartmouth (MA): MDText.com, Inc.; 2000-. Available from: https://www.ncbi.nlm.nih.gov/books/NBK285556/</a:t>
            </a:r>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18</a:t>
            </a:fld>
            <a:endParaRPr lang="en-US"/>
          </a:p>
        </p:txBody>
      </p:sp>
    </p:spTree>
    <p:extLst>
      <p:ext uri="{BB962C8B-B14F-4D97-AF65-F5344CB8AC3E}">
        <p14:creationId xmlns:p14="http://schemas.microsoft.com/office/powerpoint/2010/main" val="120503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 Robert and Nieman, David. Nutritional Assessment 5th edition. McGraw Hill 2010. </a:t>
            </a:r>
          </a:p>
        </p:txBody>
      </p:sp>
      <p:sp>
        <p:nvSpPr>
          <p:cNvPr id="4" name="Slide Number Placeholder 3"/>
          <p:cNvSpPr>
            <a:spLocks noGrp="1"/>
          </p:cNvSpPr>
          <p:nvPr>
            <p:ph type="sldNum" sz="quarter" idx="5"/>
          </p:nvPr>
        </p:nvSpPr>
        <p:spPr/>
        <p:txBody>
          <a:bodyPr/>
          <a:lstStyle/>
          <a:p>
            <a:fld id="{6CE77AE1-64B2-544E-9109-A75612B0A115}" type="slidenum">
              <a:rPr lang="en-US" smtClean="0"/>
              <a:t>19</a:t>
            </a:fld>
            <a:endParaRPr lang="en-US"/>
          </a:p>
        </p:txBody>
      </p:sp>
    </p:spTree>
    <p:extLst>
      <p:ext uri="{BB962C8B-B14F-4D97-AF65-F5344CB8AC3E}">
        <p14:creationId xmlns:p14="http://schemas.microsoft.com/office/powerpoint/2010/main" val="177635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0" i="0" u="none" strike="noStrike" kern="1200" baseline="0" dirty="0">
                <a:solidFill>
                  <a:schemeClr val="tx1"/>
                </a:solidFill>
                <a:latin typeface="+mn-lt"/>
                <a:ea typeface="+mn-ea"/>
                <a:cs typeface="+mn-cs"/>
              </a:rPr>
              <a:t>29. WHO. </a:t>
            </a:r>
            <a:r>
              <a:rPr lang="en-US" sz="1200" b="0" i="0" u="none" strike="noStrike" kern="1200" baseline="0" dirty="0" err="1">
                <a:solidFill>
                  <a:schemeClr val="tx1"/>
                </a:solidFill>
                <a:latin typeface="+mn-lt"/>
                <a:ea typeface="+mn-ea"/>
                <a:cs typeface="+mn-cs"/>
              </a:rPr>
              <a:t>Haemoglobin</a:t>
            </a:r>
            <a:r>
              <a:rPr lang="en-US" sz="1200" b="0" i="0" u="none" strike="noStrike" kern="1200" baseline="0" dirty="0">
                <a:solidFill>
                  <a:schemeClr val="tx1"/>
                </a:solidFill>
                <a:latin typeface="+mn-lt"/>
                <a:ea typeface="+mn-ea"/>
                <a:cs typeface="+mn-cs"/>
              </a:rPr>
              <a:t> concentrations for the diagnosis of </a:t>
            </a:r>
            <a:r>
              <a:rPr lang="en-US" sz="1200" b="0" i="0" u="none" strike="noStrike" kern="1200" baseline="0" dirty="0" err="1">
                <a:solidFill>
                  <a:schemeClr val="tx1"/>
                </a:solidFill>
                <a:latin typeface="+mn-lt"/>
                <a:ea typeface="+mn-ea"/>
                <a:cs typeface="+mn-cs"/>
              </a:rPr>
              <a:t>anaemia</a:t>
            </a:r>
            <a:r>
              <a:rPr lang="en-US" sz="1200" b="0" i="0" u="none" strike="noStrike" kern="1200" baseline="0" dirty="0">
                <a:solidFill>
                  <a:schemeClr val="tx1"/>
                </a:solidFill>
                <a:latin typeface="+mn-lt"/>
                <a:ea typeface="+mn-ea"/>
                <a:cs typeface="+mn-cs"/>
              </a:rPr>
              <a:t> and assessment of severity. Vitamin and mineral</a:t>
            </a:r>
          </a:p>
          <a:p>
            <a:r>
              <a:rPr lang="en-US" sz="1200" b="0" i="0" u="none" strike="noStrike" kern="1200" baseline="0" dirty="0">
                <a:solidFill>
                  <a:schemeClr val="tx1"/>
                </a:solidFill>
                <a:latin typeface="+mn-lt"/>
                <a:ea typeface="+mn-ea"/>
                <a:cs typeface="+mn-cs"/>
              </a:rPr>
              <a:t>nutrition information system. Geneva: World Health Organization (WHO/NMH/NHD/MNM/11.1); 2011.</a:t>
            </a:r>
          </a:p>
          <a:p>
            <a:r>
              <a:rPr lang="en-US" sz="1200" b="0" i="0" u="none" strike="noStrike" kern="1200" baseline="0" dirty="0">
                <a:solidFill>
                  <a:schemeClr val="tx1"/>
                </a:solidFill>
                <a:latin typeface="+mn-lt"/>
                <a:ea typeface="+mn-ea"/>
                <a:cs typeface="+mn-cs"/>
              </a:rPr>
              <a:t>Available from: http://www.who.int/vmnis/indicators/haemoglobinpdf.</a:t>
            </a:r>
          </a:p>
          <a:p>
            <a:r>
              <a:rPr lang="en-US" sz="1200" b="0" i="0" u="none" strike="noStrike" kern="1200" baseline="0" dirty="0">
                <a:solidFill>
                  <a:schemeClr val="tx1"/>
                </a:solidFill>
                <a:latin typeface="+mn-lt"/>
                <a:ea typeface="+mn-ea"/>
                <a:cs typeface="+mn-cs"/>
              </a:rPr>
              <a:t>30. Gibson R. Principles of nutritional assessment. 2nd ed. Oxford: Oxford University Press; 2005.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32. Lynch S, Green R. Assessment of nutritional anemias. In: </a:t>
            </a:r>
            <a:r>
              <a:rPr lang="en-US" sz="1200" b="0" i="0" u="none" strike="noStrike" kern="1200" baseline="0" dirty="0" err="1">
                <a:solidFill>
                  <a:schemeClr val="tx1"/>
                </a:solidFill>
                <a:latin typeface="+mn-lt"/>
                <a:ea typeface="+mn-ea"/>
                <a:cs typeface="+mn-cs"/>
              </a:rPr>
              <a:t>Ramakrishnan</a:t>
            </a:r>
            <a:r>
              <a:rPr lang="en-US" sz="1200" b="0" i="0" u="none" strike="noStrike" kern="1200" baseline="0" dirty="0">
                <a:solidFill>
                  <a:schemeClr val="tx1"/>
                </a:solidFill>
                <a:latin typeface="+mn-lt"/>
                <a:ea typeface="+mn-ea"/>
                <a:cs typeface="+mn-cs"/>
              </a:rPr>
              <a:t> U, editor. Boca Raton: Nutritional</a:t>
            </a:r>
          </a:p>
          <a:p>
            <a:r>
              <a:rPr lang="en-US" sz="1200" b="0" i="0" u="none" strike="noStrike" kern="1200" baseline="0" dirty="0">
                <a:solidFill>
                  <a:schemeClr val="tx1"/>
                </a:solidFill>
                <a:latin typeface="+mn-lt"/>
                <a:ea typeface="+mn-ea"/>
                <a:cs typeface="+mn-cs"/>
              </a:rPr>
              <a:t>Anemias, CRC Press LLC; 2001. p. 23–42.</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129. WHO. Serum ferritin concentrations for the assessment of iron status and iron deficiency in populations. Vitamin</a:t>
            </a:r>
          </a:p>
          <a:p>
            <a:r>
              <a:rPr lang="en-US" sz="1200" b="0" i="0" u="none" strike="noStrike" kern="1200" baseline="0" dirty="0">
                <a:solidFill>
                  <a:schemeClr val="tx1"/>
                </a:solidFill>
                <a:latin typeface="+mn-lt"/>
                <a:ea typeface="+mn-ea"/>
                <a:cs typeface="+mn-cs"/>
              </a:rPr>
              <a:t>and mineral nutrition information system. Geneva: World Health Organization,</a:t>
            </a:r>
          </a:p>
          <a:p>
            <a:r>
              <a:rPr lang="en-US" sz="1200" b="0" i="0" u="none" strike="noStrike" kern="1200" baseline="0" dirty="0">
                <a:solidFill>
                  <a:schemeClr val="tx1"/>
                </a:solidFill>
                <a:latin typeface="+mn-lt"/>
                <a:ea typeface="+mn-ea"/>
                <a:cs typeface="+mn-cs"/>
              </a:rPr>
              <a:t>WHO/NMH/NHD/MNM/11.2;2011. Available from: http://www.who.int/vmnis/indicators/serum_ferritinpdf.</a:t>
            </a:r>
          </a:p>
          <a:p>
            <a:r>
              <a:rPr lang="en-US" sz="1200" b="0" i="0" u="none" strike="noStrike" kern="1200" baseline="0" dirty="0">
                <a:solidFill>
                  <a:schemeClr val="tx1"/>
                </a:solidFill>
                <a:latin typeface="+mn-lt"/>
                <a:ea typeface="+mn-ea"/>
                <a:cs typeface="+mn-cs"/>
              </a:rPr>
              <a:t>130. WHO. Assessing the iron status of populations: report of a joint World Health Organization/Centers for Disease</a:t>
            </a:r>
          </a:p>
          <a:p>
            <a:r>
              <a:rPr lang="en-US" sz="1200" b="0" i="0" u="none" strike="noStrike" kern="1200" baseline="0" dirty="0">
                <a:solidFill>
                  <a:schemeClr val="tx1"/>
                </a:solidFill>
                <a:latin typeface="+mn-lt"/>
                <a:ea typeface="+mn-ea"/>
                <a:cs typeface="+mn-cs"/>
              </a:rPr>
              <a:t>Control and Prevention technical consultation on the assessment of iron status at the population level. 2nd </a:t>
            </a:r>
            <a:r>
              <a:rPr lang="en-US" sz="1200" b="0" i="0" u="none" strike="noStrike" kern="1200" baseline="0" dirty="0" err="1">
                <a:solidFill>
                  <a:schemeClr val="tx1"/>
                </a:solidFill>
                <a:latin typeface="+mn-lt"/>
                <a:ea typeface="+mn-ea"/>
                <a:cs typeface="+mn-cs"/>
              </a:rPr>
              <a:t>edn</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Geneva: World Health Organization; 2007. Available from: http://www.who.int/nutrition/publications/</a:t>
            </a:r>
          </a:p>
          <a:p>
            <a:r>
              <a:rPr lang="en-US" sz="1200" b="0" i="0" u="none" strike="noStrike" kern="1200" baseline="0" dirty="0">
                <a:solidFill>
                  <a:schemeClr val="tx1"/>
                </a:solidFill>
                <a:latin typeface="+mn-lt"/>
                <a:ea typeface="+mn-ea"/>
                <a:cs typeface="+mn-cs"/>
              </a:rPr>
              <a:t>micronutrients/</a:t>
            </a:r>
            <a:r>
              <a:rPr lang="en-US" sz="1200" b="0" i="0" u="none" strike="noStrike" kern="1200" baseline="0" dirty="0" err="1">
                <a:solidFill>
                  <a:schemeClr val="tx1"/>
                </a:solidFill>
                <a:latin typeface="+mn-lt"/>
                <a:ea typeface="+mn-ea"/>
                <a:cs typeface="+mn-cs"/>
              </a:rPr>
              <a:t>anaemia_iron_deficiency</a:t>
            </a:r>
            <a:r>
              <a:rPr lang="en-US" sz="1200" b="0" i="0" u="none" strike="noStrike" kern="1200" baseline="0" dirty="0">
                <a:solidFill>
                  <a:schemeClr val="tx1"/>
                </a:solidFill>
                <a:latin typeface="+mn-lt"/>
                <a:ea typeface="+mn-ea"/>
                <a:cs typeface="+mn-cs"/>
              </a:rPr>
              <a:t>/9789241596107.pdf.</a:t>
            </a:r>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20</a:t>
            </a:fld>
            <a:endParaRPr lang="en-US"/>
          </a:p>
        </p:txBody>
      </p:sp>
    </p:spTree>
    <p:extLst>
      <p:ext uri="{BB962C8B-B14F-4D97-AF65-F5344CB8AC3E}">
        <p14:creationId xmlns:p14="http://schemas.microsoft.com/office/powerpoint/2010/main" val="313273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 Robert and Nieman, David. Nutritional Assessment 5th edition. McGraw Hill 2010. </a:t>
            </a:r>
          </a:p>
        </p:txBody>
      </p:sp>
      <p:sp>
        <p:nvSpPr>
          <p:cNvPr id="4" name="Slide Number Placeholder 3"/>
          <p:cNvSpPr>
            <a:spLocks noGrp="1"/>
          </p:cNvSpPr>
          <p:nvPr>
            <p:ph type="sldNum" sz="quarter" idx="5"/>
          </p:nvPr>
        </p:nvSpPr>
        <p:spPr/>
        <p:txBody>
          <a:bodyPr/>
          <a:lstStyle/>
          <a:p>
            <a:fld id="{6CE77AE1-64B2-544E-9109-A75612B0A115}" type="slidenum">
              <a:rPr lang="en-US" smtClean="0"/>
              <a:t>21</a:t>
            </a:fld>
            <a:endParaRPr lang="en-US"/>
          </a:p>
        </p:txBody>
      </p:sp>
    </p:spTree>
    <p:extLst>
      <p:ext uri="{BB962C8B-B14F-4D97-AF65-F5344CB8AC3E}">
        <p14:creationId xmlns:p14="http://schemas.microsoft.com/office/powerpoint/2010/main" val="97313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2</a:t>
            </a:fld>
            <a:endParaRPr lang="en-US"/>
          </a:p>
        </p:txBody>
      </p:sp>
    </p:spTree>
    <p:extLst>
      <p:ext uri="{BB962C8B-B14F-4D97-AF65-F5344CB8AC3E}">
        <p14:creationId xmlns:p14="http://schemas.microsoft.com/office/powerpoint/2010/main" val="1358455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US" dirty="0">
                <a:hlinkClick r:id="rId3"/>
              </a:rPr>
              <a:t>Laboratory Issues: Use of Nutritional Biomarkers | The Journal of Nutrition | Oxford Academic (oup.com)</a:t>
            </a:r>
            <a:endParaRPr lang="en-US" dirty="0">
              <a:cs typeface="Calibri" panose="020F0502020204030204"/>
            </a:endParaRPr>
          </a:p>
          <a:p>
            <a:pPr marL="171450" indent="-171450">
              <a:buFont typeface="Wingdings" panose="05000000000000000000" pitchFamily="2" charset="2"/>
              <a:buChar char="à"/>
            </a:pPr>
            <a:r>
              <a:rPr lang="en-US" dirty="0">
                <a:hlinkClick r:id="rId4"/>
              </a:rPr>
              <a:t>Biomarkers: Potential Uses and Limitations (nih.gov)</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6CE77AE1-64B2-544E-9109-A75612B0A115}" type="slidenum">
              <a:rPr lang="en-US" smtClean="0"/>
              <a:t>22</a:t>
            </a:fld>
            <a:endParaRPr lang="en-US"/>
          </a:p>
        </p:txBody>
      </p:sp>
    </p:spTree>
    <p:extLst>
      <p:ext uri="{BB962C8B-B14F-4D97-AF65-F5344CB8AC3E}">
        <p14:creationId xmlns:p14="http://schemas.microsoft.com/office/powerpoint/2010/main" val="961298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23</a:t>
            </a:fld>
            <a:endParaRPr lang="en-US"/>
          </a:p>
        </p:txBody>
      </p:sp>
    </p:spTree>
    <p:extLst>
      <p:ext uri="{BB962C8B-B14F-4D97-AF65-F5344CB8AC3E}">
        <p14:creationId xmlns:p14="http://schemas.microsoft.com/office/powerpoint/2010/main" val="650700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accent4"/>
                </a:solidFill>
              </a:rPr>
              <a:t>Haven’t found any Asian kid photo </a:t>
            </a:r>
            <a:endParaRPr lang="en-US" baseline="0" dirty="0">
              <a:solidFill>
                <a:schemeClr val="accent4"/>
              </a:solidFill>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6CE77AE1-64B2-544E-9109-A75612B0A115}" type="slidenum">
              <a:rPr lang="en-US" smtClean="0"/>
              <a:t>24</a:t>
            </a:fld>
            <a:endParaRPr lang="en-US"/>
          </a:p>
        </p:txBody>
      </p:sp>
    </p:spTree>
    <p:extLst>
      <p:ext uri="{BB962C8B-B14F-4D97-AF65-F5344CB8AC3E}">
        <p14:creationId xmlns:p14="http://schemas.microsoft.com/office/powerpoint/2010/main" val="122968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a:t>
            </a:r>
            <a:r>
              <a:rPr lang="en-US" baseline="0" dirty="0"/>
              <a:t> from the book “Nutrition and health in a developing world”</a:t>
            </a:r>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25</a:t>
            </a:fld>
            <a:endParaRPr lang="en-US"/>
          </a:p>
        </p:txBody>
      </p:sp>
    </p:spTree>
    <p:extLst>
      <p:ext uri="{BB962C8B-B14F-4D97-AF65-F5344CB8AC3E}">
        <p14:creationId xmlns:p14="http://schemas.microsoft.com/office/powerpoint/2010/main" val="282928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r>
              <a:rPr lang="en-US" sz="1200" b="0" i="0" u="none" strike="noStrike" kern="1200" baseline="0" dirty="0">
                <a:solidFill>
                  <a:schemeClr val="tx1"/>
                </a:solidFill>
                <a:latin typeface="+mn-lt"/>
                <a:ea typeface="+mn-ea"/>
                <a:cs typeface="+mn-cs"/>
              </a:rPr>
              <a:t>Adapted from: Overview_of_micronutrient_deficiency_disorders_and_clinical_signs.ppt. www.micronutrient.org/</a:t>
            </a:r>
          </a:p>
          <a:p>
            <a:r>
              <a:rPr lang="en-US" sz="1200" b="0" i="0" u="none" strike="noStrike" kern="1200" baseline="0" dirty="0" err="1">
                <a:solidFill>
                  <a:schemeClr val="tx1"/>
                </a:solidFill>
                <a:latin typeface="+mn-lt"/>
                <a:ea typeface="+mn-ea"/>
                <a:cs typeface="+mn-cs"/>
              </a:rPr>
              <a:t>nutritiontoolkit</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ModuleFolders</a:t>
            </a:r>
            <a:r>
              <a:rPr lang="en-US" sz="1200" b="0" i="0" u="none" strike="noStrike" kern="1200" baseline="0" dirty="0">
                <a:solidFill>
                  <a:schemeClr val="tx1"/>
                </a:solidFill>
                <a:latin typeface="+mn-lt"/>
                <a:ea typeface="+mn-ea"/>
                <a:cs typeface="+mn-cs"/>
              </a:rPr>
              <a:t>/3.Indicators%5CClinical%5CTools%5C</a:t>
            </a:r>
          </a:p>
          <a:p>
            <a:r>
              <a:rPr lang="en-US" sz="1200" b="0" i="0" u="none" strike="noStrike" kern="1200" baseline="0" dirty="0">
                <a:solidFill>
                  <a:schemeClr val="tx1"/>
                </a:solidFill>
                <a:latin typeface="+mn-lt"/>
                <a:ea typeface="+mn-ea"/>
                <a:cs typeface="+mn-cs"/>
              </a:rPr>
              <a:t>Gallagher [136]</a:t>
            </a:r>
          </a:p>
          <a:p>
            <a:r>
              <a:rPr lang="en-US" sz="1200" b="0" i="0" u="none" strike="noStrike" kern="1200" baseline="0" dirty="0">
                <a:solidFill>
                  <a:schemeClr val="tx1"/>
                </a:solidFill>
                <a:latin typeface="+mn-lt"/>
                <a:ea typeface="+mn-ea"/>
                <a:cs typeface="+mn-cs"/>
              </a:rPr>
              <a:t>Marks [137]</a:t>
            </a:r>
          </a:p>
          <a:p>
            <a:r>
              <a:rPr lang="en-US" sz="1200" b="0" i="0" u="none" strike="noStrike" kern="1200" baseline="0" dirty="0">
                <a:solidFill>
                  <a:schemeClr val="tx1"/>
                </a:solidFill>
                <a:latin typeface="+mn-lt"/>
                <a:ea typeface="+mn-ea"/>
                <a:cs typeface="+mn-cs"/>
              </a:rPr>
              <a:t>Allen et al. [138]</a:t>
            </a:r>
          </a:p>
          <a:p>
            <a:r>
              <a:rPr lang="en-US" sz="1200" b="0" i="0" u="none" strike="noStrike" kern="1200" baseline="0" dirty="0" err="1">
                <a:solidFill>
                  <a:schemeClr val="tx1"/>
                </a:solidFill>
                <a:latin typeface="+mn-lt"/>
                <a:ea typeface="+mn-ea"/>
                <a:cs typeface="+mn-cs"/>
              </a:rPr>
              <a:t>Tulchinsky</a:t>
            </a:r>
            <a:r>
              <a:rPr lang="en-US" sz="1200" b="0" i="0" u="none" strike="noStrike" kern="1200" baseline="0" dirty="0">
                <a:solidFill>
                  <a:schemeClr val="tx1"/>
                </a:solidFill>
                <a:latin typeface="+mn-lt"/>
                <a:ea typeface="+mn-ea"/>
                <a:cs typeface="+mn-cs"/>
              </a:rPr>
              <a:t> [139]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136. Gallagher ML. Intake: the nutrients and their metabolism. In: Mahan LK, </a:t>
            </a:r>
            <a:r>
              <a:rPr lang="en-US" sz="1200" b="0" i="0" u="none" strike="noStrike" kern="1200" baseline="0" dirty="0" err="1">
                <a:solidFill>
                  <a:schemeClr val="tx1"/>
                </a:solidFill>
                <a:latin typeface="+mn-lt"/>
                <a:ea typeface="+mn-ea"/>
                <a:cs typeface="+mn-cs"/>
              </a:rPr>
              <a:t>Escott</a:t>
            </a:r>
            <a:r>
              <a:rPr lang="en-US" sz="1200" b="0" i="0" u="none" strike="noStrike" kern="1200" baseline="0" dirty="0">
                <a:solidFill>
                  <a:schemeClr val="tx1"/>
                </a:solidFill>
                <a:latin typeface="+mn-lt"/>
                <a:ea typeface="+mn-ea"/>
                <a:cs typeface="+mn-cs"/>
              </a:rPr>
              <a:t>-Stump S, Raymond JL, editors.</a:t>
            </a:r>
          </a:p>
          <a:p>
            <a:r>
              <a:rPr lang="en-US" sz="1200" b="0" i="0" u="none" strike="noStrike" kern="1200" baseline="0" dirty="0">
                <a:solidFill>
                  <a:schemeClr val="tx1"/>
                </a:solidFill>
                <a:latin typeface="+mn-lt"/>
                <a:ea typeface="+mn-ea"/>
                <a:cs typeface="+mn-cs"/>
              </a:rPr>
              <a:t>Krause’s food and the nutrition care process, 13th ed. St. Louis: Elsevier Saunders; 2012. p. 32–128.</a:t>
            </a:r>
          </a:p>
          <a:p>
            <a:r>
              <a:rPr lang="en-US" sz="1200" b="0" i="0" u="none" strike="noStrike" kern="1200" baseline="0" dirty="0">
                <a:solidFill>
                  <a:schemeClr val="tx1"/>
                </a:solidFill>
                <a:latin typeface="+mn-lt"/>
                <a:ea typeface="+mn-ea"/>
                <a:cs typeface="+mn-cs"/>
              </a:rPr>
              <a:t>137. Marks J. The vitamins: their role in medical practice. Boston: Springer MTP Press Limited; 1985.</a:t>
            </a:r>
          </a:p>
          <a:p>
            <a:r>
              <a:rPr lang="en-US" sz="1200" b="0" i="0" u="none" strike="noStrike" kern="1200" baseline="0" dirty="0">
                <a:solidFill>
                  <a:schemeClr val="tx1"/>
                </a:solidFill>
                <a:latin typeface="+mn-lt"/>
                <a:ea typeface="+mn-ea"/>
                <a:cs typeface="+mn-cs"/>
              </a:rPr>
              <a:t>138. Allen L, de Benoist B, </a:t>
            </a:r>
            <a:r>
              <a:rPr lang="en-US" sz="1200" b="0" i="0" u="none" strike="noStrike" kern="1200" baseline="0" dirty="0" err="1">
                <a:solidFill>
                  <a:schemeClr val="tx1"/>
                </a:solidFill>
                <a:latin typeface="+mn-lt"/>
                <a:ea typeface="+mn-ea"/>
                <a:cs typeface="+mn-cs"/>
              </a:rPr>
              <a:t>Dary</a:t>
            </a:r>
            <a:r>
              <a:rPr lang="en-US" sz="1200" b="0" i="0" u="none" strike="noStrike" kern="1200" baseline="0" dirty="0">
                <a:solidFill>
                  <a:schemeClr val="tx1"/>
                </a:solidFill>
                <a:latin typeface="+mn-lt"/>
                <a:ea typeface="+mn-ea"/>
                <a:cs typeface="+mn-cs"/>
              </a:rPr>
              <a:t> O, </a:t>
            </a:r>
            <a:r>
              <a:rPr lang="en-US" sz="1200" b="0" i="0" u="none" strike="noStrike" kern="1200" baseline="0" dirty="0" err="1">
                <a:solidFill>
                  <a:schemeClr val="tx1"/>
                </a:solidFill>
                <a:latin typeface="+mn-lt"/>
                <a:ea typeface="+mn-ea"/>
                <a:cs typeface="+mn-cs"/>
              </a:rPr>
              <a:t>Hurrell</a:t>
            </a:r>
            <a:r>
              <a:rPr lang="en-US" sz="1200" b="0" i="0" u="none" strike="noStrike" kern="1200" baseline="0" dirty="0">
                <a:solidFill>
                  <a:schemeClr val="tx1"/>
                </a:solidFill>
                <a:latin typeface="+mn-lt"/>
                <a:ea typeface="+mn-ea"/>
                <a:cs typeface="+mn-cs"/>
              </a:rPr>
              <a:t> R. Guidelines on food fortification with micronutrients. Geneva: World</a:t>
            </a:r>
          </a:p>
          <a:p>
            <a:r>
              <a:rPr lang="en-US" sz="1200" b="0" i="0" u="none" strike="noStrike" kern="1200" baseline="0" dirty="0">
                <a:solidFill>
                  <a:schemeClr val="tx1"/>
                </a:solidFill>
                <a:latin typeface="+mn-lt"/>
                <a:ea typeface="+mn-ea"/>
                <a:cs typeface="+mn-cs"/>
              </a:rPr>
              <a:t>Health Organization and Food and Agricultural Organization of the United Nations; 2006.</a:t>
            </a:r>
          </a:p>
          <a:p>
            <a:r>
              <a:rPr lang="en-US" sz="1200" b="0" i="0" u="none" strike="noStrike" kern="1200" baseline="0" dirty="0">
                <a:solidFill>
                  <a:schemeClr val="tx1"/>
                </a:solidFill>
                <a:latin typeface="+mn-lt"/>
                <a:ea typeface="+mn-ea"/>
                <a:cs typeface="+mn-cs"/>
              </a:rPr>
              <a:t>139. </a:t>
            </a:r>
            <a:r>
              <a:rPr lang="en-US" sz="1200" b="0" i="0" u="none" strike="noStrike" kern="1200" baseline="0" dirty="0" err="1">
                <a:solidFill>
                  <a:schemeClr val="tx1"/>
                </a:solidFill>
                <a:latin typeface="+mn-lt"/>
                <a:ea typeface="+mn-ea"/>
                <a:cs typeface="+mn-cs"/>
              </a:rPr>
              <a:t>Tulchinsky</a:t>
            </a:r>
            <a:r>
              <a:rPr lang="en-US" sz="1200" b="0" i="0" u="none" strike="noStrike" kern="1200" baseline="0" dirty="0">
                <a:solidFill>
                  <a:schemeClr val="tx1"/>
                </a:solidFill>
                <a:latin typeface="+mn-lt"/>
                <a:ea typeface="+mn-ea"/>
                <a:cs typeface="+mn-cs"/>
              </a:rPr>
              <a:t> TH. Micronutrient deficiency conditions: global health issues. Public Health Rev. 2010;32:243–55.</a:t>
            </a:r>
            <a:br>
              <a:rPr lang="en-US" dirty="0"/>
            </a:b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28</a:t>
            </a:fld>
            <a:endParaRPr lang="en-US"/>
          </a:p>
        </p:txBody>
      </p:sp>
    </p:spTree>
    <p:extLst>
      <p:ext uri="{BB962C8B-B14F-4D97-AF65-F5344CB8AC3E}">
        <p14:creationId xmlns:p14="http://schemas.microsoft.com/office/powerpoint/2010/main" val="2233597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30</a:t>
            </a:fld>
            <a:endParaRPr lang="en-US"/>
          </a:p>
        </p:txBody>
      </p:sp>
    </p:spTree>
    <p:extLst>
      <p:ext uri="{BB962C8B-B14F-4D97-AF65-F5344CB8AC3E}">
        <p14:creationId xmlns:p14="http://schemas.microsoft.com/office/powerpoint/2010/main" val="1629938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32</a:t>
            </a:fld>
            <a:endParaRPr lang="en-US"/>
          </a:p>
        </p:txBody>
      </p:sp>
    </p:spTree>
    <p:extLst>
      <p:ext uri="{BB962C8B-B14F-4D97-AF65-F5344CB8AC3E}">
        <p14:creationId xmlns:p14="http://schemas.microsoft.com/office/powerpoint/2010/main" val="340002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Food models for portion size estimation of Asian foods - </a:t>
            </a:r>
            <a:r>
              <a:rPr lang="en-US" dirty="0" err="1">
                <a:hlinkClick r:id="rId3"/>
              </a:rPr>
              <a:t>Lanerolle</a:t>
            </a:r>
            <a:r>
              <a:rPr lang="en-US" dirty="0">
                <a:hlinkClick r:id="rId3"/>
              </a:rPr>
              <a:t> - 2013 - Journal of Human Nutrition and Dietetics - Wiley Online Library</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33</a:t>
            </a:fld>
            <a:endParaRPr lang="en-US"/>
          </a:p>
        </p:txBody>
      </p:sp>
    </p:spTree>
    <p:extLst>
      <p:ext uri="{BB962C8B-B14F-4D97-AF65-F5344CB8AC3E}">
        <p14:creationId xmlns:p14="http://schemas.microsoft.com/office/powerpoint/2010/main" val="4187925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34</a:t>
            </a:fld>
            <a:endParaRPr lang="en-US"/>
          </a:p>
        </p:txBody>
      </p:sp>
    </p:spTree>
    <p:extLst>
      <p:ext uri="{BB962C8B-B14F-4D97-AF65-F5344CB8AC3E}">
        <p14:creationId xmlns:p14="http://schemas.microsoft.com/office/powerpoint/2010/main" val="2544505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CE77AE1-64B2-544E-9109-A75612B0A115}" type="slidenum">
              <a:rPr lang="en-US" smtClean="0"/>
              <a:t>35</a:t>
            </a:fld>
            <a:endParaRPr lang="en-US"/>
          </a:p>
        </p:txBody>
      </p:sp>
    </p:spTree>
    <p:extLst>
      <p:ext uri="{BB962C8B-B14F-4D97-AF65-F5344CB8AC3E}">
        <p14:creationId xmlns:p14="http://schemas.microsoft.com/office/powerpoint/2010/main" val="173613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E77AE1-64B2-544E-9109-A75612B0A115}" type="slidenum">
              <a:rPr lang="en-US" smtClean="0"/>
              <a:t>3</a:t>
            </a:fld>
            <a:endParaRPr lang="en-US"/>
          </a:p>
        </p:txBody>
      </p:sp>
    </p:spTree>
    <p:extLst>
      <p:ext uri="{BB962C8B-B14F-4D97-AF65-F5344CB8AC3E}">
        <p14:creationId xmlns:p14="http://schemas.microsoft.com/office/powerpoint/2010/main" val="187657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0" dirty="0">
                <a:solidFill>
                  <a:srgbClr val="333333"/>
                </a:solidFill>
                <a:effectLst/>
                <a:latin typeface="Lato" panose="020F0502020204030203" pitchFamily="34" charset="0"/>
              </a:rPr>
              <a:t>(</a:t>
            </a:r>
            <a:r>
              <a:rPr lang="fr-FR" b="1" i="0" u="none" strike="noStrike" dirty="0">
                <a:solidFill>
                  <a:srgbClr val="669900"/>
                </a:solidFill>
                <a:effectLst/>
                <a:latin typeface="Lato" panose="020F0502020204030203" pitchFamily="34" charset="0"/>
                <a:hlinkClick r:id="rId3"/>
              </a:rPr>
              <a:t>FAO &amp; FHI, 2016</a:t>
            </a:r>
            <a:r>
              <a:rPr lang="fr-FR" b="0" i="0" dirty="0">
                <a:solidFill>
                  <a:srgbClr val="333333"/>
                </a:solidFill>
                <a:effectLst/>
                <a:latin typeface="Lato" panose="020F0502020204030203" pitchFamily="34" charset="0"/>
              </a:rPr>
              <a:t>; </a:t>
            </a:r>
            <a:r>
              <a:rPr lang="fr-FR" b="1" i="0" u="none" strike="noStrike" dirty="0" err="1">
                <a:solidFill>
                  <a:srgbClr val="669900"/>
                </a:solidFill>
                <a:effectLst/>
                <a:latin typeface="Lato" panose="020F0502020204030203" pitchFamily="34" charset="0"/>
                <a:hlinkClick r:id="rId4"/>
              </a:rPr>
              <a:t>Moursi</a:t>
            </a:r>
            <a:r>
              <a:rPr lang="fr-FR" b="1" i="0" u="none" strike="noStrike" dirty="0">
                <a:solidFill>
                  <a:srgbClr val="669900"/>
                </a:solidFill>
                <a:effectLst/>
                <a:latin typeface="Lato" panose="020F0502020204030203" pitchFamily="34" charset="0"/>
                <a:hlinkClick r:id="rId4"/>
              </a:rPr>
              <a:t> et al., 2008</a:t>
            </a:r>
            <a:r>
              <a:rPr lang="fr-FR" b="0" i="0" dirty="0">
                <a:solidFill>
                  <a:srgbClr val="333333"/>
                </a:solidFill>
                <a:effectLst/>
                <a:latin typeface="Lato" panose="020F0502020204030203" pitchFamily="34" charset="0"/>
              </a:rPr>
              <a:t>)</a:t>
            </a:r>
            <a:endParaRPr lang="en-US" b="0" i="0" dirty="0">
              <a:solidFill>
                <a:srgbClr val="333333"/>
              </a:solidFill>
              <a:effectLst/>
              <a:latin typeface="Lato"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36</a:t>
            </a:fld>
            <a:endParaRPr lang="en-US"/>
          </a:p>
        </p:txBody>
      </p:sp>
    </p:spTree>
    <p:extLst>
      <p:ext uri="{BB962C8B-B14F-4D97-AF65-F5344CB8AC3E}">
        <p14:creationId xmlns:p14="http://schemas.microsoft.com/office/powerpoint/2010/main" val="1874549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tooltip="https://apps.who.int/iris/bitstream/handle/10665/41780/who_mono_53_(part3).pdf%3bjsessionid=0a3c333743b8a70d974fa47fa5f9576d?sequence=3"/>
              </a:rPr>
              <a:t>https://apps.who.int/iris/bitstream/handle/10665/41780/WHO_MONO_53_(part3).pdf;jsessionid=0A3C333743B8A70D974FA47FA5F9576D?sequence=3</a:t>
            </a:r>
            <a:endParaRPr lang="en-US" dirty="0"/>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37</a:t>
            </a:fld>
            <a:endParaRPr lang="en-US"/>
          </a:p>
        </p:txBody>
      </p:sp>
    </p:spTree>
    <p:extLst>
      <p:ext uri="{BB962C8B-B14F-4D97-AF65-F5344CB8AC3E}">
        <p14:creationId xmlns:p14="http://schemas.microsoft.com/office/powerpoint/2010/main" val="1237623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39</a:t>
            </a:fld>
            <a:endParaRPr lang="en-US"/>
          </a:p>
        </p:txBody>
      </p:sp>
    </p:spTree>
    <p:extLst>
      <p:ext uri="{BB962C8B-B14F-4D97-AF65-F5344CB8AC3E}">
        <p14:creationId xmlns:p14="http://schemas.microsoft.com/office/powerpoint/2010/main" val="187889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This concludes </a:t>
            </a:r>
            <a:r>
              <a:rPr lang="en-US" sz="1200" b="0" i="0" u="none" strike="noStrike" cap="none">
                <a:solidFill>
                  <a:schemeClr val="dk1"/>
                </a:solidFill>
                <a:effectLst/>
                <a:latin typeface="Arial"/>
                <a:ea typeface="Arial"/>
                <a:cs typeface="Arial"/>
                <a:sym typeface="Arial"/>
              </a:rPr>
              <a:t>topic 6 </a:t>
            </a:r>
            <a:r>
              <a:rPr lang="en-US" sz="1200" b="0" i="0" u="none" strike="noStrike" cap="none" dirty="0">
                <a:solidFill>
                  <a:schemeClr val="dk1"/>
                </a:solidFill>
                <a:effectLst/>
                <a:latin typeface="Arial"/>
                <a:ea typeface="Arial"/>
                <a:cs typeface="Arial"/>
                <a:sym typeface="Arial"/>
              </a:rPr>
              <a:t>of module one. Thank you for your attention.</a:t>
            </a:r>
            <a:endParaRPr lang="en-US" dirty="0"/>
          </a:p>
          <a:p>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41</a:t>
            </a:fld>
            <a:endParaRPr lang="en-US"/>
          </a:p>
        </p:txBody>
      </p:sp>
    </p:spTree>
    <p:extLst>
      <p:ext uri="{BB962C8B-B14F-4D97-AF65-F5344CB8AC3E}">
        <p14:creationId xmlns:p14="http://schemas.microsoft.com/office/powerpoint/2010/main" val="217190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panose="020B0604020202020204" pitchFamily="34" charset="0"/>
                <a:cs typeface="Arial" panose="020B0604020202020204" pitchFamily="34" charset="0"/>
              </a:rPr>
              <a:t>It includes taking anthropometric measurements and collecting information about a client’s medical history, clinical and biochemical characteristics, dietary practices, current treatment, and food security situation</a:t>
            </a:r>
            <a:r>
              <a:rPr lang="en-US" dirty="0">
                <a:latin typeface="Arial" panose="020B0604020202020204" pitchFamily="34" charset="0"/>
                <a:cs typeface="Arial" panose="020B0604020202020204" pitchFamily="34" charset="0"/>
              </a:rPr>
              <a:t>. </a:t>
            </a:r>
          </a:p>
          <a:p>
            <a:r>
              <a:rPr lang="en-US" dirty="0"/>
              <a:t>Gibson, 2005</a:t>
            </a:r>
          </a:p>
        </p:txBody>
      </p:sp>
      <p:sp>
        <p:nvSpPr>
          <p:cNvPr id="4" name="Slide Number Placeholder 3"/>
          <p:cNvSpPr>
            <a:spLocks noGrp="1"/>
          </p:cNvSpPr>
          <p:nvPr>
            <p:ph type="sldNum" sz="quarter" idx="10"/>
          </p:nvPr>
        </p:nvSpPr>
        <p:spPr/>
        <p:txBody>
          <a:bodyPr/>
          <a:lstStyle/>
          <a:p>
            <a:fld id="{6CE77AE1-64B2-544E-9109-A75612B0A115}" type="slidenum">
              <a:rPr lang="en-US" smtClean="0"/>
              <a:t>4</a:t>
            </a:fld>
            <a:endParaRPr lang="en-US"/>
          </a:p>
        </p:txBody>
      </p:sp>
    </p:spTree>
    <p:extLst>
      <p:ext uri="{BB962C8B-B14F-4D97-AF65-F5344CB8AC3E}">
        <p14:creationId xmlns:p14="http://schemas.microsoft.com/office/powerpoint/2010/main" val="354387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https://openknowledge.worldbank.org/handle/10986/24953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a:t>This socio ecological approach to categorize the underlying data helpful when indicators combine measures from different scales, as in the Prevalence of Undernourishment 9PoU) which includes the data observed at national, household and individual scales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a:t>Sometimes socio ecological approach</a:t>
            </a:r>
            <a:r>
              <a:rPr lang="en-US" baseline="0" dirty="0"/>
              <a:t> use the pairs of people such as the mother child dyad measured in breastfeeding indicators/ the community level measures in WASH indicators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aseline="0" dirty="0"/>
              <a:t>Different scales indicators can be combined to get the multidimensional measures such as global hunger index (GHI) for year to year comparison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dirty="0"/>
          </a:p>
          <a:p>
            <a:r>
              <a:rPr lang="en-US" dirty="0"/>
              <a:t> </a:t>
            </a:r>
          </a:p>
        </p:txBody>
      </p:sp>
      <p:sp>
        <p:nvSpPr>
          <p:cNvPr id="4" name="Slide Number Placeholder 3"/>
          <p:cNvSpPr>
            <a:spLocks noGrp="1"/>
          </p:cNvSpPr>
          <p:nvPr>
            <p:ph type="sldNum" sz="quarter" idx="10"/>
          </p:nvPr>
        </p:nvSpPr>
        <p:spPr/>
        <p:txBody>
          <a:bodyPr/>
          <a:lstStyle/>
          <a:p>
            <a:fld id="{6CE77AE1-64B2-544E-9109-A75612B0A115}" type="slidenum">
              <a:rPr lang="en-US" smtClean="0"/>
              <a:t>5</a:t>
            </a:fld>
            <a:endParaRPr lang="en-US"/>
          </a:p>
        </p:txBody>
      </p:sp>
    </p:spTree>
    <p:extLst>
      <p:ext uri="{BB962C8B-B14F-4D97-AF65-F5344CB8AC3E}">
        <p14:creationId xmlns:p14="http://schemas.microsoft.com/office/powerpoint/2010/main" val="369663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E77AE1-64B2-544E-9109-A75612B0A115}" type="slidenum">
              <a:rPr lang="en-US" smtClean="0"/>
              <a:t>6</a:t>
            </a:fld>
            <a:endParaRPr lang="en-US"/>
          </a:p>
        </p:txBody>
      </p:sp>
    </p:spTree>
    <p:extLst>
      <p:ext uri="{BB962C8B-B14F-4D97-AF65-F5344CB8AC3E}">
        <p14:creationId xmlns:p14="http://schemas.microsoft.com/office/powerpoint/2010/main" val="290266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CE77AE1-64B2-544E-9109-A75612B0A115}" type="slidenum">
              <a:rPr lang="en-US" smtClean="0"/>
              <a:t>7</a:t>
            </a:fld>
            <a:endParaRPr lang="en-US"/>
          </a:p>
        </p:txBody>
      </p:sp>
    </p:spTree>
    <p:extLst>
      <p:ext uri="{BB962C8B-B14F-4D97-AF65-F5344CB8AC3E}">
        <p14:creationId xmlns:p14="http://schemas.microsoft.com/office/powerpoint/2010/main" val="328526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E77AE1-64B2-544E-9109-A75612B0A115}" type="slidenum">
              <a:rPr lang="en-US" smtClean="0"/>
              <a:t>8</a:t>
            </a:fld>
            <a:endParaRPr lang="en-US"/>
          </a:p>
        </p:txBody>
      </p:sp>
    </p:spTree>
    <p:extLst>
      <p:ext uri="{BB962C8B-B14F-4D97-AF65-F5344CB8AC3E}">
        <p14:creationId xmlns:p14="http://schemas.microsoft.com/office/powerpoint/2010/main" val="269644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MUAC is commonly used in the community to identify and refer children 6−59 months of age with acute malnutrition, and either MUAC or WHZ is used in health facilities to diagnose children with acute malnutrition and enroll them in treatment</a:t>
            </a:r>
            <a:endParaRPr lang="en-US" dirty="0"/>
          </a:p>
        </p:txBody>
      </p:sp>
      <p:sp>
        <p:nvSpPr>
          <p:cNvPr id="4" name="Slide Number Placeholder 3"/>
          <p:cNvSpPr>
            <a:spLocks noGrp="1"/>
          </p:cNvSpPr>
          <p:nvPr>
            <p:ph type="sldNum" sz="quarter" idx="10"/>
          </p:nvPr>
        </p:nvSpPr>
        <p:spPr/>
        <p:txBody>
          <a:bodyPr/>
          <a:lstStyle/>
          <a:p>
            <a:fld id="{6CE77AE1-64B2-544E-9109-A75612B0A115}" type="slidenum">
              <a:rPr lang="en-US" smtClean="0"/>
              <a:t>9</a:t>
            </a:fld>
            <a:endParaRPr lang="en-US"/>
          </a:p>
        </p:txBody>
      </p:sp>
    </p:spTree>
    <p:extLst>
      <p:ext uri="{BB962C8B-B14F-4D97-AF65-F5344CB8AC3E}">
        <p14:creationId xmlns:p14="http://schemas.microsoft.com/office/powerpoint/2010/main" val="2359972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35406"/>
            <a:ext cx="6858000" cy="2027494"/>
          </a:xfrm>
          <a:prstGeom prst="rect">
            <a:avLst/>
          </a:prstGeom>
        </p:spPr>
        <p:txBody>
          <a:bodyPr anchor="b">
            <a:normAutofit/>
          </a:bodyPr>
          <a:lstStyle>
            <a:lvl1pPr algn="l">
              <a:defRPr sz="4125" b="0">
                <a:solidFill>
                  <a:schemeClr val="bg1"/>
                </a:solidFill>
                <a:latin typeface="Georgia" panose="02040502050405020303" pitchFamily="18" charset="0"/>
                <a:cs typeface="Arial" panose="020B0604020202020204" pitchFamily="34"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143000" y="2554975"/>
            <a:ext cx="6858000" cy="1404961"/>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a:t>
            </a:r>
            <a:r>
              <a:rPr lang="en-US" dirty="0" err="1"/>
              <a:t>Powerpoint</a:t>
            </a:r>
            <a:r>
              <a:rPr lang="en-US" dirty="0"/>
              <a:t> Subtitle</a:t>
            </a:r>
          </a:p>
        </p:txBody>
      </p:sp>
      <p:cxnSp>
        <p:nvCxnSpPr>
          <p:cNvPr id="5" name="Straight Connector 4">
            <a:extLst>
              <a:ext uri="{FF2B5EF4-FFF2-40B4-BE49-F238E27FC236}">
                <a16:creationId xmlns:a16="http://schemas.microsoft.com/office/drawing/2014/main" id="{FA910277-0FA1-1F46-9FD7-836ED090B7BF}"/>
              </a:ext>
            </a:extLst>
          </p:cNvPr>
          <p:cNvCxnSpPr>
            <a:cxnSpLocks/>
          </p:cNvCxnSpPr>
          <p:nvPr userDrawn="1"/>
        </p:nvCxnSpPr>
        <p:spPr>
          <a:xfrm>
            <a:off x="1143000" y="2471268"/>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EBE40AE-9D6B-494E-AA98-4B73602A1C30}"/>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4C4C8D2-5E76-0340-BD75-529702744DC7}"/>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6A922BE3-F9F8-BA45-A8C0-6D998F541EA4}"/>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0927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75356"/>
            <a:ext cx="6858000" cy="2387600"/>
          </a:xfrm>
          <a:prstGeom prst="rect">
            <a:avLst/>
          </a:prstGeom>
        </p:spPr>
        <p:txBody>
          <a:bodyPr anchor="b">
            <a:normAutofit/>
          </a:bodyPr>
          <a:lstStyle>
            <a:lvl1pPr algn="ctr">
              <a:defRPr sz="4125" b="0" i="0">
                <a:solidFill>
                  <a:schemeClr val="bg1"/>
                </a:solidFill>
                <a:latin typeface="Georgia" panose="02040502050405020303" pitchFamily="18" charset="0"/>
                <a:cs typeface="Arial" panose="020B0604020202020204" pitchFamily="34" charset="0"/>
              </a:defRPr>
            </a:lvl1pPr>
          </a:lstStyle>
          <a:p>
            <a:r>
              <a:rPr lang="en-US" dirty="0"/>
              <a:t>Insert Final Thoughts</a:t>
            </a:r>
          </a:p>
        </p:txBody>
      </p:sp>
      <p:cxnSp>
        <p:nvCxnSpPr>
          <p:cNvPr id="4" name="Straight Connector 3">
            <a:extLst>
              <a:ext uri="{FF2B5EF4-FFF2-40B4-BE49-F238E27FC236}">
                <a16:creationId xmlns:a16="http://schemas.microsoft.com/office/drawing/2014/main" id="{37167ACD-AB06-FF41-AA10-BD7149D7A7F6}"/>
              </a:ext>
            </a:extLst>
          </p:cNvPr>
          <p:cNvCxnSpPr>
            <a:cxnSpLocks/>
          </p:cNvCxnSpPr>
          <p:nvPr userDrawn="1"/>
        </p:nvCxnSpPr>
        <p:spPr>
          <a:xfrm>
            <a:off x="1143000" y="3562956"/>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E9380D8C-34F1-514B-B8D2-1FDFA55E0481}"/>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1005787-6556-EB44-9694-BE9AD99691FA}"/>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A1CED9DE-2B16-9342-8E84-378077EDAF16}"/>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4745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99AF-5922-44E5-9E71-FB33E80F091E}"/>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2F52E914-CF20-4F3F-B23A-83D49186144F}"/>
              </a:ext>
            </a:extLst>
          </p:cNvPr>
          <p:cNvSpPr>
            <a:spLocks noGrp="1"/>
          </p:cNvSpPr>
          <p:nvPr>
            <p:ph sz="quarter" idx="10" hasCustomPrompt="1"/>
          </p:nvPr>
        </p:nvSpPr>
        <p:spPr>
          <a:xfrm>
            <a:off x="628650" y="1487967"/>
            <a:ext cx="7886700" cy="4678363"/>
          </a:xfrm>
        </p:spPr>
        <p:txBody>
          <a:bodyPr/>
          <a:lstStyle>
            <a:lvl2pPr marL="342900" marR="0" indent="0" algn="l" defTabSz="685800" rtl="0" eaLnBrk="1" fontAlgn="auto" latinLnBrk="0" hangingPunct="1">
              <a:lnSpc>
                <a:spcPct val="90000"/>
              </a:lnSpc>
              <a:spcBef>
                <a:spcPts val="375"/>
              </a:spcBef>
              <a:spcAft>
                <a:spcPts val="0"/>
              </a:spcAft>
              <a:buClrTx/>
              <a:buSzTx/>
              <a:buFont typeface="Courier New" panose="02070309020205020404" pitchFamily="49" charset="0"/>
              <a:buNone/>
              <a:tabLst/>
              <a:defRPr baseline="0"/>
            </a:lvl2pPr>
          </a:lstStyle>
          <a:p>
            <a:pPr lvl="0"/>
            <a:r>
              <a:rPr lang="en-US" dirty="0"/>
              <a:t>Click to 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Body mass index(BMI)</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Waist to hip ratio(WHR)</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Weight-for-height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Weight-for age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Head circumference for age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Mid upper arm circumference for age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lang="en-US" dirty="0"/>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lang="en-US" dirty="0"/>
          </a:p>
        </p:txBody>
      </p:sp>
      <p:sp>
        <p:nvSpPr>
          <p:cNvPr id="6" name="Slide Number Placeholder 6">
            <a:extLst>
              <a:ext uri="{FF2B5EF4-FFF2-40B4-BE49-F238E27FC236}">
                <a16:creationId xmlns:a16="http://schemas.microsoft.com/office/drawing/2014/main" id="{09EE821C-D3FC-F840-B5AB-7C546ADF2701}"/>
              </a:ext>
            </a:extLst>
          </p:cNvPr>
          <p:cNvSpPr>
            <a:spLocks noGrp="1"/>
          </p:cNvSpPr>
          <p:nvPr>
            <p:ph type="sldNum" sz="quarter" idx="11"/>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5" name="Straight Connector 4">
            <a:extLst>
              <a:ext uri="{FF2B5EF4-FFF2-40B4-BE49-F238E27FC236}">
                <a16:creationId xmlns:a16="http://schemas.microsoft.com/office/drawing/2014/main" id="{E32403FB-25DD-1F4D-9D47-C1CEC8B569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4F31CD1-81B6-E441-8BF9-425024CD323B}"/>
              </a:ext>
            </a:extLst>
          </p:cNvPr>
          <p:cNvGrpSpPr/>
          <p:nvPr userDrawn="1"/>
        </p:nvGrpSpPr>
        <p:grpSpPr>
          <a:xfrm>
            <a:off x="-3177" y="-3176"/>
            <a:ext cx="1486536" cy="1506797"/>
            <a:chOff x="-3178" y="-3176"/>
            <a:chExt cx="1646959" cy="1669406"/>
          </a:xfrm>
        </p:grpSpPr>
        <p:sp>
          <p:nvSpPr>
            <p:cNvPr id="7" name="Triangle 2">
              <a:extLst>
                <a:ext uri="{FF2B5EF4-FFF2-40B4-BE49-F238E27FC236}">
                  <a16:creationId xmlns:a16="http://schemas.microsoft.com/office/drawing/2014/main" id="{31FC9281-ABA2-D54B-B89E-6A8583D74FC8}"/>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2">
              <a:extLst>
                <a:ext uri="{FF2B5EF4-FFF2-40B4-BE49-F238E27FC236}">
                  <a16:creationId xmlns:a16="http://schemas.microsoft.com/office/drawing/2014/main" id="{718F5D4B-0782-F14D-8BD0-14A29D5E622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25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28681" y="767882"/>
            <a:ext cx="3933365" cy="2852737"/>
          </a:xfrm>
          <a:prstGeom prst="rect">
            <a:avLst/>
          </a:prstGeom>
        </p:spPr>
        <p:txBody>
          <a:bodyPr anchor="b">
            <a:normAutofit/>
          </a:bodyPr>
          <a:lstStyle>
            <a:lvl1pPr>
              <a:defRPr sz="3000" b="0" i="0" baseline="0">
                <a:solidFill>
                  <a:schemeClr val="bg1"/>
                </a:solidFill>
                <a:latin typeface="Georgia" panose="02040502050405020303" pitchFamily="18" charset="0"/>
                <a:cs typeface="Arial" panose="020B0604020202020204" pitchFamily="34" charset="0"/>
              </a:defRPr>
            </a:lvl1pPr>
          </a:lstStyle>
          <a:p>
            <a:r>
              <a:rPr lang="en-US" dirty="0"/>
              <a:t>Insert Section Header</a:t>
            </a:r>
          </a:p>
        </p:txBody>
      </p:sp>
      <p:sp>
        <p:nvSpPr>
          <p:cNvPr id="3" name="Text Placeholder 2"/>
          <p:cNvSpPr>
            <a:spLocks noGrp="1"/>
          </p:cNvSpPr>
          <p:nvPr>
            <p:ph type="body" idx="1" hasCustomPrompt="1"/>
          </p:nvPr>
        </p:nvSpPr>
        <p:spPr>
          <a:xfrm>
            <a:off x="3928681" y="3647607"/>
            <a:ext cx="3933365" cy="1500187"/>
          </a:xfrm>
          <a:prstGeom prst="rect">
            <a:avLst/>
          </a:prstGeo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Section </a:t>
            </a:r>
            <a:r>
              <a:rPr lang="en-US" dirty="0" err="1"/>
              <a:t>Subheader</a:t>
            </a:r>
            <a:endParaRPr lang="en-US" dirty="0"/>
          </a:p>
        </p:txBody>
      </p:sp>
      <p:cxnSp>
        <p:nvCxnSpPr>
          <p:cNvPr id="4" name="Straight Connector 3">
            <a:extLst>
              <a:ext uri="{FF2B5EF4-FFF2-40B4-BE49-F238E27FC236}">
                <a16:creationId xmlns:a16="http://schemas.microsoft.com/office/drawing/2014/main" id="{B3ED3EBA-C936-CA47-B212-1DD28D1A1869}"/>
              </a:ext>
            </a:extLst>
          </p:cNvPr>
          <p:cNvCxnSpPr>
            <a:cxnSpLocks/>
          </p:cNvCxnSpPr>
          <p:nvPr userDrawn="1"/>
        </p:nvCxnSpPr>
        <p:spPr>
          <a:xfrm>
            <a:off x="3928681" y="3628283"/>
            <a:ext cx="52153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riangle 2">
            <a:extLst>
              <a:ext uri="{FF2B5EF4-FFF2-40B4-BE49-F238E27FC236}">
                <a16:creationId xmlns:a16="http://schemas.microsoft.com/office/drawing/2014/main" id="{7972656B-D34B-7A47-AF68-55E3A457BE93}"/>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9E85EBBA-5B5D-1C46-8EB2-3F3B34A34131}"/>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7141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E8E-6B16-4D1A-89CA-C8AC7AA63E3B}"/>
              </a:ext>
            </a:extLst>
          </p:cNvPr>
          <p:cNvSpPr>
            <a:spLocks noGrp="1"/>
          </p:cNvSpPr>
          <p:nvPr>
            <p:ph type="title"/>
          </p:nvPr>
        </p:nvSpPr>
        <p:spPr/>
        <p:txBody>
          <a:bodyPr/>
          <a:lstStyle/>
          <a:p>
            <a:r>
              <a:rPr lang="en-US" dirty="0"/>
              <a:t>Click to edit Master title style</a:t>
            </a:r>
          </a:p>
        </p:txBody>
      </p:sp>
      <p:sp>
        <p:nvSpPr>
          <p:cNvPr id="5" name="Slide Number Placeholder 6">
            <a:extLst>
              <a:ext uri="{FF2B5EF4-FFF2-40B4-BE49-F238E27FC236}">
                <a16:creationId xmlns:a16="http://schemas.microsoft.com/office/drawing/2014/main" id="{019C1E9F-F12B-CC40-BA2A-511122AF5A31}"/>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6" name="Straight Connector 5">
            <a:extLst>
              <a:ext uri="{FF2B5EF4-FFF2-40B4-BE49-F238E27FC236}">
                <a16:creationId xmlns:a16="http://schemas.microsoft.com/office/drawing/2014/main" id="{E00C3BC0-BFC8-5E4E-B211-F779A1B1653F}"/>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6717D1-205A-2A4A-A230-7965F9CE0EAC}"/>
              </a:ext>
            </a:extLst>
          </p:cNvPr>
          <p:cNvGrpSpPr/>
          <p:nvPr userDrawn="1"/>
        </p:nvGrpSpPr>
        <p:grpSpPr>
          <a:xfrm>
            <a:off x="-3177" y="-3176"/>
            <a:ext cx="1486536" cy="1506797"/>
            <a:chOff x="-3178" y="-3176"/>
            <a:chExt cx="1646959" cy="1669406"/>
          </a:xfrm>
        </p:grpSpPr>
        <p:sp>
          <p:nvSpPr>
            <p:cNvPr id="8" name="Triangle 2">
              <a:extLst>
                <a:ext uri="{FF2B5EF4-FFF2-40B4-BE49-F238E27FC236}">
                  <a16:creationId xmlns:a16="http://schemas.microsoft.com/office/drawing/2014/main" id="{589C902A-4EB8-5240-BCF3-0BB8FC7B87F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D8F2384B-8766-C34C-92A4-888315CBCCE6}"/>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0678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F40153FC-A54E-874E-8EFA-851CBF037735}"/>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grpSp>
        <p:nvGrpSpPr>
          <p:cNvPr id="3" name="Group 2">
            <a:extLst>
              <a:ext uri="{FF2B5EF4-FFF2-40B4-BE49-F238E27FC236}">
                <a16:creationId xmlns:a16="http://schemas.microsoft.com/office/drawing/2014/main" id="{B4946678-FEEF-6846-AE20-21C18FB6BA9C}"/>
              </a:ext>
            </a:extLst>
          </p:cNvPr>
          <p:cNvGrpSpPr/>
          <p:nvPr userDrawn="1"/>
        </p:nvGrpSpPr>
        <p:grpSpPr>
          <a:xfrm>
            <a:off x="-3177" y="-3176"/>
            <a:ext cx="1486536" cy="1506797"/>
            <a:chOff x="-3178" y="-3176"/>
            <a:chExt cx="1646959" cy="1669406"/>
          </a:xfrm>
        </p:grpSpPr>
        <p:sp>
          <p:nvSpPr>
            <p:cNvPr id="5" name="Triangle 2">
              <a:extLst>
                <a:ext uri="{FF2B5EF4-FFF2-40B4-BE49-F238E27FC236}">
                  <a16:creationId xmlns:a16="http://schemas.microsoft.com/office/drawing/2014/main" id="{C6FB082E-F290-FA45-BBD7-FFEB222F21D5}"/>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2">
              <a:extLst>
                <a:ext uri="{FF2B5EF4-FFF2-40B4-BE49-F238E27FC236}">
                  <a16:creationId xmlns:a16="http://schemas.microsoft.com/office/drawing/2014/main" id="{3ED2CE7B-F051-2847-952F-0332C8B2E4E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646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912B-E769-445D-A6C5-06520D908A8C}"/>
              </a:ext>
            </a:extLst>
          </p:cNvPr>
          <p:cNvSpPr>
            <a:spLocks noGrp="1"/>
          </p:cNvSpPr>
          <p:nvPr>
            <p:ph type="title"/>
          </p:nvPr>
        </p:nvSpPr>
        <p:spPr>
          <a:xfrm>
            <a:off x="628650" y="2094614"/>
            <a:ext cx="7886700" cy="1573619"/>
          </a:xfrm>
        </p:spPr>
        <p:txBody>
          <a:bodyPr>
            <a:normAutofit/>
          </a:bodyPr>
          <a:lstStyle>
            <a:lvl1pPr algn="ctr">
              <a:defRPr sz="3200">
                <a:solidFill>
                  <a:schemeClr val="bg1"/>
                </a:solidFill>
              </a:defRPr>
            </a:lvl1pPr>
          </a:lstStyle>
          <a:p>
            <a:r>
              <a:rPr lang="en-US" dirty="0"/>
              <a:t>Click to edit Master title style</a:t>
            </a:r>
          </a:p>
        </p:txBody>
      </p:sp>
      <p:sp>
        <p:nvSpPr>
          <p:cNvPr id="5" name="Slide Number Placeholder 6">
            <a:extLst>
              <a:ext uri="{FF2B5EF4-FFF2-40B4-BE49-F238E27FC236}">
                <a16:creationId xmlns:a16="http://schemas.microsoft.com/office/drawing/2014/main" id="{F24FD113-387A-6844-BC4B-5AD58E4B3B87}"/>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bg1"/>
                </a:solidFill>
              </a:defRPr>
            </a:lvl1pPr>
          </a:lstStyle>
          <a:p>
            <a:r>
              <a:rPr lang="en-US" dirty="0"/>
              <a:t>ANRCB   |   </a:t>
            </a:r>
            <a:fld id="{D8FE707D-7EDD-4671-B995-A3FBECAF0B25}" type="slidenum">
              <a:rPr lang="en-US" b="1" smtClean="0"/>
              <a:pPr/>
              <a:t>‹#›</a:t>
            </a:fld>
            <a:endParaRPr lang="en-US" b="1" dirty="0"/>
          </a:p>
        </p:txBody>
      </p:sp>
      <p:cxnSp>
        <p:nvCxnSpPr>
          <p:cNvPr id="4" name="Straight Connector 3">
            <a:extLst>
              <a:ext uri="{FF2B5EF4-FFF2-40B4-BE49-F238E27FC236}">
                <a16:creationId xmlns:a16="http://schemas.microsoft.com/office/drawing/2014/main" id="{BB10EA11-3AC4-2846-B76F-3DF63C90B0C5}"/>
              </a:ext>
            </a:extLst>
          </p:cNvPr>
          <p:cNvCxnSpPr>
            <a:cxnSpLocks/>
          </p:cNvCxnSpPr>
          <p:nvPr userDrawn="1"/>
        </p:nvCxnSpPr>
        <p:spPr>
          <a:xfrm>
            <a:off x="628650" y="3678866"/>
            <a:ext cx="78867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riangle 2">
            <a:extLst>
              <a:ext uri="{FF2B5EF4-FFF2-40B4-BE49-F238E27FC236}">
                <a16:creationId xmlns:a16="http://schemas.microsoft.com/office/drawing/2014/main" id="{EEE38A5B-5A30-D844-AF78-6170B85E8655}"/>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50F924A2-E453-CA41-9199-01873DABBD18}"/>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7687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A299-9D74-4C65-97C9-8376FBB6A8C3}"/>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15FD8339-C764-4394-984C-4DEE2FF3C311}"/>
              </a:ext>
            </a:extLst>
          </p:cNvPr>
          <p:cNvSpPr>
            <a:spLocks noGrp="1"/>
          </p:cNvSpPr>
          <p:nvPr>
            <p:ph sz="quarter" idx="10"/>
          </p:nvPr>
        </p:nvSpPr>
        <p:spPr>
          <a:xfrm>
            <a:off x="628650" y="1490804"/>
            <a:ext cx="3805237" cy="4700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A4F065B-EEB2-471E-A8FC-33594BB68122}"/>
              </a:ext>
            </a:extLst>
          </p:cNvPr>
          <p:cNvSpPr>
            <a:spLocks noGrp="1"/>
          </p:cNvSpPr>
          <p:nvPr>
            <p:ph sz="quarter" idx="11"/>
          </p:nvPr>
        </p:nvSpPr>
        <p:spPr>
          <a:xfrm>
            <a:off x="4710113" y="1501437"/>
            <a:ext cx="3805237" cy="4700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a:extLst>
              <a:ext uri="{FF2B5EF4-FFF2-40B4-BE49-F238E27FC236}">
                <a16:creationId xmlns:a16="http://schemas.microsoft.com/office/drawing/2014/main" id="{42166213-81E0-6C48-8659-AB983C98F310}"/>
              </a:ext>
            </a:extLst>
          </p:cNvPr>
          <p:cNvSpPr>
            <a:spLocks noGrp="1"/>
          </p:cNvSpPr>
          <p:nvPr>
            <p:ph type="sldNum" sz="quarter" idx="12"/>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8" name="Straight Connector 7">
            <a:extLst>
              <a:ext uri="{FF2B5EF4-FFF2-40B4-BE49-F238E27FC236}">
                <a16:creationId xmlns:a16="http://schemas.microsoft.com/office/drawing/2014/main" id="{9E4E409A-1C2D-9F4F-87EC-99732FC371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1018150-0F49-854F-A06F-08EFCC2EFD6B}"/>
              </a:ext>
            </a:extLst>
          </p:cNvPr>
          <p:cNvGrpSpPr/>
          <p:nvPr userDrawn="1"/>
        </p:nvGrpSpPr>
        <p:grpSpPr>
          <a:xfrm>
            <a:off x="-3177" y="-3176"/>
            <a:ext cx="1486536" cy="1506797"/>
            <a:chOff x="-3178" y="-3176"/>
            <a:chExt cx="1646959" cy="1669406"/>
          </a:xfrm>
        </p:grpSpPr>
        <p:sp>
          <p:nvSpPr>
            <p:cNvPr id="10" name="Triangle 2">
              <a:extLst>
                <a:ext uri="{FF2B5EF4-FFF2-40B4-BE49-F238E27FC236}">
                  <a16:creationId xmlns:a16="http://schemas.microsoft.com/office/drawing/2014/main" id="{72FADDB8-FE99-5D44-99AA-76F492BDD3E0}"/>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8CFC0A85-51F6-184C-8900-EC3D23FB6AF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445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90156"/>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324702"/>
            <a:ext cx="3868340" cy="389093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490156"/>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35334"/>
            <a:ext cx="3887391" cy="3890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dirty="0"/>
              <a:t>Click to edit Master title style</a:t>
            </a:r>
          </a:p>
        </p:txBody>
      </p:sp>
      <p:sp>
        <p:nvSpPr>
          <p:cNvPr id="8" name="Slide Number Placeholder 6">
            <a:extLst>
              <a:ext uri="{FF2B5EF4-FFF2-40B4-BE49-F238E27FC236}">
                <a16:creationId xmlns:a16="http://schemas.microsoft.com/office/drawing/2014/main" id="{1B656E0B-D609-4D44-85B0-4FCFA6F7CE3F}"/>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9" name="Straight Connector 8">
            <a:extLst>
              <a:ext uri="{FF2B5EF4-FFF2-40B4-BE49-F238E27FC236}">
                <a16:creationId xmlns:a16="http://schemas.microsoft.com/office/drawing/2014/main" id="{26340288-326B-3E48-BC8A-268E0F52FC0C}"/>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C58933B-4F4D-6642-92D6-DEF9A15FC59B}"/>
              </a:ext>
            </a:extLst>
          </p:cNvPr>
          <p:cNvGrpSpPr/>
          <p:nvPr userDrawn="1"/>
        </p:nvGrpSpPr>
        <p:grpSpPr>
          <a:xfrm>
            <a:off x="-3177" y="-3176"/>
            <a:ext cx="1486536" cy="1506797"/>
            <a:chOff x="-3178" y="-3176"/>
            <a:chExt cx="1646959" cy="1669406"/>
          </a:xfrm>
        </p:grpSpPr>
        <p:sp>
          <p:nvSpPr>
            <p:cNvPr id="11" name="Triangle 2">
              <a:extLst>
                <a:ext uri="{FF2B5EF4-FFF2-40B4-BE49-F238E27FC236}">
                  <a16:creationId xmlns:a16="http://schemas.microsoft.com/office/drawing/2014/main" id="{405B28D0-528D-2F4F-9C6C-B5547071032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2">
              <a:extLst>
                <a:ext uri="{FF2B5EF4-FFF2-40B4-BE49-F238E27FC236}">
                  <a16:creationId xmlns:a16="http://schemas.microsoft.com/office/drawing/2014/main" id="{A5AC2091-4B5C-684B-90C4-1BA18B60120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394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6858000"/>
          </a:xfrm>
          <a:prstGeom prst="rect">
            <a:avLst/>
          </a:prstGeom>
        </p:spPr>
        <p:txBody>
          <a:bodyPr anchor="ctr"/>
          <a:lstStyle>
            <a:lvl1pPr marL="0" indent="0" algn="ctr">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6119609"/>
            <a:ext cx="4063160" cy="179322"/>
          </a:xfrm>
          <a:prstGeom prst="rect">
            <a:avLst/>
          </a:prstGeom>
        </p:spPr>
        <p:txBody>
          <a:bodyPr lIns="0" tIns="0" rIns="0" bIns="0" anchor="b"/>
          <a:lstStyle>
            <a:lvl1pPr marL="0" indent="0">
              <a:buFont typeface="Arial" panose="020B0604020202020204" pitchFamily="34" charset="0"/>
              <a:buNone/>
              <a:defRPr sz="825"/>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108832"/>
            <a:ext cx="4191000" cy="914400"/>
          </a:xfrm>
          <a:prstGeom prst="rect">
            <a:avLst/>
          </a:prstGeom>
          <a:solidFill>
            <a:schemeClr val="bg1"/>
          </a:solidFill>
        </p:spPr>
        <p:txBody>
          <a:bodyPr lIns="365760" tIns="45720" bIns="0" anchor="ctr"/>
          <a:lstStyle>
            <a:lvl1pPr marL="0" indent="0">
              <a:buNone/>
              <a:defRPr sz="2700" b="0">
                <a:solidFill>
                  <a:schemeClr val="tx2"/>
                </a:solidFill>
                <a:latin typeface="Georgia" panose="02040502050405020303" pitchFamily="18" charset="0"/>
                <a:cs typeface="Arial" panose="020B0604020202020204" pitchFamily="34" charset="0"/>
              </a:defRPr>
            </a:lvl1pPr>
          </a:lstStyle>
          <a:p>
            <a:r>
              <a:rPr lang="en-US" dirty="0"/>
              <a:t>Photo Headline</a:t>
            </a:r>
          </a:p>
        </p:txBody>
      </p:sp>
      <p:grpSp>
        <p:nvGrpSpPr>
          <p:cNvPr id="8" name="Group 7">
            <a:extLst>
              <a:ext uri="{FF2B5EF4-FFF2-40B4-BE49-F238E27FC236}">
                <a16:creationId xmlns:a16="http://schemas.microsoft.com/office/drawing/2014/main" id="{044C7DBE-6011-FC43-B68E-60EF4B78E8F4}"/>
              </a:ext>
            </a:extLst>
          </p:cNvPr>
          <p:cNvGrpSpPr/>
          <p:nvPr userDrawn="1"/>
        </p:nvGrpSpPr>
        <p:grpSpPr>
          <a:xfrm>
            <a:off x="-3177" y="-3176"/>
            <a:ext cx="1486536" cy="1506797"/>
            <a:chOff x="-3178" y="-3176"/>
            <a:chExt cx="1646959" cy="1669406"/>
          </a:xfrm>
        </p:grpSpPr>
        <p:sp>
          <p:nvSpPr>
            <p:cNvPr id="9" name="Triangle 2">
              <a:extLst>
                <a:ext uri="{FF2B5EF4-FFF2-40B4-BE49-F238E27FC236}">
                  <a16:creationId xmlns:a16="http://schemas.microsoft.com/office/drawing/2014/main" id="{580A20C3-A958-5149-846C-17C31C465AF9}"/>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EDE8981D-E850-6746-9672-A856447819D4}"/>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597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28650" y="365126"/>
            <a:ext cx="7886700" cy="1017107"/>
          </a:xfrm>
          <a:prstGeom prst="rect">
            <a:avLst/>
          </a:prstGeom>
        </p:spPr>
        <p:txBody>
          <a:bodyPr vert="horz" lIns="91440" tIns="45720" rIns="91440" bIns="45720" rtlCol="0" anchor="b">
            <a:normAutofit/>
          </a:bodyPr>
          <a:lstStyle/>
          <a:p>
            <a:r>
              <a:rPr lang="en-US" dirty="0"/>
              <a:t>Click to edit Master title style</a:t>
            </a:r>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28650" y="1488557"/>
            <a:ext cx="7886700" cy="4656507"/>
          </a:xfrm>
          <a:prstGeom prst="rect">
            <a:avLst/>
          </a:prstGeom>
        </p:spPr>
        <p:txBody>
          <a:bodyPr vert="horz" lIns="91440" tIns="45720" rIns="91440" bIns="45720" rtlCol="0">
            <a:normAutofit/>
          </a:bodyPr>
          <a:lstStyle/>
          <a:p>
            <a:pPr lvl="0"/>
            <a:r>
              <a:rPr lang="en-US" dirty="0"/>
              <a:t>Click to edit Master text styles</a:t>
            </a:r>
          </a:p>
          <a:p>
            <a:r>
              <a:rPr lang="en-US" dirty="0"/>
              <a:t>Depletion present with decreased serum ferritin Iron deficiency present with decreased transferrin saturated Fe deficiency anemia present with decreased hemoglobin (</a:t>
            </a:r>
            <a:r>
              <a:rPr lang="en-US" dirty="0" err="1"/>
              <a:t>Hgb</a:t>
            </a:r>
            <a:r>
              <a:rPr lang="en-US" dirty="0"/>
              <a:t>) and decreased mean corpuscular volume (MCV) </a:t>
            </a:r>
          </a:p>
          <a:p>
            <a:pPr lvl="1"/>
            <a:endParaRPr lang="en-US" dirty="0"/>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Depletion present with decreased serum ferritin</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 Iron deficiency present with decreased transferrin saturated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Fe deficiency anemia present with decreased hemoglobin (</a:t>
            </a:r>
            <a:r>
              <a:rPr lang="en-US" dirty="0" err="1"/>
              <a:t>Hgb</a:t>
            </a:r>
            <a:r>
              <a:rPr lang="en-US" dirty="0"/>
              <a:t>) and decreased mean corpuscular volume (MCV) </a:t>
            </a:r>
          </a:p>
          <a:p>
            <a:pPr lvl="2"/>
            <a:endParaRPr lang="en-US" dirty="0"/>
          </a:p>
          <a:p>
            <a:pPr lvl="3"/>
            <a:r>
              <a:rPr lang="en-US" dirty="0"/>
              <a:t>Fourth level</a:t>
            </a:r>
          </a:p>
          <a:p>
            <a:pPr lvl="4"/>
            <a:r>
              <a:rPr lang="en-US" dirty="0"/>
              <a:t>Fifth level</a:t>
            </a:r>
          </a:p>
        </p:txBody>
      </p:sp>
      <p:sp>
        <p:nvSpPr>
          <p:cNvPr id="9" name="Slide Number Placeholder 6">
            <a:extLst>
              <a:ext uri="{FF2B5EF4-FFF2-40B4-BE49-F238E27FC236}">
                <a16:creationId xmlns:a16="http://schemas.microsoft.com/office/drawing/2014/main" id="{AF604E5E-5B3B-0242-BD0C-18D77113EC15}"/>
              </a:ext>
            </a:extLst>
          </p:cNvPr>
          <p:cNvSpPr>
            <a:spLocks noGrp="1"/>
          </p:cNvSpPr>
          <p:nvPr>
            <p:ph type="sldNum" sz="quarter" idx="4"/>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spTree>
    <p:extLst>
      <p:ext uri="{BB962C8B-B14F-4D97-AF65-F5344CB8AC3E}">
        <p14:creationId xmlns:p14="http://schemas.microsoft.com/office/powerpoint/2010/main" val="218626460"/>
      </p:ext>
    </p:extLst>
  </p:cSld>
  <p:clrMap bg1="lt1" tx1="dk1" bg2="lt2" tx2="dk2" accent1="accent1" accent2="accent2" accent3="accent3" accent4="accent4" accent5="accent5" accent6="accent6" hlink="hlink" folHlink="folHlink"/>
  <p:sldLayoutIdLst>
    <p:sldLayoutId id="2147484035" r:id="rId1"/>
    <p:sldLayoutId id="2147484042" r:id="rId2"/>
    <p:sldLayoutId id="2147484037" r:id="rId3"/>
    <p:sldLayoutId id="2147484043" r:id="rId4"/>
    <p:sldLayoutId id="2147484044" r:id="rId5"/>
    <p:sldLayoutId id="2147484046" r:id="rId6"/>
    <p:sldLayoutId id="2147484045" r:id="rId7"/>
    <p:sldLayoutId id="2147484028" r:id="rId8"/>
    <p:sldLayoutId id="2147484029" r:id="rId9"/>
    <p:sldLayoutId id="2147484041" r:id="rId10"/>
  </p:sldLayoutIdLst>
  <p:hf hdr="0" ftr="0" dt="0"/>
  <p:txStyles>
    <p:titleStyle>
      <a:lvl1pPr algn="l" defTabSz="685800" rtl="0" eaLnBrk="1" latinLnBrk="0" hangingPunct="1">
        <a:lnSpc>
          <a:spcPct val="90000"/>
        </a:lnSpc>
        <a:spcBef>
          <a:spcPct val="0"/>
        </a:spcBef>
        <a:buNone/>
        <a:defRPr sz="3200" b="0" kern="1200">
          <a:solidFill>
            <a:schemeClr val="tx2"/>
          </a:solidFill>
          <a:latin typeface="Georgia" panose="02040502050405020303" pitchFamily="18"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800" kern="1200" baseline="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hcs.ca.gov/services/chdp/Documents/HAG/4AnthropometricMeasu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apa-toolkit.mrc.ac.uk/anthropometry/anthropometric-indices/introduction#:~:text=Anthropometric%20indices%201%20BMI%20%28weight%2Fheight%202%29%20%28kg%2Fm%202%29,free%20mass%20index%20%28lean%20mass%2Fheight%202%29%20%28kg%2Fm%202%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apa-toolkit.mrc.ac.uk/anthropometry/anthropometric-indices/introduction#:~:text=Anthropometric%20indices%201%20BMI%20%28weight%2Fheight%202%29%20%28kg%2Fm%202%29,free%20mass%20index%20%28lean%20mass%2Fheight%202%29%20%28kg%2Fm%202%2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mbridge.org/core/services/aop-cambridge-core/content/view/S002966518200059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mbridge.org/core/services/aop-cambridge-core/content/view/S002966518200059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slideshare.net/KellyGCDET/biochemical-assessment-powerpoi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cademic.oup.com/jn/article/133/3/888S/4688053#:~:text=In%20most%20circumstances%2C%20measurement%20error%20is%20classified%20as,and%20includes%20method%2C%20instrument%2C%20reagent%20and%2For%20matrix%20effec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cbi.nlm.nih.gov/pmc/articles/PMC53492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antaproject.org/sites/default/files/resources/NACS-Users-Guide-Module2-May2016.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ao.org/3/i9940en/I9940E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fao.org/3/i9940en/I9940EN.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dietassessmentprimer.cancer.gov/profiles/recal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mc/articles/PMC415434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hyperlink" Target="https://dietassessmentprimer.cancer.gov/profiles/questionnaire/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ddex.nutrition.tufts.edu/data4diets/data-source/dietary-diversit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nddex.nutrition.tufts.edu/data4diets/data-source/dietary-diversit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lideshare.net/lokeshgandhi8/nutiritional-assessment?qid=e4f4faf2-2c61-4166-9d55-15a52abfecb1&amp;v=&amp;b=&amp;from_search=5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ao.org/3/i9940en/I9940EN.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o.org/3/i9940en/I9940EN.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data/nutrition/nlis/info/vitamin-a-deficienc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hcs.ca.gov/services/chdp/Documents/HAG/4AnthropometricMeasur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hcs.ca.gov/services/chdp/Documents/HAG/4AnthropometricMeasur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2"/>
          <p:cNvSpPr txBox="1"/>
          <p:nvPr/>
        </p:nvSpPr>
        <p:spPr>
          <a:xfrm>
            <a:off x="159740" y="6163738"/>
            <a:ext cx="8841441" cy="517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1100"/>
              <a:buFont typeface="Arial"/>
              <a:buNone/>
            </a:pPr>
            <a:r>
              <a:rPr lang="en-US" sz="1200" b="0" i="0" u="none" strike="noStrike" cap="none" dirty="0">
                <a:solidFill>
                  <a:schemeClr val="accent6"/>
                </a:solidFill>
                <a:latin typeface="Times New Roman" panose="02020603050405020304" pitchFamily="18" charset="0"/>
                <a:cs typeface="Times New Roman" panose="02020603050405020304" pitchFamily="18" charset="0"/>
                <a:sym typeface="Arial"/>
              </a:rPr>
              <a:t>This work is made possible through support from USAID/Laos as a supplement to a USAID Cooperative Agreement #7200AA18CA00009 </a:t>
            </a:r>
            <a:br>
              <a:rPr lang="en-US" sz="1200" b="0" i="0" u="none" strike="noStrike" cap="none" dirty="0">
                <a:solidFill>
                  <a:schemeClr val="accent6"/>
                </a:solidFill>
                <a:latin typeface="Times New Roman" panose="02020603050405020304" pitchFamily="18" charset="0"/>
                <a:cs typeface="Times New Roman" panose="02020603050405020304" pitchFamily="18" charset="0"/>
                <a:sym typeface="Arial"/>
              </a:rPr>
            </a:br>
            <a:r>
              <a:rPr lang="en-US" sz="1200" b="0" i="0" u="none" strike="noStrike" cap="none" dirty="0">
                <a:solidFill>
                  <a:schemeClr val="accent6"/>
                </a:solidFill>
                <a:latin typeface="Times New Roman" panose="02020603050405020304" pitchFamily="18" charset="0"/>
                <a:cs typeface="Times New Roman" panose="02020603050405020304" pitchFamily="18" charset="0"/>
                <a:sym typeface="Arial"/>
              </a:rPr>
              <a:t>(LASER-PULSE) to Purdue University. Contents reflect the views of the author(s) and do not necessarily reflect those of USAID. </a:t>
            </a:r>
            <a:endParaRPr sz="1200"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chemeClr val="accent6"/>
              </a:buClr>
              <a:buSzPts val="1100"/>
              <a:buFont typeface="Arial"/>
              <a:buNone/>
            </a:pPr>
            <a:r>
              <a:rPr lang="en-US" sz="1200" b="0" i="0" u="none" strike="noStrike" cap="none" dirty="0">
                <a:solidFill>
                  <a:schemeClr val="accent6"/>
                </a:solidFill>
                <a:latin typeface="Times New Roman" panose="02020603050405020304" pitchFamily="18" charset="0"/>
                <a:cs typeface="Times New Roman" panose="02020603050405020304" pitchFamily="18" charset="0"/>
                <a:sym typeface="Arial"/>
              </a:rPr>
              <a:t>For more information, please contact Catholic Relief Services Laos.</a:t>
            </a:r>
            <a:endParaRPr sz="1200" dirty="0">
              <a:latin typeface="Times New Roman" panose="02020603050405020304" pitchFamily="18" charset="0"/>
              <a:cs typeface="Times New Roman" panose="02020603050405020304" pitchFamily="18" charset="0"/>
            </a:endParaRPr>
          </a:p>
        </p:txBody>
      </p:sp>
      <p:sp>
        <p:nvSpPr>
          <p:cNvPr id="72" name="Google Shape;72;p2"/>
          <p:cNvSpPr txBox="1">
            <a:spLocks noGrp="1"/>
          </p:cNvSpPr>
          <p:nvPr>
            <p:ph type="subTitle" idx="1"/>
          </p:nvPr>
        </p:nvSpPr>
        <p:spPr>
          <a:xfrm>
            <a:off x="372438" y="1516810"/>
            <a:ext cx="8001000" cy="2182185"/>
          </a:xfrm>
          <a:prstGeom prst="rect">
            <a:avLst/>
          </a:prstGeom>
          <a:noFill/>
          <a:ln>
            <a:noFill/>
          </a:ln>
        </p:spPr>
        <p:txBody>
          <a:bodyPr spcFirstLastPara="1" wrap="square" lIns="91425" tIns="45700" rIns="91425" bIns="45700" anchor="t" anchorCtr="0">
            <a:normAutofit/>
          </a:bodyPr>
          <a:lstStyle/>
          <a:p>
            <a:pPr lvl="0" algn="ctr">
              <a:buClr>
                <a:schemeClr val="lt1"/>
              </a:buClr>
              <a:buSzPts val="1500"/>
            </a:pPr>
            <a:r>
              <a:rPr lang="en-US" sz="2400" b="1" dirty="0">
                <a:solidFill>
                  <a:schemeClr val="accent5">
                    <a:lumMod val="75000"/>
                  </a:schemeClr>
                </a:solidFill>
                <a:latin typeface="Arial" panose="020B0604020202020204" pitchFamily="34" charset="0"/>
                <a:cs typeface="Arial" panose="020B0604020202020204" pitchFamily="34" charset="0"/>
              </a:rPr>
              <a:t>Topic 6</a:t>
            </a:r>
          </a:p>
          <a:p>
            <a:pPr algn="ctr">
              <a:lnSpc>
                <a:spcPct val="110000"/>
              </a:lnSpc>
            </a:pPr>
            <a:r>
              <a:rPr lang="en-US" sz="2000" b="1" dirty="0">
                <a:solidFill>
                  <a:schemeClr val="accent5">
                    <a:lumMod val="75000"/>
                  </a:schemeClr>
                </a:solidFill>
                <a:latin typeface="Arial" panose="020B0604020202020204" pitchFamily="34" charset="0"/>
                <a:cs typeface="Arial" panose="020B0604020202020204" pitchFamily="34" charset="0"/>
              </a:rPr>
              <a:t>Nutritional assessment: Direct and indirect methods</a:t>
            </a:r>
          </a:p>
          <a:p>
            <a:pPr marL="457200" lvl="0" indent="-361950" algn="ctr">
              <a:lnSpc>
                <a:spcPct val="100000"/>
              </a:lnSpc>
              <a:buClr>
                <a:schemeClr val="dk1"/>
              </a:buClr>
              <a:buSzPts val="1622"/>
            </a:pPr>
            <a:r>
              <a:rPr lang="en-US" sz="2000" b="1" dirty="0">
                <a:solidFill>
                  <a:schemeClr val="dk1"/>
                </a:solidFill>
                <a:latin typeface="Arial"/>
                <a:ea typeface="Arial"/>
                <a:cs typeface="Arial"/>
                <a:sym typeface="Arial"/>
              </a:rPr>
              <a:t>Susmita Ghosh, MS</a:t>
            </a:r>
          </a:p>
          <a:p>
            <a:pPr lvl="0" indent="-361950" algn="ctr">
              <a:lnSpc>
                <a:spcPct val="100000"/>
              </a:lnSpc>
              <a:buClr>
                <a:schemeClr val="dk1"/>
              </a:buClr>
              <a:buSzPts val="1622"/>
            </a:pPr>
            <a:r>
              <a:rPr lang="en-US" sz="2000" b="1" dirty="0">
                <a:solidFill>
                  <a:schemeClr val="dk1"/>
                </a:solidFill>
                <a:latin typeface="Arial"/>
                <a:ea typeface="Arial"/>
                <a:cs typeface="Arial"/>
                <a:sym typeface="Arial"/>
              </a:rPr>
              <a:t>Dr. Ratthiphone Oula, MD, MCN</a:t>
            </a:r>
          </a:p>
          <a:p>
            <a:pPr lvl="0" indent="-361950" algn="ctr">
              <a:lnSpc>
                <a:spcPct val="100000"/>
              </a:lnSpc>
              <a:buClr>
                <a:schemeClr val="dk1"/>
              </a:buClr>
              <a:buSzPts val="1622"/>
            </a:pPr>
            <a:r>
              <a:rPr lang="en-US" sz="2000" b="1" dirty="0">
                <a:solidFill>
                  <a:schemeClr val="dk1"/>
                </a:solidFill>
                <a:latin typeface="Arial"/>
                <a:ea typeface="Arial"/>
                <a:cs typeface="Arial"/>
                <a:sym typeface="Arial"/>
              </a:rPr>
              <a:t>Dr. Nilupa S. Gunaratna, MS, PhD</a:t>
            </a:r>
          </a:p>
          <a:p>
            <a:pPr marL="0" marR="0" lvl="0" indent="0" algn="ctr" rtl="0">
              <a:lnSpc>
                <a:spcPct val="90000"/>
              </a:lnSpc>
              <a:spcBef>
                <a:spcPts val="750"/>
              </a:spcBef>
              <a:spcAft>
                <a:spcPts val="0"/>
              </a:spcAft>
              <a:buClr>
                <a:schemeClr val="lt1"/>
              </a:buClr>
              <a:buSzPts val="1500"/>
              <a:buFont typeface="Arial"/>
              <a:buNone/>
            </a:pPr>
            <a:endParaRPr dirty="0">
              <a:latin typeface="Arial" panose="020B0604020202020204" pitchFamily="34" charset="0"/>
              <a:cs typeface="Arial" panose="020B0604020202020204" pitchFamily="34" charset="0"/>
            </a:endParaRPr>
          </a:p>
        </p:txBody>
      </p:sp>
      <p:sp>
        <p:nvSpPr>
          <p:cNvPr id="73" name="Google Shape;73;p2"/>
          <p:cNvSpPr txBox="1"/>
          <p:nvPr/>
        </p:nvSpPr>
        <p:spPr>
          <a:xfrm>
            <a:off x="151279" y="4010546"/>
            <a:ext cx="8841441" cy="7505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1350"/>
              <a:buFont typeface="Arial"/>
              <a:buNone/>
            </a:pPr>
            <a:r>
              <a:rPr lang="en-US" sz="1800" b="1" i="0" u="none" strike="noStrike" cap="none" dirty="0">
                <a:solidFill>
                  <a:schemeClr val="accent6"/>
                </a:solidFill>
                <a:latin typeface="Times New Roman" panose="02020603050405020304" pitchFamily="18" charset="0"/>
                <a:cs typeface="Times New Roman" panose="02020603050405020304" pitchFamily="18" charset="0"/>
                <a:sym typeface="Arial"/>
              </a:rPr>
              <a:t>Training by Applied Nutrition Research Capacity Building (ANRCB), a project of the Lao American Nutrition Initiative (LANI)</a:t>
            </a:r>
            <a:endParaRPr sz="18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AF71A3D2-9394-407A-A162-69AEF0231D5C}"/>
              </a:ext>
            </a:extLst>
          </p:cNvPr>
          <p:cNvSpPr>
            <a:spLocks noGrp="1"/>
          </p:cNvSpPr>
          <p:nvPr>
            <p:ph type="ctrTitle"/>
          </p:nvPr>
        </p:nvSpPr>
        <p:spPr>
          <a:xfrm>
            <a:off x="1143000" y="435406"/>
            <a:ext cx="6459876" cy="1569857"/>
          </a:xfrm>
        </p:spPr>
        <p:txBody>
          <a:bodyPr>
            <a:normAutofit fontScale="90000"/>
          </a:bodyPr>
          <a:lstStyle/>
          <a:p>
            <a:pPr algn="ctr">
              <a:spcBef>
                <a:spcPts val="0"/>
              </a:spcBef>
            </a:pPr>
            <a:r>
              <a:rPr lang="en-US" sz="4400" b="1" dirty="0"/>
              <a:t>Introductory Concepts in Nutrition</a:t>
            </a:r>
            <a:br>
              <a:rPr lang="en-US" sz="44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417531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Arial" panose="020B0604020202020204" pitchFamily="34" charset="0"/>
              </a:rPr>
              <a:t>Anthropometric measurement </a:t>
            </a:r>
            <a:endParaRPr lang="en-US" dirty="0"/>
          </a:p>
        </p:txBody>
      </p:sp>
      <p:sp>
        <p:nvSpPr>
          <p:cNvPr id="3" name="Content Placeholder 2"/>
          <p:cNvSpPr>
            <a:spLocks noGrp="1"/>
          </p:cNvSpPr>
          <p:nvPr>
            <p:ph sz="quarter" idx="10"/>
          </p:nvPr>
        </p:nvSpPr>
        <p:spPr/>
        <p:txBody>
          <a:bodyPr>
            <a:normAutofit/>
          </a:bodyPr>
          <a:lstStyle/>
          <a:p>
            <a:pPr marL="457200" indent="-457200">
              <a:lnSpc>
                <a:spcPct val="120000"/>
              </a:lnSpc>
              <a:buFont typeface="Arial" panose="020B0604020202020204" pitchFamily="34" charset="0"/>
              <a:buChar char="•"/>
            </a:pPr>
            <a:r>
              <a:rPr lang="en-US" b="1" dirty="0">
                <a:latin typeface="Arial" panose="020B0604020202020204" pitchFamily="34" charset="0"/>
                <a:cs typeface="Arial" panose="020B0604020202020204" pitchFamily="34" charset="0"/>
              </a:rPr>
              <a:t>Hip and waist measurement: </a:t>
            </a:r>
            <a:r>
              <a:rPr lang="en-US" sz="2400" dirty="0">
                <a:latin typeface="Arial" panose="020B0604020202020204" pitchFamily="34" charset="0"/>
                <a:cs typeface="Arial" panose="020B0604020202020204" pitchFamily="34" charset="0"/>
              </a:rPr>
              <a:t>Waist circumference is measured halfway between the lower ribs and the iliac crest, while hip circumference is measured at the largest circumference around the buttocks. </a:t>
            </a:r>
            <a:endParaRPr lang="en-US" dirty="0">
              <a:latin typeface="Arial" panose="020B0604020202020204" pitchFamily="34" charset="0"/>
              <a:cs typeface="Arial" panose="020B0604020202020204" pitchFamily="34" charset="0"/>
            </a:endParaRPr>
          </a:p>
          <a:p>
            <a:pPr marL="800100" lvl="1" indent="-457200">
              <a:lnSpc>
                <a:spcPct val="120000"/>
              </a:lnSpc>
              <a:buFont typeface="Courier New" panose="02070309020205020404" pitchFamily="49" charset="0"/>
              <a:buChar char="o"/>
            </a:pPr>
            <a:r>
              <a:rPr lang="en-US" dirty="0">
                <a:latin typeface="Arial" panose="020B0604020202020204" pitchFamily="34" charset="0"/>
                <a:cs typeface="Arial" panose="020B0604020202020204" pitchFamily="34" charset="0"/>
              </a:rPr>
              <a:t>Waist circumference is related to insulin resistance</a:t>
            </a:r>
          </a:p>
          <a:p>
            <a:pPr marL="800100" lvl="1" indent="-457200">
              <a:lnSpc>
                <a:spcPct val="120000"/>
              </a:lnSpc>
              <a:buFont typeface="Courier New" panose="02070309020205020404" pitchFamily="49" charset="0"/>
              <a:buChar char="o"/>
            </a:pPr>
            <a:r>
              <a:rPr lang="en-US" dirty="0">
                <a:latin typeface="Arial" panose="020B0604020202020204" pitchFamily="34" charset="0"/>
                <a:cs typeface="Arial" panose="020B0604020202020204" pitchFamily="34" charset="0"/>
              </a:rPr>
              <a:t>A waist circumference greater than 94 cm in men and 80 cm in women has been associated with increased risk for cardiovascular disease</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10</a:t>
            </a:fld>
            <a:endParaRPr lang="en-US" b="1" dirty="0">
              <a:solidFill>
                <a:schemeClr val="accent6"/>
              </a:solidFill>
            </a:endParaRPr>
          </a:p>
        </p:txBody>
      </p:sp>
      <p:sp>
        <p:nvSpPr>
          <p:cNvPr id="5" name="TextBox 4">
            <a:extLst>
              <a:ext uri="{FF2B5EF4-FFF2-40B4-BE49-F238E27FC236}">
                <a16:creationId xmlns:a16="http://schemas.microsoft.com/office/drawing/2014/main" id="{73969C59-8A3C-46B9-AF0B-DA909291C283}"/>
              </a:ext>
            </a:extLst>
          </p:cNvPr>
          <p:cNvSpPr txBox="1"/>
          <p:nvPr/>
        </p:nvSpPr>
        <p:spPr>
          <a:xfrm>
            <a:off x="0" y="6611779"/>
            <a:ext cx="393154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ANTHROPOMETRIC MEASUREMENTS (ca.gov)</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99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Nutritional indices</a:t>
            </a:r>
          </a:p>
        </p:txBody>
      </p:sp>
      <p:sp>
        <p:nvSpPr>
          <p:cNvPr id="3" name="Content Placeholder 2"/>
          <p:cNvSpPr>
            <a:spLocks noGrp="1"/>
          </p:cNvSpPr>
          <p:nvPr>
            <p:ph sz="quarter" idx="10"/>
          </p:nvPr>
        </p:nvSpPr>
        <p:spPr/>
        <p:txBody>
          <a:bodyPr>
            <a:normAutofit/>
          </a:bodyPr>
          <a:lstStyle/>
          <a:p>
            <a:pPr marL="457200" indent="-457200">
              <a:lnSpc>
                <a:spcPct val="11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Most single anthropometric measurements do not specifically assess nutritional status</a:t>
            </a:r>
          </a:p>
          <a:p>
            <a:pPr marL="457200" indent="-457200">
              <a:lnSpc>
                <a:spcPct val="11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Nutritional indices are derived by combining two or more anthropometric measurements</a:t>
            </a:r>
          </a:p>
          <a:p>
            <a:pPr marL="457200" indent="-457200">
              <a:lnSpc>
                <a:spcPct val="11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Different types of nutritional indices are:</a:t>
            </a:r>
          </a:p>
          <a:p>
            <a:pPr marL="685800" lvl="1" indent="-342900">
              <a:lnSpc>
                <a:spcPct val="110000"/>
              </a:lnSpc>
              <a:spcBef>
                <a:spcPts val="1200"/>
              </a:spcBef>
              <a:buFont typeface="Courier New" panose="02070309020205020404" pitchFamily="49" charset="0"/>
              <a:buChar char="o"/>
              <a:defRPr/>
            </a:pPr>
            <a:r>
              <a:rPr lang="en-US" dirty="0">
                <a:latin typeface="Arial" panose="020B0604020202020204" pitchFamily="34" charset="0"/>
                <a:cs typeface="Arial" panose="020B0604020202020204" pitchFamily="34" charset="0"/>
              </a:rPr>
              <a:t>Body mass index (BMI)</a:t>
            </a:r>
          </a:p>
          <a:p>
            <a:pPr marL="685800" lvl="1" indent="-342900">
              <a:lnSpc>
                <a:spcPct val="110000"/>
              </a:lnSpc>
              <a:spcBef>
                <a:spcPts val="1200"/>
              </a:spcBef>
              <a:buFont typeface="Courier New" panose="02070309020205020404" pitchFamily="49" charset="0"/>
              <a:buChar char="o"/>
              <a:defRPr/>
            </a:pPr>
            <a:r>
              <a:rPr lang="en-US" dirty="0">
                <a:latin typeface="Arial" panose="020B0604020202020204" pitchFamily="34" charset="0"/>
                <a:cs typeface="Arial" panose="020B0604020202020204" pitchFamily="34" charset="0"/>
              </a:rPr>
              <a:t>Waist-to-hip ratio (WHR)</a:t>
            </a:r>
          </a:p>
          <a:p>
            <a:pPr marL="685800" lvl="1" indent="-342900">
              <a:lnSpc>
                <a:spcPct val="110000"/>
              </a:lnSpc>
              <a:spcBef>
                <a:spcPts val="1200"/>
              </a:spcBef>
              <a:buFont typeface="Courier New" panose="02070309020205020404" pitchFamily="49" charset="0"/>
              <a:buChar char="o"/>
              <a:defRPr/>
            </a:pPr>
            <a:r>
              <a:rPr lang="en-US" dirty="0">
                <a:latin typeface="Arial" panose="020B0604020202020204" pitchFamily="34" charset="0"/>
                <a:cs typeface="Arial" panose="020B0604020202020204" pitchFamily="34" charset="0"/>
              </a:rPr>
              <a:t>Weight-for-height z-score</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11</a:t>
            </a:fld>
            <a:endParaRPr lang="en-US" b="1" dirty="0">
              <a:solidFill>
                <a:schemeClr val="accent6"/>
              </a:solidFill>
            </a:endParaRPr>
          </a:p>
        </p:txBody>
      </p:sp>
      <p:sp>
        <p:nvSpPr>
          <p:cNvPr id="5" name="TextBox 4">
            <a:extLst>
              <a:ext uri="{FF2B5EF4-FFF2-40B4-BE49-F238E27FC236}">
                <a16:creationId xmlns:a16="http://schemas.microsoft.com/office/drawing/2014/main" id="{ED070885-5B8D-44BE-AA12-699D40B44351}"/>
              </a:ext>
            </a:extLst>
          </p:cNvPr>
          <p:cNvSpPr txBox="1"/>
          <p:nvPr/>
        </p:nvSpPr>
        <p:spPr>
          <a:xfrm>
            <a:off x="0" y="6611779"/>
            <a:ext cx="350148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2"/>
              </a:rPr>
              <a:t>DAPA Measurement Toolkit (mrc.ac.uk)</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31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Nutritional indices</a:t>
            </a:r>
          </a:p>
        </p:txBody>
      </p:sp>
      <p:sp>
        <p:nvSpPr>
          <p:cNvPr id="3" name="Content Placeholder 2"/>
          <p:cNvSpPr>
            <a:spLocks noGrp="1"/>
          </p:cNvSpPr>
          <p:nvPr>
            <p:ph sz="quarter" idx="10"/>
          </p:nvPr>
        </p:nvSpPr>
        <p:spPr>
          <a:xfrm>
            <a:off x="628650" y="1487967"/>
            <a:ext cx="7886700" cy="5052345"/>
          </a:xfrm>
        </p:spPr>
        <p:txBody>
          <a:bodyPr>
            <a:normAutofit fontScale="85000" lnSpcReduction="10000"/>
          </a:bodyPr>
          <a:lstStyle/>
          <a:p>
            <a:pPr marL="457200" indent="-457200">
              <a:lnSpc>
                <a:spcPct val="130000"/>
              </a:lnSpc>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Body mass index (BMI): </a:t>
            </a:r>
            <a:r>
              <a:rPr lang="en-US" dirty="0">
                <a:latin typeface="Arial" panose="020B0604020202020204" pitchFamily="34" charset="0"/>
                <a:cs typeface="Arial" panose="020B0604020202020204" pitchFamily="34" charset="0"/>
              </a:rPr>
              <a:t>an anthropometric indicator based on weight-to-height ratio. It is estimated by dividing weight (kg) by height squared (m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p>
          <a:p>
            <a:pPr marL="800100" lvl="1"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Adults are considered malnourished if their BMI is less than 18.5, normal from 18.5 to 24.9, and overweight if ≥ 25</a:t>
            </a:r>
          </a:p>
          <a:p>
            <a:pPr marL="457200" indent="-457200">
              <a:lnSpc>
                <a:spcPct val="130000"/>
              </a:lnSpc>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Weight-for-height: </a:t>
            </a:r>
            <a:r>
              <a:rPr lang="en-US" dirty="0">
                <a:latin typeface="Arial" panose="020B0604020202020204" pitchFamily="34" charset="0"/>
                <a:cs typeface="Arial" panose="020B0604020202020204" pitchFamily="34" charset="0"/>
              </a:rPr>
              <a:t>an indicator of body composition.</a:t>
            </a:r>
          </a:p>
          <a:p>
            <a:pPr marL="800100" lvl="1"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Depends on sex and age </a:t>
            </a:r>
          </a:p>
          <a:p>
            <a:pPr marL="457200" indent="-457200">
              <a:lnSpc>
                <a:spcPct val="130000"/>
              </a:lnSpc>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Waist-to-hip ratio (WHR): </a:t>
            </a:r>
            <a:r>
              <a:rPr lang="en-US" dirty="0">
                <a:latin typeface="Arial" panose="020B0604020202020204" pitchFamily="34" charset="0"/>
                <a:cs typeface="Arial" panose="020B0604020202020204" pitchFamily="34" charset="0"/>
              </a:rPr>
              <a:t>Waist circumference divided by hip circumference. </a:t>
            </a:r>
          </a:p>
          <a:p>
            <a:pPr marL="800100" lvl="1"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Cutoffs for WHR are ≥ 0.85 for women and ≥ 1.00 for men</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12</a:t>
            </a:fld>
            <a:endParaRPr lang="en-US" b="1" dirty="0">
              <a:solidFill>
                <a:schemeClr val="accent6"/>
              </a:solidFill>
            </a:endParaRPr>
          </a:p>
        </p:txBody>
      </p:sp>
      <p:sp>
        <p:nvSpPr>
          <p:cNvPr id="5" name="TextBox 4">
            <a:extLst>
              <a:ext uri="{FF2B5EF4-FFF2-40B4-BE49-F238E27FC236}">
                <a16:creationId xmlns:a16="http://schemas.microsoft.com/office/drawing/2014/main" id="{263EF125-CE11-44FE-8E7C-31D007C02B96}"/>
              </a:ext>
            </a:extLst>
          </p:cNvPr>
          <p:cNvSpPr txBox="1"/>
          <p:nvPr/>
        </p:nvSpPr>
        <p:spPr>
          <a:xfrm>
            <a:off x="0" y="6611779"/>
            <a:ext cx="350148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DAPA Measurement Toolkit (mrc.ac.uk)</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5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Arial" panose="020B0604020202020204" pitchFamily="34" charset="0"/>
              </a:rPr>
              <a:t>Biochemical methods</a:t>
            </a:r>
          </a:p>
        </p:txBody>
      </p:sp>
      <p:sp>
        <p:nvSpPr>
          <p:cNvPr id="3" name="Content Placeholder 2"/>
          <p:cNvSpPr>
            <a:spLocks noGrp="1"/>
          </p:cNvSpPr>
          <p:nvPr>
            <p:ph sz="quarter" idx="10"/>
          </p:nvPr>
        </p:nvSpPr>
        <p:spPr>
          <a:xfrm>
            <a:off x="628650" y="1487967"/>
            <a:ext cx="7886700" cy="4860842"/>
          </a:xfrm>
        </p:spPr>
        <p:txBody>
          <a:bodyPr>
            <a:normAutofit fontScale="85000" lnSpcReduction="10000"/>
          </a:bodyPr>
          <a:lstStyle/>
          <a:p>
            <a:pPr marL="342900" indent="-3429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Biochemical data can identify or diagnose a nutritional problem, including nutrient deficiencies and/or toxicities, in an individual.</a:t>
            </a:r>
          </a:p>
          <a:p>
            <a:pPr marL="342900" indent="-3429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It can also be used to assess the nutritional status of a population.</a:t>
            </a:r>
          </a:p>
          <a:p>
            <a:pPr marL="342900" indent="-3429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Biochemical measurements can reflect the immediate past intake of nutrients, or the changes produced by a long-standing deficient intake.</a:t>
            </a:r>
          </a:p>
          <a:p>
            <a:pPr marL="342900" indent="-3429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Biochemical parameters can be used for acute or subclinical conditions when other methods of nutritional assessment fail to identify a condition.</a:t>
            </a:r>
          </a:p>
          <a:p>
            <a:pPr marL="342900" indent="-3429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Some biochemical measurements are affected by other factors (for example, inflammation) </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13</a:t>
            </a:fld>
            <a:endParaRPr lang="en-US" b="1" dirty="0">
              <a:solidFill>
                <a:schemeClr val="accent6"/>
              </a:solidFill>
            </a:endParaRPr>
          </a:p>
        </p:txBody>
      </p:sp>
      <p:sp>
        <p:nvSpPr>
          <p:cNvPr id="5" name="TextBox 4">
            <a:extLst>
              <a:ext uri="{FF2B5EF4-FFF2-40B4-BE49-F238E27FC236}">
                <a16:creationId xmlns:a16="http://schemas.microsoft.com/office/drawing/2014/main" id="{40E26E84-07A9-4052-ADD9-1F97E98A3F5C}"/>
              </a:ext>
            </a:extLst>
          </p:cNvPr>
          <p:cNvSpPr txBox="1"/>
          <p:nvPr/>
        </p:nvSpPr>
        <p:spPr>
          <a:xfrm>
            <a:off x="-1" y="6492874"/>
            <a:ext cx="442485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Biochemical methods in nutritional assessment (cambridge.org)</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690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Arial" panose="020B0604020202020204" pitchFamily="34" charset="0"/>
              </a:rPr>
              <a:t>Biochemical methods</a:t>
            </a:r>
            <a:endParaRPr lang="en-US" dirty="0"/>
          </a:p>
        </p:txBody>
      </p:sp>
      <p:sp>
        <p:nvSpPr>
          <p:cNvPr id="3" name="Content Placeholder 2"/>
          <p:cNvSpPr>
            <a:spLocks noGrp="1"/>
          </p:cNvSpPr>
          <p:nvPr>
            <p:ph sz="quarter" idx="10"/>
          </p:nvPr>
        </p:nvSpPr>
        <p:spPr>
          <a:xfrm>
            <a:off x="628650" y="1487967"/>
            <a:ext cx="7886700" cy="4860842"/>
          </a:xfrm>
        </p:spPr>
        <p:txBody>
          <a:bodyPr>
            <a:normAutofit fontScale="92500" lnSpcReduction="10000"/>
          </a:bodyPr>
          <a:lstStyle/>
          <a:p>
            <a:pPr marL="342900" indent="-342900">
              <a:lnSpc>
                <a:spcPct val="12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Biochemical assessment includes two types of test: static and functional.</a:t>
            </a:r>
          </a:p>
          <a:p>
            <a:pPr marL="342900" indent="-342900">
              <a:lnSpc>
                <a:spcPct val="12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 Static tests include:</a:t>
            </a:r>
          </a:p>
          <a:p>
            <a:pPr marL="628650" lvl="1" indent="-285750">
              <a:lnSpc>
                <a:spcPct val="120000"/>
              </a:lnSpc>
              <a:spcBef>
                <a:spcPts val="600"/>
              </a:spcBef>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Measurement of nutrient concentration in blood, urinary excretion and urinary metabolites of a nutrient, abnormal metabolites in urine/blood due to nutrient deficiency</a:t>
            </a:r>
          </a:p>
          <a:p>
            <a:pPr marL="628650" lvl="1" indent="-285750">
              <a:lnSpc>
                <a:spcPct val="120000"/>
              </a:lnSpc>
              <a:spcBef>
                <a:spcPts val="600"/>
              </a:spcBef>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Measurement of changes in blood constituents or enzyme activities </a:t>
            </a:r>
          </a:p>
          <a:p>
            <a:pPr marL="628650" lvl="1" indent="-285750">
              <a:lnSpc>
                <a:spcPct val="120000"/>
              </a:lnSpc>
              <a:spcBef>
                <a:spcPts val="600"/>
              </a:spcBef>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Measurement of ‘tissue specific’ chemical markers</a:t>
            </a:r>
          </a:p>
          <a:p>
            <a:pPr marL="628650" lvl="1" indent="-285750">
              <a:lnSpc>
                <a:spcPct val="120000"/>
              </a:lnSpc>
              <a:spcBef>
                <a:spcPts val="600"/>
              </a:spcBef>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Saturation, loading, and isotope tests</a:t>
            </a:r>
            <a:endParaRPr lang="en-US" dirty="0">
              <a:latin typeface="Arial" panose="020B060402020202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Functional tests reflect the failure of function or physiologic process as a result of nutritional deficiency. </a:t>
            </a:r>
          </a:p>
          <a:p>
            <a:pPr marL="685800" lvl="1" indent="-342900">
              <a:lnSpc>
                <a:spcPct val="120000"/>
              </a:lnSpc>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For example: visual adaption to darkness will be compromised by vitamin A deficiency</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14</a:t>
            </a:fld>
            <a:endParaRPr lang="en-US" b="1" dirty="0">
              <a:solidFill>
                <a:schemeClr val="accent6"/>
              </a:solidFill>
            </a:endParaRPr>
          </a:p>
        </p:txBody>
      </p:sp>
      <p:sp>
        <p:nvSpPr>
          <p:cNvPr id="7" name="TextBox 6">
            <a:extLst>
              <a:ext uri="{FF2B5EF4-FFF2-40B4-BE49-F238E27FC236}">
                <a16:creationId xmlns:a16="http://schemas.microsoft.com/office/drawing/2014/main" id="{A7FD1814-45DA-4786-A2E1-001651C0ECE1}"/>
              </a:ext>
            </a:extLst>
          </p:cNvPr>
          <p:cNvSpPr txBox="1"/>
          <p:nvPr/>
        </p:nvSpPr>
        <p:spPr>
          <a:xfrm>
            <a:off x="0" y="6573766"/>
            <a:ext cx="8019393"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Biochemical methods in nutritional assessment (cambridge.org)</a:t>
            </a:r>
            <a:r>
              <a:rPr lang="en-US" sz="1000" dirty="0">
                <a:latin typeface="Arial" panose="020B0604020202020204" pitchFamily="34" charset="0"/>
                <a:cs typeface="Arial" panose="020B0604020202020204" pitchFamily="34" charset="0"/>
              </a:rPr>
              <a:t> &amp; </a:t>
            </a:r>
            <a:r>
              <a:rPr lang="en-US" sz="1000" dirty="0">
                <a:latin typeface="Arial" panose="020B0604020202020204" pitchFamily="34" charset="0"/>
                <a:cs typeface="Arial" panose="020B0604020202020204" pitchFamily="34" charset="0"/>
                <a:hlinkClick r:id="rId4"/>
              </a:rPr>
              <a:t>Biochemical Assessment PowerPoint (slideshare.net)</a:t>
            </a:r>
            <a:endParaRPr lang="en-US" sz="1000" baseline="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818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15</a:t>
            </a:fld>
            <a:endParaRPr lang="en-US" b="1" dirty="0">
              <a:solidFill>
                <a:schemeClr val="accent6"/>
              </a:solidFill>
            </a:endParaRPr>
          </a:p>
        </p:txBody>
      </p:sp>
      <p:sp>
        <p:nvSpPr>
          <p:cNvPr id="5" name="Google Shape;282;p77"/>
          <p:cNvSpPr txBox="1">
            <a:spLocks/>
          </p:cNvSpPr>
          <p:nvPr/>
        </p:nvSpPr>
        <p:spPr>
          <a:xfrm>
            <a:off x="628650" y="365127"/>
            <a:ext cx="7886700" cy="789906"/>
          </a:xfrm>
          <a:prstGeom prst="rect">
            <a:avLst/>
          </a:prstGeom>
          <a:noFill/>
          <a:ln>
            <a:noFill/>
          </a:ln>
        </p:spPr>
        <p:txBody>
          <a:bodyPr spcFirstLastPara="1" vert="horz" wrap="square" lIns="91425" tIns="45700" rIns="91425" bIns="45700" rtlCol="0" anchor="b" anchorCtr="0">
            <a:normAutofit/>
          </a:bodyPr>
          <a:lstStyle>
            <a:lvl1pPr algn="l" defTabSz="685800" rtl="0" eaLnBrk="1" latinLnBrk="0" hangingPunct="1">
              <a:lnSpc>
                <a:spcPct val="90000"/>
              </a:lnSpc>
              <a:spcBef>
                <a:spcPct val="0"/>
              </a:spcBef>
              <a:buNone/>
              <a:defRPr sz="3200" b="0" kern="1200">
                <a:solidFill>
                  <a:schemeClr val="tx2"/>
                </a:solidFill>
                <a:latin typeface="Georgia" panose="02040502050405020303" pitchFamily="18" charset="0"/>
                <a:ea typeface="+mj-ea"/>
                <a:cs typeface="Arial" panose="020B0604020202020204" pitchFamily="34" charset="0"/>
              </a:defRPr>
            </a:lvl1pPr>
          </a:lstStyle>
          <a:p>
            <a:pPr>
              <a:spcBef>
                <a:spcPts val="0"/>
              </a:spcBef>
              <a:buSzPts val="2700"/>
            </a:pPr>
            <a:endParaRPr lang="en-US" sz="3600" b="1" dirty="0">
              <a:solidFill>
                <a:srgbClr val="00727E"/>
              </a:solidFill>
            </a:endParaRPr>
          </a:p>
        </p:txBody>
      </p:sp>
      <p:sp>
        <p:nvSpPr>
          <p:cNvPr id="6" name="Google Shape;283;p77"/>
          <p:cNvSpPr txBox="1">
            <a:spLocks/>
          </p:cNvSpPr>
          <p:nvPr/>
        </p:nvSpPr>
        <p:spPr>
          <a:xfrm>
            <a:off x="403761" y="1395663"/>
            <a:ext cx="4625440" cy="4953146"/>
          </a:xfrm>
          <a:prstGeom prst="rect">
            <a:avLst/>
          </a:prstGeom>
          <a:noFill/>
          <a:ln>
            <a:noFill/>
          </a:ln>
        </p:spPr>
        <p:txBody>
          <a:bodyPr spcFirstLastPara="1" wrap="square" lIns="91425" tIns="45700" rIns="91425" bIns="45700" anchor="t" anchorCtr="0">
            <a:normAutofit fontScale="77500" lnSpcReduction="20000"/>
          </a:bodyPr>
          <a:lstStyle>
            <a:lvl1pPr marL="0" indent="0" algn="l" defTabSz="685800" rtl="0" eaLnBrk="1" latinLnBrk="0" hangingPunct="1">
              <a:lnSpc>
                <a:spcPct val="90000"/>
              </a:lnSpc>
              <a:spcBef>
                <a:spcPts val="750"/>
              </a:spcBef>
              <a:buFont typeface="Arial" panose="020B0604020202020204" pitchFamily="34" charset="0"/>
              <a:buNone/>
              <a:defRPr sz="2800" kern="1200" baseline="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61984">
              <a:lnSpc>
                <a:spcPct val="120000"/>
              </a:lnSpc>
              <a:buSzPct val="108108"/>
              <a:buFont typeface="Arial" panose="020B0604020202020204" pitchFamily="34" charset="0"/>
              <a:buChar char="•"/>
            </a:pPr>
            <a:r>
              <a:rPr lang="en-US" dirty="0">
                <a:latin typeface="Arial" panose="020B0604020202020204" pitchFamily="34" charset="0"/>
                <a:cs typeface="Arial" panose="020B0604020202020204" pitchFamily="34" charset="0"/>
              </a:rPr>
              <a:t>Mild to moderate deficiencies can have no clinical signs but still affect a person’s well-being and development. </a:t>
            </a:r>
          </a:p>
          <a:p>
            <a:pPr marL="457200" indent="-361984">
              <a:lnSpc>
                <a:spcPct val="120000"/>
              </a:lnSpc>
              <a:buSzPct val="108108"/>
              <a:buFont typeface="Arial" panose="020B0604020202020204" pitchFamily="34" charset="0"/>
              <a:buChar char="•"/>
            </a:pPr>
            <a:r>
              <a:rPr lang="en-US" dirty="0">
                <a:solidFill>
                  <a:schemeClr val="dk1"/>
                </a:solidFill>
                <a:latin typeface="Arial" panose="020B0604020202020204" pitchFamily="34" charset="0"/>
                <a:cs typeface="Arial" panose="020B0604020202020204" pitchFamily="34" charset="0"/>
              </a:rPr>
              <a:t>Clinical signs appear only with extreme micronutrient deficiency.</a:t>
            </a:r>
          </a:p>
          <a:p>
            <a:pPr marL="457200" indent="-361984">
              <a:lnSpc>
                <a:spcPct val="120000"/>
              </a:lnSpc>
              <a:buSzPct val="108108"/>
              <a:buFont typeface="Arial" panose="020B0604020202020204" pitchFamily="34" charset="0"/>
              <a:buChar char="•"/>
            </a:pPr>
            <a:r>
              <a:rPr lang="en-US" dirty="0">
                <a:latin typeface="Arial" panose="020B0604020202020204" pitchFamily="34" charset="0"/>
                <a:cs typeface="Arial" panose="020B0604020202020204" pitchFamily="34" charset="0"/>
              </a:rPr>
              <a:t>Clinical signs observed in a population indicate that a substantial proportion of the population suffers from deficiency, affecting health and development.</a:t>
            </a:r>
          </a:p>
        </p:txBody>
      </p:sp>
      <p:sp>
        <p:nvSpPr>
          <p:cNvPr id="7" name="Google Shape;284;p77"/>
          <p:cNvSpPr txBox="1"/>
          <p:nvPr/>
        </p:nvSpPr>
        <p:spPr>
          <a:xfrm>
            <a:off x="5029201" y="1538081"/>
            <a:ext cx="384320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00727E"/>
                </a:solidFill>
                <a:latin typeface="Arial"/>
                <a:ea typeface="Arial"/>
                <a:cs typeface="Arial"/>
                <a:sym typeface="Arial"/>
              </a:rPr>
              <a:t>Vitamin A Deficiency</a:t>
            </a:r>
            <a:endParaRPr sz="2200" b="1" i="0" u="none" strike="noStrike" cap="none" dirty="0">
              <a:solidFill>
                <a:srgbClr val="00727E"/>
              </a:solidFill>
              <a:latin typeface="Arial"/>
              <a:ea typeface="Arial"/>
              <a:cs typeface="Arial"/>
              <a:sym typeface="Arial"/>
            </a:endParaRPr>
          </a:p>
        </p:txBody>
      </p:sp>
      <p:pic>
        <p:nvPicPr>
          <p:cNvPr id="8" name="Google Shape;285;p77"/>
          <p:cNvPicPr preferRelativeResize="0"/>
          <p:nvPr/>
        </p:nvPicPr>
        <p:blipFill rotWithShape="1">
          <a:blip r:embed="rId3">
            <a:alphaModFix/>
          </a:blip>
          <a:srcRect/>
          <a:stretch/>
        </p:blipFill>
        <p:spPr>
          <a:xfrm>
            <a:off x="5266719" y="2160471"/>
            <a:ext cx="3758080" cy="4136960"/>
          </a:xfrm>
          <a:prstGeom prst="rect">
            <a:avLst/>
          </a:prstGeom>
          <a:noFill/>
          <a:ln>
            <a:noFill/>
          </a:ln>
        </p:spPr>
      </p:pic>
      <p:sp>
        <p:nvSpPr>
          <p:cNvPr id="9" name="Google Shape;286;p77"/>
          <p:cNvSpPr txBox="1"/>
          <p:nvPr/>
        </p:nvSpPr>
        <p:spPr>
          <a:xfrm>
            <a:off x="1" y="6589439"/>
            <a:ext cx="3826041"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000000"/>
                </a:solidFill>
                <a:latin typeface="Arial"/>
                <a:ea typeface="Arial"/>
                <a:cs typeface="Arial"/>
                <a:sym typeface="Arial"/>
              </a:rPr>
              <a:t>Figure: </a:t>
            </a:r>
            <a:r>
              <a:rPr lang="en-US" sz="1000" b="0" i="0" u="none" strike="noStrike" cap="none" dirty="0">
                <a:solidFill>
                  <a:schemeClr val="dk1"/>
                </a:solidFill>
                <a:latin typeface="Arial"/>
                <a:ea typeface="Arial"/>
                <a:cs typeface="Arial"/>
                <a:sym typeface="Arial"/>
              </a:rPr>
              <a:t>De Pee, S., Taren, D. and </a:t>
            </a:r>
            <a:r>
              <a:rPr lang="en-US" sz="1000" b="0" i="0" u="none" strike="noStrike" cap="none" dirty="0" err="1">
                <a:solidFill>
                  <a:schemeClr val="dk1"/>
                </a:solidFill>
                <a:latin typeface="Arial"/>
                <a:ea typeface="Arial"/>
                <a:cs typeface="Arial"/>
                <a:sym typeface="Arial"/>
              </a:rPr>
              <a:t>Bloem</a:t>
            </a:r>
            <a:r>
              <a:rPr lang="en-US" sz="1000" b="0" i="0" u="none" strike="noStrike" cap="none" dirty="0">
                <a:solidFill>
                  <a:schemeClr val="dk1"/>
                </a:solidFill>
                <a:latin typeface="Arial"/>
                <a:ea typeface="Arial"/>
                <a:cs typeface="Arial"/>
                <a:sym typeface="Arial"/>
              </a:rPr>
              <a:t>, M.W. eds., 2017</a:t>
            </a:r>
            <a:endParaRPr sz="1000" b="0" i="0" u="none" strike="noStrike" cap="none" dirty="0">
              <a:solidFill>
                <a:srgbClr val="000000"/>
              </a:solidFill>
              <a:latin typeface="Arial"/>
              <a:ea typeface="Arial"/>
              <a:cs typeface="Arial"/>
              <a:sym typeface="Arial"/>
            </a:endParaRPr>
          </a:p>
        </p:txBody>
      </p:sp>
      <p:sp>
        <p:nvSpPr>
          <p:cNvPr id="2" name="TextBox 1"/>
          <p:cNvSpPr txBox="1"/>
          <p:nvPr/>
        </p:nvSpPr>
        <p:spPr>
          <a:xfrm>
            <a:off x="628650" y="733580"/>
            <a:ext cx="7387194" cy="646331"/>
          </a:xfrm>
          <a:prstGeom prst="rect">
            <a:avLst/>
          </a:prstGeom>
          <a:noFill/>
        </p:spPr>
        <p:txBody>
          <a:bodyPr wrap="square" rtlCol="0">
            <a:spAutoFit/>
          </a:bodyPr>
          <a:lstStyle/>
          <a:p>
            <a:r>
              <a:rPr lang="en-US" sz="3600" b="1" dirty="0">
                <a:solidFill>
                  <a:schemeClr val="accent5">
                    <a:lumMod val="75000"/>
                  </a:schemeClr>
                </a:solidFill>
              </a:rPr>
              <a:t>Stages of vitamin A deficiency</a:t>
            </a:r>
          </a:p>
        </p:txBody>
      </p:sp>
    </p:spTree>
    <p:extLst>
      <p:ext uri="{BB962C8B-B14F-4D97-AF65-F5344CB8AC3E}">
        <p14:creationId xmlns:p14="http://schemas.microsoft.com/office/powerpoint/2010/main" val="19012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Evaluation of vitamin A status</a:t>
            </a:r>
          </a:p>
        </p:txBody>
      </p:sp>
      <p:sp>
        <p:nvSpPr>
          <p:cNvPr id="3" name="Content Placeholder 2"/>
          <p:cNvSpPr>
            <a:spLocks noGrp="1"/>
          </p:cNvSpPr>
          <p:nvPr>
            <p:ph sz="quarter" idx="10"/>
          </p:nvPr>
        </p:nvSpPr>
        <p:spPr>
          <a:xfrm>
            <a:off x="628650" y="1487967"/>
            <a:ext cx="7886700" cy="5052345"/>
          </a:xfrm>
        </p:spPr>
        <p:txBody>
          <a:bodyPr>
            <a:normAutofit fontScale="77500" lnSpcReduction="20000"/>
          </a:bodyPr>
          <a:lstStyle/>
          <a:p>
            <a:pPr marL="457200"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Vitamin A deficiency results from a dietary intake of vitamin A that is inadequate to satisfy physiological needs. </a:t>
            </a:r>
          </a:p>
          <a:p>
            <a:pPr marL="457200"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It may be exacerbated by high rates of infection, especially diarrhea and measles</a:t>
            </a:r>
          </a:p>
          <a:p>
            <a:pPr marL="800100" lvl="1" indent="-457200">
              <a:lnSpc>
                <a:spcPct val="130000"/>
              </a:lnSpc>
              <a:spcBef>
                <a:spcPts val="600"/>
              </a:spcBef>
              <a:buFont typeface="Courier New" panose="02070309020205020404" pitchFamily="49" charset="0"/>
              <a:buChar char="o"/>
            </a:pPr>
            <a:r>
              <a:rPr lang="en-US" sz="2300" dirty="0">
                <a:latin typeface="Arial" panose="020B0604020202020204" pitchFamily="34" charset="0"/>
                <a:cs typeface="Arial" panose="020B0604020202020204" pitchFamily="34" charset="0"/>
              </a:rPr>
              <a:t>Retinol is the main circulating form of vitamin A in blood and plasma </a:t>
            </a:r>
          </a:p>
          <a:p>
            <a:pPr marL="800100" lvl="1" indent="-457200">
              <a:lnSpc>
                <a:spcPct val="130000"/>
              </a:lnSpc>
              <a:spcBef>
                <a:spcPts val="600"/>
              </a:spcBef>
              <a:buFont typeface="Courier New" panose="02070309020205020404" pitchFamily="49" charset="0"/>
              <a:buChar char="o"/>
            </a:pPr>
            <a:r>
              <a:rPr lang="en-US" sz="2300" dirty="0">
                <a:latin typeface="Arial" panose="020B0604020202020204" pitchFamily="34" charset="0"/>
                <a:cs typeface="Arial" panose="020B0604020202020204" pitchFamily="34" charset="0"/>
              </a:rPr>
              <a:t>Serum retinol levels reflect liver vitamin A stores when they are severely depleted or extremely high</a:t>
            </a:r>
          </a:p>
          <a:p>
            <a:pPr marL="800100" lvl="1" indent="-457200">
              <a:lnSpc>
                <a:spcPct val="130000"/>
              </a:lnSpc>
              <a:spcBef>
                <a:spcPts val="600"/>
              </a:spcBef>
              <a:buFont typeface="Courier New" panose="02070309020205020404" pitchFamily="49" charset="0"/>
              <a:buChar char="o"/>
            </a:pPr>
            <a:r>
              <a:rPr lang="en-US" sz="2300" dirty="0">
                <a:latin typeface="Arial" panose="020B0604020202020204" pitchFamily="34" charset="0"/>
                <a:cs typeface="Arial" panose="020B0604020202020204" pitchFamily="34" charset="0"/>
              </a:rPr>
              <a:t>Serum retinol is best used for the assessment of subclinical/biochemical vitamin A deficiency in a population (not in an individual)</a:t>
            </a:r>
          </a:p>
          <a:p>
            <a:pPr marL="800100" lvl="1" indent="-457200">
              <a:lnSpc>
                <a:spcPct val="130000"/>
              </a:lnSpc>
              <a:spcBef>
                <a:spcPts val="600"/>
              </a:spcBef>
              <a:buFont typeface="Courier New" panose="02070309020205020404" pitchFamily="49" charset="0"/>
              <a:buChar char="o"/>
            </a:pPr>
            <a:r>
              <a:rPr lang="en-US" sz="2300" dirty="0">
                <a:latin typeface="Arial" panose="020B0604020202020204" pitchFamily="34" charset="0"/>
                <a:cs typeface="Arial" panose="020B0604020202020204" pitchFamily="34" charset="0"/>
              </a:rPr>
              <a:t>A plasma or serum retinol concentration &lt;0.70 </a:t>
            </a:r>
            <a:r>
              <a:rPr lang="en-US" sz="2300" dirty="0" err="1">
                <a:latin typeface="Arial" panose="020B0604020202020204" pitchFamily="34" charset="0"/>
                <a:cs typeface="Arial" panose="020B0604020202020204" pitchFamily="34" charset="0"/>
              </a:rPr>
              <a:t>μmol</a:t>
            </a:r>
            <a:r>
              <a:rPr lang="en-US" sz="2300" dirty="0">
                <a:latin typeface="Arial" panose="020B0604020202020204" pitchFamily="34" charset="0"/>
                <a:cs typeface="Arial" panose="020B0604020202020204" pitchFamily="34" charset="0"/>
              </a:rPr>
              <a:t>/L indicates subclinical vitamin A deficiency in children and adults, and a concentration of &lt;0.35 µmol/L indicates severe vitamin A deficiency</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16</a:t>
            </a:fld>
            <a:endParaRPr lang="en-US" b="1" dirty="0">
              <a:solidFill>
                <a:schemeClr val="accent6"/>
              </a:solidFill>
            </a:endParaRPr>
          </a:p>
        </p:txBody>
      </p:sp>
      <p:sp>
        <p:nvSpPr>
          <p:cNvPr id="5" name="TextBox 4">
            <a:extLst>
              <a:ext uri="{FF2B5EF4-FFF2-40B4-BE49-F238E27FC236}">
                <a16:creationId xmlns:a16="http://schemas.microsoft.com/office/drawing/2014/main" id="{A2B61ADF-4897-4170-AA34-7B15BA118A09}"/>
              </a:ext>
            </a:extLst>
          </p:cNvPr>
          <p:cNvSpPr txBox="1"/>
          <p:nvPr/>
        </p:nvSpPr>
        <p:spPr>
          <a:xfrm>
            <a:off x="0" y="6611779"/>
            <a:ext cx="443818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err="1">
                <a:latin typeface="Arial" panose="020B0604020202020204" pitchFamily="34" charset="0"/>
                <a:cs typeface="Arial" panose="020B0604020202020204" pitchFamily="34" charset="0"/>
              </a:rPr>
              <a:t>Tanumihardjo</a:t>
            </a:r>
            <a:r>
              <a:rPr lang="en-US" sz="1000" dirty="0">
                <a:latin typeface="Arial" panose="020B0604020202020204" pitchFamily="34" charset="0"/>
                <a:cs typeface="Arial" panose="020B0604020202020204" pitchFamily="34" charset="0"/>
              </a:rPr>
              <a:t> et al., 2016</a:t>
            </a:r>
          </a:p>
        </p:txBody>
      </p:sp>
    </p:spTree>
    <p:extLst>
      <p:ext uri="{BB962C8B-B14F-4D97-AF65-F5344CB8AC3E}">
        <p14:creationId xmlns:p14="http://schemas.microsoft.com/office/powerpoint/2010/main" val="29174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Evaluation of iodine status</a:t>
            </a:r>
          </a:p>
        </p:txBody>
      </p:sp>
      <p:sp>
        <p:nvSpPr>
          <p:cNvPr id="3" name="Content Placeholder 2"/>
          <p:cNvSpPr>
            <a:spLocks noGrp="1"/>
          </p:cNvSpPr>
          <p:nvPr>
            <p:ph sz="quarter" idx="10"/>
          </p:nvPr>
        </p:nvSpPr>
        <p:spPr>
          <a:xfrm>
            <a:off x="693040" y="1670446"/>
            <a:ext cx="7886700" cy="4678363"/>
          </a:xfrm>
        </p:spPr>
        <p:txBody>
          <a:bodyPr>
            <a:normAutofit/>
          </a:bodyPr>
          <a:lstStyle/>
          <a:p>
            <a:pPr marL="457200" indent="-4572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Urinary iodine concentration is currently the most practical biochemical marker for iodine status. </a:t>
            </a:r>
          </a:p>
          <a:p>
            <a:pPr marL="457200" indent="-4572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This approach assesses iodine status only at the time of measurement, whereas thyroid size reflects iodine nutrition over months or years. </a:t>
            </a:r>
          </a:p>
          <a:p>
            <a:pPr marL="457200" indent="-4572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Therefore, even though populations may have attained iodine sufficiency on the basis of median urinary iodine concentration, goiter may persist, even in children.</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17</a:t>
            </a:fld>
            <a:endParaRPr lang="en-US" b="1" dirty="0">
              <a:solidFill>
                <a:schemeClr val="accent6"/>
              </a:solidFill>
            </a:endParaRPr>
          </a:p>
        </p:txBody>
      </p:sp>
      <p:sp>
        <p:nvSpPr>
          <p:cNvPr id="5" name="TextBox 4">
            <a:extLst>
              <a:ext uri="{FF2B5EF4-FFF2-40B4-BE49-F238E27FC236}">
                <a16:creationId xmlns:a16="http://schemas.microsoft.com/office/drawing/2014/main" id="{F33DEC5E-74B3-48DB-ABE6-E13B20AABA90}"/>
              </a:ext>
            </a:extLst>
          </p:cNvPr>
          <p:cNvSpPr txBox="1"/>
          <p:nvPr/>
        </p:nvSpPr>
        <p:spPr>
          <a:xfrm>
            <a:off x="0" y="6611779"/>
            <a:ext cx="5002924"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b="0" i="0" dirty="0">
                <a:solidFill>
                  <a:srgbClr val="222222"/>
                </a:solidFill>
                <a:effectLst/>
                <a:latin typeface="Arial" panose="020B0604020202020204" pitchFamily="34" charset="0"/>
              </a:rPr>
              <a:t>Eastman, C.J. and Zimmermann, M.B., 2018.</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804" y="394420"/>
            <a:ext cx="7664261" cy="1017107"/>
          </a:xfrm>
        </p:spPr>
        <p:txBody>
          <a:bodyPr>
            <a:noAutofit/>
          </a:bodyPr>
          <a:lstStyle/>
          <a:p>
            <a:r>
              <a:rPr lang="en-US" sz="2400" b="1" dirty="0">
                <a:solidFill>
                  <a:schemeClr val="accent5">
                    <a:lumMod val="75000"/>
                  </a:schemeClr>
                </a:solidFill>
                <a:latin typeface="Arial" panose="020B0604020202020204" pitchFamily="34" charset="0"/>
              </a:rPr>
              <a:t>Epidemiological criteria for assessing iodine nutrition based on median urinary iodine concentrations of school-age children (≥6 years)</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405669607"/>
              </p:ext>
            </p:extLst>
          </p:nvPr>
        </p:nvGraphicFramePr>
        <p:xfrm>
          <a:off x="192503" y="1487488"/>
          <a:ext cx="8775033" cy="4541520"/>
        </p:xfrm>
        <a:graphic>
          <a:graphicData uri="http://schemas.openxmlformats.org/drawingml/2006/table">
            <a:tbl>
              <a:tblPr firstRow="1" bandRow="1">
                <a:tableStyleId>{7DF18680-E054-41AD-8BC1-D1AEF772440D}</a:tableStyleId>
              </a:tblPr>
              <a:tblGrid>
                <a:gridCol w="1763709">
                  <a:extLst>
                    <a:ext uri="{9D8B030D-6E8A-4147-A177-3AD203B41FA5}">
                      <a16:colId xmlns:a16="http://schemas.microsoft.com/office/drawing/2014/main" val="579704535"/>
                    </a:ext>
                  </a:extLst>
                </a:gridCol>
                <a:gridCol w="1874149">
                  <a:extLst>
                    <a:ext uri="{9D8B030D-6E8A-4147-A177-3AD203B41FA5}">
                      <a16:colId xmlns:a16="http://schemas.microsoft.com/office/drawing/2014/main" val="1429012830"/>
                    </a:ext>
                  </a:extLst>
                </a:gridCol>
                <a:gridCol w="5137175">
                  <a:extLst>
                    <a:ext uri="{9D8B030D-6E8A-4147-A177-3AD203B41FA5}">
                      <a16:colId xmlns:a16="http://schemas.microsoft.com/office/drawing/2014/main" val="3078111131"/>
                    </a:ext>
                  </a:extLst>
                </a:gridCol>
              </a:tblGrid>
              <a:tr h="370840">
                <a:tc>
                  <a:txBody>
                    <a:bodyPr/>
                    <a:lstStyle/>
                    <a:p>
                      <a:r>
                        <a:rPr lang="nn-NO" sz="1600" dirty="0"/>
                        <a:t>Median urinary iodine (µg/l)</a:t>
                      </a:r>
                      <a:endParaRPr lang="en-US" sz="1600" dirty="0"/>
                    </a:p>
                  </a:txBody>
                  <a:tcPr/>
                </a:tc>
                <a:tc>
                  <a:txBody>
                    <a:bodyPr/>
                    <a:lstStyle/>
                    <a:p>
                      <a:r>
                        <a:rPr lang="nn-NO" sz="1600" dirty="0"/>
                        <a:t>Iodine intake</a:t>
                      </a:r>
                      <a:endParaRPr lang="en-US" sz="1600" dirty="0"/>
                    </a:p>
                  </a:txBody>
                  <a:tcPr/>
                </a:tc>
                <a:tc>
                  <a:txBody>
                    <a:bodyPr/>
                    <a:lstStyle/>
                    <a:p>
                      <a:r>
                        <a:rPr lang="nn-NO" sz="1600" dirty="0"/>
                        <a:t>Iodine status</a:t>
                      </a:r>
                      <a:endParaRPr lang="en-US" sz="1600" dirty="0"/>
                    </a:p>
                  </a:txBody>
                  <a:tcPr/>
                </a:tc>
                <a:extLst>
                  <a:ext uri="{0D108BD9-81ED-4DB2-BD59-A6C34878D82A}">
                    <a16:rowId xmlns:a16="http://schemas.microsoft.com/office/drawing/2014/main" val="827160245"/>
                  </a:ext>
                </a:extLst>
              </a:tr>
              <a:tr h="370840">
                <a:tc>
                  <a:txBody>
                    <a:bodyPr/>
                    <a:lstStyle/>
                    <a:p>
                      <a:r>
                        <a:rPr lang="en-US" sz="1600" dirty="0"/>
                        <a:t>&lt; 20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Insufficient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Severe iodine deficiency</a:t>
                      </a:r>
                    </a:p>
                    <a:p>
                      <a:endParaRPr lang="en-US" sz="1600" dirty="0"/>
                    </a:p>
                  </a:txBody>
                  <a:tcPr/>
                </a:tc>
                <a:extLst>
                  <a:ext uri="{0D108BD9-81ED-4DB2-BD59-A6C34878D82A}">
                    <a16:rowId xmlns:a16="http://schemas.microsoft.com/office/drawing/2014/main" val="2308374832"/>
                  </a:ext>
                </a:extLst>
              </a:tr>
              <a:tr h="370840">
                <a:tc>
                  <a:txBody>
                    <a:bodyPr/>
                    <a:lstStyle/>
                    <a:p>
                      <a:r>
                        <a:rPr lang="it-IT" sz="1600" dirty="0"/>
                        <a:t>20–49</a:t>
                      </a:r>
                      <a:endParaRPr lang="en-US" sz="1600" dirty="0"/>
                    </a:p>
                  </a:txBody>
                  <a:tcPr/>
                </a:tc>
                <a:tc>
                  <a:txBody>
                    <a:bodyPr/>
                    <a:lstStyle/>
                    <a:p>
                      <a:r>
                        <a:rPr lang="it-IT" sz="1600" dirty="0"/>
                        <a:t>Insufficient</a:t>
                      </a:r>
                      <a:endParaRPr 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dirty="0"/>
                        <a:t>Moderate iodine deficiency</a:t>
                      </a:r>
                      <a:endParaRPr lang="en-US" sz="1600" dirty="0"/>
                    </a:p>
                    <a:p>
                      <a:endParaRPr lang="en-US" sz="1600" dirty="0"/>
                    </a:p>
                  </a:txBody>
                  <a:tcPr/>
                </a:tc>
                <a:extLst>
                  <a:ext uri="{0D108BD9-81ED-4DB2-BD59-A6C34878D82A}">
                    <a16:rowId xmlns:a16="http://schemas.microsoft.com/office/drawing/2014/main" val="1362724455"/>
                  </a:ext>
                </a:extLst>
              </a:tr>
              <a:tr h="370840">
                <a:tc>
                  <a:txBody>
                    <a:bodyPr/>
                    <a:lstStyle/>
                    <a:p>
                      <a:r>
                        <a:rPr lang="en-US" sz="1600" dirty="0"/>
                        <a:t>50–99</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Insufficient</a:t>
                      </a:r>
                    </a:p>
                    <a:p>
                      <a:endParaRPr lang="en-US" sz="1600" dirty="0"/>
                    </a:p>
                  </a:txBody>
                  <a:tcPr/>
                </a:tc>
                <a:tc>
                  <a:txBody>
                    <a:bodyPr/>
                    <a:lstStyle/>
                    <a:p>
                      <a:r>
                        <a:rPr lang="en-US" sz="1600" dirty="0"/>
                        <a:t>Mild iodine deficiency</a:t>
                      </a:r>
                    </a:p>
                  </a:txBody>
                  <a:tcPr/>
                </a:tc>
                <a:extLst>
                  <a:ext uri="{0D108BD9-81ED-4DB2-BD59-A6C34878D82A}">
                    <a16:rowId xmlns:a16="http://schemas.microsoft.com/office/drawing/2014/main" val="3188395875"/>
                  </a:ext>
                </a:extLst>
              </a:tr>
              <a:tr h="370840">
                <a:tc>
                  <a:txBody>
                    <a:bodyPr/>
                    <a:lstStyle/>
                    <a:p>
                      <a:r>
                        <a:rPr lang="en-US" sz="1600" dirty="0"/>
                        <a:t>100–199</a:t>
                      </a:r>
                    </a:p>
                  </a:txBody>
                  <a:tcPr/>
                </a:tc>
                <a:tc>
                  <a:txBody>
                    <a:bodyPr/>
                    <a:lstStyle/>
                    <a:p>
                      <a:r>
                        <a:rPr lang="en-US" sz="1600" dirty="0"/>
                        <a:t>Adequate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Adequate iodine nutrition </a:t>
                      </a:r>
                    </a:p>
                    <a:p>
                      <a:endParaRPr lang="en-US" sz="1600" dirty="0"/>
                    </a:p>
                  </a:txBody>
                  <a:tcPr/>
                </a:tc>
                <a:extLst>
                  <a:ext uri="{0D108BD9-81ED-4DB2-BD59-A6C34878D82A}">
                    <a16:rowId xmlns:a16="http://schemas.microsoft.com/office/drawing/2014/main" val="1996115989"/>
                  </a:ext>
                </a:extLst>
              </a:tr>
              <a:tr h="370840">
                <a:tc>
                  <a:txBody>
                    <a:bodyPr/>
                    <a:lstStyle/>
                    <a:p>
                      <a:r>
                        <a:rPr lang="en-US" sz="1600" dirty="0"/>
                        <a:t>200–299</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Above requirements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Likely to provide adequate intake for pregnant/lactating women, but may pose a slight risk of more than adequate intake in the overall population</a:t>
                      </a:r>
                    </a:p>
                    <a:p>
                      <a:endParaRPr lang="en-US" sz="1600" dirty="0"/>
                    </a:p>
                  </a:txBody>
                  <a:tcPr/>
                </a:tc>
                <a:extLst>
                  <a:ext uri="{0D108BD9-81ED-4DB2-BD59-A6C34878D82A}">
                    <a16:rowId xmlns:a16="http://schemas.microsoft.com/office/drawing/2014/main" val="4273724399"/>
                  </a:ext>
                </a:extLst>
              </a:tr>
              <a:tr h="370840">
                <a:tc>
                  <a:txBody>
                    <a:bodyPr/>
                    <a:lstStyle/>
                    <a:p>
                      <a:r>
                        <a:rPr lang="en-US" sz="1600" dirty="0"/>
                        <a:t>≥300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Excessive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Risk of adverse health consequences (iodine-induced hyperthyroidism, autoimmune thyroid diseases)</a:t>
                      </a:r>
                    </a:p>
                  </a:txBody>
                  <a:tcPr/>
                </a:tc>
                <a:extLst>
                  <a:ext uri="{0D108BD9-81ED-4DB2-BD59-A6C34878D82A}">
                    <a16:rowId xmlns:a16="http://schemas.microsoft.com/office/drawing/2014/main" val="953410921"/>
                  </a:ext>
                </a:extLst>
              </a:tr>
            </a:tbl>
          </a:graphicData>
        </a:graphic>
      </p:graphicFrame>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18</a:t>
            </a:fld>
            <a:endParaRPr lang="en-US" b="1" dirty="0">
              <a:solidFill>
                <a:schemeClr val="accent6"/>
              </a:solidFill>
            </a:endParaRPr>
          </a:p>
        </p:txBody>
      </p:sp>
      <p:sp>
        <p:nvSpPr>
          <p:cNvPr id="6" name="TextBox 5"/>
          <p:cNvSpPr txBox="1"/>
          <p:nvPr/>
        </p:nvSpPr>
        <p:spPr>
          <a:xfrm>
            <a:off x="0" y="6018710"/>
            <a:ext cx="4392529" cy="276999"/>
          </a:xfrm>
          <a:prstGeom prst="rect">
            <a:avLst/>
          </a:prstGeom>
          <a:noFill/>
        </p:spPr>
        <p:txBody>
          <a:bodyPr wrap="square" rtlCol="0">
            <a:spAutoFit/>
          </a:bodyPr>
          <a:lstStyle/>
          <a:p>
            <a:r>
              <a:rPr lang="en-US" sz="1200" dirty="0"/>
              <a:t>*Applies to adults, but not to pregnant and lactating mother</a:t>
            </a:r>
          </a:p>
        </p:txBody>
      </p:sp>
      <p:sp>
        <p:nvSpPr>
          <p:cNvPr id="3" name="TextBox 2"/>
          <p:cNvSpPr txBox="1"/>
          <p:nvPr/>
        </p:nvSpPr>
        <p:spPr>
          <a:xfrm>
            <a:off x="0" y="6611779"/>
            <a:ext cx="5002924"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b="0" i="0" dirty="0">
                <a:solidFill>
                  <a:srgbClr val="222222"/>
                </a:solidFill>
                <a:effectLst/>
                <a:latin typeface="Arial" panose="020B0604020202020204" pitchFamily="34" charset="0"/>
              </a:rPr>
              <a:t>Eastman, C.J. and Zimmermann, M.B., 2018.</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509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Evaluation of iron status</a:t>
            </a:r>
          </a:p>
        </p:txBody>
      </p:sp>
      <p:sp>
        <p:nvSpPr>
          <p:cNvPr id="3" name="Content Placeholder 2"/>
          <p:cNvSpPr>
            <a:spLocks noGrp="1"/>
          </p:cNvSpPr>
          <p:nvPr>
            <p:ph sz="quarter" idx="10"/>
          </p:nvPr>
        </p:nvSpPr>
        <p:spPr>
          <a:xfrm>
            <a:off x="628649" y="1487967"/>
            <a:ext cx="8105447" cy="4945201"/>
          </a:xfrm>
        </p:spPr>
        <p:txBody>
          <a:bodyPr>
            <a:noAutofit/>
          </a:bodyPr>
          <a:lstStyle/>
          <a:p>
            <a:pPr marL="457200" indent="-457200">
              <a:lnSpc>
                <a:spcPct val="110000"/>
              </a:lnSpc>
              <a:spcBef>
                <a:spcPts val="6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Heme</a:t>
            </a:r>
            <a:r>
              <a:rPr lang="en-US" sz="2400" dirty="0">
                <a:latin typeface="Arial" panose="020B0604020202020204" pitchFamily="34" charset="0"/>
                <a:cs typeface="Arial" panose="020B0604020202020204" pitchFamily="34" charset="0"/>
              </a:rPr>
              <a:t> iron may be found in meat, poultry, fish </a:t>
            </a:r>
          </a:p>
          <a:p>
            <a:pPr marL="457200" indent="-4572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Non-heme iron may be found in cereal, greens, peas/beans, eggs, dried fruits</a:t>
            </a:r>
          </a:p>
          <a:p>
            <a:pPr marL="457200" indent="-4572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Vitamin C improves iron absorption. Vitamin C may be found in fruits such as oranges, guava, lemon, etc. </a:t>
            </a:r>
          </a:p>
          <a:p>
            <a:pPr marL="342900" indent="-3429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Stages of iron deficiency: </a:t>
            </a:r>
          </a:p>
          <a:p>
            <a:pPr lvl="2">
              <a:lnSpc>
                <a:spcPct val="110000"/>
              </a:lnSpc>
              <a:spcBef>
                <a:spcPts val="600"/>
              </a:spcBef>
              <a:buFont typeface="Courier New" panose="02070309020205020404" pitchFamily="49" charset="0"/>
              <a:buChar char="o"/>
              <a:defRPr/>
            </a:pPr>
            <a:r>
              <a:rPr lang="en-US" dirty="0">
                <a:latin typeface="Arial" panose="020B0604020202020204" pitchFamily="34" charset="0"/>
                <a:cs typeface="Arial" panose="020B0604020202020204" pitchFamily="34" charset="0"/>
              </a:rPr>
              <a:t>Depletion present with decreased </a:t>
            </a:r>
            <a:r>
              <a:rPr lang="en-US" b="1" dirty="0">
                <a:latin typeface="Arial" panose="020B0604020202020204" pitchFamily="34" charset="0"/>
                <a:cs typeface="Arial" panose="020B0604020202020204" pitchFamily="34" charset="0"/>
              </a:rPr>
              <a:t>serum ferritin</a:t>
            </a:r>
          </a:p>
          <a:p>
            <a:pPr lvl="2">
              <a:lnSpc>
                <a:spcPct val="110000"/>
              </a:lnSpc>
              <a:spcBef>
                <a:spcPts val="600"/>
              </a:spcBef>
              <a:buFont typeface="Courier New" panose="02070309020205020404" pitchFamily="49" charset="0"/>
              <a:buChar char="o"/>
              <a:defRPr/>
            </a:pPr>
            <a:r>
              <a:rPr lang="en-US" dirty="0">
                <a:latin typeface="Arial" panose="020B0604020202020204" pitchFamily="34" charset="0"/>
                <a:cs typeface="Arial" panose="020B0604020202020204" pitchFamily="34" charset="0"/>
              </a:rPr>
              <a:t>Iron deficiency present with decreased</a:t>
            </a:r>
            <a:r>
              <a:rPr lang="en-US" b="1" dirty="0">
                <a:latin typeface="Arial" panose="020B0604020202020204" pitchFamily="34" charset="0"/>
                <a:cs typeface="Arial" panose="020B0604020202020204" pitchFamily="34" charset="0"/>
              </a:rPr>
              <a:t> transferrin </a:t>
            </a:r>
            <a:r>
              <a:rPr lang="en-US" dirty="0">
                <a:latin typeface="Arial" panose="020B0604020202020204" pitchFamily="34" charset="0"/>
                <a:cs typeface="Arial" panose="020B0604020202020204" pitchFamily="34" charset="0"/>
              </a:rPr>
              <a:t>saturation </a:t>
            </a:r>
          </a:p>
          <a:p>
            <a:pPr lvl="2">
              <a:lnSpc>
                <a:spcPct val="110000"/>
              </a:lnSpc>
              <a:spcBef>
                <a:spcPts val="600"/>
              </a:spcBef>
              <a:buFont typeface="Courier New" panose="02070309020205020404" pitchFamily="49" charset="0"/>
              <a:buChar char="o"/>
              <a:defRPr/>
            </a:pPr>
            <a:r>
              <a:rPr lang="en-US" dirty="0">
                <a:latin typeface="Arial" panose="020B0604020202020204" pitchFamily="34" charset="0"/>
                <a:cs typeface="Arial" panose="020B0604020202020204" pitchFamily="34" charset="0"/>
              </a:rPr>
              <a:t>Iron deficiency anemia present with decreased </a:t>
            </a:r>
            <a:r>
              <a:rPr lang="en-US" b="1" dirty="0">
                <a:latin typeface="Arial" panose="020B0604020202020204" pitchFamily="34" charset="0"/>
                <a:cs typeface="Arial" panose="020B0604020202020204" pitchFamily="34" charset="0"/>
              </a:rPr>
              <a:t>hemoglobin</a:t>
            </a:r>
            <a:r>
              <a:rPr lang="en-US" dirty="0">
                <a:latin typeface="Arial" panose="020B0604020202020204" pitchFamily="34" charset="0"/>
                <a:cs typeface="Arial" panose="020B0604020202020204" pitchFamily="34" charset="0"/>
              </a:rPr>
              <a:t> (Hgb) and decreased </a:t>
            </a:r>
            <a:r>
              <a:rPr lang="en-US" b="1" dirty="0">
                <a:latin typeface="Arial" panose="020B0604020202020204" pitchFamily="34" charset="0"/>
                <a:cs typeface="Arial" panose="020B0604020202020204" pitchFamily="34" charset="0"/>
              </a:rPr>
              <a:t>mean corpuscular volume (MCV) </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19</a:t>
            </a:fld>
            <a:endParaRPr lang="en-US" b="1" dirty="0">
              <a:solidFill>
                <a:schemeClr val="accent6"/>
              </a:solidFill>
            </a:endParaRPr>
          </a:p>
        </p:txBody>
      </p:sp>
      <p:sp>
        <p:nvSpPr>
          <p:cNvPr id="5" name="TextBox 4">
            <a:extLst>
              <a:ext uri="{FF2B5EF4-FFF2-40B4-BE49-F238E27FC236}">
                <a16:creationId xmlns:a16="http://schemas.microsoft.com/office/drawing/2014/main" id="{7479B9F9-53D1-4B0F-8352-644583EE6035}"/>
              </a:ext>
            </a:extLst>
          </p:cNvPr>
          <p:cNvSpPr txBox="1"/>
          <p:nvPr/>
        </p:nvSpPr>
        <p:spPr>
          <a:xfrm>
            <a:off x="0" y="6587250"/>
            <a:ext cx="6944373"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Lee, Robert and Nieman, David. Nutritional Assessment 5th edition. McGraw Hill 2010. </a:t>
            </a:r>
          </a:p>
          <a:p>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41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9E47-C828-2C48-A977-1D81D5C9146C}"/>
              </a:ext>
            </a:extLst>
          </p:cNvPr>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Learning objectives</a:t>
            </a:r>
          </a:p>
        </p:txBody>
      </p:sp>
      <p:sp>
        <p:nvSpPr>
          <p:cNvPr id="3" name="Content Placeholder 2">
            <a:extLst>
              <a:ext uri="{FF2B5EF4-FFF2-40B4-BE49-F238E27FC236}">
                <a16:creationId xmlns:a16="http://schemas.microsoft.com/office/drawing/2014/main" id="{419F4E26-BC7B-6641-9774-F74E0B0671A7}"/>
              </a:ext>
            </a:extLst>
          </p:cNvPr>
          <p:cNvSpPr>
            <a:spLocks noGrp="1"/>
          </p:cNvSpPr>
          <p:nvPr>
            <p:ph sz="quarter" idx="10"/>
          </p:nvPr>
        </p:nvSpPr>
        <p:spPr/>
        <p:txBody>
          <a:bodyPr>
            <a:normAutofit/>
          </a:bodyPr>
          <a:lstStyle/>
          <a:p>
            <a:br>
              <a:rPr lang="en-US" dirty="0"/>
            </a:br>
            <a:endParaRPr lang="en-US" dirty="0"/>
          </a:p>
        </p:txBody>
      </p:sp>
      <p:sp>
        <p:nvSpPr>
          <p:cNvPr id="4" name="Slide Number Placeholder 3">
            <a:extLst>
              <a:ext uri="{FF2B5EF4-FFF2-40B4-BE49-F238E27FC236}">
                <a16:creationId xmlns:a16="http://schemas.microsoft.com/office/drawing/2014/main" id="{BE2586EF-0CDB-BC44-9B6D-DADDBAECBE25}"/>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a:t>
            </a:fld>
            <a:endParaRPr lang="en-US" b="1" dirty="0">
              <a:solidFill>
                <a:schemeClr val="accent6"/>
              </a:solidFill>
            </a:endParaRPr>
          </a:p>
        </p:txBody>
      </p:sp>
      <p:sp>
        <p:nvSpPr>
          <p:cNvPr id="6" name="TextBox 5"/>
          <p:cNvSpPr txBox="1"/>
          <p:nvPr/>
        </p:nvSpPr>
        <p:spPr>
          <a:xfrm>
            <a:off x="707571" y="1494870"/>
            <a:ext cx="7807779" cy="4585101"/>
          </a:xfrm>
          <a:prstGeom prst="rect">
            <a:avLst/>
          </a:prstGeom>
          <a:noFill/>
        </p:spPr>
        <p:txBody>
          <a:bodyPr wrap="square" lIns="91440" tIns="45720" rIns="91440" bIns="45720" rtlCol="0" anchor="t">
            <a:spAutoFit/>
          </a:bodyPr>
          <a:lstStyle/>
          <a:p>
            <a:pPr>
              <a:lnSpc>
                <a:spcPct val="110000"/>
              </a:lnSpc>
              <a:spcBef>
                <a:spcPts val="1200"/>
              </a:spcBef>
            </a:pPr>
            <a:r>
              <a:rPr lang="en-US" sz="2400" dirty="0">
                <a:latin typeface="Arial" panose="020B0604020202020204" pitchFamily="34" charset="0"/>
                <a:cs typeface="Arial" panose="020B0604020202020204" pitchFamily="34" charset="0"/>
              </a:rPr>
              <a:t>By the end of topic 6, participants will be able:</a:t>
            </a:r>
          </a:p>
          <a:p>
            <a:pPr marL="342900" indent="-342900">
              <a:lnSpc>
                <a:spcPct val="110000"/>
              </a:lnSpc>
              <a:spcBef>
                <a:spcPts val="1200"/>
              </a:spcBef>
              <a:buFont typeface="+mj-lt"/>
              <a:buAutoNum type="arabicPeriod"/>
            </a:pPr>
            <a:r>
              <a:rPr lang="en-US" sz="2400" dirty="0">
                <a:latin typeface="Arial"/>
                <a:cs typeface="Arial"/>
              </a:rPr>
              <a:t>To explain the importance of nutritional assessment for indicating nutritional well-being.</a:t>
            </a:r>
          </a:p>
          <a:p>
            <a:pPr marL="342900" indent="-342900">
              <a:lnSpc>
                <a:spcPct val="110000"/>
              </a:lnSpc>
              <a:spcBef>
                <a:spcPts val="1200"/>
              </a:spcBef>
              <a:buFont typeface="+mj-lt"/>
              <a:buAutoNum type="arabicPeriod"/>
            </a:pPr>
            <a:r>
              <a:rPr lang="en-US" sz="2400" dirty="0">
                <a:latin typeface="Arial" panose="020B0604020202020204" pitchFamily="34" charset="0"/>
                <a:cs typeface="Arial" panose="020B0604020202020204" pitchFamily="34" charset="0"/>
              </a:rPr>
              <a:t>To recognize different nutritional assessment methods and their purposes and applications.</a:t>
            </a:r>
          </a:p>
          <a:p>
            <a:pPr marL="342900" indent="-342900">
              <a:lnSpc>
                <a:spcPct val="110000"/>
              </a:lnSpc>
              <a:spcBef>
                <a:spcPts val="1200"/>
              </a:spcBef>
              <a:buFont typeface="+mj-lt"/>
              <a:buAutoNum type="arabicPeriod"/>
            </a:pPr>
            <a:r>
              <a:rPr lang="en-US" sz="2400" dirty="0">
                <a:latin typeface="Arial" panose="020B0604020202020204" pitchFamily="34" charset="0"/>
                <a:cs typeface="Arial" panose="020B0604020202020204" pitchFamily="34" charset="0"/>
              </a:rPr>
              <a:t>To explain how nutritional assessment helps to indicate the nutritional status of an individual, community, or population group, track healthy growth of children, and identify risk of non-communicable diseases.</a:t>
            </a:r>
          </a:p>
        </p:txBody>
      </p:sp>
    </p:spTree>
    <p:extLst>
      <p:ext uri="{BB962C8B-B14F-4D97-AF65-F5344CB8AC3E}">
        <p14:creationId xmlns:p14="http://schemas.microsoft.com/office/powerpoint/2010/main" val="397209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02" y="365126"/>
            <a:ext cx="7560638" cy="1017107"/>
          </a:xfrm>
        </p:spPr>
        <p:txBody>
          <a:bodyPr>
            <a:noAutofit/>
          </a:bodyPr>
          <a:lstStyle/>
          <a:p>
            <a:r>
              <a:rPr lang="en-US" b="1" dirty="0">
                <a:solidFill>
                  <a:schemeClr val="accent5">
                    <a:lumMod val="75000"/>
                  </a:schemeClr>
                </a:solidFill>
                <a:latin typeface="Arial" panose="020B0604020202020204" pitchFamily="34" charset="0"/>
              </a:rPr>
              <a:t>Indicators used to detect iron deficiency and iron deficiency anemia</a:t>
            </a:r>
          </a:p>
        </p:txBody>
      </p:sp>
      <p:pic>
        <p:nvPicPr>
          <p:cNvPr id="5" name="Content Placeholder 4"/>
          <p:cNvPicPr>
            <a:picLocks noGrp="1" noChangeAspect="1"/>
          </p:cNvPicPr>
          <p:nvPr>
            <p:ph sz="quarter" idx="10"/>
          </p:nvPr>
        </p:nvPicPr>
        <p:blipFill rotWithShape="1">
          <a:blip r:embed="rId3"/>
          <a:srcRect t="2652"/>
          <a:stretch/>
        </p:blipFill>
        <p:spPr>
          <a:xfrm>
            <a:off x="628649" y="1743143"/>
            <a:ext cx="7348655" cy="4605665"/>
          </a:xfrm>
          <a:prstGeom prst="rect">
            <a:avLst/>
          </a:prstGeom>
        </p:spPr>
      </p:pic>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20</a:t>
            </a:fld>
            <a:endParaRPr lang="en-US" b="1" dirty="0">
              <a:solidFill>
                <a:schemeClr val="accent6"/>
              </a:solidFill>
            </a:endParaRPr>
          </a:p>
        </p:txBody>
      </p:sp>
      <p:sp>
        <p:nvSpPr>
          <p:cNvPr id="3" name="TextBox 2"/>
          <p:cNvSpPr txBox="1"/>
          <p:nvPr/>
        </p:nvSpPr>
        <p:spPr>
          <a:xfrm>
            <a:off x="569016" y="1414371"/>
            <a:ext cx="7951090" cy="338554"/>
          </a:xfrm>
          <a:prstGeom prst="rect">
            <a:avLst/>
          </a:prstGeom>
          <a:solidFill>
            <a:schemeClr val="accent1">
              <a:lumMod val="20000"/>
              <a:lumOff val="80000"/>
            </a:schemeClr>
          </a:solidFill>
        </p:spPr>
        <p:txBody>
          <a:bodyPr wrap="square" rtlCol="0">
            <a:spAutoFit/>
          </a:bodyPr>
          <a:lstStyle/>
          <a:p>
            <a:r>
              <a:rPr lang="en-US" sz="1600" b="1" dirty="0">
                <a:latin typeface="Arial" panose="020B0604020202020204" pitchFamily="34" charset="0"/>
                <a:cs typeface="Arial" panose="020B0604020202020204" pitchFamily="34" charset="0"/>
              </a:rPr>
              <a:t>Assessment of iron deficiency and iron deficiency anemia</a:t>
            </a:r>
            <a:endParaRPr lang="en-US" sz="1400" dirty="0">
              <a:solidFill>
                <a:srgbClr val="FF0000"/>
              </a:solidFill>
            </a:endParaRPr>
          </a:p>
        </p:txBody>
      </p:sp>
      <p:sp>
        <p:nvSpPr>
          <p:cNvPr id="6" name="TextBox 5"/>
          <p:cNvSpPr txBox="1"/>
          <p:nvPr/>
        </p:nvSpPr>
        <p:spPr>
          <a:xfrm>
            <a:off x="99791" y="6426184"/>
            <a:ext cx="765273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of table: de Pee, S., Taren, D., &amp; </a:t>
            </a:r>
            <a:r>
              <a:rPr lang="en-US" sz="1000" dirty="0" err="1">
                <a:latin typeface="Arial" panose="020B0604020202020204" pitchFamily="34" charset="0"/>
                <a:cs typeface="Arial" panose="020B0604020202020204" pitchFamily="34" charset="0"/>
              </a:rPr>
              <a:t>Bloem</a:t>
            </a:r>
            <a:r>
              <a:rPr lang="en-US" sz="1000" dirty="0">
                <a:latin typeface="Arial" panose="020B0604020202020204" pitchFamily="34" charset="0"/>
                <a:cs typeface="Arial" panose="020B0604020202020204" pitchFamily="34" charset="0"/>
              </a:rPr>
              <a:t>, M. W. (Eds.). (2017). </a:t>
            </a:r>
            <a:r>
              <a:rPr lang="en-US" sz="1000" i="1" dirty="0">
                <a:latin typeface="Arial" panose="020B0604020202020204" pitchFamily="34" charset="0"/>
                <a:cs typeface="Arial" panose="020B0604020202020204" pitchFamily="34" charset="0"/>
              </a:rPr>
              <a:t>Nutrition and health in a developing world </a:t>
            </a:r>
            <a:r>
              <a:rPr lang="en-US" sz="1000" dirty="0">
                <a:latin typeface="Arial" panose="020B0604020202020204" pitchFamily="34" charset="0"/>
                <a:cs typeface="Arial" panose="020B0604020202020204" pitchFamily="34" charset="0"/>
              </a:rPr>
              <a:t>(3</a:t>
            </a:r>
            <a:r>
              <a:rPr lang="en-US" sz="1000" baseline="30000" dirty="0">
                <a:latin typeface="Arial" panose="020B0604020202020204" pitchFamily="34" charset="0"/>
                <a:cs typeface="Arial" panose="020B0604020202020204" pitchFamily="34" charset="0"/>
              </a:rPr>
              <a:t>rd</a:t>
            </a:r>
            <a:r>
              <a:rPr lang="en-US" sz="1000" dirty="0">
                <a:latin typeface="Arial" panose="020B0604020202020204" pitchFamily="34" charset="0"/>
                <a:cs typeface="Arial" panose="020B0604020202020204" pitchFamily="34" charset="0"/>
              </a:rPr>
              <a:t> ed.). Humana Press. DOI 10.1007/978-3-319-43739-2 </a:t>
            </a:r>
          </a:p>
        </p:txBody>
      </p:sp>
    </p:spTree>
    <p:extLst>
      <p:ext uri="{BB962C8B-B14F-4D97-AF65-F5344CB8AC3E}">
        <p14:creationId xmlns:p14="http://schemas.microsoft.com/office/powerpoint/2010/main" val="364999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Arial" panose="020B0604020202020204" pitchFamily="34" charset="0"/>
              </a:rPr>
              <a:t>Evaluation of iron status</a:t>
            </a:r>
            <a:endParaRPr lang="en-US" dirty="0"/>
          </a:p>
        </p:txBody>
      </p:sp>
      <p:sp>
        <p:nvSpPr>
          <p:cNvPr id="3" name="Content Placeholder 2"/>
          <p:cNvSpPr>
            <a:spLocks noGrp="1"/>
          </p:cNvSpPr>
          <p:nvPr>
            <p:ph sz="quarter" idx="10"/>
          </p:nvPr>
        </p:nvSpPr>
        <p:spPr>
          <a:xfrm>
            <a:off x="628650" y="1487967"/>
            <a:ext cx="7886700" cy="4920925"/>
          </a:xfrm>
        </p:spPr>
        <p:txBody>
          <a:bodyPr>
            <a:normAutofit fontScale="85000" lnSpcReduction="20000"/>
          </a:bodyPr>
          <a:lstStyle/>
          <a:p>
            <a:pPr marL="457200" indent="-457200">
              <a:lnSpc>
                <a:spcPct val="130000"/>
              </a:lnSpc>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Serum ferritin </a:t>
            </a:r>
            <a:r>
              <a:rPr lang="en-US" dirty="0">
                <a:latin typeface="Arial" panose="020B0604020202020204" pitchFamily="34" charset="0"/>
                <a:cs typeface="Arial" panose="020B0604020202020204" pitchFamily="34" charset="0"/>
              </a:rPr>
              <a:t>combines with Fe and is stored in liver, spleen, and bone marrow. </a:t>
            </a:r>
          </a:p>
          <a:p>
            <a:pPr marL="800100" lvl="1" indent="-457200">
              <a:lnSpc>
                <a:spcPct val="130000"/>
              </a:lnSpc>
              <a:spcBef>
                <a:spcPts val="600"/>
              </a:spcBef>
              <a:buFont typeface="Courier New" panose="02070309020205020404" pitchFamily="49" charset="0"/>
              <a:buChar char="o"/>
            </a:pPr>
            <a:r>
              <a:rPr lang="en-US" dirty="0">
                <a:latin typeface="Arial" panose="020B0604020202020204" pitchFamily="34" charset="0"/>
                <a:cs typeface="Arial" panose="020B0604020202020204" pitchFamily="34" charset="0"/>
              </a:rPr>
              <a:t>Most sensitive and best test to detect early iron deficiency</a:t>
            </a:r>
          </a:p>
          <a:p>
            <a:pPr marL="457200" indent="-457200">
              <a:lnSpc>
                <a:spcPct val="130000"/>
              </a:lnSpc>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Transferrin</a:t>
            </a:r>
            <a:r>
              <a:rPr lang="en-US" dirty="0">
                <a:latin typeface="Arial" panose="020B0604020202020204" pitchFamily="34" charset="0"/>
                <a:cs typeface="Arial" panose="020B0604020202020204" pitchFamily="34" charset="0"/>
              </a:rPr>
              <a:t> carries Fe in blood. Associated and used to calculate TIBC (total iron binding capacity). </a:t>
            </a:r>
          </a:p>
          <a:p>
            <a:pPr marL="800100" lvl="1" indent="-457200">
              <a:lnSpc>
                <a:spcPct val="130000"/>
              </a:lnSpc>
              <a:spcBef>
                <a:spcPts val="600"/>
              </a:spcBef>
              <a:buFont typeface="Courier New" panose="02070309020205020404" pitchFamily="49" charset="0"/>
              <a:buChar char="o"/>
            </a:pPr>
            <a:r>
              <a:rPr lang="en-US" dirty="0">
                <a:latin typeface="Arial" panose="020B0604020202020204" pitchFamily="34" charset="0"/>
                <a:cs typeface="Arial" panose="020B0604020202020204" pitchFamily="34" charset="0"/>
              </a:rPr>
              <a:t>When TIBC goes up, iron level is low. When TIBC goes down, iron level is high. </a:t>
            </a:r>
          </a:p>
          <a:p>
            <a:pPr marL="457200" indent="-457200">
              <a:lnSpc>
                <a:spcPct val="130000"/>
              </a:lnSpc>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Hemoglobin (Hgb) </a:t>
            </a:r>
            <a:r>
              <a:rPr lang="en-US" dirty="0">
                <a:latin typeface="Arial" panose="020B0604020202020204" pitchFamily="34" charset="0"/>
                <a:cs typeface="Arial" panose="020B0604020202020204" pitchFamily="34" charset="0"/>
              </a:rPr>
              <a:t>is the molecule in red blood cells (RBCs) that holds iron and allows the cells to carry oxygen to the body tissues. </a:t>
            </a:r>
          </a:p>
          <a:p>
            <a:pPr marL="457200" indent="-457200">
              <a:lnSpc>
                <a:spcPct val="130000"/>
              </a:lnSpc>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Hematocrit (</a:t>
            </a:r>
            <a:r>
              <a:rPr lang="en-US" b="1" dirty="0" err="1">
                <a:latin typeface="Arial" panose="020B0604020202020204" pitchFamily="34" charset="0"/>
                <a:cs typeface="Arial" panose="020B0604020202020204" pitchFamily="34" charset="0"/>
              </a:rPr>
              <a:t>Hct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expressed as RBCs as a percentage of total blood volume.</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21</a:t>
            </a:fld>
            <a:endParaRPr lang="en-US" b="1" dirty="0">
              <a:solidFill>
                <a:schemeClr val="accent6"/>
              </a:solidFill>
            </a:endParaRPr>
          </a:p>
        </p:txBody>
      </p:sp>
      <p:sp>
        <p:nvSpPr>
          <p:cNvPr id="5" name="TextBox 4">
            <a:extLst>
              <a:ext uri="{FF2B5EF4-FFF2-40B4-BE49-F238E27FC236}">
                <a16:creationId xmlns:a16="http://schemas.microsoft.com/office/drawing/2014/main" id="{E12BA98E-9776-44F9-B2D2-34FFD5638F40}"/>
              </a:ext>
            </a:extLst>
          </p:cNvPr>
          <p:cNvSpPr txBox="1"/>
          <p:nvPr/>
        </p:nvSpPr>
        <p:spPr>
          <a:xfrm>
            <a:off x="0" y="6587250"/>
            <a:ext cx="6944373"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Lee, Robert and Nieman, David. Nutritional Assessment 5th edition. McGraw Hill 2010. </a:t>
            </a:r>
          </a:p>
          <a:p>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416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47215" cy="1017107"/>
          </a:xfrm>
        </p:spPr>
        <p:txBody>
          <a:bodyPr>
            <a:noAutofit/>
          </a:bodyPr>
          <a:lstStyle/>
          <a:p>
            <a:r>
              <a:rPr lang="en-US" sz="3600" b="1" dirty="0">
                <a:solidFill>
                  <a:schemeClr val="accent5">
                    <a:lumMod val="75000"/>
                  </a:schemeClr>
                </a:solidFill>
                <a:latin typeface="Arial" panose="020B0604020202020204" pitchFamily="34" charset="0"/>
              </a:rPr>
              <a:t>Limitations of biochemical methods</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22</a:t>
            </a:fld>
            <a:endParaRPr lang="en-US" b="1" dirty="0">
              <a:solidFill>
                <a:schemeClr val="accent6"/>
              </a:solidFill>
            </a:endParaRPr>
          </a:p>
        </p:txBody>
      </p:sp>
      <p:sp>
        <p:nvSpPr>
          <p:cNvPr id="3" name="Content Placeholder 2"/>
          <p:cNvSpPr>
            <a:spLocks noGrp="1"/>
          </p:cNvSpPr>
          <p:nvPr>
            <p:ph sz="quarter" idx="10"/>
          </p:nvPr>
        </p:nvSpPr>
        <p:spPr>
          <a:xfrm>
            <a:off x="596455" y="1487967"/>
            <a:ext cx="7951090" cy="4860842"/>
          </a:xfrm>
        </p:spPr>
        <p:txBody>
          <a:bodyPr vert="horz" lIns="91440" tIns="45720" rIns="91440" bIns="45720" rtlCol="0" anchor="t">
            <a:noAutofit/>
          </a:bodyPr>
          <a:lstStyle/>
          <a:p>
            <a:pPr marL="342900" indent="-342900">
              <a:lnSpc>
                <a:spcPct val="110000"/>
              </a:lnSpc>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Measurement error is possible; </a:t>
            </a:r>
            <a:r>
              <a:rPr lang="en-US" sz="2200" b="0" i="0" kern="1200" dirty="0">
                <a:solidFill>
                  <a:schemeClr val="tx1"/>
                </a:solidFill>
                <a:effectLst/>
                <a:latin typeface="Arial" panose="020B0604020202020204" pitchFamily="34" charset="0"/>
                <a:cs typeface="Arial" panose="020B0604020202020204" pitchFamily="34" charset="0"/>
              </a:rPr>
              <a:t>measurement error is the difference between the true value of the biomarker and the measured value.</a:t>
            </a:r>
            <a:r>
              <a:rPr lang="en-US" sz="2200" dirty="0">
                <a:latin typeface="Arial" panose="020B0604020202020204" pitchFamily="34" charset="0"/>
                <a:cs typeface="Arial" panose="020B0604020202020204" pitchFamily="34" charset="0"/>
              </a:rPr>
              <a:t> </a:t>
            </a:r>
          </a:p>
          <a:p>
            <a:pPr marL="342900" indent="-342900">
              <a:lnSpc>
                <a:spcPct val="110000"/>
              </a:lnSpc>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Measurement error can be happened </a:t>
            </a:r>
            <a:r>
              <a:rPr lang="en-US" sz="2200" b="0" i="0" kern="1200" dirty="0">
                <a:solidFill>
                  <a:schemeClr val="tx1"/>
                </a:solidFill>
                <a:effectLst/>
                <a:latin typeface="Arial" panose="020B0604020202020204" pitchFamily="34" charset="0"/>
                <a:cs typeface="Arial" panose="020B0604020202020204" pitchFamily="34" charset="0"/>
              </a:rPr>
              <a:t>either by biological (preanalytical) or laboratory (analytical) error.</a:t>
            </a:r>
            <a:r>
              <a:rPr lang="en-US" sz="2200" dirty="0">
                <a:latin typeface="Arial" panose="020B0604020202020204" pitchFamily="34" charset="0"/>
                <a:cs typeface="Arial" panose="020B0604020202020204" pitchFamily="34" charset="0"/>
              </a:rPr>
              <a:t> </a:t>
            </a:r>
          </a:p>
          <a:p>
            <a:pPr marL="342900" indent="-342900">
              <a:lnSpc>
                <a:spcPct val="110000"/>
              </a:lnSpc>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Some biomarkers can have day-to-day or even within-day variability.</a:t>
            </a:r>
          </a:p>
          <a:p>
            <a:pPr marL="342900" indent="-342900">
              <a:lnSpc>
                <a:spcPct val="110000"/>
              </a:lnSpc>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Some nutrients do not have good, specific biomarkers.</a:t>
            </a:r>
          </a:p>
          <a:p>
            <a:pPr marL="342900" indent="-342900">
              <a:lnSpc>
                <a:spcPct val="110000"/>
              </a:lnSpc>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Biochemical assessments require training, equipment, and supplies, which can be costly.</a:t>
            </a:r>
          </a:p>
          <a:p>
            <a:pPr marL="342900" indent="-342900">
              <a:lnSpc>
                <a:spcPct val="110000"/>
              </a:lnSpc>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As with all nutritional assessment, consent is important, and biochemical assessments in particular can be invasive.</a:t>
            </a:r>
          </a:p>
        </p:txBody>
      </p:sp>
      <p:sp>
        <p:nvSpPr>
          <p:cNvPr id="5" name="TextBox 4">
            <a:extLst>
              <a:ext uri="{FF2B5EF4-FFF2-40B4-BE49-F238E27FC236}">
                <a16:creationId xmlns:a16="http://schemas.microsoft.com/office/drawing/2014/main" id="{5C7CA186-3B8C-4DDA-A3D5-C7B96B10B47A}"/>
              </a:ext>
            </a:extLst>
          </p:cNvPr>
          <p:cNvSpPr txBox="1"/>
          <p:nvPr/>
        </p:nvSpPr>
        <p:spPr>
          <a:xfrm>
            <a:off x="-2246" y="6521262"/>
            <a:ext cx="8776138"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Laboratory Issues: Use of Nutritional Biomarkers | The Journal of Nutrition | Oxford Academic (oup.com)</a:t>
            </a:r>
            <a:r>
              <a:rPr lang="en-US" sz="1000" dirty="0">
                <a:latin typeface="Arial" panose="020B0604020202020204" pitchFamily="34" charset="0"/>
                <a:cs typeface="Arial" panose="020B0604020202020204" pitchFamily="34" charset="0"/>
              </a:rPr>
              <a:t> &amp; </a:t>
            </a:r>
            <a:r>
              <a:rPr lang="en-US" sz="1000" dirty="0">
                <a:latin typeface="Arial" panose="020B0604020202020204" pitchFamily="34" charset="0"/>
                <a:cs typeface="Arial" panose="020B0604020202020204" pitchFamily="34" charset="0"/>
                <a:hlinkClick r:id="rId4"/>
              </a:rPr>
              <a:t>Biomarkers: Potential Uses and Limitations (nih.gov)</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4729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Clinical methods</a:t>
            </a:r>
          </a:p>
        </p:txBody>
      </p:sp>
      <p:sp>
        <p:nvSpPr>
          <p:cNvPr id="3" name="Content Placeholder 2"/>
          <p:cNvSpPr>
            <a:spLocks noGrp="1"/>
          </p:cNvSpPr>
          <p:nvPr>
            <p:ph sz="quarter" idx="10"/>
          </p:nvPr>
        </p:nvSpPr>
        <p:spPr>
          <a:xfrm>
            <a:off x="628650" y="1487967"/>
            <a:ext cx="7886700" cy="4969477"/>
          </a:xfrm>
        </p:spPr>
        <p:txBody>
          <a:bodyPr>
            <a:normAutofit fontScale="77500" lnSpcReduction="20000"/>
          </a:bodyPr>
          <a:lstStyle/>
          <a:p>
            <a:pPr marL="457200" indent="-457200">
              <a:lnSpc>
                <a:spcPct val="13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Clinical assessment includes checking for visible signs of nutritional deficiencies such as bilateral pitting edema, emaciation (a sign of wasting, which is loss of muscle and fat tissue as a result of low energy intake and/or nutrient loss from infection), hair loss, and changes in hair color.</a:t>
            </a:r>
          </a:p>
          <a:p>
            <a:pPr marL="457200" indent="-457200">
              <a:lnSpc>
                <a:spcPct val="13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Clinical nutrition assessment also includes checking for or asking clients about symptoms of infection that can increase nutrient needs (e.g., fever) and nutrient loss (e.g., diarrhea and vomiting), as well as medical conditions (e.g., HIV, celiac disease) that impair digestion and nutrient absorption and increase the risk of developing malnutrition</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23</a:t>
            </a:fld>
            <a:endParaRPr lang="en-US" b="1" dirty="0">
              <a:solidFill>
                <a:schemeClr val="accent6"/>
              </a:solidFill>
            </a:endParaRPr>
          </a:p>
        </p:txBody>
      </p:sp>
      <p:sp>
        <p:nvSpPr>
          <p:cNvPr id="5" name="TextBox 4"/>
          <p:cNvSpPr txBox="1"/>
          <p:nvPr/>
        </p:nvSpPr>
        <p:spPr>
          <a:xfrm>
            <a:off x="0" y="6657945"/>
            <a:ext cx="6357257"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Module 2. Nutrition Assessment and Classification (NACS User's Guide) (fantaproject.org)</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719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5" y="365126"/>
            <a:ext cx="7467134" cy="1017107"/>
          </a:xfrm>
        </p:spPr>
        <p:txBody>
          <a:bodyPr>
            <a:noAutofit/>
          </a:bodyPr>
          <a:lstStyle/>
          <a:p>
            <a:r>
              <a:rPr lang="en-US" sz="3600" b="1" dirty="0">
                <a:solidFill>
                  <a:schemeClr val="accent5">
                    <a:lumMod val="75000"/>
                  </a:schemeClr>
                </a:solidFill>
                <a:latin typeface="Arial" panose="020B0604020202020204" pitchFamily="34" charset="0"/>
              </a:rPr>
              <a:t>Sign and symptoms of marasmus and kwashiorkor</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24</a:t>
            </a:fld>
            <a:endParaRPr lang="en-US" b="1" dirty="0">
              <a:solidFill>
                <a:schemeClr val="accent6"/>
              </a:solidFill>
            </a:endParaRPr>
          </a:p>
        </p:txBody>
      </p:sp>
      <p:pic>
        <p:nvPicPr>
          <p:cNvPr id="3" name="Picture 2"/>
          <p:cNvPicPr>
            <a:picLocks noChangeAspect="1"/>
          </p:cNvPicPr>
          <p:nvPr/>
        </p:nvPicPr>
        <p:blipFill>
          <a:blip r:embed="rId3"/>
          <a:stretch>
            <a:fillRect/>
          </a:stretch>
        </p:blipFill>
        <p:spPr>
          <a:xfrm>
            <a:off x="2146072" y="1555708"/>
            <a:ext cx="4924425" cy="4619625"/>
          </a:xfrm>
          <a:prstGeom prst="rect">
            <a:avLst/>
          </a:prstGeom>
        </p:spPr>
      </p:pic>
      <p:sp>
        <p:nvSpPr>
          <p:cNvPr id="8" name="Oval 7"/>
          <p:cNvSpPr/>
          <p:nvPr/>
        </p:nvSpPr>
        <p:spPr>
          <a:xfrm>
            <a:off x="6032665" y="1555708"/>
            <a:ext cx="1223158" cy="4619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77790" y="2790701"/>
            <a:ext cx="1223158" cy="3301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46072" y="5852126"/>
            <a:ext cx="1570905" cy="273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19319" y="5852125"/>
            <a:ext cx="1570905" cy="273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459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456366"/>
            <a:ext cx="7855306" cy="1017107"/>
          </a:xfrm>
        </p:spPr>
        <p:txBody>
          <a:bodyPr>
            <a:noAutofit/>
          </a:bodyPr>
          <a:lstStyle/>
          <a:p>
            <a:r>
              <a:rPr lang="en-US" sz="3600" b="1" dirty="0">
                <a:solidFill>
                  <a:schemeClr val="accent5">
                    <a:lumMod val="75000"/>
                  </a:schemeClr>
                </a:solidFill>
                <a:latin typeface="Arial" panose="020B0604020202020204" pitchFamily="34" charset="0"/>
              </a:rPr>
              <a:t>Clinical signs and symptoms of micronutrient deficiency</a:t>
            </a:r>
          </a:p>
        </p:txBody>
      </p:sp>
      <p:pic>
        <p:nvPicPr>
          <p:cNvPr id="5" name="Content Placeholder 4"/>
          <p:cNvPicPr>
            <a:picLocks noGrp="1" noChangeAspect="1"/>
          </p:cNvPicPr>
          <p:nvPr>
            <p:ph sz="quarter" idx="10"/>
          </p:nvPr>
        </p:nvPicPr>
        <p:blipFill rotWithShape="1">
          <a:blip r:embed="rId3"/>
          <a:srcRect t="4436"/>
          <a:stretch/>
        </p:blipFill>
        <p:spPr>
          <a:xfrm>
            <a:off x="954157" y="1445548"/>
            <a:ext cx="6872518" cy="4720302"/>
          </a:xfrm>
          <a:prstGeom prst="rect">
            <a:avLst/>
          </a:prstGeom>
        </p:spPr>
      </p:pic>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25</a:t>
            </a:fld>
            <a:endParaRPr lang="en-US" b="1" dirty="0">
              <a:solidFill>
                <a:schemeClr val="accent6"/>
              </a:solidFill>
            </a:endParaRPr>
          </a:p>
        </p:txBody>
      </p:sp>
      <p:sp>
        <p:nvSpPr>
          <p:cNvPr id="6" name="TextBox 5"/>
          <p:cNvSpPr txBox="1"/>
          <p:nvPr/>
        </p:nvSpPr>
        <p:spPr>
          <a:xfrm>
            <a:off x="99791" y="6297466"/>
            <a:ext cx="765273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of table: de Pee, S., Taren, D., &amp; </a:t>
            </a:r>
            <a:r>
              <a:rPr lang="en-US" sz="1000" dirty="0" err="1">
                <a:latin typeface="Arial" panose="020B0604020202020204" pitchFamily="34" charset="0"/>
                <a:cs typeface="Arial" panose="020B0604020202020204" pitchFamily="34" charset="0"/>
              </a:rPr>
              <a:t>Bloem</a:t>
            </a:r>
            <a:r>
              <a:rPr lang="en-US" sz="1000" dirty="0">
                <a:latin typeface="Arial" panose="020B0604020202020204" pitchFamily="34" charset="0"/>
                <a:cs typeface="Arial" panose="020B0604020202020204" pitchFamily="34" charset="0"/>
              </a:rPr>
              <a:t>, M. W. (Eds.). (2017). </a:t>
            </a:r>
            <a:r>
              <a:rPr lang="en-US" sz="1000" i="1" dirty="0">
                <a:latin typeface="Arial" panose="020B0604020202020204" pitchFamily="34" charset="0"/>
                <a:cs typeface="Arial" panose="020B0604020202020204" pitchFamily="34" charset="0"/>
              </a:rPr>
              <a:t>Nutrition and health in a developing world </a:t>
            </a:r>
            <a:r>
              <a:rPr lang="en-US" sz="1000" dirty="0">
                <a:latin typeface="Arial" panose="020B0604020202020204" pitchFamily="34" charset="0"/>
                <a:cs typeface="Arial" panose="020B0604020202020204" pitchFamily="34" charset="0"/>
              </a:rPr>
              <a:t>(3</a:t>
            </a:r>
            <a:r>
              <a:rPr lang="en-US" sz="1000" baseline="30000" dirty="0">
                <a:latin typeface="Arial" panose="020B0604020202020204" pitchFamily="34" charset="0"/>
                <a:cs typeface="Arial" panose="020B0604020202020204" pitchFamily="34" charset="0"/>
              </a:rPr>
              <a:t>rd</a:t>
            </a:r>
            <a:r>
              <a:rPr lang="en-US" sz="1000" dirty="0">
                <a:latin typeface="Arial" panose="020B0604020202020204" pitchFamily="34" charset="0"/>
                <a:cs typeface="Arial" panose="020B0604020202020204" pitchFamily="34" charset="0"/>
              </a:rPr>
              <a:t> ed.). Humana Press. DOI 10.1007/978-3-319-43739-2 </a:t>
            </a:r>
          </a:p>
        </p:txBody>
      </p:sp>
    </p:spTree>
    <p:extLst>
      <p:ext uri="{BB962C8B-B14F-4D97-AF65-F5344CB8AC3E}">
        <p14:creationId xmlns:p14="http://schemas.microsoft.com/office/powerpoint/2010/main" val="292639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5">
                    <a:lumMod val="75000"/>
                  </a:schemeClr>
                </a:solidFill>
                <a:latin typeface="Arial" panose="020B0604020202020204" pitchFamily="34" charset="0"/>
              </a:rPr>
              <a:t>Clinical signs and symptoms of micronutrient deficiency</a:t>
            </a:r>
            <a:r>
              <a:rPr lang="en-US" dirty="0"/>
              <a:t> </a:t>
            </a:r>
            <a:r>
              <a:rPr lang="en-US" b="1" dirty="0">
                <a:solidFill>
                  <a:schemeClr val="accent5">
                    <a:lumMod val="75000"/>
                  </a:schemeClr>
                </a:solidFill>
                <a:latin typeface="Arial" panose="020B0604020202020204" pitchFamily="34" charset="0"/>
              </a:rPr>
              <a:t>(continued)</a:t>
            </a:r>
          </a:p>
        </p:txBody>
      </p:sp>
      <p:pic>
        <p:nvPicPr>
          <p:cNvPr id="5" name="Content Placeholder 4"/>
          <p:cNvPicPr>
            <a:picLocks noGrp="1" noChangeAspect="1"/>
          </p:cNvPicPr>
          <p:nvPr>
            <p:ph sz="quarter" idx="10"/>
          </p:nvPr>
        </p:nvPicPr>
        <p:blipFill rotWithShape="1">
          <a:blip r:embed="rId2"/>
          <a:srcRect t="4197"/>
          <a:stretch/>
        </p:blipFill>
        <p:spPr>
          <a:xfrm>
            <a:off x="785814" y="1433576"/>
            <a:ext cx="7192033" cy="4732274"/>
          </a:xfrm>
          <a:prstGeom prst="rect">
            <a:avLst/>
          </a:prstGeom>
        </p:spPr>
      </p:pic>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26</a:t>
            </a:fld>
            <a:endParaRPr lang="en-US" b="1" dirty="0">
              <a:solidFill>
                <a:schemeClr val="accent6"/>
              </a:solidFill>
            </a:endParaRPr>
          </a:p>
        </p:txBody>
      </p:sp>
      <p:sp>
        <p:nvSpPr>
          <p:cNvPr id="6" name="TextBox 5"/>
          <p:cNvSpPr txBox="1"/>
          <p:nvPr/>
        </p:nvSpPr>
        <p:spPr>
          <a:xfrm>
            <a:off x="99791" y="6297466"/>
            <a:ext cx="765273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of table: de Pee, S., Taren, D., &amp; </a:t>
            </a:r>
            <a:r>
              <a:rPr lang="en-US" sz="1000" dirty="0" err="1">
                <a:latin typeface="Arial" panose="020B0604020202020204" pitchFamily="34" charset="0"/>
                <a:cs typeface="Arial" panose="020B0604020202020204" pitchFamily="34" charset="0"/>
              </a:rPr>
              <a:t>Bloem</a:t>
            </a:r>
            <a:r>
              <a:rPr lang="en-US" sz="1000" dirty="0">
                <a:latin typeface="Arial" panose="020B0604020202020204" pitchFamily="34" charset="0"/>
                <a:cs typeface="Arial" panose="020B0604020202020204" pitchFamily="34" charset="0"/>
              </a:rPr>
              <a:t>, M. W. (Eds.). (2017). </a:t>
            </a:r>
            <a:r>
              <a:rPr lang="en-US" sz="1000" i="1" dirty="0">
                <a:latin typeface="Arial" panose="020B0604020202020204" pitchFamily="34" charset="0"/>
                <a:cs typeface="Arial" panose="020B0604020202020204" pitchFamily="34" charset="0"/>
              </a:rPr>
              <a:t>Nutrition and health in a developing world </a:t>
            </a:r>
            <a:r>
              <a:rPr lang="en-US" sz="1000" dirty="0">
                <a:latin typeface="Arial" panose="020B0604020202020204" pitchFamily="34" charset="0"/>
                <a:cs typeface="Arial" panose="020B0604020202020204" pitchFamily="34" charset="0"/>
              </a:rPr>
              <a:t>(3</a:t>
            </a:r>
            <a:r>
              <a:rPr lang="en-US" sz="1000" baseline="30000" dirty="0">
                <a:latin typeface="Arial" panose="020B0604020202020204" pitchFamily="34" charset="0"/>
                <a:cs typeface="Arial" panose="020B0604020202020204" pitchFamily="34" charset="0"/>
              </a:rPr>
              <a:t>rd</a:t>
            </a:r>
            <a:r>
              <a:rPr lang="en-US" sz="1000" dirty="0">
                <a:latin typeface="Arial" panose="020B0604020202020204" pitchFamily="34" charset="0"/>
                <a:cs typeface="Arial" panose="020B0604020202020204" pitchFamily="34" charset="0"/>
              </a:rPr>
              <a:t> ed.). Humana Press. DOI 10.1007/978-3-319-43739-2 </a:t>
            </a:r>
          </a:p>
        </p:txBody>
      </p:sp>
    </p:spTree>
    <p:extLst>
      <p:ext uri="{BB962C8B-B14F-4D97-AF65-F5344CB8AC3E}">
        <p14:creationId xmlns:p14="http://schemas.microsoft.com/office/powerpoint/2010/main" val="6702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Arial" panose="020B0604020202020204" pitchFamily="34" charset="0"/>
              </a:rPr>
              <a:t>Clinical signs and symptoms of micronutrient deficiency</a:t>
            </a:r>
            <a:r>
              <a:rPr lang="en-US" dirty="0"/>
              <a:t> </a:t>
            </a:r>
            <a:r>
              <a:rPr lang="en-US" b="1" dirty="0">
                <a:solidFill>
                  <a:schemeClr val="accent5">
                    <a:lumMod val="75000"/>
                  </a:schemeClr>
                </a:solidFill>
                <a:latin typeface="Arial" panose="020B0604020202020204" pitchFamily="34" charset="0"/>
              </a:rPr>
              <a:t>(continued)</a:t>
            </a:r>
            <a:endParaRPr lang="en-US" dirty="0"/>
          </a:p>
        </p:txBody>
      </p:sp>
      <p:pic>
        <p:nvPicPr>
          <p:cNvPr id="5" name="Content Placeholder 4"/>
          <p:cNvPicPr>
            <a:picLocks noGrp="1" noChangeAspect="1"/>
          </p:cNvPicPr>
          <p:nvPr>
            <p:ph sz="quarter" idx="10"/>
          </p:nvPr>
        </p:nvPicPr>
        <p:blipFill rotWithShape="1">
          <a:blip r:embed="rId2"/>
          <a:srcRect t="5389"/>
          <a:stretch/>
        </p:blipFill>
        <p:spPr>
          <a:xfrm>
            <a:off x="578095" y="1527717"/>
            <a:ext cx="7638861" cy="4638133"/>
          </a:xfrm>
          <a:prstGeom prst="rect">
            <a:avLst/>
          </a:prstGeom>
        </p:spPr>
      </p:pic>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27</a:t>
            </a:fld>
            <a:endParaRPr lang="en-US" b="1" dirty="0">
              <a:solidFill>
                <a:schemeClr val="accent6"/>
              </a:solidFill>
            </a:endParaRPr>
          </a:p>
        </p:txBody>
      </p:sp>
      <p:sp>
        <p:nvSpPr>
          <p:cNvPr id="6" name="TextBox 5"/>
          <p:cNvSpPr txBox="1"/>
          <p:nvPr/>
        </p:nvSpPr>
        <p:spPr>
          <a:xfrm>
            <a:off x="99791" y="6297466"/>
            <a:ext cx="765273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of table: de Pee, S., Taren, D., &amp; </a:t>
            </a:r>
            <a:r>
              <a:rPr lang="en-US" sz="1000" dirty="0" err="1">
                <a:latin typeface="Arial" panose="020B0604020202020204" pitchFamily="34" charset="0"/>
                <a:cs typeface="Arial" panose="020B0604020202020204" pitchFamily="34" charset="0"/>
              </a:rPr>
              <a:t>Bloem</a:t>
            </a:r>
            <a:r>
              <a:rPr lang="en-US" sz="1000" dirty="0">
                <a:latin typeface="Arial" panose="020B0604020202020204" pitchFamily="34" charset="0"/>
                <a:cs typeface="Arial" panose="020B0604020202020204" pitchFamily="34" charset="0"/>
              </a:rPr>
              <a:t>, M. W. (Eds.). (2017). </a:t>
            </a:r>
            <a:r>
              <a:rPr lang="en-US" sz="1000" i="1" dirty="0">
                <a:latin typeface="Arial" panose="020B0604020202020204" pitchFamily="34" charset="0"/>
                <a:cs typeface="Arial" panose="020B0604020202020204" pitchFamily="34" charset="0"/>
              </a:rPr>
              <a:t>Nutrition and health in a developing world </a:t>
            </a:r>
            <a:r>
              <a:rPr lang="en-US" sz="1000" dirty="0">
                <a:latin typeface="Arial" panose="020B0604020202020204" pitchFamily="34" charset="0"/>
                <a:cs typeface="Arial" panose="020B0604020202020204" pitchFamily="34" charset="0"/>
              </a:rPr>
              <a:t>(3</a:t>
            </a:r>
            <a:r>
              <a:rPr lang="en-US" sz="1000" baseline="30000" dirty="0">
                <a:latin typeface="Arial" panose="020B0604020202020204" pitchFamily="34" charset="0"/>
                <a:cs typeface="Arial" panose="020B0604020202020204" pitchFamily="34" charset="0"/>
              </a:rPr>
              <a:t>rd</a:t>
            </a:r>
            <a:r>
              <a:rPr lang="en-US" sz="1000" dirty="0">
                <a:latin typeface="Arial" panose="020B0604020202020204" pitchFamily="34" charset="0"/>
                <a:cs typeface="Arial" panose="020B0604020202020204" pitchFamily="34" charset="0"/>
              </a:rPr>
              <a:t> ed.). Humana Press. DOI 10.1007/978-3-319-43739-2 </a:t>
            </a:r>
          </a:p>
        </p:txBody>
      </p:sp>
    </p:spTree>
    <p:extLst>
      <p:ext uri="{BB962C8B-B14F-4D97-AF65-F5344CB8AC3E}">
        <p14:creationId xmlns:p14="http://schemas.microsoft.com/office/powerpoint/2010/main" val="396755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Arial" panose="020B0604020202020204" pitchFamily="34" charset="0"/>
              </a:rPr>
              <a:t>Clinical signs and symptoms of micronutrient deficiency</a:t>
            </a:r>
            <a:r>
              <a:rPr lang="en-US" dirty="0"/>
              <a:t> </a:t>
            </a:r>
            <a:r>
              <a:rPr lang="en-US" b="1" dirty="0">
                <a:solidFill>
                  <a:schemeClr val="accent5">
                    <a:lumMod val="75000"/>
                  </a:schemeClr>
                </a:solidFill>
                <a:latin typeface="Arial" panose="020B0604020202020204" pitchFamily="34" charset="0"/>
              </a:rPr>
              <a:t>(continued)</a:t>
            </a:r>
            <a:endParaRPr lang="en-US" dirty="0"/>
          </a:p>
        </p:txBody>
      </p:sp>
      <p:pic>
        <p:nvPicPr>
          <p:cNvPr id="5" name="Content Placeholder 4"/>
          <p:cNvPicPr>
            <a:picLocks noGrp="1" noChangeAspect="1"/>
          </p:cNvPicPr>
          <p:nvPr>
            <p:ph sz="quarter" idx="10"/>
          </p:nvPr>
        </p:nvPicPr>
        <p:blipFill rotWithShape="1">
          <a:blip r:embed="rId3"/>
          <a:srcRect t="3720"/>
          <a:stretch/>
        </p:blipFill>
        <p:spPr>
          <a:xfrm>
            <a:off x="1003609" y="1443435"/>
            <a:ext cx="6900917" cy="4905374"/>
          </a:xfrm>
          <a:prstGeom prst="rect">
            <a:avLst/>
          </a:prstGeom>
        </p:spPr>
      </p:pic>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28</a:t>
            </a:fld>
            <a:endParaRPr lang="en-US" b="1" dirty="0">
              <a:solidFill>
                <a:schemeClr val="accent6"/>
              </a:solidFill>
            </a:endParaRPr>
          </a:p>
        </p:txBody>
      </p:sp>
      <p:sp>
        <p:nvSpPr>
          <p:cNvPr id="6" name="TextBox 5"/>
          <p:cNvSpPr txBox="1"/>
          <p:nvPr/>
        </p:nvSpPr>
        <p:spPr>
          <a:xfrm>
            <a:off x="0" y="6436476"/>
            <a:ext cx="765273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of table: de Pee, S., Taren, D., &amp; </a:t>
            </a:r>
            <a:r>
              <a:rPr lang="en-US" sz="1000" dirty="0" err="1">
                <a:latin typeface="Arial" panose="020B0604020202020204" pitchFamily="34" charset="0"/>
                <a:cs typeface="Arial" panose="020B0604020202020204" pitchFamily="34" charset="0"/>
              </a:rPr>
              <a:t>Bloem</a:t>
            </a:r>
            <a:r>
              <a:rPr lang="en-US" sz="1000" dirty="0">
                <a:latin typeface="Arial" panose="020B0604020202020204" pitchFamily="34" charset="0"/>
                <a:cs typeface="Arial" panose="020B0604020202020204" pitchFamily="34" charset="0"/>
              </a:rPr>
              <a:t>, M. W. (Eds.). (2017). </a:t>
            </a:r>
            <a:r>
              <a:rPr lang="en-US" sz="1000" i="1" dirty="0">
                <a:latin typeface="Arial" panose="020B0604020202020204" pitchFamily="34" charset="0"/>
                <a:cs typeface="Arial" panose="020B0604020202020204" pitchFamily="34" charset="0"/>
              </a:rPr>
              <a:t>Nutrition and health in a developing world </a:t>
            </a:r>
            <a:r>
              <a:rPr lang="en-US" sz="1000" dirty="0">
                <a:latin typeface="Arial" panose="020B0604020202020204" pitchFamily="34" charset="0"/>
                <a:cs typeface="Arial" panose="020B0604020202020204" pitchFamily="34" charset="0"/>
              </a:rPr>
              <a:t>(3</a:t>
            </a:r>
            <a:r>
              <a:rPr lang="en-US" sz="1000" baseline="30000" dirty="0">
                <a:latin typeface="Arial" panose="020B0604020202020204" pitchFamily="34" charset="0"/>
                <a:cs typeface="Arial" panose="020B0604020202020204" pitchFamily="34" charset="0"/>
              </a:rPr>
              <a:t>rd</a:t>
            </a:r>
            <a:r>
              <a:rPr lang="en-US" sz="1000" dirty="0">
                <a:latin typeface="Arial" panose="020B0604020202020204" pitchFamily="34" charset="0"/>
                <a:cs typeface="Arial" panose="020B0604020202020204" pitchFamily="34" charset="0"/>
              </a:rPr>
              <a:t> ed.). Humana Press. DOI 10.1007/978-3-319-43739-2 </a:t>
            </a:r>
          </a:p>
        </p:txBody>
      </p:sp>
    </p:spTree>
    <p:extLst>
      <p:ext uri="{BB962C8B-B14F-4D97-AF65-F5344CB8AC3E}">
        <p14:creationId xmlns:p14="http://schemas.microsoft.com/office/powerpoint/2010/main" val="3804365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Dietary methods</a:t>
            </a:r>
          </a:p>
        </p:txBody>
      </p:sp>
      <p:sp>
        <p:nvSpPr>
          <p:cNvPr id="3" name="Content Placeholder 2"/>
          <p:cNvSpPr>
            <a:spLocks noGrp="1"/>
          </p:cNvSpPr>
          <p:nvPr>
            <p:ph sz="quarter" idx="10"/>
          </p:nvPr>
        </p:nvSpPr>
        <p:spPr>
          <a:xfrm>
            <a:off x="628650" y="1487967"/>
            <a:ext cx="7951090" cy="5004907"/>
          </a:xfrm>
        </p:spPr>
        <p:txBody>
          <a:bodyPr vert="horz" lIns="91440" tIns="45720" rIns="91440" bIns="45720" rtlCol="0" anchor="t">
            <a:normAutofit/>
          </a:bodyPr>
          <a:lstStyle/>
          <a:p>
            <a:pPr marL="457200" indent="-457200">
              <a:lnSpc>
                <a:spcPct val="11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Dietary assessment provides information on dietary quality and quantity of macro- and micronutrients consumed by an individual or population.</a:t>
            </a:r>
          </a:p>
          <a:p>
            <a:pPr marL="457200" indent="-457200">
              <a:lnSpc>
                <a:spcPct val="110000"/>
              </a:lnSpc>
              <a:spcBef>
                <a:spcPts val="1200"/>
              </a:spcBef>
              <a:buFont typeface="Arial" panose="020B0604020202020204" pitchFamily="34" charset="0"/>
              <a:buChar char="•"/>
            </a:pPr>
            <a:r>
              <a:rPr lang="en-US" sz="2400" dirty="0">
                <a:latin typeface="Arial"/>
                <a:cs typeface="Arial"/>
              </a:rPr>
              <a:t>Dietary assessment can be used to determine excess intakes (especially of calories) as well as nutrient deficiencies from a poor diet.</a:t>
            </a:r>
          </a:p>
          <a:p>
            <a:pPr marL="457200" indent="-457200">
              <a:lnSpc>
                <a:spcPct val="110000"/>
              </a:lnSpc>
              <a:spcBef>
                <a:spcPts val="1200"/>
              </a:spcBef>
              <a:buFont typeface="Arial" panose="020B0604020202020204" pitchFamily="34" charset="0"/>
              <a:buChar char="•"/>
            </a:pPr>
            <a:r>
              <a:rPr lang="en-US" sz="2400" dirty="0">
                <a:latin typeface="Arial"/>
                <a:cs typeface="Arial"/>
              </a:rPr>
              <a:t>Dietary assessment can identify risk factors that can lead to non-communicable diseases such as diabetes, cardiovascular diseases, and cancer.</a:t>
            </a:r>
          </a:p>
          <a:p>
            <a:pPr marL="800100" lvl="1" indent="-457200">
              <a:lnSpc>
                <a:spcPct val="110000"/>
              </a:lnSpc>
              <a:spcBef>
                <a:spcPts val="1200"/>
              </a:spcBef>
              <a:buFont typeface="Arial" panose="020B0604020202020204" pitchFamily="34" charset="0"/>
              <a:buChar char="•"/>
            </a:pPr>
            <a:r>
              <a:rPr lang="en-US" dirty="0">
                <a:latin typeface="Arial"/>
                <a:cs typeface="Arial"/>
              </a:rPr>
              <a:t>Salt, sugar, fat, ultra-processed foods</a:t>
            </a:r>
          </a:p>
        </p:txBody>
      </p:sp>
      <p:sp>
        <p:nvSpPr>
          <p:cNvPr id="4" name="Slide Number Placeholder 3"/>
          <p:cNvSpPr>
            <a:spLocks noGrp="1"/>
          </p:cNvSpPr>
          <p:nvPr>
            <p:ph type="sldNum" sz="quarter" idx="11"/>
          </p:nvPr>
        </p:nvSpPr>
        <p:spPr/>
        <p:txBody>
          <a:bodyPr/>
          <a:lstStyle/>
          <a:p>
            <a:r>
              <a:rPr lang="en-US" dirty="0">
                <a:solidFill>
                  <a:schemeClr val="tx2"/>
                </a:solidFill>
              </a:rPr>
              <a:t>ANRCB   |   </a:t>
            </a:r>
            <a:fld id="{D8FE707D-7EDD-4671-B995-A3FBECAF0B25}" type="slidenum">
              <a:rPr lang="en-US" b="1" smtClean="0">
                <a:solidFill>
                  <a:schemeClr val="accent6"/>
                </a:solidFill>
              </a:rPr>
              <a:pPr/>
              <a:t>29</a:t>
            </a:fld>
            <a:endParaRPr lang="en-US" b="1" dirty="0">
              <a:solidFill>
                <a:schemeClr val="accent6"/>
              </a:solidFill>
            </a:endParaRPr>
          </a:p>
        </p:txBody>
      </p:sp>
      <p:sp>
        <p:nvSpPr>
          <p:cNvPr id="5" name="TextBox 4"/>
          <p:cNvSpPr txBox="1"/>
          <p:nvPr/>
        </p:nvSpPr>
        <p:spPr>
          <a:xfrm>
            <a:off x="0" y="6564252"/>
            <a:ext cx="4870938"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Source: </a:t>
            </a:r>
            <a:r>
              <a:rPr lang="en-US" sz="1050" dirty="0">
                <a:latin typeface="Arial" panose="020B0604020202020204" pitchFamily="34" charset="0"/>
                <a:cs typeface="Arial" panose="020B0604020202020204" pitchFamily="34" charset="0"/>
                <a:hlinkClick r:id="rId2"/>
              </a:rPr>
              <a:t>Dietary assessment (fao.org)</a:t>
            </a:r>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271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Nutritional status</a:t>
            </a:r>
          </a:p>
        </p:txBody>
      </p:sp>
      <p:sp>
        <p:nvSpPr>
          <p:cNvPr id="3" name="Content Placeholder 2"/>
          <p:cNvSpPr>
            <a:spLocks noGrp="1"/>
          </p:cNvSpPr>
          <p:nvPr>
            <p:ph sz="quarter" idx="10"/>
          </p:nvPr>
        </p:nvSpPr>
        <p:spPr>
          <a:xfrm>
            <a:off x="281857" y="1676731"/>
            <a:ext cx="8233493" cy="4672078"/>
          </a:xfrm>
        </p:spPr>
        <p:txBody>
          <a:bodyPr>
            <a:normAutofit/>
          </a:bodyPr>
          <a:lstStyle/>
          <a:p>
            <a:pPr marL="342900" indent="-3429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Nutritional status is the current body status of a person or a population group, related to their state of nourishment (the consumption and utilization of nutrients)</a:t>
            </a:r>
          </a:p>
          <a:p>
            <a:pPr marL="342900" indent="-342900">
              <a:lnSpc>
                <a:spcPct val="11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Nutritional status is determined by a complex interaction between internal (constitutional) factors and external (environmental) factors:</a:t>
            </a:r>
          </a:p>
          <a:p>
            <a:pPr marL="685800" lvl="1" indent="-342900">
              <a:lnSpc>
                <a:spcPct val="11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Internal factors include age, sex, eating behavior, physical activity, and diseases</a:t>
            </a:r>
          </a:p>
          <a:p>
            <a:pPr marL="685800" lvl="1" indent="-342900">
              <a:lnSpc>
                <a:spcPct val="11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External factors include food safety, culture, and social and economic circumstances</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a:t>
            </a:fld>
            <a:endParaRPr lang="en-US" b="1" dirty="0">
              <a:solidFill>
                <a:schemeClr val="accent6"/>
              </a:solidFill>
            </a:endParaRPr>
          </a:p>
        </p:txBody>
      </p:sp>
      <p:sp>
        <p:nvSpPr>
          <p:cNvPr id="5" name="TextBox 4"/>
          <p:cNvSpPr txBox="1"/>
          <p:nvPr/>
        </p:nvSpPr>
        <p:spPr>
          <a:xfrm>
            <a:off x="0" y="6592542"/>
            <a:ext cx="2636322" cy="530915"/>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Gibson, 2005</a:t>
            </a:r>
          </a:p>
          <a:p>
            <a:endParaRPr lang="en-US" dirty="0"/>
          </a:p>
        </p:txBody>
      </p:sp>
    </p:spTree>
    <p:extLst>
      <p:ext uri="{BB962C8B-B14F-4D97-AF65-F5344CB8AC3E}">
        <p14:creationId xmlns:p14="http://schemas.microsoft.com/office/powerpoint/2010/main" val="38871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Dietary assessment methods</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374905381"/>
              </p:ext>
            </p:extLst>
          </p:nvPr>
        </p:nvGraphicFramePr>
        <p:xfrm>
          <a:off x="0" y="1487488"/>
          <a:ext cx="9266829" cy="457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r>
              <a:rPr lang="en-US">
                <a:solidFill>
                  <a:schemeClr val="tx2"/>
                </a:solidFill>
                <a:latin typeface="Arial" panose="020B0604020202020204" pitchFamily="34" charset="0"/>
                <a:cs typeface="Arial" panose="020B0604020202020204" pitchFamily="34" charset="0"/>
              </a:rPr>
              <a:t>ANRCB   |   </a:t>
            </a:r>
            <a:fld id="{D8FE707D-7EDD-4671-B995-A3FBECAF0B25}" type="slidenum">
              <a:rPr lang="en-US" b="1" smtClean="0">
                <a:solidFill>
                  <a:schemeClr val="accent6"/>
                </a:solidFill>
                <a:latin typeface="Arial" panose="020B0604020202020204" pitchFamily="34" charset="0"/>
                <a:cs typeface="Arial" panose="020B0604020202020204" pitchFamily="34" charset="0"/>
              </a:rPr>
              <a:pPr/>
              <a:t>30</a:t>
            </a:fld>
            <a:endParaRPr lang="en-US" b="1" dirty="0">
              <a:solidFill>
                <a:schemeClr val="accent6"/>
              </a:solidFill>
              <a:latin typeface="Arial" panose="020B0604020202020204" pitchFamily="34" charset="0"/>
              <a:cs typeface="Arial" panose="020B0604020202020204" pitchFamily="34" charset="0"/>
            </a:endParaRPr>
          </a:p>
        </p:txBody>
      </p:sp>
      <p:sp>
        <p:nvSpPr>
          <p:cNvPr id="6" name="TextBox 5"/>
          <p:cNvSpPr txBox="1"/>
          <p:nvPr/>
        </p:nvSpPr>
        <p:spPr>
          <a:xfrm>
            <a:off x="0" y="6564252"/>
            <a:ext cx="4870938"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Source: Adapted from </a:t>
            </a:r>
            <a:r>
              <a:rPr lang="en-US" sz="1050" dirty="0">
                <a:latin typeface="Arial" panose="020B0604020202020204" pitchFamily="34" charset="0"/>
                <a:cs typeface="Arial" panose="020B0604020202020204" pitchFamily="34" charset="0"/>
                <a:hlinkClick r:id="rId8"/>
              </a:rPr>
              <a:t>Dietary assessment (fao.org)</a:t>
            </a:r>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4586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24-hour recall</a:t>
            </a:r>
          </a:p>
        </p:txBody>
      </p:sp>
      <p:sp>
        <p:nvSpPr>
          <p:cNvPr id="3" name="Content Placeholder 2"/>
          <p:cNvSpPr>
            <a:spLocks noGrp="1"/>
          </p:cNvSpPr>
          <p:nvPr>
            <p:ph sz="quarter" idx="10"/>
          </p:nvPr>
        </p:nvSpPr>
        <p:spPr>
          <a:xfrm>
            <a:off x="628650" y="1487966"/>
            <a:ext cx="7886700" cy="5052345"/>
          </a:xfrm>
        </p:spPr>
        <p:txBody>
          <a:bodyPr vert="horz" lIns="91440" tIns="45720" rIns="91440" bIns="45720" rtlCol="0" anchor="t">
            <a:noAutofit/>
          </a:bodyPr>
          <a:lstStyle/>
          <a:p>
            <a:pPr marL="457200" indent="-457200">
              <a:lnSpc>
                <a:spcPct val="110000"/>
              </a:lnSpc>
              <a:spcBef>
                <a:spcPts val="600"/>
              </a:spcBef>
              <a:buFont typeface="Arial" panose="020B0604020202020204" pitchFamily="34" charset="0"/>
              <a:buChar char="•"/>
            </a:pPr>
            <a:r>
              <a:rPr lang="en-US" sz="2000" dirty="0">
                <a:latin typeface="Arial"/>
                <a:cs typeface="Arial"/>
              </a:rPr>
              <a:t>A 24-hour dietary recall (24HR) is a structured interview intended to capture detailed information about all foods and beverages eaten by a respondent in the past 24 hours.</a:t>
            </a:r>
            <a:endParaRPr lang="en-US" sz="2000" dirty="0">
              <a:latin typeface="Arial" panose="020B0604020202020204" pitchFamily="34" charset="0"/>
              <a:cs typeface="Arial" panose="020B0604020202020204" pitchFamily="34" charset="0"/>
            </a:endParaRPr>
          </a:p>
          <a:p>
            <a:pPr marL="457200" indent="-457200">
              <a:lnSpc>
                <a:spcPct val="110000"/>
              </a:lnSpc>
              <a:spcBef>
                <a:spcPts val="600"/>
              </a:spcBef>
              <a:buFont typeface="Arial" panose="020B0604020202020204" pitchFamily="34" charset="0"/>
              <a:buChar char="•"/>
            </a:pPr>
            <a:r>
              <a:rPr lang="en-US" sz="2000" dirty="0">
                <a:latin typeface="Arial"/>
                <a:cs typeface="Arial"/>
              </a:rPr>
              <a:t>This can be done via a face-to-face interview or telephone. </a:t>
            </a:r>
            <a:endParaRPr lang="en-US" sz="2000" dirty="0">
              <a:latin typeface="Arial" panose="020B0604020202020204" pitchFamily="34" charset="0"/>
              <a:cs typeface="Arial" panose="020B0604020202020204" pitchFamily="34" charset="0"/>
            </a:endParaRPr>
          </a:p>
          <a:p>
            <a:pPr marL="457200" indent="-457200">
              <a:lnSpc>
                <a:spcPct val="110000"/>
              </a:lnSpc>
              <a:spcBef>
                <a:spcPts val="600"/>
              </a:spcBef>
              <a:buFont typeface="Arial" panose="020B0604020202020204" pitchFamily="34" charset="0"/>
              <a:buChar char="•"/>
            </a:pPr>
            <a:r>
              <a:rPr lang="en-US" sz="2000" dirty="0">
                <a:latin typeface="Arial"/>
                <a:cs typeface="Arial"/>
              </a:rPr>
              <a:t>The interview is often structured, with a standardized and pretested protocol involving probing questions that help the respondent remember all the items consumed and relevant food and beverage descriptions.</a:t>
            </a:r>
          </a:p>
          <a:p>
            <a:pPr marL="457200" indent="-457200">
              <a:lnSpc>
                <a:spcPct val="110000"/>
              </a:lnSpc>
              <a:spcBef>
                <a:spcPts val="600"/>
              </a:spcBef>
              <a:buFont typeface="Arial" panose="020B0604020202020204" pitchFamily="34" charset="0"/>
              <a:buChar char="•"/>
            </a:pPr>
            <a:r>
              <a:rPr lang="en-US" sz="2000" dirty="0">
                <a:latin typeface="Arial"/>
                <a:cs typeface="Arial"/>
              </a:rPr>
              <a:t>Information on food type, preparation methods, recipes, brand names of commercial products, and estimated portion size are usually required.</a:t>
            </a:r>
          </a:p>
          <a:p>
            <a:pPr marL="457200" indent="-457200">
              <a:lnSpc>
                <a:spcPct val="110000"/>
              </a:lnSpc>
              <a:spcBef>
                <a:spcPts val="600"/>
              </a:spcBef>
              <a:buFont typeface="Arial" panose="020B0604020202020204" pitchFamily="34" charset="0"/>
              <a:buChar char="•"/>
            </a:pPr>
            <a:r>
              <a:rPr lang="en-US" sz="2000" dirty="0">
                <a:latin typeface="Arial"/>
                <a:cs typeface="Arial"/>
              </a:rPr>
              <a:t>Trained staff must conduct the interview to prompt for details, such as cooking methods, portion sizes, beverages, snacking, and consumption outside the home.</a:t>
            </a:r>
          </a:p>
        </p:txBody>
      </p:sp>
      <p:sp>
        <p:nvSpPr>
          <p:cNvPr id="4" name="Slide Number Placeholder 3"/>
          <p:cNvSpPr>
            <a:spLocks noGrp="1"/>
          </p:cNvSpPr>
          <p:nvPr>
            <p:ph type="sldNum" sz="quarter" idx="11"/>
          </p:nvPr>
        </p:nvSpPr>
        <p:spPr/>
        <p:txBody>
          <a:bodyPr/>
          <a:lstStyle/>
          <a:p>
            <a:r>
              <a:rPr lang="en-US" dirty="0">
                <a:solidFill>
                  <a:schemeClr val="tx2"/>
                </a:solidFill>
              </a:rPr>
              <a:t>ANRCB   |   </a:t>
            </a:r>
            <a:fld id="{D8FE707D-7EDD-4671-B995-A3FBECAF0B25}" type="slidenum">
              <a:rPr lang="en-US" b="1" dirty="0" smtClean="0">
                <a:solidFill>
                  <a:schemeClr val="accent6"/>
                </a:solidFill>
              </a:rPr>
              <a:pPr/>
              <a:t>31</a:t>
            </a:fld>
            <a:endParaRPr lang="en-US" b="1" dirty="0">
              <a:solidFill>
                <a:schemeClr val="accent6"/>
              </a:solidFill>
            </a:endParaRPr>
          </a:p>
        </p:txBody>
      </p:sp>
      <p:sp>
        <p:nvSpPr>
          <p:cNvPr id="5" name="TextBox 4"/>
          <p:cNvSpPr txBox="1"/>
          <p:nvPr/>
        </p:nvSpPr>
        <p:spPr>
          <a:xfrm>
            <a:off x="0" y="6611779"/>
            <a:ext cx="734422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2"/>
              </a:rPr>
              <a:t>24-hour Dietary Recall (24HR) At a Glance | Dietary Assessment Primer (cancer.gov)</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365126"/>
            <a:ext cx="7351568" cy="1017107"/>
          </a:xfrm>
        </p:spPr>
        <p:txBody>
          <a:bodyPr>
            <a:noAutofit/>
          </a:bodyPr>
          <a:lstStyle/>
          <a:p>
            <a:r>
              <a:rPr lang="en-US" sz="3600" b="1" dirty="0">
                <a:solidFill>
                  <a:schemeClr val="accent5">
                    <a:lumMod val="75000"/>
                  </a:schemeClr>
                </a:solidFill>
                <a:latin typeface="Arial"/>
                <a:cs typeface="Arial"/>
              </a:rPr>
              <a:t>Portion size used in dietary assessment</a:t>
            </a:r>
            <a:endParaRPr lang="en-US" sz="3600" b="1" dirty="0">
              <a:solidFill>
                <a:schemeClr val="accent5">
                  <a:lumMod val="75000"/>
                </a:schemeClr>
              </a:solidFill>
              <a:latin typeface="Arial" panose="020B0604020202020204" pitchFamily="34" charset="0"/>
            </a:endParaRPr>
          </a:p>
        </p:txBody>
      </p:sp>
      <p:sp>
        <p:nvSpPr>
          <p:cNvPr id="4" name="Slide Number Placeholder 3"/>
          <p:cNvSpPr>
            <a:spLocks noGrp="1"/>
          </p:cNvSpPr>
          <p:nvPr>
            <p:ph type="sldNum" sz="quarter" idx="11"/>
          </p:nvPr>
        </p:nvSpPr>
        <p:spPr/>
        <p:txBody>
          <a:bodyPr/>
          <a:lstStyle/>
          <a:p>
            <a:r>
              <a:rPr lang="en-US" dirty="0">
                <a:solidFill>
                  <a:schemeClr val="tx2"/>
                </a:solidFill>
              </a:rPr>
              <a:t>ANRCB   |   </a:t>
            </a:r>
            <a:fld id="{D8FE707D-7EDD-4671-B995-A3FBECAF0B25}" type="slidenum">
              <a:rPr lang="en-US" b="1" dirty="0" smtClean="0">
                <a:solidFill>
                  <a:schemeClr val="accent6"/>
                </a:solidFill>
              </a:rPr>
              <a:pPr/>
              <a:t>32</a:t>
            </a:fld>
            <a:endParaRPr lang="en-US" b="1" dirty="0">
              <a:solidFill>
                <a:schemeClr val="accent6"/>
              </a:solidFill>
            </a:endParaRPr>
          </a:p>
        </p:txBody>
      </p:sp>
      <p:sp>
        <p:nvSpPr>
          <p:cNvPr id="6" name="TextBox 5">
            <a:extLst>
              <a:ext uri="{FF2B5EF4-FFF2-40B4-BE49-F238E27FC236}">
                <a16:creationId xmlns:a16="http://schemas.microsoft.com/office/drawing/2014/main" id="{BE128005-514B-49D9-A992-7AC411B6E9C5}"/>
              </a:ext>
            </a:extLst>
          </p:cNvPr>
          <p:cNvSpPr txBox="1"/>
          <p:nvPr/>
        </p:nvSpPr>
        <p:spPr>
          <a:xfrm>
            <a:off x="231496" y="1554732"/>
            <a:ext cx="8348244" cy="5079019"/>
          </a:xfrm>
          <a:prstGeom prst="rect">
            <a:avLst/>
          </a:prstGeom>
          <a:noFill/>
        </p:spPr>
        <p:txBody>
          <a:bodyPr wrap="square" lIns="91440" tIns="45720" rIns="91440" bIns="45720" rtlCol="0" anchor="t">
            <a:spAutoFit/>
          </a:bodyPr>
          <a:lstStyle/>
          <a:p>
            <a:pPr marL="342900" indent="-342900">
              <a:lnSpc>
                <a:spcPct val="105000"/>
              </a:lnSpc>
              <a:spcBef>
                <a:spcPts val="900"/>
              </a:spcBef>
              <a:buFont typeface="Arial"/>
              <a:buChar char="•"/>
            </a:pPr>
            <a:r>
              <a:rPr lang="en-US" sz="2000" dirty="0">
                <a:latin typeface="Arial"/>
                <a:cs typeface="Arial"/>
              </a:rPr>
              <a:t>Generally, individuals are unable to describe portion size accurately</a:t>
            </a:r>
          </a:p>
          <a:p>
            <a:pPr marL="342900" indent="-342900">
              <a:lnSpc>
                <a:spcPct val="105000"/>
              </a:lnSpc>
              <a:spcBef>
                <a:spcPts val="900"/>
              </a:spcBef>
              <a:buFont typeface="Arial"/>
              <a:buChar char="•"/>
            </a:pPr>
            <a:r>
              <a:rPr lang="en-US" sz="2000" dirty="0">
                <a:latin typeface="Arial"/>
                <a:cs typeface="Arial"/>
              </a:rPr>
              <a:t>They would have difficulties conceptualizing serving sizes, thus standardized portion sizes are used </a:t>
            </a:r>
          </a:p>
          <a:p>
            <a:pPr marL="342900" indent="-342900">
              <a:lnSpc>
                <a:spcPct val="105000"/>
              </a:lnSpc>
              <a:spcBef>
                <a:spcPts val="900"/>
              </a:spcBef>
              <a:buFont typeface="Arial"/>
              <a:buChar char="•"/>
            </a:pPr>
            <a:r>
              <a:rPr lang="en-US" sz="2000" dirty="0">
                <a:latin typeface="Arial"/>
                <a:cs typeface="Arial"/>
              </a:rPr>
              <a:t>To help quantify the amount of a food consumed, use: </a:t>
            </a:r>
          </a:p>
          <a:p>
            <a:pPr marL="800100" lvl="1" indent="-342900">
              <a:lnSpc>
                <a:spcPct val="105000"/>
              </a:lnSpc>
              <a:spcBef>
                <a:spcPts val="900"/>
              </a:spcBef>
              <a:buFont typeface="Courier New" panose="02070309020205020404" pitchFamily="49" charset="0"/>
              <a:buChar char="o"/>
            </a:pPr>
            <a:r>
              <a:rPr lang="en-US" sz="2000" dirty="0">
                <a:latin typeface="Arial"/>
                <a:cs typeface="Arial"/>
              </a:rPr>
              <a:t>Portion size estimation aids (photographs, everyday reference objects, household utensils, 3-D food models, </a:t>
            </a:r>
            <a:r>
              <a:rPr lang="en-US" sz="2000" dirty="0">
                <a:latin typeface="Arial" panose="020B0604020202020204" pitchFamily="34" charset="0"/>
                <a:cs typeface="Arial" panose="020B0604020202020204" pitchFamily="34" charset="0"/>
              </a:rPr>
              <a:t>containers with rice or beans</a:t>
            </a:r>
          </a:p>
          <a:p>
            <a:pPr marL="800100" lvl="1" indent="-342900">
              <a:lnSpc>
                <a:spcPct val="105000"/>
              </a:lnSpc>
              <a:spcBef>
                <a:spcPts val="900"/>
              </a:spcBef>
              <a:buFont typeface="Courier New" panose="02070309020205020404" pitchFamily="49" charset="0"/>
              <a:buChar char="o"/>
            </a:pPr>
            <a:r>
              <a:rPr lang="en-US" sz="2000" dirty="0">
                <a:latin typeface="Arial"/>
                <a:cs typeface="Arial"/>
              </a:rPr>
              <a:t>Categorical sizes (small, medium, large)</a:t>
            </a:r>
          </a:p>
          <a:p>
            <a:pPr marL="800100" lvl="1" indent="-342900">
              <a:lnSpc>
                <a:spcPct val="105000"/>
              </a:lnSpc>
              <a:spcBef>
                <a:spcPts val="900"/>
              </a:spcBef>
              <a:buFont typeface="Courier New" panose="02070309020205020404" pitchFamily="49" charset="0"/>
              <a:buChar char="o"/>
            </a:pPr>
            <a:r>
              <a:rPr lang="en-US" sz="2000" dirty="0">
                <a:latin typeface="Arial"/>
                <a:cs typeface="Arial"/>
              </a:rPr>
              <a:t>Measurement using household utensils and food units (1 slice, 1 egg)</a:t>
            </a:r>
          </a:p>
          <a:p>
            <a:pPr marL="800100" lvl="1" indent="-342900">
              <a:lnSpc>
                <a:spcPct val="105000"/>
              </a:lnSpc>
              <a:spcBef>
                <a:spcPts val="900"/>
              </a:spcBef>
              <a:buFont typeface="Courier New" panose="02070309020205020404" pitchFamily="49" charset="0"/>
              <a:buChar char="o"/>
            </a:pPr>
            <a:r>
              <a:rPr lang="en-US" sz="2000" dirty="0">
                <a:latin typeface="Arial"/>
                <a:cs typeface="Arial"/>
              </a:rPr>
              <a:t>Standard units of measurement (gram, ounce, millimeters) </a:t>
            </a:r>
          </a:p>
          <a:p>
            <a:pPr marL="800100" lvl="1" indent="-342900">
              <a:lnSpc>
                <a:spcPct val="105000"/>
              </a:lnSpc>
              <a:spcBef>
                <a:spcPts val="900"/>
              </a:spcBef>
              <a:buFont typeface="Courier New" panose="02070309020205020404" pitchFamily="49" charset="0"/>
              <a:buChar char="o"/>
            </a:pPr>
            <a:r>
              <a:rPr lang="en-US" sz="2000" dirty="0">
                <a:latin typeface="Arial"/>
                <a:cs typeface="Arial"/>
              </a:rPr>
              <a:t>Other quantifying components (e.g., food models, cardboard cut-outs, etc.)</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0" y="6557147"/>
            <a:ext cx="4630790"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Dietary assessment methods in epidemiologic studies (nih.gov)</a:t>
            </a:r>
            <a:endParaRPr lang="en-US" sz="1000" dirty="0">
              <a:latin typeface="Arial" panose="020B0604020202020204" pitchFamily="34" charset="0"/>
              <a:cs typeface="Arial" panose="020B0604020202020204" pitchFamily="34" charset="0"/>
            </a:endParaRPr>
          </a:p>
          <a:p>
            <a:endParaRPr lang="en-US"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4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0378-561A-4D01-873A-B14A0F6FB2BC}"/>
              </a:ext>
            </a:extLst>
          </p:cNvPr>
          <p:cNvSpPr>
            <a:spLocks noGrp="1"/>
          </p:cNvSpPr>
          <p:nvPr>
            <p:ph type="title"/>
          </p:nvPr>
        </p:nvSpPr>
        <p:spPr>
          <a:xfrm>
            <a:off x="588822" y="365126"/>
            <a:ext cx="8115598" cy="1017107"/>
          </a:xfrm>
        </p:spPr>
        <p:txBody>
          <a:bodyPr/>
          <a:lstStyle/>
          <a:p>
            <a:r>
              <a:rPr lang="en-US" sz="3200" b="1" dirty="0">
                <a:solidFill>
                  <a:schemeClr val="accent5">
                    <a:lumMod val="75000"/>
                  </a:schemeClr>
                </a:solidFill>
                <a:latin typeface="Arial"/>
                <a:cs typeface="Arial"/>
              </a:rPr>
              <a:t>Portion size and toolkits used in dietary assessment</a:t>
            </a:r>
            <a:endParaRPr lang="en-US" dirty="0"/>
          </a:p>
        </p:txBody>
      </p:sp>
      <p:sp>
        <p:nvSpPr>
          <p:cNvPr id="4" name="Slide Number Placeholder 3">
            <a:extLst>
              <a:ext uri="{FF2B5EF4-FFF2-40B4-BE49-F238E27FC236}">
                <a16:creationId xmlns:a16="http://schemas.microsoft.com/office/drawing/2014/main" id="{EA2C7465-D99C-4CDD-BA27-C269F1FEBF1D}"/>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33</a:t>
            </a:fld>
            <a:endParaRPr lang="en-US" b="1" dirty="0">
              <a:solidFill>
                <a:schemeClr val="accent6"/>
              </a:solidFill>
            </a:endParaRPr>
          </a:p>
        </p:txBody>
      </p:sp>
      <p:pic>
        <p:nvPicPr>
          <p:cNvPr id="3" name="Picture 2"/>
          <p:cNvPicPr>
            <a:picLocks noChangeAspect="1"/>
          </p:cNvPicPr>
          <p:nvPr/>
        </p:nvPicPr>
        <p:blipFill>
          <a:blip r:embed="rId3"/>
          <a:stretch>
            <a:fillRect/>
          </a:stretch>
        </p:blipFill>
        <p:spPr>
          <a:xfrm>
            <a:off x="588823" y="1453386"/>
            <a:ext cx="3707406" cy="4752009"/>
          </a:xfrm>
          <a:prstGeom prst="rect">
            <a:avLst/>
          </a:prstGeom>
        </p:spPr>
      </p:pic>
      <p:pic>
        <p:nvPicPr>
          <p:cNvPr id="7" name="Picture 6"/>
          <p:cNvPicPr>
            <a:picLocks noChangeAspect="1"/>
          </p:cNvPicPr>
          <p:nvPr/>
        </p:nvPicPr>
        <p:blipFill>
          <a:blip r:embed="rId4"/>
          <a:stretch>
            <a:fillRect/>
          </a:stretch>
        </p:blipFill>
        <p:spPr>
          <a:xfrm>
            <a:off x="4718982" y="1582058"/>
            <a:ext cx="4087038" cy="2996362"/>
          </a:xfrm>
          <a:prstGeom prst="rect">
            <a:avLst/>
          </a:prstGeom>
        </p:spPr>
      </p:pic>
      <p:sp>
        <p:nvSpPr>
          <p:cNvPr id="8" name="TextBox 7"/>
          <p:cNvSpPr txBox="1"/>
          <p:nvPr/>
        </p:nvSpPr>
        <p:spPr>
          <a:xfrm>
            <a:off x="4741920" y="4778245"/>
            <a:ext cx="3083198" cy="415498"/>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Photo credit: Stella </a:t>
            </a:r>
            <a:r>
              <a:rPr lang="en-US" sz="1050" dirty="0" err="1">
                <a:latin typeface="Arial" panose="020B0604020202020204" pitchFamily="34" charset="0"/>
                <a:cs typeface="Arial" panose="020B0604020202020204" pitchFamily="34" charset="0"/>
              </a:rPr>
              <a:t>Nyamsangia</a:t>
            </a:r>
            <a:r>
              <a:rPr lang="en-US" sz="1050" dirty="0">
                <a:latin typeface="Arial" panose="020B0604020202020204" pitchFamily="34" charset="0"/>
                <a:cs typeface="Arial" panose="020B0604020202020204" pitchFamily="34" charset="0"/>
              </a:rPr>
              <a:t>; photo was taken in Tanzania</a:t>
            </a:r>
          </a:p>
        </p:txBody>
      </p:sp>
      <p:sp>
        <p:nvSpPr>
          <p:cNvPr id="9" name="TextBox 8"/>
          <p:cNvSpPr txBox="1"/>
          <p:nvPr/>
        </p:nvSpPr>
        <p:spPr>
          <a:xfrm>
            <a:off x="0" y="6252793"/>
            <a:ext cx="5841006"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Photographs of food models depicting different portion sizes. (a) Rice, (b) green gram, (c) noodles, (d) carrots, (e) dark green leafy vegetables, (f) lentils, (g) fish, (h) papaya, (i) butter.</a:t>
            </a:r>
          </a:p>
        </p:txBody>
      </p:sp>
      <p:sp>
        <p:nvSpPr>
          <p:cNvPr id="5" name="TextBox 4"/>
          <p:cNvSpPr txBox="1"/>
          <p:nvPr/>
        </p:nvSpPr>
        <p:spPr>
          <a:xfrm>
            <a:off x="0" y="6622125"/>
            <a:ext cx="264487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err="1">
                <a:latin typeface="Arial" panose="020B0604020202020204" pitchFamily="34" charset="0"/>
                <a:cs typeface="Arial" panose="020B0604020202020204" pitchFamily="34" charset="0"/>
              </a:rPr>
              <a:t>Lanerolle</a:t>
            </a:r>
            <a:r>
              <a:rPr lang="en-US" sz="1000" dirty="0">
                <a:latin typeface="Arial" panose="020B0604020202020204" pitchFamily="34" charset="0"/>
                <a:cs typeface="Arial" panose="020B0604020202020204" pitchFamily="34" charset="0"/>
              </a:rPr>
              <a:t>, 2013</a:t>
            </a:r>
          </a:p>
        </p:txBody>
      </p:sp>
    </p:spTree>
    <p:extLst>
      <p:ext uri="{BB962C8B-B14F-4D97-AF65-F5344CB8AC3E}">
        <p14:creationId xmlns:p14="http://schemas.microsoft.com/office/powerpoint/2010/main" val="288024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Food frequency questionnaire</a:t>
            </a:r>
          </a:p>
        </p:txBody>
      </p:sp>
      <p:sp>
        <p:nvSpPr>
          <p:cNvPr id="3" name="Content Placeholder 2"/>
          <p:cNvSpPr>
            <a:spLocks noGrp="1"/>
          </p:cNvSpPr>
          <p:nvPr>
            <p:ph sz="quarter" idx="10"/>
          </p:nvPr>
        </p:nvSpPr>
        <p:spPr>
          <a:xfrm>
            <a:off x="628650" y="1487967"/>
            <a:ext cx="7886700" cy="5004907"/>
          </a:xfrm>
        </p:spPr>
        <p:txBody>
          <a:bodyPr vert="horz" lIns="91440" tIns="45720" rIns="91440" bIns="45720" rtlCol="0" anchor="t">
            <a:normAutofit/>
          </a:bodyPr>
          <a:lstStyle/>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A food frequency questionnaire (FFQ) consists of a finite list of foods and beverages with response categories to indicate usual frequency of consumption over a specified time period.</a:t>
            </a:r>
          </a:p>
          <a:p>
            <a:pPr marL="457200" indent="-457200">
              <a:lnSpc>
                <a:spcPct val="120000"/>
              </a:lnSpc>
              <a:spcBef>
                <a:spcPts val="1200"/>
              </a:spcBef>
              <a:buFont typeface="Arial" panose="020B0604020202020204" pitchFamily="34" charset="0"/>
              <a:buChar char="•"/>
            </a:pPr>
            <a:r>
              <a:rPr lang="en-US" sz="2400" dirty="0">
                <a:latin typeface="Arial"/>
                <a:cs typeface="Arial"/>
              </a:rPr>
              <a:t>FFQ rely on a longer recall period to capture foods that are not consumed every day but are still part of an individual's typical diet.</a:t>
            </a:r>
          </a:p>
          <a:p>
            <a:pPr marL="457200" indent="-457200">
              <a:lnSpc>
                <a:spcPct val="120000"/>
              </a:lnSpc>
              <a:spcBef>
                <a:spcPts val="1200"/>
              </a:spcBef>
              <a:buFont typeface="Arial" panose="020B0604020202020204" pitchFamily="34" charset="0"/>
              <a:buChar char="•"/>
            </a:pPr>
            <a:r>
              <a:rPr lang="en-US" sz="2400" dirty="0">
                <a:latin typeface="Arial"/>
                <a:cs typeface="Arial"/>
              </a:rPr>
              <a:t>FFQs can be self-administered or conducted by an interviewer, for example, when literacy is low.</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34</a:t>
            </a:fld>
            <a:endParaRPr lang="en-US" b="1" dirty="0">
              <a:solidFill>
                <a:schemeClr val="accent6"/>
              </a:solidFill>
            </a:endParaRPr>
          </a:p>
        </p:txBody>
      </p:sp>
      <p:sp>
        <p:nvSpPr>
          <p:cNvPr id="5" name="TextBox 4">
            <a:extLst>
              <a:ext uri="{FF2B5EF4-FFF2-40B4-BE49-F238E27FC236}">
                <a16:creationId xmlns:a16="http://schemas.microsoft.com/office/drawing/2014/main" id="{F6AD8D0F-1704-41F9-9FA3-DB5F9563025A}"/>
              </a:ext>
            </a:extLst>
          </p:cNvPr>
          <p:cNvSpPr txBox="1"/>
          <p:nvPr/>
        </p:nvSpPr>
        <p:spPr>
          <a:xfrm>
            <a:off x="-1" y="6532025"/>
            <a:ext cx="57331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hlinkClick r:id="rId3"/>
              </a:rPr>
              <a:t>Food Frequency Questionnaire at a Glance | Dietary Assessment Primer (cancer.gov)</a:t>
            </a:r>
            <a:endParaRPr lang="en-US" sz="1000" dirty="0"/>
          </a:p>
        </p:txBody>
      </p:sp>
    </p:spTree>
    <p:extLst>
      <p:ext uri="{BB962C8B-B14F-4D97-AF65-F5344CB8AC3E}">
        <p14:creationId xmlns:p14="http://schemas.microsoft.com/office/powerpoint/2010/main" val="13767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Dietary diversity</a:t>
            </a:r>
          </a:p>
        </p:txBody>
      </p:sp>
      <p:sp>
        <p:nvSpPr>
          <p:cNvPr id="3" name="Content Placeholder 2"/>
          <p:cNvSpPr>
            <a:spLocks noGrp="1"/>
          </p:cNvSpPr>
          <p:nvPr>
            <p:ph sz="quarter" idx="10"/>
          </p:nvPr>
        </p:nvSpPr>
        <p:spPr>
          <a:xfrm>
            <a:off x="628650" y="1487967"/>
            <a:ext cx="7886700" cy="5004907"/>
          </a:xfrm>
        </p:spPr>
        <p:txBody>
          <a:bodyPr vert="horz" lIns="91440" tIns="45720" rIns="91440" bIns="45720" rtlCol="0" anchor="t">
            <a:normAutofit/>
          </a:bodyPr>
          <a:lstStyle/>
          <a:p>
            <a:pPr marL="457200" indent="-457200">
              <a:lnSpc>
                <a:spcPct val="110000"/>
              </a:lnSpc>
              <a:spcBef>
                <a:spcPts val="1200"/>
              </a:spcBef>
              <a:buFont typeface="Arial" panose="020B0604020202020204" pitchFamily="34" charset="0"/>
              <a:buChar char="•"/>
            </a:pPr>
            <a:r>
              <a:rPr lang="en-US" sz="2400" dirty="0">
                <a:latin typeface="Arial"/>
                <a:cs typeface="Arial"/>
              </a:rPr>
              <a:t>Dietary diversity can be measured at either the household or individual level.</a:t>
            </a:r>
            <a:endParaRPr lang="en-US" sz="2400" dirty="0">
              <a:latin typeface="Arial" panose="020B0604020202020204" pitchFamily="34" charset="0"/>
              <a:cs typeface="Arial" panose="020B0604020202020204" pitchFamily="34" charset="0"/>
            </a:endParaRPr>
          </a:p>
          <a:p>
            <a:pPr marL="457200" indent="-457200">
              <a:lnSpc>
                <a:spcPct val="110000"/>
              </a:lnSpc>
              <a:spcBef>
                <a:spcPts val="1200"/>
              </a:spcBef>
              <a:buFont typeface="Arial" panose="020B0604020202020204" pitchFamily="34" charset="0"/>
              <a:buChar char="•"/>
            </a:pPr>
            <a:r>
              <a:rPr lang="en-US" sz="2400" dirty="0">
                <a:latin typeface="Arial"/>
                <a:cs typeface="Arial"/>
              </a:rPr>
              <a:t>Household dietary diversity has been shown to be associated with caloric and protein adequacy and household income.</a:t>
            </a:r>
            <a:endParaRPr lang="en-US" sz="2400" dirty="0">
              <a:latin typeface="Arial" panose="020B0604020202020204" pitchFamily="34" charset="0"/>
              <a:cs typeface="Arial" panose="020B0604020202020204" pitchFamily="34" charset="0"/>
            </a:endParaRPr>
          </a:p>
          <a:p>
            <a:pPr marL="457200" indent="-457200">
              <a:lnSpc>
                <a:spcPct val="11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Individual dietary diversity indices, specifically the </a:t>
            </a:r>
            <a:r>
              <a:rPr lang="en-US" sz="2400" b="1" dirty="0">
                <a:solidFill>
                  <a:schemeClr val="accent5">
                    <a:lumMod val="75000"/>
                  </a:schemeClr>
                </a:solidFill>
                <a:latin typeface="Arial" panose="020B0604020202020204" pitchFamily="34" charset="0"/>
                <a:cs typeface="Arial" panose="020B0604020202020204" pitchFamily="34" charset="0"/>
              </a:rPr>
              <a:t>Minimum Dietary Diversity for Women</a:t>
            </a:r>
            <a:r>
              <a:rPr lang="en-US" sz="2400" dirty="0">
                <a:latin typeface="Arial" panose="020B0604020202020204" pitchFamily="34" charset="0"/>
                <a:cs typeface="Arial" panose="020B0604020202020204" pitchFamily="34" charset="0"/>
              </a:rPr>
              <a:t> (MDD-W) and the </a:t>
            </a:r>
            <a:r>
              <a:rPr lang="en-US" sz="2400" b="1" dirty="0">
                <a:solidFill>
                  <a:schemeClr val="accent5">
                    <a:lumMod val="75000"/>
                  </a:schemeClr>
                </a:solidFill>
                <a:latin typeface="Arial" panose="020B0604020202020204" pitchFamily="34" charset="0"/>
                <a:cs typeface="Arial" panose="020B0604020202020204" pitchFamily="34" charset="0"/>
              </a:rPr>
              <a:t>Minimum Dietary Diversity</a:t>
            </a:r>
            <a:r>
              <a:rPr lang="en-US" sz="2400" dirty="0">
                <a:latin typeface="Arial" panose="020B0604020202020204" pitchFamily="34" charset="0"/>
                <a:cs typeface="Arial" panose="020B0604020202020204" pitchFamily="34" charset="0"/>
              </a:rPr>
              <a:t> (MDD) for children 6-23 months, have been shown to be a rough proxy for diet quality and nutrient adequacy.</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35</a:t>
            </a:fld>
            <a:endParaRPr lang="en-US" b="1" dirty="0">
              <a:solidFill>
                <a:schemeClr val="accent6"/>
              </a:solidFill>
            </a:endParaRPr>
          </a:p>
        </p:txBody>
      </p:sp>
      <p:sp>
        <p:nvSpPr>
          <p:cNvPr id="5" name="TextBox 4">
            <a:extLst>
              <a:ext uri="{FF2B5EF4-FFF2-40B4-BE49-F238E27FC236}">
                <a16:creationId xmlns:a16="http://schemas.microsoft.com/office/drawing/2014/main" id="{C4C1F9D9-1216-44B9-BD12-BBFE8EB85F11}"/>
              </a:ext>
            </a:extLst>
          </p:cNvPr>
          <p:cNvSpPr txBox="1"/>
          <p:nvPr/>
        </p:nvSpPr>
        <p:spPr>
          <a:xfrm>
            <a:off x="0" y="6540312"/>
            <a:ext cx="54083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https://inddex.nutrition.tufts.edu/data4diets/data-source/dietary-diversity</a:t>
            </a:r>
            <a:r>
              <a:rPr lang="en-US" sz="100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450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764" y="1129145"/>
            <a:ext cx="8347364" cy="706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0156" y="219653"/>
            <a:ext cx="7875972" cy="1017107"/>
          </a:xfrm>
        </p:spPr>
        <p:txBody>
          <a:bodyPr>
            <a:noAutofit/>
          </a:bodyPr>
          <a:lstStyle/>
          <a:p>
            <a:r>
              <a:rPr lang="en-US" sz="3600" b="1" dirty="0">
                <a:solidFill>
                  <a:schemeClr val="accent5">
                    <a:lumMod val="75000"/>
                  </a:schemeClr>
                </a:solidFill>
                <a:latin typeface="Arial" panose="020B0604020202020204" pitchFamily="34" charset="0"/>
              </a:rPr>
              <a:t>Approaches to measure dietary diversity</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36</a:t>
            </a:fld>
            <a:endParaRPr lang="en-US" b="1" dirty="0">
              <a:solidFill>
                <a:schemeClr val="accent6"/>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534551067"/>
              </p:ext>
            </p:extLst>
          </p:nvPr>
        </p:nvGraphicFramePr>
        <p:xfrm>
          <a:off x="297872" y="1344375"/>
          <a:ext cx="8846128" cy="5232473"/>
        </p:xfrm>
        <a:graphic>
          <a:graphicData uri="http://schemas.openxmlformats.org/drawingml/2006/table">
            <a:tbl>
              <a:tblPr>
                <a:tableStyleId>{22838BEF-8BB2-4498-84A7-C5851F593DF1}</a:tableStyleId>
              </a:tblPr>
              <a:tblGrid>
                <a:gridCol w="1597854">
                  <a:extLst>
                    <a:ext uri="{9D8B030D-6E8A-4147-A177-3AD203B41FA5}">
                      <a16:colId xmlns:a16="http://schemas.microsoft.com/office/drawing/2014/main" val="1989590784"/>
                    </a:ext>
                  </a:extLst>
                </a:gridCol>
                <a:gridCol w="1118499">
                  <a:extLst>
                    <a:ext uri="{9D8B030D-6E8A-4147-A177-3AD203B41FA5}">
                      <a16:colId xmlns:a16="http://schemas.microsoft.com/office/drawing/2014/main" val="3774290481"/>
                    </a:ext>
                  </a:extLst>
                </a:gridCol>
                <a:gridCol w="790939">
                  <a:extLst>
                    <a:ext uri="{9D8B030D-6E8A-4147-A177-3AD203B41FA5}">
                      <a16:colId xmlns:a16="http://schemas.microsoft.com/office/drawing/2014/main" val="3580701065"/>
                    </a:ext>
                  </a:extLst>
                </a:gridCol>
                <a:gridCol w="750993">
                  <a:extLst>
                    <a:ext uri="{9D8B030D-6E8A-4147-A177-3AD203B41FA5}">
                      <a16:colId xmlns:a16="http://schemas.microsoft.com/office/drawing/2014/main" val="2672875424"/>
                    </a:ext>
                  </a:extLst>
                </a:gridCol>
                <a:gridCol w="2820215">
                  <a:extLst>
                    <a:ext uri="{9D8B030D-6E8A-4147-A177-3AD203B41FA5}">
                      <a16:colId xmlns:a16="http://schemas.microsoft.com/office/drawing/2014/main" val="1548270034"/>
                    </a:ext>
                  </a:extLst>
                </a:gridCol>
                <a:gridCol w="851209">
                  <a:extLst>
                    <a:ext uri="{9D8B030D-6E8A-4147-A177-3AD203B41FA5}">
                      <a16:colId xmlns:a16="http://schemas.microsoft.com/office/drawing/2014/main" val="3985122397"/>
                    </a:ext>
                  </a:extLst>
                </a:gridCol>
                <a:gridCol w="916419">
                  <a:extLst>
                    <a:ext uri="{9D8B030D-6E8A-4147-A177-3AD203B41FA5}">
                      <a16:colId xmlns:a16="http://schemas.microsoft.com/office/drawing/2014/main" val="1838903021"/>
                    </a:ext>
                  </a:extLst>
                </a:gridCol>
              </a:tblGrid>
              <a:tr h="655594">
                <a:tc>
                  <a:txBody>
                    <a:bodyPr/>
                    <a:lstStyle/>
                    <a:p>
                      <a:pPr fontAlgn="t"/>
                      <a:r>
                        <a:rPr lang="en-US" sz="1300" dirty="0">
                          <a:effectLst/>
                        </a:rPr>
                        <a:t>Dietary Diversity Score</a:t>
                      </a:r>
                      <a:endParaRPr lang="en-US" sz="1300" b="1"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Data collection level</a:t>
                      </a:r>
                      <a:endParaRPr lang="en-US" sz="1300" b="1"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Number of food groups</a:t>
                      </a:r>
                      <a:endParaRPr lang="en-US" sz="1300" b="1"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Recall period</a:t>
                      </a:r>
                      <a:endParaRPr lang="en-US" sz="1300" b="1" dirty="0">
                        <a:effectLst/>
                        <a:latin typeface="Arial" panose="020B0604020202020204" pitchFamily="34" charset="0"/>
                        <a:cs typeface="Arial" panose="020B0604020202020204" pitchFamily="34" charset="0"/>
                      </a:endParaRPr>
                    </a:p>
                  </a:txBody>
                  <a:tcPr marL="35247" marR="35247" marT="35247" marB="35247"/>
                </a:tc>
                <a:tc>
                  <a:txBody>
                    <a:bodyPr/>
                    <a:lstStyle/>
                    <a:p>
                      <a:pPr algn="ctr" fontAlgn="t"/>
                      <a:r>
                        <a:rPr lang="en-US" sz="1300" dirty="0">
                          <a:effectLst/>
                        </a:rPr>
                        <a:t>Purpose</a:t>
                      </a:r>
                      <a:endParaRPr lang="en-US" sz="1300" b="1"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Universal cut-off?</a:t>
                      </a:r>
                      <a:endParaRPr lang="en-US" sz="1300" b="1"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Promoted by</a:t>
                      </a:r>
                      <a:endParaRPr lang="en-US" sz="1300" b="1"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2977565786"/>
                  </a:ext>
                </a:extLst>
              </a:tr>
              <a:tr h="309956">
                <a:tc gridSpan="6">
                  <a:txBody>
                    <a:bodyPr/>
                    <a:lstStyle/>
                    <a:p>
                      <a:pPr fontAlgn="t"/>
                      <a:r>
                        <a:rPr lang="en-US" sz="1600" b="1" dirty="0">
                          <a:effectLst/>
                        </a:rPr>
                        <a:t>Household level measures</a:t>
                      </a:r>
                      <a:endParaRPr lang="en-US" sz="1600" b="1" dirty="0">
                        <a:effectLst/>
                        <a:latin typeface="Arial" panose="020B0604020202020204" pitchFamily="34" charset="0"/>
                        <a:cs typeface="Arial" panose="020B0604020202020204" pitchFamily="34" charset="0"/>
                      </a:endParaRPr>
                    </a:p>
                  </a:txBody>
                  <a:tcPr marL="35247" marR="35247" marT="35247" marB="35247"/>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fontAlgn="t"/>
                      <a:r>
                        <a:rPr lang="en-US" sz="1400" dirty="0">
                          <a:effectLst/>
                        </a:rPr>
                        <a:t> </a:t>
                      </a:r>
                      <a:endParaRPr lang="en-US" sz="1400"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2592592653"/>
                  </a:ext>
                </a:extLst>
              </a:tr>
              <a:tr h="655594">
                <a:tc>
                  <a:txBody>
                    <a:bodyPr/>
                    <a:lstStyle/>
                    <a:p>
                      <a:pPr fontAlgn="t"/>
                      <a:r>
                        <a:rPr lang="en-US" sz="1300" u="none" strike="noStrike" dirty="0">
                          <a:effectLst/>
                        </a:rPr>
                        <a:t>Household dietary diversity score</a:t>
                      </a:r>
                      <a:r>
                        <a:rPr lang="en-US" sz="1300" dirty="0">
                          <a:effectLst/>
                        </a:rPr>
                        <a:t> (HDDS)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Household</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12</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24 hours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Household dietary diversity and proxy for household food access and socioeconomic status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No</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FAO</a:t>
                      </a:r>
                      <a:endParaRPr lang="en-US" sz="1300"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3052729177"/>
                  </a:ext>
                </a:extLst>
              </a:tr>
              <a:tr h="807920">
                <a:tc>
                  <a:txBody>
                    <a:bodyPr/>
                    <a:lstStyle/>
                    <a:p>
                      <a:pPr fontAlgn="t"/>
                      <a:r>
                        <a:rPr lang="en-US" sz="1300" u="none" strike="noStrike" dirty="0">
                          <a:effectLst/>
                        </a:rPr>
                        <a:t>Food consumption score</a:t>
                      </a:r>
                      <a:r>
                        <a:rPr lang="en-US" sz="1300" dirty="0">
                          <a:effectLst/>
                        </a:rPr>
                        <a:t> (FCS)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Household</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8</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7 days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Measures "usual" household consumption; Standardized food group weights are used to construct index.</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Yes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WFP</a:t>
                      </a:r>
                      <a:endParaRPr lang="en-US" sz="1300"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1889711469"/>
                  </a:ext>
                </a:extLst>
              </a:tr>
              <a:tr h="309956">
                <a:tc gridSpan="6">
                  <a:txBody>
                    <a:bodyPr/>
                    <a:lstStyle/>
                    <a:p>
                      <a:pPr fontAlgn="t"/>
                      <a:r>
                        <a:rPr lang="en-US" sz="1600" b="1" dirty="0">
                          <a:effectLst/>
                        </a:rPr>
                        <a:t>Individual level measures</a:t>
                      </a:r>
                      <a:endParaRPr lang="en-US" sz="1600" b="1" dirty="0">
                        <a:effectLst/>
                        <a:latin typeface="Arial" panose="020B0604020202020204" pitchFamily="34" charset="0"/>
                        <a:cs typeface="Arial" panose="020B0604020202020204" pitchFamily="34" charset="0"/>
                      </a:endParaRPr>
                    </a:p>
                  </a:txBody>
                  <a:tcPr marL="35247" marR="35247" marT="35247" marB="35247"/>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fontAlgn="t"/>
                      <a:r>
                        <a:rPr lang="en-US" sz="1400" dirty="0">
                          <a:effectLst/>
                        </a:rPr>
                        <a:t> </a:t>
                      </a:r>
                      <a:endParaRPr lang="en-US" sz="1400"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3862610607"/>
                  </a:ext>
                </a:extLst>
              </a:tr>
              <a:tr h="622440">
                <a:tc>
                  <a:txBody>
                    <a:bodyPr/>
                    <a:lstStyle/>
                    <a:p>
                      <a:pPr fontAlgn="t"/>
                      <a:r>
                        <a:rPr lang="en-US" sz="1300" u="none" strike="noStrike" dirty="0">
                          <a:effectLst/>
                        </a:rPr>
                        <a:t>Minimum Acceptable Diet</a:t>
                      </a:r>
                      <a:r>
                        <a:rPr lang="en-US" sz="1300" dirty="0">
                          <a:effectLst/>
                        </a:rPr>
                        <a:t> (MAD)</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Infant/child (6-23 months)</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8 (from MDD)</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24 hours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Measures both minimum dietary diversity and minimum meal frequency.</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Yes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WHO</a:t>
                      </a:r>
                      <a:endParaRPr lang="en-US" sz="1300"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706773028"/>
                  </a:ext>
                </a:extLst>
              </a:tr>
              <a:tr h="655594">
                <a:tc>
                  <a:txBody>
                    <a:bodyPr/>
                    <a:lstStyle/>
                    <a:p>
                      <a:pPr fontAlgn="t"/>
                      <a:r>
                        <a:rPr lang="en-US" sz="1300" u="none" strike="noStrike" dirty="0">
                          <a:effectLst/>
                        </a:rPr>
                        <a:t>Minimum Dietary Diversity </a:t>
                      </a:r>
                      <a:r>
                        <a:rPr lang="en-US" sz="1300" dirty="0">
                          <a:effectLst/>
                        </a:rPr>
                        <a:t>(MDD)</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Infant/child (6-23 months)</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8</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24 hours</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Measures infant and child dietary quality and adoption of complementary feeding practices</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Yes</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WHO</a:t>
                      </a:r>
                      <a:endParaRPr lang="en-US" sz="1300"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519959128"/>
                  </a:ext>
                </a:extLst>
              </a:tr>
              <a:tr h="1178883">
                <a:tc>
                  <a:txBody>
                    <a:bodyPr/>
                    <a:lstStyle/>
                    <a:p>
                      <a:pPr fontAlgn="t"/>
                      <a:r>
                        <a:rPr lang="en-US" sz="1300" u="none" strike="noStrike" dirty="0">
                          <a:effectLst/>
                        </a:rPr>
                        <a:t>Minimum Dietary Diversity for Women </a:t>
                      </a:r>
                      <a:r>
                        <a:rPr lang="en-US" sz="1300" dirty="0">
                          <a:effectLst/>
                        </a:rPr>
                        <a:t>(MDD-W)</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(Individual) Women 15-49*</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10</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24 hours</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Dichotomous indicator that measures the dietary diversity of an individual woman; associated with nutrient adequacy in many contexts and can be used as a proxy for overall diet quality</a:t>
                      </a:r>
                      <a:endParaRPr lang="en-US" sz="1300" dirty="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a:effectLst/>
                        </a:rPr>
                        <a:t>Yes</a:t>
                      </a:r>
                      <a:endParaRPr lang="en-US" sz="1300">
                        <a:effectLst/>
                        <a:latin typeface="Arial" panose="020B0604020202020204" pitchFamily="34" charset="0"/>
                        <a:cs typeface="Arial" panose="020B0604020202020204" pitchFamily="34" charset="0"/>
                      </a:endParaRPr>
                    </a:p>
                  </a:txBody>
                  <a:tcPr marL="35247" marR="35247" marT="35247" marB="35247"/>
                </a:tc>
                <a:tc>
                  <a:txBody>
                    <a:bodyPr/>
                    <a:lstStyle/>
                    <a:p>
                      <a:pPr fontAlgn="t"/>
                      <a:r>
                        <a:rPr lang="en-US" sz="1300" dirty="0">
                          <a:effectLst/>
                        </a:rPr>
                        <a:t>WHO, USAID</a:t>
                      </a:r>
                      <a:endParaRPr lang="en-US" sz="1300" dirty="0">
                        <a:effectLst/>
                        <a:latin typeface="Arial" panose="020B0604020202020204" pitchFamily="34" charset="0"/>
                        <a:cs typeface="Arial" panose="020B0604020202020204" pitchFamily="34" charset="0"/>
                      </a:endParaRPr>
                    </a:p>
                  </a:txBody>
                  <a:tcPr marL="35247" marR="35247" marT="35247" marB="35247"/>
                </a:tc>
                <a:extLst>
                  <a:ext uri="{0D108BD9-81ED-4DB2-BD59-A6C34878D82A}">
                    <a16:rowId xmlns:a16="http://schemas.microsoft.com/office/drawing/2014/main" val="430001382"/>
                  </a:ext>
                </a:extLst>
              </a:tr>
            </a:tbl>
          </a:graphicData>
        </a:graphic>
      </p:graphicFrame>
      <p:sp>
        <p:nvSpPr>
          <p:cNvPr id="6" name="TextBox 5">
            <a:extLst>
              <a:ext uri="{FF2B5EF4-FFF2-40B4-BE49-F238E27FC236}">
                <a16:creationId xmlns:a16="http://schemas.microsoft.com/office/drawing/2014/main" id="{80F5AB33-A28D-48A5-9525-ADD9486AB63C}"/>
              </a:ext>
            </a:extLst>
          </p:cNvPr>
          <p:cNvSpPr txBox="1"/>
          <p:nvPr/>
        </p:nvSpPr>
        <p:spPr>
          <a:xfrm>
            <a:off x="4572000" y="6634160"/>
            <a:ext cx="54083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https://inddex.nutrition.tufts.edu/data4diets/data-source/dietary-diversity</a:t>
            </a:r>
            <a:r>
              <a:rPr lang="en-US" sz="100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C7AF7BC-6A24-406D-8E3E-C96BC733582C}"/>
              </a:ext>
            </a:extLst>
          </p:cNvPr>
          <p:cNvSpPr txBox="1"/>
          <p:nvPr/>
        </p:nvSpPr>
        <p:spPr>
          <a:xfrm>
            <a:off x="297872" y="6592023"/>
            <a:ext cx="3582752" cy="400110"/>
          </a:xfrm>
          <a:prstGeom prst="rect">
            <a:avLst/>
          </a:prstGeom>
          <a:noFill/>
        </p:spPr>
        <p:txBody>
          <a:bodyPr wrap="square" rtlCol="0">
            <a:spAutoFit/>
          </a:bodyPr>
          <a:lstStyle/>
          <a:p>
            <a:r>
              <a:rPr lang="en-US" sz="1000" b="0" i="0" dirty="0">
                <a:solidFill>
                  <a:srgbClr val="333333"/>
                </a:solidFill>
                <a:effectLst/>
                <a:latin typeface="Lato" panose="020B0604020202020204" pitchFamily="34" charset="0"/>
              </a:rPr>
              <a:t>*Women of reproductive age</a:t>
            </a:r>
          </a:p>
          <a:p>
            <a:endParaRPr lang="en-US" sz="1000" dirty="0"/>
          </a:p>
        </p:txBody>
      </p:sp>
    </p:spTree>
    <p:extLst>
      <p:ext uri="{BB962C8B-B14F-4D97-AF65-F5344CB8AC3E}">
        <p14:creationId xmlns:p14="http://schemas.microsoft.com/office/powerpoint/2010/main" val="1891631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C863-580A-4257-9BBE-480BC87E3BE0}"/>
              </a:ext>
            </a:extLst>
          </p:cNvPr>
          <p:cNvSpPr>
            <a:spLocks noGrp="1"/>
          </p:cNvSpPr>
          <p:nvPr>
            <p:ph type="title"/>
          </p:nvPr>
        </p:nvSpPr>
        <p:spPr/>
        <p:txBody>
          <a:bodyPr>
            <a:normAutofit fontScale="90000"/>
          </a:bodyPr>
          <a:lstStyle/>
          <a:p>
            <a:r>
              <a:rPr lang="en-US" sz="3600" b="1" dirty="0">
                <a:solidFill>
                  <a:schemeClr val="accent5">
                    <a:lumMod val="75000"/>
                  </a:schemeClr>
                </a:solidFill>
                <a:latin typeface="Arial" panose="020B0604020202020204" pitchFamily="34" charset="0"/>
              </a:rPr>
              <a:t>Vital health statistics as indirect nutritional assessment method</a:t>
            </a:r>
          </a:p>
        </p:txBody>
      </p:sp>
      <p:sp>
        <p:nvSpPr>
          <p:cNvPr id="3" name="Content Placeholder 2">
            <a:extLst>
              <a:ext uri="{FF2B5EF4-FFF2-40B4-BE49-F238E27FC236}">
                <a16:creationId xmlns:a16="http://schemas.microsoft.com/office/drawing/2014/main" id="{C22F27B3-6AD9-48AD-9EED-C60749EA2AED}"/>
              </a:ext>
            </a:extLst>
          </p:cNvPr>
          <p:cNvSpPr>
            <a:spLocks noGrp="1"/>
          </p:cNvSpPr>
          <p:nvPr>
            <p:ph sz="quarter" idx="10"/>
          </p:nvPr>
        </p:nvSpPr>
        <p:spPr>
          <a:xfrm>
            <a:off x="628650" y="1487967"/>
            <a:ext cx="7886700" cy="5004907"/>
          </a:xfrm>
        </p:spPr>
        <p:txBody>
          <a:bodyPr>
            <a:normAutofit/>
          </a:bodyPr>
          <a:lstStyle/>
          <a:p>
            <a:pPr marL="457200" indent="-457200">
              <a:lnSpc>
                <a:spcPct val="10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An analysis of vital statistics such as mortality and morbidity data will identify groups at high risk and indicate the extent of that risk.</a:t>
            </a:r>
          </a:p>
          <a:p>
            <a:pPr marL="457200" indent="-457200">
              <a:lnSpc>
                <a:spcPct val="10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Mortality in the under-5 age group is particularly related to malnutrition. Infant mortality rate, rate of low-birth-weight babies, and life expectancy can also be used as malnutrition indicators. </a:t>
            </a:r>
          </a:p>
          <a:p>
            <a:pPr marL="457200" indent="-457200">
              <a:lnSpc>
                <a:spcPct val="10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These rates are influenced by nutritional status and are useful for understanding the nutritional status of a population. However, mortality data alone do not provide a satisfactory picture of the nutritional status of a population.</a:t>
            </a:r>
          </a:p>
          <a:p>
            <a:pPr marL="457200" indent="-457200">
              <a:lnSpc>
                <a:spcPct val="10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Data on morbidity (e.g., hospital data or data from community health and morbidity surveys) particularly in relation to protein energy malnutrition, anemia, xeropthalmia, and other vitamin deficiencies, endemic goiter, diarrhea, measles, and parasitic infestations can be valuable in providing additional information about the nutritional status of the community.</a:t>
            </a:r>
          </a:p>
        </p:txBody>
      </p:sp>
      <p:sp>
        <p:nvSpPr>
          <p:cNvPr id="4" name="Slide Number Placeholder 3">
            <a:extLst>
              <a:ext uri="{FF2B5EF4-FFF2-40B4-BE49-F238E27FC236}">
                <a16:creationId xmlns:a16="http://schemas.microsoft.com/office/drawing/2014/main" id="{71293044-7265-462A-A681-5E2BC9002D61}"/>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37</a:t>
            </a:fld>
            <a:endParaRPr lang="en-US" b="1" dirty="0">
              <a:solidFill>
                <a:schemeClr val="accent6"/>
              </a:solidFill>
            </a:endParaRPr>
          </a:p>
        </p:txBody>
      </p:sp>
      <p:sp>
        <p:nvSpPr>
          <p:cNvPr id="5" name="TextBox 4"/>
          <p:cNvSpPr txBox="1"/>
          <p:nvPr/>
        </p:nvSpPr>
        <p:spPr>
          <a:xfrm>
            <a:off x="0" y="6540312"/>
            <a:ext cx="3236686"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Nutritional assessment (slideshare.net)</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4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accent5">
                    <a:lumMod val="75000"/>
                  </a:schemeClr>
                </a:solidFill>
                <a:latin typeface="Arial" panose="020B0604020202020204" pitchFamily="34" charset="0"/>
              </a:rPr>
              <a:t>Indirect dietary methods: Food balance sheets</a:t>
            </a:r>
          </a:p>
        </p:txBody>
      </p:sp>
      <p:sp>
        <p:nvSpPr>
          <p:cNvPr id="3" name="Content Placeholder 2"/>
          <p:cNvSpPr>
            <a:spLocks noGrp="1"/>
          </p:cNvSpPr>
          <p:nvPr>
            <p:ph sz="quarter" idx="10"/>
          </p:nvPr>
        </p:nvSpPr>
        <p:spPr>
          <a:xfrm>
            <a:off x="628650" y="1487967"/>
            <a:ext cx="7886700" cy="5004907"/>
          </a:xfrm>
        </p:spPr>
        <p:txBody>
          <a:bodyPr>
            <a:normAutofit fontScale="92500"/>
          </a:bodyPr>
          <a:lstStyle/>
          <a:p>
            <a:pPr marL="457200" indent="-457200">
              <a:lnSpc>
                <a:spcPct val="11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Food balance sheets (FBS) from the Food and Agriculture Organization of the United Nations (FAO) are used to assess the national </a:t>
            </a:r>
            <a:r>
              <a:rPr lang="en-US" sz="2400" dirty="0">
                <a:solidFill>
                  <a:schemeClr val="accent5">
                    <a:lumMod val="75000"/>
                  </a:schemeClr>
                </a:solidFill>
                <a:latin typeface="Arial" panose="020B0604020202020204" pitchFamily="34" charset="0"/>
                <a:cs typeface="Arial" panose="020B0604020202020204" pitchFamily="34" charset="0"/>
              </a:rPr>
              <a:t>availability</a:t>
            </a:r>
            <a:r>
              <a:rPr lang="en-US" sz="2400" dirty="0">
                <a:latin typeface="Arial" panose="020B0604020202020204" pitchFamily="34" charset="0"/>
                <a:cs typeface="Arial" panose="020B0604020202020204" pitchFamily="34" charset="0"/>
              </a:rPr>
              <a:t> of food for consumption.</a:t>
            </a:r>
          </a:p>
          <a:p>
            <a:pPr marL="457200" indent="-457200">
              <a:lnSpc>
                <a:spcPct val="11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They are widely used in the food and agriculture sectors to monitor global food and dietary patterns.</a:t>
            </a:r>
          </a:p>
          <a:p>
            <a:pPr marL="457200" indent="-457200">
              <a:lnSpc>
                <a:spcPct val="11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FAO FBS only provide data on annual per capita consumption of energy, protein, and fat (not micronutrients).</a:t>
            </a:r>
          </a:p>
          <a:p>
            <a:pPr marL="457200" indent="-457200">
              <a:lnSpc>
                <a:spcPct val="11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FBS have also been used to set public health priorities, formulate policies, undertake inter-country comparisons, monitor trends over time, and estimate the likelihood of micronutrient deficiencies.</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38</a:t>
            </a:fld>
            <a:endParaRPr lang="en-US" b="1" dirty="0">
              <a:solidFill>
                <a:schemeClr val="accent6"/>
              </a:solidFill>
            </a:endParaRPr>
          </a:p>
        </p:txBody>
      </p:sp>
      <p:sp>
        <p:nvSpPr>
          <p:cNvPr id="5" name="Rectangle 4"/>
          <p:cNvSpPr/>
          <p:nvPr/>
        </p:nvSpPr>
        <p:spPr>
          <a:xfrm>
            <a:off x="0" y="6609322"/>
            <a:ext cx="4572000" cy="253916"/>
          </a:xfrm>
          <a:prstGeom prst="rect">
            <a:avLst/>
          </a:prstGeom>
        </p:spPr>
        <p:txBody>
          <a:bodyPr>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2"/>
              </a:rPr>
              <a:t>Dietary assessment (fao.org)</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515351" cy="1017107"/>
          </a:xfrm>
        </p:spPr>
        <p:txBody>
          <a:bodyPr>
            <a:noAutofit/>
          </a:bodyPr>
          <a:lstStyle/>
          <a:p>
            <a:r>
              <a:rPr lang="en-US" sz="2800" b="1" dirty="0">
                <a:solidFill>
                  <a:schemeClr val="accent5">
                    <a:lumMod val="75000"/>
                  </a:schemeClr>
                </a:solidFill>
                <a:latin typeface="Arial" panose="020B0604020202020204" pitchFamily="34" charset="0"/>
              </a:rPr>
              <a:t>Household consumption and expenditure surveys (HCES)</a:t>
            </a:r>
          </a:p>
        </p:txBody>
      </p:sp>
      <p:sp>
        <p:nvSpPr>
          <p:cNvPr id="3" name="Content Placeholder 2"/>
          <p:cNvSpPr>
            <a:spLocks noGrp="1"/>
          </p:cNvSpPr>
          <p:nvPr>
            <p:ph sz="quarter" idx="10"/>
          </p:nvPr>
        </p:nvSpPr>
        <p:spPr>
          <a:xfrm>
            <a:off x="628650" y="1487967"/>
            <a:ext cx="7886700" cy="5121355"/>
          </a:xfrm>
        </p:spPr>
        <p:txBody>
          <a:bodyPr>
            <a:normAutofit fontScale="92500"/>
          </a:bodyPr>
          <a:lstStyle/>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These surveys provide the total amount of food available for consumption in the household, generally excluding food eaten away from home.</a:t>
            </a:r>
          </a:p>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HCES can be used to track consumption patterns.</a:t>
            </a:r>
          </a:p>
          <a:p>
            <a:pPr marL="800100" lvl="1" indent="-457200">
              <a:lnSpc>
                <a:spcPct val="120000"/>
              </a:lnSpc>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Consumption can vary among individuals within a household, especially by gender and age.</a:t>
            </a:r>
          </a:p>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They can also be used to monitor food security globally.</a:t>
            </a:r>
          </a:p>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Information on food consumption at the household level allows the derivation of variability parameters, such as the coefficient of variation of food consumption, which are used to estimate undernourishment in a population.</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39</a:t>
            </a:fld>
            <a:endParaRPr lang="en-US" b="1" dirty="0">
              <a:solidFill>
                <a:schemeClr val="accent6"/>
              </a:solidFill>
            </a:endParaRPr>
          </a:p>
        </p:txBody>
      </p:sp>
      <p:sp>
        <p:nvSpPr>
          <p:cNvPr id="5" name="Rectangle 4"/>
          <p:cNvSpPr/>
          <p:nvPr/>
        </p:nvSpPr>
        <p:spPr>
          <a:xfrm>
            <a:off x="0" y="6609322"/>
            <a:ext cx="4572000" cy="253916"/>
          </a:xfrm>
          <a:prstGeom prst="rect">
            <a:avLst/>
          </a:prstGeom>
        </p:spPr>
        <p:txBody>
          <a:bodyPr>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Dietary assessment (fao.org)</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1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Nutritional assessment </a:t>
            </a:r>
          </a:p>
        </p:txBody>
      </p:sp>
      <p:sp>
        <p:nvSpPr>
          <p:cNvPr id="3" name="Content Placeholder 2"/>
          <p:cNvSpPr>
            <a:spLocks noGrp="1"/>
          </p:cNvSpPr>
          <p:nvPr>
            <p:ph sz="quarter" idx="10"/>
          </p:nvPr>
        </p:nvSpPr>
        <p:spPr>
          <a:xfrm>
            <a:off x="113288" y="1438136"/>
            <a:ext cx="4260595" cy="5102176"/>
          </a:xfrm>
        </p:spPr>
        <p:txBody>
          <a:bodyPr>
            <a:normAutofit fontScale="70000" lnSpcReduction="20000"/>
          </a:bodyPr>
          <a:lstStyle/>
          <a:p>
            <a:pPr marL="457200" indent="-457200">
              <a:lnSpc>
                <a:spcPct val="120000"/>
              </a:lnSpc>
              <a:buFont typeface="Arial" panose="020B0604020202020204" pitchFamily="34" charset="0"/>
              <a:buChar char="•"/>
            </a:pPr>
            <a:r>
              <a:rPr lang="en-US" b="1" dirty="0">
                <a:latin typeface="Arial" panose="020B0604020202020204" pitchFamily="34" charset="0"/>
                <a:cs typeface="Arial" panose="020B0604020202020204" pitchFamily="34" charset="0"/>
              </a:rPr>
              <a:t>Nutritional assessment</a:t>
            </a:r>
            <a:r>
              <a:rPr lang="en-US" dirty="0">
                <a:latin typeface="Arial" panose="020B0604020202020204" pitchFamily="34" charset="0"/>
                <a:cs typeface="Arial" panose="020B0604020202020204" pitchFamily="34" charset="0"/>
              </a:rPr>
              <a:t> is the interpretation of anthropometric, biochemical (laboratory), clinical, and dietary data to determine whether a person or group of people are well-nourished or malnourished </a:t>
            </a:r>
          </a:p>
          <a:p>
            <a:pPr marL="457200" indent="-45720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Nutritional status is assessed by direct and indirect methods</a:t>
            </a:r>
          </a:p>
          <a:p>
            <a:pPr marL="800100" lvl="1" indent="-457200">
              <a:lnSpc>
                <a:spcPct val="120000"/>
              </a:lnSpc>
              <a:buFont typeface="Courier New" panose="02070309020205020404" pitchFamily="49" charset="0"/>
              <a:buChar char="o"/>
            </a:pPr>
            <a:r>
              <a:rPr lang="en-US" sz="2900" dirty="0">
                <a:latin typeface="Arial" panose="020B0604020202020204" pitchFamily="34" charset="0"/>
                <a:cs typeface="Arial" panose="020B0604020202020204" pitchFamily="34" charset="0"/>
              </a:rPr>
              <a:t>Direct methods deal with individuals, while indirect methods use community indices that reflect the community’s nutritional status</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4</a:t>
            </a:fld>
            <a:endParaRPr lang="en-US" b="1" dirty="0">
              <a:solidFill>
                <a:schemeClr val="accent6"/>
              </a:solidFill>
            </a:endParaRPr>
          </a:p>
        </p:txBody>
      </p:sp>
      <p:sp>
        <p:nvSpPr>
          <p:cNvPr id="5" name="TextBox 4"/>
          <p:cNvSpPr txBox="1"/>
          <p:nvPr/>
        </p:nvSpPr>
        <p:spPr>
          <a:xfrm>
            <a:off x="0" y="6621948"/>
            <a:ext cx="2636322" cy="530915"/>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Gibson, 2005</a:t>
            </a:r>
          </a:p>
          <a:p>
            <a:endParaRPr lang="en-US" dirty="0"/>
          </a:p>
        </p:txBody>
      </p:sp>
      <p:grpSp>
        <p:nvGrpSpPr>
          <p:cNvPr id="6" name="Group 5"/>
          <p:cNvGrpSpPr/>
          <p:nvPr/>
        </p:nvGrpSpPr>
        <p:grpSpPr>
          <a:xfrm>
            <a:off x="4954637" y="2229123"/>
            <a:ext cx="3820686" cy="3287458"/>
            <a:chOff x="5319132" y="1591059"/>
            <a:chExt cx="3820686" cy="3287458"/>
          </a:xfrm>
        </p:grpSpPr>
        <p:sp>
          <p:nvSpPr>
            <p:cNvPr id="7" name="Rectangle 6">
              <a:extLst>
                <a:ext uri="{FF2B5EF4-FFF2-40B4-BE49-F238E27FC236}">
                  <a16:creationId xmlns:a16="http://schemas.microsoft.com/office/drawing/2014/main" id="{3DC9D61B-BB7F-41CF-8B9B-6F599E078F06}"/>
                </a:ext>
              </a:extLst>
            </p:cNvPr>
            <p:cNvSpPr/>
            <p:nvPr/>
          </p:nvSpPr>
          <p:spPr>
            <a:xfrm>
              <a:off x="6414032" y="1591059"/>
              <a:ext cx="1509243" cy="81455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ASSESSMENT</a:t>
              </a:r>
            </a:p>
            <a:p>
              <a:pPr algn="ctr"/>
              <a:r>
                <a:rPr lang="en-US" sz="1050" dirty="0"/>
                <a:t>of the nutritional situation in target population </a:t>
              </a:r>
            </a:p>
          </p:txBody>
        </p:sp>
        <p:sp>
          <p:nvSpPr>
            <p:cNvPr id="8" name="Rectangle 7">
              <a:extLst>
                <a:ext uri="{FF2B5EF4-FFF2-40B4-BE49-F238E27FC236}">
                  <a16:creationId xmlns:a16="http://schemas.microsoft.com/office/drawing/2014/main" id="{739CEE9D-398A-420D-9865-1E55FB861BE6}"/>
                </a:ext>
              </a:extLst>
            </p:cNvPr>
            <p:cNvSpPr/>
            <p:nvPr/>
          </p:nvSpPr>
          <p:spPr>
            <a:xfrm>
              <a:off x="5319132" y="3429000"/>
              <a:ext cx="1509243" cy="6913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ACTION</a:t>
              </a:r>
            </a:p>
            <a:p>
              <a:pPr algn="ctr"/>
              <a:r>
                <a:rPr lang="en-US" sz="1050" dirty="0"/>
                <a:t>based on the analysis and available resources </a:t>
              </a:r>
            </a:p>
          </p:txBody>
        </p:sp>
        <p:sp>
          <p:nvSpPr>
            <p:cNvPr id="9" name="Rectangle 8">
              <a:extLst>
                <a:ext uri="{FF2B5EF4-FFF2-40B4-BE49-F238E27FC236}">
                  <a16:creationId xmlns:a16="http://schemas.microsoft.com/office/drawing/2014/main" id="{F3F27C46-290D-444C-9047-9017A690A48B}"/>
                </a:ext>
              </a:extLst>
            </p:cNvPr>
            <p:cNvSpPr/>
            <p:nvPr/>
          </p:nvSpPr>
          <p:spPr>
            <a:xfrm>
              <a:off x="7630575" y="3429000"/>
              <a:ext cx="1509243" cy="6913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ANALYSIS</a:t>
              </a:r>
            </a:p>
            <a:p>
              <a:pPr algn="ctr"/>
              <a:r>
                <a:rPr lang="en-US" sz="1050" dirty="0"/>
                <a:t>of the causes of the problem </a:t>
              </a:r>
            </a:p>
          </p:txBody>
        </p:sp>
        <p:sp>
          <p:nvSpPr>
            <p:cNvPr id="10" name="Arrow: Curved Left 8">
              <a:extLst>
                <a:ext uri="{FF2B5EF4-FFF2-40B4-BE49-F238E27FC236}">
                  <a16:creationId xmlns:a16="http://schemas.microsoft.com/office/drawing/2014/main" id="{601B691E-4C02-4A8E-BB0E-0B9C887291A3}"/>
                </a:ext>
              </a:extLst>
            </p:cNvPr>
            <p:cNvSpPr/>
            <p:nvPr/>
          </p:nvSpPr>
          <p:spPr>
            <a:xfrm>
              <a:off x="8062332" y="1928254"/>
              <a:ext cx="691375" cy="1466386"/>
            </a:xfrm>
            <a:prstGeom prst="curved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9">
              <a:extLst>
                <a:ext uri="{FF2B5EF4-FFF2-40B4-BE49-F238E27FC236}">
                  <a16:creationId xmlns:a16="http://schemas.microsoft.com/office/drawing/2014/main" id="{B8E1BCF0-2A0D-48AF-BC5E-ED97A655F5C5}"/>
                </a:ext>
              </a:extLst>
            </p:cNvPr>
            <p:cNvSpPr/>
            <p:nvPr/>
          </p:nvSpPr>
          <p:spPr>
            <a:xfrm rot="5400000">
              <a:off x="6853464" y="3799636"/>
              <a:ext cx="691377" cy="1466386"/>
            </a:xfrm>
            <a:prstGeom prst="curved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88BF5E3E-A275-4238-B78C-EBF98064F50E}"/>
                </a:ext>
              </a:extLst>
            </p:cNvPr>
            <p:cNvSpPr/>
            <p:nvPr/>
          </p:nvSpPr>
          <p:spPr>
            <a:xfrm rot="10800000">
              <a:off x="5523574" y="1962614"/>
              <a:ext cx="691375" cy="1399624"/>
            </a:xfrm>
            <a:prstGeom prst="curved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p:cNvSpPr txBox="1"/>
          <p:nvPr/>
        </p:nvSpPr>
        <p:spPr>
          <a:xfrm>
            <a:off x="4443411" y="1423342"/>
            <a:ext cx="4696407" cy="400110"/>
          </a:xfrm>
          <a:prstGeom prst="rect">
            <a:avLst/>
          </a:prstGeom>
          <a:solidFill>
            <a:schemeClr val="accent5">
              <a:lumMod val="20000"/>
              <a:lumOff val="80000"/>
            </a:schemeClr>
          </a:solidFill>
        </p:spPr>
        <p:txBody>
          <a:bodyPr wrap="square" rtlCol="0">
            <a:spAutoFit/>
          </a:bodyPr>
          <a:lstStyle/>
          <a:p>
            <a:r>
              <a:rPr lang="en-US" sz="2000" b="1" dirty="0">
                <a:latin typeface="Arial" panose="020B0604020202020204" pitchFamily="34" charset="0"/>
                <a:cs typeface="Arial" panose="020B0604020202020204" pitchFamily="34" charset="0"/>
              </a:rPr>
              <a:t>Nutritional assessment and analysis</a:t>
            </a:r>
          </a:p>
        </p:txBody>
      </p:sp>
      <p:sp>
        <p:nvSpPr>
          <p:cNvPr id="14" name="TextBox 13"/>
          <p:cNvSpPr txBox="1"/>
          <p:nvPr/>
        </p:nvSpPr>
        <p:spPr>
          <a:xfrm>
            <a:off x="5504766" y="6621948"/>
            <a:ext cx="2636322" cy="530915"/>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UNICEF, Triple A cycle</a:t>
            </a:r>
          </a:p>
          <a:p>
            <a:endParaRPr lang="en-US" dirty="0"/>
          </a:p>
        </p:txBody>
      </p:sp>
    </p:spTree>
    <p:extLst>
      <p:ext uri="{BB962C8B-B14F-4D97-AF65-F5344CB8AC3E}">
        <p14:creationId xmlns:p14="http://schemas.microsoft.com/office/powerpoint/2010/main" val="311974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8CD4-4219-470F-B6D2-4ADF62A172DB}"/>
              </a:ext>
            </a:extLst>
          </p:cNvPr>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Takeaway messages</a:t>
            </a:r>
          </a:p>
        </p:txBody>
      </p:sp>
      <p:sp>
        <p:nvSpPr>
          <p:cNvPr id="3" name="Content Placeholder 2">
            <a:extLst>
              <a:ext uri="{FF2B5EF4-FFF2-40B4-BE49-F238E27FC236}">
                <a16:creationId xmlns:a16="http://schemas.microsoft.com/office/drawing/2014/main" id="{F29E8CBC-2A5C-4106-B824-4DF3166C5F38}"/>
              </a:ext>
            </a:extLst>
          </p:cNvPr>
          <p:cNvSpPr>
            <a:spLocks noGrp="1"/>
          </p:cNvSpPr>
          <p:nvPr>
            <p:ph sz="quarter" idx="10"/>
          </p:nvPr>
        </p:nvSpPr>
        <p:spPr>
          <a:xfrm>
            <a:off x="628650" y="1487967"/>
            <a:ext cx="7886700" cy="5244606"/>
          </a:xfrm>
        </p:spPr>
        <p:txBody>
          <a:bodyPr>
            <a:normAutofit fontScale="77500" lnSpcReduction="20000"/>
          </a:bodyPr>
          <a:lstStyle/>
          <a:p>
            <a:pPr marL="514350" indent="-514350">
              <a:lnSpc>
                <a:spcPct val="130000"/>
              </a:lnSpc>
              <a:spcBef>
                <a:spcPts val="1200"/>
              </a:spcBef>
              <a:buAutoNum type="arabicPeriod"/>
            </a:pPr>
            <a:r>
              <a:rPr lang="en-US" sz="2600" dirty="0">
                <a:latin typeface="Arial" panose="020B0604020202020204" pitchFamily="34" charset="0"/>
                <a:cs typeface="Arial" panose="020B0604020202020204" pitchFamily="34" charset="0"/>
              </a:rPr>
              <a:t>Nutritional assessment can identify individuals and populations at risk of malnutrition (over- and undernutrition).</a:t>
            </a:r>
          </a:p>
          <a:p>
            <a:pPr marL="514350" indent="-514350">
              <a:lnSpc>
                <a:spcPct val="130000"/>
              </a:lnSpc>
              <a:spcBef>
                <a:spcPts val="1200"/>
              </a:spcBef>
              <a:buAutoNum type="arabicPeriod"/>
            </a:pPr>
            <a:r>
              <a:rPr lang="en-US" sz="2600" dirty="0">
                <a:latin typeface="Arial" panose="020B0604020202020204" pitchFamily="34" charset="0"/>
                <a:cs typeface="Arial" panose="020B0604020202020204" pitchFamily="34" charset="0"/>
              </a:rPr>
              <a:t>Different methods of nutritional assessment (anthropometric, biochemical, clinical, and dietary assessment) can identify poor growth in children and risk of non-communicable diseases in adults.</a:t>
            </a:r>
          </a:p>
          <a:p>
            <a:pPr marL="514350" indent="-514350">
              <a:lnSpc>
                <a:spcPct val="130000"/>
              </a:lnSpc>
              <a:spcBef>
                <a:spcPts val="1200"/>
              </a:spcBef>
              <a:buAutoNum type="arabicPeriod"/>
            </a:pPr>
            <a:r>
              <a:rPr lang="en-US" sz="2600" dirty="0">
                <a:latin typeface="Arial" panose="020B0604020202020204" pitchFamily="34" charset="0"/>
                <a:cs typeface="Arial" panose="020B0604020202020204" pitchFamily="34" charset="0"/>
              </a:rPr>
              <a:t>Overall, nutritional assessment is essential for:</a:t>
            </a:r>
          </a:p>
          <a:p>
            <a:pPr marL="857250" lvl="1" indent="-514350">
              <a:lnSpc>
                <a:spcPct val="130000"/>
              </a:lnSpc>
              <a:spcBef>
                <a:spcPts val="1200"/>
              </a:spcBef>
              <a:buFont typeface="Arial" panose="020B0604020202020204" pitchFamily="34" charset="0"/>
              <a:buChar char="•"/>
            </a:pPr>
            <a:r>
              <a:rPr lang="en-US" sz="2300" dirty="0">
                <a:latin typeface="Arial" panose="020B0604020202020204" pitchFamily="34" charset="0"/>
                <a:cs typeface="Arial" panose="020B0604020202020204" pitchFamily="34" charset="0"/>
              </a:rPr>
              <a:t>Identification of nutrient deficiencies and undernutrition in adults and children</a:t>
            </a:r>
          </a:p>
          <a:p>
            <a:pPr marL="857250" lvl="1" indent="-514350">
              <a:lnSpc>
                <a:spcPct val="130000"/>
              </a:lnSpc>
              <a:spcBef>
                <a:spcPts val="1200"/>
              </a:spcBef>
              <a:buFont typeface="Arial" panose="020B0604020202020204" pitchFamily="34" charset="0"/>
              <a:buChar char="•"/>
            </a:pPr>
            <a:r>
              <a:rPr lang="en-US" sz="2300" dirty="0">
                <a:latin typeface="Arial" panose="020B0604020202020204" pitchFamily="34" charset="0"/>
                <a:cs typeface="Arial" panose="020B0604020202020204" pitchFamily="34" charset="0"/>
              </a:rPr>
              <a:t>Development of public health nutrition interventions, programs, and policies for nutrition-related disease prevention</a:t>
            </a:r>
          </a:p>
          <a:p>
            <a:pPr marL="857250" lvl="1" indent="-514350">
              <a:lnSpc>
                <a:spcPct val="130000"/>
              </a:lnSpc>
              <a:spcBef>
                <a:spcPts val="1200"/>
              </a:spcBef>
              <a:buFont typeface="Arial" panose="020B0604020202020204" pitchFamily="34" charset="0"/>
              <a:buChar char="•"/>
            </a:pPr>
            <a:r>
              <a:rPr lang="en-US" sz="2300" dirty="0">
                <a:latin typeface="Arial" panose="020B0604020202020204" pitchFamily="34" charset="0"/>
                <a:cs typeface="Arial" panose="020B0604020202020204" pitchFamily="34" charset="0"/>
              </a:rPr>
              <a:t>Monitoring the efficacy and effectiveness of nutrition interventions, programs, and policies</a:t>
            </a:r>
          </a:p>
        </p:txBody>
      </p:sp>
      <p:sp>
        <p:nvSpPr>
          <p:cNvPr id="4" name="Slide Number Placeholder 3">
            <a:extLst>
              <a:ext uri="{FF2B5EF4-FFF2-40B4-BE49-F238E27FC236}">
                <a16:creationId xmlns:a16="http://schemas.microsoft.com/office/drawing/2014/main" id="{CF5255D4-08FA-4CB0-B83D-A672D67C3EDF}"/>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40</a:t>
            </a:fld>
            <a:endParaRPr lang="en-US" b="1" dirty="0">
              <a:solidFill>
                <a:schemeClr val="accent6"/>
              </a:solidFill>
            </a:endParaRPr>
          </a:p>
        </p:txBody>
      </p:sp>
    </p:spTree>
    <p:extLst>
      <p:ext uri="{BB962C8B-B14F-4D97-AF65-F5344CB8AC3E}">
        <p14:creationId xmlns:p14="http://schemas.microsoft.com/office/powerpoint/2010/main" val="39884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D27E8-85A6-0A4E-A64C-887F4118B78B}"/>
              </a:ext>
            </a:extLst>
          </p:cNvPr>
          <p:cNvSpPr>
            <a:spLocks noGrp="1"/>
          </p:cNvSpPr>
          <p:nvPr>
            <p:ph type="ctrTitle"/>
          </p:nvPr>
        </p:nvSpPr>
        <p:spPr/>
        <p:txBody>
          <a:bodyPr/>
          <a:lstStyle/>
          <a:p>
            <a:r>
              <a:rPr lang="en-US" b="1" dirty="0">
                <a:solidFill>
                  <a:schemeClr val="accent5">
                    <a:lumMod val="75000"/>
                  </a:schemeClr>
                </a:solidFill>
                <a:latin typeface="Arial" panose="020B0604020202020204" pitchFamily="34" charset="0"/>
              </a:rPr>
              <a:t>Thank you!</a:t>
            </a:r>
          </a:p>
        </p:txBody>
      </p:sp>
    </p:spTree>
    <p:extLst>
      <p:ext uri="{BB962C8B-B14F-4D97-AF65-F5344CB8AC3E}">
        <p14:creationId xmlns:p14="http://schemas.microsoft.com/office/powerpoint/2010/main" val="379348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35024" cy="1017107"/>
          </a:xfrm>
        </p:spPr>
        <p:txBody>
          <a:bodyPr/>
          <a:lstStyle/>
          <a:p>
            <a:r>
              <a:rPr lang="en-US" b="1" dirty="0">
                <a:solidFill>
                  <a:schemeClr val="accent5">
                    <a:lumMod val="75000"/>
                  </a:schemeClr>
                </a:solidFill>
                <a:latin typeface="Arial" panose="020B0604020202020204" pitchFamily="34" charset="0"/>
              </a:rPr>
              <a:t>Nutritional assessment at different levels</a:t>
            </a:r>
            <a:endParaRPr lang="en-US" dirty="0"/>
          </a:p>
        </p:txBody>
      </p:sp>
      <p:sp>
        <p:nvSpPr>
          <p:cNvPr id="4" name="Slide Number Placeholder 3"/>
          <p:cNvSpPr>
            <a:spLocks noGrp="1"/>
          </p:cNvSpPr>
          <p:nvPr>
            <p:ph type="sldNum" sz="quarter" idx="11"/>
          </p:nvPr>
        </p:nvSpPr>
        <p:spPr>
          <a:xfrm>
            <a:off x="7634757" y="6660873"/>
            <a:ext cx="1509243" cy="191503"/>
          </a:xfrm>
        </p:spPr>
        <p:txBody>
          <a:bodyPr/>
          <a:lstStyle/>
          <a:p>
            <a:r>
              <a:rPr lang="en-US" dirty="0">
                <a:solidFill>
                  <a:schemeClr val="tx2"/>
                </a:solidFill>
              </a:rPr>
              <a:t>ANRCB   |   </a:t>
            </a:r>
            <a:fld id="{D8FE707D-7EDD-4671-B995-A3FBECAF0B25}" type="slidenum">
              <a:rPr lang="en-US" b="1" smtClean="0">
                <a:solidFill>
                  <a:schemeClr val="accent6"/>
                </a:solidFill>
              </a:rPr>
              <a:pPr/>
              <a:t>5</a:t>
            </a:fld>
            <a:endParaRPr lang="en-US" b="1" dirty="0">
              <a:solidFill>
                <a:schemeClr val="accent6"/>
              </a:solidFill>
            </a:endParaRPr>
          </a:p>
        </p:txBody>
      </p:sp>
      <p:pic>
        <p:nvPicPr>
          <p:cNvPr id="6" name="Content Placeholder 5"/>
          <p:cNvPicPr>
            <a:picLocks noGrp="1" noChangeAspect="1"/>
          </p:cNvPicPr>
          <p:nvPr>
            <p:ph sz="quarter" idx="10"/>
          </p:nvPr>
        </p:nvPicPr>
        <p:blipFill>
          <a:blip r:embed="rId3"/>
          <a:stretch>
            <a:fillRect/>
          </a:stretch>
        </p:blipFill>
        <p:spPr>
          <a:xfrm>
            <a:off x="169842" y="1672663"/>
            <a:ext cx="5955672" cy="3499025"/>
          </a:xfrm>
          <a:prstGeom prst="rect">
            <a:avLst/>
          </a:prstGeom>
        </p:spPr>
      </p:pic>
      <p:sp>
        <p:nvSpPr>
          <p:cNvPr id="8" name="TextBox 7"/>
          <p:cNvSpPr txBox="1"/>
          <p:nvPr/>
        </p:nvSpPr>
        <p:spPr>
          <a:xfrm>
            <a:off x="6125514" y="1688280"/>
            <a:ext cx="2880843" cy="4585871"/>
          </a:xfrm>
          <a:prstGeom prst="rect">
            <a:avLst/>
          </a:prstGeom>
          <a:noFill/>
        </p:spPr>
        <p:txBody>
          <a:bodyPr wrap="square" rtlCol="0">
            <a:spAutoFit/>
          </a:bodyPr>
          <a:lstStyle/>
          <a:p>
            <a:pPr>
              <a:spcBef>
                <a:spcPts val="1200"/>
              </a:spcBef>
            </a:pPr>
            <a:r>
              <a:rPr lang="en-US" sz="1400" dirty="0">
                <a:latin typeface="Arial" panose="020B0604020202020204" pitchFamily="34" charset="0"/>
                <a:cs typeface="Arial" panose="020B0604020202020204" pitchFamily="34" charset="0"/>
              </a:rPr>
              <a:t>Data can be available at multiple levels: countries, communities, households, and individuals.  Some examples:</a:t>
            </a:r>
          </a:p>
          <a:p>
            <a:pPr marL="285750" indent="-28575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Countries:  Food balance sheets are constructed using country-level data for individual food commodities</a:t>
            </a:r>
          </a:p>
          <a:p>
            <a:pPr marL="285750" indent="-28575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Communities:  Food prices are observed at markets where products are bought and sold</a:t>
            </a:r>
          </a:p>
          <a:p>
            <a:pPr marL="285750" indent="-28575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Households:  Household food consumption</a:t>
            </a:r>
          </a:p>
          <a:p>
            <a:pPr marL="285750" indent="-28575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Individuals:  Anthropometric (body) measurements or biochemical measurements (biomarkers)</a:t>
            </a:r>
          </a:p>
        </p:txBody>
      </p:sp>
      <p:sp>
        <p:nvSpPr>
          <p:cNvPr id="9" name="Rectangle 8"/>
          <p:cNvSpPr/>
          <p:nvPr/>
        </p:nvSpPr>
        <p:spPr>
          <a:xfrm>
            <a:off x="-56689" y="6244206"/>
            <a:ext cx="6292135" cy="6463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Modified from: </a:t>
            </a:r>
            <a:r>
              <a:rPr lang="en-US" sz="900" dirty="0" err="1">
                <a:latin typeface="Arial" panose="020B0604020202020204" pitchFamily="34" charset="0"/>
                <a:cs typeface="Arial" panose="020B0604020202020204" pitchFamily="34" charset="0"/>
              </a:rPr>
              <a:t>Lele</a:t>
            </a:r>
            <a:r>
              <a:rPr lang="en-US" sz="900" dirty="0">
                <a:latin typeface="Arial" panose="020B0604020202020204" pitchFamily="34" charset="0"/>
                <a:cs typeface="Arial" panose="020B0604020202020204" pitchFamily="34" charset="0"/>
              </a:rPr>
              <a:t>, U., Masters, W. A., </a:t>
            </a:r>
            <a:r>
              <a:rPr lang="en-US" sz="900" dirty="0" err="1">
                <a:latin typeface="Arial" panose="020B0604020202020204" pitchFamily="34" charset="0"/>
                <a:cs typeface="Arial" panose="020B0604020202020204" pitchFamily="34" charset="0"/>
              </a:rPr>
              <a:t>Kinabo</a:t>
            </a:r>
            <a:r>
              <a:rPr lang="en-US" sz="900" dirty="0">
                <a:latin typeface="Arial" panose="020B0604020202020204" pitchFamily="34" charset="0"/>
                <a:cs typeface="Arial" panose="020B0604020202020204" pitchFamily="34" charset="0"/>
              </a:rPr>
              <a:t>, J., </a:t>
            </a:r>
            <a:r>
              <a:rPr lang="en-US" sz="900" dirty="0" err="1">
                <a:latin typeface="Arial" panose="020B0604020202020204" pitchFamily="34" charset="0"/>
                <a:cs typeface="Arial" panose="020B0604020202020204" pitchFamily="34" charset="0"/>
              </a:rPr>
              <a:t>Meenakshi</a:t>
            </a:r>
            <a:r>
              <a:rPr lang="en-US" sz="900" dirty="0">
                <a:latin typeface="Arial" panose="020B0604020202020204" pitchFamily="34" charset="0"/>
                <a:cs typeface="Arial" panose="020B0604020202020204" pitchFamily="34" charset="0"/>
              </a:rPr>
              <a:t>, J. V., </a:t>
            </a:r>
            <a:r>
              <a:rPr lang="en-US" sz="900" dirty="0" err="1">
                <a:latin typeface="Arial" panose="020B0604020202020204" pitchFamily="34" charset="0"/>
                <a:cs typeface="Arial" panose="020B0604020202020204" pitchFamily="34" charset="0"/>
              </a:rPr>
              <a:t>Ramaswami</a:t>
            </a:r>
            <a:r>
              <a:rPr lang="en-US" sz="900" dirty="0">
                <a:latin typeface="Arial" panose="020B0604020202020204" pitchFamily="34" charset="0"/>
                <a:cs typeface="Arial" panose="020B0604020202020204" pitchFamily="34" charset="0"/>
              </a:rPr>
              <a:t>, B., </a:t>
            </a:r>
            <a:r>
              <a:rPr lang="en-US" sz="900" dirty="0" err="1">
                <a:latin typeface="Arial" panose="020B0604020202020204" pitchFamily="34" charset="0"/>
                <a:cs typeface="Arial" panose="020B0604020202020204" pitchFamily="34" charset="0"/>
              </a:rPr>
              <a:t>Tagwireyi</a:t>
            </a:r>
            <a:r>
              <a:rPr lang="en-US" sz="900" dirty="0">
                <a:latin typeface="Arial" panose="020B0604020202020204" pitchFamily="34" charset="0"/>
                <a:cs typeface="Arial" panose="020B0604020202020204" pitchFamily="34" charset="0"/>
              </a:rPr>
              <a:t>, J., &amp; </a:t>
            </a:r>
            <a:r>
              <a:rPr lang="en-US" sz="900" dirty="0" err="1">
                <a:latin typeface="Arial" panose="020B0604020202020204" pitchFamily="34" charset="0"/>
                <a:cs typeface="Arial" panose="020B0604020202020204" pitchFamily="34" charset="0"/>
              </a:rPr>
              <a:t>Goswami</a:t>
            </a:r>
            <a:r>
              <a:rPr lang="en-US" sz="900" dirty="0">
                <a:latin typeface="Arial" panose="020B0604020202020204" pitchFamily="34" charset="0"/>
                <a:cs typeface="Arial" panose="020B0604020202020204" pitchFamily="34" charset="0"/>
              </a:rPr>
              <a:t>, S. (2016). Measuring food and nutrition security: An independent technical assessment and user’s guide for existing indicators. </a:t>
            </a:r>
            <a:r>
              <a:rPr lang="en-US" sz="900" i="1" dirty="0">
                <a:latin typeface="Arial" panose="020B0604020202020204" pitchFamily="34" charset="0"/>
                <a:cs typeface="Arial" panose="020B0604020202020204" pitchFamily="34" charset="0"/>
              </a:rPr>
              <a:t>Rome: Food Security Information Network, Measuring Food and Nutrition Security Technical Working Group</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177</a:t>
            </a:r>
            <a:r>
              <a:rPr lang="en-US" sz="9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4"/>
          <a:stretch>
            <a:fillRect/>
          </a:stretch>
        </p:blipFill>
        <p:spPr>
          <a:xfrm>
            <a:off x="4476122" y="3862686"/>
            <a:ext cx="1069276" cy="996298"/>
          </a:xfrm>
          <a:prstGeom prst="rect">
            <a:avLst/>
          </a:prstGeom>
        </p:spPr>
      </p:pic>
      <p:sp>
        <p:nvSpPr>
          <p:cNvPr id="11" name="TextBox 10"/>
          <p:cNvSpPr txBox="1"/>
          <p:nvPr/>
        </p:nvSpPr>
        <p:spPr>
          <a:xfrm>
            <a:off x="4589366" y="3842717"/>
            <a:ext cx="956032" cy="276999"/>
          </a:xfrm>
          <a:prstGeom prst="rect">
            <a:avLst/>
          </a:prstGeom>
          <a:noFill/>
        </p:spPr>
        <p:txBody>
          <a:bodyPr wrap="square" rtlCol="0">
            <a:spAutoFit/>
          </a:bodyPr>
          <a:lstStyle/>
          <a:p>
            <a:r>
              <a:rPr lang="en-US" sz="1200" b="1" dirty="0">
                <a:solidFill>
                  <a:schemeClr val="bg1"/>
                </a:solidFill>
              </a:rPr>
              <a:t>Individuals</a:t>
            </a:r>
          </a:p>
        </p:txBody>
      </p:sp>
    </p:spTree>
    <p:extLst>
      <p:ext uri="{BB962C8B-B14F-4D97-AF65-F5344CB8AC3E}">
        <p14:creationId xmlns:p14="http://schemas.microsoft.com/office/powerpoint/2010/main" val="88715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07" y="389698"/>
            <a:ext cx="7932971" cy="1017107"/>
          </a:xfrm>
        </p:spPr>
        <p:txBody>
          <a:bodyPr>
            <a:normAutofit fontScale="90000"/>
          </a:bodyPr>
          <a:lstStyle/>
          <a:p>
            <a:r>
              <a:rPr lang="en-US" sz="3600" b="1" dirty="0">
                <a:solidFill>
                  <a:schemeClr val="accent5">
                    <a:lumMod val="75000"/>
                  </a:schemeClr>
                </a:solidFill>
                <a:latin typeface="Arial" panose="020B0604020202020204" pitchFamily="34" charset="0"/>
              </a:rPr>
              <a:t>Purpose and application of nutritional assessment</a:t>
            </a:r>
          </a:p>
        </p:txBody>
      </p:sp>
      <p:sp>
        <p:nvSpPr>
          <p:cNvPr id="3" name="Content Placeholder 2"/>
          <p:cNvSpPr>
            <a:spLocks noGrp="1"/>
          </p:cNvSpPr>
          <p:nvPr>
            <p:ph sz="quarter" idx="10"/>
          </p:nvPr>
        </p:nvSpPr>
        <p:spPr>
          <a:xfrm>
            <a:off x="128016" y="1683143"/>
            <a:ext cx="3858768" cy="4483187"/>
          </a:xfrm>
        </p:spPr>
        <p:txBody>
          <a:bodyPr>
            <a:normAutofit fontScale="85000" lnSpcReduction="10000"/>
          </a:bodyPr>
          <a:lstStyle/>
          <a:p>
            <a:pPr>
              <a:lnSpc>
                <a:spcPct val="120000"/>
              </a:lnSpc>
              <a:spcBef>
                <a:spcPts val="1200"/>
              </a:spcBef>
            </a:pPr>
            <a:r>
              <a:rPr lang="en-US" sz="2400" dirty="0">
                <a:latin typeface="Arial" panose="020B0604020202020204" pitchFamily="34" charset="0"/>
                <a:cs typeface="Arial" panose="020B0604020202020204" pitchFamily="34" charset="0"/>
              </a:rPr>
              <a:t>Nutritional assessment is used:</a:t>
            </a:r>
          </a:p>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identify individuals or population groups at risk of becoming malnourished </a:t>
            </a:r>
          </a:p>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develop health care programs that address community needs as identified by the evaluation</a:t>
            </a:r>
          </a:p>
          <a:p>
            <a:pPr marL="457200" indent="-457200">
              <a:lnSpc>
                <a:spcPct val="12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assess the efficacy of the nutritional interventions and programs</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6</a:t>
            </a:fld>
            <a:endParaRPr lang="en-US" b="1" dirty="0">
              <a:solidFill>
                <a:schemeClr val="accent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36295001"/>
              </p:ext>
            </p:extLst>
          </p:nvPr>
        </p:nvGraphicFramePr>
        <p:xfrm>
          <a:off x="4109883" y="2001107"/>
          <a:ext cx="4935794" cy="4730274"/>
        </p:xfrm>
        <a:graphic>
          <a:graphicData uri="http://schemas.openxmlformats.org/drawingml/2006/table">
            <a:tbl>
              <a:tblPr firstRow="1" bandRow="1">
                <a:tableStyleId>{7DF18680-E054-41AD-8BC1-D1AEF772440D}</a:tableStyleId>
              </a:tblPr>
              <a:tblGrid>
                <a:gridCol w="1186791">
                  <a:extLst>
                    <a:ext uri="{9D8B030D-6E8A-4147-A177-3AD203B41FA5}">
                      <a16:colId xmlns:a16="http://schemas.microsoft.com/office/drawing/2014/main" val="72211250"/>
                    </a:ext>
                  </a:extLst>
                </a:gridCol>
                <a:gridCol w="1899027">
                  <a:extLst>
                    <a:ext uri="{9D8B030D-6E8A-4147-A177-3AD203B41FA5}">
                      <a16:colId xmlns:a16="http://schemas.microsoft.com/office/drawing/2014/main" val="2542939400"/>
                    </a:ext>
                  </a:extLst>
                </a:gridCol>
                <a:gridCol w="1849976">
                  <a:extLst>
                    <a:ext uri="{9D8B030D-6E8A-4147-A177-3AD203B41FA5}">
                      <a16:colId xmlns:a16="http://schemas.microsoft.com/office/drawing/2014/main" val="4020834834"/>
                    </a:ext>
                  </a:extLst>
                </a:gridCol>
              </a:tblGrid>
              <a:tr h="523608">
                <a:tc>
                  <a:txBody>
                    <a:bodyPr/>
                    <a:lstStyle/>
                    <a:p>
                      <a:r>
                        <a:rPr lang="en-US" sz="1200" dirty="0">
                          <a:latin typeface="Arial" panose="020B0604020202020204" pitchFamily="34" charset="0"/>
                          <a:cs typeface="Arial" panose="020B0604020202020204" pitchFamily="34" charset="0"/>
                        </a:rPr>
                        <a:t>Nutritional</a:t>
                      </a:r>
                      <a:r>
                        <a:rPr lang="en-US" sz="1200" baseline="0" dirty="0">
                          <a:latin typeface="Arial" panose="020B0604020202020204" pitchFamily="34" charset="0"/>
                          <a:cs typeface="Arial" panose="020B0604020202020204" pitchFamily="34" charset="0"/>
                        </a:rPr>
                        <a:t> assessment</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Example</a:t>
                      </a:r>
                      <a:r>
                        <a:rPr lang="en-US" sz="1200" baseline="0" dirty="0">
                          <a:latin typeface="Arial" panose="020B0604020202020204" pitchFamily="34" charset="0"/>
                          <a:cs typeface="Arial" panose="020B0604020202020204" pitchFamily="34" charset="0"/>
                        </a:rPr>
                        <a:t> of n</a:t>
                      </a:r>
                      <a:r>
                        <a:rPr lang="en-US" sz="1200" dirty="0">
                          <a:latin typeface="Arial" panose="020B0604020202020204" pitchFamily="34" charset="0"/>
                          <a:cs typeface="Arial" panose="020B0604020202020204" pitchFamily="34" charset="0"/>
                        </a:rPr>
                        <a:t>utritional</a:t>
                      </a:r>
                      <a:r>
                        <a:rPr lang="en-US" sz="1200" baseline="0" dirty="0">
                          <a:latin typeface="Arial" panose="020B0604020202020204" pitchFamily="34" charset="0"/>
                          <a:cs typeface="Arial" panose="020B0604020202020204" pitchFamily="34" charset="0"/>
                        </a:rPr>
                        <a:t> indicator</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Application </a:t>
                      </a:r>
                    </a:p>
                  </a:txBody>
                  <a:tcPr/>
                </a:tc>
                <a:extLst>
                  <a:ext uri="{0D108BD9-81ED-4DB2-BD59-A6C34878D82A}">
                    <a16:rowId xmlns:a16="http://schemas.microsoft.com/office/drawing/2014/main" val="3248174589"/>
                  </a:ext>
                </a:extLst>
              </a:tr>
              <a:tr h="925433">
                <a:tc>
                  <a:txBody>
                    <a:bodyPr/>
                    <a:lstStyle/>
                    <a:p>
                      <a:r>
                        <a:rPr lang="en-US" sz="1200" dirty="0">
                          <a:solidFill>
                            <a:schemeClr val="tx1"/>
                          </a:solidFill>
                          <a:latin typeface="Arial"/>
                          <a:cs typeface="Arial"/>
                        </a:rPr>
                        <a:t>Anthropometry</a:t>
                      </a:r>
                    </a:p>
                  </a:txBody>
                  <a:tcPr/>
                </a:tc>
                <a:tc>
                  <a:txBody>
                    <a:bodyPr/>
                    <a:lstStyle/>
                    <a:p>
                      <a:r>
                        <a:rPr lang="en-US" sz="1200" dirty="0">
                          <a:latin typeface="Arial" panose="020B0604020202020204" pitchFamily="34" charset="0"/>
                          <a:cs typeface="Arial" panose="020B0604020202020204" pitchFamily="34" charset="0"/>
                        </a:rPr>
                        <a:t>Height/length for age, weight for height, weight for age, stunting, wasting, &amp; underweight</a:t>
                      </a:r>
                    </a:p>
                  </a:txBody>
                  <a:tcPr/>
                </a:tc>
                <a:tc>
                  <a:txBody>
                    <a:bodyPr/>
                    <a:lstStyle/>
                    <a:p>
                      <a:r>
                        <a:rPr lang="en-US" sz="1200" dirty="0">
                          <a:latin typeface="Arial" panose="020B0604020202020204" pitchFamily="34" charset="0"/>
                          <a:cs typeface="Arial" panose="020B0604020202020204" pitchFamily="34" charset="0"/>
                        </a:rPr>
                        <a:t>Assess child growth and development</a:t>
                      </a:r>
                    </a:p>
                  </a:txBody>
                  <a:tcPr/>
                </a:tc>
                <a:extLst>
                  <a:ext uri="{0D108BD9-81ED-4DB2-BD59-A6C34878D82A}">
                    <a16:rowId xmlns:a16="http://schemas.microsoft.com/office/drawing/2014/main" val="1512435516"/>
                  </a:ext>
                </a:extLst>
              </a:tr>
              <a:tr h="1884601">
                <a:tc>
                  <a:txBody>
                    <a:bodyPr/>
                    <a:lstStyle/>
                    <a:p>
                      <a:r>
                        <a:rPr lang="en-US" sz="1200" dirty="0">
                          <a:latin typeface="Arial" panose="020B0604020202020204" pitchFamily="34" charset="0"/>
                          <a:cs typeface="Arial" panose="020B0604020202020204" pitchFamily="34" charset="0"/>
                        </a:rPr>
                        <a:t>Biochemical/</a:t>
                      </a:r>
                    </a:p>
                    <a:p>
                      <a:r>
                        <a:rPr lang="en-US" sz="1200" dirty="0">
                          <a:latin typeface="Arial" panose="020B0604020202020204" pitchFamily="34" charset="0"/>
                          <a:cs typeface="Arial" panose="020B0604020202020204" pitchFamily="34" charset="0"/>
                        </a:rPr>
                        <a:t>laboratory</a:t>
                      </a:r>
                    </a:p>
                  </a:txBody>
                  <a:tcPr/>
                </a:tc>
                <a:tc>
                  <a:txBody>
                    <a:bodyPr/>
                    <a:lstStyle/>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Prevalence of serum/plasma retinol &lt;0.70 </a:t>
                      </a:r>
                      <a:r>
                        <a:rPr lang="en-US" sz="1200" dirty="0" err="1">
                          <a:latin typeface="Arial" panose="020B0604020202020204" pitchFamily="34" charset="0"/>
                          <a:cs typeface="Arial" panose="020B0604020202020204" pitchFamily="34" charset="0"/>
                        </a:rPr>
                        <a:t>micromol</a:t>
                      </a:r>
                      <a:r>
                        <a:rPr lang="en-US" sz="1200" dirty="0">
                          <a:latin typeface="Arial" panose="020B0604020202020204" pitchFamily="34" charset="0"/>
                          <a:cs typeface="Arial" panose="020B0604020202020204" pitchFamily="34" charset="0"/>
                        </a:rPr>
                        <a:t>/L in pre-school age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children</a:t>
                      </a:r>
                    </a:p>
                    <a:p>
                      <a:pPr marL="628650" lvl="1" indent="-285750">
                        <a:buFont typeface="Courier New" panose="02070309020205020404" pitchFamily="49" charset="0"/>
                        <a:buChar char="o"/>
                      </a:pPr>
                      <a:r>
                        <a:rPr lang="en-US" sz="1200" dirty="0">
                          <a:latin typeface="Arial" panose="020B0604020202020204" pitchFamily="34" charset="0"/>
                          <a:cs typeface="Arial" panose="020B0604020202020204" pitchFamily="34" charset="0"/>
                        </a:rPr>
                        <a:t>&lt;2%</a:t>
                      </a:r>
                    </a:p>
                    <a:p>
                      <a:pPr marL="628650" lvl="1" indent="-285750">
                        <a:buFont typeface="Courier New" panose="02070309020205020404" pitchFamily="49" charset="0"/>
                        <a:buChar char="o"/>
                      </a:pPr>
                      <a:r>
                        <a:rPr lang="en-US" sz="1200" dirty="0">
                          <a:latin typeface="Arial" panose="020B0604020202020204" pitchFamily="34" charset="0"/>
                          <a:cs typeface="Arial" panose="020B0604020202020204" pitchFamily="34" charset="0"/>
                        </a:rPr>
                        <a:t>2-9%</a:t>
                      </a:r>
                    </a:p>
                    <a:p>
                      <a:pPr marL="628650" lvl="1" indent="-285750">
                        <a:buFont typeface="Courier New" panose="02070309020205020404" pitchFamily="49" charset="0"/>
                        <a:buChar char="o"/>
                      </a:pPr>
                      <a:r>
                        <a:rPr lang="en-US" sz="1200" dirty="0">
                          <a:latin typeface="Arial" panose="020B0604020202020204" pitchFamily="34" charset="0"/>
                          <a:cs typeface="Arial" panose="020B0604020202020204" pitchFamily="34" charset="0"/>
                        </a:rPr>
                        <a:t>10-19%</a:t>
                      </a:r>
                    </a:p>
                    <a:p>
                      <a:pPr marL="628650" lvl="1" indent="-285750">
                        <a:buFont typeface="Courier New" panose="02070309020205020404" pitchFamily="49" charset="0"/>
                        <a:buChar char="o"/>
                      </a:pPr>
                      <a:r>
                        <a:rPr lang="en-US" sz="1200" dirty="0">
                          <a:latin typeface="Arial" panose="020B0604020202020204" pitchFamily="34" charset="0"/>
                          <a:cs typeface="Arial" panose="020B0604020202020204" pitchFamily="34" charset="0"/>
                        </a:rPr>
                        <a:t>&gt;=20%</a:t>
                      </a:r>
                    </a:p>
                  </a:txBody>
                  <a:tcPr/>
                </a:tc>
                <a:tc>
                  <a:txBody>
                    <a:bodyPr/>
                    <a:lstStyle/>
                    <a:p>
                      <a:pPr marL="0" indent="0">
                        <a:spcBef>
                          <a:spcPts val="600"/>
                        </a:spcBef>
                        <a:buFont typeface="Arial" panose="020B0604020202020204" pitchFamily="34" charset="0"/>
                        <a:buNone/>
                      </a:pPr>
                      <a:r>
                        <a:rPr lang="en-US" sz="1200" baseline="0" dirty="0">
                          <a:latin typeface="Arial" panose="020B0604020202020204" pitchFamily="34" charset="0"/>
                          <a:cs typeface="Arial" panose="020B0604020202020204" pitchFamily="34" charset="0"/>
                        </a:rPr>
                        <a:t>Determine level of public health problem:</a:t>
                      </a:r>
                    </a:p>
                    <a:p>
                      <a:pPr marL="628650" lvl="1" indent="-285750" algn="l" defTabSz="685800" rtl="0" eaLnBrk="1" latinLnBrk="0" hangingPunct="1">
                        <a:spcBef>
                          <a:spcPts val="600"/>
                        </a:spcBef>
                        <a:buFont typeface="Courier New" panose="02070309020205020404" pitchFamily="49" charset="0"/>
                        <a:buChar char="o"/>
                      </a:pPr>
                      <a:r>
                        <a:rPr lang="en-US" sz="1200" kern="1200" dirty="0">
                          <a:solidFill>
                            <a:schemeClr val="dk1"/>
                          </a:solidFill>
                          <a:latin typeface="Arial" panose="020B0604020202020204" pitchFamily="34" charset="0"/>
                          <a:ea typeface="+mn-ea"/>
                          <a:cs typeface="Arial" panose="020B0604020202020204" pitchFamily="34" charset="0"/>
                        </a:rPr>
                        <a:t>None</a:t>
                      </a:r>
                    </a:p>
                    <a:p>
                      <a:pPr marL="628650" lvl="1" indent="-285750" algn="l" defTabSz="685800" rtl="0" eaLnBrk="1" latinLnBrk="0" hangingPunct="1">
                        <a:spcBef>
                          <a:spcPts val="600"/>
                        </a:spcBef>
                        <a:buFont typeface="Courier New" panose="02070309020205020404" pitchFamily="49" charset="0"/>
                        <a:buChar char="o"/>
                      </a:pPr>
                      <a:r>
                        <a:rPr lang="en-US" sz="1200" kern="1200" dirty="0">
                          <a:solidFill>
                            <a:schemeClr val="dk1"/>
                          </a:solidFill>
                          <a:latin typeface="Arial" panose="020B0604020202020204" pitchFamily="34" charset="0"/>
                          <a:ea typeface="+mn-ea"/>
                          <a:cs typeface="Arial" panose="020B0604020202020204" pitchFamily="34" charset="0"/>
                        </a:rPr>
                        <a:t>Mild</a:t>
                      </a:r>
                    </a:p>
                    <a:p>
                      <a:pPr marL="628650" lvl="1" indent="-285750" algn="l" defTabSz="685800" rtl="0" eaLnBrk="1" latinLnBrk="0" hangingPunct="1">
                        <a:spcBef>
                          <a:spcPts val="600"/>
                        </a:spcBef>
                        <a:buFont typeface="Courier New" panose="02070309020205020404" pitchFamily="49" charset="0"/>
                        <a:buChar char="o"/>
                      </a:pPr>
                      <a:r>
                        <a:rPr lang="en-US" sz="1200" kern="1200" dirty="0">
                          <a:solidFill>
                            <a:schemeClr val="dk1"/>
                          </a:solidFill>
                          <a:latin typeface="Arial" panose="020B0604020202020204" pitchFamily="34" charset="0"/>
                          <a:ea typeface="+mn-ea"/>
                          <a:cs typeface="Arial" panose="020B0604020202020204" pitchFamily="34" charset="0"/>
                        </a:rPr>
                        <a:t>Moderate</a:t>
                      </a:r>
                    </a:p>
                    <a:p>
                      <a:pPr marL="628650" lvl="1" indent="-285750" algn="l" defTabSz="685800" rtl="0" eaLnBrk="1" latinLnBrk="0" hangingPunct="1">
                        <a:spcBef>
                          <a:spcPts val="600"/>
                        </a:spcBef>
                        <a:buFont typeface="Courier New" panose="02070309020205020404" pitchFamily="49" charset="0"/>
                        <a:buChar char="o"/>
                      </a:pPr>
                      <a:r>
                        <a:rPr lang="en-US" sz="1200" kern="1200" dirty="0">
                          <a:solidFill>
                            <a:schemeClr val="dk1"/>
                          </a:solidFill>
                          <a:latin typeface="Arial" panose="020B0604020202020204" pitchFamily="34" charset="0"/>
                          <a:ea typeface="+mn-ea"/>
                          <a:cs typeface="Arial" panose="020B0604020202020204" pitchFamily="34" charset="0"/>
                        </a:rPr>
                        <a:t>Severe</a:t>
                      </a:r>
                    </a:p>
                  </a:txBody>
                  <a:tcPr/>
                </a:tc>
                <a:extLst>
                  <a:ext uri="{0D108BD9-81ED-4DB2-BD59-A6C34878D82A}">
                    <a16:rowId xmlns:a16="http://schemas.microsoft.com/office/drawing/2014/main" val="3653605805"/>
                  </a:ext>
                </a:extLst>
              </a:tr>
              <a:tr h="588912">
                <a:tc>
                  <a:txBody>
                    <a:bodyPr/>
                    <a:lstStyle/>
                    <a:p>
                      <a:r>
                        <a:rPr lang="en-US" sz="1200" dirty="0">
                          <a:latin typeface="Arial" panose="020B0604020202020204" pitchFamily="34" charset="0"/>
                          <a:cs typeface="Arial" panose="020B0604020202020204" pitchFamily="34" charset="0"/>
                        </a:rPr>
                        <a:t>Clinical</a:t>
                      </a:r>
                    </a:p>
                  </a:txBody>
                  <a:tcPr/>
                </a:tc>
                <a:tc>
                  <a:txBody>
                    <a:bodyPr/>
                    <a:lstStyle/>
                    <a:p>
                      <a:r>
                        <a:rPr lang="en-US" sz="1200" dirty="0">
                          <a:latin typeface="Arial" panose="020B0604020202020204" pitchFamily="34" charset="0"/>
                          <a:cs typeface="Arial" panose="020B0604020202020204" pitchFamily="34" charset="0"/>
                        </a:rPr>
                        <a:t>Proportion of pregnant</a:t>
                      </a:r>
                      <a:r>
                        <a:rPr lang="en-US" sz="1200" baseline="0" dirty="0">
                          <a:latin typeface="Arial" panose="020B0604020202020204" pitchFamily="34" charset="0"/>
                          <a:cs typeface="Arial" panose="020B0604020202020204" pitchFamily="34" charset="0"/>
                        </a:rPr>
                        <a:t> women</a:t>
                      </a:r>
                      <a:r>
                        <a:rPr lang="en-US" sz="1200" dirty="0">
                          <a:latin typeface="Arial" panose="020B0604020202020204" pitchFamily="34" charset="0"/>
                          <a:cs typeface="Arial" panose="020B0604020202020204" pitchFamily="34" charset="0"/>
                        </a:rPr>
                        <a:t> with </a:t>
                      </a:r>
                      <a:r>
                        <a:rPr lang="en-US" sz="1200" dirty="0" err="1">
                          <a:latin typeface="Arial" panose="020B0604020202020204" pitchFamily="34" charset="0"/>
                          <a:cs typeface="Arial" panose="020B0604020202020204" pitchFamily="34" charset="0"/>
                        </a:rPr>
                        <a:t>nightblindness</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5%</a:t>
                      </a:r>
                    </a:p>
                  </a:txBody>
                  <a:tcPr/>
                </a:tc>
                <a:tc>
                  <a:txBody>
                    <a:bodyPr/>
                    <a:lstStyle/>
                    <a:p>
                      <a:r>
                        <a:rPr lang="en-US" sz="1200" dirty="0">
                          <a:latin typeface="Arial" panose="020B0604020202020204" pitchFamily="34" charset="0"/>
                          <a:cs typeface="Arial" panose="020B0604020202020204" pitchFamily="34" charset="0"/>
                        </a:rPr>
                        <a:t>Identify moderate public health problem</a:t>
                      </a:r>
                    </a:p>
                  </a:txBody>
                  <a:tcPr/>
                </a:tc>
                <a:extLst>
                  <a:ext uri="{0D108BD9-81ED-4DB2-BD59-A6C34878D82A}">
                    <a16:rowId xmlns:a16="http://schemas.microsoft.com/office/drawing/2014/main" val="334597183"/>
                  </a:ext>
                </a:extLst>
              </a:tr>
              <a:tr h="588912">
                <a:tc>
                  <a:txBody>
                    <a:bodyPr/>
                    <a:lstStyle/>
                    <a:p>
                      <a:r>
                        <a:rPr lang="en-US" sz="1200" dirty="0">
                          <a:latin typeface="Arial" panose="020B0604020202020204" pitchFamily="34" charset="0"/>
                          <a:cs typeface="Arial" panose="020B0604020202020204" pitchFamily="34" charset="0"/>
                        </a:rPr>
                        <a:t>Dietary</a:t>
                      </a:r>
                    </a:p>
                  </a:txBody>
                  <a:tcPr/>
                </a:tc>
                <a:tc>
                  <a:txBody>
                    <a:bodyPr/>
                    <a:lstStyle/>
                    <a:p>
                      <a:r>
                        <a:rPr lang="en-US" sz="1200" dirty="0">
                          <a:latin typeface="Arial" panose="020B0604020202020204" pitchFamily="34" charset="0"/>
                          <a:cs typeface="Arial" panose="020B0604020202020204" pitchFamily="34" charset="0"/>
                        </a:rPr>
                        <a:t>Proportion of children consuming an adequate amount of vitamin A</a:t>
                      </a:r>
                    </a:p>
                  </a:txBody>
                  <a:tcPr/>
                </a:tc>
                <a:tc>
                  <a:txBody>
                    <a:bodyPr/>
                    <a:lstStyle/>
                    <a:p>
                      <a:r>
                        <a:rPr lang="en-US" sz="1200" dirty="0">
                          <a:latin typeface="Arial" panose="020B0604020202020204" pitchFamily="34" charset="0"/>
                          <a:cs typeface="Arial" panose="020B0604020202020204" pitchFamily="34" charset="0"/>
                        </a:rPr>
                        <a:t>Quantify </a:t>
                      </a:r>
                      <a:r>
                        <a:rPr lang="en-US" sz="1200" baseline="0" dirty="0">
                          <a:latin typeface="Arial" panose="020B0604020202020204" pitchFamily="34" charset="0"/>
                          <a:cs typeface="Arial" panose="020B0604020202020204" pitchFamily="34" charset="0"/>
                        </a:rPr>
                        <a:t>dietary quality and nutrient adequacy</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0731626"/>
                  </a:ext>
                </a:extLst>
              </a:tr>
            </a:tbl>
          </a:graphicData>
        </a:graphic>
      </p:graphicFrame>
      <p:sp>
        <p:nvSpPr>
          <p:cNvPr id="6" name="TextBox 5">
            <a:extLst>
              <a:ext uri="{FF2B5EF4-FFF2-40B4-BE49-F238E27FC236}">
                <a16:creationId xmlns:a16="http://schemas.microsoft.com/office/drawing/2014/main" id="{09FAB61B-AF42-4BD2-87D6-C7F8D2D7B14F}"/>
              </a:ext>
            </a:extLst>
          </p:cNvPr>
          <p:cNvSpPr txBox="1"/>
          <p:nvPr/>
        </p:nvSpPr>
        <p:spPr>
          <a:xfrm>
            <a:off x="3986782" y="1404536"/>
            <a:ext cx="5058895" cy="646331"/>
          </a:xfrm>
          <a:prstGeom prst="rect">
            <a:avLst/>
          </a:prstGeom>
          <a:solidFill>
            <a:schemeClr val="bg2">
              <a:lumMod val="20000"/>
              <a:lumOff val="80000"/>
            </a:schemeClr>
          </a:solidFill>
        </p:spPr>
        <p:txBody>
          <a:bodyPr wrap="square" rtlCol="0">
            <a:spAutoFit/>
          </a:bodyPr>
          <a:lstStyle/>
          <a:p>
            <a:r>
              <a:rPr lang="en-US" b="1" dirty="0">
                <a:latin typeface="Arial" panose="020B0604020202020204" pitchFamily="34" charset="0"/>
                <a:cs typeface="Arial" panose="020B0604020202020204" pitchFamily="34" charset="0"/>
              </a:rPr>
              <a:t>Different types of direct nutritional assessment</a:t>
            </a:r>
          </a:p>
        </p:txBody>
      </p:sp>
      <p:sp>
        <p:nvSpPr>
          <p:cNvPr id="7" name="TextBox 6">
            <a:extLst>
              <a:ext uri="{FF2B5EF4-FFF2-40B4-BE49-F238E27FC236}">
                <a16:creationId xmlns:a16="http://schemas.microsoft.com/office/drawing/2014/main" id="{B66E3D22-04EF-4DE5-8551-C196093B6B56}"/>
              </a:ext>
            </a:extLst>
          </p:cNvPr>
          <p:cNvSpPr txBox="1"/>
          <p:nvPr/>
        </p:nvSpPr>
        <p:spPr>
          <a:xfrm>
            <a:off x="0" y="6628270"/>
            <a:ext cx="4962293" cy="530915"/>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https://www.who.int/data/nutrition/nlis/info/vitamin-a-deficiency</a:t>
            </a:r>
            <a:r>
              <a:rPr lang="en-US" sz="1000" dirty="0">
                <a:latin typeface="Arial" panose="020B0604020202020204" pitchFamily="34" charset="0"/>
                <a:cs typeface="Arial" panose="020B0604020202020204" pitchFamily="34" charset="0"/>
              </a:rPr>
              <a:t> </a:t>
            </a:r>
          </a:p>
          <a:p>
            <a:r>
              <a:rPr lang="en-US" dirty="0"/>
              <a:t> </a:t>
            </a:r>
          </a:p>
        </p:txBody>
      </p:sp>
    </p:spTree>
    <p:extLst>
      <p:ext uri="{BB962C8B-B14F-4D97-AF65-F5344CB8AC3E}">
        <p14:creationId xmlns:p14="http://schemas.microsoft.com/office/powerpoint/2010/main" val="26176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Anthropometric assessment</a:t>
            </a:r>
          </a:p>
        </p:txBody>
      </p:sp>
      <p:sp>
        <p:nvSpPr>
          <p:cNvPr id="3" name="Content Placeholder 2"/>
          <p:cNvSpPr>
            <a:spLocks noGrp="1"/>
          </p:cNvSpPr>
          <p:nvPr>
            <p:ph sz="quarter" idx="10"/>
          </p:nvPr>
        </p:nvSpPr>
        <p:spPr>
          <a:xfrm>
            <a:off x="301083" y="1487967"/>
            <a:ext cx="8214267" cy="5004907"/>
          </a:xfrm>
        </p:spPr>
        <p:txBody>
          <a:bodyPr>
            <a:normAutofit fontScale="70000" lnSpcReduction="20000"/>
          </a:bodyPr>
          <a:lstStyle/>
          <a:p>
            <a:pPr marL="457200"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Provides a valuable assessment of nutritional status in a population (children or adults).</a:t>
            </a:r>
          </a:p>
          <a:p>
            <a:pPr marL="457200"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Rationale for children:  All of the world’s children grow similarly, if they are fed well, receive good care, and remain free of infectious diseases and deprivations</a:t>
            </a:r>
          </a:p>
          <a:p>
            <a:pPr marL="457200"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Anthropometric measurements are quantitative, noninvasive, less expensive, and require less training, equipment, and supplies</a:t>
            </a:r>
          </a:p>
          <a:p>
            <a:pPr marL="457200"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core elements of anthropometry are height (or recumbent length for very young children),weight, and body proportions.</a:t>
            </a:r>
          </a:p>
          <a:p>
            <a:pPr marL="457200" indent="-457200">
              <a:lnSpc>
                <a:spcPct val="13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Different anthropometric measures such as waist circumference (WC), hip circumference (HC), body mass index (BMI), waist-to-hip ratio, and waist-to-height ratio are commonly used to predict risk of non-communicable disease such as diabetes and hypertension.</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7</a:t>
            </a:fld>
            <a:endParaRPr lang="en-US" b="1" dirty="0">
              <a:solidFill>
                <a:schemeClr val="accent6"/>
              </a:solidFill>
            </a:endParaRPr>
          </a:p>
        </p:txBody>
      </p:sp>
      <p:sp>
        <p:nvSpPr>
          <p:cNvPr id="7" name="TextBox 6">
            <a:extLst>
              <a:ext uri="{FF2B5EF4-FFF2-40B4-BE49-F238E27FC236}">
                <a16:creationId xmlns:a16="http://schemas.microsoft.com/office/drawing/2014/main" id="{4C9AF667-2D02-994B-9CC7-4C1D4C747BA7}"/>
              </a:ext>
            </a:extLst>
          </p:cNvPr>
          <p:cNvSpPr txBox="1"/>
          <p:nvPr/>
        </p:nvSpPr>
        <p:spPr>
          <a:xfrm>
            <a:off x="-21024" y="6444560"/>
            <a:ext cx="7846142" cy="400110"/>
          </a:xfrm>
          <a:prstGeom prst="rect">
            <a:avLst/>
          </a:prstGeom>
          <a:noFill/>
        </p:spPr>
        <p:txBody>
          <a:bodyPr wrap="square">
            <a:spAutoFit/>
          </a:bodyPr>
          <a:lstStyle/>
          <a:p>
            <a:r>
              <a:rPr lang="en-US" sz="1000" b="0" u="none" strike="noStrike" dirty="0">
                <a:solidFill>
                  <a:srgbClr val="222222"/>
                </a:solidFill>
                <a:effectLst/>
                <a:latin typeface="Arial" panose="020B0604020202020204" pitchFamily="34" charset="0"/>
              </a:rPr>
              <a:t>Source: World Health Organization. (2006). WHO child growth standards: length/height-for-age, weight-for-age, weight-for-length, weight-for-height and body mass index-for-age: methods and development. World Health Organization.</a:t>
            </a:r>
            <a:endParaRPr lang="en-US" sz="1000" dirty="0"/>
          </a:p>
        </p:txBody>
      </p:sp>
    </p:spTree>
    <p:extLst>
      <p:ext uri="{BB962C8B-B14F-4D97-AF65-F5344CB8AC3E}">
        <p14:creationId xmlns:p14="http://schemas.microsoft.com/office/powerpoint/2010/main" val="41385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rPr>
              <a:t>Anthropometric measurement </a:t>
            </a:r>
          </a:p>
        </p:txBody>
      </p:sp>
      <p:sp>
        <p:nvSpPr>
          <p:cNvPr id="3" name="Content Placeholder 2"/>
          <p:cNvSpPr>
            <a:spLocks noGrp="1"/>
          </p:cNvSpPr>
          <p:nvPr>
            <p:ph sz="quarter" idx="10"/>
          </p:nvPr>
        </p:nvSpPr>
        <p:spPr>
          <a:xfrm>
            <a:off x="628650" y="1487967"/>
            <a:ext cx="7886700" cy="5052345"/>
          </a:xfrm>
        </p:spPr>
        <p:txBody>
          <a:bodyPr vert="horz" lIns="91440" tIns="45720" rIns="91440" bIns="45720" rtlCol="0" anchor="t">
            <a:normAutofit fontScale="62500" lnSpcReduction="20000"/>
          </a:bodyPr>
          <a:lstStyle/>
          <a:p>
            <a:pPr marL="457200" indent="-457200">
              <a:lnSpc>
                <a:spcPct val="120000"/>
              </a:lnSpc>
              <a:spcBef>
                <a:spcPts val="1200"/>
              </a:spcBef>
              <a:buFont typeface="Arial" panose="020B0604020202020204" pitchFamily="34" charset="0"/>
              <a:buChar char="•"/>
            </a:pPr>
            <a:r>
              <a:rPr lang="en-US" b="1" dirty="0">
                <a:latin typeface="Arial" panose="020B0604020202020204" pitchFamily="34" charset="0"/>
                <a:cs typeface="Arial" panose="020B0604020202020204" pitchFamily="34" charset="0"/>
              </a:rPr>
              <a:t>Weight:</a:t>
            </a:r>
            <a:r>
              <a:rPr lang="en-US" dirty="0">
                <a:latin typeface="Arial" panose="020B0604020202020204" pitchFamily="34" charset="0"/>
                <a:cs typeface="Arial" panose="020B0604020202020204" pitchFamily="34" charset="0"/>
              </a:rPr>
              <a:t> Weight is measured for children and as well as for adults to identify the normal growth for children and find out the risk of non-communicable disease for adults.</a:t>
            </a:r>
          </a:p>
          <a:p>
            <a:pPr marL="800100" lvl="1" indent="-457200">
              <a:lnSpc>
                <a:spcPct val="120000"/>
              </a:lnSpc>
              <a:spcBef>
                <a:spcPts val="1200"/>
              </a:spcBef>
              <a:buFont typeface="Courier New" panose="02070309020205020404" pitchFamily="49" charset="0"/>
              <a:buChar char="o"/>
            </a:pPr>
            <a:r>
              <a:rPr lang="en-US" sz="2900" dirty="0">
                <a:latin typeface="Arial" panose="020B0604020202020204" pitchFamily="34" charset="0"/>
                <a:cs typeface="Arial" panose="020B0604020202020204" pitchFamily="34" charset="0"/>
              </a:rPr>
              <a:t>Calibrated beam or a digital infant scale is used to measure weight for children</a:t>
            </a:r>
          </a:p>
          <a:p>
            <a:pPr marL="800100" lvl="1" indent="-457200">
              <a:lnSpc>
                <a:spcPct val="120000"/>
              </a:lnSpc>
              <a:spcBef>
                <a:spcPts val="1200"/>
              </a:spcBef>
              <a:buFont typeface="Courier New" panose="02070309020205020404" pitchFamily="49" charset="0"/>
              <a:buChar char="o"/>
            </a:pPr>
            <a:r>
              <a:rPr lang="en-US" sz="2900" dirty="0">
                <a:latin typeface="Arial"/>
                <a:cs typeface="Arial"/>
              </a:rPr>
              <a:t>A balanced floor scale or electronic floor scale is used to measure weight for adults</a:t>
            </a:r>
          </a:p>
          <a:p>
            <a:pPr marL="457200" indent="-457200">
              <a:lnSpc>
                <a:spcPct val="120000"/>
              </a:lnSpc>
              <a:spcBef>
                <a:spcPts val="1200"/>
              </a:spcBef>
              <a:buFont typeface="Arial" panose="020B0604020202020204" pitchFamily="34" charset="0"/>
              <a:buChar char="•"/>
            </a:pPr>
            <a:r>
              <a:rPr lang="en-US" b="1" dirty="0">
                <a:latin typeface="Arial" panose="020B0604020202020204" pitchFamily="34" charset="0"/>
                <a:cs typeface="Arial" panose="020B0604020202020204" pitchFamily="34" charset="0"/>
              </a:rPr>
              <a:t>Recumbent length: </a:t>
            </a:r>
            <a:r>
              <a:rPr lang="en-US" dirty="0">
                <a:latin typeface="Arial" panose="020B0604020202020204" pitchFamily="34" charset="0"/>
                <a:cs typeface="Arial" panose="020B0604020202020204" pitchFamily="34" charset="0"/>
              </a:rPr>
              <a:t>Recumbent length is measured for children under 2 years of age.</a:t>
            </a:r>
          </a:p>
          <a:p>
            <a:pPr marL="457200" indent="-457200">
              <a:lnSpc>
                <a:spcPct val="120000"/>
              </a:lnSpc>
              <a:spcBef>
                <a:spcPts val="1200"/>
              </a:spcBef>
              <a:buFont typeface="Arial" panose="020B0604020202020204" pitchFamily="34" charset="0"/>
              <a:buChar char="•"/>
            </a:pPr>
            <a:r>
              <a:rPr lang="en-US" b="1" dirty="0">
                <a:latin typeface="Arial" panose="020B0604020202020204" pitchFamily="34" charset="0"/>
                <a:cs typeface="Arial" panose="020B0604020202020204" pitchFamily="34" charset="0"/>
              </a:rPr>
              <a:t>Height:</a:t>
            </a:r>
            <a:r>
              <a:rPr lang="en-US" dirty="0">
                <a:latin typeface="Arial" panose="020B0604020202020204" pitchFamily="34" charset="0"/>
                <a:cs typeface="Arial" panose="020B0604020202020204" pitchFamily="34" charset="0"/>
              </a:rPr>
              <a:t> Height is measured for children 2 years and older who are more than 87 cm tall and for adults. </a:t>
            </a:r>
          </a:p>
          <a:p>
            <a:pPr marL="800100" lvl="1" indent="-457200">
              <a:lnSpc>
                <a:spcPct val="120000"/>
              </a:lnSpc>
              <a:spcBef>
                <a:spcPts val="1200"/>
              </a:spcBef>
              <a:buFont typeface="Courier New" panose="02070309020205020404" pitchFamily="49" charset="0"/>
              <a:buChar char="o"/>
            </a:pPr>
            <a:r>
              <a:rPr lang="en-US" sz="2900" dirty="0">
                <a:latin typeface="Arial" panose="020B0604020202020204" pitchFamily="34" charset="0"/>
                <a:cs typeface="Arial" panose="020B0604020202020204" pitchFamily="34" charset="0"/>
              </a:rPr>
              <a:t>Measuring height requires a standard measuring board with a moveable headboard (stadiometer) attached to a flat wall. Length is measured on a flat surface with a movable footboard.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8</a:t>
            </a:fld>
            <a:endParaRPr lang="en-US" b="1" dirty="0">
              <a:solidFill>
                <a:schemeClr val="accent6"/>
              </a:solidFill>
            </a:endParaRPr>
          </a:p>
        </p:txBody>
      </p:sp>
      <p:sp>
        <p:nvSpPr>
          <p:cNvPr id="5" name="TextBox 4">
            <a:extLst>
              <a:ext uri="{FF2B5EF4-FFF2-40B4-BE49-F238E27FC236}">
                <a16:creationId xmlns:a16="http://schemas.microsoft.com/office/drawing/2014/main" id="{4FCAF2C2-D290-4AB5-8B2A-2626C6AE0E21}"/>
              </a:ext>
            </a:extLst>
          </p:cNvPr>
          <p:cNvSpPr txBox="1"/>
          <p:nvPr/>
        </p:nvSpPr>
        <p:spPr>
          <a:xfrm>
            <a:off x="0" y="6611779"/>
            <a:ext cx="393154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ANTHROPOMETRIC MEASUREMENTS (ca.gov)</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1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latin typeface="Arial" panose="020B0604020202020204" pitchFamily="34" charset="0"/>
              </a:rPr>
              <a:t>Anthropometric measurement </a:t>
            </a:r>
            <a:endParaRPr lang="en-US" dirty="0"/>
          </a:p>
        </p:txBody>
      </p:sp>
      <p:sp>
        <p:nvSpPr>
          <p:cNvPr id="3" name="Content Placeholder 2"/>
          <p:cNvSpPr>
            <a:spLocks noGrp="1"/>
          </p:cNvSpPr>
          <p:nvPr>
            <p:ph sz="quarter" idx="10"/>
          </p:nvPr>
        </p:nvSpPr>
        <p:spPr/>
        <p:txBody>
          <a:bodyPr vert="horz" lIns="91440" tIns="45720" rIns="91440" bIns="45720" rtlCol="0" anchor="t">
            <a:normAutofit fontScale="85000" lnSpcReduction="20000"/>
          </a:bodyPr>
          <a:lstStyle/>
          <a:p>
            <a:pPr marL="457200" indent="-457200">
              <a:lnSpc>
                <a:spcPct val="120000"/>
              </a:lnSpc>
              <a:buFont typeface="Arial" panose="020B0604020202020204" pitchFamily="34" charset="0"/>
              <a:buChar char="•"/>
            </a:pPr>
            <a:r>
              <a:rPr lang="en-US" b="1" dirty="0">
                <a:latin typeface="Arial" panose="020B0604020202020204" pitchFamily="34" charset="0"/>
                <a:cs typeface="Arial" panose="020B0604020202020204" pitchFamily="34" charset="0"/>
              </a:rPr>
              <a:t>Head circumference: </a:t>
            </a:r>
            <a:r>
              <a:rPr lang="en-US" dirty="0">
                <a:latin typeface="Arial" panose="020B0604020202020204" pitchFamily="34" charset="0"/>
                <a:cs typeface="Arial" panose="020B0604020202020204" pitchFamily="34" charset="0"/>
              </a:rPr>
              <a:t>Head circumference is a measurement of a child's head around its largest area</a:t>
            </a:r>
          </a:p>
          <a:p>
            <a:pPr marL="685800" lvl="1" indent="-342900">
              <a:lnSpc>
                <a:spcPct val="12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head circumference of infants increases rapidly in the first 2 years of life</a:t>
            </a:r>
          </a:p>
          <a:p>
            <a:pPr marL="685800" lvl="1" indent="-342900">
              <a:lnSpc>
                <a:spcPct val="120000"/>
              </a:lnSpc>
              <a:buFont typeface="Courier New" panose="02070309020205020404" pitchFamily="49" charset="0"/>
              <a:buChar char="o"/>
            </a:pPr>
            <a:r>
              <a:rPr lang="en-US" dirty="0">
                <a:latin typeface="Arial"/>
                <a:cs typeface="Arial"/>
              </a:rPr>
              <a:t>Increase in head circumference in the first 2 years of life is affected by nutritional status and non-nutritional factors</a:t>
            </a:r>
          </a:p>
          <a:p>
            <a:pPr marL="457200" indent="-457200">
              <a:lnSpc>
                <a:spcPct val="120000"/>
              </a:lnSpc>
              <a:buFont typeface="Arial" panose="020B0604020202020204" pitchFamily="34" charset="0"/>
              <a:buChar char="•"/>
            </a:pPr>
            <a:r>
              <a:rPr lang="en-US" b="1" dirty="0">
                <a:latin typeface="Arial" panose="020B0604020202020204" pitchFamily="34" charset="0"/>
                <a:cs typeface="Arial" panose="020B0604020202020204" pitchFamily="34" charset="0"/>
              </a:rPr>
              <a:t>Mid upper arm circumference:</a:t>
            </a:r>
            <a:r>
              <a:rPr lang="en-US" dirty="0">
                <a:latin typeface="Arial" panose="020B0604020202020204" pitchFamily="34" charset="0"/>
                <a:cs typeface="Arial" panose="020B0604020202020204" pitchFamily="34" charset="0"/>
              </a:rPr>
              <a:t> MUAC is a measure of the sum of the muscle and subcutaneous fat in the upper arm. </a:t>
            </a:r>
          </a:p>
          <a:p>
            <a:pPr marL="800100" lvl="1" indent="-457200">
              <a:lnSpc>
                <a:spcPct val="120000"/>
              </a:lnSpc>
              <a:buFont typeface="Courier New" panose="020B0604020202020204" pitchFamily="34" charset="0"/>
              <a:buChar char="o"/>
            </a:pPr>
            <a:r>
              <a:rPr lang="en-US" dirty="0">
                <a:latin typeface="Arial" panose="020B0604020202020204" pitchFamily="34" charset="0"/>
                <a:cs typeface="Arial" panose="020B0604020202020204" pitchFamily="34" charset="0"/>
              </a:rPr>
              <a:t>With acute malnutrition, both fat and muscle are reduced in the upper arm</a:t>
            </a:r>
          </a:p>
          <a:p>
            <a:pPr marL="800100" lvl="1" indent="-457200">
              <a:lnSpc>
                <a:spcPct val="120000"/>
              </a:lnSpc>
              <a:buFont typeface="Courier New" panose="020B0604020202020204" pitchFamily="34" charset="0"/>
              <a:buChar char="o"/>
            </a:pPr>
            <a:r>
              <a:rPr lang="en-US" dirty="0">
                <a:latin typeface="Arial" panose="020B0604020202020204" pitchFamily="34" charset="0"/>
                <a:cs typeface="Arial" panose="020B0604020202020204" pitchFamily="34" charset="0"/>
              </a:rPr>
              <a:t>It can be used as an indicator for body composition in adults and children</a:t>
            </a:r>
          </a:p>
        </p:txBody>
      </p:sp>
      <p:sp>
        <p:nvSpPr>
          <p:cNvPr id="4" name="Slide Number Placeholder 3"/>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9</a:t>
            </a:fld>
            <a:endParaRPr lang="en-US" b="1" dirty="0">
              <a:solidFill>
                <a:schemeClr val="accent6"/>
              </a:solidFill>
            </a:endParaRPr>
          </a:p>
        </p:txBody>
      </p:sp>
      <p:sp>
        <p:nvSpPr>
          <p:cNvPr id="11" name="TextBox 10">
            <a:extLst>
              <a:ext uri="{FF2B5EF4-FFF2-40B4-BE49-F238E27FC236}">
                <a16:creationId xmlns:a16="http://schemas.microsoft.com/office/drawing/2014/main" id="{4342F4D6-F590-41E2-998A-251320620209}"/>
              </a:ext>
            </a:extLst>
          </p:cNvPr>
          <p:cNvSpPr txBox="1"/>
          <p:nvPr/>
        </p:nvSpPr>
        <p:spPr>
          <a:xfrm>
            <a:off x="0" y="6611779"/>
            <a:ext cx="393154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ANTHROPOMETRIC MEASUREMENTS (ca.gov)</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6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TEMPLATE_Presentation_Standard_English_v2" id="{9BC21EF1-AB4E-4BA8-A680-F3C1CE71D1CF}" vid="{A697BAEB-674F-41B3-B3C3-B4E8F2883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01B74C3CE79D4984A20C7D5132AACF" ma:contentTypeVersion="13" ma:contentTypeDescription="Create a new document." ma:contentTypeScope="" ma:versionID="83cdd74d87fca790baa81089258d0a22">
  <xsd:schema xmlns:xsd="http://www.w3.org/2001/XMLSchema" xmlns:xs="http://www.w3.org/2001/XMLSchema" xmlns:p="http://schemas.microsoft.com/office/2006/metadata/properties" xmlns:ns3="b34422d8-c230-43ec-8677-2b343c042c77" xmlns:ns4="89487477-8a04-41b7-b1f6-8fe2e945d335" targetNamespace="http://schemas.microsoft.com/office/2006/metadata/properties" ma:root="true" ma:fieldsID="a62e479c76e27f4277c1ef2d5da6a8c6" ns3:_="" ns4:_="">
    <xsd:import namespace="b34422d8-c230-43ec-8677-2b343c042c77"/>
    <xsd:import namespace="89487477-8a04-41b7-b1f6-8fe2e945d3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422d8-c230-43ec-8677-2b343c042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87477-8a04-41b7-b1f6-8fe2e945d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161C77-4666-4246-BBCD-C34F72AD3419}">
  <ds:schemaRefs>
    <ds:schemaRef ds:uri="http://schemas.microsoft.com/sharepoint/v3/contenttype/forms"/>
  </ds:schemaRefs>
</ds:datastoreItem>
</file>

<file path=customXml/itemProps2.xml><?xml version="1.0" encoding="utf-8"?>
<ds:datastoreItem xmlns:ds="http://schemas.openxmlformats.org/officeDocument/2006/customXml" ds:itemID="{EDA0AE38-3D82-40D6-9966-9155B8D65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422d8-c230-43ec-8677-2b343c042c77"/>
    <ds:schemaRef ds:uri="89487477-8a04-41b7-b1f6-8fe2e945d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EDAF73-4893-4F4B-B2AD-01C785BB3A4F}">
  <ds:schemaRefs>
    <ds:schemaRef ds:uri="http://schemas.microsoft.com/office/infopath/2007/PartnerControls"/>
    <ds:schemaRef ds:uri="http://schemas.microsoft.com/office/2006/documentManagement/types"/>
    <ds:schemaRef ds:uri="http://purl.org/dc/elements/1.1/"/>
    <ds:schemaRef ds:uri="b34422d8-c230-43ec-8677-2b343c042c77"/>
    <ds:schemaRef ds:uri="http://www.w3.org/XML/1998/namespace"/>
    <ds:schemaRef ds:uri="89487477-8a04-41b7-b1f6-8fe2e945d335"/>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CRS_Presentation_Standard_TEMPLATE_English_v2 (1)</Template>
  <TotalTime>20150</TotalTime>
  <Words>5414</Words>
  <Application>Microsoft Office PowerPoint</Application>
  <PresentationFormat>On-screen Show (4:3)</PresentationFormat>
  <Paragraphs>488</Paragraphs>
  <Slides>41</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vt:lpstr>
      <vt:lpstr>Calibri</vt:lpstr>
      <vt:lpstr>Courier New</vt:lpstr>
      <vt:lpstr>Georgia</vt:lpstr>
      <vt:lpstr>Lato</vt:lpstr>
      <vt:lpstr>Times New Roman</vt:lpstr>
      <vt:lpstr>Wingdings</vt:lpstr>
      <vt:lpstr>CRS_2020_PPT</vt:lpstr>
      <vt:lpstr>Introductory Concepts in Nutrition </vt:lpstr>
      <vt:lpstr>Learning objectives</vt:lpstr>
      <vt:lpstr>Nutritional status</vt:lpstr>
      <vt:lpstr>Nutritional assessment </vt:lpstr>
      <vt:lpstr>Nutritional assessment at different levels</vt:lpstr>
      <vt:lpstr>Purpose and application of nutritional assessment</vt:lpstr>
      <vt:lpstr>Anthropometric assessment</vt:lpstr>
      <vt:lpstr>Anthropometric measurement </vt:lpstr>
      <vt:lpstr>Anthropometric measurement </vt:lpstr>
      <vt:lpstr>Anthropometric measurement </vt:lpstr>
      <vt:lpstr>Nutritional indices</vt:lpstr>
      <vt:lpstr>Nutritional indices</vt:lpstr>
      <vt:lpstr>Biochemical methods</vt:lpstr>
      <vt:lpstr>Biochemical methods</vt:lpstr>
      <vt:lpstr>PowerPoint Presentation</vt:lpstr>
      <vt:lpstr>Evaluation of vitamin A status</vt:lpstr>
      <vt:lpstr>Evaluation of iodine status</vt:lpstr>
      <vt:lpstr>Epidemiological criteria for assessing iodine nutrition based on median urinary iodine concentrations of school-age children (≥6 years)</vt:lpstr>
      <vt:lpstr>Evaluation of iron status</vt:lpstr>
      <vt:lpstr>Indicators used to detect iron deficiency and iron deficiency anemia</vt:lpstr>
      <vt:lpstr>Evaluation of iron status</vt:lpstr>
      <vt:lpstr>Limitations of biochemical methods</vt:lpstr>
      <vt:lpstr>Clinical methods</vt:lpstr>
      <vt:lpstr>Sign and symptoms of marasmus and kwashiorkor</vt:lpstr>
      <vt:lpstr>Clinical signs and symptoms of micronutrient deficiency</vt:lpstr>
      <vt:lpstr>Clinical signs and symptoms of micronutrient deficiency (continued)</vt:lpstr>
      <vt:lpstr>Clinical signs and symptoms of micronutrient deficiency (continued)</vt:lpstr>
      <vt:lpstr>Clinical signs and symptoms of micronutrient deficiency (continued)</vt:lpstr>
      <vt:lpstr>Dietary methods</vt:lpstr>
      <vt:lpstr>Dietary assessment methods</vt:lpstr>
      <vt:lpstr>24-hour recall</vt:lpstr>
      <vt:lpstr>Portion size used in dietary assessment</vt:lpstr>
      <vt:lpstr>Portion size and toolkits used in dietary assessment</vt:lpstr>
      <vt:lpstr>Food frequency questionnaire</vt:lpstr>
      <vt:lpstr>Dietary diversity</vt:lpstr>
      <vt:lpstr>Approaches to measure dietary diversity</vt:lpstr>
      <vt:lpstr>Vital health statistics as indirect nutritional assessment method</vt:lpstr>
      <vt:lpstr>Indirect dietary methods: Food balance sheets</vt:lpstr>
      <vt:lpstr>Household consumption and expenditure surveys (HCES)</vt:lpstr>
      <vt:lpstr>Takeaway messages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Clare</dc:creator>
  <cp:lastModifiedBy>Gunaratna, Nilupa S</cp:lastModifiedBy>
  <cp:revision>582</cp:revision>
  <dcterms:created xsi:type="dcterms:W3CDTF">2021-03-23T01:55:20Z</dcterms:created>
  <dcterms:modified xsi:type="dcterms:W3CDTF">2022-05-05T13:52:31Z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0x010100FD01B74C3CE79D4984A20C7D5132AACF</vt:lpwstr>
  </property>
</Properties>
</file>