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99" r:id="rId2"/>
    <p:sldId id="296" r:id="rId3"/>
    <p:sldId id="330" r:id="rId4"/>
    <p:sldId id="321" r:id="rId5"/>
    <p:sldId id="332" r:id="rId6"/>
    <p:sldId id="333" r:id="rId7"/>
    <p:sldId id="324" r:id="rId8"/>
    <p:sldId id="335" r:id="rId9"/>
    <p:sldId id="264" r:id="rId10"/>
    <p:sldId id="337" r:id="rId11"/>
    <p:sldId id="338" r:id="rId12"/>
    <p:sldId id="339" r:id="rId13"/>
    <p:sldId id="340" r:id="rId14"/>
    <p:sldId id="347" r:id="rId15"/>
    <p:sldId id="342" r:id="rId16"/>
    <p:sldId id="343" r:id="rId17"/>
    <p:sldId id="344" r:id="rId18"/>
    <p:sldId id="345" r:id="rId19"/>
    <p:sldId id="346" r:id="rId20"/>
    <p:sldId id="329" r:id="rId21"/>
    <p:sldId id="301" r:id="rId2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Georgia" panose="02040502050405020303" pitchFamily="18" charset="0"/>
      <p:regular r:id="rId28"/>
      <p:bold r:id="rId29"/>
      <p:italic r:id="rId30"/>
      <p:boldItalic r:id="rId31"/>
    </p:embeddedFont>
    <p:embeddedFont>
      <p:font typeface="Phetsarath OT" panose="02000500000000000001" pitchFamily="2" charset="2"/>
      <p:regular r:id="rId32"/>
    </p:embeddedFont>
    <p:embeddedFont>
      <p:font typeface="Source Sans Pro" panose="020B050303040302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3" roundtripDataSignature="AMtx7miSw7jIqxB2AfYMAi+LDg8PVOHu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2A61"/>
    <a:srgbClr val="00727E"/>
    <a:srgbClr val="888689"/>
    <a:srgbClr val="003468"/>
    <a:srgbClr val="7793AE"/>
    <a:srgbClr val="CECA50"/>
    <a:srgbClr val="A12356"/>
    <a:srgbClr val="B22B66"/>
    <a:srgbClr val="334660"/>
    <a:srgbClr val="C562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07522E-CBCA-491B-8FC6-495B903F269D}" v="14" dt="2022-08-10T07:00:15.2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65" autoAdjust="0"/>
    <p:restoredTop sz="89698" autoAdjust="0"/>
  </p:normalViewPr>
  <p:slideViewPr>
    <p:cSldViewPr snapToGrid="0">
      <p:cViewPr varScale="1">
        <p:scale>
          <a:sx n="60" d="100"/>
          <a:sy n="60" d="100"/>
        </p:scale>
        <p:origin x="97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63" Type="http://customschemas.google.com/relationships/presentationmetadata" Target="metadata"/><Relationship Id="rId68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6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64" Type="http://schemas.openxmlformats.org/officeDocument/2006/relationships/presProps" Target="presProps.xml"/><Relationship Id="rId6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ula, Ratthiphone" userId="495bfc06-53a5-475b-91f5-39d15c1e832f" providerId="ADAL" clId="{8107522E-CBCA-491B-8FC6-495B903F269D}"/>
    <pc:docChg chg="custSel modSld">
      <pc:chgData name="Oula, Ratthiphone" userId="495bfc06-53a5-475b-91f5-39d15c1e832f" providerId="ADAL" clId="{8107522E-CBCA-491B-8FC6-495B903F269D}" dt="2022-08-10T08:17:35.120" v="51" actId="20577"/>
      <pc:docMkLst>
        <pc:docMk/>
      </pc:docMkLst>
      <pc:sldChg chg="modSp mod">
        <pc:chgData name="Oula, Ratthiphone" userId="495bfc06-53a5-475b-91f5-39d15c1e832f" providerId="ADAL" clId="{8107522E-CBCA-491B-8FC6-495B903F269D}" dt="2022-08-10T06:58:23.039" v="25" actId="20577"/>
        <pc:sldMkLst>
          <pc:docMk/>
          <pc:sldMk cId="0" sldId="264"/>
        </pc:sldMkLst>
        <pc:spChg chg="mod">
          <ac:chgData name="Oula, Ratthiphone" userId="495bfc06-53a5-475b-91f5-39d15c1e832f" providerId="ADAL" clId="{8107522E-CBCA-491B-8FC6-495B903F269D}" dt="2022-08-10T06:58:23.039" v="25" actId="20577"/>
          <ac:spMkLst>
            <pc:docMk/>
            <pc:sldMk cId="0" sldId="264"/>
            <ac:spMk id="255" creationId="{00000000-0000-0000-0000-000000000000}"/>
          </ac:spMkLst>
        </pc:spChg>
      </pc:sldChg>
      <pc:sldChg chg="modSp mod">
        <pc:chgData name="Oula, Ratthiphone" userId="495bfc06-53a5-475b-91f5-39d15c1e832f" providerId="ADAL" clId="{8107522E-CBCA-491B-8FC6-495B903F269D}" dt="2022-08-10T06:52:52.940" v="16" actId="20577"/>
        <pc:sldMkLst>
          <pc:docMk/>
          <pc:sldMk cId="3464631024" sldId="296"/>
        </pc:sldMkLst>
        <pc:spChg chg="mod">
          <ac:chgData name="Oula, Ratthiphone" userId="495bfc06-53a5-475b-91f5-39d15c1e832f" providerId="ADAL" clId="{8107522E-CBCA-491B-8FC6-495B903F269D}" dt="2022-08-10T06:52:52.940" v="16" actId="20577"/>
          <ac:spMkLst>
            <pc:docMk/>
            <pc:sldMk cId="3464631024" sldId="296"/>
            <ac:spMk id="112" creationId="{00000000-0000-0000-0000-000000000000}"/>
          </ac:spMkLst>
        </pc:spChg>
      </pc:sldChg>
      <pc:sldChg chg="modSp mod">
        <pc:chgData name="Oula, Ratthiphone" userId="495bfc06-53a5-475b-91f5-39d15c1e832f" providerId="ADAL" clId="{8107522E-CBCA-491B-8FC6-495B903F269D}" dt="2022-08-10T08:17:35.120" v="51" actId="20577"/>
        <pc:sldMkLst>
          <pc:docMk/>
          <pc:sldMk cId="3576323089" sldId="329"/>
        </pc:sldMkLst>
        <pc:spChg chg="mod">
          <ac:chgData name="Oula, Ratthiphone" userId="495bfc06-53a5-475b-91f5-39d15c1e832f" providerId="ADAL" clId="{8107522E-CBCA-491B-8FC6-495B903F269D}" dt="2022-08-10T08:17:35.120" v="51" actId="20577"/>
          <ac:spMkLst>
            <pc:docMk/>
            <pc:sldMk cId="3576323089" sldId="329"/>
            <ac:spMk id="554" creationId="{00000000-0000-0000-0000-000000000000}"/>
          </ac:spMkLst>
        </pc:spChg>
      </pc:sldChg>
      <pc:sldChg chg="modSp mod">
        <pc:chgData name="Oula, Ratthiphone" userId="495bfc06-53a5-475b-91f5-39d15c1e832f" providerId="ADAL" clId="{8107522E-CBCA-491B-8FC6-495B903F269D}" dt="2022-08-10T06:59:18.471" v="33" actId="20577"/>
        <pc:sldMkLst>
          <pc:docMk/>
          <pc:sldMk cId="2766127400" sldId="337"/>
        </pc:sldMkLst>
        <pc:spChg chg="mod">
          <ac:chgData name="Oula, Ratthiphone" userId="495bfc06-53a5-475b-91f5-39d15c1e832f" providerId="ADAL" clId="{8107522E-CBCA-491B-8FC6-495B903F269D}" dt="2022-08-10T06:59:18.471" v="33" actId="20577"/>
          <ac:spMkLst>
            <pc:docMk/>
            <pc:sldMk cId="2766127400" sldId="337"/>
            <ac:spMk id="264" creationId="{00000000-0000-0000-0000-000000000000}"/>
          </ac:spMkLst>
        </pc:spChg>
      </pc:sldChg>
      <pc:sldChg chg="modSp">
        <pc:chgData name="Oula, Ratthiphone" userId="495bfc06-53a5-475b-91f5-39d15c1e832f" providerId="ADAL" clId="{8107522E-CBCA-491B-8FC6-495B903F269D}" dt="2022-08-10T07:00:15.234" v="39" actId="20577"/>
        <pc:sldMkLst>
          <pc:docMk/>
          <pc:sldMk cId="4278584069" sldId="339"/>
        </pc:sldMkLst>
        <pc:spChg chg="mod">
          <ac:chgData name="Oula, Ratthiphone" userId="495bfc06-53a5-475b-91f5-39d15c1e832f" providerId="ADAL" clId="{8107522E-CBCA-491B-8FC6-495B903F269D}" dt="2022-08-10T07:00:15.234" v="39" actId="20577"/>
          <ac:spMkLst>
            <pc:docMk/>
            <pc:sldMk cId="4278584069" sldId="339"/>
            <ac:spMk id="28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93/jn/133.1.328S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grapher/diarrheal-disease-death-rates-in-children-under-5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lick.endnote.com/viewer?doi=10.1007%2F978-1-59745-464-3_9&amp;token=WzMyOTQyMjUsIjEwLjEwMDcvOTc4LTEtNTk3NDUtNDY0LTNfOSJd.6Ta90GQX3zjbMKnnreZwj54O2xs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2.shu.ac.uk/PDAN/nutrition_and_malaria.html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.arizona.edu/Antevs/nats104/00lect08_dises.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mmunizationevidence.org/featured_issues/undernutrition-and-infectious-disease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aid.gov/sites/default/files/documents/1865/WASH_Nutrition_Implementation_Brief_Jan_2015.pdf#:~:text=The%20goal%20of%20WASH%20interventions%20is%20to%20reduce,maternal%2C%20infant%2C%20and%20young%20child%20feeding%20and%20care.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93/jn/133.1.328S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ubmed.ncbi.nlm.nih.gov/11132459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lo-LA" b="1" dirty="0"/>
              <a:t>ເປົ້າໝາຍ</a:t>
            </a:r>
            <a:r>
              <a:rPr lang="en-GB" b="1" dirty="0"/>
              <a:t>:  25 </a:t>
            </a:r>
            <a:r>
              <a:rPr lang="lo-LA" b="1" dirty="0"/>
              <a:t>ນາທີ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lo-LA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ຍິນດີຕ້ອນຮັບເຂົ້າສູ່ ໂມດູນ 1 ກ່ຽວກັບ ການແນະນຳແນວຄວາມຄິດ ທາງດ້ານໂພຊະນາການ ໂດຍໂຄງການ ການສ້າງຄວາມເຂັ້ມແຂງໃນການຄົ້ນຄວ້າທາງດ້ານໂພຊະນາການ. ສຳລັບ ວີດີໂອນິ້ ພວກເຮົາຈະມາສົນທະນາກັນ ....................</a:t>
            </a:r>
            <a:endParaRPr lang="lo-LA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US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1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0209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2A2A2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Kenneth H. Brown, </a:t>
            </a:r>
            <a:r>
              <a:rPr lang="lo-LA" b="0" i="0" dirty="0">
                <a:solidFill>
                  <a:srgbClr val="2A2A2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ພະຍາດຖອກທ້ອງ ແລະ ການຂາດສານອາຫານ</a:t>
            </a:r>
            <a:r>
              <a:rPr lang="en-US" b="0" i="0" dirty="0">
                <a:solidFill>
                  <a:srgbClr val="2A2A2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 </a:t>
            </a:r>
            <a:r>
              <a:rPr lang="lo-LA" b="0" i="1" dirty="0">
                <a:solidFill>
                  <a:srgbClr val="2A2A2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ວາລະສານ ດ້ານໂພຊະນາການ</a:t>
            </a:r>
            <a:r>
              <a:rPr lang="en-US" b="0" i="0" dirty="0">
                <a:solidFill>
                  <a:srgbClr val="2A2A2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, Volume 133, Issue 1, January 2003, Pages 328S–332S, </a:t>
            </a:r>
            <a:r>
              <a:rPr lang="en-US" b="0" i="0" u="sng" strike="noStrike" dirty="0">
                <a:solidFill>
                  <a:srgbClr val="006FB7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https://doi.org/10.1093/jn/133.1.328S</a:t>
            </a:r>
            <a:endParaRPr dirty="0"/>
          </a:p>
        </p:txBody>
      </p:sp>
      <p:sp>
        <p:nvSpPr>
          <p:cNvPr id="261" name="Google Shape;261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124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o-LA" u="sng" dirty="0">
                <a:solidFill>
                  <a:schemeClr val="hlink"/>
                </a:solidFill>
                <a:hlinkClick r:id="rId3"/>
              </a:rPr>
              <a:t>ອັດຕາການເສຍຊີວິດ ຍ້ອນພະຍາດຖອກທ້ອງ ຂອງເດັກອາຍຸຕ່ຳກວ່າ 5 ປີ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, 1990 to 2017 (ourworldindata.org)</a:t>
            </a:r>
            <a:endParaRPr dirty="0"/>
          </a:p>
        </p:txBody>
      </p:sp>
      <p:sp>
        <p:nvSpPr>
          <p:cNvPr id="270" name="Google Shape;27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0230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9722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Google Shape;28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lphaUcPeriod"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A.H. Shankar - </a:t>
            </a:r>
            <a:r>
              <a:rPr lang="lo-LA" u="sng" dirty="0">
                <a:solidFill>
                  <a:schemeClr val="hlink"/>
                </a:solidFill>
                <a:hlinkClick r:id="rId3"/>
              </a:rPr>
              <a:t>ພະຍາດມາລາເລຍ ແລະ ໂພຊະນາການ</a:t>
            </a:r>
            <a:endParaRPr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lphaUcPeriod"/>
            </a:pPr>
            <a:r>
              <a:rPr lang="lo-LA" u="sng" dirty="0">
                <a:solidFill>
                  <a:schemeClr val="hlink"/>
                </a:solidFill>
                <a:hlinkClick r:id="rId4"/>
              </a:rPr>
              <a:t>ໂພຊະນາການ ແລະ ພະຍາດມາລາເລຍ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 (shu.ac.uk)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8" name="Google Shape;28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07793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85211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23637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60421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lo-LA" sz="1200" dirty="0">
                <a:latin typeface="Arial"/>
                <a:ea typeface="Arial"/>
                <a:cs typeface="Arial"/>
                <a:sym typeface="Arial"/>
              </a:rPr>
              <a:t>ແຫຼ່ງຂໍ້ມູນ</a:t>
            </a: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: de Pee, S., Taren, D., &amp; </a:t>
            </a:r>
            <a:r>
              <a:rPr lang="en-US" sz="1200" dirty="0" err="1">
                <a:latin typeface="Arial"/>
                <a:ea typeface="Arial"/>
                <a:cs typeface="Arial"/>
                <a:sym typeface="Arial"/>
              </a:rPr>
              <a:t>Bloem</a:t>
            </a: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, M. W. (Eds.). (2017). </a:t>
            </a:r>
            <a:r>
              <a:rPr lang="lo-LA" sz="1200" i="1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ໂພຊະນາການ ແລະ ການຮັກສາສຸຂະພາບຂອງປະເທດກຳລັງພັດທະນາ</a:t>
            </a:r>
            <a:r>
              <a:rPr lang="en-US" sz="12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(3</a:t>
            </a:r>
            <a:r>
              <a:rPr lang="en-US" sz="1200" baseline="30000" dirty="0">
                <a:latin typeface="Arial"/>
                <a:ea typeface="Arial"/>
                <a:cs typeface="Arial"/>
                <a:sym typeface="Arial"/>
              </a:rPr>
              <a:t>rd</a:t>
            </a: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 ed.). Humana Press. DOI 10.1007/978-3-319-43739-2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7" name="Google Shape;327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6325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0" name="Google Shape;35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74987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2" name="Google Shape;37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o-LA" dirty="0"/>
              <a:t>ອັດຕາການຕາຍສູງສຸດໃນປີ 2006 ແຕ່ພວກເຮົາສາມາດຮັບມື ກັບພະຍາດຕະຫຼອດຊີວິດ</a:t>
            </a:r>
            <a:endParaRPr dirty="0"/>
          </a:p>
        </p:txBody>
      </p:sp>
      <p:sp>
        <p:nvSpPr>
          <p:cNvPr id="373" name="Google Shape;373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0427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43823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0" name="Google Shape;550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1" name="Google Shape;551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36205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o-LA" u="sng" dirty="0">
                <a:solidFill>
                  <a:schemeClr val="hlink"/>
                </a:solidFill>
                <a:hlinkClick r:id="rId3"/>
              </a:rPr>
              <a:t>ແປດພະຍາດຕິດເຊື້ອ ທີ່ເສຍຊີວິດຫຼາຍທີ່ສຸດ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(arizona.edu)</a:t>
            </a:r>
            <a:endParaRPr dirty="0"/>
          </a:p>
        </p:txBody>
      </p:sp>
      <p:sp>
        <p:nvSpPr>
          <p:cNvPr id="113" name="Google Shape;11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6217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9" name="Google Shape;409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0" name="Google Shape;410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9414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https://academic.oup.com/cid/article/46/10/1582/294025 </a:t>
            </a:r>
            <a:endParaRPr dirty="0"/>
          </a:p>
        </p:txBody>
      </p:sp>
      <p:sp>
        <p:nvSpPr>
          <p:cNvPr id="136" name="Google Shape;13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5693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o-LA" u="sng" dirty="0">
                <a:solidFill>
                  <a:schemeClr val="hlink"/>
                </a:solidFill>
                <a:latin typeface="Phetsarath OT" panose="02000500000000020004" pitchFamily="2" charset="0"/>
                <a:cs typeface="Phetsarath OT" panose="02000500000000020004" pitchFamily="2" charset="0"/>
                <a:hlinkClick r:id="rId3"/>
              </a:rPr>
              <a:t>ການຂາດສານອາຫານ ແລະ ການຕິດເຊື້ອພະຍາດ</a:t>
            </a:r>
            <a:r>
              <a:rPr lang="en-US" u="sng" dirty="0">
                <a:solidFill>
                  <a:schemeClr val="hlink"/>
                </a:solidFill>
                <a:latin typeface="Phetsarath OT" panose="02000500000000020004" pitchFamily="2" charset="0"/>
                <a:cs typeface="Phetsarath OT" panose="02000500000000020004" pitchFamily="2" charset="0"/>
                <a:hlinkClick r:id="rId3"/>
              </a:rPr>
              <a:t>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– </a:t>
            </a:r>
            <a:r>
              <a:rPr lang="en-US" u="sng" dirty="0" err="1">
                <a:solidFill>
                  <a:schemeClr val="hlink"/>
                </a:solidFill>
                <a:hlinkClick r:id="rId3"/>
              </a:rPr>
              <a:t>VoICE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 (immunizationevidence.org)</a:t>
            </a:r>
            <a:endParaRPr dirty="0"/>
          </a:p>
        </p:txBody>
      </p:sp>
      <p:sp>
        <p:nvSpPr>
          <p:cNvPr id="155" name="Google Shape;15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1448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0" name="Google Shape;440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o-LA" dirty="0"/>
              <a:t>ແຫຼ່ງຂໍ້ມູນ</a:t>
            </a:r>
            <a:r>
              <a:rPr lang="en-US" dirty="0"/>
              <a:t>: </a:t>
            </a:r>
            <a:r>
              <a:rPr lang="lo-LA" sz="1200" b="0" i="0" u="sng" strike="noStrike" cap="none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  <a:sym typeface="Calibri"/>
              </a:rPr>
              <a:t>ນ້ຳ, ສຸຂາພິບານ, ສຸຂະອະນາໄມ ແລະ ໂພຊະນາການ</a:t>
            </a:r>
            <a:r>
              <a:rPr lang="en-US" sz="1200" b="0" i="0" u="sng" strike="noStrike" cap="none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</a:t>
            </a:r>
            <a:r>
              <a:rPr lang="lo-LA" sz="1200" b="0" i="0" u="sng" strike="noStrike" cap="none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ການຈັດຕັ້ງ</a:t>
            </a:r>
            <a:r>
              <a:rPr lang="lo-LA" u="sng" dirty="0">
                <a:solidFill>
                  <a:schemeClr val="hlink"/>
                </a:solidFill>
                <a:hlinkClick r:id="rId3"/>
              </a:rPr>
              <a:t>ປະຕິບັດໂດຍຫຍໍ້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 - </a:t>
            </a:r>
            <a:r>
              <a:rPr lang="lo-LA" u="sng" dirty="0">
                <a:solidFill>
                  <a:schemeClr val="hlink"/>
                </a:solidFill>
                <a:hlinkClick r:id="rId3"/>
              </a:rPr>
              <a:t>ເດືອນ ມັງກອນ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, 2015 (usaid.gov)</a:t>
            </a:r>
            <a:r>
              <a:rPr lang="en-US" dirty="0"/>
              <a:t> (Cumming 2013)</a:t>
            </a:r>
            <a:endParaRPr dirty="0"/>
          </a:p>
        </p:txBody>
      </p:sp>
      <p:sp>
        <p:nvSpPr>
          <p:cNvPr id="441" name="Google Shape;441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3604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lo-LA" sz="1200" b="0" i="0" u="sng" strike="noStrike" cap="none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  <a:sym typeface="Calibri"/>
              </a:rPr>
              <a:t>ເນັ້ນໜັກໃສ່ ແຜນວາດ </a:t>
            </a:r>
            <a:r>
              <a:rPr lang="en-US" sz="1200" b="0" i="0" u="sng" strike="noStrike" cap="none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  <a:cs typeface="Calibri"/>
                <a:sym typeface="Calibri"/>
              </a:rPr>
              <a:t>H </a:t>
            </a:r>
            <a:r>
              <a:rPr lang="lo-LA" sz="1200" b="0" i="0" u="sng" strike="noStrike" cap="none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  <a:sym typeface="Calibri"/>
              </a:rPr>
              <a:t>ດ້ານນ້ຳ, ສຸຂາພິບານ ແລະ ສຸຂະອະນາໄມ</a:t>
            </a:r>
            <a:r>
              <a:rPr lang="en-US" sz="1200" b="0" i="0" u="sng" strike="noStrike" cap="none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  <a:cs typeface="Calibri"/>
                <a:sym typeface="Calibri"/>
              </a:rPr>
              <a:t>: </a:t>
            </a:r>
            <a:r>
              <a:rPr lang="lo-LA" sz="1200" b="0" i="0" u="sng" strike="noStrike" cap="none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  <a:sym typeface="Calibri"/>
              </a:rPr>
              <a:t>ຂໍ້ມູນເຊີງເລິກ ກ່ຽວກັບເປັນຫຍັງການລ້າງມື ແລະ ສຸຂະອະນາໄມ ຈຶ່ງເປັນກຸນແຈສໍາຄັນ ຕໍ່ສຸຂະພາບ ແລະ ການຈະເລີນເຕີບໂຕຂອງເດັກ | ຄູ່ຮ່ວມງານການລ້າງມືທົ່ວໂລກ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lo-LA" sz="1200" b="0" i="0" u="sng" strike="noStrike" cap="none" dirty="0">
              <a:solidFill>
                <a:schemeClr val="accent6">
                  <a:lumMod val="60000"/>
                  <a:lumOff val="40000"/>
                </a:schemeClr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lo-LA" sz="1200" b="0" i="0" u="none" strike="noStrike" cap="none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  <a:cs typeface="Calibri"/>
                <a:sym typeface="Calibri"/>
              </a:rPr>
              <a:t>ເຄື່ອງໃຊ້ ທີ່ເປັນພາຫະນຳເຊື້ອພະຍາດ ເຊັ່ນ ເຄື່ອງນຸ່ງ, ຖ້ວຍບ່ວງ, ແລະ ເຟີນີເຈີ </a:t>
            </a:r>
            <a:endParaRPr sz="1200" b="0" i="0" u="none" strike="noStrike" cap="none" dirty="0">
              <a:solidFill>
                <a:schemeClr val="accent6">
                  <a:lumMod val="60000"/>
                  <a:lumOff val="40000"/>
                </a:schemeClr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11" name="Google Shape;21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779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2A2A2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Kenneth H. Brown, </a:t>
            </a:r>
            <a:r>
              <a:rPr lang="lo-LA" b="0" i="0" dirty="0">
                <a:solidFill>
                  <a:srgbClr val="2A2A2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ພະຍາດຖອກທ້ອງ ແລະ ການຂາດສານອາຫານ</a:t>
            </a:r>
            <a:r>
              <a:rPr lang="en-US" b="0" i="0" dirty="0">
                <a:solidFill>
                  <a:srgbClr val="2A2A2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 </a:t>
            </a:r>
            <a:r>
              <a:rPr lang="lo-LA" b="0" i="1" dirty="0">
                <a:solidFill>
                  <a:srgbClr val="2A2A2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ວາລະສານ ດ້ານໂພຊະນາການ</a:t>
            </a:r>
            <a:r>
              <a:rPr lang="en-US" b="0" i="0" dirty="0">
                <a:solidFill>
                  <a:srgbClr val="2A2A2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Volume 133, Issue 1, January 2003, Pages 328S–332S, </a:t>
            </a:r>
            <a:r>
              <a:rPr lang="en-US" b="0" i="0" u="sng" strike="noStrike" dirty="0">
                <a:solidFill>
                  <a:srgbClr val="006FB7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https://doi.org/10.1093/jn/133.1.328S</a:t>
            </a:r>
            <a:endParaRPr b="0" i="0" u="none" strike="noStrike" dirty="0">
              <a:solidFill>
                <a:srgbClr val="006FB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o-LA" u="sng" dirty="0">
                <a:solidFill>
                  <a:schemeClr val="hlink"/>
                </a:solidFill>
                <a:hlinkClick r:id="rId4"/>
              </a:rPr>
              <a:t>ການພົວພັນລະຫວ່າງ ພະຍາດຖອກທ້ອງ ແລະ ການຂາດສານອາຫານ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 - PubMed (nih.gov)</a:t>
            </a:r>
            <a:endParaRPr dirty="0"/>
          </a:p>
        </p:txBody>
      </p:sp>
      <p:sp>
        <p:nvSpPr>
          <p:cNvPr id="252" name="Google Shape;25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4"/>
          <p:cNvSpPr txBox="1">
            <a:spLocks noGrp="1"/>
          </p:cNvSpPr>
          <p:nvPr>
            <p:ph type="ctrTitle"/>
          </p:nvPr>
        </p:nvSpPr>
        <p:spPr>
          <a:xfrm>
            <a:off x="1143000" y="435406"/>
            <a:ext cx="6858000" cy="2027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25"/>
              <a:buFont typeface="Georgia"/>
              <a:buNone/>
              <a:defRPr sz="4125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4"/>
          <p:cNvSpPr txBox="1">
            <a:spLocks noGrp="1"/>
          </p:cNvSpPr>
          <p:nvPr>
            <p:ph type="subTitle" idx="1"/>
          </p:nvPr>
        </p:nvSpPr>
        <p:spPr>
          <a:xfrm>
            <a:off x="1143000" y="2554975"/>
            <a:ext cx="6858000" cy="1404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cxnSp>
        <p:nvCxnSpPr>
          <p:cNvPr id="16" name="Google Shape;16;p24"/>
          <p:cNvCxnSpPr/>
          <p:nvPr/>
        </p:nvCxnSpPr>
        <p:spPr>
          <a:xfrm>
            <a:off x="1143000" y="2471268"/>
            <a:ext cx="6858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" name="Google Shape;17;p24" descr="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836759"/>
            <a:ext cx="9144000" cy="1158132"/>
          </a:xfrm>
          <a:prstGeom prst="rect">
            <a:avLst/>
          </a:prstGeom>
          <a:noFill/>
          <a:ln>
            <a:noFill/>
          </a:ln>
          <a:effectLst>
            <a:outerShdw blurRad="127000" dist="762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8" name="Google Shape;18;p24"/>
          <p:cNvSpPr/>
          <p:nvPr/>
        </p:nvSpPr>
        <p:spPr>
          <a:xfrm rot="5400000">
            <a:off x="-13306" y="6957"/>
            <a:ext cx="1506796" cy="1486533"/>
          </a:xfrm>
          <a:custGeom>
            <a:avLst/>
            <a:gdLst/>
            <a:ahLst/>
            <a:cxnLst/>
            <a:rect l="l" t="t" r="r" b="b"/>
            <a:pathLst>
              <a:path w="1686013" h="1374481" extrusionOk="0">
                <a:moveTo>
                  <a:pt x="0" y="1374481"/>
                </a:moveTo>
                <a:cubicBezTo>
                  <a:pt x="1121" y="939691"/>
                  <a:pt x="-149" y="434790"/>
                  <a:pt x="972" y="0"/>
                </a:cubicBezTo>
                <a:lnTo>
                  <a:pt x="1686013" y="1372455"/>
                </a:lnTo>
                <a:lnTo>
                  <a:pt x="0" y="1374481"/>
                </a:lnTo>
                <a:close/>
              </a:path>
            </a:pathLst>
          </a:custGeom>
          <a:solidFill>
            <a:schemeClr val="l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4"/>
          <p:cNvSpPr/>
          <p:nvPr/>
        </p:nvSpPr>
        <p:spPr>
          <a:xfrm rot="5400000">
            <a:off x="-11754" y="5401"/>
            <a:ext cx="1275607" cy="1258454"/>
          </a:xfrm>
          <a:custGeom>
            <a:avLst/>
            <a:gdLst/>
            <a:ahLst/>
            <a:cxnLst/>
            <a:rect l="l" t="t" r="r" b="b"/>
            <a:pathLst>
              <a:path w="1686013" h="1374481" extrusionOk="0">
                <a:moveTo>
                  <a:pt x="0" y="1374481"/>
                </a:moveTo>
                <a:cubicBezTo>
                  <a:pt x="1121" y="939691"/>
                  <a:pt x="-149" y="434790"/>
                  <a:pt x="972" y="0"/>
                </a:cubicBezTo>
                <a:lnTo>
                  <a:pt x="1686013" y="1372455"/>
                </a:lnTo>
                <a:lnTo>
                  <a:pt x="0" y="1374481"/>
                </a:lnTo>
                <a:close/>
              </a:path>
            </a:pathLst>
          </a:cu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hoto Full 1">
  <p:cSld name="Photo Full 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4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34"/>
          <p:cNvSpPr txBox="1">
            <a:spLocks noGrp="1"/>
          </p:cNvSpPr>
          <p:nvPr>
            <p:ph type="body" idx="1"/>
          </p:nvPr>
        </p:nvSpPr>
        <p:spPr>
          <a:xfrm>
            <a:off x="120770" y="6119609"/>
            <a:ext cx="4063160" cy="179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25"/>
              <a:buFont typeface="Arial"/>
              <a:buNone/>
              <a:defRPr sz="825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34"/>
          <p:cNvSpPr txBox="1">
            <a:spLocks noGrp="1"/>
          </p:cNvSpPr>
          <p:nvPr>
            <p:ph type="body" idx="3"/>
          </p:nvPr>
        </p:nvSpPr>
        <p:spPr>
          <a:xfrm>
            <a:off x="0" y="5108832"/>
            <a:ext cx="4191000" cy="91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5750" tIns="45700" rIns="91425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90" name="Google Shape;90;p34"/>
          <p:cNvGrpSpPr/>
          <p:nvPr/>
        </p:nvGrpSpPr>
        <p:grpSpPr>
          <a:xfrm>
            <a:off x="-3177" y="-3176"/>
            <a:ext cx="1486536" cy="1506797"/>
            <a:chOff x="-3178" y="-3176"/>
            <a:chExt cx="1646959" cy="1669407"/>
          </a:xfrm>
        </p:grpSpPr>
        <p:sp>
          <p:nvSpPr>
            <p:cNvPr id="91" name="Google Shape;91;p34"/>
            <p:cNvSpPr/>
            <p:nvPr/>
          </p:nvSpPr>
          <p:spPr>
            <a:xfrm rot="5400000">
              <a:off x="-14400" y="8050"/>
              <a:ext cx="1669405" cy="1646956"/>
            </a:xfrm>
            <a:custGeom>
              <a:avLst/>
              <a:gdLst/>
              <a:ahLst/>
              <a:cxnLst/>
              <a:rect l="l" t="t" r="r" b="b"/>
              <a:pathLst>
                <a:path w="1686013" h="1374481" extrusionOk="0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dk2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34"/>
            <p:cNvSpPr/>
            <p:nvPr/>
          </p:nvSpPr>
          <p:spPr>
            <a:xfrm rot="5400000">
              <a:off x="-12680" y="6326"/>
              <a:ext cx="1413267" cy="1394263"/>
            </a:xfrm>
            <a:custGeom>
              <a:avLst/>
              <a:gdLst/>
              <a:ahLst/>
              <a:cxnLst/>
              <a:rect l="l" t="t" r="r" b="b"/>
              <a:pathLst>
                <a:path w="1686013" h="1374481" extrusionOk="0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body" idx="1"/>
          </p:nvPr>
        </p:nvSpPr>
        <p:spPr>
          <a:xfrm>
            <a:off x="628650" y="1487967"/>
            <a:ext cx="7886700" cy="467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sldNum" idx="12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ANRCB   |   </a:t>
            </a:r>
            <a:fld id="{00000000-1234-1234-1234-123412341234}" type="slidenum">
              <a:rPr lang="en-US" b="1">
                <a:solidFill>
                  <a:schemeClr val="accent6"/>
                </a:solidFill>
              </a:rPr>
              <a:t>‹#›</a:t>
            </a:fld>
            <a:endParaRPr b="1">
              <a:solidFill>
                <a:schemeClr val="accent6"/>
              </a:solidFill>
            </a:endParaRPr>
          </a:p>
        </p:txBody>
      </p:sp>
      <p:cxnSp>
        <p:nvCxnSpPr>
          <p:cNvPr id="24" name="Google Shape;24;p25"/>
          <p:cNvCxnSpPr/>
          <p:nvPr/>
        </p:nvCxnSpPr>
        <p:spPr>
          <a:xfrm>
            <a:off x="628650" y="1382233"/>
            <a:ext cx="78867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5" name="Google Shape;25;p25"/>
          <p:cNvGrpSpPr/>
          <p:nvPr/>
        </p:nvGrpSpPr>
        <p:grpSpPr>
          <a:xfrm>
            <a:off x="-3177" y="-3176"/>
            <a:ext cx="1486536" cy="1506797"/>
            <a:chOff x="-3178" y="-3176"/>
            <a:chExt cx="1646959" cy="1669407"/>
          </a:xfrm>
        </p:grpSpPr>
        <p:sp>
          <p:nvSpPr>
            <p:cNvPr id="26" name="Google Shape;26;p25"/>
            <p:cNvSpPr/>
            <p:nvPr/>
          </p:nvSpPr>
          <p:spPr>
            <a:xfrm rot="5400000">
              <a:off x="-14400" y="8050"/>
              <a:ext cx="1669405" cy="1646956"/>
            </a:xfrm>
            <a:custGeom>
              <a:avLst/>
              <a:gdLst/>
              <a:ahLst/>
              <a:cxnLst/>
              <a:rect l="l" t="t" r="r" b="b"/>
              <a:pathLst>
                <a:path w="1686013" h="1374481" extrusionOk="0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dk2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5"/>
            <p:cNvSpPr/>
            <p:nvPr/>
          </p:nvSpPr>
          <p:spPr>
            <a:xfrm rot="5400000">
              <a:off x="-12680" y="6326"/>
              <a:ext cx="1413267" cy="1394263"/>
            </a:xfrm>
            <a:custGeom>
              <a:avLst/>
              <a:gdLst/>
              <a:ahLst/>
              <a:cxnLst/>
              <a:rect l="l" t="t" r="r" b="b"/>
              <a:pathLst>
                <a:path w="1686013" h="1374481" extrusionOk="0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">
  <p:cSld name="Final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7"/>
          <p:cNvSpPr txBox="1">
            <a:spLocks noGrp="1"/>
          </p:cNvSpPr>
          <p:nvPr>
            <p:ph type="ctrTitle"/>
          </p:nvPr>
        </p:nvSpPr>
        <p:spPr>
          <a:xfrm>
            <a:off x="1143000" y="1175356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25"/>
              <a:buFont typeface="Georgia"/>
              <a:buNone/>
              <a:defRPr sz="4125" b="0" i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8" name="Google Shape;38;p27"/>
          <p:cNvCxnSpPr/>
          <p:nvPr/>
        </p:nvCxnSpPr>
        <p:spPr>
          <a:xfrm>
            <a:off x="1143000" y="3562956"/>
            <a:ext cx="6858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9" name="Google Shape;39;p27" descr="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836759"/>
            <a:ext cx="9144000" cy="1158132"/>
          </a:xfrm>
          <a:prstGeom prst="rect">
            <a:avLst/>
          </a:prstGeom>
          <a:noFill/>
          <a:ln>
            <a:noFill/>
          </a:ln>
          <a:effectLst>
            <a:outerShdw blurRad="127000" dist="762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0" name="Google Shape;40;p27"/>
          <p:cNvSpPr/>
          <p:nvPr/>
        </p:nvSpPr>
        <p:spPr>
          <a:xfrm rot="5400000">
            <a:off x="-13306" y="6957"/>
            <a:ext cx="1506796" cy="1486533"/>
          </a:xfrm>
          <a:custGeom>
            <a:avLst/>
            <a:gdLst/>
            <a:ahLst/>
            <a:cxnLst/>
            <a:rect l="l" t="t" r="r" b="b"/>
            <a:pathLst>
              <a:path w="1686013" h="1374481" extrusionOk="0">
                <a:moveTo>
                  <a:pt x="0" y="1374481"/>
                </a:moveTo>
                <a:cubicBezTo>
                  <a:pt x="1121" y="939691"/>
                  <a:pt x="-149" y="434790"/>
                  <a:pt x="972" y="0"/>
                </a:cubicBezTo>
                <a:lnTo>
                  <a:pt x="1686013" y="1372455"/>
                </a:lnTo>
                <a:lnTo>
                  <a:pt x="0" y="1374481"/>
                </a:lnTo>
                <a:close/>
              </a:path>
            </a:pathLst>
          </a:custGeom>
          <a:solidFill>
            <a:schemeClr val="l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27"/>
          <p:cNvSpPr/>
          <p:nvPr/>
        </p:nvSpPr>
        <p:spPr>
          <a:xfrm rot="5400000">
            <a:off x="-11754" y="5401"/>
            <a:ext cx="1275607" cy="1258454"/>
          </a:xfrm>
          <a:custGeom>
            <a:avLst/>
            <a:gdLst/>
            <a:ahLst/>
            <a:cxnLst/>
            <a:rect l="l" t="t" r="r" b="b"/>
            <a:pathLst>
              <a:path w="1686013" h="1374481" extrusionOk="0">
                <a:moveTo>
                  <a:pt x="0" y="1374481"/>
                </a:moveTo>
                <a:cubicBezTo>
                  <a:pt x="1121" y="939691"/>
                  <a:pt x="-149" y="434790"/>
                  <a:pt x="972" y="0"/>
                </a:cubicBezTo>
                <a:lnTo>
                  <a:pt x="1686013" y="1372455"/>
                </a:lnTo>
                <a:lnTo>
                  <a:pt x="0" y="1374481"/>
                </a:lnTo>
                <a:close/>
              </a:path>
            </a:pathLst>
          </a:cu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8"/>
          <p:cNvSpPr txBox="1">
            <a:spLocks noGrp="1"/>
          </p:cNvSpPr>
          <p:nvPr>
            <p:ph type="title"/>
          </p:nvPr>
        </p:nvSpPr>
        <p:spPr>
          <a:xfrm>
            <a:off x="3928681" y="767882"/>
            <a:ext cx="393336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eorgia"/>
              <a:buNone/>
              <a:defRPr sz="3000" b="0" i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body" idx="1"/>
          </p:nvPr>
        </p:nvSpPr>
        <p:spPr>
          <a:xfrm>
            <a:off x="3928681" y="3647607"/>
            <a:ext cx="393336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45" name="Google Shape;45;p28"/>
          <p:cNvCxnSpPr/>
          <p:nvPr/>
        </p:nvCxnSpPr>
        <p:spPr>
          <a:xfrm>
            <a:off x="3928681" y="3628283"/>
            <a:ext cx="5215319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6" name="Google Shape;46;p28"/>
          <p:cNvSpPr/>
          <p:nvPr/>
        </p:nvSpPr>
        <p:spPr>
          <a:xfrm rot="5400000">
            <a:off x="-13306" y="6957"/>
            <a:ext cx="1506796" cy="1486533"/>
          </a:xfrm>
          <a:custGeom>
            <a:avLst/>
            <a:gdLst/>
            <a:ahLst/>
            <a:cxnLst/>
            <a:rect l="l" t="t" r="r" b="b"/>
            <a:pathLst>
              <a:path w="1686013" h="1374481" extrusionOk="0">
                <a:moveTo>
                  <a:pt x="0" y="1374481"/>
                </a:moveTo>
                <a:cubicBezTo>
                  <a:pt x="1121" y="939691"/>
                  <a:pt x="-149" y="434790"/>
                  <a:pt x="972" y="0"/>
                </a:cubicBezTo>
                <a:lnTo>
                  <a:pt x="1686013" y="1372455"/>
                </a:lnTo>
                <a:lnTo>
                  <a:pt x="0" y="1374481"/>
                </a:lnTo>
                <a:close/>
              </a:path>
            </a:pathLst>
          </a:custGeom>
          <a:solidFill>
            <a:schemeClr val="l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28"/>
          <p:cNvSpPr/>
          <p:nvPr/>
        </p:nvSpPr>
        <p:spPr>
          <a:xfrm rot="5400000">
            <a:off x="-11754" y="5401"/>
            <a:ext cx="1275607" cy="1258454"/>
          </a:xfrm>
          <a:custGeom>
            <a:avLst/>
            <a:gdLst/>
            <a:ahLst/>
            <a:cxnLst/>
            <a:rect l="l" t="t" r="r" b="b"/>
            <a:pathLst>
              <a:path w="1686013" h="1374481" extrusionOk="0">
                <a:moveTo>
                  <a:pt x="0" y="1374481"/>
                </a:moveTo>
                <a:cubicBezTo>
                  <a:pt x="1121" y="939691"/>
                  <a:pt x="-149" y="434790"/>
                  <a:pt x="972" y="0"/>
                </a:cubicBezTo>
                <a:lnTo>
                  <a:pt x="1686013" y="1372455"/>
                </a:lnTo>
                <a:lnTo>
                  <a:pt x="0" y="1374481"/>
                </a:lnTo>
                <a:close/>
              </a:path>
            </a:pathLst>
          </a:cu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sldNum" idx="12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ANRCB   |   </a:t>
            </a:r>
            <a:fld id="{00000000-1234-1234-1234-123412341234}" type="slidenum">
              <a:rPr lang="en-US" b="1">
                <a:solidFill>
                  <a:schemeClr val="accent6"/>
                </a:solidFill>
              </a:rPr>
              <a:t>‹#›</a:t>
            </a:fld>
            <a:endParaRPr b="1">
              <a:solidFill>
                <a:schemeClr val="accent6"/>
              </a:solidFill>
            </a:endParaRPr>
          </a:p>
        </p:txBody>
      </p:sp>
      <p:cxnSp>
        <p:nvCxnSpPr>
          <p:cNvPr id="51" name="Google Shape;51;p29"/>
          <p:cNvCxnSpPr/>
          <p:nvPr/>
        </p:nvCxnSpPr>
        <p:spPr>
          <a:xfrm>
            <a:off x="628650" y="1382233"/>
            <a:ext cx="78867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52" name="Google Shape;52;p29"/>
          <p:cNvGrpSpPr/>
          <p:nvPr/>
        </p:nvGrpSpPr>
        <p:grpSpPr>
          <a:xfrm>
            <a:off x="-3177" y="-3176"/>
            <a:ext cx="1486536" cy="1506797"/>
            <a:chOff x="-3178" y="-3176"/>
            <a:chExt cx="1646959" cy="1669407"/>
          </a:xfrm>
        </p:grpSpPr>
        <p:sp>
          <p:nvSpPr>
            <p:cNvPr id="53" name="Google Shape;53;p29"/>
            <p:cNvSpPr/>
            <p:nvPr/>
          </p:nvSpPr>
          <p:spPr>
            <a:xfrm rot="5400000">
              <a:off x="-14400" y="8050"/>
              <a:ext cx="1669405" cy="1646956"/>
            </a:xfrm>
            <a:custGeom>
              <a:avLst/>
              <a:gdLst/>
              <a:ahLst/>
              <a:cxnLst/>
              <a:rect l="l" t="t" r="r" b="b"/>
              <a:pathLst>
                <a:path w="1686013" h="1374481" extrusionOk="0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dk2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9"/>
            <p:cNvSpPr/>
            <p:nvPr/>
          </p:nvSpPr>
          <p:spPr>
            <a:xfrm rot="5400000">
              <a:off x="-12680" y="6326"/>
              <a:ext cx="1413267" cy="1394263"/>
            </a:xfrm>
            <a:custGeom>
              <a:avLst/>
              <a:gdLst/>
              <a:ahLst/>
              <a:cxnLst/>
              <a:rect l="l" t="t" r="r" b="b"/>
              <a:pathLst>
                <a:path w="1686013" h="1374481" extrusionOk="0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sldNum" idx="12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ANRCB   |   </a:t>
            </a:r>
            <a:fld id="{00000000-1234-1234-1234-123412341234}" type="slidenum">
              <a:rPr lang="en-US" b="1">
                <a:solidFill>
                  <a:schemeClr val="accent6"/>
                </a:solidFill>
              </a:rPr>
              <a:t>‹#›</a:t>
            </a:fld>
            <a:endParaRPr b="1">
              <a:solidFill>
                <a:schemeClr val="accent6"/>
              </a:solidFill>
            </a:endParaRPr>
          </a:p>
        </p:txBody>
      </p:sp>
      <p:grpSp>
        <p:nvGrpSpPr>
          <p:cNvPr id="57" name="Google Shape;57;p30"/>
          <p:cNvGrpSpPr/>
          <p:nvPr/>
        </p:nvGrpSpPr>
        <p:grpSpPr>
          <a:xfrm>
            <a:off x="-3177" y="-3176"/>
            <a:ext cx="1486536" cy="1506797"/>
            <a:chOff x="-3178" y="-3176"/>
            <a:chExt cx="1646959" cy="1669407"/>
          </a:xfrm>
        </p:grpSpPr>
        <p:sp>
          <p:nvSpPr>
            <p:cNvPr id="58" name="Google Shape;58;p30"/>
            <p:cNvSpPr/>
            <p:nvPr/>
          </p:nvSpPr>
          <p:spPr>
            <a:xfrm rot="5400000">
              <a:off x="-14400" y="8050"/>
              <a:ext cx="1669405" cy="1646956"/>
            </a:xfrm>
            <a:custGeom>
              <a:avLst/>
              <a:gdLst/>
              <a:ahLst/>
              <a:cxnLst/>
              <a:rect l="l" t="t" r="r" b="b"/>
              <a:pathLst>
                <a:path w="1686013" h="1374481" extrusionOk="0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dk2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30"/>
            <p:cNvSpPr/>
            <p:nvPr/>
          </p:nvSpPr>
          <p:spPr>
            <a:xfrm rot="5400000">
              <a:off x="-12680" y="6326"/>
              <a:ext cx="1413267" cy="1394263"/>
            </a:xfrm>
            <a:custGeom>
              <a:avLst/>
              <a:gdLst/>
              <a:ahLst/>
              <a:cxnLst/>
              <a:rect l="l" t="t" r="r" b="b"/>
              <a:pathLst>
                <a:path w="1686013" h="1374481" extrusionOk="0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section Header">
  <p:cSld name="Sub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628650" y="2094614"/>
            <a:ext cx="7886700" cy="1573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eorgia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sldNum" idx="12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ANRCB   |   </a:t>
            </a:r>
            <a:fld id="{00000000-1234-1234-1234-123412341234}" type="slidenum">
              <a:rPr lang="en-US" b="1"/>
              <a:t>‹#›</a:t>
            </a:fld>
            <a:endParaRPr b="1"/>
          </a:p>
        </p:txBody>
      </p:sp>
      <p:cxnSp>
        <p:nvCxnSpPr>
          <p:cNvPr id="63" name="Google Shape;63;p31"/>
          <p:cNvCxnSpPr/>
          <p:nvPr/>
        </p:nvCxnSpPr>
        <p:spPr>
          <a:xfrm>
            <a:off x="628650" y="3678866"/>
            <a:ext cx="7886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4" name="Google Shape;64;p31"/>
          <p:cNvSpPr/>
          <p:nvPr/>
        </p:nvSpPr>
        <p:spPr>
          <a:xfrm rot="5400000">
            <a:off x="-13306" y="6957"/>
            <a:ext cx="1506796" cy="1486533"/>
          </a:xfrm>
          <a:custGeom>
            <a:avLst/>
            <a:gdLst/>
            <a:ahLst/>
            <a:cxnLst/>
            <a:rect l="l" t="t" r="r" b="b"/>
            <a:pathLst>
              <a:path w="1686013" h="1374481" extrusionOk="0">
                <a:moveTo>
                  <a:pt x="0" y="1374481"/>
                </a:moveTo>
                <a:cubicBezTo>
                  <a:pt x="1121" y="939691"/>
                  <a:pt x="-149" y="434790"/>
                  <a:pt x="972" y="0"/>
                </a:cubicBezTo>
                <a:lnTo>
                  <a:pt x="1686013" y="1372455"/>
                </a:lnTo>
                <a:lnTo>
                  <a:pt x="0" y="1374481"/>
                </a:lnTo>
                <a:close/>
              </a:path>
            </a:pathLst>
          </a:custGeom>
          <a:solidFill>
            <a:schemeClr val="l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31"/>
          <p:cNvSpPr/>
          <p:nvPr/>
        </p:nvSpPr>
        <p:spPr>
          <a:xfrm rot="5400000">
            <a:off x="-11754" y="5401"/>
            <a:ext cx="1275607" cy="1258454"/>
          </a:xfrm>
          <a:custGeom>
            <a:avLst/>
            <a:gdLst/>
            <a:ahLst/>
            <a:cxnLst/>
            <a:rect l="l" t="t" r="r" b="b"/>
            <a:pathLst>
              <a:path w="1686013" h="1374481" extrusionOk="0">
                <a:moveTo>
                  <a:pt x="0" y="1374481"/>
                </a:moveTo>
                <a:cubicBezTo>
                  <a:pt x="1121" y="939691"/>
                  <a:pt x="-149" y="434790"/>
                  <a:pt x="972" y="0"/>
                </a:cubicBezTo>
                <a:lnTo>
                  <a:pt x="1686013" y="1372455"/>
                </a:lnTo>
                <a:lnTo>
                  <a:pt x="0" y="1374481"/>
                </a:lnTo>
                <a:close/>
              </a:path>
            </a:pathLst>
          </a:cu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2"/>
          <p:cNvSpPr txBox="1">
            <a:spLocks noGrp="1"/>
          </p:cNvSpPr>
          <p:nvPr>
            <p:ph type="body" idx="1"/>
          </p:nvPr>
        </p:nvSpPr>
        <p:spPr>
          <a:xfrm>
            <a:off x="628650" y="1490804"/>
            <a:ext cx="3805237" cy="4700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body" idx="2"/>
          </p:nvPr>
        </p:nvSpPr>
        <p:spPr>
          <a:xfrm>
            <a:off x="4710113" y="1501437"/>
            <a:ext cx="3805237" cy="4700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sldNum" idx="12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ANRCB   |   </a:t>
            </a:r>
            <a:fld id="{00000000-1234-1234-1234-123412341234}" type="slidenum">
              <a:rPr lang="en-US" b="1">
                <a:solidFill>
                  <a:schemeClr val="accent6"/>
                </a:solidFill>
              </a:rPr>
              <a:t>‹#›</a:t>
            </a:fld>
            <a:endParaRPr b="1">
              <a:solidFill>
                <a:schemeClr val="accent6"/>
              </a:solidFill>
            </a:endParaRPr>
          </a:p>
        </p:txBody>
      </p:sp>
      <p:cxnSp>
        <p:nvCxnSpPr>
          <p:cNvPr id="71" name="Google Shape;71;p32"/>
          <p:cNvCxnSpPr/>
          <p:nvPr/>
        </p:nvCxnSpPr>
        <p:spPr>
          <a:xfrm>
            <a:off x="628650" y="1382233"/>
            <a:ext cx="78867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72" name="Google Shape;72;p32"/>
          <p:cNvGrpSpPr/>
          <p:nvPr/>
        </p:nvGrpSpPr>
        <p:grpSpPr>
          <a:xfrm>
            <a:off x="-3177" y="-3176"/>
            <a:ext cx="1486536" cy="1506797"/>
            <a:chOff x="-3178" y="-3176"/>
            <a:chExt cx="1646959" cy="1669407"/>
          </a:xfrm>
        </p:grpSpPr>
        <p:sp>
          <p:nvSpPr>
            <p:cNvPr id="73" name="Google Shape;73;p32"/>
            <p:cNvSpPr/>
            <p:nvPr/>
          </p:nvSpPr>
          <p:spPr>
            <a:xfrm rot="5400000">
              <a:off x="-14400" y="8050"/>
              <a:ext cx="1669405" cy="1646956"/>
            </a:xfrm>
            <a:custGeom>
              <a:avLst/>
              <a:gdLst/>
              <a:ahLst/>
              <a:cxnLst/>
              <a:rect l="l" t="t" r="r" b="b"/>
              <a:pathLst>
                <a:path w="1686013" h="1374481" extrusionOk="0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dk2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32"/>
            <p:cNvSpPr/>
            <p:nvPr/>
          </p:nvSpPr>
          <p:spPr>
            <a:xfrm rot="5400000">
              <a:off x="-12680" y="6326"/>
              <a:ext cx="1413267" cy="1394263"/>
            </a:xfrm>
            <a:custGeom>
              <a:avLst/>
              <a:gdLst/>
              <a:ahLst/>
              <a:cxnLst/>
              <a:rect l="l" t="t" r="r" b="b"/>
              <a:pathLst>
                <a:path w="1686013" h="1374481" extrusionOk="0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>
            <a:off x="629842" y="1490156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body" idx="2"/>
          </p:nvPr>
        </p:nvSpPr>
        <p:spPr>
          <a:xfrm>
            <a:off x="629842" y="2324702"/>
            <a:ext cx="3868340" cy="3890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body" idx="3"/>
          </p:nvPr>
        </p:nvSpPr>
        <p:spPr>
          <a:xfrm>
            <a:off x="4629150" y="1490156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body" idx="4"/>
          </p:nvPr>
        </p:nvSpPr>
        <p:spPr>
          <a:xfrm>
            <a:off x="4629150" y="2335334"/>
            <a:ext cx="3887391" cy="3890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sldNum" idx="12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ANRCB   |   </a:t>
            </a:r>
            <a:fld id="{00000000-1234-1234-1234-123412341234}" type="slidenum">
              <a:rPr lang="en-US" b="1">
                <a:solidFill>
                  <a:schemeClr val="accent6"/>
                </a:solidFill>
              </a:rPr>
              <a:t>‹#›</a:t>
            </a:fld>
            <a:endParaRPr b="1">
              <a:solidFill>
                <a:schemeClr val="accent6"/>
              </a:solidFill>
            </a:endParaRPr>
          </a:p>
        </p:txBody>
      </p:sp>
      <p:cxnSp>
        <p:nvCxnSpPr>
          <p:cNvPr id="82" name="Google Shape;82;p33"/>
          <p:cNvCxnSpPr/>
          <p:nvPr/>
        </p:nvCxnSpPr>
        <p:spPr>
          <a:xfrm>
            <a:off x="628650" y="1382233"/>
            <a:ext cx="78867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83" name="Google Shape;83;p33"/>
          <p:cNvGrpSpPr/>
          <p:nvPr/>
        </p:nvGrpSpPr>
        <p:grpSpPr>
          <a:xfrm>
            <a:off x="-3177" y="-3176"/>
            <a:ext cx="1486536" cy="1506797"/>
            <a:chOff x="-3178" y="-3176"/>
            <a:chExt cx="1646959" cy="1669407"/>
          </a:xfrm>
        </p:grpSpPr>
        <p:sp>
          <p:nvSpPr>
            <p:cNvPr id="84" name="Google Shape;84;p33"/>
            <p:cNvSpPr/>
            <p:nvPr/>
          </p:nvSpPr>
          <p:spPr>
            <a:xfrm rot="5400000">
              <a:off x="-14400" y="8050"/>
              <a:ext cx="1669405" cy="1646956"/>
            </a:xfrm>
            <a:custGeom>
              <a:avLst/>
              <a:gdLst/>
              <a:ahLst/>
              <a:cxnLst/>
              <a:rect l="l" t="t" r="r" b="b"/>
              <a:pathLst>
                <a:path w="1686013" h="1374481" extrusionOk="0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dk2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33"/>
            <p:cNvSpPr/>
            <p:nvPr/>
          </p:nvSpPr>
          <p:spPr>
            <a:xfrm rot="5400000">
              <a:off x="-12680" y="6326"/>
              <a:ext cx="1413267" cy="1394263"/>
            </a:xfrm>
            <a:custGeom>
              <a:avLst/>
              <a:gdLst/>
              <a:ahLst/>
              <a:cxnLst/>
              <a:rect l="l" t="t" r="r" b="b"/>
              <a:pathLst>
                <a:path w="1686013" h="1374481" extrusionOk="0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628650" y="1488557"/>
            <a:ext cx="7886700" cy="4656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sldNum" idx="12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ANRCB   |   </a:t>
            </a:r>
            <a:fld id="{00000000-1234-1234-1234-123412341234}" type="slidenum">
              <a:rPr lang="en-US" b="1">
                <a:solidFill>
                  <a:schemeClr val="accent6"/>
                </a:solidFill>
              </a:rPr>
              <a:t>‹#›</a:t>
            </a:fld>
            <a:endParaRPr b="1">
              <a:solidFill>
                <a:schemeClr val="accent6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93/jn/133.1.328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6658158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lick.endnote.com/viewer?doi=10.1007%2F978-1-59745-464-3_9&amp;token=WzMyOTQyMjUsIjEwLjEwMDcvOTc4LTEtNTk3NDUtNDY0LTNfOSJd.6Ta90GQX3zjbMKnnreZwj54O2x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2.shu.ac.uk/PDAN/nutrition_and_malaria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said.gov/sites/default/files/documents/1861/USAID_Laos_Health_Strategy_2019-2023.pdf" TargetMode="External"/><Relationship Id="rId4" Type="http://schemas.openxmlformats.org/officeDocument/2006/relationships/hyperlink" Target="https://public.flourish.studio/visualisation/2538035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dc.gov/mmwr/volumes/68/wr/mm6811a3.ht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aid.gov/global-health/health-areas/hiv-and-aids/technical-areas/essential-role-nutrition-hiv-and-aids-response#:~:text=Nutrition%20and%20HIV%20and%20AIDS%20are%20cyclically%20related.,in%20diarrhea%2C%20malabsorption%2C%20poor%20appetite%20and%20weight%20loss.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urworldindata.org/hiv-aids" TargetMode="Externa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eo.arizona.edu/Antevs/nats104/00lect08_dises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mmunizationevidence.org/featured_issues/undernutrition-and-infectious-disease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93/jn/133.1.328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"/>
          <p:cNvSpPr txBox="1"/>
          <p:nvPr/>
        </p:nvSpPr>
        <p:spPr>
          <a:xfrm>
            <a:off x="1143000" y="6208002"/>
            <a:ext cx="6631081" cy="562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Clr>
                <a:schemeClr val="accent6"/>
              </a:buClr>
              <a:buSzPts val="1100"/>
            </a:pPr>
            <a:r>
              <a:rPr lang="lo-LA" sz="825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ໄດ້ຮັບທຶນສະໜັບສະໜູນຈາກອົງການ </a:t>
            </a:r>
            <a:r>
              <a:rPr lang="en-US" sz="825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USAID </a:t>
            </a:r>
            <a:r>
              <a:rPr lang="lo-LA" sz="825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ສຳລັບຂໍ້ຕົກລົງໂຄງການຮ່ວມມື #7200</a:t>
            </a:r>
            <a:r>
              <a:rPr lang="en-US" sz="825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AA18CA00009 </a:t>
            </a:r>
            <a:br>
              <a:rPr lang="en-US" sz="825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</a:br>
            <a:r>
              <a:rPr lang="en-US" sz="825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(LASER-PULSE) </a:t>
            </a:r>
            <a:r>
              <a:rPr lang="lo-LA" sz="825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ໃຫ້ກັບມະຫາວິທະຍາໄລເພີດູ. ເນື້ອໃນແມ່ນບັນຍາຍມາຈາກປະສົບການຂອງຜູ້ຂຽນ ບໍ່ແມ່ນເນື້ອຫາສະເພາະຂອງອົງການ </a:t>
            </a:r>
            <a:r>
              <a:rPr lang="en-US" sz="825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USAID. </a:t>
            </a:r>
            <a:endParaRPr lang="en-US" sz="825" dirty="0">
              <a:latin typeface="Phetsarath OT" panose="02000500000000020004" pitchFamily="2" charset="0"/>
              <a:ea typeface="Times New Roman"/>
              <a:cs typeface="Phetsarath OT" panose="02000500000000020004" pitchFamily="2" charset="0"/>
              <a:sym typeface="Times New Roman"/>
            </a:endParaRPr>
          </a:p>
          <a:p>
            <a:pPr algn="ctr">
              <a:buClr>
                <a:schemeClr val="accent6"/>
              </a:buClr>
              <a:buSzPts val="1100"/>
            </a:pPr>
            <a:r>
              <a:rPr lang="lo-LA" sz="825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ຂໍ້ມູນເພີ່ມເຕີມກະລຸນນາຕິດຕໍ່ກັບອົງການ </a:t>
            </a:r>
            <a:r>
              <a:rPr lang="en-US" sz="825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CRS </a:t>
            </a:r>
            <a:r>
              <a:rPr lang="lo-LA" sz="825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ປະຈຳ ສປປ ລາວ.</a:t>
            </a:r>
            <a:endParaRPr lang="lo-LA" sz="900" dirty="0">
              <a:latin typeface="Phetsarath OT" panose="02000500000000020004" pitchFamily="2" charset="0"/>
              <a:ea typeface="Times New Roman"/>
              <a:cs typeface="Phetsarath OT" panose="02000500000000020004" pitchFamily="2" charset="0"/>
              <a:sym typeface="Times New Roman"/>
            </a:endParaRPr>
          </a:p>
          <a:p>
            <a:pPr algn="ctr">
              <a:buClr>
                <a:schemeClr val="accent6"/>
              </a:buClr>
              <a:buSzPts val="1100"/>
            </a:pPr>
            <a:r>
              <a:rPr lang="en-US" sz="900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.</a:t>
            </a:r>
            <a:endParaRPr sz="900" dirty="0">
              <a:solidFill>
                <a:schemeClr val="dk1"/>
              </a:solidFill>
              <a:latin typeface="Phetsarath OT" panose="02000500000000020004" pitchFamily="2" charset="0"/>
              <a:ea typeface="Times New Roman"/>
              <a:cs typeface="Phetsarath OT" panose="02000500000000020004" pitchFamily="2" charset="0"/>
              <a:sym typeface="Times New Roman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1406521" y="3922089"/>
            <a:ext cx="6487366" cy="562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Clr>
                <a:schemeClr val="accent6"/>
              </a:buClr>
              <a:buSzPts val="1350"/>
            </a:pPr>
            <a:r>
              <a:rPr lang="lo-LA" sz="1350" b="1" dirty="0">
                <a:solidFill>
                  <a:schemeClr val="accent6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Times New Roman"/>
              </a:rPr>
              <a:t>ການເຝິກອົບຮົມໂດຍ</a:t>
            </a:r>
            <a:r>
              <a:rPr lang="en-US" sz="1350" b="1" dirty="0">
                <a:solidFill>
                  <a:schemeClr val="accent6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Times New Roman"/>
              </a:rPr>
              <a:t> </a:t>
            </a:r>
            <a:r>
              <a:rPr lang="lo-LA" sz="1350" b="1" dirty="0">
                <a:solidFill>
                  <a:schemeClr val="accent6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Times New Roman"/>
              </a:rPr>
              <a:t>ໂຄງການນສ້າງຄວາມເຂັ້ມແຂງ ໃນການຄົ້ນຄວ້າ ທາງດ້ານໂພຊະນາການ (</a:t>
            </a:r>
            <a:r>
              <a:rPr lang="en-US" sz="1350" b="1" dirty="0">
                <a:solidFill>
                  <a:schemeClr val="accent6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ANRCB</a:t>
            </a:r>
            <a:r>
              <a:rPr lang="lo-LA" sz="1350" b="1" dirty="0">
                <a:solidFill>
                  <a:schemeClr val="accent6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)</a:t>
            </a:r>
            <a:r>
              <a:rPr lang="en-US" sz="1350" b="1" dirty="0">
                <a:solidFill>
                  <a:schemeClr val="accent6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Times New Roman"/>
              </a:rPr>
              <a:t>, </a:t>
            </a:r>
            <a:r>
              <a:rPr lang="lo-LA" sz="1350" b="1" dirty="0">
                <a:solidFill>
                  <a:schemeClr val="accent6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Times New Roman"/>
              </a:rPr>
              <a:t>ພ</a:t>
            </a:r>
            <a:r>
              <a:rPr lang="lo-LA" sz="1350" b="1" dirty="0">
                <a:solidFill>
                  <a:schemeClr val="accent6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າຍໃຕ້ ໂຄງການ ລິເລີ່ມທາງດ້ານໂພຊະນາການ ລາວ ອາເມລິກາ </a:t>
            </a:r>
            <a:r>
              <a:rPr lang="en-US" sz="1350" b="1" dirty="0">
                <a:solidFill>
                  <a:schemeClr val="accent6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Times New Roman"/>
              </a:rPr>
              <a:t> (LANI)</a:t>
            </a:r>
            <a:endParaRPr sz="1350" b="1" dirty="0">
              <a:solidFill>
                <a:schemeClr val="accent6"/>
              </a:solidFill>
              <a:latin typeface="Phetsarath OT" panose="02000500000000020004" pitchFamily="2" charset="0"/>
              <a:cs typeface="Phetsarath OT" panose="02000500000000020004" pitchFamily="2" charset="0"/>
              <a:sym typeface="Times New Roman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1143000" y="520305"/>
            <a:ext cx="6858000" cy="120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lo-LA" sz="3000" b="1" dirty="0">
                <a:solidFill>
                  <a:srgbClr val="FFFFFF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ໂມດູນ </a:t>
            </a:r>
            <a:r>
              <a:rPr lang="en-US" sz="3000" b="1" dirty="0">
                <a:solidFill>
                  <a:srgbClr val="FFFFFF"/>
                </a:solidFill>
              </a:rPr>
              <a:t>1</a:t>
            </a:r>
            <a:endParaRPr sz="3000" b="1" dirty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lo-LA" sz="3000" b="1" dirty="0">
                <a:solidFill>
                  <a:srgbClr val="FFFFFF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ແນະນຳແນວຄວາມຄິດ ທາງດ້ານໂພຊະນາການ</a:t>
            </a:r>
            <a:endParaRPr sz="3000" dirty="0">
              <a:solidFill>
                <a:srgbClr val="FFFFFF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8" name="Google Shape;106;p2"/>
          <p:cNvSpPr txBox="1">
            <a:spLocks/>
          </p:cNvSpPr>
          <p:nvPr/>
        </p:nvSpPr>
        <p:spPr>
          <a:xfrm>
            <a:off x="1149345" y="1721580"/>
            <a:ext cx="6858000" cy="1617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0000"/>
              </a:lnSpc>
              <a:buSzPts val="1622"/>
            </a:pPr>
            <a:r>
              <a:rPr lang="lo-LA" sz="1600" b="1" dirty="0">
                <a:solidFill>
                  <a:srgbClr val="00727E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ຫົວຂໍ້</a:t>
            </a:r>
            <a:r>
              <a:rPr lang="en-US" sz="1600" b="1" dirty="0">
                <a:solidFill>
                  <a:srgbClr val="00727E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sz="1600" b="1" dirty="0">
                <a:solidFill>
                  <a:srgbClr val="00727E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7</a:t>
            </a:r>
            <a:br>
              <a:rPr lang="en-US" sz="1600" b="1" dirty="0">
                <a:solidFill>
                  <a:srgbClr val="00727E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</a:br>
            <a:r>
              <a:rPr lang="lo-LA" sz="1600" b="1" dirty="0">
                <a:solidFill>
                  <a:srgbClr val="00727E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ພະຍາດຕິດຕໍ່ ທີ່ພົວພັນກັບໂພຊະນາການ</a:t>
            </a:r>
          </a:p>
          <a:p>
            <a:pPr marL="0" indent="0" algn="ctr">
              <a:lnSpc>
                <a:spcPct val="100000"/>
              </a:lnSpc>
              <a:buSzPts val="1622"/>
            </a:pPr>
            <a:endParaRPr lang="en-US" sz="1600" b="1" dirty="0">
              <a:solidFill>
                <a:srgbClr val="00727E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algn="ctr">
              <a:lnSpc>
                <a:spcPct val="100000"/>
              </a:lnSpc>
              <a:buClr>
                <a:schemeClr val="dk1"/>
              </a:buClr>
              <a:buSzPts val="1622"/>
            </a:pPr>
            <a:r>
              <a:rPr lang="lo-LA" sz="1600" b="1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ທ່ານ</a:t>
            </a:r>
            <a:r>
              <a:rPr lang="lo-LA" sz="1600" b="1" dirty="0">
                <a:solidFill>
                  <a:schemeClr val="dk1"/>
                </a:solidFill>
              </a:rPr>
              <a:t> </a:t>
            </a:r>
            <a:r>
              <a:rPr lang="en-US" sz="1600" b="1" dirty="0" err="1">
                <a:solidFill>
                  <a:schemeClr val="dk1"/>
                </a:solidFill>
              </a:rPr>
              <a:t>Susmita</a:t>
            </a:r>
            <a:r>
              <a:rPr lang="en-US" sz="1600" b="1" dirty="0">
                <a:solidFill>
                  <a:schemeClr val="dk1"/>
                </a:solidFill>
              </a:rPr>
              <a:t> Ghosh, MS</a:t>
            </a:r>
          </a:p>
          <a:p>
            <a:pPr algn="ctr">
              <a:lnSpc>
                <a:spcPct val="100000"/>
              </a:lnSpc>
              <a:buClr>
                <a:schemeClr val="dk1"/>
              </a:buClr>
              <a:buSzPts val="1622"/>
            </a:pPr>
            <a:r>
              <a:rPr lang="lo-LA" sz="1600" b="1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ທ່ານ ດຣ. ລັດທິພອນ ອຸລາ</a:t>
            </a:r>
            <a:r>
              <a:rPr lang="en-US" sz="1600" b="1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, MD, MCN</a:t>
            </a:r>
          </a:p>
          <a:p>
            <a:pPr algn="ctr">
              <a:lnSpc>
                <a:spcPct val="100000"/>
              </a:lnSpc>
              <a:buClr>
                <a:schemeClr val="dk1"/>
              </a:buClr>
              <a:buSzPts val="1622"/>
            </a:pPr>
            <a:r>
              <a:rPr lang="lo-LA" sz="1600" b="1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ທ່ານ</a:t>
            </a:r>
            <a:r>
              <a:rPr lang="en-US" sz="1600" b="1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 </a:t>
            </a:r>
            <a:r>
              <a:rPr lang="en-US" sz="1600" b="1" dirty="0">
                <a:solidFill>
                  <a:schemeClr val="dk1"/>
                </a:solidFill>
              </a:rPr>
              <a:t>Nilupa S. Gunaratna, MS, PD</a:t>
            </a:r>
          </a:p>
          <a:p>
            <a:pPr marL="0" indent="0" algn="ctr">
              <a:lnSpc>
                <a:spcPct val="100000"/>
              </a:lnSpc>
              <a:buSzPts val="1622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20560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0"/>
          <p:cNvSpPr txBox="1">
            <a:spLocks noGrp="1"/>
          </p:cNvSpPr>
          <p:nvPr>
            <p:ph type="title"/>
          </p:nvPr>
        </p:nvSpPr>
        <p:spPr>
          <a:xfrm>
            <a:off x="1143000" y="250050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27E"/>
              </a:buClr>
              <a:buSzPct val="100000"/>
              <a:buFont typeface="Arial"/>
              <a:buNone/>
            </a:pPr>
            <a:r>
              <a:rPr lang="lo-LA" sz="3600" b="1" dirty="0">
                <a:solidFill>
                  <a:srgbClr val="00727E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ບັນດາປັດໃຈສ່ຽງ ດ້ານໂພຊະນາການ ແລະ ການຄຸ້ມຄອງ ດ້ານອາຫານ ສຳລັບພະຍາດຖອກທ້ອງ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64" name="Google Shape;264;p10"/>
          <p:cNvSpPr txBox="1">
            <a:spLocks noGrp="1"/>
          </p:cNvSpPr>
          <p:nvPr>
            <p:ph type="body" idx="1"/>
          </p:nvPr>
        </p:nvSpPr>
        <p:spPr>
          <a:xfrm>
            <a:off x="628650" y="1487967"/>
            <a:ext cx="7886700" cy="4925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lo-LA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ບັນດາປັດໃຈສ່ຽງ</a:t>
            </a:r>
            <a:r>
              <a:rPr lang="en-US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: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514350" lvl="1" indent="-17145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o-LA" sz="24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ການລ້ຽງດູເດັກອ່ອນບໍ່ໄດ້ດີ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514350" lvl="1" indent="-17145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o-LA" sz="24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ການຂາດຈຸລະສານອາຫານທີ່ສະເພາະ</a:t>
            </a:r>
            <a:r>
              <a:rPr lang="en-US" sz="24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 (</a:t>
            </a:r>
            <a:r>
              <a:rPr lang="lo-LA" sz="24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ຕົວຢ່າງ</a:t>
            </a:r>
            <a:r>
              <a:rPr lang="en-US" sz="24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, </a:t>
            </a:r>
            <a:r>
              <a:rPr lang="lo-LA" sz="24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ວິຕາມິນ</a:t>
            </a:r>
            <a:r>
              <a:rPr lang="en-US" sz="24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 A, </a:t>
            </a:r>
            <a:r>
              <a:rPr lang="lo-LA" sz="24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ທາດສັງກະສີ</a:t>
            </a:r>
            <a:r>
              <a:rPr lang="en-US" sz="24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) 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514350" lvl="1" indent="-17145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o-LA" sz="24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ບັນດາປັດໃຈສ່ຽງດ້ານການຈະເລີນເຕີບໂຕ</a:t>
            </a:r>
            <a:r>
              <a:rPr lang="en-US" sz="24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 (</a:t>
            </a:r>
            <a:r>
              <a:rPr lang="lo-LA" sz="24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ຕົວຢ່າງ</a:t>
            </a:r>
            <a:r>
              <a:rPr lang="en-US" sz="24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, </a:t>
            </a:r>
            <a:r>
              <a:rPr lang="lo-LA" sz="2400" b="0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ເດັກຂາດສານອາຫານ ລວງສູງບໍ່ໄດ້ມາດຕະຖານ ແລະ 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ກະທັນຫັນ (ເດັກຈ່ອຍຜອມ</a:t>
            </a:r>
            <a:r>
              <a:rPr lang="en-US" sz="24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)</a:t>
            </a:r>
            <a:r>
              <a:rPr lang="lo-LA" sz="24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)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lo-LA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ການຄຸ້ມຄອງດ້ານອາຫານ</a:t>
            </a:r>
            <a:r>
              <a:rPr lang="en-US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: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514350" lvl="1" indent="-17145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o-LA" sz="24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ສືບຕໍ່ການລ້ຽງລູກດ້ວຍນ້ຳນົມແມ່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514350" lvl="1" indent="-171450">
              <a:lnSpc>
                <a:spcPct val="120000"/>
              </a:lnSpc>
              <a:spcBef>
                <a:spcPts val="1200"/>
              </a:spcBef>
              <a:buSzPts val="2400"/>
            </a:pP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ການລ້ຽງລູກດ້ວຍນ້ຳນົມແມ່</a:t>
            </a:r>
            <a:endParaRPr lang="lo-LA" sz="2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514350" lvl="1" indent="-17145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o-LA" sz="24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ແກ້ໄຂການຂາດສານອາຫານ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65" name="Google Shape;265;p10"/>
          <p:cNvSpPr txBox="1">
            <a:spLocks noGrp="1"/>
          </p:cNvSpPr>
          <p:nvPr>
            <p:ph type="sldNum" idx="12"/>
          </p:nvPr>
        </p:nvSpPr>
        <p:spPr>
          <a:xfrm>
            <a:off x="7634757" y="6634559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ANRCB   |   </a:t>
            </a:r>
            <a:fld id="{00000000-1234-1234-1234-123412341234}" type="slidenum">
              <a:rPr lang="en-US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0"/>
          <p:cNvSpPr txBox="1"/>
          <p:nvPr/>
        </p:nvSpPr>
        <p:spPr>
          <a:xfrm>
            <a:off x="0" y="6492874"/>
            <a:ext cx="90297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</a:t>
            </a:r>
            <a:r>
              <a:rPr lang="en-US" sz="100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Kenneth H. Brown, Diarrhea and Malnutrition, </a:t>
            </a:r>
            <a:r>
              <a:rPr lang="en-US" sz="1000" i="1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The Journal of Nutrition</a:t>
            </a:r>
            <a:r>
              <a:rPr lang="en-US" sz="100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, Volume 133, Issue 1, January 2003, Pages 328S–332S, </a:t>
            </a:r>
            <a:r>
              <a:rPr lang="en-US" sz="1000" u="sng">
                <a:solidFill>
                  <a:srgbClr val="006FB7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https://doi.org/10.1093/jn/133.1.328S</a:t>
            </a:r>
            <a:endParaRPr sz="1000">
              <a:solidFill>
                <a:srgbClr val="006FB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6127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1"/>
          <p:cNvSpPr txBox="1">
            <a:spLocks noGrp="1"/>
          </p:cNvSpPr>
          <p:nvPr>
            <p:ph type="title"/>
          </p:nvPr>
        </p:nvSpPr>
        <p:spPr>
          <a:xfrm>
            <a:off x="1021940" y="329802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27E"/>
              </a:buClr>
              <a:buSzPct val="100000"/>
              <a:buFont typeface="Arial"/>
              <a:buNone/>
            </a:pPr>
            <a:r>
              <a:rPr lang="lo-LA" b="1" dirty="0">
                <a:solidFill>
                  <a:srgbClr val="00727E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ອັດຕາການເສຍຊີວິດ ຍ້ອນພະຍາດຖອກທ້ອງ ຂອງເດັກອາຍຸຕ່ຳກວ່າ </a:t>
            </a:r>
            <a:r>
              <a:rPr lang="en-US" b="1" dirty="0">
                <a:solidFill>
                  <a:srgbClr val="00727E"/>
                </a:solidFill>
                <a:latin typeface="Calibri" panose="020F0502020204030204" pitchFamily="34" charset="0"/>
                <a:ea typeface="Arial"/>
                <a:cs typeface="Phetsarath OT" panose="02000500000000020004" pitchFamily="2" charset="0"/>
                <a:sym typeface="Arial"/>
              </a:rPr>
              <a:t>5</a:t>
            </a:r>
            <a:r>
              <a:rPr lang="lo-LA" b="1" dirty="0">
                <a:solidFill>
                  <a:srgbClr val="00727E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 ປີ </a:t>
            </a:r>
            <a:r>
              <a:rPr lang="en-US" b="1" dirty="0">
                <a:solidFill>
                  <a:srgbClr val="00727E"/>
                </a:solidFill>
                <a:latin typeface="Arial"/>
                <a:ea typeface="Arial"/>
                <a:cs typeface="Arial"/>
                <a:sym typeface="Arial"/>
              </a:rPr>
              <a:t>(1990-2017)</a:t>
            </a:r>
            <a:endParaRPr dirty="0"/>
          </a:p>
        </p:txBody>
      </p:sp>
      <p:pic>
        <p:nvPicPr>
          <p:cNvPr id="273" name="Google Shape;273;p1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9436" b="5295"/>
          <a:stretch/>
        </p:blipFill>
        <p:spPr>
          <a:xfrm>
            <a:off x="628650" y="1501355"/>
            <a:ext cx="7667269" cy="4614814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1"/>
          <p:cNvSpPr txBox="1">
            <a:spLocks noGrp="1"/>
          </p:cNvSpPr>
          <p:nvPr>
            <p:ph type="sldNum" idx="12"/>
          </p:nvPr>
        </p:nvSpPr>
        <p:spPr>
          <a:xfrm>
            <a:off x="7634757" y="6629399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ANRCB   |   </a:t>
            </a:r>
            <a:fld id="{00000000-1234-1234-1234-123412341234}" type="slidenum">
              <a:rPr lang="en-US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1"/>
          <p:cNvSpPr txBox="1"/>
          <p:nvPr/>
        </p:nvSpPr>
        <p:spPr>
          <a:xfrm>
            <a:off x="0" y="6602041"/>
            <a:ext cx="463890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000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ແຫຼ່ງຂໍ້ມູນ</a:t>
            </a:r>
            <a:r>
              <a:rPr lang="en-US" sz="1000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: </a:t>
            </a:r>
            <a:r>
              <a:rPr lang="lo-LA" sz="1000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ສະຖາບັນວັດແທກ ແລະ ປະເມີນດ້ານສຸຂະພາບ</a:t>
            </a:r>
            <a:r>
              <a:rPr lang="en-US" sz="1000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, 2018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146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2"/>
          <p:cNvSpPr txBox="1">
            <a:spLocks noGrp="1"/>
          </p:cNvSpPr>
          <p:nvPr>
            <p:ph type="title"/>
          </p:nvPr>
        </p:nvSpPr>
        <p:spPr>
          <a:xfrm>
            <a:off x="815464" y="124504"/>
            <a:ext cx="8170606" cy="101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27E"/>
              </a:buClr>
              <a:buSzPct val="100000"/>
              <a:buFont typeface="Arial"/>
              <a:buNone/>
            </a:pPr>
            <a:br>
              <a:rPr lang="en-US" sz="3600" b="1" dirty="0">
                <a:solidFill>
                  <a:srgbClr val="00727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lo-LA" sz="3600" b="1" dirty="0">
                <a:solidFill>
                  <a:srgbClr val="00727E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ການຕິດເຊື້ອພະຍາດແມ່ກາຝາກຢູ່ລໍາໄສ້</a:t>
            </a:r>
            <a:r>
              <a:rPr lang="en-US" sz="3600" b="1" dirty="0">
                <a:solidFill>
                  <a:srgbClr val="00727E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 </a:t>
            </a:r>
            <a:r>
              <a:rPr lang="lo-LA" sz="3600" b="1" dirty="0">
                <a:solidFill>
                  <a:srgbClr val="00727E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ແລະ</a:t>
            </a:r>
            <a:r>
              <a:rPr lang="en-US" sz="3600" b="1" dirty="0">
                <a:solidFill>
                  <a:srgbClr val="00727E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 </a:t>
            </a:r>
            <a:r>
              <a:rPr lang="lo-LA" sz="3600" b="1" dirty="0">
                <a:solidFill>
                  <a:srgbClr val="00727E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ໂພຊະນາການ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82" name="Google Shape;282;p12"/>
          <p:cNvSpPr txBox="1">
            <a:spLocks noGrp="1"/>
          </p:cNvSpPr>
          <p:nvPr>
            <p:ph type="sldNum" idx="12"/>
          </p:nvPr>
        </p:nvSpPr>
        <p:spPr>
          <a:xfrm>
            <a:off x="7634757" y="6658397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ANRCB   |   </a:t>
            </a:r>
            <a:fld id="{00000000-1234-1234-1234-123412341234}" type="slidenum">
              <a:rPr lang="en-US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2"/>
          <p:cNvSpPr txBox="1">
            <a:spLocks noGrp="1"/>
          </p:cNvSpPr>
          <p:nvPr>
            <p:ph type="body" idx="1"/>
          </p:nvPr>
        </p:nvSpPr>
        <p:spPr>
          <a:xfrm>
            <a:off x="501445" y="1487967"/>
            <a:ext cx="8170607" cy="5004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171450" lvl="0" indent="-171450">
              <a:lnSpc>
                <a:spcPct val="130000"/>
              </a:lnSpc>
              <a:spcBef>
                <a:spcPts val="0"/>
              </a:spcBef>
              <a:buSzPct val="100000"/>
            </a:pPr>
            <a:r>
              <a:rPr lang="lo-LA" sz="42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ການຕິດເຊື້ອພະຍາດແມ່ກາຝາກລໍາໄສ້ ເຮັດໃຫ້ເກີດການຂາດສານອາຫານ ແລະ ຈຸລະສານອາຫານ ເນື່ອງຈາກການຍ່ອຍອາຫານ ແລະ ການດູດຊຶມສານອາຫານຫຼຸດລົງ.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171450" lvl="0" indent="-17145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o-LA" sz="42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ແມ່ກາຝາກຢູ່ລຳໄສ້ເຊັ່ນ ບັນດາແມ່ກາຟາກລຳໄສ້</a:t>
            </a:r>
            <a:r>
              <a:rPr lang="en-US" sz="42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(</a:t>
            </a:r>
            <a:r>
              <a:rPr lang="lo-LA" sz="42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ຕົວຢ່າງ</a:t>
            </a:r>
            <a:r>
              <a:rPr lang="en-US" sz="42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, </a:t>
            </a:r>
            <a:r>
              <a:rPr lang="lo-LA" sz="42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ແມ່ທ້ອງປາກຂໍ</a:t>
            </a:r>
            <a:r>
              <a:rPr lang="en-US" sz="42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, </a:t>
            </a:r>
            <a:r>
              <a:rPr lang="lo-LA" sz="42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ໂຕກົມ ແລະ </a:t>
            </a:r>
            <a:r>
              <a:rPr lang="en-US" sz="42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 </a:t>
            </a:r>
            <a:r>
              <a:rPr lang="lo-LA" sz="42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ເສັ້ນດ້າຍ</a:t>
            </a:r>
            <a:r>
              <a:rPr lang="en-US" sz="42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) </a:t>
            </a:r>
            <a:r>
              <a:rPr lang="lo-LA" sz="42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ສາມາດຕິດໄດ້ ໂດຍຜ່ານທາງດິນ ແລະ ອາຫານ</a:t>
            </a:r>
            <a:r>
              <a:rPr lang="en-US" sz="42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.</a:t>
            </a:r>
            <a:r>
              <a:rPr lang="lo-LA" sz="42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 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171450" lvl="0" indent="-17145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o-LA" sz="42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ການຕິດເຊື້ອພະຍາດແມ່ກາຝາກຢູ່ລຳໄສ້ ແມ່ນສາເຫດໜື່ງ ຂອງການເປັນພະຍາດ ແລະ ເສຍຊີວິດ ຂອງເດັກອາຍຸຕ່ຳກວ່າ 5 ປີ</a:t>
            </a:r>
            <a:r>
              <a:rPr lang="en-US" sz="42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.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171450" lvl="0" indent="-171450">
              <a:lnSpc>
                <a:spcPct val="130000"/>
              </a:lnSpc>
              <a:spcBef>
                <a:spcPts val="1200"/>
              </a:spcBef>
              <a:buSzPct val="100000"/>
            </a:pPr>
            <a:r>
              <a:rPr lang="lo-LA" sz="42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ການຕິດເຊື້ອພະຍາດແມ່ກາຝາກຢູ່ລຳໄສ້ ສາມາດເຮັດໃຫ້ເກີດ ການຂາດສານອາຫານ</a:t>
            </a:r>
            <a:r>
              <a:rPr lang="en-US" sz="42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 (</a:t>
            </a:r>
            <a:r>
              <a:rPr lang="lo-LA" sz="42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ລວມທັງ </a:t>
            </a:r>
            <a:r>
              <a:rPr lang="en-US" sz="42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 </a:t>
            </a:r>
            <a:r>
              <a:rPr lang="lo-LA" sz="42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ການຂາດສານອາຫານປະເພດໂປຼຕີນ-ພະລັງງານ</a:t>
            </a:r>
            <a:r>
              <a:rPr lang="en-US" sz="42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), </a:t>
            </a:r>
            <a:r>
              <a:rPr lang="lo-LA" sz="42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ພະຍາດເລືອດຈາງ, ແລະ ການຈະເລີນເຕີບໂຕຂອງເດັກຫຼຸດລົງ. ການຕິດເຊື້ອພະຍາດດັ່ງກ່າວ ກ່ຽວຂ້ອງກັບ </a:t>
            </a:r>
            <a:r>
              <a:rPr lang="lo-LA" sz="44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ຂາດສານອາຫານລວງສູງບໍ່ໄດ້ມາດຕະຖານ (ເຕັ້ຍ), </a:t>
            </a:r>
            <a:r>
              <a:rPr lang="lo-LA" sz="42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ຮ່າງກາຍອ່ອນເພຍ</a:t>
            </a:r>
            <a:r>
              <a:rPr lang="en-US" sz="42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, </a:t>
            </a:r>
            <a:r>
              <a:rPr lang="lo-LA" sz="42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ແລະ ປະສິດທິພາບການຮຽນຂອງເດັກຕ່ຳ.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84" name="Google Shape;284;p12"/>
          <p:cNvSpPr txBox="1"/>
          <p:nvPr/>
        </p:nvSpPr>
        <p:spPr>
          <a:xfrm>
            <a:off x="-1" y="6554094"/>
            <a:ext cx="788669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000" dirty="0">
                <a:solidFill>
                  <a:schemeClr val="dk1"/>
                </a:solidFill>
                <a:latin typeface="Phetsarath OT" panose="02000500000000020004" pitchFamily="2" charset="0"/>
                <a:ea typeface="Calibri"/>
                <a:cs typeface="Phetsarath OT" panose="02000500000000020004" pitchFamily="2" charset="0"/>
                <a:sym typeface="Calibri"/>
              </a:rPr>
              <a:t>ແຫຼ່ງຂໍ້ມູນ</a:t>
            </a:r>
            <a:r>
              <a:rPr lang="en-US" sz="1000" dirty="0">
                <a:solidFill>
                  <a:schemeClr val="dk1"/>
                </a:solidFill>
                <a:latin typeface="Phetsarath OT" panose="02000500000000020004" pitchFamily="2" charset="0"/>
                <a:ea typeface="Calibri"/>
                <a:cs typeface="Phetsarath OT" panose="02000500000000020004" pitchFamily="2" charset="0"/>
                <a:sym typeface="Calibri"/>
              </a:rPr>
              <a:t>: </a:t>
            </a:r>
            <a:r>
              <a:rPr lang="lo-LA" sz="1000" u="sng" dirty="0">
                <a:solidFill>
                  <a:schemeClr val="dk1"/>
                </a:solidFill>
                <a:latin typeface="Phetsarath OT" panose="02000500000000020004" pitchFamily="2" charset="0"/>
                <a:ea typeface="Calibri"/>
                <a:cs typeface="Phetsarath OT" panose="02000500000000020004" pitchFamily="2" charset="0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ຜົນ​ກະ​ທົບ​ຂອງ​ການ​ຕິດ​ເຊື້ອພະຍາດແມ່ກາຝາກຢູ່​ລໍາ​ໄສ້​ ກ່ຽວ​ກັບ​ສະ​ຖາ​ນະ​ພາບ ດ້ານ​ໂພ​ຊະ​ນາ​ການ​ຂອງ​ເດັກ​ນ້ອຍ​ປະ​ຖົມ ຢູ່​ລັດໄອໂມ ປະເທດ ໄນ​ຈີ​ເລຍ​ </a:t>
            </a:r>
            <a:r>
              <a:rPr lang="en-US" sz="1000" u="sng" dirty="0">
                <a:solidFill>
                  <a:schemeClr val="dk1"/>
                </a:solidFill>
                <a:latin typeface="Phetsarath OT" panose="02000500000000020004" pitchFamily="2" charset="0"/>
                <a:ea typeface="Calibri"/>
                <a:cs typeface="Phetsarath OT" panose="02000500000000020004" pitchFamily="2" charset="0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(nih.gov)</a:t>
            </a:r>
            <a:endParaRPr sz="1000" dirty="0">
              <a:solidFill>
                <a:schemeClr val="dk1"/>
              </a:solidFill>
              <a:latin typeface="Phetsarath OT" panose="02000500000000020004" pitchFamily="2" charset="0"/>
              <a:ea typeface="Calibri"/>
              <a:cs typeface="Phetsarath OT" panose="02000500000000020004" pitchFamily="2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Phetsarath OT" panose="02000500000000020004" pitchFamily="2" charset="0"/>
              <a:ea typeface="Calibri"/>
              <a:cs typeface="Phetsarath OT" panose="02000500000000020004" pitchFamily="2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858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3"/>
          <p:cNvSpPr txBox="1">
            <a:spLocks noGrp="1"/>
          </p:cNvSpPr>
          <p:nvPr>
            <p:ph type="title"/>
          </p:nvPr>
        </p:nvSpPr>
        <p:spPr>
          <a:xfrm>
            <a:off x="933450" y="227474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27E"/>
              </a:buClr>
              <a:buSzPts val="3200"/>
              <a:buFont typeface="Arial"/>
              <a:buNone/>
            </a:pPr>
            <a:r>
              <a:rPr lang="lo-LA" b="1" dirty="0">
                <a:solidFill>
                  <a:srgbClr val="00727E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ພະຍາດມາລາເລຍ ແລະ ໂພຊະນາການ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91" name="Google Shape;291;p13"/>
          <p:cNvSpPr txBox="1">
            <a:spLocks noGrp="1"/>
          </p:cNvSpPr>
          <p:nvPr>
            <p:ph type="body" idx="1"/>
          </p:nvPr>
        </p:nvSpPr>
        <p:spPr>
          <a:xfrm>
            <a:off x="596454" y="1443619"/>
            <a:ext cx="8223695" cy="5096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71450" lvl="0" indent="-171450">
              <a:lnSpc>
                <a:spcPct val="110000"/>
              </a:lnSpc>
              <a:spcBef>
                <a:spcPts val="0"/>
              </a:spcBef>
              <a:buSzPts val="2000"/>
            </a:pPr>
            <a:r>
              <a:rPr lang="lo-LA" sz="24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ພະຍາດມາລາເລຍ ແມ່ນໜຶ່ງໃນພະຍາດກາຝາກຂອງຄົນທີ່ສຳຄັນທີ່ສຸດ, ເຮັດໃຫ້ເກີດພະຍາດເລືອດຈາງ ແລະ ພະຍາດອື່ນໆ ແລະ ອັດຕາການເສຍຊີວິດໃນທົ່ວໂລກ. </a:t>
            </a:r>
          </a:p>
          <a:p>
            <a:pPr marL="171450" lvl="0" indent="-171450">
              <a:lnSpc>
                <a:spcPct val="110000"/>
              </a:lnSpc>
              <a:spcBef>
                <a:spcPts val="0"/>
              </a:spcBef>
              <a:buSzPts val="2000"/>
            </a:pPr>
            <a:r>
              <a:rPr lang="lo-LA" sz="24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ພະຍາດມາລາເລຍ ເພີ່ມຄວາມສ່ຽງເຮັດໃຫ້ແມ່ຍິງຖືພາ ກາຍເປັນພະຍາດເລືອດຈາງ, ແລະແມ່ຍິງຖືພາລູກຜູ້ທໍາອິດ ແມ່ນມີຄວາມສ່ຽງສູງສຸດ.</a:t>
            </a:r>
            <a:endParaRPr sz="2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171450" lvl="0" indent="-17145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lo-LA" sz="24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ທາດເຫຼັກ ມີຄວາມສຳຄັນສຳລັບວົງຈອນຊີວິດຂອງເຊື້ອແມ່ກາຝາກ</a:t>
            </a:r>
            <a:r>
              <a:rPr lang="en-US" sz="24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. </a:t>
            </a:r>
            <a:r>
              <a:rPr lang="lo-LA" sz="24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ດັ່ງນັ້ນ, ຈຶ່ງເປັນເລື່ອງປົກກະຕິ ທີ່ຈະເປັນພະຍາດເລືອດຈາງ ເນື່ອງຈາກການຂາດທາດເຫຼັກ ໃນຄົນທີ່ເປັນພະຍາດມາລາເລຍ</a:t>
            </a:r>
            <a:r>
              <a:rPr lang="en-US" sz="24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.</a:t>
            </a:r>
            <a:endParaRPr sz="2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171450" lvl="0" indent="-171450">
              <a:lnSpc>
                <a:spcPct val="110000"/>
              </a:lnSpc>
              <a:spcBef>
                <a:spcPts val="1200"/>
              </a:spcBef>
              <a:buSzPts val="2000"/>
            </a:pPr>
            <a:r>
              <a:rPr lang="lo-LA" sz="24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ພະຍາດມາລາເລຍ ສາມາດເປັນສາເຫດ ຫຼື ສະຖານະພາບທາງດ້ານໂພຊະນາການທີ່ບໍ່ດີ ແລະ ການຂາດສານອາຫານປະເພດໂປຼຕີນ-ພະລັງງານໃນເດັກ.</a:t>
            </a:r>
            <a:endParaRPr sz="2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171450" lvl="0" indent="-171450">
              <a:lnSpc>
                <a:spcPct val="110000"/>
              </a:lnSpc>
              <a:spcBef>
                <a:spcPts val="1200"/>
              </a:spcBef>
              <a:buSzPts val="2000"/>
            </a:pPr>
            <a:r>
              <a:rPr lang="lo-LA" sz="24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ພະຍາດມາລາເລຍ ມີສ່ວນກ່ຽວຂ້ອງທີ່ສຳຄັນກັບ ການເພີ່ມນ້ຳໜັກເລັກນ້ອຍ ແລະ ການຈະເລີນເຕີບໂຕຂອງເດັກຫຼຸດລົງ ໃນເດັກອາຍຸຕໍ່າກວ່າ 5 ປີ. </a:t>
            </a:r>
            <a:endParaRPr sz="2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92" name="Google Shape;292;p13"/>
          <p:cNvSpPr txBox="1">
            <a:spLocks noGrp="1"/>
          </p:cNvSpPr>
          <p:nvPr>
            <p:ph type="sldNum" idx="12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ANRCB   |   </a:t>
            </a:r>
            <a:fld id="{00000000-1234-1234-1234-123412341234}" type="slidenum">
              <a:rPr lang="en-US" b="1">
                <a:solidFill>
                  <a:schemeClr val="accent6"/>
                </a:solidFill>
              </a:rPr>
              <a:t>13</a:t>
            </a:fld>
            <a:endParaRPr b="1">
              <a:solidFill>
                <a:schemeClr val="accent6"/>
              </a:solidFill>
            </a:endParaRPr>
          </a:p>
        </p:txBody>
      </p:sp>
      <p:sp>
        <p:nvSpPr>
          <p:cNvPr id="293" name="Google Shape;293;p13"/>
          <p:cNvSpPr txBox="1"/>
          <p:nvPr/>
        </p:nvSpPr>
        <p:spPr>
          <a:xfrm>
            <a:off x="0" y="6640830"/>
            <a:ext cx="62865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</a:t>
            </a:r>
            <a:r>
              <a:rPr lang="en-US" sz="1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H. Shankar - Malaria and Nutrition</a:t>
            </a: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&amp; </a:t>
            </a:r>
            <a:r>
              <a:rPr lang="en-US" sz="1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Nutrition and Malaria (shu.ac.uk)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56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D37A2-E3BF-CD13-8E55-E838D8484F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1261CA-1501-415A-2EED-0261E050B6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ANRCB   |   </a:t>
            </a:r>
            <a:fld id="{00000000-1234-1234-1234-123412341234}" type="slidenum">
              <a:rPr lang="en-US" b="1" smtClean="0">
                <a:solidFill>
                  <a:schemeClr val="accent6"/>
                </a:solidFill>
              </a:rPr>
              <a:t>14</a:t>
            </a:fld>
            <a:endParaRPr b="1">
              <a:solidFill>
                <a:schemeClr val="accent6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A80AFB-CB72-73C0-44FB-D961DA3E9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09" y="1200464"/>
            <a:ext cx="8648553" cy="5558709"/>
          </a:xfrm>
          <a:prstGeom prst="rect">
            <a:avLst/>
          </a:prstGeom>
        </p:spPr>
      </p:pic>
      <p:sp>
        <p:nvSpPr>
          <p:cNvPr id="7" name="Google Shape;300;p14">
            <a:extLst>
              <a:ext uri="{FF2B5EF4-FFF2-40B4-BE49-F238E27FC236}">
                <a16:creationId xmlns:a16="http://schemas.microsoft.com/office/drawing/2014/main" id="{7EBC765B-C9C4-E186-1773-BF6F861EA5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2740" y="397755"/>
            <a:ext cx="8043622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2400" b="1" i="0" dirty="0">
                <a:solidFill>
                  <a:srgbClr val="00727E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ການພົວພັນ ລະຫວ່າງການຂາດສານອາຫານ ແລະ ເຊື້ອ </a:t>
            </a:r>
            <a:r>
              <a:rPr lang="en-US" sz="2400" b="1" i="1" dirty="0">
                <a:solidFill>
                  <a:srgbClr val="00727E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Plasmodium falciparum</a:t>
            </a:r>
            <a:r>
              <a:rPr lang="lo-LA" sz="2400" b="1" i="1" dirty="0">
                <a:solidFill>
                  <a:srgbClr val="00727E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 </a:t>
            </a:r>
            <a:r>
              <a:rPr lang="en-US" sz="2400" b="1" i="1" dirty="0">
                <a:solidFill>
                  <a:srgbClr val="00727E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(pf): </a:t>
            </a:r>
            <a:r>
              <a:rPr lang="lo-LA" sz="2400" b="1" i="0" dirty="0">
                <a:solidFill>
                  <a:srgbClr val="00727E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ການສຶກສາຢູ່ຄລີນິກ ແລະໂຮງໝໍ</a:t>
            </a:r>
            <a:endParaRPr sz="2400" b="1" dirty="0">
              <a:solidFill>
                <a:srgbClr val="00727E"/>
              </a:solidFill>
              <a:latin typeface="Phetsarath OT" panose="02000500000000020004" pitchFamily="2" charset="0"/>
              <a:cs typeface="Phetsarath OT" panose="02000500000000020004" pitchFamily="2" charset="0"/>
              <a:sym typeface="Arial"/>
            </a:endParaRPr>
          </a:p>
        </p:txBody>
      </p:sp>
      <p:sp>
        <p:nvSpPr>
          <p:cNvPr id="8" name="Google Shape;301;p14">
            <a:extLst>
              <a:ext uri="{FF2B5EF4-FFF2-40B4-BE49-F238E27FC236}">
                <a16:creationId xmlns:a16="http://schemas.microsoft.com/office/drawing/2014/main" id="{AD8198DD-8191-1E5A-B69D-24346E1798A9}"/>
              </a:ext>
            </a:extLst>
          </p:cNvPr>
          <p:cNvSpPr/>
          <p:nvPr/>
        </p:nvSpPr>
        <p:spPr>
          <a:xfrm>
            <a:off x="6877878" y="1483066"/>
            <a:ext cx="1391479" cy="4774504"/>
          </a:xfrm>
          <a:prstGeom prst="rect">
            <a:avLst/>
          </a:prstGeom>
          <a:noFill/>
          <a:ln w="28575" cap="flat" cmpd="sng">
            <a:solidFill>
              <a:srgbClr val="A92A6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1438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5"/>
          <p:cNvSpPr txBox="1">
            <a:spLocks noGrp="1"/>
          </p:cNvSpPr>
          <p:nvPr>
            <p:ph type="title"/>
          </p:nvPr>
        </p:nvSpPr>
        <p:spPr>
          <a:xfrm>
            <a:off x="943282" y="124698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>
              <a:buClr>
                <a:srgbClr val="00727E"/>
              </a:buClr>
              <a:buSzPts val="3200"/>
            </a:pPr>
            <a:r>
              <a:rPr lang="lo-LA" b="1" dirty="0">
                <a:solidFill>
                  <a:srgbClr val="00727E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ການແຜ່ກະຈາຍຂອງພະຍາດມາລາເລຍຕາມພູມສັນຖານ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pic>
        <p:nvPicPr>
          <p:cNvPr id="310" name="Google Shape;310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851729"/>
            <a:ext cx="6398122" cy="3154541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5"/>
          <p:cNvSpPr txBox="1">
            <a:spLocks noGrp="1"/>
          </p:cNvSpPr>
          <p:nvPr>
            <p:ph type="sldNum" idx="12"/>
          </p:nvPr>
        </p:nvSpPr>
        <p:spPr>
          <a:xfrm>
            <a:off x="7634757" y="6666497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ANRCB   |   </a:t>
            </a:r>
            <a:fld id="{00000000-1234-1234-1234-123412341234}" type="slidenum">
              <a:rPr lang="en-US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5"/>
          <p:cNvSpPr txBox="1"/>
          <p:nvPr/>
        </p:nvSpPr>
        <p:spPr>
          <a:xfrm>
            <a:off x="0" y="6419201"/>
            <a:ext cx="386255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000" u="sng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ແຜນທີ່</a:t>
            </a:r>
            <a:r>
              <a:rPr lang="en-US" sz="1000" u="sng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: </a:t>
            </a:r>
            <a:r>
              <a:rPr lang="lo-LA" sz="1000" u="sng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ການແຜ່ກະຈາຍຂອງພະຍາດມາລາເລຍໃນທົ່ວໂລກ</a:t>
            </a:r>
            <a:r>
              <a:rPr lang="en-US" sz="1000" u="sng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| Flourish</a:t>
            </a:r>
            <a:endParaRPr sz="1000" u="sng" dirty="0">
              <a:solidFill>
                <a:schemeClr val="dk1"/>
              </a:solidFill>
              <a:latin typeface="Phetsarath OT" panose="02000500000000020004" pitchFamily="2" charset="0"/>
              <a:cs typeface="Phetsarath OT" panose="02000500000000020004" pitchFamily="2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 </a:t>
            </a:r>
            <a:endParaRPr u="sng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13" name="Google Shape;313;p15"/>
          <p:cNvSpPr txBox="1"/>
          <p:nvPr/>
        </p:nvSpPr>
        <p:spPr>
          <a:xfrm>
            <a:off x="5793584" y="1446449"/>
            <a:ext cx="3036398" cy="4616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2400" b="1" dirty="0">
                <a:solidFill>
                  <a:srgbClr val="00727E"/>
                </a:solidFill>
                <a:latin typeface="Phetsarath OT" panose="02000500000000020004" pitchFamily="2" charset="0"/>
                <a:ea typeface="Calibri"/>
                <a:cs typeface="Phetsarath OT" panose="02000500000000020004" pitchFamily="2" charset="0"/>
                <a:sym typeface="Calibri"/>
              </a:rPr>
              <a:t>ສປປ ລາວ</a:t>
            </a:r>
            <a:r>
              <a:rPr lang="en-US" sz="2400" b="1" dirty="0">
                <a:solidFill>
                  <a:srgbClr val="00727E"/>
                </a:solidFill>
                <a:latin typeface="Phetsarath OT" panose="02000500000000020004" pitchFamily="2" charset="0"/>
                <a:ea typeface="Calibri"/>
                <a:cs typeface="Phetsarath OT" panose="02000500000000020004" pitchFamily="2" charset="0"/>
                <a:sym typeface="Calibri"/>
              </a:rPr>
              <a:t>:</a:t>
            </a:r>
            <a:endParaRPr sz="2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lo-LA" sz="2000" dirty="0">
                <a:solidFill>
                  <a:schemeClr val="dk1"/>
                </a:solidFill>
                <a:latin typeface="Phetsarath OT" panose="02000500000000020004" pitchFamily="2" charset="0"/>
                <a:ea typeface="Calibri"/>
                <a:cs typeface="Phetsarath OT" panose="02000500000000020004" pitchFamily="2" charset="0"/>
                <a:sym typeface="Calibri"/>
              </a:rPr>
              <a:t>ຫຼາຍກວ່າ</a:t>
            </a:r>
            <a:r>
              <a:rPr lang="en-US" sz="2000" dirty="0">
                <a:solidFill>
                  <a:schemeClr val="dk1"/>
                </a:solidFill>
                <a:latin typeface="Phetsarath OT" panose="02000500000000020004" pitchFamily="2" charset="0"/>
                <a:ea typeface="Calibri"/>
                <a:cs typeface="Phetsarath OT" panose="02000500000000020004" pitchFamily="2" charset="0"/>
                <a:sym typeface="Calibri"/>
              </a:rPr>
              <a:t> 95% </a:t>
            </a:r>
            <a:r>
              <a:rPr lang="lo-LA" sz="2000" dirty="0">
                <a:solidFill>
                  <a:schemeClr val="dk1"/>
                </a:solidFill>
                <a:latin typeface="Phetsarath OT" panose="02000500000000020004" pitchFamily="2" charset="0"/>
                <a:ea typeface="Calibri"/>
                <a:cs typeface="Phetsarath OT" panose="02000500000000020004" pitchFamily="2" charset="0"/>
                <a:sym typeface="Calibri"/>
              </a:rPr>
              <a:t>ຂອງກໍລະນີ ການເປັນພະຍາດມາລາເລຍ ແມ່ນຢູ່ 5 ແຂວງພາກໃຕ້ເຊັ່ນ ແຂວງຈຳປາສັກ, ສະຫວັນນະເຂດ, ສາລະວັນ, ເຊກອງ ແລະ ອັດຕາປື</a:t>
            </a:r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Phetsarath OT" panose="02000500000000020004" pitchFamily="2" charset="0"/>
                <a:ea typeface="Calibri"/>
                <a:cs typeface="Phetsarath OT" panose="02000500000000020004" pitchFamily="2" charset="0"/>
                <a:sym typeface="Calibri"/>
              </a:rPr>
              <a:t> 90% </a:t>
            </a:r>
            <a:r>
              <a:rPr lang="lo-LA" sz="2000" dirty="0">
                <a:solidFill>
                  <a:schemeClr val="dk1"/>
                </a:solidFill>
                <a:latin typeface="Phetsarath OT" panose="02000500000000020004" pitchFamily="2" charset="0"/>
                <a:ea typeface="Calibri"/>
                <a:cs typeface="Phetsarath OT" panose="02000500000000020004" pitchFamily="2" charset="0"/>
                <a:sym typeface="Calibri"/>
              </a:rPr>
              <a:t>ເກີດນຳໄວໝຸ່ມເພດຊາຍ</a:t>
            </a:r>
            <a:endParaRPr sz="20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lo-LA" sz="2000" dirty="0">
                <a:solidFill>
                  <a:schemeClr val="dk1"/>
                </a:solidFill>
                <a:latin typeface="Phetsarath OT" panose="02000500000000020004" pitchFamily="2" charset="0"/>
                <a:ea typeface="Calibri"/>
                <a:cs typeface="Phetsarath OT" panose="02000500000000020004" pitchFamily="2" charset="0"/>
                <a:sym typeface="Calibri"/>
              </a:rPr>
              <a:t>ການຕິດເຊື້ອພະຍາດມາລາເລຍ ສ່ວນໃຫຍ່ແມ່ນກ່ຽວ ຂ້ອງກັບອາຊີບ ທີ່ພົວພັນກັບການເຂົ້່ໄປໃນປ່າ</a:t>
            </a:r>
            <a:endParaRPr sz="20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14" name="Google Shape;314;p15"/>
          <p:cNvSpPr txBox="1"/>
          <p:nvPr/>
        </p:nvSpPr>
        <p:spPr>
          <a:xfrm>
            <a:off x="5486400" y="6339460"/>
            <a:ext cx="3657600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000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ແຫຼ່ງຂໍ້ມູນ</a:t>
            </a:r>
            <a:r>
              <a:rPr lang="en-US" sz="1000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: </a:t>
            </a:r>
            <a:r>
              <a:rPr lang="lo-LA" sz="1000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ຍຸດທະສາດສາທາລະນະສຸກຂອງລາວ</a:t>
            </a:r>
            <a:r>
              <a:rPr lang="en-US" sz="1000" u="sng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2019-2023 (usaid.gov)</a:t>
            </a:r>
            <a:endParaRPr sz="1000" dirty="0">
              <a:solidFill>
                <a:schemeClr val="dk1"/>
              </a:solidFill>
              <a:latin typeface="Phetsarath OT" panose="02000500000000020004" pitchFamily="2" charset="0"/>
              <a:cs typeface="Phetsarath OT" panose="02000500000000020004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539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7"/>
          <p:cNvSpPr txBox="1">
            <a:spLocks noGrp="1"/>
          </p:cNvSpPr>
          <p:nvPr>
            <p:ph type="title"/>
          </p:nvPr>
        </p:nvSpPr>
        <p:spPr>
          <a:xfrm>
            <a:off x="726973" y="260116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27E"/>
              </a:buClr>
              <a:buSzPct val="100000"/>
              <a:buFont typeface="Arial"/>
              <a:buNone/>
            </a:pPr>
            <a:r>
              <a:rPr lang="lo-LA" sz="3600" b="1" dirty="0">
                <a:solidFill>
                  <a:srgbClr val="00727E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ການເກີດພະຍາດວັນນະໂລກປະຈຳປີ ຕາມພາກພື້ນ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pic>
        <p:nvPicPr>
          <p:cNvPr id="321" name="Google Shape;321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4621" y="1462151"/>
            <a:ext cx="8674757" cy="4827331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17"/>
          <p:cNvSpPr txBox="1">
            <a:spLocks noGrp="1"/>
          </p:cNvSpPr>
          <p:nvPr>
            <p:ph type="sldNum" idx="12"/>
          </p:nvPr>
        </p:nvSpPr>
        <p:spPr>
          <a:xfrm>
            <a:off x="7634757" y="6659337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ANRCB   |   </a:t>
            </a:r>
            <a:fld id="{00000000-1234-1234-1234-123412341234}" type="slidenum">
              <a:rPr lang="en-US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17"/>
          <p:cNvSpPr txBox="1"/>
          <p:nvPr/>
        </p:nvSpPr>
        <p:spPr>
          <a:xfrm>
            <a:off x="0" y="6650785"/>
            <a:ext cx="70214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</a:t>
            </a:r>
            <a:r>
              <a:rPr lang="en-US" sz="1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Global Epidemiology of Tuberculosis and Progress Toward Achieving Global Targets — 2017 | MMWR (cdc.gov)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53707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8"/>
          <p:cNvSpPr txBox="1">
            <a:spLocks noGrp="1"/>
          </p:cNvSpPr>
          <p:nvPr>
            <p:ph type="title"/>
          </p:nvPr>
        </p:nvSpPr>
        <p:spPr>
          <a:xfrm>
            <a:off x="983006" y="205852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27E"/>
              </a:buClr>
              <a:buSzPts val="3600"/>
              <a:buFont typeface="Arial"/>
              <a:buNone/>
            </a:pPr>
            <a:r>
              <a:rPr lang="lo-LA" b="1" dirty="0">
                <a:solidFill>
                  <a:srgbClr val="00727E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ການຕິດເຊື້ອ </a:t>
            </a:r>
            <a:r>
              <a:rPr lang="en-US" b="1" dirty="0">
                <a:solidFill>
                  <a:srgbClr val="00727E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HIV </a:t>
            </a:r>
            <a:r>
              <a:rPr lang="lo-LA" b="1" dirty="0">
                <a:solidFill>
                  <a:srgbClr val="00727E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ແລະ ໂພຊະນາການ</a:t>
            </a:r>
            <a:endParaRPr sz="2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30" name="Google Shape;330;p18"/>
          <p:cNvSpPr txBox="1">
            <a:spLocks noGrp="1"/>
          </p:cNvSpPr>
          <p:nvPr>
            <p:ph type="body" idx="1"/>
          </p:nvPr>
        </p:nvSpPr>
        <p:spPr>
          <a:xfrm>
            <a:off x="319862" y="1440886"/>
            <a:ext cx="5075551" cy="499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171450" lvl="0" indent="-171450">
              <a:lnSpc>
                <a:spcPct val="120000"/>
              </a:lnSpc>
              <a:spcBef>
                <a:spcPts val="0"/>
              </a:spcBef>
              <a:buSzPts val="1600"/>
            </a:pPr>
            <a:r>
              <a:rPr lang="lo-LA" sz="18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ການຕິດເຊື້ອ </a:t>
            </a:r>
            <a:r>
              <a:rPr lang="en-US" sz="18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HIV </a:t>
            </a:r>
            <a:r>
              <a:rPr lang="lo-LA" sz="18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ສືບຕໍ່ເປັນບັນຫາໃຫຍ່ ດ້ານສາທາລະນະສຸກ ໃນທົ່ວໂລກ, ເນື່ອງຈາກ ການຕິດເຊື້ອ </a:t>
            </a:r>
            <a:r>
              <a:rPr lang="en-US" sz="18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HIV</a:t>
            </a:r>
            <a:r>
              <a:rPr lang="lo-LA" sz="18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 ຍັງບໍ່ສາມາດປິ່ນປົວໄດ້</a:t>
            </a:r>
            <a:r>
              <a:rPr lang="en-US" sz="18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.</a:t>
            </a:r>
            <a:r>
              <a:rPr lang="lo-LA" sz="18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 </a:t>
            </a:r>
            <a:endParaRPr sz="1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171450" lvl="0" indent="-171450">
              <a:lnSpc>
                <a:spcPct val="120000"/>
              </a:lnSpc>
              <a:spcBef>
                <a:spcPts val="600"/>
              </a:spcBef>
              <a:buSzPts val="1600"/>
            </a:pPr>
            <a:r>
              <a:rPr lang="lo-LA" sz="18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ຢ່າງໃດກໍ່ຕາມ, ຖ້າຜູ້ຕິດເຊື້ອ</a:t>
            </a:r>
            <a:r>
              <a:rPr lang="en-US" sz="18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 HIV</a:t>
            </a:r>
            <a:r>
              <a:rPr lang="lo-LA" sz="18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 ສາມາດເຂົ້າເຖິງ ການປ້ອງກັນ, ການບົ່ງມະຕິ, ການປິ່ນປົວ, ແລະ ການດູແລເບີ່ງແຍງຫຼາຍຂື້ນ, ການຕິດເຊື້ອ </a:t>
            </a:r>
            <a:r>
              <a:rPr lang="en-US" sz="18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HIV</a:t>
            </a:r>
            <a:r>
              <a:rPr lang="lo-LA" sz="18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 ຈະກາຍເປັນພະຍາດຊໍາເຮື້ອທີ່ສາມາດຄຸ້ມຄອງໄດ້, ເຮັດໃຫ້ຜູ້ຕິດເຊື້ອ </a:t>
            </a:r>
            <a:r>
              <a:rPr lang="en-US" sz="18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HIV/AIDS </a:t>
            </a:r>
            <a:r>
              <a:rPr lang="lo-LA" sz="18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ມີຊີວິດທີ່ຍາວນານ ແລະ ສຸຂະພາບດີ.</a:t>
            </a:r>
            <a:endParaRPr sz="1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171450" lvl="0" indent="-171450">
              <a:lnSpc>
                <a:spcPct val="120000"/>
              </a:lnSpc>
              <a:spcBef>
                <a:spcPts val="600"/>
              </a:spcBef>
              <a:buSzPts val="1600"/>
            </a:pPr>
            <a:r>
              <a:rPr lang="lo-LA" sz="18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ໂພຊະນາການ ແລະ </a:t>
            </a:r>
            <a:r>
              <a:rPr lang="en-US" sz="18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HIV/AIDS </a:t>
            </a:r>
            <a:r>
              <a:rPr lang="lo-LA" sz="18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ມີວົງຈອນທີ່ພົວພັນກັນ</a:t>
            </a:r>
            <a:r>
              <a:rPr lang="en-US" sz="18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.</a:t>
            </a:r>
            <a:endParaRPr sz="1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171450" lvl="0" indent="-171450">
              <a:lnSpc>
                <a:spcPct val="120000"/>
              </a:lnSpc>
              <a:spcBef>
                <a:spcPts val="600"/>
              </a:spcBef>
              <a:buSzPts val="1600"/>
            </a:pPr>
            <a:r>
              <a:rPr lang="lo-LA" sz="18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ເມື່ອລະບົບພູມຕ້ານທານຖືກທຳລາຍຍ້ອນ</a:t>
            </a:r>
            <a:r>
              <a:rPr lang="en-US" sz="18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 HIV/AIDS</a:t>
            </a:r>
            <a:r>
              <a:rPr lang="lo-LA" sz="18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, ສິ່ງດັ່ງກ່າວ ສາມາດນຳໄປສູ່ ການຂາດສານອາຫານ ແລະ ການຕິດເຊື້ອໄດ້ງ່າຍ.</a:t>
            </a:r>
          </a:p>
          <a:p>
            <a:pPr marL="171450" lvl="0" indent="-171450">
              <a:lnSpc>
                <a:spcPct val="120000"/>
              </a:lnSpc>
              <a:spcBef>
                <a:spcPts val="600"/>
              </a:spcBef>
              <a:buSzPts val="1600"/>
            </a:pPr>
            <a:r>
              <a:rPr lang="lo-LA" sz="18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ການຕິດເຊື້ອນີ້ ສາມາດເຮັດໃຫ້ເປັນພະຍາດຖອກທ້ອງ, ການດູດຊືມສານອາຫານບໍ່ໄດ້ດີ, ບໍ່ຢາກອາຫານ, ແລະ ນ້ຳໜັກຫຼຸດ. </a:t>
            </a:r>
          </a:p>
          <a:p>
            <a:pPr marL="171450" lvl="0" indent="-171450">
              <a:lnSpc>
                <a:spcPct val="120000"/>
              </a:lnSpc>
              <a:spcBef>
                <a:spcPts val="600"/>
              </a:spcBef>
              <a:buSzPts val="1600"/>
            </a:pPr>
            <a:r>
              <a:rPr lang="lo-LA" sz="18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ດັ່ງນັ້ນ, ການຂາດສານອາຫານ ນຳໄປສູ່ ແລະ </a:t>
            </a:r>
            <a:r>
              <a:rPr lang="en-US" sz="18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 </a:t>
            </a:r>
            <a:r>
              <a:rPr lang="lo-LA" sz="18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ເປັນຜົນໃຫ້ມີການແຜ່ຂະຫຍາຍການຕິດເຊື້ອ. </a:t>
            </a:r>
            <a:endParaRPr sz="1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31" name="Google Shape;331;p18"/>
          <p:cNvSpPr txBox="1">
            <a:spLocks noGrp="1"/>
          </p:cNvSpPr>
          <p:nvPr>
            <p:ph type="sldNum" idx="12"/>
          </p:nvPr>
        </p:nvSpPr>
        <p:spPr>
          <a:xfrm>
            <a:off x="7634757" y="6641950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ANRCB   |   </a:t>
            </a:r>
            <a:fld id="{00000000-1234-1234-1234-123412341234}" type="slidenum">
              <a:rPr lang="en-US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2" name="Google Shape;332;p18"/>
          <p:cNvGrpSpPr/>
          <p:nvPr/>
        </p:nvGrpSpPr>
        <p:grpSpPr>
          <a:xfrm>
            <a:off x="5261318" y="1799067"/>
            <a:ext cx="3850295" cy="2704037"/>
            <a:chOff x="760963" y="1853683"/>
            <a:chExt cx="7206953" cy="3974409"/>
          </a:xfrm>
        </p:grpSpPr>
        <p:sp>
          <p:nvSpPr>
            <p:cNvPr id="333" name="Google Shape;333;p18"/>
            <p:cNvSpPr/>
            <p:nvPr/>
          </p:nvSpPr>
          <p:spPr>
            <a:xfrm>
              <a:off x="3186290" y="1902990"/>
              <a:ext cx="2077416" cy="776684"/>
            </a:xfrm>
            <a:prstGeom prst="rect">
              <a:avLst/>
            </a:prstGeom>
            <a:solidFill>
              <a:srgbClr val="00727E"/>
            </a:solidFill>
            <a:ln w="12700" cap="flat" cmpd="sng">
              <a:solidFill>
                <a:srgbClr val="586F7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o-LA" sz="1200" dirty="0">
                  <a:solidFill>
                    <a:schemeClr val="lt1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ໂພຊະນາການ 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o-LA" sz="1200" dirty="0">
                  <a:solidFill>
                    <a:schemeClr val="lt1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ທີ່ດີ</a:t>
              </a:r>
              <a:endParaRPr dirty="0"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334" name="Google Shape;334;p18"/>
            <p:cNvSpPr/>
            <p:nvPr/>
          </p:nvSpPr>
          <p:spPr>
            <a:xfrm>
              <a:off x="5646768" y="3267188"/>
              <a:ext cx="2321148" cy="1000982"/>
            </a:xfrm>
            <a:prstGeom prst="rect">
              <a:avLst/>
            </a:prstGeom>
            <a:solidFill>
              <a:srgbClr val="00727E"/>
            </a:solidFill>
            <a:ln w="12700" cap="flat" cmpd="sng">
              <a:solidFill>
                <a:srgbClr val="586F7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o-LA" sz="1200" dirty="0">
                  <a:solidFill>
                    <a:schemeClr val="lt1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ການສ້າງຄວາມເຂັ້ມ ແຂງຂອງລະບົບພູມຕ້ານທານ</a:t>
              </a:r>
              <a:endParaRPr dirty="0"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335" name="Google Shape;335;p18"/>
            <p:cNvSpPr/>
            <p:nvPr/>
          </p:nvSpPr>
          <p:spPr>
            <a:xfrm>
              <a:off x="3121263" y="4966584"/>
              <a:ext cx="2577342" cy="861508"/>
            </a:xfrm>
            <a:prstGeom prst="rect">
              <a:avLst/>
            </a:prstGeom>
            <a:solidFill>
              <a:srgbClr val="00727E"/>
            </a:solidFill>
            <a:ln w="12700" cap="flat" cmpd="sng">
              <a:solidFill>
                <a:srgbClr val="586F7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o-LA" sz="1200" dirty="0">
                  <a:solidFill>
                    <a:schemeClr val="lt1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ເພີ່ມຄວາມຕ້ານທານ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o-LA" sz="1200" dirty="0">
                  <a:solidFill>
                    <a:schemeClr val="lt1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ຕໍ່ການຕິດເຊື້ອ</a:t>
              </a:r>
              <a:endParaRPr dirty="0"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336" name="Google Shape;336;p18"/>
            <p:cNvSpPr/>
            <p:nvPr/>
          </p:nvSpPr>
          <p:spPr>
            <a:xfrm>
              <a:off x="760963" y="3339165"/>
              <a:ext cx="2360301" cy="1000982"/>
            </a:xfrm>
            <a:prstGeom prst="rect">
              <a:avLst/>
            </a:prstGeom>
            <a:solidFill>
              <a:srgbClr val="00727E"/>
            </a:solidFill>
            <a:ln w="12700" cap="flat" cmpd="sng">
              <a:solidFill>
                <a:srgbClr val="586F7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o-LA" sz="1100" dirty="0">
                  <a:solidFill>
                    <a:schemeClr val="lt1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ການຄຸ້ມຄອງ</a:t>
              </a:r>
              <a:r>
                <a:rPr lang="en-US" sz="1100" dirty="0">
                  <a:solidFill>
                    <a:schemeClr val="lt1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 </a:t>
              </a:r>
              <a:r>
                <a:rPr lang="lo-LA" sz="1100" dirty="0">
                  <a:solidFill>
                    <a:schemeClr val="lt1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ອາການແຊກຊ້ອນ ທີ່ພົວພັນກັບ ການຕິດເຊື້ອ</a:t>
              </a:r>
              <a:r>
                <a:rPr lang="en-US" sz="1100" dirty="0">
                  <a:solidFill>
                    <a:schemeClr val="lt1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 HIV</a:t>
              </a:r>
              <a:endParaRPr dirty="0"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337" name="Google Shape;337;p18"/>
            <p:cNvSpPr/>
            <p:nvPr/>
          </p:nvSpPr>
          <p:spPr>
            <a:xfrm>
              <a:off x="3726711" y="3378089"/>
              <a:ext cx="1199611" cy="747934"/>
            </a:xfrm>
            <a:prstGeom prst="ellipse">
              <a:avLst/>
            </a:prstGeom>
            <a:solidFill>
              <a:srgbClr val="00727E"/>
            </a:solidFill>
            <a:ln w="12700" cap="flat" cmpd="sng">
              <a:solidFill>
                <a:srgbClr val="586F7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HIV</a:t>
              </a:r>
              <a:endParaRPr dirty="0"/>
            </a:p>
          </p:txBody>
        </p:sp>
        <p:sp>
          <p:nvSpPr>
            <p:cNvPr id="338" name="Google Shape;338;p18"/>
            <p:cNvSpPr/>
            <p:nvPr/>
          </p:nvSpPr>
          <p:spPr>
            <a:xfrm>
              <a:off x="4130749" y="2987748"/>
              <a:ext cx="297711" cy="404628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00727E"/>
            </a:solidFill>
            <a:ln w="12700" cap="flat" cmpd="sng">
              <a:solidFill>
                <a:srgbClr val="586F7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8"/>
            <p:cNvSpPr/>
            <p:nvPr/>
          </p:nvSpPr>
          <p:spPr>
            <a:xfrm rot="5400000">
              <a:off x="5073741" y="3567518"/>
              <a:ext cx="297711" cy="404627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00727E"/>
            </a:solidFill>
            <a:ln w="12700" cap="flat" cmpd="sng">
              <a:solidFill>
                <a:srgbClr val="586F7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8"/>
            <p:cNvSpPr/>
            <p:nvPr/>
          </p:nvSpPr>
          <p:spPr>
            <a:xfrm rot="10800000">
              <a:off x="4157330" y="4137837"/>
              <a:ext cx="297711" cy="404628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00727E"/>
            </a:solidFill>
            <a:ln w="12700" cap="flat" cmpd="sng">
              <a:solidFill>
                <a:srgbClr val="586F7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8"/>
            <p:cNvSpPr/>
            <p:nvPr/>
          </p:nvSpPr>
          <p:spPr>
            <a:xfrm rot="-5400000">
              <a:off x="3360407" y="3567518"/>
              <a:ext cx="297711" cy="404628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00727E"/>
            </a:solidFill>
            <a:ln w="12700" cap="flat" cmpd="sng">
              <a:solidFill>
                <a:srgbClr val="586F7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8"/>
            <p:cNvSpPr/>
            <p:nvPr/>
          </p:nvSpPr>
          <p:spPr>
            <a:xfrm>
              <a:off x="1509824" y="1853683"/>
              <a:ext cx="1417674" cy="1414130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43750"/>
              </a:avLst>
            </a:prstGeom>
            <a:solidFill>
              <a:srgbClr val="00727E"/>
            </a:solidFill>
            <a:ln w="12700" cap="flat" cmpd="sng">
              <a:solidFill>
                <a:srgbClr val="586F7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8"/>
            <p:cNvSpPr/>
            <p:nvPr/>
          </p:nvSpPr>
          <p:spPr>
            <a:xfrm rot="5400000">
              <a:off x="5751883" y="1853350"/>
              <a:ext cx="1294291" cy="1534632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43750"/>
              </a:avLst>
            </a:prstGeom>
            <a:solidFill>
              <a:srgbClr val="00727E"/>
            </a:solidFill>
            <a:ln w="12700" cap="flat" cmpd="sng">
              <a:solidFill>
                <a:srgbClr val="586F7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8"/>
            <p:cNvSpPr/>
            <p:nvPr/>
          </p:nvSpPr>
          <p:spPr>
            <a:xfrm rot="10800000">
              <a:off x="5796219" y="4293459"/>
              <a:ext cx="1205616" cy="1359217"/>
            </a:xfrm>
            <a:prstGeom prst="bentArrow">
              <a:avLst>
                <a:gd name="adj1" fmla="val 25000"/>
                <a:gd name="adj2" fmla="val 24212"/>
                <a:gd name="adj3" fmla="val 25000"/>
                <a:gd name="adj4" fmla="val 43750"/>
              </a:avLst>
            </a:prstGeom>
            <a:solidFill>
              <a:srgbClr val="00727E"/>
            </a:solidFill>
            <a:ln w="12700" cap="flat" cmpd="sng">
              <a:solidFill>
                <a:srgbClr val="586F7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8"/>
            <p:cNvSpPr/>
            <p:nvPr/>
          </p:nvSpPr>
          <p:spPr>
            <a:xfrm rot="-5400000">
              <a:off x="1435412" y="4271937"/>
              <a:ext cx="1312528" cy="1448952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43750"/>
              </a:avLst>
            </a:prstGeom>
            <a:solidFill>
              <a:srgbClr val="00727E"/>
            </a:solidFill>
            <a:ln w="12700" cap="flat" cmpd="sng">
              <a:solidFill>
                <a:srgbClr val="586F7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6" name="Google Shape;346;p18"/>
          <p:cNvSpPr txBox="1"/>
          <p:nvPr/>
        </p:nvSpPr>
        <p:spPr>
          <a:xfrm>
            <a:off x="0" y="6561560"/>
            <a:ext cx="748665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000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ແຫຼ່ງຂໍ້ມູນ</a:t>
            </a:r>
            <a:r>
              <a:rPr lang="en-US" sz="1000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: </a:t>
            </a:r>
            <a:r>
              <a:rPr lang="lo-LA" sz="1000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ບົດບາດສຳຄັນຂອງໂພຊະນາການ ໃນການຕອບໂຕ້  </a:t>
            </a:r>
            <a:r>
              <a:rPr lang="en-US" sz="1000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HIV </a:t>
            </a:r>
            <a:r>
              <a:rPr lang="lo-LA" sz="1000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ແລະ </a:t>
            </a:r>
            <a:r>
              <a:rPr lang="en-US" sz="1000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AIDS</a:t>
            </a:r>
            <a:r>
              <a:rPr lang="en-US" sz="1000" u="sng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| U.S. Agency for International Development (usaid.gov)</a:t>
            </a:r>
            <a:endParaRPr sz="1000" dirty="0">
              <a:solidFill>
                <a:schemeClr val="dk1"/>
              </a:solidFill>
              <a:latin typeface="Phetsarath OT" panose="02000500000000020004" pitchFamily="2" charset="0"/>
              <a:cs typeface="Phetsarath OT" panose="02000500000000020004" pitchFamily="2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Phetsarath OT" panose="02000500000000020004" pitchFamily="2" charset="0"/>
              <a:cs typeface="Phetsarath OT" panose="02000500000000020004" pitchFamily="2" charset="0"/>
              <a:sym typeface="Arial"/>
            </a:endParaRPr>
          </a:p>
        </p:txBody>
      </p:sp>
      <p:sp>
        <p:nvSpPr>
          <p:cNvPr id="347" name="Google Shape;347;p18"/>
          <p:cNvSpPr/>
          <p:nvPr/>
        </p:nvSpPr>
        <p:spPr>
          <a:xfrm>
            <a:off x="5745884" y="4713150"/>
            <a:ext cx="324571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lo-LA" sz="1000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ແຫຼ່ງຂໍ້ມູນ</a:t>
            </a:r>
            <a:r>
              <a:rPr lang="en-US" sz="1000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 : de Pee, S., Taren, D., &amp; </a:t>
            </a:r>
            <a:r>
              <a:rPr lang="en-US" sz="1000" dirty="0" err="1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Bloem</a:t>
            </a:r>
            <a:r>
              <a:rPr lang="en-US" sz="1000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, M. W. (Eds.). (2017). </a:t>
            </a:r>
            <a:r>
              <a:rPr lang="lo-LA" sz="1000" i="1" dirty="0">
                <a:latin typeface="Phetsarath OT" panose="02000500000000020004" pitchFamily="2" charset="0"/>
                <a:cs typeface="Phetsarath OT" panose="02000500000000020004" pitchFamily="2" charset="0"/>
              </a:rPr>
              <a:t>ໂພຊະນາການ ແລະ ການຮັກສາສຸຂະພາບຂອງປະເທດກຳລັງພັດທະນາ</a:t>
            </a:r>
            <a:r>
              <a:rPr lang="en-US" sz="1000" i="1" dirty="0"/>
              <a:t> </a:t>
            </a:r>
            <a:r>
              <a:rPr lang="en-US" sz="1000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(3</a:t>
            </a:r>
            <a:r>
              <a:rPr lang="en-US" sz="1000" baseline="30000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rd</a:t>
            </a:r>
            <a:r>
              <a:rPr lang="en-US" sz="1000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 ed.). Humana Press. DOI 10.1007/978-3-319-43739-2 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6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9"/>
          <p:cNvSpPr txBox="1">
            <a:spLocks noGrp="1"/>
          </p:cNvSpPr>
          <p:nvPr>
            <p:ph type="title"/>
          </p:nvPr>
        </p:nvSpPr>
        <p:spPr>
          <a:xfrm>
            <a:off x="1022555" y="428803"/>
            <a:ext cx="7525357" cy="814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Clr>
                <a:srgbClr val="00727E"/>
              </a:buClr>
              <a:buSzPct val="100000"/>
            </a:pPr>
            <a:r>
              <a:rPr lang="lo-LA" b="1" dirty="0">
                <a:solidFill>
                  <a:srgbClr val="00727E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ການຕິດເຊື້ອ </a:t>
            </a:r>
            <a:r>
              <a:rPr lang="en-US" b="1" dirty="0">
                <a:solidFill>
                  <a:srgbClr val="00727E"/>
                </a:solidFill>
                <a:latin typeface="Arial"/>
                <a:ea typeface="Arial"/>
                <a:cs typeface="Arial"/>
                <a:sym typeface="Arial"/>
              </a:rPr>
              <a:t>HIV, </a:t>
            </a:r>
            <a:r>
              <a:rPr lang="lo-LA" b="1" dirty="0">
                <a:solidFill>
                  <a:srgbClr val="00727E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ການຕິດເຊື້ອຮ່ວມ </a:t>
            </a:r>
            <a:r>
              <a:rPr lang="en-US" b="1" dirty="0">
                <a:solidFill>
                  <a:srgbClr val="00727E"/>
                </a:solidFill>
                <a:latin typeface="Arial"/>
                <a:ea typeface="Arial"/>
                <a:cs typeface="Arial"/>
                <a:sym typeface="Arial"/>
              </a:rPr>
              <a:t>HIV-</a:t>
            </a:r>
            <a:r>
              <a:rPr lang="lo-LA" b="1" dirty="0">
                <a:solidFill>
                  <a:srgbClr val="00727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lo-LA" b="1" dirty="0">
                <a:solidFill>
                  <a:srgbClr val="00727E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ພະຍາດ</a:t>
            </a:r>
            <a:r>
              <a:rPr lang="lo-LA" b="1" dirty="0">
                <a:solidFill>
                  <a:srgbClr val="00727E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ວັນນະໂລກ</a:t>
            </a:r>
            <a:r>
              <a:rPr lang="lo-LA" b="1" dirty="0">
                <a:solidFill>
                  <a:srgbClr val="00727E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, ແລະ ໂພຊະນາການ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54" name="Google Shape;354;p19"/>
          <p:cNvSpPr txBox="1">
            <a:spLocks noGrp="1"/>
          </p:cNvSpPr>
          <p:nvPr>
            <p:ph type="sldNum" idx="12"/>
          </p:nvPr>
        </p:nvSpPr>
        <p:spPr>
          <a:xfrm>
            <a:off x="7634757" y="6642910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ANRCB   |   </a:t>
            </a:r>
            <a:fld id="{00000000-1234-1234-1234-123412341234}" type="slidenum">
              <a:rPr lang="en-US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19"/>
          <p:cNvSpPr/>
          <p:nvPr/>
        </p:nvSpPr>
        <p:spPr>
          <a:xfrm>
            <a:off x="3825949" y="2616209"/>
            <a:ext cx="1364514" cy="1222144"/>
          </a:xfrm>
          <a:prstGeom prst="flowChartConnector">
            <a:avLst/>
          </a:prstGeom>
          <a:noFill/>
          <a:ln w="12700" cap="flat" cmpd="sng">
            <a:solidFill>
              <a:srgbClr val="586F7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9"/>
          <p:cNvSpPr/>
          <p:nvPr/>
        </p:nvSpPr>
        <p:spPr>
          <a:xfrm>
            <a:off x="3327991" y="2169042"/>
            <a:ext cx="2317898" cy="2115879"/>
          </a:xfrm>
          <a:prstGeom prst="flowChartConnector">
            <a:avLst/>
          </a:prstGeom>
          <a:noFill/>
          <a:ln w="12700" cap="flat" cmpd="sng">
            <a:solidFill>
              <a:srgbClr val="586F7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9"/>
          <p:cNvSpPr/>
          <p:nvPr/>
        </p:nvSpPr>
        <p:spPr>
          <a:xfrm>
            <a:off x="837535" y="3065700"/>
            <a:ext cx="2608743" cy="404039"/>
          </a:xfrm>
          <a:prstGeom prst="rect">
            <a:avLst/>
          </a:prstGeom>
          <a:noFill/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200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ການຂາດສານອາຫານ ແລະ ຈຸລະສານອາຫານ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58" name="Google Shape;358;p19"/>
          <p:cNvSpPr/>
          <p:nvPr/>
        </p:nvSpPr>
        <p:spPr>
          <a:xfrm>
            <a:off x="3638551" y="1449570"/>
            <a:ext cx="1619250" cy="404039"/>
          </a:xfrm>
          <a:prstGeom prst="rect">
            <a:avLst/>
          </a:prstGeom>
          <a:noFill/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800" dirty="0">
                <a:solidFill>
                  <a:schemeClr val="dk1"/>
                </a:solidFill>
                <a:latin typeface="Phetsarath OT" panose="02000500000000020004" pitchFamily="2" charset="0"/>
                <a:ea typeface="Calibri"/>
                <a:cs typeface="Phetsarath OT" panose="02000500000000020004" pitchFamily="2" charset="0"/>
                <a:sym typeface="Calibri"/>
              </a:rPr>
              <a:t>ການຕິດເຊື້ອ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HIV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59" name="Google Shape;359;p19"/>
          <p:cNvSpPr/>
          <p:nvPr/>
        </p:nvSpPr>
        <p:spPr>
          <a:xfrm>
            <a:off x="2028825" y="2123213"/>
            <a:ext cx="1772536" cy="565298"/>
          </a:xfrm>
          <a:prstGeom prst="rect">
            <a:avLst/>
          </a:prstGeom>
          <a:noFill/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200" dirty="0">
                <a:solidFill>
                  <a:schemeClr val="dk1"/>
                </a:solidFill>
                <a:latin typeface="Phetsarath OT" panose="02000500000000020004" pitchFamily="2" charset="0"/>
                <a:ea typeface="Calibri"/>
                <a:cs typeface="Phetsarath OT" panose="02000500000000020004" pitchFamily="2" charset="0"/>
                <a:sym typeface="Calibri"/>
              </a:rPr>
              <a:t>ນ້ຳໜັກຫຼຸດ</a:t>
            </a:r>
            <a:r>
              <a:rPr lang="en-US" sz="1200" dirty="0">
                <a:solidFill>
                  <a:schemeClr val="dk1"/>
                </a:solidFill>
                <a:latin typeface="Phetsarath OT" panose="02000500000000020004" pitchFamily="2" charset="0"/>
                <a:ea typeface="Calibri"/>
                <a:cs typeface="Phetsarath OT" panose="02000500000000020004" pitchFamily="2" charset="0"/>
                <a:sym typeface="Calibri"/>
              </a:rPr>
              <a:t>/</a:t>
            </a:r>
            <a:r>
              <a:rPr lang="lo-LA" sz="1200" dirty="0">
                <a:solidFill>
                  <a:schemeClr val="dk1"/>
                </a:solidFill>
                <a:latin typeface="Phetsarath OT" panose="02000500000000020004" pitchFamily="2" charset="0"/>
                <a:ea typeface="Calibri"/>
                <a:cs typeface="Phetsarath OT" panose="02000500000000020004" pitchFamily="2" charset="0"/>
                <a:sym typeface="Calibri"/>
              </a:rPr>
              <a:t> ກ໋ຽວພັນດ້ານໂພຊະນາການ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60" name="Google Shape;360;p19"/>
          <p:cNvSpPr/>
          <p:nvPr/>
        </p:nvSpPr>
        <p:spPr>
          <a:xfrm>
            <a:off x="5495259" y="2782461"/>
            <a:ext cx="2641085" cy="443009"/>
          </a:xfrm>
          <a:prstGeom prst="rect">
            <a:avLst/>
          </a:prstGeom>
          <a:noFill/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200" dirty="0">
                <a:solidFill>
                  <a:schemeClr val="dk1"/>
                </a:solidFill>
                <a:latin typeface="Phetsarath OT" panose="02000500000000020004" pitchFamily="2" charset="0"/>
                <a:ea typeface="Calibri"/>
                <a:cs typeface="Phetsarath OT" panose="02000500000000020004" pitchFamily="2" charset="0"/>
                <a:sym typeface="Calibri"/>
              </a:rPr>
              <a:t>ເພີ່ມໂອກາດຂອງຄວາມສ່ຽງ ໃນການຕິດເຊື້ອ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61" name="Google Shape;361;p19"/>
          <p:cNvSpPr/>
          <p:nvPr/>
        </p:nvSpPr>
        <p:spPr>
          <a:xfrm>
            <a:off x="5169197" y="2072798"/>
            <a:ext cx="1541721" cy="418763"/>
          </a:xfrm>
          <a:prstGeom prst="rect">
            <a:avLst/>
          </a:prstGeom>
          <a:noFill/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100" dirty="0">
                <a:solidFill>
                  <a:schemeClr val="dk1"/>
                </a:solidFill>
                <a:latin typeface="Phetsarath OT" panose="02000500000000020004" pitchFamily="2" charset="0"/>
                <a:ea typeface="Calibri"/>
                <a:cs typeface="Phetsarath OT" panose="02000500000000020004" pitchFamily="2" charset="0"/>
                <a:sym typeface="Calibri"/>
              </a:rPr>
              <a:t>ໜ້າທີ່ການຂອງພູມຕ້ານທານຜິດປົກະຕິ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62" name="Google Shape;362;p19"/>
          <p:cNvSpPr/>
          <p:nvPr/>
        </p:nvSpPr>
        <p:spPr>
          <a:xfrm>
            <a:off x="1495425" y="4087952"/>
            <a:ext cx="2608743" cy="477876"/>
          </a:xfrm>
          <a:prstGeom prst="rect">
            <a:avLst/>
          </a:prstGeom>
          <a:noFill/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200" dirty="0">
                <a:solidFill>
                  <a:schemeClr val="dk1"/>
                </a:solidFill>
                <a:latin typeface="Phetsarath OT" panose="02000500000000020004" pitchFamily="2" charset="0"/>
                <a:ea typeface="Calibri"/>
                <a:cs typeface="Phetsarath OT" panose="02000500000000020004" pitchFamily="2" charset="0"/>
                <a:sym typeface="Calibri"/>
              </a:rPr>
              <a:t>ອາການຕ່າງໆທີ່ເຮັດໃຫ້ ການກິນອາຫານຫຼຸດລົງ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63" name="Google Shape;363;p19"/>
          <p:cNvSpPr/>
          <p:nvPr/>
        </p:nvSpPr>
        <p:spPr>
          <a:xfrm>
            <a:off x="3933825" y="2802221"/>
            <a:ext cx="1057275" cy="835258"/>
          </a:xfrm>
          <a:prstGeom prst="rect">
            <a:avLst/>
          </a:prstGeom>
          <a:noFill/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200" dirty="0">
                <a:solidFill>
                  <a:schemeClr val="dk1"/>
                </a:solidFill>
                <a:latin typeface="Phetsarath OT" panose="02000500000000020004" pitchFamily="2" charset="0"/>
                <a:ea typeface="Calibri"/>
                <a:cs typeface="Phetsarath OT" panose="02000500000000020004" pitchFamily="2" charset="0"/>
                <a:sym typeface="Calibri"/>
              </a:rPr>
              <a:t>ການເປັນພະຍາດ ແລະ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200" dirty="0">
                <a:solidFill>
                  <a:schemeClr val="dk1"/>
                </a:solidFill>
                <a:latin typeface="Phetsarath OT" panose="02000500000000020004" pitchFamily="2" charset="0"/>
                <a:ea typeface="Calibri"/>
                <a:cs typeface="Phetsarath OT" panose="02000500000000020004" pitchFamily="2" charset="0"/>
                <a:sym typeface="Calibri"/>
              </a:rPr>
              <a:t>ການເສຍຊີວິດ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64" name="Google Shape;364;p19"/>
          <p:cNvSpPr/>
          <p:nvPr/>
        </p:nvSpPr>
        <p:spPr>
          <a:xfrm>
            <a:off x="4824726" y="4086430"/>
            <a:ext cx="2467677" cy="467839"/>
          </a:xfrm>
          <a:prstGeom prst="rect">
            <a:avLst/>
          </a:prstGeom>
          <a:noFill/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200" dirty="0">
                <a:solidFill>
                  <a:schemeClr val="dk1"/>
                </a:solidFill>
                <a:latin typeface="Phetsarath OT" panose="02000500000000020004" pitchFamily="2" charset="0"/>
                <a:ea typeface="Calibri"/>
                <a:cs typeface="Phetsarath OT" panose="02000500000000020004" pitchFamily="2" charset="0"/>
                <a:sym typeface="Calibri"/>
              </a:rPr>
              <a:t>ຄວາມຕ້ອງການ ຂອງການເຜົາຜານເພີ່ມຂື້ນ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65" name="Google Shape;365;p19"/>
          <p:cNvSpPr/>
          <p:nvPr/>
        </p:nvSpPr>
        <p:spPr>
          <a:xfrm>
            <a:off x="4231758" y="1850062"/>
            <a:ext cx="255182" cy="318981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586F7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9"/>
          <p:cNvSpPr/>
          <p:nvPr/>
        </p:nvSpPr>
        <p:spPr>
          <a:xfrm>
            <a:off x="6405230" y="3469739"/>
            <a:ext cx="1229527" cy="272318"/>
          </a:xfrm>
          <a:prstGeom prst="rect">
            <a:avLst/>
          </a:prstGeom>
          <a:noFill/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800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Calibri"/>
              </a:rPr>
              <a:t>ວັນນະໂລກ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67" name="Google Shape;367;p19"/>
          <p:cNvSpPr/>
          <p:nvPr/>
        </p:nvSpPr>
        <p:spPr>
          <a:xfrm>
            <a:off x="5688421" y="3506637"/>
            <a:ext cx="616168" cy="261684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586F7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19"/>
          <p:cNvSpPr txBox="1"/>
          <p:nvPr/>
        </p:nvSpPr>
        <p:spPr>
          <a:xfrm>
            <a:off x="343032" y="4773458"/>
            <a:ext cx="8296143" cy="1464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lo-LA" sz="1800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ໃນທົ່ວໂລກ, ພະຍາດວັນນະໂລກ ແມ່ນໜຶ່ງໃນສາເຫດຂອງການເສຍຊີວິດຂອງຜູ້ຕິດເຊື້ອ </a:t>
            </a:r>
            <a:r>
              <a:rPr lang="en-US" sz="1800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HIV</a:t>
            </a:r>
            <a:r>
              <a:rPr lang="lo-LA" sz="1800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.</a:t>
            </a:r>
            <a:endParaRPr sz="1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285750" marR="0" lvl="0" indent="-28575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lo-LA" sz="1800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ຜູ້ຕິດເຊື້ອ </a:t>
            </a:r>
            <a:r>
              <a:rPr lang="en-US" sz="1800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HIV</a:t>
            </a:r>
            <a:r>
              <a:rPr lang="lo-LA" sz="1800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 ແລະ ພະຍາດວັນນະໂລກ ຕ້ອງການອາຫານທີ່ໃຫ້ພະລັງງານ ແລະ ສານອາຫານ ເພື່ອເສີມສ້າງພູມຕ້ານທານ, ແມ້ວ່າ ເຂົາເຈົ້າຈະບໍ່ຢາກອາຫານເລີຍ ແລະ ການດູດຊືມສານອາຫານຈາກອາຫານທີ່ກິນຫຼຸດລົງ. </a:t>
            </a:r>
            <a:endParaRPr sz="1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69" name="Google Shape;369;p19"/>
          <p:cNvSpPr/>
          <p:nvPr/>
        </p:nvSpPr>
        <p:spPr>
          <a:xfrm>
            <a:off x="18187" y="6466511"/>
            <a:ext cx="820487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000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ແຫຼ່ງຂໍ້ມູນ</a:t>
            </a:r>
            <a:r>
              <a:rPr lang="en-US" sz="1000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: </a:t>
            </a:r>
            <a:r>
              <a:rPr lang="en-US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Pee, S., Taren, D., &amp; </a:t>
            </a:r>
            <a:r>
              <a:rPr lang="en-US" sz="1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Bloem</a:t>
            </a:r>
            <a:r>
              <a:rPr lang="en-US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M. W. (Eds.). (2017). </a:t>
            </a:r>
            <a:r>
              <a:rPr lang="en-US" sz="10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Nutrition and health in a developing world </a:t>
            </a:r>
            <a:r>
              <a:rPr lang="en-US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(3</a:t>
            </a:r>
            <a:r>
              <a:rPr lang="en-US" sz="100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rd</a:t>
            </a:r>
            <a:r>
              <a:rPr lang="en-US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ed.). Humana Press. DOI 10.1007/978-3-319-43739-2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2913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0"/>
          <p:cNvSpPr txBox="1">
            <a:spLocks noGrp="1"/>
          </p:cNvSpPr>
          <p:nvPr>
            <p:ph type="title"/>
          </p:nvPr>
        </p:nvSpPr>
        <p:spPr>
          <a:xfrm>
            <a:off x="1042983" y="340026"/>
            <a:ext cx="5585073" cy="886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27E"/>
              </a:buClr>
              <a:buSzPts val="3600"/>
              <a:buFont typeface="Arial"/>
              <a:buNone/>
            </a:pPr>
            <a:r>
              <a:rPr lang="lo-LA" b="1" dirty="0">
                <a:solidFill>
                  <a:srgbClr val="00727E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ແນວໂນ້ມຂອງການຕິດເຊື້ອ </a:t>
            </a:r>
            <a:r>
              <a:rPr lang="en-US" b="1" dirty="0">
                <a:solidFill>
                  <a:srgbClr val="00727E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HIV</a:t>
            </a:r>
            <a:endParaRPr sz="2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76" name="Google Shape;376;p20"/>
          <p:cNvSpPr txBox="1">
            <a:spLocks noGrp="1"/>
          </p:cNvSpPr>
          <p:nvPr>
            <p:ph type="sldNum" idx="12"/>
          </p:nvPr>
        </p:nvSpPr>
        <p:spPr>
          <a:xfrm>
            <a:off x="7634757" y="6674664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ANRCB   |   </a:t>
            </a:r>
            <a:fld id="{00000000-1234-1234-1234-123412341234}" type="slidenum">
              <a:rPr lang="en-US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7" name="Google Shape;377;p20" descr="Chart, line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263" y="1874521"/>
            <a:ext cx="4442460" cy="3350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20"/>
          <p:cNvPicPr preferRelativeResize="0"/>
          <p:nvPr/>
        </p:nvPicPr>
        <p:blipFill rotWithShape="1">
          <a:blip r:embed="rId4">
            <a:alphaModFix/>
          </a:blip>
          <a:srcRect l="67801" t="4905" r="1769" b="49276"/>
          <a:stretch/>
        </p:blipFill>
        <p:spPr>
          <a:xfrm>
            <a:off x="4576326" y="1874520"/>
            <a:ext cx="4567676" cy="3350441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20"/>
          <p:cNvSpPr txBox="1"/>
          <p:nvPr/>
        </p:nvSpPr>
        <p:spPr>
          <a:xfrm>
            <a:off x="0" y="6647253"/>
            <a:ext cx="412672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https://ourworldindata.org/hiv-aids</a:t>
            </a: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0FA11B-4941-4679-936C-23F140B92C43}"/>
              </a:ext>
            </a:extLst>
          </p:cNvPr>
          <p:cNvSpPr/>
          <p:nvPr/>
        </p:nvSpPr>
        <p:spPr>
          <a:xfrm>
            <a:off x="3131820" y="2270655"/>
            <a:ext cx="118872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o-LA" sz="800" dirty="0">
                <a:solidFill>
                  <a:srgbClr val="4AA8A3"/>
                </a:solidFill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ຈຳນວນຄົນທີ່ຕິເຊື້ອ </a:t>
            </a:r>
            <a:r>
              <a:rPr lang="en-US" sz="800" dirty="0">
                <a:solidFill>
                  <a:srgbClr val="4AA8A3"/>
                </a:solidFill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HIV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F028EC-8ECF-425A-9BA8-B851E6C43B00}"/>
              </a:ext>
            </a:extLst>
          </p:cNvPr>
          <p:cNvSpPr/>
          <p:nvPr/>
        </p:nvSpPr>
        <p:spPr>
          <a:xfrm>
            <a:off x="3131820" y="3352800"/>
            <a:ext cx="12573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o-LA" sz="800" dirty="0">
                <a:solidFill>
                  <a:srgbClr val="FF0000"/>
                </a:solidFill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ການຕິດເຊື້ອ </a:t>
            </a:r>
            <a:r>
              <a:rPr lang="en-US" sz="800" dirty="0">
                <a:solidFill>
                  <a:srgbClr val="FF0000"/>
                </a:solidFill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HIV/AIDS </a:t>
            </a:r>
            <a:r>
              <a:rPr lang="lo-LA" sz="800" dirty="0">
                <a:solidFill>
                  <a:srgbClr val="FF0000"/>
                </a:solidFill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ໃໝ່</a:t>
            </a:r>
            <a:endParaRPr lang="en-US" sz="800" dirty="0">
              <a:solidFill>
                <a:srgbClr val="FF0000"/>
              </a:solidFill>
              <a:effectLst/>
              <a:latin typeface="Phetsarath OT" panose="02000500000000020004" pitchFamily="2" charset="0"/>
              <a:ea typeface="Calibri" panose="020F0502020204030204" pitchFamily="34" charset="0"/>
              <a:cs typeface="Phetsarath OT" panose="02000500000000020004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B88BAD-B5BB-407D-84F7-66CBEADF5AE0}"/>
              </a:ext>
            </a:extLst>
          </p:cNvPr>
          <p:cNvSpPr/>
          <p:nvPr/>
        </p:nvSpPr>
        <p:spPr>
          <a:xfrm>
            <a:off x="3206870" y="4136481"/>
            <a:ext cx="12573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o-LA" sz="800" dirty="0">
                <a:solidFill>
                  <a:srgbClr val="334660"/>
                </a:solidFill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ຕາຍຍ້ອນ </a:t>
            </a:r>
            <a:r>
              <a:rPr lang="en-US" sz="800" dirty="0">
                <a:solidFill>
                  <a:srgbClr val="334660"/>
                </a:solidFill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HIV/AIDS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72337D-7FB8-4428-BB7E-0B10FEDA69DA}"/>
              </a:ext>
            </a:extLst>
          </p:cNvPr>
          <p:cNvSpPr/>
          <p:nvPr/>
        </p:nvSpPr>
        <p:spPr>
          <a:xfrm>
            <a:off x="186114" y="1576560"/>
            <a:ext cx="4296609" cy="2925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o-LA" sz="1000" b="1" dirty="0">
                <a:solidFill>
                  <a:srgbClr val="334660"/>
                </a:solidFill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ການແຜ່ລະບາດ, ກໍລະນີໃໝ່ ແລະ ການເສຍຊີວິດເນື່ອງຈາກ </a:t>
            </a:r>
            <a:r>
              <a:rPr lang="en-US" sz="1000" b="1" dirty="0">
                <a:solidFill>
                  <a:srgbClr val="334660"/>
                </a:solidFill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HIV/ADIS</a:t>
            </a:r>
            <a:r>
              <a:rPr lang="lo-LA" sz="1000" b="1" dirty="0">
                <a:solidFill>
                  <a:srgbClr val="334660"/>
                </a:solidFill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, ທົ່ວໂລກ, 1990</a:t>
            </a:r>
            <a:r>
              <a:rPr lang="en-US" sz="1000" b="1" dirty="0">
                <a:solidFill>
                  <a:srgbClr val="334660"/>
                </a:solidFill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-</a:t>
            </a:r>
            <a:r>
              <a:rPr lang="lo-LA" sz="1000" b="1" dirty="0">
                <a:solidFill>
                  <a:srgbClr val="334660"/>
                </a:solidFill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2019</a:t>
            </a:r>
            <a:endParaRPr lang="en-US" sz="1000" b="1" dirty="0">
              <a:solidFill>
                <a:srgbClr val="334660"/>
              </a:solidFill>
              <a:effectLst/>
              <a:latin typeface="Phetsarath OT" panose="02000500000000020004" pitchFamily="2" charset="0"/>
              <a:ea typeface="Calibri" panose="020F0502020204030204" pitchFamily="34" charset="0"/>
              <a:cs typeface="Phetsarath OT" panose="0200050000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11841B-AE27-4E79-BBD8-518150A82D7C}"/>
              </a:ext>
            </a:extLst>
          </p:cNvPr>
          <p:cNvSpPr txBox="1"/>
          <p:nvPr/>
        </p:nvSpPr>
        <p:spPr>
          <a:xfrm>
            <a:off x="64194" y="1920852"/>
            <a:ext cx="3998337" cy="3557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o-LA" sz="800" dirty="0">
                <a:solidFill>
                  <a:srgbClr val="334660"/>
                </a:solidFill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ເພື່ອ​ໃຫ້​ເໝາະ​ສົມ​ກັບ​ມາດ​ຕະ​ການ​ທັງ​ໝົດ ​ໃນ​ການ​ເຫັນ​ພາບ​ດຽວ​ກັນ</a:t>
            </a:r>
            <a:r>
              <a:rPr lang="en-US" sz="800" dirty="0">
                <a:solidFill>
                  <a:srgbClr val="334660"/>
                </a:solidFill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, </a:t>
            </a:r>
            <a:r>
              <a:rPr lang="lo-LA" sz="800" dirty="0">
                <a:solidFill>
                  <a:srgbClr val="334660"/>
                </a:solidFill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ຈຳ​ນວນ​ຄົນຕິດ​ເຊື້ອ </a:t>
            </a:r>
            <a:r>
              <a:rPr lang="en-US" sz="800" dirty="0">
                <a:solidFill>
                  <a:srgbClr val="334660"/>
                </a:solidFill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HIV </a:t>
            </a:r>
            <a:r>
              <a:rPr lang="lo-LA" sz="800" dirty="0">
                <a:solidFill>
                  <a:srgbClr val="334660"/>
                </a:solidFill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​ທັງ​ໝົດ​ຫານໃຫ້ </a:t>
            </a:r>
            <a:r>
              <a:rPr lang="en-US" sz="800" dirty="0">
                <a:solidFill>
                  <a:srgbClr val="334660"/>
                </a:solidFill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10</a:t>
            </a:r>
            <a:r>
              <a:rPr lang="lo-LA" sz="800" dirty="0">
                <a:solidFill>
                  <a:srgbClr val="334660"/>
                </a:solidFill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 (ເຊັ່ນ: ປີ </a:t>
            </a:r>
            <a:r>
              <a:rPr lang="en-US" sz="800" dirty="0">
                <a:solidFill>
                  <a:srgbClr val="334660"/>
                </a:solidFill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2017</a:t>
            </a:r>
            <a:r>
              <a:rPr lang="lo-LA" sz="800" dirty="0">
                <a:solidFill>
                  <a:srgbClr val="334660"/>
                </a:solidFill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 ມີ </a:t>
            </a:r>
            <a:r>
              <a:rPr lang="en-US" sz="800" dirty="0">
                <a:solidFill>
                  <a:srgbClr val="334660"/>
                </a:solidFill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37</a:t>
            </a:r>
            <a:r>
              <a:rPr lang="lo-LA" sz="800" dirty="0">
                <a:solidFill>
                  <a:srgbClr val="334660"/>
                </a:solidFill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 ລ້ານ​ຄົນ​ຕິດ​ເຊື້ອ </a:t>
            </a:r>
            <a:r>
              <a:rPr lang="en-US" sz="800" dirty="0">
                <a:solidFill>
                  <a:srgbClr val="334660"/>
                </a:solidFill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HIV).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232F9A-4299-47F9-BDA5-2F3E7AE6718D}"/>
              </a:ext>
            </a:extLst>
          </p:cNvPr>
          <p:cNvSpPr txBox="1"/>
          <p:nvPr/>
        </p:nvSpPr>
        <p:spPr>
          <a:xfrm>
            <a:off x="4600257" y="1779367"/>
            <a:ext cx="3974406" cy="4912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o-LA" sz="1000" b="1" dirty="0">
                <a:solidFill>
                  <a:srgbClr val="334660"/>
                </a:solidFill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ສ່ວນແບ່ງຂອງປະຊາກອນທີ່ຕິດເຊື້ອ </a:t>
            </a:r>
            <a:r>
              <a:rPr lang="en-US" sz="1000" b="1" dirty="0">
                <a:solidFill>
                  <a:srgbClr val="334660"/>
                </a:solidFill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HIV, 2019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o-LA" sz="800" dirty="0">
                <a:solidFill>
                  <a:srgbClr val="334660"/>
                </a:solidFill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ສ່ວນແບ່ງຂອງປະຊາກອນອາຍຸ 15 – 49 ປີ ທີ່ຕິດເຊື້ອ </a:t>
            </a:r>
            <a:r>
              <a:rPr lang="en-US" sz="800" dirty="0">
                <a:solidFill>
                  <a:srgbClr val="334660"/>
                </a:solidFill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HIV</a:t>
            </a:r>
          </a:p>
        </p:txBody>
      </p:sp>
    </p:spTree>
    <p:extLst>
      <p:ext uri="{BB962C8B-B14F-4D97-AF65-F5344CB8AC3E}">
        <p14:creationId xmlns:p14="http://schemas.microsoft.com/office/powerpoint/2010/main" val="228876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 txBox="1">
            <a:spLocks noGrp="1"/>
          </p:cNvSpPr>
          <p:nvPr>
            <p:ph type="title"/>
          </p:nvPr>
        </p:nvSpPr>
        <p:spPr>
          <a:xfrm>
            <a:off x="1113071" y="567646"/>
            <a:ext cx="4938713" cy="574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rmAutofit/>
          </a:bodyPr>
          <a:lstStyle/>
          <a:p>
            <a:pPr>
              <a:buClr>
                <a:srgbClr val="00727E"/>
              </a:buClr>
              <a:buSzPts val="3600"/>
            </a:pPr>
            <a:r>
              <a:rPr lang="lo-LA" sz="3600" b="1" dirty="0">
                <a:solidFill>
                  <a:srgbClr val="00727E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ຈຸດປະສົງຂອງການຮຽນຮູ້</a:t>
            </a:r>
            <a:endParaRPr sz="4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12" name="Google Shape;112;p2"/>
          <p:cNvSpPr txBox="1">
            <a:spLocks noGrp="1"/>
          </p:cNvSpPr>
          <p:nvPr>
            <p:ph type="body" idx="4294967295"/>
          </p:nvPr>
        </p:nvSpPr>
        <p:spPr>
          <a:xfrm>
            <a:off x="614031" y="1604371"/>
            <a:ext cx="7998342" cy="4594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o-LA" sz="2400" dirty="0">
                <a:solidFill>
                  <a:schemeClr val="tx1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ພາຍຫຼັງສຳເລັດ ການຮຽນຫົວຂໍ້ນີ້</a:t>
            </a:r>
            <a:r>
              <a:rPr lang="en-US" sz="2400" dirty="0">
                <a:solidFill>
                  <a:schemeClr val="tx1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, </a:t>
            </a:r>
            <a:r>
              <a:rPr lang="lo-LA" sz="2400" dirty="0">
                <a:solidFill>
                  <a:schemeClr val="tx1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ຜູ້ເຂົ້າຮ່ວມຈະສາມາດ</a:t>
            </a:r>
            <a:r>
              <a:rPr lang="en-US" sz="2400" dirty="0">
                <a:solidFill>
                  <a:schemeClr val="tx1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:</a:t>
            </a:r>
            <a:endParaRPr lang="lo-LA" sz="2400" dirty="0">
              <a:solidFill>
                <a:schemeClr val="tx1"/>
              </a:solidFill>
              <a:latin typeface="Phetsarath OT" panose="02000500000000020004" pitchFamily="2" charset="0"/>
              <a:ea typeface="Arial"/>
              <a:cs typeface="Phetsarath OT" panose="02000500000000020004" pitchFamily="2" charset="0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sz="24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385763" indent="-385763">
              <a:lnSpc>
                <a:spcPct val="100000"/>
              </a:lnSpc>
              <a:buFont typeface="Arial"/>
              <a:buAutoNum type="arabicPeriod"/>
            </a:pPr>
            <a:r>
              <a:rPr lang="lo-LA" sz="24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ຮັບຮູ້ຄວາມສຳຄັນຂອງໂພຊະນາການ ເພື່ອປ້ອງກັນ ແລະ ຄວບຄຸມພະຍາດຕິດຕໍ່</a:t>
            </a:r>
          </a:p>
          <a:p>
            <a:pPr marL="385763" indent="-385763">
              <a:lnSpc>
                <a:spcPct val="100000"/>
              </a:lnSpc>
              <a:buFont typeface="Arial"/>
              <a:buAutoNum type="arabicPeriod"/>
            </a:pPr>
            <a:r>
              <a:rPr lang="lo-LA" sz="24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ສາມາດອະທິບາຍ ວົງຈອນຂອງໂພຊະນາການ ແລະ ການຕິດເຊື້ອ </a:t>
            </a:r>
          </a:p>
          <a:p>
            <a:pPr marL="385763" indent="-385763">
              <a:lnSpc>
                <a:spcPct val="100000"/>
              </a:lnSpc>
              <a:buFont typeface="Arial"/>
              <a:buAutoNum type="arabicPeriod"/>
            </a:pP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ອະທິບາຍ ຄວາມສຳຄັນຂອງໂພຊະນາການທີ່ເໝາະສົມ ເພື່ອໃຫ້ໄດ້ຜົນຮັບສູງສຸດດ້ານສຸຂະພາບ ແລະ ຄຸນນະພາບຊີວິດ ຂອງຜູ້ທີ່ເປັນພະຍາດໄຂ້ຍຸງ, ພະຍາດວັນນະໂລກ, ຜູ້ຕິດເຊື້ອ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HIV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, ແລະ ພະຍາດຕິດຕໍ່ອື່ນໆ.</a:t>
            </a:r>
          </a:p>
          <a:p>
            <a:pPr marL="385763" indent="-385763">
              <a:lnSpc>
                <a:spcPct val="100000"/>
              </a:lnSpc>
              <a:buFont typeface="Arial"/>
              <a:buAutoNum type="arabicPeriod"/>
            </a:pPr>
            <a:endParaRPr lang="lo-LA" sz="24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0" indent="0">
              <a:buNone/>
            </a:pPr>
            <a:endParaRPr sz="24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289322" indent="-155972">
              <a:buNone/>
            </a:pPr>
            <a:endParaRPr sz="24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13" name="Google Shape;113;p2"/>
          <p:cNvSpPr txBox="1">
            <a:spLocks noGrp="1"/>
          </p:cNvSpPr>
          <p:nvPr>
            <p:ph type="sldNum" idx="12"/>
          </p:nvPr>
        </p:nvSpPr>
        <p:spPr>
          <a:xfrm>
            <a:off x="7806588" y="6478829"/>
            <a:ext cx="1131932" cy="143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en-US" dirty="0">
                <a:solidFill>
                  <a:schemeClr val="dk2"/>
                </a:solidFill>
              </a:rPr>
              <a:t>ANRCB   |   </a:t>
            </a:r>
            <a:fld id="{00000000-1234-1234-1234-123412341234}" type="slidenum">
              <a:rPr lang="en-US" b="1">
                <a:solidFill>
                  <a:schemeClr val="accent6"/>
                </a:solidFill>
              </a:rPr>
              <a:pPr/>
              <a:t>2</a:t>
            </a:fld>
            <a:endParaRPr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631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4"/>
          <p:cNvSpPr txBox="1">
            <a:spLocks noGrp="1"/>
          </p:cNvSpPr>
          <p:nvPr>
            <p:ph type="title"/>
          </p:nvPr>
        </p:nvSpPr>
        <p:spPr>
          <a:xfrm>
            <a:off x="1107701" y="485085"/>
            <a:ext cx="5915025" cy="762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rmAutofit/>
          </a:bodyPr>
          <a:lstStyle/>
          <a:p>
            <a:pPr>
              <a:buClr>
                <a:srgbClr val="00727E"/>
              </a:buClr>
              <a:buSzPts val="3600"/>
            </a:pPr>
            <a:r>
              <a:rPr lang="lo-LA" b="1" dirty="0">
                <a:solidFill>
                  <a:srgbClr val="00727E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ບົດຮຽນທີ່ນຳເອົາໄປໃຊ້ </a:t>
            </a:r>
            <a:endParaRPr sz="40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554" name="Google Shape;554;p34"/>
          <p:cNvSpPr txBox="1">
            <a:spLocks noGrp="1"/>
          </p:cNvSpPr>
          <p:nvPr>
            <p:ph type="body" idx="1"/>
          </p:nvPr>
        </p:nvSpPr>
        <p:spPr>
          <a:xfrm>
            <a:off x="566056" y="1567543"/>
            <a:ext cx="7783287" cy="3876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fontScale="92500"/>
          </a:bodyPr>
          <a:lstStyle/>
          <a:p>
            <a:pPr marL="385763" indent="-385763" algn="just">
              <a:lnSpc>
                <a:spcPct val="120000"/>
              </a:lnSpc>
              <a:spcBef>
                <a:spcPts val="450"/>
              </a:spcBef>
              <a:buSzPts val="2800"/>
              <a:buFont typeface="Arial"/>
              <a:buAutoNum type="arabicPeriod"/>
            </a:pP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ພະຍາດຕິດຕໍ່ແມ່ນການຕິດເຊື້ອພະຍາດໂດຍກົງ, ເສັ້ນທາງແຕ່ອາຈົມຫາປາກ, ນໍ້າ, ອາກາດ, ດິນ, ອາຫານ, ແມງໄມ້, ຫຼື ພາຫະນະຂອງເຊື້ອພະຍາດອື່ນໆ.</a:t>
            </a:r>
          </a:p>
          <a:p>
            <a:pPr marL="385763" indent="-385763" algn="just">
              <a:lnSpc>
                <a:spcPct val="120000"/>
              </a:lnSpc>
              <a:spcBef>
                <a:spcPts val="450"/>
              </a:spcBef>
              <a:buSzPts val="2800"/>
              <a:buFont typeface="Arial"/>
              <a:buAutoNum type="arabicPeriod"/>
            </a:pP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ສ່ວນໃຫຍ່ແລ້ວ, ພະຍາດຕິດຕໍ່ </a:t>
            </a:r>
            <a:r>
              <a:rPr lang="lo-LA" sz="24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ມີຄວາມສຳພັນກັນຫຼາຍຂອງທັງສອງ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ດ້ານ ກັບການຂາດສານອາຫານ. ການກິນອາຫານທີ່ດີຕໍ່ສຸຂະພາບ ແລະ ມີໂພຊະນາການທີ່ດີ ເປັນກຸນແຈສຳຄັນໃນການປ້ອງກັນ ແລະ ຄວບຄຸມການຕິດເຊື້ອພະຍາດ. </a:t>
            </a:r>
          </a:p>
          <a:p>
            <a:pPr marL="385763" indent="-385763" algn="just">
              <a:lnSpc>
                <a:spcPct val="120000"/>
              </a:lnSpc>
              <a:spcBef>
                <a:spcPts val="450"/>
              </a:spcBef>
              <a:buSzPts val="2800"/>
              <a:buFont typeface="Arial"/>
              <a:buAutoNum type="arabicPeriod"/>
            </a:pP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ການກິນອາຫານທີ່ດີຕໍ່ສຸຂະພາບສາມາດຊ່ວຍໃຫ້ຄົນທີ່ເປັນພະຍາດຕິດຕໍ່</a:t>
            </a:r>
            <a:r>
              <a:rPr lang="lo-LA" sz="2400">
                <a:latin typeface="Phetsarath OT" panose="02000500000000020004" pitchFamily="2" charset="0"/>
                <a:cs typeface="Phetsarath OT" panose="02000500000000020004" pitchFamily="2" charset="0"/>
              </a:rPr>
              <a:t>ສາ ມາດຄວບ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ຄຸມໝວດອາການຂອງພະຍາດໃຫ້ດີ</a:t>
            </a:r>
            <a:r>
              <a:rPr lang="lo-LA" sz="2400">
                <a:latin typeface="Phetsarath OT" panose="02000500000000020004" pitchFamily="2" charset="0"/>
                <a:cs typeface="Phetsarath OT" panose="02000500000000020004" pitchFamily="2" charset="0"/>
              </a:rPr>
              <a:t>ຂຶ້ນ,</a:t>
            </a:r>
            <a:r>
              <a:rPr lang="en-US" sz="240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sz="2400">
                <a:latin typeface="Phetsarath OT" panose="02000500000000020004" pitchFamily="2" charset="0"/>
                <a:cs typeface="Phetsarath OT" panose="02000500000000020004" pitchFamily="2" charset="0"/>
              </a:rPr>
              <a:t>ເຮັດ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ໃຫ້ຢາອອກຜົນເພີ່ມຂື້ນ, ແລະ ຍົກສູງຄຸນນະພາບຊີວິດຂອງເຂົາເຈົ້າ.</a:t>
            </a:r>
          </a:p>
          <a:p>
            <a:pPr marL="0" indent="0" algn="just">
              <a:lnSpc>
                <a:spcPct val="120000"/>
              </a:lnSpc>
              <a:spcBef>
                <a:spcPts val="450"/>
              </a:spcBef>
              <a:buSzPts val="2800"/>
              <a:buNone/>
            </a:pPr>
            <a:endParaRPr lang="lo-LA" sz="2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555" name="Google Shape;555;p34"/>
          <p:cNvSpPr txBox="1">
            <a:spLocks noGrp="1"/>
          </p:cNvSpPr>
          <p:nvPr>
            <p:ph type="sldNum" idx="12"/>
          </p:nvPr>
        </p:nvSpPr>
        <p:spPr>
          <a:xfrm>
            <a:off x="7718154" y="6391744"/>
            <a:ext cx="1131932" cy="143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en-US">
                <a:solidFill>
                  <a:schemeClr val="dk2"/>
                </a:solidFill>
              </a:rPr>
              <a:t>ANRCB   |   </a:t>
            </a:r>
            <a:fld id="{00000000-1234-1234-1234-123412341234}" type="slidenum">
              <a:rPr lang="en-US" b="1">
                <a:solidFill>
                  <a:schemeClr val="accent6"/>
                </a:solidFill>
              </a:rPr>
              <a:pPr/>
              <a:t>20</a:t>
            </a:fld>
            <a:endParaRPr b="1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323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35"/>
          <p:cNvSpPr txBox="1">
            <a:spLocks noGrp="1"/>
          </p:cNvSpPr>
          <p:nvPr>
            <p:ph type="ctrTitle"/>
          </p:nvPr>
        </p:nvSpPr>
        <p:spPr>
          <a:xfrm>
            <a:off x="2000250" y="1738767"/>
            <a:ext cx="51435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rmAutofit/>
          </a:bodyPr>
          <a:lstStyle/>
          <a:p>
            <a:pPr>
              <a:buClr>
                <a:srgbClr val="00727E"/>
              </a:buClr>
              <a:buSzPts val="4100"/>
            </a:pPr>
            <a:r>
              <a:rPr lang="lo-LA" b="1">
                <a:solidFill>
                  <a:srgbClr val="00727E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ຂອບໃຈ </a:t>
            </a:r>
            <a:r>
              <a:rPr lang="en-US" b="1" dirty="0">
                <a:solidFill>
                  <a:srgbClr val="00727E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dirty="0"/>
          </a:p>
        </p:txBody>
      </p:sp>
      <p:sp>
        <p:nvSpPr>
          <p:cNvPr id="563" name="Google Shape;563;p35"/>
          <p:cNvSpPr txBox="1"/>
          <p:nvPr/>
        </p:nvSpPr>
        <p:spPr>
          <a:xfrm>
            <a:off x="6445874" y="5618858"/>
            <a:ext cx="1131932" cy="143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US" sz="13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ANRCB   |   </a:t>
            </a:r>
            <a:fld id="{00000000-1234-1234-1234-123412341234}" type="slidenum">
              <a:rPr lang="en-US" sz="135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pPr/>
              <a:t>21</a:t>
            </a:fld>
            <a:endParaRPr sz="1350" b="1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>
            <a:spLocks noGrp="1"/>
          </p:cNvSpPr>
          <p:nvPr>
            <p:ph type="title"/>
          </p:nvPr>
        </p:nvSpPr>
        <p:spPr>
          <a:xfrm>
            <a:off x="1005830" y="202586"/>
            <a:ext cx="8062961" cy="1137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27E"/>
              </a:buClr>
              <a:buSzPts val="3200"/>
              <a:buFont typeface="Arial"/>
              <a:buNone/>
            </a:pPr>
            <a:r>
              <a:rPr lang="lo-LA" sz="3600" b="1" dirty="0">
                <a:solidFill>
                  <a:srgbClr val="00727E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ຄາດຄະເນຂອງການເສຍຊີວິດໃນໂລກ, ໂດຍການຄັດເລືອກບາງສາເຫດຂອງການຕາຍ, </a:t>
            </a:r>
            <a:r>
              <a:rPr lang="lo-LA" sz="3600" b="1" dirty="0">
                <a:solidFill>
                  <a:srgbClr val="00727E"/>
                </a:solidFill>
                <a:latin typeface="Calibri" panose="020F0502020204030204" pitchFamily="34" charset="0"/>
                <a:ea typeface="Arial"/>
                <a:cs typeface="Phetsarath OT" panose="02000500000000020004" pitchFamily="2" charset="0"/>
                <a:sym typeface="Arial"/>
              </a:rPr>
              <a:t>2002-2030</a:t>
            </a:r>
            <a:endParaRPr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6" name="Google Shape;116;p3"/>
          <p:cNvSpPr txBox="1">
            <a:spLocks noGrp="1"/>
          </p:cNvSpPr>
          <p:nvPr>
            <p:ph type="sldNum" idx="12"/>
          </p:nvPr>
        </p:nvSpPr>
        <p:spPr>
          <a:xfrm>
            <a:off x="7634757" y="6657945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ANRCB   |   </a:t>
            </a:r>
            <a:fld id="{00000000-1234-1234-1234-123412341234}" type="slidenum">
              <a:rPr lang="en-US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7" name="Google Shape;117;p3"/>
          <p:cNvGrpSpPr/>
          <p:nvPr/>
        </p:nvGrpSpPr>
        <p:grpSpPr>
          <a:xfrm>
            <a:off x="417692" y="1725433"/>
            <a:ext cx="8062960" cy="4572000"/>
            <a:chOff x="704088" y="1526727"/>
            <a:chExt cx="7187184" cy="3885935"/>
          </a:xfrm>
        </p:grpSpPr>
        <p:pic>
          <p:nvPicPr>
            <p:cNvPr id="118" name="Google Shape;118;p3"/>
            <p:cNvPicPr preferRelativeResize="0"/>
            <p:nvPr/>
          </p:nvPicPr>
          <p:blipFill rotWithShape="1">
            <a:blip r:embed="rId3">
              <a:alphaModFix/>
            </a:blip>
            <a:srcRect t="13085"/>
            <a:stretch/>
          </p:blipFill>
          <p:spPr>
            <a:xfrm>
              <a:off x="704088" y="1526727"/>
              <a:ext cx="7187184" cy="38859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" name="Google Shape;119;p3"/>
            <p:cNvSpPr/>
            <p:nvPr/>
          </p:nvSpPr>
          <p:spPr>
            <a:xfrm>
              <a:off x="2011680" y="3602736"/>
              <a:ext cx="932688" cy="256032"/>
            </a:xfrm>
            <a:prstGeom prst="ellipse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2795016" y="3737505"/>
              <a:ext cx="932688" cy="256032"/>
            </a:xfrm>
            <a:prstGeom prst="ellipse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6806184" y="3002937"/>
              <a:ext cx="932688" cy="256032"/>
            </a:xfrm>
            <a:prstGeom prst="ellipse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" name="Google Shape;122;p3"/>
          <p:cNvSpPr txBox="1"/>
          <p:nvPr/>
        </p:nvSpPr>
        <p:spPr>
          <a:xfrm>
            <a:off x="-85061" y="6657945"/>
            <a:ext cx="284846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</a:t>
            </a:r>
            <a:r>
              <a:rPr lang="en-US" sz="1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Eight most deadly infectious diseases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23" name="Google Shape;123;p3"/>
          <p:cNvSpPr txBox="1"/>
          <p:nvPr/>
        </p:nvSpPr>
        <p:spPr>
          <a:xfrm>
            <a:off x="7298801" y="3939565"/>
            <a:ext cx="1296559" cy="9233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3468"/>
                </a:solidFill>
                <a:latin typeface="Arial"/>
                <a:ea typeface="Arial"/>
                <a:cs typeface="Arial"/>
                <a:sym typeface="Arial"/>
              </a:rPr>
              <a:t>All other infectious diseases</a:t>
            </a:r>
            <a:endParaRPr/>
          </a:p>
        </p:txBody>
      </p:sp>
      <p:sp>
        <p:nvSpPr>
          <p:cNvPr id="124" name="Google Shape;124;p3"/>
          <p:cNvSpPr/>
          <p:nvPr/>
        </p:nvSpPr>
        <p:spPr>
          <a:xfrm>
            <a:off x="7116418" y="3939565"/>
            <a:ext cx="1590261" cy="92333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78B6F6-6C6A-4F08-A71D-0896CB8D9834}"/>
              </a:ext>
            </a:extLst>
          </p:cNvPr>
          <p:cNvSpPr/>
          <p:nvPr/>
        </p:nvSpPr>
        <p:spPr>
          <a:xfrm>
            <a:off x="3831534" y="5969876"/>
            <a:ext cx="1023731" cy="327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ປີ</a:t>
            </a:r>
            <a:endParaRPr lang="en-US" dirty="0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06DF14-84F6-4697-B2C9-67591CAD5DFD}"/>
              </a:ext>
            </a:extLst>
          </p:cNvPr>
          <p:cNvSpPr/>
          <p:nvPr/>
        </p:nvSpPr>
        <p:spPr>
          <a:xfrm rot="16200000">
            <a:off x="-882463" y="3365254"/>
            <a:ext cx="3510802" cy="265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ຄາດຄະເນ ການເສຍຊີວິດ ໃນໂລກ (ລ້ານ)</a:t>
            </a:r>
            <a:endParaRPr lang="en-US" dirty="0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A4E0DC-53FB-4BF2-8C67-C64201CCE001}"/>
              </a:ext>
            </a:extLst>
          </p:cNvPr>
          <p:cNvSpPr/>
          <p:nvPr/>
        </p:nvSpPr>
        <p:spPr>
          <a:xfrm>
            <a:off x="7470923" y="2155147"/>
            <a:ext cx="1332081" cy="609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1600" b="1" dirty="0">
                <a:ln w="0">
                  <a:noFill/>
                </a:ln>
                <a:solidFill>
                  <a:srgbClr val="A92A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ພະຍາດຫົວໃຈ</a:t>
            </a:r>
            <a:endParaRPr lang="en-US" sz="1600" b="1" dirty="0">
              <a:ln w="0">
                <a:noFill/>
              </a:ln>
              <a:solidFill>
                <a:srgbClr val="A92A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56FE5D-D3CF-40CE-8263-8F5EB36DA00A}"/>
              </a:ext>
            </a:extLst>
          </p:cNvPr>
          <p:cNvSpPr/>
          <p:nvPr/>
        </p:nvSpPr>
        <p:spPr>
          <a:xfrm>
            <a:off x="7359881" y="1679593"/>
            <a:ext cx="1023731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1600" b="1" dirty="0">
                <a:ln w="0">
                  <a:noFill/>
                </a:ln>
                <a:solidFill>
                  <a:srgbClr val="A1235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ມະເຮັງ</a:t>
            </a:r>
            <a:endParaRPr lang="en-US" sz="1600" b="1" dirty="0">
              <a:ln w="0">
                <a:noFill/>
              </a:ln>
              <a:solidFill>
                <a:srgbClr val="A1235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3E57A1-346B-449B-B5FF-22D68C35D184}"/>
              </a:ext>
            </a:extLst>
          </p:cNvPr>
          <p:cNvSpPr/>
          <p:nvPr/>
        </p:nvSpPr>
        <p:spPr>
          <a:xfrm>
            <a:off x="7309747" y="2752930"/>
            <a:ext cx="1509243" cy="609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1600" b="1" dirty="0">
                <a:ln w="0">
                  <a:noFill/>
                </a:ln>
                <a:solidFill>
                  <a:srgbClr val="A92A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ເສັ້ນເລືອດອຸດຕັນ</a:t>
            </a:r>
            <a:endParaRPr lang="en-US" sz="1600" b="1" dirty="0">
              <a:ln w="0">
                <a:noFill/>
              </a:ln>
              <a:solidFill>
                <a:srgbClr val="A92A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369943-907C-4CD2-AEA7-46AEA74139D5}"/>
              </a:ext>
            </a:extLst>
          </p:cNvPr>
          <p:cNvSpPr/>
          <p:nvPr/>
        </p:nvSpPr>
        <p:spPr>
          <a:xfrm>
            <a:off x="7328076" y="4860555"/>
            <a:ext cx="1509243" cy="609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1600" b="1" dirty="0">
                <a:ln w="0">
                  <a:noFill/>
                </a:ln>
                <a:solidFill>
                  <a:srgbClr val="CECA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ອຸປະຕິເຫດທາງລົດ</a:t>
            </a:r>
            <a:endParaRPr lang="en-US" sz="1600" b="1" dirty="0">
              <a:ln w="0">
                <a:noFill/>
              </a:ln>
              <a:solidFill>
                <a:srgbClr val="CECA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110BEC3-5AC7-45E9-A093-105841FE8133}"/>
              </a:ext>
            </a:extLst>
          </p:cNvPr>
          <p:cNvSpPr/>
          <p:nvPr/>
        </p:nvSpPr>
        <p:spPr>
          <a:xfrm>
            <a:off x="1658590" y="4009075"/>
            <a:ext cx="1246470" cy="52182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12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ວັນນະໂລກ</a:t>
            </a:r>
            <a:endParaRPr lang="en-US" sz="12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08E6012-8C7A-4719-98AF-13D0591A8174}"/>
              </a:ext>
            </a:extLst>
          </p:cNvPr>
          <p:cNvSpPr/>
          <p:nvPr/>
        </p:nvSpPr>
        <p:spPr>
          <a:xfrm>
            <a:off x="2763404" y="4229684"/>
            <a:ext cx="1228721" cy="49491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12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ໄຂ້ມາລາເລຍ</a:t>
            </a:r>
            <a:endParaRPr lang="en-US" sz="12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B387784-EFE9-4D01-8ED3-AC3E3AD1047C}"/>
              </a:ext>
            </a:extLst>
          </p:cNvPr>
          <p:cNvSpPr/>
          <p:nvPr/>
        </p:nvSpPr>
        <p:spPr>
          <a:xfrm>
            <a:off x="7116418" y="3927667"/>
            <a:ext cx="1590261" cy="92099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1600" b="1" dirty="0">
                <a:solidFill>
                  <a:srgbClr val="003468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ທຸກພະຍາດຕິດເຊື້ອອື່ນໆ</a:t>
            </a:r>
            <a:endParaRPr lang="en-US" sz="1600" b="1" dirty="0">
              <a:solidFill>
                <a:srgbClr val="003468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420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5"/>
          <p:cNvSpPr txBox="1">
            <a:spLocks noGrp="1"/>
          </p:cNvSpPr>
          <p:nvPr>
            <p:ph type="title"/>
          </p:nvPr>
        </p:nvSpPr>
        <p:spPr>
          <a:xfrm>
            <a:off x="1105250" y="455802"/>
            <a:ext cx="747449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27E"/>
              </a:buClr>
              <a:buSzPts val="3600"/>
              <a:buFont typeface="Arial"/>
              <a:buNone/>
            </a:pPr>
            <a:r>
              <a:rPr lang="lo-LA" sz="3600" b="1" dirty="0">
                <a:solidFill>
                  <a:srgbClr val="00727E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ທວນຄືນ</a:t>
            </a:r>
            <a:r>
              <a:rPr lang="en-US" sz="3600" b="1" dirty="0">
                <a:solidFill>
                  <a:srgbClr val="00727E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: </a:t>
            </a:r>
            <a:r>
              <a:rPr lang="lo-LA" sz="3600" b="1" dirty="0">
                <a:solidFill>
                  <a:srgbClr val="00727E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ໂພຊະນາການ ແລະ ການຕິດເຊື້ອ</a:t>
            </a:r>
            <a:endParaRPr sz="3600" dirty="0">
              <a:solidFill>
                <a:srgbClr val="00727E"/>
              </a:solidFill>
              <a:latin typeface="Phetsarath OT" panose="02000500000000020004" pitchFamily="2" charset="0"/>
              <a:ea typeface="Arial"/>
              <a:cs typeface="Phetsarath OT" panose="02000500000000020004" pitchFamily="2" charset="0"/>
              <a:sym typeface="Arial"/>
            </a:endParaRPr>
          </a:p>
        </p:txBody>
      </p:sp>
      <p:sp>
        <p:nvSpPr>
          <p:cNvPr id="413" name="Google Shape;413;p25"/>
          <p:cNvSpPr txBox="1">
            <a:spLocks noGrp="1"/>
          </p:cNvSpPr>
          <p:nvPr>
            <p:ph type="body" idx="1"/>
          </p:nvPr>
        </p:nvSpPr>
        <p:spPr>
          <a:xfrm>
            <a:off x="668593" y="1467293"/>
            <a:ext cx="7806813" cy="4881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171450" lvl="0" indent="-1651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lo-LA" sz="24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ມີການພົວພັນກັນຫຼາຍ ລະຫວ່າງ ໂພຊະນາການ ແລະ ການຕິດເຊື້ອ</a:t>
            </a:r>
            <a:endParaRPr sz="2400" dirty="0">
              <a:latin typeface="Phetsarath OT" panose="02000500000000020004" pitchFamily="2" charset="0"/>
              <a:ea typeface="Arial"/>
              <a:cs typeface="Phetsarath OT" panose="02000500000000020004" pitchFamily="2" charset="0"/>
              <a:sym typeface="Arial"/>
            </a:endParaRPr>
          </a:p>
          <a:p>
            <a:pPr marL="171450" lvl="0" indent="-1651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lo-LA" sz="24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ເດັກນ້ອຍທີ່ມີສຸຂະພາບແຂງແຮງ ຈະມີສະພາບໂພຊະນາການທີ່ດີກວ່າ</a:t>
            </a:r>
          </a:p>
          <a:p>
            <a:pPr marL="171450" lvl="0" indent="-1651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lo-LA" sz="24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ການຕິດເຊື້ອເຮັດໃຫ້ການຢາກກິນອາຫານຫຼຸດລົງ</a:t>
            </a:r>
            <a:r>
              <a:rPr lang="en-US" sz="24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, </a:t>
            </a:r>
            <a:r>
              <a:rPr lang="lo-LA" sz="24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ຫຼຸດຜ່ອນການກິນ ອາຫານ ແລະ ສານອາຫານທີ່ໄດ້ຮັບ.</a:t>
            </a:r>
            <a:endParaRPr sz="2400" dirty="0">
              <a:latin typeface="Phetsarath OT" panose="02000500000000020004" pitchFamily="2" charset="0"/>
              <a:ea typeface="Arial"/>
              <a:cs typeface="Phetsarath OT" panose="02000500000000020004" pitchFamily="2" charset="0"/>
              <a:sym typeface="Arial"/>
            </a:endParaRPr>
          </a:p>
          <a:p>
            <a:pPr marL="171450" lvl="0" indent="-1651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lo-LA" sz="24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ການຕິດເຊື້ອເຮັດໃຫ້ຮ່າງກາຍເພີ່ມຄວາມຕ້ອງການຂອງ ສານອາຫານໃນແຕ່ລະມື້ </a:t>
            </a:r>
          </a:p>
          <a:p>
            <a:pPr marL="171450" lvl="0" indent="-1651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lo-LA" sz="24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ການຕິດເຊື້ອຢູ່ກະເພາະລຳໃສ້</a:t>
            </a:r>
            <a:r>
              <a:rPr lang="en-US" sz="24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 (GI) </a:t>
            </a:r>
            <a:r>
              <a:rPr lang="lo-LA" sz="24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ສາມາດຫຼຸດຜ່ອນການດູດຊືມສານອາຫານ</a:t>
            </a:r>
          </a:p>
          <a:p>
            <a:pPr marL="171450" lvl="0" indent="-1651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lo-LA" sz="24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ເດັກນ້ອຍຂາດສານອາຫານ ແມ່ນມີຄວາມສ່ຽງໃນການຕິດເຊື້ອສູງ, ຕິດເຊື້ອດົນນານ ຫຼື ຕິດເຊື້ອຮ້າຍແຮງ, ແລະ ເສຍຊີວິດ </a:t>
            </a:r>
          </a:p>
          <a:p>
            <a:pPr marL="171450" lvl="0" indent="-1651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lo-LA" sz="24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ເດັກນ້ອຍຂາດສານອາຫານ ມີເຊື້ອຈຸລີນຊີ ຢູ່ໃນກະເພາະລຳໃສ້ (ເຊັ່ນ ມີຄວາມແຕກຕ່າງກັນຂອງ</a:t>
            </a:r>
            <a:r>
              <a:rPr lang="en-US" sz="24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 </a:t>
            </a:r>
            <a:r>
              <a:rPr lang="lo-LA" sz="24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ຈຸລີນຊີຂະໜາດນ້ອຍ ຢູ່ໃນລຳໃສ້ຂອງເດັກນ້ອຍ)</a:t>
            </a:r>
            <a:endParaRPr sz="2400" dirty="0">
              <a:latin typeface="Phetsarath OT" panose="02000500000000020004" pitchFamily="2" charset="0"/>
              <a:ea typeface="Arial"/>
              <a:cs typeface="Phetsarath OT" panose="02000500000000020004" pitchFamily="2" charset="0"/>
              <a:sym typeface="Arial"/>
            </a:endParaRPr>
          </a:p>
        </p:txBody>
      </p:sp>
      <p:sp>
        <p:nvSpPr>
          <p:cNvPr id="414" name="Google Shape;414;p25"/>
          <p:cNvSpPr txBox="1">
            <a:spLocks noGrp="1"/>
          </p:cNvSpPr>
          <p:nvPr>
            <p:ph type="sldNum" idx="12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ANRCB   |   </a:t>
            </a:r>
            <a:fld id="{00000000-1234-1234-1234-123412341234}" type="slidenum">
              <a:rPr lang="en-US" b="1">
                <a:solidFill>
                  <a:schemeClr val="accent6"/>
                </a:solidFill>
              </a:rPr>
              <a:t>4</a:t>
            </a:fld>
            <a:endParaRPr b="1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438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"/>
          <p:cNvSpPr txBox="1">
            <a:spLocks noGrp="1"/>
          </p:cNvSpPr>
          <p:nvPr>
            <p:ph type="title"/>
          </p:nvPr>
        </p:nvSpPr>
        <p:spPr>
          <a:xfrm>
            <a:off x="1133061" y="347257"/>
            <a:ext cx="7648332" cy="911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27E"/>
              </a:buClr>
              <a:buSzPts val="3600"/>
              <a:buFont typeface="Arial"/>
              <a:buNone/>
            </a:pPr>
            <a:r>
              <a:rPr lang="lo-LA" sz="3600" b="1" dirty="0">
                <a:solidFill>
                  <a:srgbClr val="00727E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ຜົນກະທົບຕໍ່ເດັກນ້ອຍ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39" name="Google Shape;139;p5"/>
          <p:cNvSpPr txBox="1">
            <a:spLocks noGrp="1"/>
          </p:cNvSpPr>
          <p:nvPr>
            <p:ph type="sldNum" idx="12"/>
          </p:nvPr>
        </p:nvSpPr>
        <p:spPr>
          <a:xfrm>
            <a:off x="7634757" y="6689815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ANRCB   |   </a:t>
            </a:r>
            <a:fld id="{00000000-1234-1234-1234-123412341234}" type="slidenum">
              <a:rPr lang="en-US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0" name="Google Shape;140;p5"/>
          <p:cNvCxnSpPr/>
          <p:nvPr/>
        </p:nvCxnSpPr>
        <p:spPr>
          <a:xfrm>
            <a:off x="5878229" y="2541494"/>
            <a:ext cx="1102659" cy="0"/>
          </a:xfrm>
          <a:prstGeom prst="straightConnector1">
            <a:avLst/>
          </a:prstGeom>
          <a:noFill/>
          <a:ln w="19050" cap="flat" cmpd="sng">
            <a:solidFill>
              <a:srgbClr val="002345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grpSp>
        <p:nvGrpSpPr>
          <p:cNvPr id="141" name="Google Shape;141;p5"/>
          <p:cNvGrpSpPr/>
          <p:nvPr/>
        </p:nvGrpSpPr>
        <p:grpSpPr>
          <a:xfrm>
            <a:off x="4094922" y="2025562"/>
            <a:ext cx="4686471" cy="3679499"/>
            <a:chOff x="3267635" y="2097741"/>
            <a:chExt cx="5763745" cy="2998697"/>
          </a:xfrm>
        </p:grpSpPr>
        <p:cxnSp>
          <p:nvCxnSpPr>
            <p:cNvPr id="142" name="Google Shape;142;p5"/>
            <p:cNvCxnSpPr>
              <a:stCxn id="143" idx="2"/>
            </p:cNvCxnSpPr>
            <p:nvPr/>
          </p:nvCxnSpPr>
          <p:spPr>
            <a:xfrm>
              <a:off x="4303059" y="2958353"/>
              <a:ext cx="0" cy="860700"/>
            </a:xfrm>
            <a:prstGeom prst="straightConnector1">
              <a:avLst/>
            </a:prstGeom>
            <a:noFill/>
            <a:ln w="19050" cap="flat" cmpd="sng">
              <a:solidFill>
                <a:srgbClr val="002345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44" name="Google Shape;144;p5"/>
            <p:cNvCxnSpPr>
              <a:stCxn id="145" idx="2"/>
            </p:cNvCxnSpPr>
            <p:nvPr/>
          </p:nvCxnSpPr>
          <p:spPr>
            <a:xfrm>
              <a:off x="7933204" y="2958352"/>
              <a:ext cx="0" cy="860700"/>
            </a:xfrm>
            <a:prstGeom prst="straightConnector1">
              <a:avLst/>
            </a:prstGeom>
            <a:noFill/>
            <a:ln w="19050" cap="flat" cmpd="sng">
              <a:solidFill>
                <a:srgbClr val="002345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143" name="Google Shape;143;p5"/>
            <p:cNvSpPr/>
            <p:nvPr/>
          </p:nvSpPr>
          <p:spPr>
            <a:xfrm>
              <a:off x="3267635" y="2097742"/>
              <a:ext cx="2070847" cy="860611"/>
            </a:xfrm>
            <a:prstGeom prst="rect">
              <a:avLst/>
            </a:prstGeom>
            <a:solidFill>
              <a:srgbClr val="00727E"/>
            </a:solidFill>
            <a:ln w="12700" cap="flat" cmpd="sng">
              <a:solidFill>
                <a:srgbClr val="586F7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o-LA" sz="1800" dirty="0">
                  <a:solidFill>
                    <a:schemeClr val="lt1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ການຂາດສານອາຫານ</a:t>
              </a:r>
              <a:r>
                <a:rPr lang="en-US" sz="18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dirty="0"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6897780" y="2097741"/>
              <a:ext cx="2070847" cy="860611"/>
            </a:xfrm>
            <a:prstGeom prst="rect">
              <a:avLst/>
            </a:prstGeom>
            <a:solidFill>
              <a:srgbClr val="00727E"/>
            </a:solidFill>
            <a:ln w="12700" cap="flat" cmpd="sng">
              <a:solidFill>
                <a:srgbClr val="586F7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o-LA" sz="1800" dirty="0">
                  <a:solidFill>
                    <a:schemeClr val="lt1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ການຕິດເຊື້ອ</a:t>
              </a:r>
              <a:r>
                <a:rPr lang="en-US" sz="1800" dirty="0">
                  <a:solidFill>
                    <a:schemeClr val="lt1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 </a:t>
              </a:r>
              <a:endParaRPr dirty="0"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3267635" y="3925369"/>
              <a:ext cx="2070847" cy="1171068"/>
            </a:xfrm>
            <a:prstGeom prst="rect">
              <a:avLst/>
            </a:prstGeom>
            <a:solidFill>
              <a:srgbClr val="00727E"/>
            </a:solidFill>
            <a:ln w="12700" cap="flat" cmpd="sng">
              <a:solidFill>
                <a:srgbClr val="586F7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lo-LA" sz="1800" dirty="0">
                  <a:solidFill>
                    <a:schemeClr val="lt1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ໜ້າທີ່ການຂອງ ພູມຄຸ້ມກັນຫຼຸດລົງ</a:t>
              </a:r>
              <a:endParaRPr sz="1800" dirty="0">
                <a:solidFill>
                  <a:schemeClr val="lt1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6960533" y="3894386"/>
              <a:ext cx="2070847" cy="1202052"/>
            </a:xfrm>
            <a:prstGeom prst="rect">
              <a:avLst/>
            </a:prstGeom>
            <a:solidFill>
              <a:srgbClr val="00727E"/>
            </a:solidFill>
            <a:ln w="12700" cap="flat" cmpd="sng">
              <a:solidFill>
                <a:srgbClr val="586F7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lo-LA" sz="1800" dirty="0">
                  <a:solidFill>
                    <a:schemeClr val="lt1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ຜົນກະທົບຕໍ່</a:t>
              </a:r>
            </a:p>
            <a:p>
              <a:pPr algn="ctr"/>
              <a:r>
                <a:rPr lang="lo-LA" sz="1800" dirty="0">
                  <a:solidFill>
                    <a:schemeClr val="lt1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ການດູດຊືມ</a:t>
              </a:r>
            </a:p>
            <a:p>
              <a:pPr algn="ctr"/>
              <a:r>
                <a:rPr lang="lo-LA" sz="1800" dirty="0">
                  <a:solidFill>
                    <a:schemeClr val="lt1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ສານອາຫານ</a:t>
              </a:r>
              <a:endParaRPr sz="1800" dirty="0">
                <a:solidFill>
                  <a:schemeClr val="lt1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cxnSp>
          <p:nvCxnSpPr>
            <p:cNvPr id="148" name="Google Shape;148;p5"/>
            <p:cNvCxnSpPr/>
            <p:nvPr/>
          </p:nvCxnSpPr>
          <p:spPr>
            <a:xfrm rot="10800000">
              <a:off x="5566803" y="3254189"/>
              <a:ext cx="985556" cy="564775"/>
            </a:xfrm>
            <a:prstGeom prst="straightConnector1">
              <a:avLst/>
            </a:prstGeom>
            <a:noFill/>
            <a:ln w="19050" cap="flat" cmpd="sng">
              <a:solidFill>
                <a:srgbClr val="002345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49" name="Google Shape;149;p5"/>
            <p:cNvCxnSpPr/>
            <p:nvPr/>
          </p:nvCxnSpPr>
          <p:spPr>
            <a:xfrm rot="10800000" flipH="1">
              <a:off x="5646644" y="3226709"/>
              <a:ext cx="905716" cy="592254"/>
            </a:xfrm>
            <a:prstGeom prst="straightConnector1">
              <a:avLst/>
            </a:prstGeom>
            <a:noFill/>
            <a:ln w="19050" cap="flat" cmpd="sng">
              <a:solidFill>
                <a:srgbClr val="002345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sp>
        <p:nvSpPr>
          <p:cNvPr id="150" name="Google Shape;150;p5"/>
          <p:cNvSpPr txBox="1"/>
          <p:nvPr/>
        </p:nvSpPr>
        <p:spPr>
          <a:xfrm>
            <a:off x="275684" y="1566474"/>
            <a:ext cx="3555099" cy="472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lo-LA" sz="2000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ການຂາດສານອາຫານ ແມ່ນສາເຫດຫຼັກ ເຮັດໃຫ້ໜ້າທີ່ການຂອງພູມຕ້ານທານຫຼຸດລົງ</a:t>
            </a:r>
            <a:endParaRPr sz="20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285750" marR="0" lvl="0" indent="-2857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lo-LA" sz="2000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ເດັກອ່ອນ, ເດັກນ້ອຍ, ໄວໝຸ່ມ, ແລະ ຜູ້ສູງອາຍຸ ແມ່ນໄດ້ຮັບຜົນກະທົບສູງທີ່ສຸດ</a:t>
            </a:r>
            <a:endParaRPr sz="20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ມີຄວາມສຳພັນກັນຫຼາຍ ລະຫວ່າງການຂາດສານອາຫານ, ການຕິດເຊື້ອ, ແລະ ການເສຍຊີວິດຂອງເດັກອ່ອນ</a:t>
            </a:r>
          </a:p>
          <a:p>
            <a:pPr marL="285750" lvl="0" indent="-285750">
              <a:lnSpc>
                <a:spcPct val="110000"/>
              </a:lnSpc>
              <a:spcBef>
                <a:spcPts val="60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lo-LA" sz="2000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ໂພຊະນາການທີ່ບໍ່ດີ ເຮັດໃຫ້ເດັກຂາດສານອາຫານ, ອ່ອນເພຍ, ແລະ ມີຄວາມສ່ຽງຕໍ່ການຕິດເຊື້ອຫຼາຍຂຶ້ນ</a:t>
            </a:r>
            <a:endParaRPr sz="20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51" name="Google Shape;151;p5"/>
          <p:cNvSpPr txBox="1"/>
          <p:nvPr/>
        </p:nvSpPr>
        <p:spPr>
          <a:xfrm>
            <a:off x="-28458" y="6598369"/>
            <a:ext cx="659218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000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ແຫຼ່ງຂໍ້ມູນ</a:t>
            </a:r>
            <a:r>
              <a:rPr lang="en-US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Peter Katona and </a:t>
            </a:r>
            <a:r>
              <a:rPr lang="en-US" sz="1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Judit</a:t>
            </a:r>
            <a:r>
              <a:rPr lang="en-US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Katona-</a:t>
            </a:r>
            <a:r>
              <a:rPr lang="en-US" sz="1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Apte</a:t>
            </a:r>
            <a:endParaRPr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668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"/>
          <p:cNvSpPr txBox="1">
            <a:spLocks noGrp="1"/>
          </p:cNvSpPr>
          <p:nvPr>
            <p:ph type="title"/>
          </p:nvPr>
        </p:nvSpPr>
        <p:spPr>
          <a:xfrm>
            <a:off x="1093052" y="372833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27E"/>
              </a:buClr>
              <a:buSzPts val="3600"/>
              <a:buFont typeface="Arial"/>
              <a:buNone/>
            </a:pPr>
            <a:r>
              <a:rPr lang="lo-LA" sz="3600" b="1" dirty="0">
                <a:solidFill>
                  <a:srgbClr val="00727E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ວົງຈອນຮ້າຍແຮງ ຂອງການຂາດສານອາຫານ ແລະ ການຕິດເຊື້ອ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58" name="Google Shape;158;p6"/>
          <p:cNvSpPr txBox="1">
            <a:spLocks noGrp="1"/>
          </p:cNvSpPr>
          <p:nvPr>
            <p:ph type="sldNum" idx="12"/>
          </p:nvPr>
        </p:nvSpPr>
        <p:spPr>
          <a:xfrm>
            <a:off x="7583394" y="6677862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ANRCB   |   </a:t>
            </a:r>
            <a:fld id="{00000000-1234-1234-1234-123412341234}" type="slidenum">
              <a:rPr lang="en-US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"/>
          <p:cNvSpPr txBox="1"/>
          <p:nvPr/>
        </p:nvSpPr>
        <p:spPr>
          <a:xfrm>
            <a:off x="25126" y="2376174"/>
            <a:ext cx="2904592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lo-LA" b="1" dirty="0">
                <a:solidFill>
                  <a:srgbClr val="00727E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ອາຫານບໍ່ພຽງພໍ ເຮັດໃຫ້ນ້ຳໜັກ ແລະ ພູມຕ້ານທານຮ່າງກາຍຫຼຸດລົງ</a:t>
            </a:r>
            <a:r>
              <a:rPr lang="en-US" b="1" dirty="0">
                <a:solidFill>
                  <a:srgbClr val="00727E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lo-LA" b="1" dirty="0">
                <a:solidFill>
                  <a:srgbClr val="00727E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ເຍື່ອເມືອກຖືກທຳລາຍ</a:t>
            </a:r>
            <a:r>
              <a:rPr lang="en-US" b="1" dirty="0">
                <a:solidFill>
                  <a:srgbClr val="00727E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lo-LA" b="1" dirty="0">
                <a:solidFill>
                  <a:srgbClr val="00727E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ມີການຮຸກຮານຂອງເຊື້ອພະຍາດ</a:t>
            </a:r>
            <a:r>
              <a:rPr lang="en-US" b="1" dirty="0">
                <a:solidFill>
                  <a:srgbClr val="00727E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lo-LA" b="1" dirty="0">
                <a:solidFill>
                  <a:srgbClr val="00727E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ແລະ ເຮັດໃຫ້ການຈະເລີນເຕີບໂຕ ແລະ ພັດທະນາການຂອງເດັກ ມີຄວາມບົກຜ່ອງ.</a:t>
            </a:r>
            <a:endParaRPr lang="en-US" b="1" dirty="0">
              <a:solidFill>
                <a:srgbClr val="00727E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pic>
        <p:nvPicPr>
          <p:cNvPr id="160" name="Google Shape;16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628" y="3592591"/>
            <a:ext cx="4304371" cy="2942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9395" y="1453525"/>
            <a:ext cx="3855722" cy="2474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36402" y="3679761"/>
            <a:ext cx="3839969" cy="2882368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6"/>
          <p:cNvSpPr txBox="1"/>
          <p:nvPr/>
        </p:nvSpPr>
        <p:spPr>
          <a:xfrm>
            <a:off x="6931996" y="1727832"/>
            <a:ext cx="1944375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b="1">
                <a:solidFill>
                  <a:srgbClr val="00727E"/>
                </a:solidFill>
                <a:latin typeface="Phetsarath OT" panose="02000500000000020004" pitchFamily="2" charset="0"/>
                <a:cs typeface="Phetsarath OT" panose="02000500000000020004" pitchFamily="2" charset="0"/>
              </a:defRPr>
            </a:lvl1pPr>
          </a:lstStyle>
          <a:p>
            <a:r>
              <a:rPr lang="lo-LA" dirty="0"/>
              <a:t>ການຂາດສານອາຫານ ມີຄວາມຮ້າຍແຮງເພີ່ມຂື້ນ ໂດຍການຖອກທ້ອງ</a:t>
            </a:r>
            <a:r>
              <a:rPr lang="en-US" dirty="0"/>
              <a:t>, </a:t>
            </a:r>
            <a:r>
              <a:rPr lang="lo-LA" dirty="0"/>
              <a:t>ການດູດຊຶມບໍ່ໄດ້ດີ</a:t>
            </a:r>
            <a:r>
              <a:rPr lang="en-US" dirty="0"/>
              <a:t>, </a:t>
            </a:r>
            <a:r>
              <a:rPr lang="lo-LA" dirty="0"/>
              <a:t>ບໍ່ຢາກອາຫານ</a:t>
            </a:r>
            <a:r>
              <a:rPr lang="en-US" dirty="0"/>
              <a:t>, </a:t>
            </a:r>
            <a:r>
              <a:rPr lang="lo-LA" dirty="0"/>
              <a:t>ແລະ ມີການສູນເສຍທາດໄນໂຕຣເຈນທາງນ້ຳຍ່ຽວ</a:t>
            </a:r>
            <a:r>
              <a:rPr lang="en-US" dirty="0"/>
              <a:t>, </a:t>
            </a:r>
            <a:r>
              <a:rPr lang="lo-LA" dirty="0"/>
              <a:t>ທັງຫມົດນີ້ ຈະນຳໄປສູ່ການຂາດສານອາຫານ ແລະ ມີການທຳລາຍກົນໄກການປ້ອງກັນນຳອີກ.</a:t>
            </a:r>
            <a:endParaRPr lang="en-US" dirty="0"/>
          </a:p>
        </p:txBody>
      </p:sp>
      <p:sp>
        <p:nvSpPr>
          <p:cNvPr id="164" name="Google Shape;164;p6"/>
          <p:cNvSpPr/>
          <p:nvPr/>
        </p:nvSpPr>
        <p:spPr>
          <a:xfrm rot="5400000">
            <a:off x="81163" y="3866228"/>
            <a:ext cx="822524" cy="449592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6"/>
          <p:cNvSpPr/>
          <p:nvPr/>
        </p:nvSpPr>
        <p:spPr>
          <a:xfrm>
            <a:off x="8802848" y="4173496"/>
            <a:ext cx="176904" cy="143189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6"/>
          <p:cNvSpPr txBox="1"/>
          <p:nvPr/>
        </p:nvSpPr>
        <p:spPr>
          <a:xfrm>
            <a:off x="0" y="6573559"/>
            <a:ext cx="556641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000" dirty="0">
                <a:solidFill>
                  <a:schemeClr val="tx1"/>
                </a:solidFill>
                <a:latin typeface="Phetsarath OT" panose="02000500000000020004" pitchFamily="2" charset="0"/>
                <a:ea typeface="Calibri"/>
                <a:cs typeface="Phetsarath OT" panose="02000500000000020004" pitchFamily="2" charset="0"/>
                <a:sym typeface="Calibri"/>
              </a:rPr>
              <a:t>ແຫຼ່ງຂໍ້ມູນ</a:t>
            </a:r>
            <a:r>
              <a:rPr lang="en-US" sz="1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lo-LA" sz="900" u="sng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ການຂາດສານອາຫານ ແລະ ການຕິດເຊື້ອພະຍາດ</a:t>
            </a:r>
            <a:r>
              <a:rPr lang="en-US" sz="900" u="sng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000" u="sng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– </a:t>
            </a:r>
            <a:r>
              <a:rPr lang="en-US" sz="1000" u="sng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VoICE</a:t>
            </a:r>
            <a:r>
              <a:rPr lang="en-US" sz="1000" u="sng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(immunizationevidence.org)</a:t>
            </a:r>
            <a:endParaRPr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2FD60AC-935A-4BE2-A948-902392257C3D}"/>
              </a:ext>
            </a:extLst>
          </p:cNvPr>
          <p:cNvSpPr/>
          <p:nvPr/>
        </p:nvSpPr>
        <p:spPr>
          <a:xfrm>
            <a:off x="1262270" y="4177456"/>
            <a:ext cx="1520935" cy="35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1200" dirty="0">
                <a:ln>
                  <a:solidFill>
                    <a:sysClr val="windowText" lastClr="000000"/>
                  </a:solidFill>
                </a:ln>
                <a:solidFill>
                  <a:srgbClr val="888689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ການຂາດສານອາຫານ</a:t>
            </a:r>
            <a:endParaRPr lang="en-US" sz="1200" dirty="0">
              <a:ln>
                <a:solidFill>
                  <a:sysClr val="windowText" lastClr="000000"/>
                </a:solidFill>
              </a:ln>
              <a:solidFill>
                <a:srgbClr val="888689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A794FD-F003-4CBE-9513-9B4E14541048}"/>
              </a:ext>
            </a:extLst>
          </p:cNvPr>
          <p:cNvSpPr/>
          <p:nvPr/>
        </p:nvSpPr>
        <p:spPr>
          <a:xfrm>
            <a:off x="5268584" y="3890095"/>
            <a:ext cx="1701984" cy="35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1200" dirty="0">
                <a:ln>
                  <a:solidFill>
                    <a:sysClr val="windowText" lastClr="000000"/>
                  </a:solidFill>
                </a:ln>
                <a:solidFill>
                  <a:srgbClr val="888689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ການຂາດສານອາຫານ</a:t>
            </a:r>
            <a:endParaRPr lang="en-US" sz="1200" dirty="0">
              <a:ln>
                <a:solidFill>
                  <a:sysClr val="windowText" lastClr="000000"/>
                </a:solidFill>
              </a:ln>
              <a:solidFill>
                <a:srgbClr val="888689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1DC81A-0E4B-4D27-8C0D-3F0737271B7E}"/>
              </a:ext>
            </a:extLst>
          </p:cNvPr>
          <p:cNvSpPr/>
          <p:nvPr/>
        </p:nvSpPr>
        <p:spPr>
          <a:xfrm>
            <a:off x="3501894" y="1535607"/>
            <a:ext cx="1882653" cy="35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1200" dirty="0">
                <a:ln>
                  <a:solidFill>
                    <a:sysClr val="windowText" lastClr="000000"/>
                  </a:solidFill>
                </a:ln>
                <a:solidFill>
                  <a:srgbClr val="888689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ການຂາດສານອາຫານ</a:t>
            </a:r>
            <a:endParaRPr lang="en-US" sz="1200" dirty="0">
              <a:ln>
                <a:solidFill>
                  <a:sysClr val="windowText" lastClr="000000"/>
                </a:solidFill>
              </a:ln>
              <a:solidFill>
                <a:srgbClr val="888689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CBC5CF-E81D-4324-8C83-18E5D98A65C1}"/>
              </a:ext>
            </a:extLst>
          </p:cNvPr>
          <p:cNvSpPr/>
          <p:nvPr/>
        </p:nvSpPr>
        <p:spPr>
          <a:xfrm>
            <a:off x="4901664" y="3452419"/>
            <a:ext cx="1389976" cy="35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1200" dirty="0">
                <a:ln>
                  <a:solidFill>
                    <a:sysClr val="windowText" lastClr="000000"/>
                  </a:solidFill>
                </a:ln>
                <a:solidFill>
                  <a:srgbClr val="888689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ການຕິດເຊື້ອພະຍາດ</a:t>
            </a:r>
            <a:endParaRPr lang="en-US" sz="1200" dirty="0">
              <a:ln>
                <a:solidFill>
                  <a:sysClr val="windowText" lastClr="000000"/>
                </a:solidFill>
              </a:ln>
              <a:solidFill>
                <a:srgbClr val="888689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7EADC7-B3F7-4B53-8297-9347B3F66BA2}"/>
              </a:ext>
            </a:extLst>
          </p:cNvPr>
          <p:cNvSpPr/>
          <p:nvPr/>
        </p:nvSpPr>
        <p:spPr>
          <a:xfrm>
            <a:off x="6812573" y="5914584"/>
            <a:ext cx="1389976" cy="4755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1200" dirty="0">
                <a:ln>
                  <a:solidFill>
                    <a:sysClr val="windowText" lastClr="000000"/>
                  </a:solidFill>
                </a:ln>
                <a:solidFill>
                  <a:srgbClr val="888689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ການຕິດເຊື້ອພະຍາດ</a:t>
            </a:r>
            <a:endParaRPr lang="en-US" sz="1200" dirty="0">
              <a:ln>
                <a:solidFill>
                  <a:sysClr val="windowText" lastClr="000000"/>
                </a:solidFill>
              </a:ln>
              <a:solidFill>
                <a:srgbClr val="888689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CD95D8-EAB2-4F4D-8D72-D5AEB65C780A}"/>
              </a:ext>
            </a:extLst>
          </p:cNvPr>
          <p:cNvSpPr/>
          <p:nvPr/>
        </p:nvSpPr>
        <p:spPr>
          <a:xfrm>
            <a:off x="2719237" y="6021545"/>
            <a:ext cx="1389976" cy="35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1200" dirty="0">
                <a:ln>
                  <a:solidFill>
                    <a:sysClr val="windowText" lastClr="000000"/>
                  </a:solidFill>
                </a:ln>
                <a:solidFill>
                  <a:srgbClr val="888689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ການຕິດເຊື້ອພະຍາດ</a:t>
            </a:r>
            <a:endParaRPr lang="en-US" sz="1200" dirty="0">
              <a:ln>
                <a:solidFill>
                  <a:sysClr val="windowText" lastClr="000000"/>
                </a:solidFill>
              </a:ln>
              <a:solidFill>
                <a:srgbClr val="888689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C0E242-CE57-41BC-B5A6-78637CB9161D}"/>
              </a:ext>
            </a:extLst>
          </p:cNvPr>
          <p:cNvSpPr/>
          <p:nvPr/>
        </p:nvSpPr>
        <p:spPr>
          <a:xfrm>
            <a:off x="2952237" y="5612516"/>
            <a:ext cx="751161" cy="263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7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ໄລຍະການເຈັບເປັນ</a:t>
            </a:r>
            <a:endParaRPr lang="en-US" sz="7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B129DDC-4C2D-4FDD-B0A7-BDD6F6A4320A}"/>
              </a:ext>
            </a:extLst>
          </p:cNvPr>
          <p:cNvSpPr/>
          <p:nvPr/>
        </p:nvSpPr>
        <p:spPr>
          <a:xfrm>
            <a:off x="2906769" y="5388892"/>
            <a:ext cx="751161" cy="263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7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ເຈັບເປັນຮ້າຍແຮງ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D066AC4-E534-4226-9789-A72BBB244A5A}"/>
              </a:ext>
            </a:extLst>
          </p:cNvPr>
          <p:cNvSpPr/>
          <p:nvPr/>
        </p:nvSpPr>
        <p:spPr>
          <a:xfrm>
            <a:off x="3630672" y="4660604"/>
            <a:ext cx="812549" cy="266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ພູມຕ້ານທານ</a:t>
            </a:r>
            <a:endParaRPr lang="en-US" sz="9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5374F43-83E9-46DF-A54F-870C0B3C8249}"/>
              </a:ext>
            </a:extLst>
          </p:cNvPr>
          <p:cNvSpPr/>
          <p:nvPr/>
        </p:nvSpPr>
        <p:spPr>
          <a:xfrm>
            <a:off x="3991651" y="5295907"/>
            <a:ext cx="812549" cy="256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ຄວາມສ່ຽງຂອງການເປັນພະຍາດ</a:t>
            </a:r>
            <a:endParaRPr lang="en-US" sz="9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D515F14-7E64-4997-AF9F-FD0E292F1989}"/>
              </a:ext>
            </a:extLst>
          </p:cNvPr>
          <p:cNvSpPr txBox="1"/>
          <p:nvPr/>
        </p:nvSpPr>
        <p:spPr>
          <a:xfrm>
            <a:off x="1095560" y="5030476"/>
            <a:ext cx="1062266" cy="3886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o-LA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ຄວາມຕ້ອງການ ດ້ານພະລັງງານເພີ່ມຂື້ນ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9D8E1F7-458B-43BF-B23F-CF7595AD53B9}"/>
              </a:ext>
            </a:extLst>
          </p:cNvPr>
          <p:cNvSpPr txBox="1"/>
          <p:nvPr/>
        </p:nvSpPr>
        <p:spPr>
          <a:xfrm>
            <a:off x="1025371" y="5918996"/>
            <a:ext cx="667962" cy="68505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o-LA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ເພີ່ມຄວາມສ່ຽງຂອງການເສຍຊີວິດ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325E0AD-7536-41B8-8B54-8200DC1F0075}"/>
              </a:ext>
            </a:extLst>
          </p:cNvPr>
          <p:cNvSpPr/>
          <p:nvPr/>
        </p:nvSpPr>
        <p:spPr>
          <a:xfrm>
            <a:off x="5713301" y="2124949"/>
            <a:ext cx="812549" cy="242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ພູມຕ້ານທານ</a:t>
            </a:r>
            <a:endParaRPr lang="en-US" sz="9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A99CF7F-19EB-411B-B5D5-EED2BE54B6E1}"/>
              </a:ext>
            </a:extLst>
          </p:cNvPr>
          <p:cNvSpPr/>
          <p:nvPr/>
        </p:nvSpPr>
        <p:spPr>
          <a:xfrm>
            <a:off x="7758097" y="4506487"/>
            <a:ext cx="812549" cy="266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ພູມຕ້ານທານ</a:t>
            </a:r>
            <a:endParaRPr lang="en-US" sz="9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84C1200-76BB-4E76-B208-84F02B1B120C}"/>
              </a:ext>
            </a:extLst>
          </p:cNvPr>
          <p:cNvSpPr/>
          <p:nvPr/>
        </p:nvSpPr>
        <p:spPr>
          <a:xfrm>
            <a:off x="8063823" y="5133228"/>
            <a:ext cx="739025" cy="266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ຄວາມສ່ຽງຂອງການເປັນພະຍາດ</a:t>
            </a:r>
            <a:endParaRPr lang="en-US" sz="9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8821BF5-0958-4A80-B81E-6798352D165A}"/>
              </a:ext>
            </a:extLst>
          </p:cNvPr>
          <p:cNvSpPr/>
          <p:nvPr/>
        </p:nvSpPr>
        <p:spPr>
          <a:xfrm>
            <a:off x="5952238" y="2702407"/>
            <a:ext cx="687956" cy="381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ຄວາມສ່ຽງຂອງການເປັນພະຍາດ</a:t>
            </a:r>
            <a:endParaRPr lang="en-US" sz="9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F2DDAE7-5BC9-4677-9627-DC370FAAAA35}"/>
              </a:ext>
            </a:extLst>
          </p:cNvPr>
          <p:cNvSpPr txBox="1"/>
          <p:nvPr/>
        </p:nvSpPr>
        <p:spPr>
          <a:xfrm>
            <a:off x="5522851" y="4836128"/>
            <a:ext cx="1062266" cy="3886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o-LA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ຄວາມຕ້ອງການ ດ້ານພະລັງງານເພີ່ມຂື້ນ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8642A65-59C8-49D4-8951-308F2E07E03B}"/>
              </a:ext>
            </a:extLst>
          </p:cNvPr>
          <p:cNvSpPr txBox="1"/>
          <p:nvPr/>
        </p:nvSpPr>
        <p:spPr>
          <a:xfrm>
            <a:off x="3615339" y="2469033"/>
            <a:ext cx="1062266" cy="3886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o-LA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ຄວາມຕ້ອງການ ດ້ານພະລັງງານເພີ່ມຂື້ນ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920D2CB-4149-45AC-BA00-BB9F2B73A2E0}"/>
              </a:ext>
            </a:extLst>
          </p:cNvPr>
          <p:cNvSpPr txBox="1"/>
          <p:nvPr/>
        </p:nvSpPr>
        <p:spPr>
          <a:xfrm>
            <a:off x="3210434" y="3019468"/>
            <a:ext cx="833640" cy="2076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o-LA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ຄວາມຢາກອາຫານ</a:t>
            </a:r>
            <a:endParaRPr lang="en-US" sz="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37DA840-2B73-4FD8-AB69-D01047E5A9D9}"/>
              </a:ext>
            </a:extLst>
          </p:cNvPr>
          <p:cNvSpPr txBox="1"/>
          <p:nvPr/>
        </p:nvSpPr>
        <p:spPr>
          <a:xfrm>
            <a:off x="3205642" y="3202110"/>
            <a:ext cx="903571" cy="3229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o-LA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ການດູດຊືມສານອາຫານ</a:t>
            </a:r>
            <a:endParaRPr lang="en-US" sz="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7C535C2-0C7A-4363-9844-EE9E75CEF1D8}"/>
              </a:ext>
            </a:extLst>
          </p:cNvPr>
          <p:cNvSpPr txBox="1"/>
          <p:nvPr/>
        </p:nvSpPr>
        <p:spPr>
          <a:xfrm>
            <a:off x="3221520" y="3509231"/>
            <a:ext cx="1033864" cy="3229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o-LA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ແຄລໍຣີຕ້ອງການ ຕໍ່ສູ້ກັບການຕິດເຊື້ອ</a:t>
            </a:r>
            <a:endParaRPr lang="en-US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9179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8"/>
          <p:cNvSpPr txBox="1">
            <a:spLocks noGrp="1"/>
          </p:cNvSpPr>
          <p:nvPr>
            <p:ph type="title"/>
          </p:nvPr>
        </p:nvSpPr>
        <p:spPr>
          <a:xfrm>
            <a:off x="991862" y="-10682"/>
            <a:ext cx="8130399" cy="1210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27E"/>
              </a:buClr>
              <a:buSzPct val="100000"/>
              <a:buFont typeface="Arial"/>
              <a:buNone/>
            </a:pPr>
            <a:r>
              <a:rPr lang="lo-LA" sz="3600" b="1" dirty="0">
                <a:solidFill>
                  <a:srgbClr val="00727E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ນ້ຳ, ສຸຂາພິບານ, ສຸຂະອະນາໄມ, ແລະ ໂພຊະນາການ</a:t>
            </a:r>
            <a:endParaRPr sz="3600" dirty="0">
              <a:latin typeface="Phetsarath OT" panose="02000500000000020004" pitchFamily="2" charset="0"/>
              <a:ea typeface="Arial"/>
              <a:cs typeface="Phetsarath OT" panose="02000500000000020004" pitchFamily="2" charset="0"/>
              <a:sym typeface="Arial"/>
            </a:endParaRPr>
          </a:p>
        </p:txBody>
      </p:sp>
      <p:sp>
        <p:nvSpPr>
          <p:cNvPr id="444" name="Google Shape;444;p28"/>
          <p:cNvSpPr txBox="1">
            <a:spLocks noGrp="1"/>
          </p:cNvSpPr>
          <p:nvPr>
            <p:ph type="sldNum" idx="12"/>
          </p:nvPr>
        </p:nvSpPr>
        <p:spPr>
          <a:xfrm>
            <a:off x="7613018" y="6502470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ANRCB   |   </a:t>
            </a:r>
            <a:fld id="{00000000-1234-1234-1234-123412341234}" type="slidenum">
              <a:rPr lang="en-US" sz="14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1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28"/>
          <p:cNvSpPr/>
          <p:nvPr/>
        </p:nvSpPr>
        <p:spPr>
          <a:xfrm>
            <a:off x="1491926" y="1399815"/>
            <a:ext cx="2371725" cy="387970"/>
          </a:xfrm>
          <a:prstGeom prst="rect">
            <a:avLst/>
          </a:prstGeom>
          <a:solidFill>
            <a:srgbClr val="B4DAFF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400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ແຫຼ່ງນ້ຳໄກຈາກເຮືອນ 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46" name="Google Shape;446;p28"/>
          <p:cNvSpPr/>
          <p:nvPr/>
        </p:nvSpPr>
        <p:spPr>
          <a:xfrm>
            <a:off x="4302991" y="1439600"/>
            <a:ext cx="1843087" cy="369976"/>
          </a:xfrm>
          <a:prstGeom prst="rect">
            <a:avLst/>
          </a:prstGeom>
          <a:solidFill>
            <a:srgbClr val="B4DAFF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400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ນ້ຳມີລາຄາແພງ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47" name="Google Shape;447;p28"/>
          <p:cNvSpPr/>
          <p:nvPr/>
        </p:nvSpPr>
        <p:spPr>
          <a:xfrm>
            <a:off x="2986350" y="1925886"/>
            <a:ext cx="2171700" cy="337498"/>
          </a:xfrm>
          <a:prstGeom prst="rect">
            <a:avLst/>
          </a:prstGeom>
          <a:solidFill>
            <a:srgbClr val="B4DAFF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400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ການເກັບນ້ຳບໍ່ພຽງພໍ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48" name="Google Shape;448;p28"/>
          <p:cNvSpPr/>
          <p:nvPr/>
        </p:nvSpPr>
        <p:spPr>
          <a:xfrm>
            <a:off x="2970684" y="2696221"/>
            <a:ext cx="2171700" cy="386868"/>
          </a:xfrm>
          <a:prstGeom prst="rect">
            <a:avLst/>
          </a:prstGeom>
          <a:solidFill>
            <a:srgbClr val="FAC49A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400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ນ້ຳມີຄຸນະພາບຕ່ຳ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49" name="Google Shape;449;p28"/>
          <p:cNvSpPr/>
          <p:nvPr/>
        </p:nvSpPr>
        <p:spPr>
          <a:xfrm>
            <a:off x="1663376" y="3337609"/>
            <a:ext cx="2200275" cy="362181"/>
          </a:xfrm>
          <a:prstGeom prst="rect">
            <a:avLst/>
          </a:prstGeom>
          <a:solidFill>
            <a:srgbClr val="FAC49A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400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ສຸຂະອະນາໄມບໍ່ໄດ້ຮັບການປັບປຸງ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50" name="Google Shape;450;p28"/>
          <p:cNvSpPr/>
          <p:nvPr/>
        </p:nvSpPr>
        <p:spPr>
          <a:xfrm>
            <a:off x="4411482" y="3337609"/>
            <a:ext cx="2200275" cy="309265"/>
          </a:xfrm>
          <a:prstGeom prst="rect">
            <a:avLst/>
          </a:prstGeom>
          <a:solidFill>
            <a:srgbClr val="FAC49A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400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ການລ້າງມືບໍ່ສະອາດ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51" name="Google Shape;451;p28"/>
          <p:cNvSpPr/>
          <p:nvPr/>
        </p:nvSpPr>
        <p:spPr>
          <a:xfrm>
            <a:off x="2700599" y="4148525"/>
            <a:ext cx="3157537" cy="341034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400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ການຕິດເຊື້ອທາງອາຈົມຢູ່ເຮືອນ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52" name="Google Shape;452;p28"/>
          <p:cNvSpPr/>
          <p:nvPr/>
        </p:nvSpPr>
        <p:spPr>
          <a:xfrm>
            <a:off x="1533434" y="4847159"/>
            <a:ext cx="1185862" cy="399962"/>
          </a:xfrm>
          <a:prstGeom prst="rect">
            <a:avLst/>
          </a:prstGeom>
          <a:solidFill>
            <a:srgbClr val="92D050"/>
          </a:solidFill>
          <a:ln w="12700" cap="flat" cmpd="sng">
            <a:solidFill>
              <a:srgbClr val="586F7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o-LA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ການຕິດເຊື້ອ</a:t>
            </a:r>
            <a:r>
              <a:rPr lang="en-US" sz="1400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 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53" name="Google Shape;453;p28"/>
          <p:cNvSpPr/>
          <p:nvPr/>
        </p:nvSpPr>
        <p:spPr>
          <a:xfrm>
            <a:off x="3090935" y="4874460"/>
            <a:ext cx="1545431" cy="399962"/>
          </a:xfrm>
          <a:prstGeom prst="rect">
            <a:avLst/>
          </a:prstGeom>
          <a:solidFill>
            <a:srgbClr val="92D050"/>
          </a:solidFill>
          <a:ln w="12700" cap="flat" cmpd="sng">
            <a:solidFill>
              <a:srgbClr val="586F7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ພະຍາດແມ່ກາຟາກລໍາໃສ້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54" name="Google Shape;454;p28"/>
          <p:cNvSpPr/>
          <p:nvPr/>
        </p:nvSpPr>
        <p:spPr>
          <a:xfrm>
            <a:off x="6316220" y="4909074"/>
            <a:ext cx="1750219" cy="382057"/>
          </a:xfrm>
          <a:prstGeom prst="rect">
            <a:avLst/>
          </a:prstGeom>
          <a:solidFill>
            <a:srgbClr val="FAC49A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400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ນ້ຳມີຄຸນະພາບຕ່ຳ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55" name="Google Shape;455;p28"/>
          <p:cNvSpPr/>
          <p:nvPr/>
        </p:nvSpPr>
        <p:spPr>
          <a:xfrm>
            <a:off x="4899780" y="4909161"/>
            <a:ext cx="1316550" cy="382057"/>
          </a:xfrm>
          <a:prstGeom prst="rect">
            <a:avLst/>
          </a:prstGeom>
          <a:solidFill>
            <a:srgbClr val="92D050"/>
          </a:solidFill>
          <a:ln w="12700" cap="flat" cmpd="sng">
            <a:solidFill>
              <a:srgbClr val="586F7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400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ພະຍາດຖອກທ້ອງ</a:t>
            </a:r>
            <a:r>
              <a:rPr lang="en-US" sz="1400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 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56" name="Google Shape;456;p28"/>
          <p:cNvSpPr/>
          <p:nvPr/>
        </p:nvSpPr>
        <p:spPr>
          <a:xfrm>
            <a:off x="3055288" y="5763405"/>
            <a:ext cx="2200275" cy="399962"/>
          </a:xfrm>
          <a:prstGeom prst="rect">
            <a:avLst/>
          </a:prstGeom>
          <a:solidFill>
            <a:srgbClr val="B35208"/>
          </a:solidFill>
          <a:ln w="12700" cap="flat" cmpd="sng">
            <a:solidFill>
              <a:srgbClr val="586F7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400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ສະພາບໂພຊະນາການຕ່ຳ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57" name="Google Shape;457;p28"/>
          <p:cNvSpPr/>
          <p:nvPr/>
        </p:nvSpPr>
        <p:spPr>
          <a:xfrm>
            <a:off x="5991190" y="6025531"/>
            <a:ext cx="1863140" cy="641125"/>
          </a:xfrm>
          <a:prstGeom prst="rect">
            <a:avLst/>
          </a:prstGeom>
          <a:solidFill>
            <a:srgbClr val="B4DAFF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200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ແຫຼ່ງນ້ຳທີ່ບໍ່ປົກປິດ, ການຕິດເຊື້ອໃນເວລາລ້າງມື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58" name="Google Shape;458;p28"/>
          <p:cNvSpPr/>
          <p:nvPr/>
        </p:nvSpPr>
        <p:spPr>
          <a:xfrm>
            <a:off x="7302506" y="3667198"/>
            <a:ext cx="1685925" cy="414086"/>
          </a:xfrm>
          <a:prstGeom prst="rect">
            <a:avLst/>
          </a:prstGeom>
          <a:solidFill>
            <a:srgbClr val="E6F2CD"/>
          </a:solidFill>
          <a:ln w="12700" cap="flat" cmpd="sng">
            <a:solidFill>
              <a:srgbClr val="586F7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400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ບໍ່ມີເງິນສຳລັບຊື້ອາຫານ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59" name="Google Shape;459;p28"/>
          <p:cNvSpPr/>
          <p:nvPr/>
        </p:nvSpPr>
        <p:spPr>
          <a:xfrm>
            <a:off x="7302506" y="2251641"/>
            <a:ext cx="1685925" cy="414086"/>
          </a:xfrm>
          <a:prstGeom prst="rect">
            <a:avLst/>
          </a:prstGeom>
          <a:solidFill>
            <a:srgbClr val="B4DAFF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400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ນ້ຳມີລາຄາແພງ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60" name="Google Shape;460;p28"/>
          <p:cNvSpPr/>
          <p:nvPr/>
        </p:nvSpPr>
        <p:spPr>
          <a:xfrm>
            <a:off x="0" y="5062718"/>
            <a:ext cx="1388295" cy="584997"/>
          </a:xfrm>
          <a:prstGeom prst="rect">
            <a:avLst/>
          </a:prstGeom>
          <a:solidFill>
            <a:srgbClr val="E6F2CD"/>
          </a:solidFill>
          <a:ln w="12700" cap="flat" cmpd="sng">
            <a:solidFill>
              <a:srgbClr val="586F7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400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ບໍ່ມີເວລາແຕ່ງອາຫານ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cxnSp>
        <p:nvCxnSpPr>
          <p:cNvPr id="462" name="Google Shape;462;p28"/>
          <p:cNvCxnSpPr/>
          <p:nvPr/>
        </p:nvCxnSpPr>
        <p:spPr>
          <a:xfrm rot="10800000">
            <a:off x="5495160" y="1797057"/>
            <a:ext cx="0" cy="667991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63" name="Google Shape;463;p28"/>
          <p:cNvCxnSpPr>
            <a:stCxn id="447" idx="2"/>
            <a:endCxn id="448" idx="0"/>
          </p:cNvCxnSpPr>
          <p:nvPr/>
        </p:nvCxnSpPr>
        <p:spPr>
          <a:xfrm flipH="1">
            <a:off x="4056600" y="2263384"/>
            <a:ext cx="15600" cy="4329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64" name="Google Shape;464;p28"/>
          <p:cNvCxnSpPr>
            <a:stCxn id="448" idx="3"/>
            <a:endCxn id="450" idx="0"/>
          </p:cNvCxnSpPr>
          <p:nvPr/>
        </p:nvCxnSpPr>
        <p:spPr>
          <a:xfrm>
            <a:off x="5142384" y="2889655"/>
            <a:ext cx="369300" cy="447900"/>
          </a:xfrm>
          <a:prstGeom prst="bentConnector2">
            <a:avLst/>
          </a:prstGeom>
          <a:noFill/>
          <a:ln w="19050" cap="flat" cmpd="sng">
            <a:solidFill>
              <a:schemeClr val="accent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66" name="Google Shape;466;p28"/>
          <p:cNvCxnSpPr/>
          <p:nvPr/>
        </p:nvCxnSpPr>
        <p:spPr>
          <a:xfrm>
            <a:off x="4279367" y="3940331"/>
            <a:ext cx="0" cy="207043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67" name="Google Shape;467;p28"/>
          <p:cNvCxnSpPr>
            <a:stCxn id="451" idx="2"/>
          </p:cNvCxnSpPr>
          <p:nvPr/>
        </p:nvCxnSpPr>
        <p:spPr>
          <a:xfrm>
            <a:off x="4279367" y="4489559"/>
            <a:ext cx="0" cy="357600"/>
          </a:xfrm>
          <a:prstGeom prst="straightConnector1">
            <a:avLst/>
          </a:prstGeom>
          <a:ln>
            <a:headEnd type="none" w="sm" len="sm"/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68" name="Google Shape;468;p28"/>
          <p:cNvCxnSpPr>
            <a:cxnSpLocks/>
            <a:stCxn id="452" idx="2"/>
            <a:endCxn id="455" idx="2"/>
          </p:cNvCxnSpPr>
          <p:nvPr/>
        </p:nvCxnSpPr>
        <p:spPr>
          <a:xfrm rot="16200000" flipH="1">
            <a:off x="3820162" y="3553324"/>
            <a:ext cx="44097" cy="3431690"/>
          </a:xfrm>
          <a:prstGeom prst="bentConnector3">
            <a:avLst>
              <a:gd name="adj1" fmla="val 618403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69" name="Google Shape;469;p28"/>
          <p:cNvCxnSpPr>
            <a:cxnSpLocks/>
            <a:stCxn id="452" idx="0"/>
            <a:endCxn id="455" idx="0"/>
          </p:cNvCxnSpPr>
          <p:nvPr/>
        </p:nvCxnSpPr>
        <p:spPr>
          <a:xfrm rot="16200000" flipH="1">
            <a:off x="3811209" y="3162315"/>
            <a:ext cx="62002" cy="3431690"/>
          </a:xfrm>
          <a:prstGeom prst="bentConnector3">
            <a:avLst>
              <a:gd name="adj1" fmla="val -368698"/>
            </a:avLst>
          </a:prstGeom>
          <a:ln>
            <a:headEnd type="none" w="sm" len="sm"/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70" name="Google Shape;470;p28"/>
          <p:cNvCxnSpPr>
            <a:stCxn id="453" idx="2"/>
          </p:cNvCxnSpPr>
          <p:nvPr/>
        </p:nvCxnSpPr>
        <p:spPr>
          <a:xfrm>
            <a:off x="3863651" y="5274422"/>
            <a:ext cx="0" cy="489000"/>
          </a:xfrm>
          <a:prstGeom prst="straightConnector1">
            <a:avLst/>
          </a:prstGeom>
          <a:ln>
            <a:headEnd type="none" w="sm" len="sm"/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71" name="Google Shape;471;p28"/>
          <p:cNvCxnSpPr>
            <a:stCxn id="445" idx="1"/>
          </p:cNvCxnSpPr>
          <p:nvPr/>
        </p:nvCxnSpPr>
        <p:spPr>
          <a:xfrm flipH="1">
            <a:off x="477626" y="1593800"/>
            <a:ext cx="1014300" cy="3468900"/>
          </a:xfrm>
          <a:prstGeom prst="bentConnector2">
            <a:avLst/>
          </a:prstGeom>
          <a:ln>
            <a:headEnd type="none" w="sm" len="sm"/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72" name="Google Shape;472;p28"/>
          <p:cNvCxnSpPr>
            <a:stCxn id="460" idx="2"/>
            <a:endCxn id="456" idx="1"/>
          </p:cNvCxnSpPr>
          <p:nvPr/>
        </p:nvCxnSpPr>
        <p:spPr>
          <a:xfrm rot="-5400000" flipH="1">
            <a:off x="1716848" y="4625015"/>
            <a:ext cx="315600" cy="2361000"/>
          </a:xfrm>
          <a:prstGeom prst="bentConnector2">
            <a:avLst/>
          </a:prstGeom>
          <a:ln>
            <a:headEnd type="none" w="sm" len="sm"/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73" name="Google Shape;473;p28"/>
          <p:cNvCxnSpPr>
            <a:stCxn id="446" idx="3"/>
            <a:endCxn id="459" idx="0"/>
          </p:cNvCxnSpPr>
          <p:nvPr/>
        </p:nvCxnSpPr>
        <p:spPr>
          <a:xfrm>
            <a:off x="6146078" y="1624588"/>
            <a:ext cx="1999500" cy="627000"/>
          </a:xfrm>
          <a:prstGeom prst="bentConnector2">
            <a:avLst/>
          </a:prstGeom>
          <a:ln>
            <a:headEnd type="none" w="sm" len="sm"/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74" name="Google Shape;474;p28"/>
          <p:cNvCxnSpPr/>
          <p:nvPr/>
        </p:nvCxnSpPr>
        <p:spPr>
          <a:xfrm>
            <a:off x="8132127" y="2665727"/>
            <a:ext cx="0" cy="1034063"/>
          </a:xfrm>
          <a:prstGeom prst="straightConnector1">
            <a:avLst/>
          </a:prstGeom>
          <a:ln>
            <a:headEnd type="none" w="sm" len="sm"/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75" name="Google Shape;475;p28"/>
          <p:cNvCxnSpPr>
            <a:stCxn id="457" idx="0"/>
          </p:cNvCxnSpPr>
          <p:nvPr/>
        </p:nvCxnSpPr>
        <p:spPr>
          <a:xfrm rot="10800000">
            <a:off x="6918260" y="5291131"/>
            <a:ext cx="4500" cy="734400"/>
          </a:xfrm>
          <a:prstGeom prst="straightConnector1">
            <a:avLst/>
          </a:prstGeom>
          <a:ln>
            <a:headEnd type="none" w="sm" len="sm"/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76" name="Google Shape;476;p28"/>
          <p:cNvCxnSpPr>
            <a:stCxn id="458" idx="2"/>
            <a:endCxn id="456" idx="3"/>
          </p:cNvCxnSpPr>
          <p:nvPr/>
        </p:nvCxnSpPr>
        <p:spPr>
          <a:xfrm rot="5400000">
            <a:off x="5759465" y="3577382"/>
            <a:ext cx="1882102" cy="2889906"/>
          </a:xfrm>
          <a:prstGeom prst="bentConnector2">
            <a:avLst/>
          </a:prstGeom>
          <a:ln>
            <a:headEnd type="none" w="sm" len="sm"/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77" name="Google Shape;477;p28"/>
          <p:cNvCxnSpPr>
            <a:cxnSpLocks/>
            <a:stCxn id="454" idx="0"/>
            <a:endCxn id="451" idx="3"/>
          </p:cNvCxnSpPr>
          <p:nvPr/>
        </p:nvCxnSpPr>
        <p:spPr>
          <a:xfrm rot="16200000" flipV="1">
            <a:off x="6229717" y="3947461"/>
            <a:ext cx="590032" cy="1333194"/>
          </a:xfrm>
          <a:prstGeom prst="bentConnector2">
            <a:avLst/>
          </a:prstGeom>
          <a:ln>
            <a:headEnd type="none" w="sm" len="sm"/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" name="Elbow Connector 4"/>
          <p:cNvCxnSpPr/>
          <p:nvPr/>
        </p:nvCxnSpPr>
        <p:spPr>
          <a:xfrm rot="5400000" flipH="1" flipV="1">
            <a:off x="4111108" y="2311887"/>
            <a:ext cx="52916" cy="2748106"/>
          </a:xfrm>
          <a:prstGeom prst="bentConnector3">
            <a:avLst>
              <a:gd name="adj1" fmla="val -432005"/>
            </a:avLst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Elbow Connector 7"/>
          <p:cNvCxnSpPr>
            <a:stCxn id="445" idx="2"/>
          </p:cNvCxnSpPr>
          <p:nvPr/>
        </p:nvCxnSpPr>
        <p:spPr>
          <a:xfrm rot="16200000" flipH="1">
            <a:off x="3751025" y="714548"/>
            <a:ext cx="670899" cy="2817371"/>
          </a:xfrm>
          <a:prstGeom prst="bentConnector2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8" name="Google Shape;207;p7">
            <a:extLst>
              <a:ext uri="{FF2B5EF4-FFF2-40B4-BE49-F238E27FC236}">
                <a16:creationId xmlns:a16="http://schemas.microsoft.com/office/drawing/2014/main" id="{C38818EE-C50B-4168-AC57-A40126940FC3}"/>
              </a:ext>
            </a:extLst>
          </p:cNvPr>
          <p:cNvSpPr/>
          <p:nvPr/>
        </p:nvSpPr>
        <p:spPr>
          <a:xfrm>
            <a:off x="1574358" y="4034272"/>
            <a:ext cx="4558650" cy="2231356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311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8"/>
          <p:cNvSpPr txBox="1">
            <a:spLocks noGrp="1"/>
          </p:cNvSpPr>
          <p:nvPr>
            <p:ph type="title"/>
          </p:nvPr>
        </p:nvSpPr>
        <p:spPr>
          <a:xfrm>
            <a:off x="1001799" y="244050"/>
            <a:ext cx="8142201" cy="101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27E"/>
              </a:buClr>
              <a:buSzPts val="2800"/>
              <a:buFont typeface="Arial"/>
              <a:buNone/>
            </a:pPr>
            <a:r>
              <a:rPr lang="en-US" sz="2800" b="1" dirty="0">
                <a:solidFill>
                  <a:srgbClr val="00727E"/>
                </a:solidFill>
                <a:latin typeface="Arial"/>
                <a:ea typeface="Arial"/>
                <a:cs typeface="Arial"/>
                <a:sym typeface="Arial"/>
              </a:rPr>
              <a:t>F-</a:t>
            </a:r>
            <a:r>
              <a:rPr lang="lo-LA" sz="2800" b="1" dirty="0">
                <a:solidFill>
                  <a:srgbClr val="00727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lo-LA" sz="2800" b="1" dirty="0">
                <a:solidFill>
                  <a:srgbClr val="00727E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ແຜນວາດຈໍາລອງ ການແຜ່ເຊື້ອພະຍາດ ແລະ ມາດຕະການດ້ານນ້ຳ, ສຸຂາພິບານ ແລະ ສຸຂະອະນາໄມ ເພື່ອສະກັດກັ້ນການແຜ່ເຊື້ອ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14" name="Google Shape;214;p8"/>
          <p:cNvSpPr txBox="1">
            <a:spLocks noGrp="1"/>
          </p:cNvSpPr>
          <p:nvPr>
            <p:ph type="sldNum" idx="12"/>
          </p:nvPr>
        </p:nvSpPr>
        <p:spPr>
          <a:xfrm>
            <a:off x="7586669" y="6640506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ANRCB   |   </a:t>
            </a:r>
            <a:fld id="{00000000-1234-1234-1234-123412341234}" type="slidenum">
              <a:rPr lang="en-US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650" y="2988851"/>
            <a:ext cx="533474" cy="619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0705" y="3608062"/>
            <a:ext cx="644486" cy="619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8"/>
          <p:cNvPicPr preferRelativeResize="0"/>
          <p:nvPr/>
        </p:nvPicPr>
        <p:blipFill rotWithShape="1">
          <a:blip r:embed="rId5">
            <a:alphaModFix/>
          </a:blip>
          <a:srcRect l="2811" t="11414" r="1"/>
          <a:stretch/>
        </p:blipFill>
        <p:spPr>
          <a:xfrm>
            <a:off x="8384682" y="4256656"/>
            <a:ext cx="527942" cy="6215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8" name="Google Shape;218;p8"/>
          <p:cNvCxnSpPr>
            <a:endCxn id="216" idx="1"/>
          </p:cNvCxnSpPr>
          <p:nvPr/>
        </p:nvCxnSpPr>
        <p:spPr>
          <a:xfrm>
            <a:off x="1164205" y="3428968"/>
            <a:ext cx="676500" cy="4887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9" name="Google Shape;219;p8"/>
          <p:cNvCxnSpPr/>
          <p:nvPr/>
        </p:nvCxnSpPr>
        <p:spPr>
          <a:xfrm rot="10800000" flipH="1">
            <a:off x="2449687" y="2564429"/>
            <a:ext cx="1761366" cy="1069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0" name="Google Shape;220;p8"/>
          <p:cNvCxnSpPr>
            <a:stCxn id="216" idx="3"/>
          </p:cNvCxnSpPr>
          <p:nvPr/>
        </p:nvCxnSpPr>
        <p:spPr>
          <a:xfrm rot="10800000" flipH="1">
            <a:off x="2485191" y="3428968"/>
            <a:ext cx="1761300" cy="4887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1" name="Google Shape;221;p8"/>
          <p:cNvCxnSpPr/>
          <p:nvPr/>
        </p:nvCxnSpPr>
        <p:spPr>
          <a:xfrm>
            <a:off x="2517122" y="4102768"/>
            <a:ext cx="1761366" cy="28549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2" name="Google Shape;222;p8"/>
          <p:cNvCxnSpPr/>
          <p:nvPr/>
        </p:nvCxnSpPr>
        <p:spPr>
          <a:xfrm>
            <a:off x="2485191" y="4247539"/>
            <a:ext cx="1822114" cy="429922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3" name="Google Shape;223;p8"/>
          <p:cNvCxnSpPr/>
          <p:nvPr/>
        </p:nvCxnSpPr>
        <p:spPr>
          <a:xfrm>
            <a:off x="2515565" y="4461188"/>
            <a:ext cx="1761366" cy="85523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24" name="Google Shape;224;p8"/>
          <p:cNvSpPr txBox="1"/>
          <p:nvPr/>
        </p:nvSpPr>
        <p:spPr>
          <a:xfrm>
            <a:off x="4290830" y="3082838"/>
            <a:ext cx="113842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400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ໄຮ່ນາ</a:t>
            </a:r>
            <a:r>
              <a:rPr lang="en-US" sz="1400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, </a:t>
            </a:r>
            <a:r>
              <a:rPr lang="lo-LA" sz="1400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ພື້ນ ແລະ </a:t>
            </a:r>
            <a:r>
              <a:rPr lang="lo-LA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ຂີ້ດິນ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25" name="Google Shape;225;p8"/>
          <p:cNvSpPr txBox="1"/>
          <p:nvPr/>
        </p:nvSpPr>
        <p:spPr>
          <a:xfrm>
            <a:off x="4257995" y="2404665"/>
            <a:ext cx="113842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o-LA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ຂອງແຫຼວ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26" name="Google Shape;226;p8"/>
          <p:cNvSpPr txBox="1"/>
          <p:nvPr/>
        </p:nvSpPr>
        <p:spPr>
          <a:xfrm>
            <a:off x="4439653" y="3948879"/>
            <a:ext cx="113842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o-LA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ແມງວັນ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27" name="Google Shape;227;p8"/>
          <p:cNvSpPr txBox="1"/>
          <p:nvPr/>
        </p:nvSpPr>
        <p:spPr>
          <a:xfrm>
            <a:off x="4430486" y="4572000"/>
            <a:ext cx="115962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400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ມື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28" name="Google Shape;228;p8"/>
          <p:cNvSpPr txBox="1"/>
          <p:nvPr/>
        </p:nvSpPr>
        <p:spPr>
          <a:xfrm>
            <a:off x="4354287" y="5148943"/>
            <a:ext cx="1536168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400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ພາຫະນຳເຊື້ອພະຍາດ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(</a:t>
            </a:r>
            <a:r>
              <a:rPr lang="lo-LA" sz="1400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ຕົວຢ່າງ ເຄື່ອງຫຼີ້ນ</a:t>
            </a:r>
            <a:r>
              <a:rPr lang="en-US" sz="1400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,</a:t>
            </a:r>
            <a:r>
              <a:rPr lang="lo-LA" sz="1400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 ບ່ວງ</a:t>
            </a:r>
            <a:r>
              <a:rPr lang="en-US" sz="1400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, </a:t>
            </a:r>
            <a:r>
              <a:rPr lang="lo-LA" sz="1400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ເຄື່ອງນຸ່ງ</a:t>
            </a:r>
            <a:r>
              <a:rPr lang="en-US" sz="1400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)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29" name="Google Shape;229;p8"/>
          <p:cNvSpPr/>
          <p:nvPr/>
        </p:nvSpPr>
        <p:spPr>
          <a:xfrm>
            <a:off x="2971800" y="2564429"/>
            <a:ext cx="122373" cy="2737011"/>
          </a:xfrm>
          <a:prstGeom prst="rect">
            <a:avLst/>
          </a:prstGeom>
          <a:solidFill>
            <a:srgbClr val="0070C0"/>
          </a:solidFill>
          <a:ln w="12700" cap="flat" cmpd="sng">
            <a:solidFill>
              <a:srgbClr val="586F7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8"/>
          <p:cNvSpPr/>
          <p:nvPr/>
        </p:nvSpPr>
        <p:spPr>
          <a:xfrm>
            <a:off x="6091089" y="3451140"/>
            <a:ext cx="79417" cy="2506342"/>
          </a:xfrm>
          <a:prstGeom prst="rect">
            <a:avLst/>
          </a:prstGeom>
          <a:solidFill>
            <a:srgbClr val="0070C0"/>
          </a:solidFill>
          <a:ln w="12700" cap="flat" cmpd="sng">
            <a:solidFill>
              <a:srgbClr val="586F7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8"/>
          <p:cNvSpPr txBox="1"/>
          <p:nvPr/>
        </p:nvSpPr>
        <p:spPr>
          <a:xfrm>
            <a:off x="6335897" y="4435087"/>
            <a:ext cx="12326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400" b="1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ອາຫານ</a:t>
            </a:r>
            <a:endParaRPr dirty="0"/>
          </a:p>
        </p:txBody>
      </p:sp>
      <p:sp>
        <p:nvSpPr>
          <p:cNvPr id="232" name="Google Shape;232;p8"/>
          <p:cNvSpPr/>
          <p:nvPr/>
        </p:nvSpPr>
        <p:spPr>
          <a:xfrm rot="-2673133">
            <a:off x="5820172" y="2856830"/>
            <a:ext cx="1165879" cy="136125"/>
          </a:xfrm>
          <a:prstGeom prst="rect">
            <a:avLst/>
          </a:prstGeom>
          <a:solidFill>
            <a:srgbClr val="0070C0"/>
          </a:solidFill>
          <a:ln w="12700" cap="flat" cmpd="sng">
            <a:solidFill>
              <a:srgbClr val="586F7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8"/>
          <p:cNvSpPr/>
          <p:nvPr/>
        </p:nvSpPr>
        <p:spPr>
          <a:xfrm rot="-5400000">
            <a:off x="6836365" y="4393877"/>
            <a:ext cx="397189" cy="163744"/>
          </a:xfrm>
          <a:prstGeom prst="rect">
            <a:avLst/>
          </a:prstGeom>
          <a:solidFill>
            <a:srgbClr val="0070C0"/>
          </a:solidFill>
          <a:ln w="12700" cap="flat" cmpd="sng">
            <a:solidFill>
              <a:srgbClr val="586F7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8"/>
          <p:cNvSpPr txBox="1"/>
          <p:nvPr/>
        </p:nvSpPr>
        <p:spPr>
          <a:xfrm>
            <a:off x="1852674" y="5205483"/>
            <a:ext cx="1088752" cy="307736"/>
          </a:xfrm>
          <a:prstGeom prst="rect">
            <a:avLst/>
          </a:prstGeom>
          <a:solidFill>
            <a:srgbClr val="6AB5FF"/>
          </a:solidFill>
          <a:ln w="9525" cap="flat" cmpd="sng">
            <a:solidFill>
              <a:srgbClr val="1F9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400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ສຸຂະອະນາໄມ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35" name="Google Shape;235;p8"/>
          <p:cNvSpPr txBox="1"/>
          <p:nvPr/>
        </p:nvSpPr>
        <p:spPr>
          <a:xfrm>
            <a:off x="6360506" y="5648491"/>
            <a:ext cx="1331524" cy="307736"/>
          </a:xfrm>
          <a:prstGeom prst="rect">
            <a:avLst/>
          </a:prstGeom>
          <a:solidFill>
            <a:srgbClr val="6AB5FF"/>
          </a:solidFill>
          <a:ln w="9525" cap="flat" cmpd="sng">
            <a:solidFill>
              <a:srgbClr val="1F9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400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ລ້າງມືດ້ວຍສະບູ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36" name="Google Shape;236;p8"/>
          <p:cNvSpPr txBox="1"/>
          <p:nvPr/>
        </p:nvSpPr>
        <p:spPr>
          <a:xfrm>
            <a:off x="6866271" y="2689392"/>
            <a:ext cx="1805671" cy="523180"/>
          </a:xfrm>
          <a:prstGeom prst="rect">
            <a:avLst/>
          </a:prstGeom>
          <a:solidFill>
            <a:srgbClr val="6AB5FF"/>
          </a:solidFill>
          <a:ln w="9525" cap="flat" cmpd="sng">
            <a:solidFill>
              <a:srgbClr val="1F9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400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ການຈັດການນ້ຳ ແລະ ການບຳບັດນ້ຳ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37" name="Google Shape;237;p8"/>
          <p:cNvSpPr txBox="1"/>
          <p:nvPr/>
        </p:nvSpPr>
        <p:spPr>
          <a:xfrm>
            <a:off x="7066560" y="3693899"/>
            <a:ext cx="1768520" cy="307736"/>
          </a:xfrm>
          <a:prstGeom prst="rect">
            <a:avLst/>
          </a:prstGeom>
          <a:solidFill>
            <a:srgbClr val="6AB5FF"/>
          </a:solidFill>
          <a:ln w="9525" cap="flat" cmpd="sng">
            <a:solidFill>
              <a:srgbClr val="1F9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o-LA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ອາຫານ ຖືກສຸຂະອະນາໄມ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cxnSp>
        <p:nvCxnSpPr>
          <p:cNvPr id="238" name="Google Shape;238;p8"/>
          <p:cNvCxnSpPr>
            <a:cxnSpLocks/>
          </p:cNvCxnSpPr>
          <p:nvPr/>
        </p:nvCxnSpPr>
        <p:spPr>
          <a:xfrm>
            <a:off x="4978890" y="2515415"/>
            <a:ext cx="2971930" cy="11448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9" name="Google Shape;239;p8"/>
          <p:cNvCxnSpPr/>
          <p:nvPr/>
        </p:nvCxnSpPr>
        <p:spPr>
          <a:xfrm>
            <a:off x="4978890" y="2521289"/>
            <a:ext cx="1533932" cy="1861762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0" name="Google Shape;240;p8"/>
          <p:cNvCxnSpPr>
            <a:endCxn id="231" idx="1"/>
          </p:cNvCxnSpPr>
          <p:nvPr/>
        </p:nvCxnSpPr>
        <p:spPr>
          <a:xfrm>
            <a:off x="5224997" y="3382375"/>
            <a:ext cx="1110900" cy="1206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1" name="Google Shape;241;p8"/>
          <p:cNvCxnSpPr/>
          <p:nvPr/>
        </p:nvCxnSpPr>
        <p:spPr>
          <a:xfrm>
            <a:off x="5164125" y="3371658"/>
            <a:ext cx="3017387" cy="905496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2" name="Google Shape;242;p8"/>
          <p:cNvCxnSpPr>
            <a:endCxn id="231" idx="1"/>
          </p:cNvCxnSpPr>
          <p:nvPr/>
        </p:nvCxnSpPr>
        <p:spPr>
          <a:xfrm>
            <a:off x="5020997" y="4092476"/>
            <a:ext cx="1314900" cy="496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3" name="Google Shape;243;p8"/>
          <p:cNvCxnSpPr/>
          <p:nvPr/>
        </p:nvCxnSpPr>
        <p:spPr>
          <a:xfrm>
            <a:off x="7144116" y="4555007"/>
            <a:ext cx="1037396" cy="611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4" name="Google Shape;244;p8"/>
          <p:cNvCxnSpPr>
            <a:endCxn id="231" idx="1"/>
          </p:cNvCxnSpPr>
          <p:nvPr/>
        </p:nvCxnSpPr>
        <p:spPr>
          <a:xfrm rot="10800000" flipH="1">
            <a:off x="5390897" y="4588976"/>
            <a:ext cx="945000" cy="1539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5" name="Google Shape;245;p8"/>
          <p:cNvCxnSpPr/>
          <p:nvPr/>
        </p:nvCxnSpPr>
        <p:spPr>
          <a:xfrm rot="10800000" flipH="1">
            <a:off x="5390984" y="4686240"/>
            <a:ext cx="2790528" cy="5662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6" name="Google Shape;246;p8"/>
          <p:cNvCxnSpPr>
            <a:endCxn id="231" idx="1"/>
          </p:cNvCxnSpPr>
          <p:nvPr/>
        </p:nvCxnSpPr>
        <p:spPr>
          <a:xfrm rot="10800000" flipH="1">
            <a:off x="5556497" y="4588976"/>
            <a:ext cx="779400" cy="9243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7" name="Google Shape;247;p8"/>
          <p:cNvCxnSpPr/>
          <p:nvPr/>
        </p:nvCxnSpPr>
        <p:spPr>
          <a:xfrm rot="10800000" flipH="1">
            <a:off x="5556414" y="4811642"/>
            <a:ext cx="2625098" cy="73233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248" name="Google Shape;248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6316395"/>
            <a:ext cx="3277057" cy="533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6311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"/>
          <p:cNvSpPr txBox="1">
            <a:spLocks noGrp="1"/>
          </p:cNvSpPr>
          <p:nvPr>
            <p:ph type="title"/>
          </p:nvPr>
        </p:nvSpPr>
        <p:spPr>
          <a:xfrm>
            <a:off x="691711" y="365126"/>
            <a:ext cx="7886700" cy="908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27E"/>
              </a:buClr>
              <a:buSzPts val="3600"/>
              <a:buFont typeface="Arial"/>
              <a:buNone/>
            </a:pPr>
            <a:r>
              <a:rPr lang="lo-LA" sz="3600" b="1" dirty="0">
                <a:solidFill>
                  <a:srgbClr val="00727E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ພະຍາດຖອກທ້ອງ ແລະ ໂພຊະນາການ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55" name="Google Shape;255;p9"/>
          <p:cNvSpPr txBox="1">
            <a:spLocks noGrp="1"/>
          </p:cNvSpPr>
          <p:nvPr>
            <p:ph type="body" idx="1"/>
          </p:nvPr>
        </p:nvSpPr>
        <p:spPr>
          <a:xfrm>
            <a:off x="362607" y="1487967"/>
            <a:ext cx="8418785" cy="479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171450" lvl="0" indent="-171450">
              <a:lnSpc>
                <a:spcPct val="110000"/>
              </a:lnSpc>
              <a:spcBef>
                <a:spcPts val="0"/>
              </a:spcBef>
              <a:buSzPts val="2000"/>
            </a:pPr>
            <a:r>
              <a:rPr lang="lo-LA" sz="20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ພະຍາດຖອກທ້ອງ ເປັນສາເຫດຕົ້ນຕໍຂອງການຂາດສານອາຫານ, ແລະ ການຂາດສານອາຫານ ນໍາໄປສູ່ພະຍາດຖອກທ້ອງ (ຄວາມສໍາພັນແບບສອງທາງ).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171450" lvl="0" indent="-171450">
              <a:lnSpc>
                <a:spcPct val="110000"/>
              </a:lnSpc>
              <a:spcBef>
                <a:spcPts val="1200"/>
              </a:spcBef>
              <a:buSzPts val="2000"/>
            </a:pPr>
            <a:r>
              <a:rPr lang="lo-LA" sz="20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ເດັກນ້ອຍເປັນພະຍາດຖອກທ້ອງ ແມ່ນພົບເລື້ອຍ ເກີດຈາກການລ້ຽງດູເດັກອ່ອນ ແລະ ເດັກ ນ້ອຍ ທີ່ບໍ່ຖືກຕ້ອງ ແລະ ການຂາດສຸຂະອະນາໄມ.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171450" lvl="0" indent="-171450">
              <a:lnSpc>
                <a:spcPct val="110000"/>
              </a:lnSpc>
              <a:spcBef>
                <a:spcPts val="1200"/>
              </a:spcBef>
              <a:buSzPts val="2000"/>
            </a:pPr>
            <a:r>
              <a:rPr lang="lo-LA" sz="20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ການຂາດສານອາຫານມີຜົນຕໍ່ໄລຍະຂອງການເປັນພະຍາດຖອກທ້ອງ, ແລະ ການເປັນພະຍາດຖອກທ້ອງແກ່ຍາວ ເປັນສາເຫດຂອງການຈະເລີນເຕີບໂຕຊັກຊ້າໃນເດັກ ແລະ ເພີ່ມຄວາມສ່ຽງໃນການເສຍຊີວິດ.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171450" indent="-171450">
              <a:lnSpc>
                <a:spcPct val="110000"/>
              </a:lnSpc>
              <a:spcBef>
                <a:spcPts val="1200"/>
              </a:spcBef>
              <a:buSzPts val="2000"/>
            </a:pPr>
            <a:r>
              <a:rPr lang="lo-LA" sz="20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ພະຍາດຖອກທ້ອງ ສົ່ງຜົນທາງດ້ານໂພຊະນາການ ດ້ວຍການບໍ່ຢາກອາຫານ, ຮາກ, ຫຼຸດຜ່ອນການກິນອາຫານ ແລະ ສານອາຫານ, ເຍື່ອເມືອກດູດຊຶມເອົາ ຈຸລະສານອາຫານ ແລະ ສານອາຫານບໍ່ໄດ້ດີ, ການດູດຊຶມຢູ່ລຳໄສ້ຫຼຸດລົງ, ໜ້າທີ່ການຂອງການເຜົາຜານ ແລະ ຕ່ອມ</a:t>
            </a:r>
            <a:r>
              <a:rPr lang="en-US" sz="20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 endocrine</a:t>
            </a:r>
            <a:r>
              <a:rPr lang="lo-LA" sz="20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 ຜິດປົກກະ ຕິ, ແລະ ມີການສູນເສຍທາດໂປຣຕິນ ແລະ ສານອາຫານອື່ນໆ ຢູ່ລະບົບກະເພາະລຳໄສ້</a:t>
            </a:r>
          </a:p>
          <a:p>
            <a:pPr marL="171450" lvl="0" indent="-171450">
              <a:lnSpc>
                <a:spcPct val="110000"/>
              </a:lnSpc>
              <a:spcBef>
                <a:spcPts val="1200"/>
              </a:spcBef>
              <a:buSzPts val="2000"/>
            </a:pPr>
            <a:r>
              <a:rPr lang="lo-LA" sz="20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ເພື່ອປ້ອງກັນພະຍາດຖອກທ້ອງ, ແນະນຳກ່ຽວກັບ ການສົ່ງເສີມດ້ານການລ້ຽງດູເດັກອ່ອນ ແລະ ເດັກນ້ອຍ ແລະ ດ້ານນ້ຳ, ສຸຂາພິບານ ແລະ ສຸຂະອະນາໄມ</a:t>
            </a:r>
            <a:r>
              <a:rPr lang="en-US" sz="2000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.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56" name="Google Shape;256;p9"/>
          <p:cNvSpPr txBox="1">
            <a:spLocks noGrp="1"/>
          </p:cNvSpPr>
          <p:nvPr>
            <p:ph type="sldNum" idx="12"/>
          </p:nvPr>
        </p:nvSpPr>
        <p:spPr>
          <a:xfrm>
            <a:off x="7634757" y="6567149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ANRCB   |   </a:t>
            </a:r>
            <a:fld id="{00000000-1234-1234-1234-123412341234}" type="slidenum">
              <a:rPr lang="en-US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9"/>
          <p:cNvSpPr txBox="1"/>
          <p:nvPr/>
        </p:nvSpPr>
        <p:spPr>
          <a:xfrm>
            <a:off x="0" y="6492874"/>
            <a:ext cx="798170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</a:t>
            </a:r>
            <a:r>
              <a:rPr lang="en-US" sz="100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Kenneth H. Brown, Diarrhea and Malnutrition, </a:t>
            </a:r>
            <a:r>
              <a:rPr lang="en-US" sz="1000" i="1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The Journal of Nutrition</a:t>
            </a:r>
            <a:r>
              <a:rPr lang="en-US" sz="100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, Volume 133, Issue 1, January 2003, Pages 328S–332S, </a:t>
            </a:r>
            <a:r>
              <a:rPr lang="en-US" sz="1000" u="sng">
                <a:solidFill>
                  <a:srgbClr val="006FB7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https://doi.org/10.1093/jn/133.1.328S</a:t>
            </a:r>
            <a:endParaRPr sz="1000">
              <a:solidFill>
                <a:srgbClr val="006FB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RS_2020_PPT">
  <a:themeElements>
    <a:clrScheme name="CRS_2020_Palette_Microsoft">
      <a:dk1>
        <a:srgbClr val="000000"/>
      </a:dk1>
      <a:lt1>
        <a:srgbClr val="FFFFFF"/>
      </a:lt1>
      <a:dk2>
        <a:srgbClr val="00A2C7"/>
      </a:dk2>
      <a:lt2>
        <a:srgbClr val="BFB8AF"/>
      </a:lt2>
      <a:accent1>
        <a:srgbClr val="7999AC"/>
      </a:accent1>
      <a:accent2>
        <a:srgbClr val="9053A1"/>
      </a:accent2>
      <a:accent3>
        <a:srgbClr val="79A02C"/>
      </a:accent3>
      <a:accent4>
        <a:srgbClr val="EF6E0B"/>
      </a:accent4>
      <a:accent5>
        <a:srgbClr val="0099A9"/>
      </a:accent5>
      <a:accent6>
        <a:srgbClr val="00468B"/>
      </a:accent6>
      <a:hlink>
        <a:srgbClr val="00A2C7"/>
      </a:hlink>
      <a:folHlink>
        <a:srgbClr val="9053A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1896</TotalTime>
  <Words>3204</Words>
  <Application>Microsoft Office PowerPoint</Application>
  <PresentationFormat>On-screen Show (4:3)</PresentationFormat>
  <Paragraphs>253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Source Sans Pro</vt:lpstr>
      <vt:lpstr>Georgia</vt:lpstr>
      <vt:lpstr>Phetsarath OT</vt:lpstr>
      <vt:lpstr>Calibri</vt:lpstr>
      <vt:lpstr>CRS_2020_PPT</vt:lpstr>
      <vt:lpstr>PowerPoint Presentation</vt:lpstr>
      <vt:lpstr>ຈຸດປະສົງຂອງການຮຽນຮູ້</vt:lpstr>
      <vt:lpstr>ຄາດຄະເນຂອງການເສຍຊີວິດໃນໂລກ, ໂດຍການຄັດເລືອກບາງສາເຫດຂອງການຕາຍ, 2002-2030</vt:lpstr>
      <vt:lpstr>ທວນຄືນ: ໂພຊະນາການ ແລະ ການຕິດເຊື້ອ</vt:lpstr>
      <vt:lpstr>ຜົນກະທົບຕໍ່ເດັກນ້ອຍ</vt:lpstr>
      <vt:lpstr>ວົງຈອນຮ້າຍແຮງ ຂອງການຂາດສານອາຫານ ແລະ ການຕິດເຊື້ອ</vt:lpstr>
      <vt:lpstr>ນ້ຳ, ສຸຂາພິບານ, ສຸຂະອະນາໄມ, ແລະ ໂພຊະນາການ</vt:lpstr>
      <vt:lpstr>F- ແຜນວາດຈໍາລອງ ການແຜ່ເຊື້ອພະຍາດ ແລະ ມາດຕະການດ້ານນ້ຳ, ສຸຂາພິບານ ແລະ ສຸຂະອະນາໄມ ເພື່ອສະກັດກັ້ນການແຜ່ເຊື້ອ</vt:lpstr>
      <vt:lpstr>ພະຍາດຖອກທ້ອງ ແລະ ໂພຊະນາການ</vt:lpstr>
      <vt:lpstr>ບັນດາປັດໃຈສ່ຽງ ດ້ານໂພຊະນາການ ແລະ ການຄຸ້ມຄອງ ດ້ານອາຫານ ສຳລັບພະຍາດຖອກທ້ອງ</vt:lpstr>
      <vt:lpstr>ອັດຕາການເສຍຊີວິດ ຍ້ອນພະຍາດຖອກທ້ອງ ຂອງເດັກອາຍຸຕ່ຳກວ່າ 5 ປີ (1990-2017)</vt:lpstr>
      <vt:lpstr> ການຕິດເຊື້ອພະຍາດແມ່ກາຝາກຢູ່ລໍາໄສ້ ແລະ ໂພຊະນາການ</vt:lpstr>
      <vt:lpstr>ພະຍາດມາລາເລຍ ແລະ ໂພຊະນາການ</vt:lpstr>
      <vt:lpstr>ການພົວພັນ ລະຫວ່າງການຂາດສານອາຫານ ແລະ ເຊື້ອ Plasmodium falciparum (pf): ການສຶກສາຢູ່ຄລີນິກ ແລະໂຮງໝໍ</vt:lpstr>
      <vt:lpstr>ການແຜ່ກະຈາຍຂອງພະຍາດມາລາເລຍຕາມພູມສັນຖານ</vt:lpstr>
      <vt:lpstr>ການເກີດພະຍາດວັນນະໂລກປະຈຳປີ ຕາມພາກພື້ນ</vt:lpstr>
      <vt:lpstr>ການຕິດເຊື້ອ HIV ແລະ ໂພຊະນາການ</vt:lpstr>
      <vt:lpstr>ການຕິດເຊື້ອ HIV, ການຕິດເຊື້ອຮ່ວມ HIV- ພະຍາດວັນນະໂລກ, ແລະ ໂພຊະນາການ</vt:lpstr>
      <vt:lpstr>ແນວໂນ້ມຂອງການຕິດເຊື້ອ HIV</vt:lpstr>
      <vt:lpstr>ບົດຮຽນທີ່ນຳເອົາໄປໃຊ້ </vt:lpstr>
      <vt:lpstr>ຂອບໃຈ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Concepts in Nutrition</dc:title>
  <dc:creator>Gooding, Clare</dc:creator>
  <cp:lastModifiedBy>Oula, Ratthiphone</cp:lastModifiedBy>
  <cp:revision>211</cp:revision>
  <dcterms:created xsi:type="dcterms:W3CDTF">2021-03-23T01:55:20Z</dcterms:created>
  <dcterms:modified xsi:type="dcterms:W3CDTF">2022-08-18T10:05:52Z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0x010100FD01B74C3CE79D4984A20C7D5132AACF</vt:lpwstr>
  </property>
</Properties>
</file>