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34" r:id="rId4"/>
  </p:sldMasterIdLst>
  <p:notesMasterIdLst>
    <p:notesMasterId r:id="rId34"/>
  </p:notesMasterIdLst>
  <p:sldIdLst>
    <p:sldId id="299" r:id="rId5"/>
    <p:sldId id="339" r:id="rId6"/>
    <p:sldId id="311" r:id="rId7"/>
    <p:sldId id="340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7" r:id="rId32"/>
    <p:sldId id="33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F0B551-492B-DC42-8FF3-EFAE171BB86C}">
          <p14:sldIdLst>
            <p14:sldId id="299"/>
            <p14:sldId id="339"/>
            <p14:sldId id="311"/>
            <p14:sldId id="340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663"/>
    <a:srgbClr val="564B8D"/>
    <a:srgbClr val="BE523F"/>
    <a:srgbClr val="00A2C7"/>
    <a:srgbClr val="273073"/>
    <a:srgbClr val="FFFFFF"/>
    <a:srgbClr val="DFDFDF"/>
    <a:srgbClr val="C6DBEF"/>
    <a:srgbClr val="C7E9C0"/>
    <a:srgbClr val="FCB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61C1A3-E796-46C3-8524-72907B7CA1A4}" v="2" dt="2022-10-20T07:08:16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50" autoAdjust="0"/>
    <p:restoredTop sz="94849" autoAdjust="0"/>
  </p:normalViewPr>
  <p:slideViewPr>
    <p:cSldViewPr snapToGrid="0" snapToObjects="1">
      <p:cViewPr varScale="1">
        <p:scale>
          <a:sx n="62" d="100"/>
          <a:sy n="62" d="100"/>
        </p:scale>
        <p:origin x="15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la, Ratthiphone" userId="495bfc06-53a5-475b-91f5-39d15c1e832f" providerId="ADAL" clId="{CE61C1A3-E796-46C3-8524-72907B7CA1A4}"/>
    <pc:docChg chg="modSld">
      <pc:chgData name="Oula, Ratthiphone" userId="495bfc06-53a5-475b-91f5-39d15c1e832f" providerId="ADAL" clId="{CE61C1A3-E796-46C3-8524-72907B7CA1A4}" dt="2022-10-20T07:08:02.332" v="59" actId="13926"/>
      <pc:docMkLst>
        <pc:docMk/>
      </pc:docMkLst>
      <pc:sldChg chg="modSp mod">
        <pc:chgData name="Oula, Ratthiphone" userId="495bfc06-53a5-475b-91f5-39d15c1e832f" providerId="ADAL" clId="{CE61C1A3-E796-46C3-8524-72907B7CA1A4}" dt="2022-08-18T10:06:12.717" v="20" actId="20577"/>
        <pc:sldMkLst>
          <pc:docMk/>
          <pc:sldMk cId="2420560386" sldId="299"/>
        </pc:sldMkLst>
        <pc:spChg chg="mod">
          <ac:chgData name="Oula, Ratthiphone" userId="495bfc06-53a5-475b-91f5-39d15c1e832f" providerId="ADAL" clId="{CE61C1A3-E796-46C3-8524-72907B7CA1A4}" dt="2022-08-18T10:06:12.717" v="20" actId="20577"/>
          <ac:spMkLst>
            <pc:docMk/>
            <pc:sldMk cId="2420560386" sldId="299"/>
            <ac:spMk id="8" creationId="{00000000-0000-0000-0000-000000000000}"/>
          </ac:spMkLst>
        </pc:spChg>
      </pc:sldChg>
      <pc:sldChg chg="modNotesTx">
        <pc:chgData name="Oula, Ratthiphone" userId="495bfc06-53a5-475b-91f5-39d15c1e832f" providerId="ADAL" clId="{CE61C1A3-E796-46C3-8524-72907B7CA1A4}" dt="2022-10-20T07:08:02.332" v="59" actId="13926"/>
        <pc:sldMkLst>
          <pc:docMk/>
          <pc:sldMk cId="1256572236" sldId="311"/>
        </pc:sldMkLst>
      </pc:sldChg>
    </pc:docChg>
  </pc:docChgLst>
  <pc:docChgLst>
    <pc:chgData name="Susmita Ghosh" userId="8dp1heXv+W00LgioYgsQByJj4BocCaWHHXJXt8PqeIg=" providerId="None" clId="Web-{344183B5-12EB-4A53-85C1-52A0330CF4BF}"/>
    <pc:docChg chg="modSld">
      <pc:chgData name="Susmita Ghosh" userId="8dp1heXv+W00LgioYgsQByJj4BocCaWHHXJXt8PqeIg=" providerId="None" clId="Web-{344183B5-12EB-4A53-85C1-52A0330CF4BF}" dt="2022-02-23T21:39:30.811" v="2" actId="20577"/>
      <pc:docMkLst>
        <pc:docMk/>
      </pc:docMkLst>
      <pc:sldChg chg="modSp">
        <pc:chgData name="Susmita Ghosh" userId="8dp1heXv+W00LgioYgsQByJj4BocCaWHHXJXt8PqeIg=" providerId="None" clId="Web-{344183B5-12EB-4A53-85C1-52A0330CF4BF}" dt="2022-02-23T21:39:30.811" v="2" actId="20577"/>
        <pc:sldMkLst>
          <pc:docMk/>
          <pc:sldMk cId="4175317710" sldId="269"/>
        </pc:sldMkLst>
        <pc:spChg chg="mod">
          <ac:chgData name="Susmita Ghosh" userId="8dp1heXv+W00LgioYgsQByJj4BocCaWHHXJXt8PqeIg=" providerId="None" clId="Web-{344183B5-12EB-4A53-85C1-52A0330CF4BF}" dt="2022-02-23T21:39:30.811" v="2" actId="20577"/>
          <ac:spMkLst>
            <pc:docMk/>
            <pc:sldMk cId="4175317710" sldId="269"/>
            <ac:spMk id="7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F44C2-2B48-2440-B91F-9AA6981E740C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77AE1-64B2-544E-9109-A75612B0A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nutritionreport.org/reports/2021-global-nutrition-report/health-and-environmental-impacts-of-diets-worldwide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jn/article/135/2/267/4663632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journals/lancet/article/PIIS0140-6736(20)31404-5/full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lo-LA" b="1" dirty="0"/>
              <a:t>ເປົ້າໝາຍ</a:t>
            </a:r>
            <a:r>
              <a:rPr lang="en-GB" b="1" dirty="0"/>
              <a:t>: </a:t>
            </a:r>
            <a:r>
              <a:rPr lang="lo-LA" b="1" dirty="0"/>
              <a:t>30 ນາທີ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lo-LA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ຍິນດີຕ້ອນຮັບເຂົ້າສູ່ ໂມດູນ 1 ກ່ຽວກັບ ການແນະນຳແນວຄວາມຄິດ ທາງດ້ານໂພຊະນາການ ໂດຍໂຄງການ ການສ້າງຄວາມເຂັ້ມແຂງໃນການຄົ້ນຄວ້າທາງດ້ານໂພຊະນາການ. ສຳລັບ ວີດີໂອນິ້ ພວກເຮົາຈະມາສົນທະນາກັນ ....................</a:t>
            </a:r>
            <a:endParaRPr lang="en-US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020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89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>
                <a:hlinkClick r:id="rId3"/>
              </a:rPr>
              <a:t>ຜົນກະທົບຂອງອາຫານ ທີ່ມີຕໍ່ສຸຂະພາບ ແລະ ສິ່ງແວດລ້ອມ ໃນທົ່ວໂລກ</a:t>
            </a:r>
            <a:r>
              <a:rPr lang="en-US" dirty="0">
                <a:hlinkClick r:id="rId3"/>
              </a:rPr>
              <a:t> - </a:t>
            </a:r>
            <a:r>
              <a:rPr lang="lo-LA" dirty="0">
                <a:hlinkClick r:id="rId3"/>
              </a:rPr>
              <a:t>ບົດລາຍງານ ດ້ານໂພຊະນາການ ໃນທົ່ວໂລກ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2400" dirty="0">
                <a:latin typeface="Arial" panose="020B0604020202020204" pitchFamily="34" charset="0"/>
                <a:cs typeface="Arial" panose="020B0604020202020204" pitchFamily="34" charset="0"/>
              </a:rPr>
              <a:t>ປີ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2017, </a:t>
            </a:r>
            <a:r>
              <a:rPr lang="lo-LA" sz="2400" dirty="0">
                <a:latin typeface="Arial" panose="020B0604020202020204" pitchFamily="34" charset="0"/>
                <a:cs typeface="Arial" panose="020B0604020202020204" pitchFamily="34" charset="0"/>
              </a:rPr>
              <a:t>ຫຼາຍກວ່າເຄິ່ງ ການເສຍຊີວິດ ທີ່ກ່ຽວພັນກັບອາຫານ ແລະ ສອງສ່ວນສາມຂອງອາຫານແມ່ນກ່ຽວພັນກັບ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DALYs </a:t>
            </a:r>
            <a:r>
              <a:rPr lang="lo-LA" sz="2400" dirty="0">
                <a:latin typeface="Arial" panose="020B0604020202020204" pitchFamily="34" charset="0"/>
                <a:cs typeface="Arial" panose="020B0604020202020204" pitchFamily="34" charset="0"/>
              </a:rPr>
              <a:t>ທີ່ເຮັດໃຫ້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lo-LA" sz="2000" dirty="0">
                <a:latin typeface="Arial" panose="020B0604020202020204" pitchFamily="34" charset="0"/>
                <a:cs typeface="Arial" panose="020B0604020202020204" pitchFamily="34" charset="0"/>
              </a:rPr>
              <a:t>ການບໍລິໂພກໂຊດ້ຽມສູງ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lo-LA" sz="2000" dirty="0">
                <a:latin typeface="Arial" panose="020B0604020202020204" pitchFamily="34" charset="0"/>
                <a:cs typeface="Arial" panose="020B0604020202020204" pitchFamily="34" charset="0"/>
              </a:rPr>
              <a:t>ການບໍລິໂພກທັນຍາພຶດຫຼຸດລົງ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lo-LA" sz="2000" dirty="0">
                <a:latin typeface="Arial" panose="020B0604020202020204" pitchFamily="34" charset="0"/>
                <a:cs typeface="Arial" panose="020B0604020202020204" pitchFamily="34" charset="0"/>
              </a:rPr>
              <a:t>ແລະ ການກິນໝາກໄມ້ຫຼຸດລົງ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o-LA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29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67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90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21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4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Lin, X., Xu, Y., Pan, X.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lo-L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ທົ່ວໂລກ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ຂົງເຂດ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ແລະ ບັນຫາ ແລະ ແນວໂນ້ມ ຂອງພະຍາດເບົາຫວານ ແຫ່ງຊາດ ຢູ່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 </a:t>
            </a:r>
            <a:r>
              <a:rPr lang="lo-L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ປະເທດ ແລະ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o-L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ອານາເຂດປົກຄອງ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lo-L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ການວິເຄາະ ແຕ່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1990 </a:t>
            </a:r>
            <a:r>
              <a:rPr lang="lo-L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ຫາ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2025. 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10, 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14790 (2020). https://doi.org/10.1038/s41598-020-71908-9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23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43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3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Owen, L., &amp; Corfe, B.. (2017). </a:t>
            </a:r>
            <a:r>
              <a:rPr lang="lo-L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ບົດບາດຂອງອາຫານ ແລະ ໂພຊະນາການ ກ່ຽວກັບ ສຸຂະພາບຈິດ ແລະ ຊີວິດການເປັນຢູ່ທີ່ດີ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lo-LA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ການດຳເນີນການ ກ່ຽວກັບໂພຊະນາການຢູ່ໃນສັງຄົມ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76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(4), 425–426. https://doi.org/10.1017/s0029665117001057</a:t>
            </a:r>
          </a:p>
          <a:p>
            <a:r>
              <a:rPr lang="lo-LA" dirty="0">
                <a:hlinkClick r:id="rId3"/>
              </a:rPr>
              <a:t>ແມ່ທີ່ເປັນພະຍາດເລືອດຈາງ ຈາກການຂາດທາດເຫຼັກ ສົ່ງຜົນໃຫ້ເກີດອາການຊືມເສົ້າຫຼັງການຖືພາ ແລະ ຫຼັງການຖືພາ ແລະ ຄວາມຮັບຮູ້ ແລະ ເຂົ້າໃຈຂອງແມ່ </a:t>
            </a:r>
            <a:r>
              <a:rPr lang="en-US" dirty="0">
                <a:hlinkClick r:id="rId3"/>
              </a:rPr>
              <a:t>| </a:t>
            </a:r>
            <a:r>
              <a:rPr lang="lo-LA" dirty="0">
                <a:hlinkClick r:id="rId3"/>
              </a:rPr>
              <a:t>ວາລະສານ ໂພຊະນາການ</a:t>
            </a:r>
            <a:r>
              <a:rPr lang="en-US" dirty="0">
                <a:hlinkClick r:id="rId3"/>
              </a:rPr>
              <a:t> | Oxford Academic (oup.com)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7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4382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52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8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ກອງປະຊຸມລະດັບລັດຖະມົນຕີທົ່ວໂລກຄັ້ງທຳອິດ ກ່ຽວກັບການດຳລົງຊີວິດ ແລະ ການຄວບຄຸມພະຍາດບໍ່ຕິດຕໍ່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(Moscow, 28-29 April 2011) </a:t>
            </a:r>
            <a:r>
              <a:rPr lang="lo-LA" dirty="0"/>
              <a:t>ເອກະສານປຶກສາຫາລື ກ່ຽວກັບການປ້ອງກັນ ແລະ ຄວບຄຸມພະຍາດບໍ່ຕິດຕໍ່</a:t>
            </a:r>
            <a:r>
              <a:rPr lang="en-US" dirty="0"/>
              <a:t>: </a:t>
            </a:r>
            <a:r>
              <a:rPr lang="lo-LA" dirty="0"/>
              <a:t>ບູລິມະສິດສຳລັບການລົງທຶນ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dirty="0"/>
              <a:t>(</a:t>
            </a:r>
            <a:r>
              <a:rPr lang="en-US" dirty="0"/>
              <a:t>PDF) </a:t>
            </a:r>
            <a:r>
              <a:rPr lang="lo-LA" dirty="0"/>
              <a:t>ການຄົ້ນຄວ້າພະຍາດບໍ່ຕິດຕໍ່. </a:t>
            </a:r>
            <a:r>
              <a:rPr lang="en-US" dirty="0"/>
              <a:t>Available from: </a:t>
            </a:r>
            <a:r>
              <a:rPr lang="en-US" u="sng" dirty="0">
                <a:solidFill>
                  <a:srgbClr val="3A8B9D"/>
                </a:solidFill>
              </a:rPr>
              <a:t>https://www.researchgate.net/publication/311814242_Non-communicable_disease_research </a:t>
            </a:r>
            <a:r>
              <a:rPr lang="en-US" dirty="0"/>
              <a:t>[[accessed Jan 28 2022].</a:t>
            </a:r>
            <a:r>
              <a:rPr lang="lo-LA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94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1" name="Google Shape;551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620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DALY= Disability Adjusted Life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Raj S. (2020) </a:t>
            </a:r>
            <a:r>
              <a:rPr lang="lo-L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ຜົນກະທົບຈາກການປ່ຽນແປງດ້ານໂພຊະນາການຕໍ່ກັບພະຍາດຊຳເຮື້ອ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lo-L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ໃນ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Noland D.,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Drisko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J., Wagner L. (eds) </a:t>
            </a:r>
            <a:r>
              <a:rPr lang="lo-L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ການປິ່ນປົວພື້ນຟູໂພຊະນາການແບບເຊື່ອມສານ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Humana, Cham. https://doi.org/10.1007/978-3-030-30730-1_2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E958-6942-4515-8E13-398B08095C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4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1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06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75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ໃນບັນດາ 15 ສາເຫດຫຼັກ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DALYs </a:t>
            </a:r>
            <a:r>
              <a:rPr lang="lo-L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ທີ່ສະແດງໃຫ້ເຫັນວ່າ, ຄວາມດັນຫຼອດເລືອດແດງສູງ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lo-L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ນ້ຳຕານໃນເລືອດສູງ, ດັດສະນີມວນກາຍສູງ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BMI), </a:t>
            </a:r>
            <a:r>
              <a:rPr lang="lo-L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ມົນລະພິດຂອງຝຸ່ນລະອອງໃນອາກາດ, ດື່ມເຫຼົ້າ, ແລະ ໃຊ້ສານເສບຕິດ ແມ່ນເຮັດໃຫ້ ອັດຕາການສຳພັດເພີ່ມຂຶ້ນຫຼາຍ. ຫຼາຍກວ່າ 0·5% ຕໍ່ປີ.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lo-LA" sz="1200" b="0" u="sng" dirty="0">
                <a:solidFill>
                  <a:schemeClr val="tx1"/>
                </a:solidFill>
              </a:rPr>
              <a:t>5 </a:t>
            </a:r>
            <a:r>
              <a:rPr lang="lo-LA" sz="1200" b="0" u="sng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ຂໍ້ຄິດຈາກການສືກສາ ພະຍາດທີ່ເປັນບັນຫາ ໃນທົ່ວໂລກ </a:t>
            </a:r>
            <a:r>
              <a:rPr lang="en-US" u="sng" dirty="0">
                <a:hlinkClick r:id="rId3"/>
              </a:rPr>
              <a:t>- The Lancet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26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ແຫຼ່ງຂໍ້ມູນ</a:t>
            </a:r>
            <a:r>
              <a:rPr lang="en-US" dirty="0"/>
              <a:t>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Health: Diseases, Programs, Systems, and Policies. Fourth Edition. Michael H.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Merson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Robert E. Black, Anne J. Mills.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4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35406"/>
            <a:ext cx="6858000" cy="20274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125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554975"/>
            <a:ext cx="6858000" cy="14049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Subtitle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910277-0FA1-1F46-9FD7-836ED090B7BF}"/>
              </a:ext>
            </a:extLst>
          </p:cNvPr>
          <p:cNvCxnSpPr>
            <a:cxnSpLocks/>
          </p:cNvCxnSpPr>
          <p:nvPr userDrawn="1"/>
        </p:nvCxnSpPr>
        <p:spPr>
          <a:xfrm>
            <a:off x="1143000" y="2471268"/>
            <a:ext cx="6858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BEBE40AE-9D6B-494E-AA98-4B73602A1C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36759"/>
            <a:ext cx="9144000" cy="1158132"/>
          </a:xfrm>
          <a:prstGeom prst="rect">
            <a:avLst/>
          </a:prstGeom>
          <a:effectLst>
            <a:outerShdw blurRad="127000" dist="76200" dir="5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riangle 2">
            <a:extLst>
              <a:ext uri="{FF2B5EF4-FFF2-40B4-BE49-F238E27FC236}">
                <a16:creationId xmlns:a16="http://schemas.microsoft.com/office/drawing/2014/main" id="{C4C4C8D2-5E76-0340-BD75-529702744DC7}"/>
              </a:ext>
            </a:extLst>
          </p:cNvPr>
          <p:cNvSpPr/>
          <p:nvPr userDrawn="1"/>
        </p:nvSpPr>
        <p:spPr>
          <a:xfrm rot="5400000">
            <a:off x="-13306" y="6957"/>
            <a:ext cx="1506796" cy="1486533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riangle 2">
            <a:extLst>
              <a:ext uri="{FF2B5EF4-FFF2-40B4-BE49-F238E27FC236}">
                <a16:creationId xmlns:a16="http://schemas.microsoft.com/office/drawing/2014/main" id="{6A922BE3-F9F8-BA45-A8C0-6D998F541EA4}"/>
              </a:ext>
            </a:extLst>
          </p:cNvPr>
          <p:cNvSpPr/>
          <p:nvPr userDrawn="1"/>
        </p:nvSpPr>
        <p:spPr>
          <a:xfrm rot="5400000">
            <a:off x="-11754" y="5401"/>
            <a:ext cx="1275607" cy="1258454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92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75356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125" b="0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167ACD-AB06-FF41-AA10-BD7149D7A7F6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562956"/>
            <a:ext cx="6858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E9380D8C-34F1-514B-B8D2-1FDFA55E04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36759"/>
            <a:ext cx="9144000" cy="1158132"/>
          </a:xfrm>
          <a:prstGeom prst="rect">
            <a:avLst/>
          </a:prstGeom>
          <a:effectLst>
            <a:outerShdw blurRad="127000" dist="76200" dir="5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riangle 2">
            <a:extLst>
              <a:ext uri="{FF2B5EF4-FFF2-40B4-BE49-F238E27FC236}">
                <a16:creationId xmlns:a16="http://schemas.microsoft.com/office/drawing/2014/main" id="{C1005787-6556-EB44-9694-BE9AD99691FA}"/>
              </a:ext>
            </a:extLst>
          </p:cNvPr>
          <p:cNvSpPr/>
          <p:nvPr userDrawn="1"/>
        </p:nvSpPr>
        <p:spPr>
          <a:xfrm rot="5400000">
            <a:off x="-13306" y="6957"/>
            <a:ext cx="1506796" cy="1486533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riangle 2">
            <a:extLst>
              <a:ext uri="{FF2B5EF4-FFF2-40B4-BE49-F238E27FC236}">
                <a16:creationId xmlns:a16="http://schemas.microsoft.com/office/drawing/2014/main" id="{A1CED9DE-2B16-9342-8E84-378077EDAF16}"/>
              </a:ext>
            </a:extLst>
          </p:cNvPr>
          <p:cNvSpPr/>
          <p:nvPr userDrawn="1"/>
        </p:nvSpPr>
        <p:spPr>
          <a:xfrm rot="5400000">
            <a:off x="-11754" y="5401"/>
            <a:ext cx="1275607" cy="1258454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74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B769-D473-BA45-A9ED-EA47F3940345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777D-EC7B-8E47-BE15-D54A2BEC0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1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1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sldNum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24" name="Google Shape;24;p25"/>
          <p:cNvCxnSpPr/>
          <p:nvPr/>
        </p:nvCxnSpPr>
        <p:spPr>
          <a:xfrm>
            <a:off x="628650" y="1382233"/>
            <a:ext cx="788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5" name="Google Shape;25;p25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26" name="Google Shape;26;p25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5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18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99AF-5922-44E5-9E71-FB33E80F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2E914-CF20-4F3F-B23A-83D4918614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87967"/>
            <a:ext cx="7886700" cy="4678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9EE821C-D3FC-F840-B5AB-7C546ADF2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2403FB-25DD-1F4D-9D47-C1CEC8B569F3}"/>
              </a:ext>
            </a:extLst>
          </p:cNvPr>
          <p:cNvCxnSpPr>
            <a:cxnSpLocks/>
          </p:cNvCxnSpPr>
          <p:nvPr userDrawn="1"/>
        </p:nvCxnSpPr>
        <p:spPr>
          <a:xfrm>
            <a:off x="628650" y="1382233"/>
            <a:ext cx="78867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4F31CD1-81B6-E441-8BF9-425024CD323B}"/>
              </a:ext>
            </a:extLst>
          </p:cNvPr>
          <p:cNvGrpSpPr/>
          <p:nvPr userDrawn="1"/>
        </p:nvGrpSpPr>
        <p:grpSpPr>
          <a:xfrm>
            <a:off x="-3177" y="-3176"/>
            <a:ext cx="1486536" cy="1506797"/>
            <a:chOff x="-3178" y="-3176"/>
            <a:chExt cx="1646959" cy="1669406"/>
          </a:xfrm>
        </p:grpSpPr>
        <p:sp>
          <p:nvSpPr>
            <p:cNvPr id="7" name="Triangle 2">
              <a:extLst>
                <a:ext uri="{FF2B5EF4-FFF2-40B4-BE49-F238E27FC236}">
                  <a16:creationId xmlns:a16="http://schemas.microsoft.com/office/drawing/2014/main" id="{31FC9281-ABA2-D54B-B89E-6A8583D74FC8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iangle 2">
              <a:extLst>
                <a:ext uri="{FF2B5EF4-FFF2-40B4-BE49-F238E27FC236}">
                  <a16:creationId xmlns:a16="http://schemas.microsoft.com/office/drawing/2014/main" id="{718F5D4B-0782-F14D-8BD0-14A29D5E622D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254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28681" y="767882"/>
            <a:ext cx="3933365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0" i="0" baseline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28681" y="3647607"/>
            <a:ext cx="3933365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Section </a:t>
            </a:r>
            <a:r>
              <a:rPr lang="en-US" dirty="0" err="1"/>
              <a:t>Subheader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ED3EBA-C936-CA47-B212-1DD28D1A1869}"/>
              </a:ext>
            </a:extLst>
          </p:cNvPr>
          <p:cNvCxnSpPr>
            <a:cxnSpLocks/>
          </p:cNvCxnSpPr>
          <p:nvPr userDrawn="1"/>
        </p:nvCxnSpPr>
        <p:spPr>
          <a:xfrm>
            <a:off x="3928681" y="3628283"/>
            <a:ext cx="521531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2">
            <a:extLst>
              <a:ext uri="{FF2B5EF4-FFF2-40B4-BE49-F238E27FC236}">
                <a16:creationId xmlns:a16="http://schemas.microsoft.com/office/drawing/2014/main" id="{7972656B-D34B-7A47-AF68-55E3A457BE93}"/>
              </a:ext>
            </a:extLst>
          </p:cNvPr>
          <p:cNvSpPr/>
          <p:nvPr userDrawn="1"/>
        </p:nvSpPr>
        <p:spPr>
          <a:xfrm rot="5400000">
            <a:off x="-13306" y="6957"/>
            <a:ext cx="1506796" cy="1486533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riangle 2">
            <a:extLst>
              <a:ext uri="{FF2B5EF4-FFF2-40B4-BE49-F238E27FC236}">
                <a16:creationId xmlns:a16="http://schemas.microsoft.com/office/drawing/2014/main" id="{9E85EBBA-5B5D-1C46-8EB2-3F3B34A34131}"/>
              </a:ext>
            </a:extLst>
          </p:cNvPr>
          <p:cNvSpPr/>
          <p:nvPr userDrawn="1"/>
        </p:nvSpPr>
        <p:spPr>
          <a:xfrm rot="5400000">
            <a:off x="-11754" y="5401"/>
            <a:ext cx="1275607" cy="1258454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FE8E-6B16-4D1A-89CA-C8AC7AA6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19C1E9F-F12B-CC40-BA2A-511122AF5A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0C3BC0-BFC8-5E4E-B211-F779A1B1653F}"/>
              </a:ext>
            </a:extLst>
          </p:cNvPr>
          <p:cNvCxnSpPr>
            <a:cxnSpLocks/>
          </p:cNvCxnSpPr>
          <p:nvPr userDrawn="1"/>
        </p:nvCxnSpPr>
        <p:spPr>
          <a:xfrm>
            <a:off x="628650" y="1382233"/>
            <a:ext cx="78867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86717D1-205A-2A4A-A230-7965F9CE0EAC}"/>
              </a:ext>
            </a:extLst>
          </p:cNvPr>
          <p:cNvGrpSpPr/>
          <p:nvPr userDrawn="1"/>
        </p:nvGrpSpPr>
        <p:grpSpPr>
          <a:xfrm>
            <a:off x="-3177" y="-3176"/>
            <a:ext cx="1486536" cy="1506797"/>
            <a:chOff x="-3178" y="-3176"/>
            <a:chExt cx="1646959" cy="1669406"/>
          </a:xfrm>
        </p:grpSpPr>
        <p:sp>
          <p:nvSpPr>
            <p:cNvPr id="8" name="Triangle 2">
              <a:extLst>
                <a:ext uri="{FF2B5EF4-FFF2-40B4-BE49-F238E27FC236}">
                  <a16:creationId xmlns:a16="http://schemas.microsoft.com/office/drawing/2014/main" id="{589C902A-4EB8-5240-BCF3-0BB8FC7B87F4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riangle 2">
              <a:extLst>
                <a:ext uri="{FF2B5EF4-FFF2-40B4-BE49-F238E27FC236}">
                  <a16:creationId xmlns:a16="http://schemas.microsoft.com/office/drawing/2014/main" id="{D8F2384B-8766-C34C-92A4-888315CBCCE6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0678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40153FC-A54E-874E-8EFA-851CBF0377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 dirty="0">
              <a:solidFill>
                <a:schemeClr val="accent6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946678-FEEF-6846-AE20-21C18FB6BA9C}"/>
              </a:ext>
            </a:extLst>
          </p:cNvPr>
          <p:cNvGrpSpPr/>
          <p:nvPr userDrawn="1"/>
        </p:nvGrpSpPr>
        <p:grpSpPr>
          <a:xfrm>
            <a:off x="-3177" y="-3176"/>
            <a:ext cx="1486536" cy="1506797"/>
            <a:chOff x="-3178" y="-3176"/>
            <a:chExt cx="1646959" cy="1669406"/>
          </a:xfrm>
        </p:grpSpPr>
        <p:sp>
          <p:nvSpPr>
            <p:cNvPr id="5" name="Triangle 2">
              <a:extLst>
                <a:ext uri="{FF2B5EF4-FFF2-40B4-BE49-F238E27FC236}">
                  <a16:creationId xmlns:a16="http://schemas.microsoft.com/office/drawing/2014/main" id="{C6FB082E-F290-FA45-BBD7-FFEB222F21D5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riangle 2">
              <a:extLst>
                <a:ext uri="{FF2B5EF4-FFF2-40B4-BE49-F238E27FC236}">
                  <a16:creationId xmlns:a16="http://schemas.microsoft.com/office/drawing/2014/main" id="{3ED2CE7B-F051-2847-952F-0332C8B2E4ED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646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Header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912B-E769-445D-A6C5-06520D908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4614"/>
            <a:ext cx="7886700" cy="1573619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24FD113-387A-6844-BC4B-5AD58E4B3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ANRCB   |   </a:t>
            </a:r>
            <a:fld id="{D8FE707D-7EDD-4671-B995-A3FBECAF0B25}" type="slidenum">
              <a:rPr lang="en-US" b="1" smtClean="0"/>
              <a:pPr/>
              <a:t>‹#›</a:t>
            </a:fld>
            <a:endParaRPr lang="en-US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10EA11-3AC4-2846-B76F-3DF63C90B0C5}"/>
              </a:ext>
            </a:extLst>
          </p:cNvPr>
          <p:cNvCxnSpPr>
            <a:cxnSpLocks/>
          </p:cNvCxnSpPr>
          <p:nvPr userDrawn="1"/>
        </p:nvCxnSpPr>
        <p:spPr>
          <a:xfrm>
            <a:off x="628650" y="3678866"/>
            <a:ext cx="78867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iangle 2">
            <a:extLst>
              <a:ext uri="{FF2B5EF4-FFF2-40B4-BE49-F238E27FC236}">
                <a16:creationId xmlns:a16="http://schemas.microsoft.com/office/drawing/2014/main" id="{EEE38A5B-5A30-D844-AF78-6170B85E8655}"/>
              </a:ext>
            </a:extLst>
          </p:cNvPr>
          <p:cNvSpPr/>
          <p:nvPr userDrawn="1"/>
        </p:nvSpPr>
        <p:spPr>
          <a:xfrm rot="5400000">
            <a:off x="-13306" y="6957"/>
            <a:ext cx="1506796" cy="1486533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riangle 2">
            <a:extLst>
              <a:ext uri="{FF2B5EF4-FFF2-40B4-BE49-F238E27FC236}">
                <a16:creationId xmlns:a16="http://schemas.microsoft.com/office/drawing/2014/main" id="{50F924A2-E453-CA41-9199-01873DABBD18}"/>
              </a:ext>
            </a:extLst>
          </p:cNvPr>
          <p:cNvSpPr/>
          <p:nvPr userDrawn="1"/>
        </p:nvSpPr>
        <p:spPr>
          <a:xfrm rot="5400000">
            <a:off x="-11754" y="5401"/>
            <a:ext cx="1275607" cy="1258454"/>
          </a:xfrm>
          <a:custGeom>
            <a:avLst/>
            <a:gdLst>
              <a:gd name="connsiteX0" fmla="*/ 0 w 1485900"/>
              <a:gd name="connsiteY0" fmla="*/ 995083 h 995083"/>
              <a:gd name="connsiteX1" fmla="*/ 742950 w 1485900"/>
              <a:gd name="connsiteY1" fmla="*/ 0 h 995083"/>
              <a:gd name="connsiteX2" fmla="*/ 1485900 w 1485900"/>
              <a:gd name="connsiteY2" fmla="*/ 995083 h 995083"/>
              <a:gd name="connsiteX3" fmla="*/ 0 w 1485900"/>
              <a:gd name="connsiteY3" fmla="*/ 995083 h 995083"/>
              <a:gd name="connsiteX0" fmla="*/ 0 w 1485900"/>
              <a:gd name="connsiteY0" fmla="*/ 1304370 h 1304370"/>
              <a:gd name="connsiteX1" fmla="*/ 3362 w 1485900"/>
              <a:gd name="connsiteY1" fmla="*/ 0 h 1304370"/>
              <a:gd name="connsiteX2" fmla="*/ 1485900 w 1485900"/>
              <a:gd name="connsiteY2" fmla="*/ 1304370 h 1304370"/>
              <a:gd name="connsiteX3" fmla="*/ 0 w 1485900"/>
              <a:gd name="connsiteY3" fmla="*/ 1304370 h 1304370"/>
              <a:gd name="connsiteX0" fmla="*/ 0 w 1062318"/>
              <a:gd name="connsiteY0" fmla="*/ 1304370 h 1304370"/>
              <a:gd name="connsiteX1" fmla="*/ 3362 w 1062318"/>
              <a:gd name="connsiteY1" fmla="*/ 0 h 1304370"/>
              <a:gd name="connsiteX2" fmla="*/ 1062318 w 1062318"/>
              <a:gd name="connsiteY2" fmla="*/ 1304370 h 1304370"/>
              <a:gd name="connsiteX3" fmla="*/ 0 w 1062318"/>
              <a:gd name="connsiteY3" fmla="*/ 1304370 h 1304370"/>
              <a:gd name="connsiteX0" fmla="*/ 0 w 1203512"/>
              <a:gd name="connsiteY0" fmla="*/ 1304370 h 1304370"/>
              <a:gd name="connsiteX1" fmla="*/ 3362 w 1203512"/>
              <a:gd name="connsiteY1" fmla="*/ 0 h 1304370"/>
              <a:gd name="connsiteX2" fmla="*/ 1203512 w 1203512"/>
              <a:gd name="connsiteY2" fmla="*/ 1304370 h 1304370"/>
              <a:gd name="connsiteX3" fmla="*/ 0 w 1203512"/>
              <a:gd name="connsiteY3" fmla="*/ 1304370 h 1304370"/>
              <a:gd name="connsiteX0" fmla="*/ 0 w 1203512"/>
              <a:gd name="connsiteY0" fmla="*/ 1365380 h 1365380"/>
              <a:gd name="connsiteX1" fmla="*/ 1331 w 1203512"/>
              <a:gd name="connsiteY1" fmla="*/ 0 h 1365380"/>
              <a:gd name="connsiteX2" fmla="*/ 1203512 w 1203512"/>
              <a:gd name="connsiteY2" fmla="*/ 1365380 h 1365380"/>
              <a:gd name="connsiteX3" fmla="*/ 0 w 1203512"/>
              <a:gd name="connsiteY3" fmla="*/ 1365380 h 1365380"/>
              <a:gd name="connsiteX0" fmla="*/ 0 w 1678657"/>
              <a:gd name="connsiteY0" fmla="*/ 1365380 h 1365380"/>
              <a:gd name="connsiteX1" fmla="*/ 1331 w 1678657"/>
              <a:gd name="connsiteY1" fmla="*/ 0 h 1365380"/>
              <a:gd name="connsiteX2" fmla="*/ 1678657 w 1678657"/>
              <a:gd name="connsiteY2" fmla="*/ 1365380 h 1365380"/>
              <a:gd name="connsiteX3" fmla="*/ 0 w 1678657"/>
              <a:gd name="connsiteY3" fmla="*/ 1365380 h 1365380"/>
              <a:gd name="connsiteX0" fmla="*/ 4067 w 1682724"/>
              <a:gd name="connsiteY0" fmla="*/ 1372455 h 1372455"/>
              <a:gd name="connsiteX1" fmla="*/ 136 w 1682724"/>
              <a:gd name="connsiteY1" fmla="*/ 0 h 1372455"/>
              <a:gd name="connsiteX2" fmla="*/ 1682724 w 1682724"/>
              <a:gd name="connsiteY2" fmla="*/ 1372455 h 1372455"/>
              <a:gd name="connsiteX3" fmla="*/ 4067 w 1682724"/>
              <a:gd name="connsiteY3" fmla="*/ 1372455 h 1372455"/>
              <a:gd name="connsiteX0" fmla="*/ 0 w 1683562"/>
              <a:gd name="connsiteY0" fmla="*/ 1370428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8 h 1372455"/>
              <a:gd name="connsiteX0" fmla="*/ 0 w 1683562"/>
              <a:gd name="connsiteY0" fmla="*/ 1370427 h 1372455"/>
              <a:gd name="connsiteX1" fmla="*/ 974 w 1683562"/>
              <a:gd name="connsiteY1" fmla="*/ 0 h 1372455"/>
              <a:gd name="connsiteX2" fmla="*/ 1683562 w 1683562"/>
              <a:gd name="connsiteY2" fmla="*/ 1372455 h 1372455"/>
              <a:gd name="connsiteX3" fmla="*/ 0 w 1683562"/>
              <a:gd name="connsiteY3" fmla="*/ 1370427 h 1372455"/>
              <a:gd name="connsiteX0" fmla="*/ 1693 w 1682802"/>
              <a:gd name="connsiteY0" fmla="*/ 1372453 h 1372455"/>
              <a:gd name="connsiteX1" fmla="*/ 214 w 1682802"/>
              <a:gd name="connsiteY1" fmla="*/ 0 h 1372455"/>
              <a:gd name="connsiteX2" fmla="*/ 1682802 w 1682802"/>
              <a:gd name="connsiteY2" fmla="*/ 1372455 h 1372455"/>
              <a:gd name="connsiteX3" fmla="*/ 1693 w 1682802"/>
              <a:gd name="connsiteY3" fmla="*/ 1372453 h 1372455"/>
              <a:gd name="connsiteX0" fmla="*/ 0 w 1686013"/>
              <a:gd name="connsiteY0" fmla="*/ 1374481 h 1374481"/>
              <a:gd name="connsiteX1" fmla="*/ 3425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  <a:gd name="connsiteX0" fmla="*/ 0 w 1686013"/>
              <a:gd name="connsiteY0" fmla="*/ 1374481 h 1374481"/>
              <a:gd name="connsiteX1" fmla="*/ 972 w 1686013"/>
              <a:gd name="connsiteY1" fmla="*/ 0 h 1374481"/>
              <a:gd name="connsiteX2" fmla="*/ 1686013 w 1686013"/>
              <a:gd name="connsiteY2" fmla="*/ 1372455 h 1374481"/>
              <a:gd name="connsiteX3" fmla="*/ 0 w 1686013"/>
              <a:gd name="connsiteY3" fmla="*/ 1374481 h 1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6013" h="1374481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6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A299-9D74-4C65-97C9-8376FBB6A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D8339-C764-4394-984C-4DEE2FF3C3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90804"/>
            <a:ext cx="3805237" cy="47001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F065B-EEB2-471E-A8FC-33594BB681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10113" y="1501437"/>
            <a:ext cx="3805237" cy="47001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2166213-81E0-6C48-8659-AB983C98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4E409A-1C2D-9F4F-87EC-99732FC371F3}"/>
              </a:ext>
            </a:extLst>
          </p:cNvPr>
          <p:cNvCxnSpPr>
            <a:cxnSpLocks/>
          </p:cNvCxnSpPr>
          <p:nvPr userDrawn="1"/>
        </p:nvCxnSpPr>
        <p:spPr>
          <a:xfrm>
            <a:off x="628650" y="1382233"/>
            <a:ext cx="78867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1018150-0F49-854F-A06F-08EFCC2EFD6B}"/>
              </a:ext>
            </a:extLst>
          </p:cNvPr>
          <p:cNvGrpSpPr/>
          <p:nvPr userDrawn="1"/>
        </p:nvGrpSpPr>
        <p:grpSpPr>
          <a:xfrm>
            <a:off x="-3177" y="-3176"/>
            <a:ext cx="1486536" cy="1506797"/>
            <a:chOff x="-3178" y="-3176"/>
            <a:chExt cx="1646959" cy="1669406"/>
          </a:xfrm>
        </p:grpSpPr>
        <p:sp>
          <p:nvSpPr>
            <p:cNvPr id="10" name="Triangle 2">
              <a:extLst>
                <a:ext uri="{FF2B5EF4-FFF2-40B4-BE49-F238E27FC236}">
                  <a16:creationId xmlns:a16="http://schemas.microsoft.com/office/drawing/2014/main" id="{72FADDB8-FE99-5D44-99AA-76F492BDD3E0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riangle 2">
              <a:extLst>
                <a:ext uri="{FF2B5EF4-FFF2-40B4-BE49-F238E27FC236}">
                  <a16:creationId xmlns:a16="http://schemas.microsoft.com/office/drawing/2014/main" id="{8CFC0A85-51F6-184C-8900-EC3D23FB6AFA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445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90156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24702"/>
            <a:ext cx="3868340" cy="38909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90156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35334"/>
            <a:ext cx="3887391" cy="38909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8BA6FB0-BA43-4CFC-A76D-28EE4377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B656E0B-D609-4D44-85B0-4FCFA6F7CE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340288-326B-3E48-BC8A-268E0F52FC0C}"/>
              </a:ext>
            </a:extLst>
          </p:cNvPr>
          <p:cNvCxnSpPr>
            <a:cxnSpLocks/>
          </p:cNvCxnSpPr>
          <p:nvPr userDrawn="1"/>
        </p:nvCxnSpPr>
        <p:spPr>
          <a:xfrm>
            <a:off x="628650" y="1382233"/>
            <a:ext cx="78867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58933B-4F4D-6642-92D6-DEF9A15FC59B}"/>
              </a:ext>
            </a:extLst>
          </p:cNvPr>
          <p:cNvGrpSpPr/>
          <p:nvPr userDrawn="1"/>
        </p:nvGrpSpPr>
        <p:grpSpPr>
          <a:xfrm>
            <a:off x="-3177" y="-3176"/>
            <a:ext cx="1486536" cy="1506797"/>
            <a:chOff x="-3178" y="-3176"/>
            <a:chExt cx="1646959" cy="1669406"/>
          </a:xfrm>
        </p:grpSpPr>
        <p:sp>
          <p:nvSpPr>
            <p:cNvPr id="11" name="Triangle 2">
              <a:extLst>
                <a:ext uri="{FF2B5EF4-FFF2-40B4-BE49-F238E27FC236}">
                  <a16:creationId xmlns:a16="http://schemas.microsoft.com/office/drawing/2014/main" id="{405B28D0-528D-2F4F-9C6C-B55470710324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riangle 2">
              <a:extLst>
                <a:ext uri="{FF2B5EF4-FFF2-40B4-BE49-F238E27FC236}">
                  <a16:creationId xmlns:a16="http://schemas.microsoft.com/office/drawing/2014/main" id="{A5AC2091-4B5C-684B-90C4-1BA18B60120A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394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770" y="6119609"/>
            <a:ext cx="4063160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825"/>
            </a:lvl1pPr>
          </a:lstStyle>
          <a:p>
            <a:pPr lvl="0"/>
            <a:r>
              <a:rPr lang="en-US" dirty="0"/>
              <a:t>[Photo credit]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A38EA-FCD7-F844-A8CA-A168FB067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108832"/>
            <a:ext cx="4191000" cy="914400"/>
          </a:xfrm>
          <a:prstGeom prst="rect">
            <a:avLst/>
          </a:prstGeom>
          <a:solidFill>
            <a:schemeClr val="bg1"/>
          </a:solidFill>
        </p:spPr>
        <p:txBody>
          <a:bodyPr lIns="365760" tIns="45720" bIns="0" anchor="ctr"/>
          <a:lstStyle>
            <a:lvl1pPr marL="0" indent="0">
              <a:buNone/>
              <a:defRPr sz="2700" b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Headline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4C7DBE-6011-FC43-B68E-60EF4B78E8F4}"/>
              </a:ext>
            </a:extLst>
          </p:cNvPr>
          <p:cNvGrpSpPr/>
          <p:nvPr userDrawn="1"/>
        </p:nvGrpSpPr>
        <p:grpSpPr>
          <a:xfrm>
            <a:off x="-3177" y="-3176"/>
            <a:ext cx="1486536" cy="1506797"/>
            <a:chOff x="-3178" y="-3176"/>
            <a:chExt cx="1646959" cy="1669406"/>
          </a:xfrm>
        </p:grpSpPr>
        <p:sp>
          <p:nvSpPr>
            <p:cNvPr id="9" name="Triangle 2">
              <a:extLst>
                <a:ext uri="{FF2B5EF4-FFF2-40B4-BE49-F238E27FC236}">
                  <a16:creationId xmlns:a16="http://schemas.microsoft.com/office/drawing/2014/main" id="{580A20C3-A958-5149-846C-17C31C465AF9}"/>
                </a:ext>
              </a:extLst>
            </p:cNvPr>
            <p:cNvSpPr/>
            <p:nvPr userDrawn="1"/>
          </p:nvSpPr>
          <p:spPr>
            <a:xfrm rot="5400000">
              <a:off x="-14400" y="8050"/>
              <a:ext cx="1669405" cy="1646956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riangle 2">
              <a:extLst>
                <a:ext uri="{FF2B5EF4-FFF2-40B4-BE49-F238E27FC236}">
                  <a16:creationId xmlns:a16="http://schemas.microsoft.com/office/drawing/2014/main" id="{EDE8981D-E850-6746-9672-A856447819D4}"/>
                </a:ext>
              </a:extLst>
            </p:cNvPr>
            <p:cNvSpPr/>
            <p:nvPr userDrawn="1"/>
          </p:nvSpPr>
          <p:spPr>
            <a:xfrm rot="5400000">
              <a:off x="-12680" y="6326"/>
              <a:ext cx="1413267" cy="1394263"/>
            </a:xfrm>
            <a:custGeom>
              <a:avLst/>
              <a:gdLst>
                <a:gd name="connsiteX0" fmla="*/ 0 w 1485900"/>
                <a:gd name="connsiteY0" fmla="*/ 995083 h 995083"/>
                <a:gd name="connsiteX1" fmla="*/ 742950 w 1485900"/>
                <a:gd name="connsiteY1" fmla="*/ 0 h 995083"/>
                <a:gd name="connsiteX2" fmla="*/ 1485900 w 1485900"/>
                <a:gd name="connsiteY2" fmla="*/ 995083 h 995083"/>
                <a:gd name="connsiteX3" fmla="*/ 0 w 1485900"/>
                <a:gd name="connsiteY3" fmla="*/ 995083 h 995083"/>
                <a:gd name="connsiteX0" fmla="*/ 0 w 1485900"/>
                <a:gd name="connsiteY0" fmla="*/ 1304370 h 1304370"/>
                <a:gd name="connsiteX1" fmla="*/ 3362 w 1485900"/>
                <a:gd name="connsiteY1" fmla="*/ 0 h 1304370"/>
                <a:gd name="connsiteX2" fmla="*/ 1485900 w 1485900"/>
                <a:gd name="connsiteY2" fmla="*/ 1304370 h 1304370"/>
                <a:gd name="connsiteX3" fmla="*/ 0 w 1485900"/>
                <a:gd name="connsiteY3" fmla="*/ 1304370 h 1304370"/>
                <a:gd name="connsiteX0" fmla="*/ 0 w 1062318"/>
                <a:gd name="connsiteY0" fmla="*/ 1304370 h 1304370"/>
                <a:gd name="connsiteX1" fmla="*/ 3362 w 1062318"/>
                <a:gd name="connsiteY1" fmla="*/ 0 h 1304370"/>
                <a:gd name="connsiteX2" fmla="*/ 1062318 w 1062318"/>
                <a:gd name="connsiteY2" fmla="*/ 1304370 h 1304370"/>
                <a:gd name="connsiteX3" fmla="*/ 0 w 1062318"/>
                <a:gd name="connsiteY3" fmla="*/ 1304370 h 1304370"/>
                <a:gd name="connsiteX0" fmla="*/ 0 w 1203512"/>
                <a:gd name="connsiteY0" fmla="*/ 1304370 h 1304370"/>
                <a:gd name="connsiteX1" fmla="*/ 3362 w 1203512"/>
                <a:gd name="connsiteY1" fmla="*/ 0 h 1304370"/>
                <a:gd name="connsiteX2" fmla="*/ 1203512 w 1203512"/>
                <a:gd name="connsiteY2" fmla="*/ 1304370 h 1304370"/>
                <a:gd name="connsiteX3" fmla="*/ 0 w 1203512"/>
                <a:gd name="connsiteY3" fmla="*/ 1304370 h 1304370"/>
                <a:gd name="connsiteX0" fmla="*/ 0 w 1203512"/>
                <a:gd name="connsiteY0" fmla="*/ 1365380 h 1365380"/>
                <a:gd name="connsiteX1" fmla="*/ 1331 w 1203512"/>
                <a:gd name="connsiteY1" fmla="*/ 0 h 1365380"/>
                <a:gd name="connsiteX2" fmla="*/ 1203512 w 1203512"/>
                <a:gd name="connsiteY2" fmla="*/ 1365380 h 1365380"/>
                <a:gd name="connsiteX3" fmla="*/ 0 w 1203512"/>
                <a:gd name="connsiteY3" fmla="*/ 1365380 h 1365380"/>
                <a:gd name="connsiteX0" fmla="*/ 0 w 1678657"/>
                <a:gd name="connsiteY0" fmla="*/ 1365380 h 1365380"/>
                <a:gd name="connsiteX1" fmla="*/ 1331 w 1678657"/>
                <a:gd name="connsiteY1" fmla="*/ 0 h 1365380"/>
                <a:gd name="connsiteX2" fmla="*/ 1678657 w 1678657"/>
                <a:gd name="connsiteY2" fmla="*/ 1365380 h 1365380"/>
                <a:gd name="connsiteX3" fmla="*/ 0 w 1678657"/>
                <a:gd name="connsiteY3" fmla="*/ 1365380 h 1365380"/>
                <a:gd name="connsiteX0" fmla="*/ 4067 w 1682724"/>
                <a:gd name="connsiteY0" fmla="*/ 1372455 h 1372455"/>
                <a:gd name="connsiteX1" fmla="*/ 136 w 1682724"/>
                <a:gd name="connsiteY1" fmla="*/ 0 h 1372455"/>
                <a:gd name="connsiteX2" fmla="*/ 1682724 w 1682724"/>
                <a:gd name="connsiteY2" fmla="*/ 1372455 h 1372455"/>
                <a:gd name="connsiteX3" fmla="*/ 4067 w 1682724"/>
                <a:gd name="connsiteY3" fmla="*/ 1372455 h 1372455"/>
                <a:gd name="connsiteX0" fmla="*/ 0 w 1683562"/>
                <a:gd name="connsiteY0" fmla="*/ 1370428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8 h 1372455"/>
                <a:gd name="connsiteX0" fmla="*/ 0 w 1683562"/>
                <a:gd name="connsiteY0" fmla="*/ 1370427 h 1372455"/>
                <a:gd name="connsiteX1" fmla="*/ 974 w 1683562"/>
                <a:gd name="connsiteY1" fmla="*/ 0 h 1372455"/>
                <a:gd name="connsiteX2" fmla="*/ 1683562 w 1683562"/>
                <a:gd name="connsiteY2" fmla="*/ 1372455 h 1372455"/>
                <a:gd name="connsiteX3" fmla="*/ 0 w 1683562"/>
                <a:gd name="connsiteY3" fmla="*/ 1370427 h 1372455"/>
                <a:gd name="connsiteX0" fmla="*/ 1693 w 1682802"/>
                <a:gd name="connsiteY0" fmla="*/ 1372453 h 1372455"/>
                <a:gd name="connsiteX1" fmla="*/ 214 w 1682802"/>
                <a:gd name="connsiteY1" fmla="*/ 0 h 1372455"/>
                <a:gd name="connsiteX2" fmla="*/ 1682802 w 1682802"/>
                <a:gd name="connsiteY2" fmla="*/ 1372455 h 1372455"/>
                <a:gd name="connsiteX3" fmla="*/ 1693 w 1682802"/>
                <a:gd name="connsiteY3" fmla="*/ 1372453 h 1372455"/>
                <a:gd name="connsiteX0" fmla="*/ 0 w 1686013"/>
                <a:gd name="connsiteY0" fmla="*/ 1374481 h 1374481"/>
                <a:gd name="connsiteX1" fmla="*/ 3425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  <a:gd name="connsiteX0" fmla="*/ 0 w 1686013"/>
                <a:gd name="connsiteY0" fmla="*/ 1374481 h 1374481"/>
                <a:gd name="connsiteX1" fmla="*/ 972 w 1686013"/>
                <a:gd name="connsiteY1" fmla="*/ 0 h 1374481"/>
                <a:gd name="connsiteX2" fmla="*/ 1686013 w 1686013"/>
                <a:gd name="connsiteY2" fmla="*/ 1372455 h 1374481"/>
                <a:gd name="connsiteX3" fmla="*/ 0 w 1686013"/>
                <a:gd name="connsiteY3" fmla="*/ 1374481 h 137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013" h="1374481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5597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840410D-CB4F-425F-BE44-944494DC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9C2C4-2277-4DB8-BCAF-9727CE23F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88557"/>
            <a:ext cx="7886700" cy="4656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F604E5E-5B3B-0242-BD0C-18D77113E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‹#›</a:t>
            </a:fld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42" r:id="rId2"/>
    <p:sldLayoutId id="2147484037" r:id="rId3"/>
    <p:sldLayoutId id="2147484043" r:id="rId4"/>
    <p:sldLayoutId id="2147484044" r:id="rId5"/>
    <p:sldLayoutId id="2147484046" r:id="rId6"/>
    <p:sldLayoutId id="2147484045" r:id="rId7"/>
    <p:sldLayoutId id="2147484028" r:id="rId8"/>
    <p:sldLayoutId id="2147484029" r:id="rId9"/>
    <p:sldLayoutId id="2147484041" r:id="rId10"/>
    <p:sldLayoutId id="2147484047" r:id="rId11"/>
    <p:sldLayoutId id="2147484048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2"/>
          </a:solidFill>
          <a:latin typeface="Georgia" panose="02040502050405020303" pitchFamily="18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nutritionreport.org/reports/2021-global-nutrition-report/health-and-environmental-impacts-of-diets-worldwid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lobalnutritionreport.org/reports/2021-global-nutrition-report/health-and-environmental-impacts-of-diets-worldwid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ader.elsevier.com/reader/sd/pii/S0735109720377755?token=CB0DB5C543978931244BE4E9493E577058983DC747FD241F6F01916315DF8DF6F722FA1CDE74AE5349586123D70DCD60&amp;originRegion=us-east-1&amp;originCreation=2022012620261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.gov/about-cancer/understanding/what-is-canc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urworldindata.org/cancer#:~:text=Also%20shown%20are%20disease%20burden%20rates%20broken%20down,burden%20has%20changed%20for%20each%20type%20of%20cancer.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grapher/diabetes-prevalenc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ddk.nih.gov/health-information/kidney-disease/chronic-kidney-disease-ckd/what-is-chronic-kidney-disease#whoi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zhub.healthdata.org/gbd-compare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urworldindata.org/burden-of-disease#the-disease-burden-by-caus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zhub.healthdata.org/gbd-compar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urworldindata.org/burden-of-disease#the-disease-burden-by-cau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/>
        </p:nvSpPr>
        <p:spPr>
          <a:xfrm>
            <a:off x="1143000" y="6208002"/>
            <a:ext cx="6631081" cy="56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accent6"/>
              </a:buClr>
              <a:buSzPts val="1100"/>
            </a:pPr>
            <a:r>
              <a:rPr lang="lo-LA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ໄດ້ຮັບທຶນສະໜັບສະໜູນຈາກອົງການ </a:t>
            </a:r>
            <a:r>
              <a:rPr lang="en-US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USAID </a:t>
            </a:r>
            <a:r>
              <a:rPr lang="lo-LA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ສຳລັບຂໍ້ຕົກລົງໂຄງການຮ່ວມມື #7200</a:t>
            </a:r>
            <a:r>
              <a:rPr lang="en-US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AA18CA00009 </a:t>
            </a:r>
            <a:br>
              <a:rPr lang="en-US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</a:br>
            <a:r>
              <a:rPr lang="en-US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(LASER-PULSE) </a:t>
            </a:r>
            <a:r>
              <a:rPr lang="lo-LA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ໃຫ້ກັບມະຫາວິທະຍາໄລເພີດູ. ເນື້ອໃນແມ່ນບັນຍາຍມາຈາກປະສົບການຂອງຜູ້ຂຽນ ບໍ່ແມ່ນເນື້ອຫາສະເພາະຂອງອົງການ </a:t>
            </a:r>
            <a:r>
              <a:rPr lang="en-US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USAID. </a:t>
            </a:r>
            <a:endParaRPr lang="en-US" sz="825" dirty="0">
              <a:latin typeface="Phetsarath OT" panose="02000500000000020004" pitchFamily="2" charset="0"/>
              <a:ea typeface="Times New Roman"/>
              <a:cs typeface="Phetsarath OT" panose="02000500000000020004" pitchFamily="2" charset="0"/>
              <a:sym typeface="Times New Roman"/>
            </a:endParaRPr>
          </a:p>
          <a:p>
            <a:pPr algn="ctr">
              <a:buClr>
                <a:schemeClr val="accent6"/>
              </a:buClr>
              <a:buSzPts val="1100"/>
            </a:pPr>
            <a:r>
              <a:rPr lang="lo-LA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ຂໍ້ມູນເພີ່ມເຕີມກະລຸນນາຕິດຕໍ່ກັບອົງການ </a:t>
            </a:r>
            <a:r>
              <a:rPr lang="en-US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CRS </a:t>
            </a:r>
            <a:r>
              <a:rPr lang="lo-LA" sz="825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ປະຈຳ ສປປ ລາວ.</a:t>
            </a:r>
            <a:endParaRPr lang="lo-LA" sz="900" dirty="0">
              <a:latin typeface="Phetsarath OT" panose="02000500000000020004" pitchFamily="2" charset="0"/>
              <a:ea typeface="Times New Roman"/>
              <a:cs typeface="Phetsarath OT" panose="02000500000000020004" pitchFamily="2" charset="0"/>
              <a:sym typeface="Times New Roman"/>
            </a:endParaRPr>
          </a:p>
          <a:p>
            <a:pPr algn="ctr">
              <a:buClr>
                <a:schemeClr val="accent6"/>
              </a:buClr>
              <a:buSzPts val="1100"/>
            </a:pPr>
            <a:r>
              <a:rPr lang="en-US" sz="900" dirty="0">
                <a:solidFill>
                  <a:schemeClr val="accent6"/>
                </a:solidFill>
                <a:latin typeface="Phetsarath OT" panose="02000500000000020004" pitchFamily="2" charset="0"/>
                <a:ea typeface="Times New Roman"/>
                <a:cs typeface="Phetsarath OT" panose="02000500000000020004" pitchFamily="2" charset="0"/>
                <a:sym typeface="Times New Roman"/>
              </a:rPr>
              <a:t>.</a:t>
            </a:r>
            <a:endParaRPr sz="900" dirty="0">
              <a:solidFill>
                <a:schemeClr val="dk1"/>
              </a:solidFill>
              <a:latin typeface="Phetsarath OT" panose="02000500000000020004" pitchFamily="2" charset="0"/>
              <a:ea typeface="Times New Roman"/>
              <a:cs typeface="Phetsarath OT" panose="02000500000000020004" pitchFamily="2" charset="0"/>
              <a:sym typeface="Times New Roman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406521" y="3922089"/>
            <a:ext cx="6487366" cy="56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accent6"/>
              </a:buClr>
              <a:buSzPts val="1350"/>
            </a:pPr>
            <a:r>
              <a:rPr lang="lo-LA" sz="135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ການເຝິກອົບຮົມໂດຍ</a:t>
            </a:r>
            <a:r>
              <a:rPr lang="en-US" sz="135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 </a:t>
            </a:r>
            <a:r>
              <a:rPr lang="lo-LA" sz="135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ໂຄງການ ການສ້າງຄວາມເຂັ້ມແຂງ ໃນການຄົ້ນຄວ້າ ທາງດ້ານໂພຊະນາການ (</a:t>
            </a:r>
            <a:r>
              <a:rPr lang="en-US" sz="135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ANRCB</a:t>
            </a:r>
            <a:r>
              <a:rPr lang="lo-LA" sz="135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  <a:r>
              <a:rPr lang="en-US" sz="135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, </a:t>
            </a:r>
            <a:r>
              <a:rPr lang="lo-LA" sz="135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ພ</a:t>
            </a:r>
            <a:r>
              <a:rPr lang="lo-LA" sz="135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າຍໃຕ້ ໂຄງການ ລິເລີ່ມທາງດ້ານໂພຊະນາການ ລາວ ອາເມລິກາ </a:t>
            </a:r>
            <a:r>
              <a:rPr lang="en-US" sz="1350" b="1" dirty="0">
                <a:solidFill>
                  <a:schemeClr val="accent6"/>
                </a:solidFill>
                <a:latin typeface="Phetsarath OT" panose="02000500000000020004" pitchFamily="2" charset="0"/>
                <a:cs typeface="Phetsarath OT" panose="02000500000000020004" pitchFamily="2" charset="0"/>
                <a:sym typeface="Times New Roman"/>
              </a:rPr>
              <a:t> (LANI)</a:t>
            </a:r>
            <a:endParaRPr sz="1350" b="1" dirty="0">
              <a:solidFill>
                <a:schemeClr val="accent6"/>
              </a:solidFill>
              <a:latin typeface="Phetsarath OT" panose="02000500000000020004" pitchFamily="2" charset="0"/>
              <a:cs typeface="Phetsarath OT" panose="02000500000000020004" pitchFamily="2" charset="0"/>
              <a:sym typeface="Times New Roman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143000" y="520305"/>
            <a:ext cx="6858000" cy="120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lo-LA" sz="3000" b="1" dirty="0">
                <a:solidFill>
                  <a:srgbClr val="FFFFF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ໂມດູນ </a:t>
            </a:r>
            <a:r>
              <a:rPr lang="en-US" sz="3000" b="1" dirty="0">
                <a:solidFill>
                  <a:srgbClr val="FFFFFF"/>
                </a:solidFill>
              </a:rPr>
              <a:t>1</a:t>
            </a:r>
            <a:endParaRPr sz="3000" b="1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lo-LA" sz="3000" b="1" dirty="0">
                <a:solidFill>
                  <a:srgbClr val="FFFFF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ແນະນຳແນວຄວາມຄິດ ທາງດ້ານໂພຊະນາການ</a:t>
            </a:r>
            <a:endParaRPr sz="3000" dirty="0">
              <a:solidFill>
                <a:srgbClr val="FFFFFF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8" name="Google Shape;106;p2"/>
          <p:cNvSpPr txBox="1">
            <a:spLocks/>
          </p:cNvSpPr>
          <p:nvPr/>
        </p:nvSpPr>
        <p:spPr>
          <a:xfrm>
            <a:off x="1149345" y="1721580"/>
            <a:ext cx="6858000" cy="161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buSzPts val="1622"/>
            </a:pPr>
            <a:r>
              <a:rPr lang="lo-LA" sz="1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ຫົວຂໍ້</a:t>
            </a:r>
            <a:r>
              <a:rPr lang="en-US" sz="1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1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8</a:t>
            </a:r>
            <a:br>
              <a:rPr lang="en-US" sz="1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lang="lo-LA" sz="1600" b="1" dirty="0">
                <a:solidFill>
                  <a:srgbClr val="00727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ພະຍາດບໍ່ຕິດຕໍ່ ທີ່ພົວພັນກັບໂພຊະນາການ</a:t>
            </a:r>
          </a:p>
          <a:p>
            <a:pPr marL="0" indent="0" algn="ctr">
              <a:lnSpc>
                <a:spcPct val="100000"/>
              </a:lnSpc>
              <a:buSzPts val="1622"/>
            </a:pPr>
            <a:endParaRPr lang="en-US" sz="1600" b="1" dirty="0">
              <a:solidFill>
                <a:srgbClr val="00727E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algn="ctr">
              <a:lnSpc>
                <a:spcPct val="100000"/>
              </a:lnSpc>
              <a:buClr>
                <a:schemeClr val="dk1"/>
              </a:buClr>
              <a:buSzPts val="1622"/>
            </a:pPr>
            <a:r>
              <a:rPr lang="lo-LA" sz="16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ທ່ານ</a:t>
            </a:r>
            <a:r>
              <a:rPr lang="lo-LA" sz="1600" b="1" dirty="0">
                <a:solidFill>
                  <a:schemeClr val="dk1"/>
                </a:solidFill>
              </a:rPr>
              <a:t> </a:t>
            </a:r>
            <a:r>
              <a:rPr lang="en-US" sz="1600" b="1" dirty="0" err="1">
                <a:solidFill>
                  <a:schemeClr val="dk1"/>
                </a:solidFill>
              </a:rPr>
              <a:t>Susmita</a:t>
            </a:r>
            <a:r>
              <a:rPr lang="en-US" sz="1600" b="1" dirty="0">
                <a:solidFill>
                  <a:schemeClr val="dk1"/>
                </a:solidFill>
              </a:rPr>
              <a:t> Ghosh, MS</a:t>
            </a:r>
          </a:p>
          <a:p>
            <a:pPr algn="ctr">
              <a:lnSpc>
                <a:spcPct val="100000"/>
              </a:lnSpc>
              <a:buClr>
                <a:schemeClr val="dk1"/>
              </a:buClr>
              <a:buSzPts val="1622"/>
            </a:pPr>
            <a:r>
              <a:rPr lang="lo-LA" sz="16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ທ່ານ ດຣ. ລັດທິພອນ ອູລາ</a:t>
            </a:r>
            <a:r>
              <a:rPr lang="en-US" sz="16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 MD, MCN</a:t>
            </a:r>
          </a:p>
          <a:p>
            <a:pPr algn="ctr">
              <a:lnSpc>
                <a:spcPct val="100000"/>
              </a:lnSpc>
              <a:buClr>
                <a:schemeClr val="dk1"/>
              </a:buClr>
              <a:buSzPts val="1622"/>
            </a:pPr>
            <a:r>
              <a:rPr lang="lo-LA" sz="16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ທ່ານ</a:t>
            </a:r>
            <a:r>
              <a:rPr lang="en-US" sz="1600" b="1" dirty="0">
                <a:solidFill>
                  <a:schemeClr val="dk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 </a:t>
            </a:r>
            <a:r>
              <a:rPr lang="en-US" sz="1600" b="1" dirty="0">
                <a:solidFill>
                  <a:schemeClr val="dk1"/>
                </a:solidFill>
              </a:rPr>
              <a:t>Nilupa S. Gunaratna, MS, PD</a:t>
            </a:r>
          </a:p>
          <a:p>
            <a:pPr marL="0" indent="0" algn="ctr">
              <a:lnSpc>
                <a:spcPct val="100000"/>
              </a:lnSpc>
              <a:buSzPts val="1622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056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752458" y="1499568"/>
            <a:ext cx="4145025" cy="52382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10</a:t>
            </a:fld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9402" y="1755336"/>
            <a:ext cx="34503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o-LA" sz="1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ປັດໄຈຄວາມສ່ຽງ ຈັດລຽງຕາມ</a:t>
            </a:r>
            <a:r>
              <a:rPr kumimoji="0" lang="lo-L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ການຂາດຄວາມສາມາດໃນການປັບປ່ຽນ ຕະຫຼອດການດຳລົງຊີວິດ (</a:t>
            </a:r>
            <a:r>
              <a:rPr lang="en-US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DALYs</a:t>
            </a:r>
            <a:r>
              <a:rPr lang="lo-LA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  <a:r>
              <a:rPr lang="en-US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ທົ່ວໂລກ. ຕົວເລກມີການປ່ຽນແປງທີ່ສຳພັດຈາກສີຟ້າເຂັ້ມ (ຫຼຸດລົງຫຼາຍທີ່ສຸດ) ຫາສີ ແດງຊ້ໍາ (ເພີ່ມຂຶ້ນຫຼາຍທີ່ສຸດ). ການທີ່ສຳພັດຖືກວັດແທກດ້ວຍ ການສະຫຼຸບຄ່າຂອງມາດຕະຖານຂອງອາຍຸ. ການສະຫຼຸບຄ່າ ແມ່ນການວັດແທກປັດໄຈຄວາມສ່ຽງຂອງການສຳພັດແບບເຊື່ອມສານເຮັດໃຫ້ມີການສົມທຽບຕໍ່ເນື່ອງ, ແບ່ງເປັນຫຼາຍສ່ວນ</a:t>
            </a:r>
            <a:r>
              <a:rPr lang="en-US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 ແບ່ງອອກເປັນສອງສ່ວນ</a:t>
            </a:r>
            <a:r>
              <a:rPr lang="en-US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  <a:endParaRPr lang="lo-LA" sz="1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lo-LA" sz="1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en-US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DALYs=</a:t>
            </a:r>
            <a:r>
              <a:rPr kumimoji="0" lang="lo-LA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 ການຂາດຄວາມສາມາດໃນການປັບປ່ຽນ ຕະຫຼອດການດຳລົງຊີວິດ</a:t>
            </a:r>
            <a:r>
              <a:rPr lang="en-US" sz="14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endParaRPr lang="lo-LA" sz="14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1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8015"/>
            <a:ext cx="9144000" cy="11141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0ECE69-87C2-A98A-CB80-AF4DC3413229}"/>
              </a:ext>
            </a:extLst>
          </p:cNvPr>
          <p:cNvSpPr/>
          <p:nvPr/>
        </p:nvSpPr>
        <p:spPr>
          <a:xfrm>
            <a:off x="0" y="150041"/>
            <a:ext cx="7543800" cy="560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2400" b="1" dirty="0">
                <a:solidFill>
                  <a:schemeClr val="tx1"/>
                </a:solidFill>
              </a:rPr>
              <a:t>5 </a:t>
            </a:r>
            <a:r>
              <a:rPr lang="lo-LA" sz="24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ຂໍ້ຄິດຈາກການສືກສາ ພະຍາດທີ່ເປັນບັນຫາ ໃນທົ່ວໂລກ </a:t>
            </a:r>
            <a:r>
              <a:rPr lang="lo-LA" sz="2400" b="1" dirty="0">
                <a:solidFill>
                  <a:schemeClr val="tx1"/>
                </a:solidFill>
              </a:rPr>
              <a:t>2019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983DC1-E086-A837-26FB-7E10AD6E203B}"/>
              </a:ext>
            </a:extLst>
          </p:cNvPr>
          <p:cNvSpPr/>
          <p:nvPr/>
        </p:nvSpPr>
        <p:spPr>
          <a:xfrm>
            <a:off x="1241264" y="1662188"/>
            <a:ext cx="1607769" cy="286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ຄວາມດັນຫຼອດເລືອດແດງສູງ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BF8C31-4C3F-1BDE-647F-291F1986C062}"/>
              </a:ext>
            </a:extLst>
          </p:cNvPr>
          <p:cNvSpPr/>
          <p:nvPr/>
        </p:nvSpPr>
        <p:spPr>
          <a:xfrm>
            <a:off x="1244642" y="1880146"/>
            <a:ext cx="1607769" cy="286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ສູບຢາ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7C7DBE-5DB3-56D6-A7EC-0A3D4661A383}"/>
              </a:ext>
            </a:extLst>
          </p:cNvPr>
          <p:cNvSpPr/>
          <p:nvPr/>
        </p:nvSpPr>
        <p:spPr>
          <a:xfrm>
            <a:off x="1244641" y="2147995"/>
            <a:ext cx="1607769" cy="286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ຄວາມສ່ຽງຂອງຫານ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83A265-9C48-3A91-8AB4-7A1F7CA9BBE9}"/>
              </a:ext>
            </a:extLst>
          </p:cNvPr>
          <p:cNvSpPr/>
          <p:nvPr/>
        </p:nvSpPr>
        <p:spPr>
          <a:xfrm>
            <a:off x="1198160" y="2368475"/>
            <a:ext cx="1607769" cy="286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ນ້ຳຕານໃນເລືອດສູງ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F3C58F-DC9C-53B9-2332-DA8F8B14BCC3}"/>
              </a:ext>
            </a:extLst>
          </p:cNvPr>
          <p:cNvSpPr/>
          <p:nvPr/>
        </p:nvSpPr>
        <p:spPr>
          <a:xfrm>
            <a:off x="944217" y="2665464"/>
            <a:ext cx="1908191" cy="186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ນ້ຳໜັກເກີດຕ່ຳ ແລະ ລຸລູກ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B1A9B2-EF22-A4C1-67A2-E2A901265FD6}"/>
              </a:ext>
            </a:extLst>
          </p:cNvPr>
          <p:cNvSpPr/>
          <p:nvPr/>
        </p:nvSpPr>
        <p:spPr>
          <a:xfrm>
            <a:off x="944221" y="2907823"/>
            <a:ext cx="1908191" cy="186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ດັດສະນີມວນກາຍສູງ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73EF7-24DB-04DA-627D-DD51043B881D}"/>
              </a:ext>
            </a:extLst>
          </p:cNvPr>
          <p:cNvSpPr/>
          <p:nvPr/>
        </p:nvSpPr>
        <p:spPr>
          <a:xfrm>
            <a:off x="916778" y="5574768"/>
            <a:ext cx="1908191" cy="186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ການເຄື່ອນໄຫວຂອງຮ່າງກາຍໜ້ອຍ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6C96B8-194B-383E-0BB3-540F038D6C68}"/>
              </a:ext>
            </a:extLst>
          </p:cNvPr>
          <p:cNvSpPr/>
          <p:nvPr/>
        </p:nvSpPr>
        <p:spPr>
          <a:xfrm>
            <a:off x="927411" y="5808779"/>
            <a:ext cx="1908191" cy="186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ການລ້ຽງລູກດ້ວຍນ້ຳນົມແມ່ບໍ່ພຽງພໍ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BC23A8-5A87-8E39-189A-F8C3E454CCB3}"/>
              </a:ext>
            </a:extLst>
          </p:cNvPr>
          <p:cNvSpPr/>
          <p:nvPr/>
        </p:nvSpPr>
        <p:spPr>
          <a:xfrm>
            <a:off x="885831" y="6241279"/>
            <a:ext cx="1908191" cy="276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ຄວາມຮຸນແຮງຂອງຜົວເມຍ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7D5C60-448C-99BC-BB70-6F5CD597BE72}"/>
              </a:ext>
            </a:extLst>
          </p:cNvPr>
          <p:cNvSpPr/>
          <p:nvPr/>
        </p:nvSpPr>
        <p:spPr>
          <a:xfrm>
            <a:off x="735623" y="6513585"/>
            <a:ext cx="2089346" cy="254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ການທາລຸນທາງເພດເດັກ ແລະ ການເຂົ່າເຫັງ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666073-C7F9-FD1F-19FA-0926BA20BE35}"/>
              </a:ext>
            </a:extLst>
          </p:cNvPr>
          <p:cNvSpPr/>
          <p:nvPr/>
        </p:nvSpPr>
        <p:spPr>
          <a:xfrm>
            <a:off x="944221" y="3614885"/>
            <a:ext cx="1908191" cy="186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ດັດສະນີມວນກາຍສູງ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345B76-3A6C-4030-191E-EBBCFF0AD9B3}"/>
              </a:ext>
            </a:extLst>
          </p:cNvPr>
          <p:cNvSpPr/>
          <p:nvPr/>
        </p:nvSpPr>
        <p:spPr>
          <a:xfrm>
            <a:off x="940843" y="3185768"/>
            <a:ext cx="1908191" cy="186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ມົນລະພິດຂອງຝຸ່ນລະອອງໃນອາກາດ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8D0D44-52A6-9507-2478-8D810A9616FC}"/>
              </a:ext>
            </a:extLst>
          </p:cNvPr>
          <p:cNvSpPr/>
          <p:nvPr/>
        </p:nvSpPr>
        <p:spPr>
          <a:xfrm>
            <a:off x="927412" y="5111568"/>
            <a:ext cx="1908191" cy="186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ໃຊ້ສານເສບຕິດ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E93455-0CA1-31E1-A5BC-2BE3F7B8F00B}"/>
              </a:ext>
            </a:extLst>
          </p:cNvPr>
          <p:cNvSpPr/>
          <p:nvPr/>
        </p:nvSpPr>
        <p:spPr>
          <a:xfrm>
            <a:off x="885833" y="4633217"/>
            <a:ext cx="1908191" cy="186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ໜ້າທີ່ການຂອງໄຂ່ຫຼັງຜິດປົກກະຕິ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2897EA-7824-9E6D-8BAA-EF9063052478}"/>
              </a:ext>
            </a:extLst>
          </p:cNvPr>
          <p:cNvSpPr/>
          <p:nvPr/>
        </p:nvSpPr>
        <p:spPr>
          <a:xfrm>
            <a:off x="0" y="996854"/>
            <a:ext cx="7643191" cy="355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ພະຍາດທີ່ເປັນບັນຫາໃນທົ່ວໂລກ, ການບາດເຈັບ, ແລະ ການສືກສາປັດໃຈຄວາມສ່ຽງ 2019 ໂດຍການສັງເຄາະຕາມກົດລະບຽບ  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683E1F-FE7E-C0C0-5B5E-A8CAA2C5F37F}"/>
              </a:ext>
            </a:extLst>
          </p:cNvPr>
          <p:cNvSpPr txBox="1"/>
          <p:nvPr/>
        </p:nvSpPr>
        <p:spPr>
          <a:xfrm>
            <a:off x="2824970" y="1419378"/>
            <a:ext cx="200103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lo-LA" sz="12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ອັດຕາການປ່ຽນແປງປະຈໍາປີ.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648E47-717F-4D9F-E1F9-40083ED273CA}"/>
              </a:ext>
            </a:extLst>
          </p:cNvPr>
          <p:cNvSpPr/>
          <p:nvPr/>
        </p:nvSpPr>
        <p:spPr>
          <a:xfrm>
            <a:off x="916779" y="3398200"/>
            <a:ext cx="1908191" cy="186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ໄຂມັນ </a:t>
            </a:r>
            <a:r>
              <a:rPr lang="en-US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LDL </a:t>
            </a:r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ສູງ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45B102-6931-4F3D-245B-A7808F2DEC9C}"/>
              </a:ext>
            </a:extLst>
          </p:cNvPr>
          <p:cNvSpPr/>
          <p:nvPr/>
        </p:nvSpPr>
        <p:spPr>
          <a:xfrm>
            <a:off x="38768" y="3888577"/>
            <a:ext cx="2810266" cy="152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ມົນລະພິດໃນອາກາດຈາກຄົວເຮືອນ ຈາກຄວັນໄຟ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D319B9-5F3A-CD7A-CF0B-318FBE55A786}"/>
              </a:ext>
            </a:extLst>
          </p:cNvPr>
          <p:cNvSpPr/>
          <p:nvPr/>
        </p:nvSpPr>
        <p:spPr>
          <a:xfrm>
            <a:off x="940842" y="4105262"/>
            <a:ext cx="1908191" cy="186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ເດັກນ້ອຍບໍ່ຈະເລີນເຕີບໂຕ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33D9FE-B5CC-A759-1D34-D4920F0B17E9}"/>
              </a:ext>
            </a:extLst>
          </p:cNvPr>
          <p:cNvSpPr/>
          <p:nvPr/>
        </p:nvSpPr>
        <p:spPr>
          <a:xfrm>
            <a:off x="473651" y="4333079"/>
            <a:ext cx="2320373" cy="186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ນ້ຳບໍ່ສະອາດ, ຂາດສຸຂະອະນາໄມ ແລະ ການລ້າງມື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336C57-D3A1-B47E-DB0C-B9A01D0D1A14}"/>
              </a:ext>
            </a:extLst>
          </p:cNvPr>
          <p:cNvSpPr/>
          <p:nvPr/>
        </p:nvSpPr>
        <p:spPr>
          <a:xfrm>
            <a:off x="927412" y="4853965"/>
            <a:ext cx="1908191" cy="186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ຄວາມສ່ຽງຈາກອາຊີບ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27DE79-71EF-BD17-55C5-A15F87AAA027}"/>
              </a:ext>
            </a:extLst>
          </p:cNvPr>
          <p:cNvSpPr/>
          <p:nvPr/>
        </p:nvSpPr>
        <p:spPr>
          <a:xfrm>
            <a:off x="885832" y="5312456"/>
            <a:ext cx="1908191" cy="186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ອຸນນະພູມຕ່ຳ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58A680-B4E2-37E3-DF55-2ED9619DF192}"/>
              </a:ext>
            </a:extLst>
          </p:cNvPr>
          <p:cNvSpPr/>
          <p:nvPr/>
        </p:nvSpPr>
        <p:spPr>
          <a:xfrm>
            <a:off x="885833" y="6070043"/>
            <a:ext cx="1908191" cy="186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ອຸນນະພູມສູງ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1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13" y="251441"/>
            <a:ext cx="8601787" cy="1004305"/>
          </a:xfrm>
        </p:spPr>
        <p:txBody>
          <a:bodyPr>
            <a:noAutofit/>
          </a:bodyPr>
          <a:lstStyle/>
          <a:p>
            <a:r>
              <a:rPr lang="lo-LA" sz="2800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ໂດຍທົ່ວໄປ, ປັດໄຈຄວາມສ່ຽງຂອງການປ່ຽນແປງດ້ານພຶດຕິກຳ ໄດ້ສະສົມໄປຕະຫຼອດຊີວິດ ແລະ ເປັນສາເຫດທັງໝົດຂອງພະຍາດຊຳເຮື້ອ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08647" y="6554996"/>
            <a:ext cx="1509243" cy="19150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11</a:t>
            </a:fld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070497" y="6348809"/>
            <a:ext cx="1509243" cy="1915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0336"/>
          <a:stretch/>
        </p:blipFill>
        <p:spPr>
          <a:xfrm>
            <a:off x="4196619" y="1348356"/>
            <a:ext cx="4023041" cy="511180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83796" y="2496291"/>
            <a:ext cx="3085569" cy="38525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ຕົວກຳນົດທີ່ໃຫຍ່ກວ່າ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ປະຊາກອນ ຜູ້ສູງອາຍຸ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ການມີຊີວິດທີ່ຍືນຍາວ ບໍ່ໄດ້ໝາຍເຖິງການດຳລົງຊີວິດທີ່ມີສຸຂະພາບດີ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ການໄປມາຂອງຄົນໃນທົ່ວໂລກ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ການຄ້າ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 ນະໂຍບາຍກະສິກຳ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ການປ່ຽນແປງລະບົບອາຫານ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0F6070-63EB-CE9D-149D-B94DAD3E2E71}"/>
              </a:ext>
            </a:extLst>
          </p:cNvPr>
          <p:cNvSpPr/>
          <p:nvPr/>
        </p:nvSpPr>
        <p:spPr>
          <a:xfrm>
            <a:off x="6263645" y="4617932"/>
            <a:ext cx="1777483" cy="1759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ເນື້ອງອກ</a:t>
            </a:r>
          </a:p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ພະຍາດຫຼອດເລືອຫົວໃຈພະຍາດປອດຊ່ຳເຮື້ອ</a:t>
            </a:r>
          </a:p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ມະເຮັງຕັບ</a:t>
            </a:r>
          </a:p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ພະຍາດລະບົບລະລາຍ</a:t>
            </a:r>
          </a:p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ຄວາມຜິດປົກກະຕິລະບົບປະສາດ</a:t>
            </a:r>
          </a:p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ໂລກຈິດ ແລະການໃຊ້ສານເສບຕິດ</a:t>
            </a:r>
            <a:endParaRPr lang="lo-LA" sz="900" dirty="0">
              <a:solidFill>
                <a:schemeClr val="tx1"/>
              </a:solidFill>
              <a:highlight>
                <a:srgbClr val="FFFF00"/>
              </a:highlight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900" dirty="0">
                <a:solidFill>
                  <a:schemeClr val="tx1"/>
                </a:solidFill>
                <a:highlight>
                  <a:srgbClr val="FFFF00"/>
                </a:highlight>
                <a:latin typeface="Phetsarath OT" panose="02000500000000020004" pitchFamily="2" charset="0"/>
                <a:cs typeface="Phetsarath OT" panose="02000500000000020004" pitchFamily="2" charset="0"/>
              </a:rPr>
              <a:t>ພະຍາດເບົາຫວານ/</a:t>
            </a:r>
            <a:r>
              <a:rPr lang="en-US" sz="900" dirty="0" err="1">
                <a:solidFill>
                  <a:schemeClr val="tx1"/>
                </a:solidFill>
                <a:highlight>
                  <a:srgbClr val="FFFF00"/>
                </a:highlight>
                <a:latin typeface="Phetsarath OT" panose="02000500000000020004" pitchFamily="2" charset="0"/>
                <a:cs typeface="Phetsarath OT" panose="02000500000000020004" pitchFamily="2" charset="0"/>
              </a:rPr>
              <a:t>urog</a:t>
            </a:r>
            <a:r>
              <a:rPr lang="en-US" sz="900" dirty="0">
                <a:solidFill>
                  <a:schemeClr val="tx1"/>
                </a:solidFill>
                <a:highlight>
                  <a:srgbClr val="FFFF00"/>
                </a:highlight>
                <a:latin typeface="Phetsarath OT" panose="02000500000000020004" pitchFamily="2" charset="0"/>
                <a:cs typeface="Phetsarath OT" panose="02000500000000020004" pitchFamily="2" charset="0"/>
              </a:rPr>
              <a:t>/</a:t>
            </a:r>
            <a:r>
              <a:rPr lang="lo-LA" sz="900" dirty="0">
                <a:solidFill>
                  <a:schemeClr val="tx1"/>
                </a:solidFill>
                <a:highlight>
                  <a:srgbClr val="FFFF00"/>
                </a:highlight>
                <a:latin typeface="Phetsarath OT" panose="02000500000000020004" pitchFamily="2" charset="0"/>
                <a:cs typeface="Phetsarath OT" panose="02000500000000020004" pitchFamily="2" charset="0"/>
              </a:rPr>
              <a:t>ເລືອດ</a:t>
            </a:r>
            <a:r>
              <a:rPr lang="en-US" sz="900" dirty="0">
                <a:solidFill>
                  <a:schemeClr val="tx1"/>
                </a:solidFill>
                <a:highlight>
                  <a:srgbClr val="FFFF00"/>
                </a:highlight>
                <a:latin typeface="Phetsarath OT" panose="02000500000000020004" pitchFamily="2" charset="0"/>
                <a:cs typeface="Phetsarath OT" panose="02000500000000020004" pitchFamily="2" charset="0"/>
              </a:rPr>
              <a:t>/endo</a:t>
            </a:r>
            <a:endParaRPr lang="lo-LA" sz="900" dirty="0">
              <a:solidFill>
                <a:schemeClr val="tx1"/>
              </a:solidFill>
              <a:highlight>
                <a:srgbClr val="FFFF00"/>
              </a:highlight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ກ້າມເນື້ອ ແລະ ກະດູກຜິດປົກກະຕິ</a:t>
            </a:r>
          </a:p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ພະຍາດບໍ່ຕິດຕໍ່ອື່ນໆ</a:t>
            </a:r>
          </a:p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ການບາດເຈັບຈາກການຂົນສົ່ງ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ການບາດເຈັບບໍ່ໄດ້ຕັ້ງໃຈ</a:t>
            </a:r>
          </a:p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ການທຳຮ້າຍຕົນເອງ ແລະ ຄວາມຮຸນແຮງ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2A7A40-C001-9C42-08D7-C67CA7D4E505}"/>
              </a:ext>
            </a:extLst>
          </p:cNvPr>
          <p:cNvSpPr/>
          <p:nvPr/>
        </p:nvSpPr>
        <p:spPr>
          <a:xfrm>
            <a:off x="6241152" y="4273826"/>
            <a:ext cx="1978508" cy="26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ເສຍຊີວິດ ຕໍ່ 100,000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05C6CB-94F0-28F4-C174-A8751D227E22}"/>
              </a:ext>
            </a:extLst>
          </p:cNvPr>
          <p:cNvSpPr/>
          <p:nvPr/>
        </p:nvSpPr>
        <p:spPr>
          <a:xfrm>
            <a:off x="3836539" y="1456090"/>
            <a:ext cx="1978508" cy="26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ຄວາມສ່ຽງຈາກອາຫານ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052715-7F08-2110-2F55-AD5EA4ABAE6B}"/>
              </a:ext>
            </a:extLst>
          </p:cNvPr>
          <p:cNvSpPr/>
          <p:nvPr/>
        </p:nvSpPr>
        <p:spPr>
          <a:xfrm>
            <a:off x="3836539" y="1835122"/>
            <a:ext cx="1978508" cy="26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ຢາສູບ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835F4D-5FE1-D816-B237-50D9445BD969}"/>
              </a:ext>
            </a:extLst>
          </p:cNvPr>
          <p:cNvSpPr/>
          <p:nvPr/>
        </p:nvSpPr>
        <p:spPr>
          <a:xfrm>
            <a:off x="3836539" y="2234634"/>
            <a:ext cx="1978508" cy="26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ດື່ມເຫຼົ້າ ແລະ ໃຊ້ສານເສບຕິດ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10AAC-3566-208B-D732-F44C81EC63BF}"/>
              </a:ext>
            </a:extLst>
          </p:cNvPr>
          <p:cNvSpPr/>
          <p:nvPr/>
        </p:nvSpPr>
        <p:spPr>
          <a:xfrm>
            <a:off x="3836539" y="2575050"/>
            <a:ext cx="1978508" cy="26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ການເຄື່ອນໄຫວຮ່າງກາຍໜ້ອຍ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F59C9D-7B74-C7CA-909A-F1F404AD2A90}"/>
              </a:ext>
            </a:extLst>
          </p:cNvPr>
          <p:cNvSpPr/>
          <p:nvPr/>
        </p:nvSpPr>
        <p:spPr>
          <a:xfrm>
            <a:off x="3825745" y="2966184"/>
            <a:ext cx="1978508" cy="26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ເພດສຳພັນທີ່ບໍ່ປ້ອງກັນ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EEF213-0749-C0E7-1A77-C2E40C1A51E9}"/>
              </a:ext>
            </a:extLst>
          </p:cNvPr>
          <p:cNvSpPr/>
          <p:nvPr/>
        </p:nvSpPr>
        <p:spPr>
          <a:xfrm>
            <a:off x="3865502" y="3320452"/>
            <a:ext cx="1978508" cy="26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ການທາລຸນທາງເພດ ແລະ ຄວາມຮຸນແຮງ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17040C-B31C-9096-918B-A85AE5466B78}"/>
              </a:ext>
            </a:extLst>
          </p:cNvPr>
          <p:cNvSpPr/>
          <p:nvPr/>
        </p:nvSpPr>
        <p:spPr>
          <a:xfrm>
            <a:off x="3846057" y="3731471"/>
            <a:ext cx="1978508" cy="26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ຂາດໂພຊະນາການ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0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0" y="200055"/>
            <a:ext cx="7886700" cy="1017107"/>
          </a:xfrm>
        </p:spPr>
        <p:txBody>
          <a:bodyPr>
            <a:noAutofit/>
          </a:bodyPr>
          <a:lstStyle/>
          <a:p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ຕົວຊີ້ວັດໂພຊະນາການ ທີ່ພົວພັນກັບພະຍາດບໍ່ຕິດຕໍ່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12</a:t>
            </a:fld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28650" y="1487967"/>
            <a:ext cx="7886700" cy="516997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ເປົ້າໝາຍໃນທົ່ວໂລກ ຂອງພະຍາດບໍ່ຕິດຕໍ່ ປີ </a:t>
            </a:r>
            <a:r>
              <a:rPr lang="en-US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2025 (</a:t>
            </a: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ພົວພັນກັບອາຫານ</a:t>
            </a:r>
            <a:r>
              <a:rPr lang="en-US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ຜູ້ໃຫຍ່</a:t>
            </a:r>
            <a:r>
              <a:rPr lang="en-US" sz="2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lo-LA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ການບໍລິໂພກເກືອ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</a:pP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30% 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 ຂອງປະຊາກອນໂດຍສະເລ່ຍ  ຫຼຸດຜ່ອນການບໍລິໂພກເກືອ/ ໂຊດ້ຽມລົງ ໃນປີ 2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025</a:t>
            </a:r>
          </a:p>
          <a:p>
            <a:pPr marL="914400" lvl="1" indent="-457200">
              <a:lnSpc>
                <a:spcPct val="13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ແນະນຳໃຫ້ປະຊາກອນ ບໍລິໂພກເກືອ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 5 g/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ມື້</a:t>
            </a:r>
            <a:endParaRPr lang="en-US"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914400" lvl="1" indent="-457200">
              <a:lnSpc>
                <a:spcPct val="13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ແນະນຳໃຫ້ປະຊາກອນ ບໍລິໂພກໂຊດ້ຽມ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 2 g/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ມື້</a:t>
            </a:r>
            <a:endParaRPr lang="en-US"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lo-LA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ຄວາມດັນເລືອດສູງ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</a:pP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25% 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ຫຼຸດຜ່ອນ ການແຜ່ຂະຫຍາຍຂອງ ການເປັນຄວາມດັນເລືອດສູງ</a:t>
            </a:r>
            <a:endParaRPr lang="en-US"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914400" lvl="1" indent="-457200">
              <a:lnSpc>
                <a:spcPct val="13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ນິຍາມຂອງຄວາມດັນເລືອດສູງແມ່ນ ຄວາມດັນເລືອດເບື້ອງເທິງ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/ 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ຄວາມດັນເລືອດເບື້ອງລຸ່ມ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 ≥ 140/90 mmHg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lo-LA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ພາວະເປັນພະຍາດອ້ວນ ແລະ ພະຍາດເບົາຫວານ</a:t>
            </a:r>
            <a:r>
              <a:rPr lang="en-US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ຫຼຸດຜ່ອນເຄິ່ງໜື່ງຂອງ ພາວະພະຍາດອ້ວນ ແລະ ເບົາຫວານ</a:t>
            </a:r>
            <a:endParaRPr lang="en-US"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ພາລະພະຍາດອ້ວນໃນຜູ້ໃຫຍ່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: BMI ≥ 30 kg/m</a:t>
            </a:r>
            <a:r>
              <a:rPr lang="en-US" sz="1800" baseline="30000" dirty="0">
                <a:latin typeface="Phetsarath OT" panose="02000500000000020004" pitchFamily="2" charset="0"/>
                <a:cs typeface="Phetsarath OT" panose="02000500000000020004" pitchFamily="2" charset="0"/>
              </a:rPr>
              <a:t>2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ເບົາຫວານໃນຜູ້ໃຫຍ່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ນ້ຳຕານໃນເລືອດ</a:t>
            </a:r>
            <a:r>
              <a:rPr lang="en-US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 ≥ 7.0 mmol/L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57945"/>
            <a:ext cx="2969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Global Nutrition </a:t>
            </a:r>
            <a:r>
              <a:rPr lang="en-US" sz="10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Report</a:t>
            </a:r>
            <a:r>
              <a:rPr lang="en-US" sz="10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(2021)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631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869" y="549386"/>
            <a:ext cx="7888638" cy="734630"/>
          </a:xfrm>
        </p:spPr>
        <p:txBody>
          <a:bodyPr>
            <a:noAutofit/>
          </a:bodyPr>
          <a:lstStyle/>
          <a:p>
            <a:br>
              <a:rPr lang="en-US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</a:br>
            <a:br>
              <a:rPr lang="en-US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ອາຫານທີ່ເປັນບັນຫາຕໍ່ສຸຂະພາບເພີ່ມຂື້ນ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564260" y="2100817"/>
            <a:ext cx="8184433" cy="44511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13</a:t>
            </a:fld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9281" y="1424878"/>
            <a:ext cx="7636544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o-LA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ການເສຍຊີວິດ ເນື່ອງຈາກປັດໄຈຄວາມສ່ຽງດ້ານອາຫານ ໂດຍສາເຫດການເສຍຊີວິດ ກ່ຽວຂ້ອງກັບອົງປະກອບຂອງອາຫານ ແລະ ນ້ຳໜັກເພີ່ມຂື້ນ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2010 </a:t>
            </a:r>
            <a:r>
              <a:rPr lang="lo-LA" sz="1400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57945"/>
            <a:ext cx="5987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Health and environmental impacts of diets worldwide - Global Nutrition </a:t>
            </a:r>
            <a:r>
              <a:rPr lang="en-US" sz="10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Report</a:t>
            </a:r>
            <a:r>
              <a:rPr lang="en-US" sz="10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(2021)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2EC8C-D474-6EDE-5AAD-106861F5C78B}"/>
              </a:ext>
            </a:extLst>
          </p:cNvPr>
          <p:cNvSpPr/>
          <p:nvPr/>
        </p:nvSpPr>
        <p:spPr>
          <a:xfrm>
            <a:off x="1042360" y="6023392"/>
            <a:ext cx="571500" cy="236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ກິນໝາກໄມ້ໜ້ອຍ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C8350A-5CB6-ACFF-8ACE-551DFB7FAD7E}"/>
              </a:ext>
            </a:extLst>
          </p:cNvPr>
          <p:cNvSpPr/>
          <p:nvPr/>
        </p:nvSpPr>
        <p:spPr>
          <a:xfrm>
            <a:off x="1731130" y="5995175"/>
            <a:ext cx="641271" cy="40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ກິນທັນຍາພຶດໜ້ອຍ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A06BFD-1A1A-5506-ABEB-A09F63F9D9BD}"/>
              </a:ext>
            </a:extLst>
          </p:cNvPr>
          <p:cNvSpPr/>
          <p:nvPr/>
        </p:nvSpPr>
        <p:spPr>
          <a:xfrm>
            <a:off x="2372401" y="6038577"/>
            <a:ext cx="791467" cy="205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ກິນຜັກໜ້ອຍ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4EEF5B-4C4B-ABE3-7BAE-FB342A611123}"/>
              </a:ext>
            </a:extLst>
          </p:cNvPr>
          <p:cNvSpPr/>
          <p:nvPr/>
        </p:nvSpPr>
        <p:spPr>
          <a:xfrm>
            <a:off x="3578311" y="2030414"/>
            <a:ext cx="504825" cy="31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ysClr val="windowText" lastClr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ມະເຮັງ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1FFB54-6C14-918B-663F-89F17215EB0E}"/>
              </a:ext>
            </a:extLst>
          </p:cNvPr>
          <p:cNvSpPr txBox="1"/>
          <p:nvPr/>
        </p:nvSpPr>
        <p:spPr>
          <a:xfrm>
            <a:off x="5424291" y="2072769"/>
            <a:ext cx="1255594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lo-LA" sz="900" dirty="0">
                <a:solidFill>
                  <a:sysClr val="windowText" lastClr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ພະຍາດລະບົບຫາຍໃຈ</a:t>
            </a:r>
            <a:endParaRPr lang="en-US" sz="900" dirty="0">
              <a:solidFill>
                <a:sysClr val="windowText" lastClr="00000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AEB75F-0069-6EFF-4642-8ABCE74E94A9}"/>
              </a:ext>
            </a:extLst>
          </p:cNvPr>
          <p:cNvSpPr txBox="1"/>
          <p:nvPr/>
        </p:nvSpPr>
        <p:spPr>
          <a:xfrm>
            <a:off x="4475840" y="2076590"/>
            <a:ext cx="58102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lo-LA" sz="900" dirty="0">
                <a:solidFill>
                  <a:sysClr val="windowText" lastClr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ເບົາຫວານ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29CC32-2636-C781-DB75-5425D30B73AE}"/>
              </a:ext>
            </a:extLst>
          </p:cNvPr>
          <p:cNvSpPr txBox="1"/>
          <p:nvPr/>
        </p:nvSpPr>
        <p:spPr>
          <a:xfrm>
            <a:off x="827293" y="2066921"/>
            <a:ext cx="157313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lo-LA" sz="900" dirty="0">
                <a:solidFill>
                  <a:sysClr val="windowText" lastClr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ພະຍາດຫົວໃຈເສັ້ນເລືອດ</a:t>
            </a:r>
            <a:endParaRPr lang="en-US" sz="900" dirty="0">
              <a:solidFill>
                <a:sysClr val="windowText" lastClr="00000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653862-2633-3343-38C7-CCB9285B17D1}"/>
              </a:ext>
            </a:extLst>
          </p:cNvPr>
          <p:cNvSpPr txBox="1"/>
          <p:nvPr/>
        </p:nvSpPr>
        <p:spPr>
          <a:xfrm>
            <a:off x="2761586" y="2014679"/>
            <a:ext cx="504824" cy="50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lo-LA" sz="900" dirty="0">
                <a:solidFill>
                  <a:sysClr val="windowText" lastClr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ເສັ້ນ ເລືອດຕີບ</a:t>
            </a:r>
            <a:endParaRPr lang="en-US" sz="900" dirty="0">
              <a:solidFill>
                <a:sysClr val="windowText" lastClr="00000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0516A1-DCCE-2D8E-1FF7-792945AB05BC}"/>
              </a:ext>
            </a:extLst>
          </p:cNvPr>
          <p:cNvSpPr/>
          <p:nvPr/>
        </p:nvSpPr>
        <p:spPr>
          <a:xfrm>
            <a:off x="3144946" y="6023392"/>
            <a:ext cx="641271" cy="40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ກິນປະເພດຖົ່ວໜ້ອຍ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ECFD7F-55D8-E5D7-BD7F-8B22D51A01F4}"/>
              </a:ext>
            </a:extLst>
          </p:cNvPr>
          <p:cNvSpPr/>
          <p:nvPr/>
        </p:nvSpPr>
        <p:spPr>
          <a:xfrm>
            <a:off x="3733652" y="5986074"/>
            <a:ext cx="838348" cy="40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ກິນປະເພດຖົ່ວ ແລະແກ່ນໜ້ອຍ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482209-A2E2-3352-DCAD-91C4179FCD1D}"/>
              </a:ext>
            </a:extLst>
          </p:cNvPr>
          <p:cNvSpPr/>
          <p:nvPr/>
        </p:nvSpPr>
        <p:spPr>
          <a:xfrm>
            <a:off x="4519626" y="6023391"/>
            <a:ext cx="719124" cy="40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ກິນຊີ້ນປຸງແຕ່ງສູງ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D09003-92AE-2672-A67D-4B8A74E86F3B}"/>
              </a:ext>
            </a:extLst>
          </p:cNvPr>
          <p:cNvSpPr/>
          <p:nvPr/>
        </p:nvSpPr>
        <p:spPr>
          <a:xfrm>
            <a:off x="7346876" y="6003821"/>
            <a:ext cx="719124" cy="40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ນ້ຳໜັກເກີນ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6CA3F8-39AB-BAC4-D207-AF9F2BE7B951}"/>
              </a:ext>
            </a:extLst>
          </p:cNvPr>
          <p:cNvSpPr/>
          <p:nvPr/>
        </p:nvSpPr>
        <p:spPr>
          <a:xfrm>
            <a:off x="5933251" y="5993440"/>
            <a:ext cx="719124" cy="40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ດື່ມເຄື່ອງດື່ມມີນ້ຳຕານສູງ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2A2291-4610-D8DA-C0FE-8E9E8A058AF0}"/>
              </a:ext>
            </a:extLst>
          </p:cNvPr>
          <p:cNvSpPr/>
          <p:nvPr/>
        </p:nvSpPr>
        <p:spPr>
          <a:xfrm>
            <a:off x="6611063" y="5969925"/>
            <a:ext cx="719124" cy="40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ພາວະໂລກອ້ວນ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4C98E3-3835-C190-AF6E-789763C03E7C}"/>
              </a:ext>
            </a:extLst>
          </p:cNvPr>
          <p:cNvSpPr/>
          <p:nvPr/>
        </p:nvSpPr>
        <p:spPr>
          <a:xfrm>
            <a:off x="5236176" y="6011021"/>
            <a:ext cx="719124" cy="40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ກິນຊີ້ນແດງສູງ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8724CB-B120-159F-013E-F30AEEA62D4C}"/>
              </a:ext>
            </a:extLst>
          </p:cNvPr>
          <p:cNvSpPr/>
          <p:nvPr/>
        </p:nvSpPr>
        <p:spPr>
          <a:xfrm>
            <a:off x="8082689" y="6003820"/>
            <a:ext cx="719124" cy="40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ນ້ຳໜັກຫຼຸດ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E254D0-DA43-65E1-68FC-802A90B76A17}"/>
              </a:ext>
            </a:extLst>
          </p:cNvPr>
          <p:cNvSpPr/>
          <p:nvPr/>
        </p:nvSpPr>
        <p:spPr>
          <a:xfrm>
            <a:off x="7032100" y="6370034"/>
            <a:ext cx="719124" cy="40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ນ້ຳໜັກ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C13737-108B-BFE2-9E3A-289A9F69C3C7}"/>
              </a:ext>
            </a:extLst>
          </p:cNvPr>
          <p:cNvSpPr/>
          <p:nvPr/>
        </p:nvSpPr>
        <p:spPr>
          <a:xfrm>
            <a:off x="2791432" y="6326471"/>
            <a:ext cx="1413418" cy="400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ອົງປະກອບຂອງອາຫານ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23110C-C3CA-A8B1-49FA-7BEE39200456}"/>
              </a:ext>
            </a:extLst>
          </p:cNvPr>
          <p:cNvSpPr txBox="1"/>
          <p:nvPr/>
        </p:nvSpPr>
        <p:spPr>
          <a:xfrm rot="16200000">
            <a:off x="-658478" y="3538648"/>
            <a:ext cx="2445476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lo-LA" sz="900" dirty="0">
                <a:solidFill>
                  <a:sysClr val="windowText" lastClr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ການເສຍຊີວິດ (ຜູ້ໃຫຍ່ ລ້ານຄົນ ຕໍ່ປີ)</a:t>
            </a:r>
            <a:endParaRPr lang="en-US" sz="900" dirty="0">
              <a:solidFill>
                <a:sysClr val="windowText" lastClr="00000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67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777D-EC7B-8E47-BE15-D54A2BEC03E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689"/>
            <a:ext cx="9144000" cy="5589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641275"/>
            <a:ext cx="3195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000" dirty="0">
                <a:latin typeface="Phetsarath OT" panose="02000500000000020004" pitchFamily="2" charset="0"/>
                <a:cs typeface="Phetsarath OT" panose="02000500000000020004" pitchFamily="2" charset="0"/>
              </a:rPr>
              <a:t>ແຫຼ່ວຂໍ້ມູນ</a:t>
            </a:r>
            <a:r>
              <a:rPr lang="en-US" sz="10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1000" dirty="0">
                <a:latin typeface="Phetsarath OT" panose="02000500000000020004" pitchFamily="2" charset="0"/>
                <a:cs typeface="Phetsarath OT" panose="02000500000000020004" pitchFamily="2" charset="0"/>
              </a:rPr>
              <a:t>ບົດລາຍງານໂພຊະນາການທົ່ວໂລກ</a:t>
            </a:r>
            <a:r>
              <a:rPr lang="en-US" sz="1000" dirty="0">
                <a:latin typeface="Phetsarath OT" panose="02000500000000020004" pitchFamily="2" charset="0"/>
                <a:cs typeface="Phetsarath OT" panose="02000500000000020004" pitchFamily="2" charset="0"/>
              </a:rPr>
              <a:t>, 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D3C147-3FD6-7C08-2948-73D39D14AC79}"/>
              </a:ext>
            </a:extLst>
          </p:cNvPr>
          <p:cNvSpPr/>
          <p:nvPr/>
        </p:nvSpPr>
        <p:spPr>
          <a:xfrm>
            <a:off x="333374" y="649851"/>
            <a:ext cx="7991475" cy="1301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3200" b="1" dirty="0">
                <a:solidFill>
                  <a:srgbClr val="DE5B0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ໃນບາງຂົງເຂດ 33% ຂອງເດັກໃນໄວຮຽນ ບໍ່ກິນໝາກໄມ້ - ແລະ 59% ດື່ມນ້ຳອັດລົມ</a:t>
            </a:r>
            <a:endParaRPr lang="en-US" sz="3200" b="1" dirty="0">
              <a:solidFill>
                <a:srgbClr val="DE5B04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EC8FAB-2682-F2BB-587D-B37F52E56598}"/>
              </a:ext>
            </a:extLst>
          </p:cNvPr>
          <p:cNvSpPr/>
          <p:nvPr/>
        </p:nvSpPr>
        <p:spPr>
          <a:xfrm>
            <a:off x="3019425" y="4933951"/>
            <a:ext cx="828675" cy="390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ກິນໝາກໄມ້ທຸກມື້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9E1AD3-F7AE-B90D-8734-261E7EFFF856}"/>
              </a:ext>
            </a:extLst>
          </p:cNvPr>
          <p:cNvSpPr/>
          <p:nvPr/>
        </p:nvSpPr>
        <p:spPr>
          <a:xfrm>
            <a:off x="4000500" y="4924426"/>
            <a:ext cx="904875" cy="390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ກິນຜັກທຸກມື້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F1E9A2-A415-34D0-B71D-7E5E4749BF5A}"/>
              </a:ext>
            </a:extLst>
          </p:cNvPr>
          <p:cNvSpPr/>
          <p:nvPr/>
        </p:nvSpPr>
        <p:spPr>
          <a:xfrm>
            <a:off x="5138737" y="4953001"/>
            <a:ext cx="828675" cy="390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ກິນນ້ຳອັດລົມທຸກມື້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5B9DC4-B1A5-2D97-134D-94DD57828A3C}"/>
              </a:ext>
            </a:extLst>
          </p:cNvPr>
          <p:cNvSpPr/>
          <p:nvPr/>
        </p:nvSpPr>
        <p:spPr>
          <a:xfrm>
            <a:off x="6196012" y="4961034"/>
            <a:ext cx="828675" cy="390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ບໍ່ຫິວ ຫຼື ຫິວໜ້ອຍທີ່ສຸດ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0724A-1E12-FCDA-DA65-57DFBA2526CB}"/>
              </a:ext>
            </a:extLst>
          </p:cNvPr>
          <p:cNvSpPr/>
          <p:nvPr/>
        </p:nvSpPr>
        <p:spPr>
          <a:xfrm>
            <a:off x="7224712" y="4981052"/>
            <a:ext cx="828675" cy="390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ຫິວຕະຫຼອດ ຫຼື ເກືອບວ່າຫິວຕະຫຼອດ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65AD35-3522-C059-F880-6AFB66DF7D28}"/>
              </a:ext>
            </a:extLst>
          </p:cNvPr>
          <p:cNvSpPr/>
          <p:nvPr/>
        </p:nvSpPr>
        <p:spPr>
          <a:xfrm>
            <a:off x="609601" y="3535157"/>
            <a:ext cx="571500" cy="390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ອາຊີ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C6E66D-369E-92EB-C721-0E96D484BBA3}"/>
              </a:ext>
            </a:extLst>
          </p:cNvPr>
          <p:cNvSpPr/>
          <p:nvPr/>
        </p:nvSpPr>
        <p:spPr>
          <a:xfrm>
            <a:off x="609601" y="4269549"/>
            <a:ext cx="828675" cy="390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ອາຟີກກາ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D8BD12-263D-11E4-B23C-86D5C42961C2}"/>
              </a:ext>
            </a:extLst>
          </p:cNvPr>
          <p:cNvSpPr/>
          <p:nvPr/>
        </p:nvSpPr>
        <p:spPr>
          <a:xfrm>
            <a:off x="640556" y="4706207"/>
            <a:ext cx="1257300" cy="390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ລາຕິນອາເມລິກາ ແລະ ຄາເນເບຍ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2A0126-67DF-0205-758A-84315BB47232}"/>
              </a:ext>
            </a:extLst>
          </p:cNvPr>
          <p:cNvSpPr/>
          <p:nvPr/>
        </p:nvSpPr>
        <p:spPr>
          <a:xfrm>
            <a:off x="609601" y="3879024"/>
            <a:ext cx="1085850" cy="390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ແຖບມະຫາສະໝຸດ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66548B-3021-CC08-020D-E6F18BE90B31}"/>
              </a:ext>
            </a:extLst>
          </p:cNvPr>
          <p:cNvSpPr/>
          <p:nvPr/>
        </p:nvSpPr>
        <p:spPr>
          <a:xfrm>
            <a:off x="295276" y="1951133"/>
            <a:ext cx="1828799" cy="1371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600" dirty="0">
                <a:solidFill>
                  <a:srgbClr val="DE5B0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ການເພີ້ມການກິນໝາກໄມ້, ຜັກ ແລະ ດື່ມນ້ຳອັດລົມ ຂອງກຸ່ມເດັກໃນໄວຮຽນ ແລະ ຜູ້ໃຫຍ່</a:t>
            </a:r>
            <a:endParaRPr lang="en-US" sz="1600" dirty="0">
              <a:solidFill>
                <a:srgbClr val="DE5B04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3F5001-29CD-F4E2-8475-D92BDD18B705}"/>
              </a:ext>
            </a:extLst>
          </p:cNvPr>
          <p:cNvSpPr/>
          <p:nvPr/>
        </p:nvSpPr>
        <p:spPr>
          <a:xfrm rot="16200000">
            <a:off x="1704976" y="3461437"/>
            <a:ext cx="1200151" cy="390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ການແຜ່ຂະຫຍາຍ %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11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777D-EC7B-8E47-BE15-D54A2BEC03E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125"/>
            <a:ext cx="9144000" cy="61106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E9EA36-A6E4-80CE-C1FE-1DD46D0FDB14}"/>
              </a:ext>
            </a:extLst>
          </p:cNvPr>
          <p:cNvSpPr/>
          <p:nvPr/>
        </p:nvSpPr>
        <p:spPr>
          <a:xfrm>
            <a:off x="381000" y="424926"/>
            <a:ext cx="8077200" cy="116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3600" b="1" dirty="0">
                <a:solidFill>
                  <a:srgbClr val="DE5B0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69% ຂອງອາຫານສຳເລັດຮູບ ບໍ່ແມ່ນອາຫານທີ່ດີຕໍ່ສຸຂະພາບ</a:t>
            </a:r>
            <a:endParaRPr lang="en-US" sz="3600" b="1" dirty="0">
              <a:solidFill>
                <a:srgbClr val="DE5B04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BF7BC3-EFFF-9BCE-9109-38C7B34BE9ED}"/>
              </a:ext>
            </a:extLst>
          </p:cNvPr>
          <p:cNvSpPr/>
          <p:nvPr/>
        </p:nvSpPr>
        <p:spPr>
          <a:xfrm>
            <a:off x="381000" y="1690129"/>
            <a:ext cx="7658100" cy="390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600" b="1" dirty="0">
                <a:solidFill>
                  <a:srgbClr val="DE5B0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ແນວໂນ້ມ ແລະ ຮູບແບບ</a:t>
            </a:r>
            <a:r>
              <a:rPr lang="en-US" sz="1600" b="1" dirty="0">
                <a:solidFill>
                  <a:srgbClr val="DE5B0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1600" b="1" dirty="0">
                <a:solidFill>
                  <a:srgbClr val="DE5B0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ຍອດຂາຍອາຫານສຳເລັດຮູບ ໃນຂົງເຂດ, 2005 - 2017 </a:t>
            </a:r>
            <a:endParaRPr lang="en-US" sz="1600" b="1" dirty="0">
              <a:solidFill>
                <a:srgbClr val="DE5B04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27D2B6-63A6-5B1C-1090-25ADBD33F803}"/>
              </a:ext>
            </a:extLst>
          </p:cNvPr>
          <p:cNvSpPr/>
          <p:nvPr/>
        </p:nvSpPr>
        <p:spPr>
          <a:xfrm>
            <a:off x="3638551" y="5526979"/>
            <a:ext cx="771525" cy="228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ເອີຮົບ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05AE28-D41A-EF6C-A938-B0404936A586}"/>
              </a:ext>
            </a:extLst>
          </p:cNvPr>
          <p:cNvSpPr/>
          <p:nvPr/>
        </p:nvSpPr>
        <p:spPr>
          <a:xfrm>
            <a:off x="5286375" y="5508198"/>
            <a:ext cx="590550" cy="224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ອາຊີ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5E2AA7-C1AC-80F1-7A0C-F11BC8404975}"/>
              </a:ext>
            </a:extLst>
          </p:cNvPr>
          <p:cNvSpPr/>
          <p:nvPr/>
        </p:nvSpPr>
        <p:spPr>
          <a:xfrm>
            <a:off x="5876925" y="5528926"/>
            <a:ext cx="866775" cy="224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ລາຕິນອາເມລິກາ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DEBDA1-EE4C-2362-58E1-C68634D5A17F}"/>
              </a:ext>
            </a:extLst>
          </p:cNvPr>
          <p:cNvSpPr/>
          <p:nvPr/>
        </p:nvSpPr>
        <p:spPr>
          <a:xfrm>
            <a:off x="6738937" y="5516306"/>
            <a:ext cx="771525" cy="228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ອາຟີກກາ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C52AB3-835F-19A8-67F3-7FADA0397970}"/>
              </a:ext>
            </a:extLst>
          </p:cNvPr>
          <p:cNvSpPr/>
          <p:nvPr/>
        </p:nvSpPr>
        <p:spPr>
          <a:xfrm>
            <a:off x="7572374" y="5525031"/>
            <a:ext cx="771525" cy="228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ທົ່ວໂລກ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B6E9F7-8D3C-F531-E7AD-E4ABAEE9FDC6}"/>
              </a:ext>
            </a:extLst>
          </p:cNvPr>
          <p:cNvSpPr/>
          <p:nvPr/>
        </p:nvSpPr>
        <p:spPr>
          <a:xfrm>
            <a:off x="2714629" y="5513827"/>
            <a:ext cx="866774" cy="152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ອາເມລິກາເໜືອ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9F1950-FC89-148A-5906-C0FB39A4A45F}"/>
              </a:ext>
            </a:extLst>
          </p:cNvPr>
          <p:cNvSpPr/>
          <p:nvPr/>
        </p:nvSpPr>
        <p:spPr>
          <a:xfrm>
            <a:off x="4319588" y="5534027"/>
            <a:ext cx="771525" cy="228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ແຖບມະຫາສະໝຸດ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414F07-BDE2-003B-E4BE-ED741799AC57}"/>
              </a:ext>
            </a:extLst>
          </p:cNvPr>
          <p:cNvSpPr/>
          <p:nvPr/>
        </p:nvSpPr>
        <p:spPr>
          <a:xfrm>
            <a:off x="661989" y="4141439"/>
            <a:ext cx="771525" cy="228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ນ້ຳມັນພຶດ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AA0D39-64C1-4450-AA02-AE6BF5F93A75}"/>
              </a:ext>
            </a:extLst>
          </p:cNvPr>
          <p:cNvSpPr/>
          <p:nvPr/>
        </p:nvSpPr>
        <p:spPr>
          <a:xfrm>
            <a:off x="645244" y="2735603"/>
            <a:ext cx="1300161" cy="390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ອາຫານວ່າງ ຂະໝົມປັງ ແລະ ໝາກໄມ້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4BB339-DCF4-AF79-24AE-148A2B38FA9C}"/>
              </a:ext>
            </a:extLst>
          </p:cNvPr>
          <p:cNvSpPr/>
          <p:nvPr/>
        </p:nvSpPr>
        <p:spPr>
          <a:xfrm>
            <a:off x="659531" y="2490392"/>
            <a:ext cx="1252538" cy="228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ອາຫານສຳເລັດຮູບ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16237D-BB72-F29D-BEEA-990A6CB366EA}"/>
              </a:ext>
            </a:extLst>
          </p:cNvPr>
          <p:cNvSpPr/>
          <p:nvPr/>
        </p:nvSpPr>
        <p:spPr>
          <a:xfrm>
            <a:off x="652464" y="2193575"/>
            <a:ext cx="1300161" cy="228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ອາຫານເຊົ້າ ທັນຍາພຶດ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26C4DA-6EC8-E08A-2FEB-7F4F8B0C0023}"/>
              </a:ext>
            </a:extLst>
          </p:cNvPr>
          <p:cNvSpPr/>
          <p:nvPr/>
        </p:nvSpPr>
        <p:spPr>
          <a:xfrm>
            <a:off x="661990" y="3120711"/>
            <a:ext cx="771525" cy="228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ຂະໝົມອົມ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6C10A3-8DE6-A380-6D89-51AC6518ED42}"/>
              </a:ext>
            </a:extLst>
          </p:cNvPr>
          <p:cNvSpPr/>
          <p:nvPr/>
        </p:nvSpPr>
        <p:spPr>
          <a:xfrm>
            <a:off x="647702" y="3757150"/>
            <a:ext cx="1123948" cy="35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ກະແລັມ ແລະ </a:t>
            </a:r>
          </a:p>
          <a:p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ອາຫານວ່າງແຊແຂງ 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C95AA6-AACC-C80C-A4A0-908BCCE6EE52}"/>
              </a:ext>
            </a:extLst>
          </p:cNvPr>
          <p:cNvSpPr/>
          <p:nvPr/>
        </p:nvSpPr>
        <p:spPr>
          <a:xfrm>
            <a:off x="661990" y="3470896"/>
            <a:ext cx="1212965" cy="24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ອາຫານວ່າງ ລົດເຄັມ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C9D8B9-9964-7271-6200-E90D1E9B15AE}"/>
              </a:ext>
            </a:extLst>
          </p:cNvPr>
          <p:cNvSpPr/>
          <p:nvPr/>
        </p:nvSpPr>
        <p:spPr>
          <a:xfrm>
            <a:off x="652464" y="5475183"/>
            <a:ext cx="1100138" cy="191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ປະເພດ ຂະໝົມອົບ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FFC8A7-4177-70E0-2635-E62215A02AF2}"/>
              </a:ext>
            </a:extLst>
          </p:cNvPr>
          <p:cNvSpPr/>
          <p:nvPr/>
        </p:nvSpPr>
        <p:spPr>
          <a:xfrm>
            <a:off x="652464" y="5103355"/>
            <a:ext cx="1638300" cy="329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ປະເພດ ອາຫານແຫ້ງ ສຳເລັດຮູບ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06F6CF-29A3-9451-50C8-6E3334645B2E}"/>
              </a:ext>
            </a:extLst>
          </p:cNvPr>
          <p:cNvSpPr/>
          <p:nvPr/>
        </p:nvSpPr>
        <p:spPr>
          <a:xfrm>
            <a:off x="645244" y="4788602"/>
            <a:ext cx="1757362" cy="228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ຊີ້ນ ແລະ ອາຫານທະເລ ປຸງແຕ່ງ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635D93-B639-4AAE-7388-A83A8EF8FE44}"/>
              </a:ext>
            </a:extLst>
          </p:cNvPr>
          <p:cNvSpPr/>
          <p:nvPr/>
        </p:nvSpPr>
        <p:spPr>
          <a:xfrm>
            <a:off x="628652" y="4410124"/>
            <a:ext cx="1495423" cy="289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ປະເພດຊ໊ອດ,ນ້ຳສະລັດ, </a:t>
            </a:r>
          </a:p>
          <a:p>
            <a:r>
              <a:rPr lang="lo-LA" sz="10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ເຄື່ອງປຸງລົດ</a:t>
            </a:r>
            <a:endParaRPr lang="en-US" sz="10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E4C37D-60A3-EB68-07DB-7FE7B459FE4B}"/>
              </a:ext>
            </a:extLst>
          </p:cNvPr>
          <p:cNvSpPr txBox="1"/>
          <p:nvPr/>
        </p:nvSpPr>
        <p:spPr>
          <a:xfrm>
            <a:off x="0" y="6562853"/>
            <a:ext cx="3195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000" dirty="0">
                <a:latin typeface="Phetsarath OT" panose="02000500000000020004" pitchFamily="2" charset="0"/>
                <a:cs typeface="Phetsarath OT" panose="02000500000000020004" pitchFamily="2" charset="0"/>
              </a:rPr>
              <a:t>ແຫຼ່ວຂໍ້ມູນ</a:t>
            </a:r>
            <a:r>
              <a:rPr lang="en-US" sz="1000" dirty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1000" dirty="0">
                <a:latin typeface="Phetsarath OT" panose="02000500000000020004" pitchFamily="2" charset="0"/>
                <a:cs typeface="Phetsarath OT" panose="02000500000000020004" pitchFamily="2" charset="0"/>
              </a:rPr>
              <a:t>ບົດລາຍງານໂພຊະນາການທົ່ວໂລກ</a:t>
            </a:r>
            <a:r>
              <a:rPr lang="en-US" sz="1000" dirty="0">
                <a:latin typeface="Phetsarath OT" panose="02000500000000020004" pitchFamily="2" charset="0"/>
                <a:cs typeface="Phetsarath OT" panose="02000500000000020004" pitchFamily="2" charset="0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3979556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97" y="365126"/>
            <a:ext cx="7886700" cy="907588"/>
          </a:xfrm>
        </p:spPr>
        <p:txBody>
          <a:bodyPr>
            <a:normAutofit/>
          </a:bodyPr>
          <a:lstStyle/>
          <a:p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ພະຍາດຫົວໃຈເສັ້ນເລືອດ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488314" y="1108592"/>
            <a:ext cx="5520217" cy="57134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65687" y="6630548"/>
            <a:ext cx="1509243" cy="19150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16</a:t>
            </a:fld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337" y="1523102"/>
            <a:ext cx="32537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ສາເຫດສຳຄັນ ຂອງການເສຍຊີວິດ ໃນທົ່ວໂລກ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ພະຍາດຂອງຫົວໃຈເສັ້ນເລືອດ ແລະ ລີ້ນຫົວໃຈ ແລະ ເສັ້ນເລືອດອື່ນໆ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ສ່ວນຫຼາຍ ສາມາດປ້ອງກັນໄດ້ ໂດຍຜ່ານມາດຕະການ ທີ່ເນັ້ນໃສ່ ປັດໄຈສ່ຽງດ້ານພຶດຕິກຳ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ພຶດຕິກຳການໃຊ້ຊີວິດປະຈຳວັນ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ກິນອາຫານປະເພດຜັກ ແລະ ໝາກໄມ້ໜ້ອຍ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ສູບຢາ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ສະພາບຊໍາເຮື້ອ ທີ່ເຮັດໃຫ້ເປັນ ພະຍາດຫວົໃຈເສັ້ນເລືອດ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ຄວາມດັນເລືອດສູງ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ໄຂມັນໃນເລືອດສູງ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ນ້ຳຕານໃນເລືອດສູງ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621996"/>
            <a:ext cx="6675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000" u="sng" dirty="0">
                <a:solidFill>
                  <a:srgbClr val="00A2C7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ແຫຼ່ງຂໍ້ມູນ</a:t>
            </a:r>
            <a:r>
              <a:rPr lang="en-US" sz="1000" u="sng" dirty="0">
                <a:solidFill>
                  <a:srgbClr val="00A2C7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1000" u="sng" dirty="0">
                <a:solidFill>
                  <a:srgbClr val="00A2C7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ພະຍາດຫົວໃຈເສັ້ນເລືອດທີ່ເປັນບັນຫາໃນທົ່ວໂລກ ແລະ ປັດໄຈສ່ຽງ</a:t>
            </a:r>
            <a:r>
              <a:rPr lang="en-US" sz="1000" dirty="0">
                <a:latin typeface="Phetsarath OT" panose="02000500000000020004" pitchFamily="2" charset="0"/>
                <a:cs typeface="Phetsarath OT" panose="02000500000000020004" pitchFamily="2" charset="0"/>
                <a:hlinkClick r:id="rId4"/>
              </a:rPr>
              <a:t>, 1990-2019 | Elsevier Enhanced Reader</a:t>
            </a:r>
            <a:endParaRPr lang="en-US" sz="1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1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08CEC3-9823-7198-F90F-B3D9C972AC78}"/>
              </a:ext>
            </a:extLst>
          </p:cNvPr>
          <p:cNvSpPr/>
          <p:nvPr/>
        </p:nvSpPr>
        <p:spPr>
          <a:xfrm>
            <a:off x="3539098" y="1209703"/>
            <a:ext cx="5469433" cy="299883"/>
          </a:xfrm>
          <a:prstGeom prst="rect">
            <a:avLst/>
          </a:prstGeom>
          <a:solidFill>
            <a:srgbClr val="273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b="1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ອັດຕາການຕາຍຂອງພະຍາດຫົວໃຈເສັ້ນເລືອດ ຕາມສາເຫດ (2019)</a:t>
            </a:r>
            <a:endParaRPr lang="en-US" sz="1200" b="1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36AC23-B876-1308-DCEE-4705B8D9CAD0}"/>
              </a:ext>
            </a:extLst>
          </p:cNvPr>
          <p:cNvSpPr/>
          <p:nvPr/>
        </p:nvSpPr>
        <p:spPr>
          <a:xfrm>
            <a:off x="3520837" y="3808023"/>
            <a:ext cx="5469433" cy="299883"/>
          </a:xfrm>
          <a:prstGeom prst="rect">
            <a:avLst/>
          </a:prstGeom>
          <a:solidFill>
            <a:srgbClr val="273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b="1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ພະຍາດຫົວໃຈເສັ້ນເລືອດ ປ່ຽນເປັນປັດໄຈສ່ຽງ</a:t>
            </a:r>
            <a:endParaRPr lang="en-US" sz="1200" b="1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3E1B0B-4E32-4D5D-8A8B-1938E64D887D}"/>
              </a:ext>
            </a:extLst>
          </p:cNvPr>
          <p:cNvSpPr/>
          <p:nvPr/>
        </p:nvSpPr>
        <p:spPr>
          <a:xfrm>
            <a:off x="7416198" y="4170833"/>
            <a:ext cx="479294" cy="164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ອັນດັບ</a:t>
            </a:r>
            <a:endParaRPr lang="en-US" sz="9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DD6B0C-BC3B-9E85-D5DD-97C5A3E092B3}"/>
              </a:ext>
            </a:extLst>
          </p:cNvPr>
          <p:cNvSpPr/>
          <p:nvPr/>
        </p:nvSpPr>
        <p:spPr>
          <a:xfrm>
            <a:off x="5161955" y="4170002"/>
            <a:ext cx="479294" cy="164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ອັນດັບ</a:t>
            </a:r>
            <a:endParaRPr lang="en-US" sz="9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00F985-9335-C5CA-5952-7D7F74EFB65B}"/>
              </a:ext>
            </a:extLst>
          </p:cNvPr>
          <p:cNvSpPr/>
          <p:nvPr/>
        </p:nvSpPr>
        <p:spPr>
          <a:xfrm>
            <a:off x="7572505" y="6499977"/>
            <a:ext cx="767161" cy="164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ພຶດຕິກຳສ່ຽງ</a:t>
            </a:r>
            <a:endParaRPr lang="en-US" sz="9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5592E0-0153-8BB9-EFCB-BC374B30EBA3}"/>
              </a:ext>
            </a:extLst>
          </p:cNvPr>
          <p:cNvSpPr/>
          <p:nvPr/>
        </p:nvSpPr>
        <p:spPr>
          <a:xfrm>
            <a:off x="4678183" y="6424125"/>
            <a:ext cx="720970" cy="232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ຄວາມສ່ຽງໃນ</a:t>
            </a:r>
          </a:p>
          <a:p>
            <a:r>
              <a:rPr lang="lo-LA" sz="9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ການເຜົາຜານ</a:t>
            </a:r>
            <a:endParaRPr lang="en-US" sz="9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1415F0-335C-F966-86C7-D4BF59A092AF}"/>
              </a:ext>
            </a:extLst>
          </p:cNvPr>
          <p:cNvSpPr/>
          <p:nvPr/>
        </p:nvSpPr>
        <p:spPr>
          <a:xfrm>
            <a:off x="5705971" y="6456948"/>
            <a:ext cx="1664676" cy="164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9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ຄວາມສ່ຽງດ້ານສິ່ງແວດລ້ອມ/ ວິຊາຊີບ</a:t>
            </a:r>
            <a:endParaRPr lang="en-US" sz="9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ED56EF-413B-01B9-2AD5-6F3577EC5F54}"/>
              </a:ext>
            </a:extLst>
          </p:cNvPr>
          <p:cNvSpPr/>
          <p:nvPr/>
        </p:nvSpPr>
        <p:spPr>
          <a:xfrm>
            <a:off x="4501496" y="4315913"/>
            <a:ext cx="1320918" cy="187504"/>
          </a:xfrm>
          <a:prstGeom prst="rect">
            <a:avLst/>
          </a:prstGeom>
          <a:solidFill>
            <a:srgbClr val="BE52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1. ຄວາມດັນຫຼອດເລືອດແດງສູງ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8D136C-09ED-2073-263F-10D90312CED5}"/>
              </a:ext>
            </a:extLst>
          </p:cNvPr>
          <p:cNvSpPr/>
          <p:nvPr/>
        </p:nvSpPr>
        <p:spPr>
          <a:xfrm>
            <a:off x="6711113" y="4325937"/>
            <a:ext cx="1320918" cy="187504"/>
          </a:xfrm>
          <a:prstGeom prst="rect">
            <a:avLst/>
          </a:prstGeom>
          <a:solidFill>
            <a:srgbClr val="BE52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1. ຄວາມດັນຫຼອດເລືອດແດງສູງ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AC5694-0703-82DB-934C-F91FF62E5482}"/>
              </a:ext>
            </a:extLst>
          </p:cNvPr>
          <p:cNvSpPr/>
          <p:nvPr/>
        </p:nvSpPr>
        <p:spPr>
          <a:xfrm>
            <a:off x="6711113" y="4679932"/>
            <a:ext cx="1320918" cy="187504"/>
          </a:xfrm>
          <a:prstGeom prst="rect">
            <a:avLst/>
          </a:prstGeom>
          <a:solidFill>
            <a:srgbClr val="BE52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3. ໄຂມັນ </a:t>
            </a:r>
            <a:r>
              <a:rPr lang="en-US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LDL </a:t>
            </a:r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ສູງ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652166-1C3F-BAD1-7376-61F8DF7375C3}"/>
              </a:ext>
            </a:extLst>
          </p:cNvPr>
          <p:cNvSpPr/>
          <p:nvPr/>
        </p:nvSpPr>
        <p:spPr>
          <a:xfrm>
            <a:off x="4499047" y="4689316"/>
            <a:ext cx="1320918" cy="187504"/>
          </a:xfrm>
          <a:prstGeom prst="rect">
            <a:avLst/>
          </a:prstGeom>
          <a:solidFill>
            <a:srgbClr val="BE52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3. ໄຂມັນ </a:t>
            </a:r>
            <a:r>
              <a:rPr lang="en-US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LDL </a:t>
            </a:r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ສູງ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1EB71B-9815-5ADF-1D4B-51A2F407653E}"/>
              </a:ext>
            </a:extLst>
          </p:cNvPr>
          <p:cNvSpPr/>
          <p:nvPr/>
        </p:nvSpPr>
        <p:spPr>
          <a:xfrm>
            <a:off x="6711113" y="5021464"/>
            <a:ext cx="1320918" cy="187504"/>
          </a:xfrm>
          <a:prstGeom prst="rect">
            <a:avLst/>
          </a:prstGeom>
          <a:solidFill>
            <a:srgbClr val="BE52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5. ດັດສະນີມວນກາຍສູງ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02922B-633C-4C17-CA14-0D55AA35537D}"/>
              </a:ext>
            </a:extLst>
          </p:cNvPr>
          <p:cNvSpPr/>
          <p:nvPr/>
        </p:nvSpPr>
        <p:spPr>
          <a:xfrm>
            <a:off x="4499047" y="5164013"/>
            <a:ext cx="1320918" cy="187504"/>
          </a:xfrm>
          <a:prstGeom prst="rect">
            <a:avLst/>
          </a:prstGeom>
          <a:solidFill>
            <a:srgbClr val="BE52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6. ດັດສະນີມວນກາຍສູງ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12FEC-C339-3203-6446-C9E44A7C0FAB}"/>
              </a:ext>
            </a:extLst>
          </p:cNvPr>
          <p:cNvSpPr/>
          <p:nvPr/>
        </p:nvSpPr>
        <p:spPr>
          <a:xfrm>
            <a:off x="4157738" y="5515192"/>
            <a:ext cx="1664676" cy="172842"/>
          </a:xfrm>
          <a:prstGeom prst="rect">
            <a:avLst/>
          </a:prstGeom>
          <a:solidFill>
            <a:srgbClr val="BE52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8. ໜ້າທີ່ການຂອງໝາກໄຂ່ຫຼັງຜິດປົກກະຕິ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8BEE92-A1CD-5F61-A9A3-353AA6027180}"/>
              </a:ext>
            </a:extLst>
          </p:cNvPr>
          <p:cNvSpPr/>
          <p:nvPr/>
        </p:nvSpPr>
        <p:spPr>
          <a:xfrm>
            <a:off x="6711113" y="5524500"/>
            <a:ext cx="1664676" cy="161247"/>
          </a:xfrm>
          <a:prstGeom prst="rect">
            <a:avLst/>
          </a:prstGeom>
          <a:solidFill>
            <a:srgbClr val="BE52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8. ໜ້າທີ່ການຂອງໝາກໄຂ່ຫຼັງຜິດປົກກະຕິ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F994DF-180D-F6EA-1095-2CFEAC723FF8}"/>
              </a:ext>
            </a:extLst>
          </p:cNvPr>
          <p:cNvSpPr/>
          <p:nvPr/>
        </p:nvSpPr>
        <p:spPr>
          <a:xfrm>
            <a:off x="6711113" y="4519916"/>
            <a:ext cx="1320918" cy="169401"/>
          </a:xfrm>
          <a:prstGeom prst="rect">
            <a:avLst/>
          </a:prstGeom>
          <a:solidFill>
            <a:srgbClr val="564B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2. ຄວາມສ່ຽງຂອງອາຫານ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233D52-12F8-4B0E-1A87-0646FDE8B3E1}"/>
              </a:ext>
            </a:extLst>
          </p:cNvPr>
          <p:cNvSpPr/>
          <p:nvPr/>
        </p:nvSpPr>
        <p:spPr>
          <a:xfrm>
            <a:off x="4501496" y="4488532"/>
            <a:ext cx="1320918" cy="191400"/>
          </a:xfrm>
          <a:prstGeom prst="rect">
            <a:avLst/>
          </a:prstGeom>
          <a:solidFill>
            <a:srgbClr val="564B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2. ຄວາມສ່ຽງຂອງອາຫານ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ADE48D-5DE7-1DD9-632A-24A586AD0E6C}"/>
              </a:ext>
            </a:extLst>
          </p:cNvPr>
          <p:cNvSpPr/>
          <p:nvPr/>
        </p:nvSpPr>
        <p:spPr>
          <a:xfrm>
            <a:off x="6711113" y="5178293"/>
            <a:ext cx="1320918" cy="161247"/>
          </a:xfrm>
          <a:prstGeom prst="rect">
            <a:avLst/>
          </a:prstGeom>
          <a:solidFill>
            <a:srgbClr val="564B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6. ຢາສູບ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C94623-AB2A-B471-7378-6F61C6A7A80E}"/>
              </a:ext>
            </a:extLst>
          </p:cNvPr>
          <p:cNvSpPr/>
          <p:nvPr/>
        </p:nvSpPr>
        <p:spPr>
          <a:xfrm>
            <a:off x="4511889" y="5021464"/>
            <a:ext cx="1308076" cy="142549"/>
          </a:xfrm>
          <a:prstGeom prst="rect">
            <a:avLst/>
          </a:prstGeom>
          <a:solidFill>
            <a:srgbClr val="564B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5. ຢາສູບ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15E43F-D606-BFB9-F988-CCC68F702788}"/>
              </a:ext>
            </a:extLst>
          </p:cNvPr>
          <p:cNvSpPr/>
          <p:nvPr/>
        </p:nvSpPr>
        <p:spPr>
          <a:xfrm>
            <a:off x="4499047" y="6014106"/>
            <a:ext cx="1323367" cy="155649"/>
          </a:xfrm>
          <a:prstGeom prst="rect">
            <a:avLst/>
          </a:prstGeom>
          <a:solidFill>
            <a:srgbClr val="564B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11. ດື່ມເຫຼົ້າ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0E6A7-8197-478D-1C59-4E0A43763F68}"/>
              </a:ext>
            </a:extLst>
          </p:cNvPr>
          <p:cNvSpPr/>
          <p:nvPr/>
        </p:nvSpPr>
        <p:spPr>
          <a:xfrm>
            <a:off x="6708963" y="6014106"/>
            <a:ext cx="1323367" cy="155649"/>
          </a:xfrm>
          <a:prstGeom prst="rect">
            <a:avLst/>
          </a:prstGeom>
          <a:solidFill>
            <a:srgbClr val="564B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11. ດື່ມເຫຼົ້າ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405F15-0E6B-06DC-FDDA-F1BB98ECED3C}"/>
              </a:ext>
            </a:extLst>
          </p:cNvPr>
          <p:cNvSpPr/>
          <p:nvPr/>
        </p:nvSpPr>
        <p:spPr>
          <a:xfrm>
            <a:off x="4511889" y="6178143"/>
            <a:ext cx="1323367" cy="155649"/>
          </a:xfrm>
          <a:prstGeom prst="rect">
            <a:avLst/>
          </a:prstGeom>
          <a:solidFill>
            <a:srgbClr val="564B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12. ການເຄື່ອໄຫວຮ່າງກາຍໜ້ອຍ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9CF7C2-A86F-457E-49A4-50F031B93552}"/>
              </a:ext>
            </a:extLst>
          </p:cNvPr>
          <p:cNvSpPr/>
          <p:nvPr/>
        </p:nvSpPr>
        <p:spPr>
          <a:xfrm>
            <a:off x="6708664" y="6189982"/>
            <a:ext cx="1323367" cy="155649"/>
          </a:xfrm>
          <a:prstGeom prst="rect">
            <a:avLst/>
          </a:prstGeom>
          <a:solidFill>
            <a:srgbClr val="564B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12. ການເຄື່ອໄຫວຮ່າງກາຍໜ້ອຍ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6EAEB6-3545-6D94-A705-6D93F15940F1}"/>
              </a:ext>
            </a:extLst>
          </p:cNvPr>
          <p:cNvSpPr/>
          <p:nvPr/>
        </p:nvSpPr>
        <p:spPr>
          <a:xfrm>
            <a:off x="6715796" y="4871803"/>
            <a:ext cx="1323367" cy="155649"/>
          </a:xfrm>
          <a:prstGeom prst="rect">
            <a:avLst/>
          </a:prstGeom>
          <a:solidFill>
            <a:srgbClr val="6FA66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4. ມົນລະພິດທາງອາກດ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557C21-48ED-856E-F142-D81CCBD46D10}"/>
              </a:ext>
            </a:extLst>
          </p:cNvPr>
          <p:cNvSpPr/>
          <p:nvPr/>
        </p:nvSpPr>
        <p:spPr>
          <a:xfrm>
            <a:off x="4511889" y="4877833"/>
            <a:ext cx="1323367" cy="142549"/>
          </a:xfrm>
          <a:prstGeom prst="rect">
            <a:avLst/>
          </a:prstGeom>
          <a:solidFill>
            <a:srgbClr val="6FA66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4. ມົນລະພິດທາງອາກດ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56FBB8-15EF-DFEC-728D-B68DDED48AC5}"/>
              </a:ext>
            </a:extLst>
          </p:cNvPr>
          <p:cNvSpPr/>
          <p:nvPr/>
        </p:nvSpPr>
        <p:spPr>
          <a:xfrm>
            <a:off x="4307879" y="5827171"/>
            <a:ext cx="1531919" cy="155649"/>
          </a:xfrm>
          <a:prstGeom prst="rect">
            <a:avLst/>
          </a:prstGeom>
          <a:solidFill>
            <a:srgbClr val="6FA66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10. ຄວາມສ່ຽງສະພາບແວດລ້ອມອື່ນໆ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7DDD8F2-EB77-BB64-BBAC-8EA8F1048058}"/>
              </a:ext>
            </a:extLst>
          </p:cNvPr>
          <p:cNvSpPr/>
          <p:nvPr/>
        </p:nvSpPr>
        <p:spPr>
          <a:xfrm>
            <a:off x="6711113" y="5662356"/>
            <a:ext cx="1323367" cy="155649"/>
          </a:xfrm>
          <a:prstGeom prst="rect">
            <a:avLst/>
          </a:prstGeom>
          <a:solidFill>
            <a:srgbClr val="6FA66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9. ບໍ່ແມ່ນອຸນນະພູມຮ່າງກາຍ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8B2044-DED7-EF37-93DF-23EA4BBC15E6}"/>
              </a:ext>
            </a:extLst>
          </p:cNvPr>
          <p:cNvSpPr/>
          <p:nvPr/>
        </p:nvSpPr>
        <p:spPr>
          <a:xfrm>
            <a:off x="4496598" y="5650795"/>
            <a:ext cx="1323367" cy="155649"/>
          </a:xfrm>
          <a:prstGeom prst="rect">
            <a:avLst/>
          </a:prstGeom>
          <a:solidFill>
            <a:srgbClr val="6FA66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9. ບໍ່ແມ່ນອຸນນະພູມຮ່າງກາຍ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8A1ADC-7440-327F-9732-3E41593521B4}"/>
              </a:ext>
            </a:extLst>
          </p:cNvPr>
          <p:cNvSpPr/>
          <p:nvPr/>
        </p:nvSpPr>
        <p:spPr>
          <a:xfrm>
            <a:off x="6715796" y="5839672"/>
            <a:ext cx="1531919" cy="155649"/>
          </a:xfrm>
          <a:prstGeom prst="rect">
            <a:avLst/>
          </a:prstGeom>
          <a:solidFill>
            <a:srgbClr val="6FA66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10. ຄວາມສ່ຽງສະພາບແວດລ້ອມອື່ນໆ</a:t>
            </a:r>
            <a:endParaRPr lang="en-US" sz="8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C12F6C-0850-62AE-F0FE-606A389F2857}"/>
              </a:ext>
            </a:extLst>
          </p:cNvPr>
          <p:cNvSpPr/>
          <p:nvPr/>
        </p:nvSpPr>
        <p:spPr>
          <a:xfrm>
            <a:off x="5161955" y="1578575"/>
            <a:ext cx="1327745" cy="133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9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ພະຍາດຫົວໃຈຂາດເລືອດ</a:t>
            </a:r>
            <a:endParaRPr lang="en-US" sz="9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EFD1A9-A8A6-D204-8A70-FDDA5983CBA9}"/>
              </a:ext>
            </a:extLst>
          </p:cNvPr>
          <p:cNvSpPr/>
          <p:nvPr/>
        </p:nvSpPr>
        <p:spPr>
          <a:xfrm>
            <a:off x="6127751" y="3543299"/>
            <a:ext cx="1176064" cy="173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8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ເລືອດໄຫຼຢູ່ສະໝອງ</a:t>
            </a:r>
            <a:endParaRPr lang="en-US" sz="8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05D910-1494-AEB0-BDF6-011C47D13CEF}"/>
              </a:ext>
            </a:extLst>
          </p:cNvPr>
          <p:cNvSpPr/>
          <p:nvPr/>
        </p:nvSpPr>
        <p:spPr>
          <a:xfrm>
            <a:off x="3989890" y="3175025"/>
            <a:ext cx="1176037" cy="18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8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ພາວະຫົວໃຈຂາດເລືອດ</a:t>
            </a:r>
            <a:endParaRPr lang="en-US" sz="8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70AF9D-F8D9-31E7-02FA-6A22585A9C47}"/>
              </a:ext>
            </a:extLst>
          </p:cNvPr>
          <p:cNvSpPr/>
          <p:nvPr/>
        </p:nvSpPr>
        <p:spPr>
          <a:xfrm>
            <a:off x="3818622" y="2794625"/>
            <a:ext cx="1176037" cy="18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8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ເຍື່ອຫຸ້ມຫົວໃຈອັກເສບ</a:t>
            </a:r>
            <a:endParaRPr lang="en-US" sz="8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29ADFA2-007A-CF2D-5F3B-9823D1379153}"/>
              </a:ext>
            </a:extLst>
          </p:cNvPr>
          <p:cNvSpPr/>
          <p:nvPr/>
        </p:nvSpPr>
        <p:spPr>
          <a:xfrm>
            <a:off x="3814039" y="2617905"/>
            <a:ext cx="1176037" cy="17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8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ພະຍາດຫົວໃຈຮູມາຕິກ</a:t>
            </a:r>
            <a:endParaRPr lang="en-US" sz="8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D616CC-7DA1-CA56-550E-7A74EE43DCED}"/>
              </a:ext>
            </a:extLst>
          </p:cNvPr>
          <p:cNvSpPr/>
          <p:nvPr/>
        </p:nvSpPr>
        <p:spPr>
          <a:xfrm>
            <a:off x="4236516" y="2472080"/>
            <a:ext cx="753560" cy="154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o-LA" sz="8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ພະຍາດຫົວໃຈ</a:t>
            </a:r>
            <a:endParaRPr lang="en-US" sz="8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F4D8FA-F9F9-AC1A-84E9-1D6BF965C668}"/>
              </a:ext>
            </a:extLst>
          </p:cNvPr>
          <p:cNvSpPr txBox="1"/>
          <p:nvPr/>
        </p:nvSpPr>
        <p:spPr>
          <a:xfrm>
            <a:off x="4070351" y="2258015"/>
            <a:ext cx="125095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800" b="1" dirty="0">
                <a:highlight>
                  <a:srgbClr val="FFFF00"/>
                </a:highlight>
                <a:latin typeface="Phetsarath OT" panose="02000500000000020004" pitchFamily="2" charset="0"/>
                <a:cs typeface="Phetsarath OT" panose="02000500000000020004" pitchFamily="2" charset="0"/>
              </a:rPr>
              <a:t>Non-rheumatic valvular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A995FEA-529A-10ED-21A0-CFE1A3184991}"/>
              </a:ext>
            </a:extLst>
          </p:cNvPr>
          <p:cNvSpPr/>
          <p:nvPr/>
        </p:nvSpPr>
        <p:spPr>
          <a:xfrm>
            <a:off x="7025209" y="2268898"/>
            <a:ext cx="1378422" cy="346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ພະຍາດຫົວໃຈເສັ້ນເລືອດ ແລະ ຫຼອດເລືອດອື່ນໆ </a:t>
            </a:r>
            <a:r>
              <a:rPr lang="lo-LA" sz="9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(15%)</a:t>
            </a:r>
            <a:endParaRPr lang="en-US" sz="8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DF63FF-937A-272D-FBDA-BD7EDAF1BA73}"/>
              </a:ext>
            </a:extLst>
          </p:cNvPr>
          <p:cNvSpPr/>
          <p:nvPr/>
        </p:nvSpPr>
        <p:spPr>
          <a:xfrm>
            <a:off x="7005223" y="2586299"/>
            <a:ext cx="1301243" cy="199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ຫຼອດເລືອດໂປ່ງໂພງ </a:t>
            </a:r>
            <a:r>
              <a:rPr lang="lo-LA" sz="9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(0.9%)</a:t>
            </a:r>
            <a:endParaRPr lang="en-US" sz="8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E295637-3848-E9F6-556B-D334B6D4BCDF}"/>
              </a:ext>
            </a:extLst>
          </p:cNvPr>
          <p:cNvSpPr/>
          <p:nvPr/>
        </p:nvSpPr>
        <p:spPr>
          <a:xfrm>
            <a:off x="7014450" y="2762915"/>
            <a:ext cx="1591147" cy="139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ພາວະຫົວໃຈຫ້ອງເທິງຟິ່ວ (1.7%)</a:t>
            </a:r>
            <a:endParaRPr lang="en-US" sz="8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C1D477-BEE1-F27C-5EB1-F1E4A32D1F18}"/>
              </a:ext>
            </a:extLst>
          </p:cNvPr>
          <p:cNvSpPr/>
          <p:nvPr/>
        </p:nvSpPr>
        <p:spPr>
          <a:xfrm>
            <a:off x="6870421" y="3047205"/>
            <a:ext cx="1735176" cy="23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ພະຍາດຫຼອດເລືອດຫົວໃຈຕີບ </a:t>
            </a:r>
            <a:r>
              <a:rPr lang="lo-LA" sz="9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(6.2%)</a:t>
            </a:r>
            <a:endParaRPr lang="en-US" sz="9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1630C07-8A3D-D01B-DC19-02E684FBF875}"/>
              </a:ext>
            </a:extLst>
          </p:cNvPr>
          <p:cNvSpPr/>
          <p:nvPr/>
        </p:nvSpPr>
        <p:spPr>
          <a:xfrm>
            <a:off x="6941842" y="2911180"/>
            <a:ext cx="1941808" cy="176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tx1"/>
                </a:solidFill>
                <a:highlight>
                  <a:srgbClr val="FFFF00"/>
                </a:highlight>
                <a:latin typeface="Phetsarath OT" panose="02000500000000020004" pitchFamily="2" charset="0"/>
                <a:cs typeface="Phetsarath OT" panose="02000500000000020004" pitchFamily="2" charset="0"/>
              </a:rPr>
              <a:t>Cardiomyopathy and myocarditis (1.8%)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3200E87-5134-5630-49A9-FD068D4957B3}"/>
              </a:ext>
            </a:extLst>
          </p:cNvPr>
          <p:cNvSpPr/>
          <p:nvPr/>
        </p:nvSpPr>
        <p:spPr>
          <a:xfrm>
            <a:off x="6764215" y="3205140"/>
            <a:ext cx="1696988" cy="206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ພະຍາດຫຼອດເລືອດແດງສ່ວນປາຍ (0.4%)</a:t>
            </a:r>
            <a:endParaRPr lang="en-US" sz="8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99B7C55-BBFA-4BF9-79B4-0916EFE8B035}"/>
              </a:ext>
            </a:extLst>
          </p:cNvPr>
          <p:cNvSpPr/>
          <p:nvPr/>
        </p:nvSpPr>
        <p:spPr>
          <a:xfrm>
            <a:off x="6716868" y="3333375"/>
            <a:ext cx="1638687" cy="205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8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ເລືອດອອກໃຕ້ວົງແຂນ (2%)</a:t>
            </a:r>
            <a:endParaRPr lang="en-US" sz="8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5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41301"/>
            <a:ext cx="7886700" cy="1017107"/>
          </a:xfrm>
        </p:spPr>
        <p:txBody>
          <a:bodyPr>
            <a:normAutofit/>
          </a:bodyPr>
          <a:lstStyle/>
          <a:p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ເນື້ອງອກ ແລະ ມະເຮັງ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487967"/>
            <a:ext cx="7886700" cy="505234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ບໍ່ສາມາດຄວບຄຸມໄດ້ ຫຼື ຄວາມຜິດປົກກະຕິການເພີ່ມຂອງຈຸລັງ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ຈຸລັງດັ່ງກ່າວ ຈະສ້າງຕົວເປັນເນື້ອງອກ ຊຶ່ງອາດເປັນເປັນມະເຮັງ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ມະເຮັງ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)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ຫຼື ບໍ່ເປັນມະເຮັງ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ບໍ່ເປັນຜິດ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ສ່ວນຫຼາຍເນື່ອງມາຈາກ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ການປ້ອງກັນ ດ້ວຍການປ່ຽນແປງການດຳລົງຊີວິດ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ອາຫານບໍ່ດີຕໍ່ສຸຂະພາບ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,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ພຶດຕິກຳການໃຊ້ຊີວິດປະຈຳວັນ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ສູບຢາ ຫຼື ດື່ມເຫຼົ້າ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ສຳພັດມົນລະພິດທາງສິ່ງແວດລ້ອມ ແລະ ສານຜິດ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ຜູ້ຊາຍ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ມະເຮັງປອດ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ຕ່ອມລູກໝາກ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ລຳໄສ້ສຸດ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ກະເພາະ, ແລະ ຕັບ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ແມ່ຍິງ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ມະເຮັງນົມ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ລຳໄສ້ສຸດ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ປອດ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ມົດລູກ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ຄໍມົດລູກ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 ແລະ ກະເພາະ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ການປະຕິບັດ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ປ່ຽນແປງພຶດຕິກຳ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ການຄັດກອງເພື່ອປ້ອງກັນ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17</a:t>
            </a:fld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6641275"/>
            <a:ext cx="397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000" dirty="0">
                <a:solidFill>
                  <a:srgbClr val="3A8B9D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ແຫຼ່ງຂໍ້ມູນ</a:t>
            </a:r>
            <a:r>
              <a:rPr lang="en-US" sz="1000" dirty="0">
                <a:solidFill>
                  <a:srgbClr val="3A8B9D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1000" dirty="0">
                <a:solidFill>
                  <a:srgbClr val="3A8B9D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ມະເຮັງແມ່ນຫຍັງ</a:t>
            </a:r>
            <a:r>
              <a:rPr lang="en-US" sz="1000" dirty="0">
                <a:solidFill>
                  <a:srgbClr val="3A8B9D"/>
                </a:solidFill>
                <a:latin typeface="Phetsarath OT" panose="02000500000000020004" pitchFamily="2" charset="0"/>
                <a:cs typeface="Phetsarath OT" panose="02000500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 - </a:t>
            </a:r>
            <a:r>
              <a:rPr lang="lo-LA" sz="1000" dirty="0">
                <a:solidFill>
                  <a:srgbClr val="3A8B9D"/>
                </a:solidFill>
                <a:latin typeface="Phetsarath OT" panose="02000500000000020004" pitchFamily="2" charset="0"/>
                <a:cs typeface="Phetsarath OT" panose="02000500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ສະຖາບານມະເຮັງແຫ່ງຊາດ</a:t>
            </a:r>
            <a:endParaRPr lang="en-US" sz="1000" dirty="0">
              <a:solidFill>
                <a:srgbClr val="3A8B9D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1000" dirty="0">
              <a:solidFill>
                <a:srgbClr val="3A8B9D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70" y="512567"/>
            <a:ext cx="8300930" cy="726640"/>
          </a:xfrm>
        </p:spPr>
        <p:txBody>
          <a:bodyPr>
            <a:noAutofit/>
          </a:bodyPr>
          <a:lstStyle/>
          <a:p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ບັນຫາຂອງພະຍາດທີ່ເກີດຈາກ ມະເຮັງ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17550" y="6513444"/>
            <a:ext cx="1349233" cy="13681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18</a:t>
            </a:fld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6994"/>
          <a:stretch/>
        </p:blipFill>
        <p:spPr>
          <a:xfrm>
            <a:off x="501706" y="1611313"/>
            <a:ext cx="7258197" cy="50389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28387" y="1777909"/>
            <a:ext cx="631516" cy="88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861" y="2172642"/>
            <a:ext cx="4134427" cy="9526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650257"/>
            <a:ext cx="2772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Cancer - Our World in Data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3FD66C-4A9B-912B-D015-35BAAD6A1436}"/>
              </a:ext>
            </a:extLst>
          </p:cNvPr>
          <p:cNvSpPr/>
          <p:nvPr/>
        </p:nvSpPr>
        <p:spPr>
          <a:xfrm>
            <a:off x="6447707" y="2191722"/>
            <a:ext cx="1057275" cy="30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ສປປ ລາວ</a:t>
            </a:r>
            <a:endParaRPr lang="en-US" sz="12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74709-F300-3AD2-9ECE-7B2DC494DDD6}"/>
              </a:ext>
            </a:extLst>
          </p:cNvPr>
          <p:cNvSpPr txBox="1"/>
          <p:nvPr/>
        </p:nvSpPr>
        <p:spPr>
          <a:xfrm>
            <a:off x="5810967" y="2525790"/>
            <a:ext cx="300918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lo-LA" sz="1200" dirty="0">
                <a:solidFill>
                  <a:schemeClr val="tx1"/>
                </a:solidFill>
                <a:cs typeface="Phetsarath OT" panose="02000500000000020004" pitchFamily="2" charset="0"/>
              </a:rPr>
              <a:t>2,987.11 </a:t>
            </a:r>
            <a:r>
              <a:rPr lang="en-US" sz="1200" dirty="0">
                <a:solidFill>
                  <a:schemeClr val="tx1"/>
                </a:solidFill>
                <a:cs typeface="Phetsarath OT" panose="02000500000000020004" pitchFamily="2" charset="0"/>
              </a:rPr>
              <a:t>DALYs </a:t>
            </a:r>
            <a:r>
              <a:rPr lang="lo-LA" sz="1200" dirty="0">
                <a:solidFill>
                  <a:schemeClr val="tx1"/>
                </a:solidFill>
                <a:cs typeface="Phetsarath OT" panose="02000500000000020004" pitchFamily="2" charset="0"/>
              </a:rPr>
              <a:t>ສູນເສຍຕໍ່ 100,000 ຄົນ</a:t>
            </a:r>
            <a:endParaRPr lang="en-US" sz="1200" dirty="0">
              <a:cs typeface="Phetsarath OT" panose="02000500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2E72D4-1748-AA2E-901A-B5F4C60D511A}"/>
              </a:ext>
            </a:extLst>
          </p:cNvPr>
          <p:cNvSpPr/>
          <p:nvPr/>
        </p:nvSpPr>
        <p:spPr>
          <a:xfrm>
            <a:off x="239656" y="1447131"/>
            <a:ext cx="8052510" cy="715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ການຂາດຄວາມສາມາດໃນການປັບປ່ຽນ ຕະຫຼອດການດຳລົງຊີວິດ</a:t>
            </a:r>
            <a:r>
              <a:rPr lang="en-US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en-US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DALYs</a:t>
            </a: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  <a:r>
              <a:rPr kumimoji="0" lang="lo-L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 ຕໍ່ 100,000 ຄົນ ຈາກທຸກຊະນິດຂອງມະເຮັງ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DALYs </a:t>
            </a:r>
            <a:r>
              <a:rPr kumimoji="0" lang="lo-L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ວັດແທກກ່ຽວກັບຜົນຮ້າຍຂອງພະຍາດທັງໝົດ- ທັງ 2 ຢ່າງຄື ທັງປີຂອງການສູນເສຍການດຳລົງຊີວິດ ເນື່ອງຈາກການເສຍຊີວິດກ່ອນໄວອັນຄວນ ແລະ ການດຳລົງຊີວິດທີ່ພິການຫຼາຍປີ. ໜື່ງຂອງ </a:t>
            </a:r>
            <a:r>
              <a:rPr lang="en-US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DALY</a:t>
            </a:r>
            <a:r>
              <a:rPr kumimoji="0" lang="lo-L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 ເທົ່າກັບໜຶ່ງປີທີ່ສູນເສຍຂອງຊີວິດທີ່ມີສຸຂະພາບດີ.</a:t>
            </a:r>
          </a:p>
        </p:txBody>
      </p:sp>
    </p:spTree>
    <p:extLst>
      <p:ext uri="{BB962C8B-B14F-4D97-AF65-F5344CB8AC3E}">
        <p14:creationId xmlns:p14="http://schemas.microsoft.com/office/powerpoint/2010/main" val="235211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248135"/>
            <a:ext cx="7886700" cy="1017107"/>
          </a:xfrm>
        </p:spPr>
        <p:txBody>
          <a:bodyPr>
            <a:normAutofit/>
          </a:bodyPr>
          <a:lstStyle/>
          <a:p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ພະຍາດເບົາຫວານ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628775"/>
            <a:ext cx="7951090" cy="45375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ພະຍາດເບົາຫວານເກີດຂື້ນ ເມື່ອມ້າມ ຜະລິດສານອິນຊູລິນບໍ່ພຽງພໍ ຫຼື ຮ່າງກາຍບໍ່ສາມາດນຳໃຊ້ສານອິນຊູລິນ ທີ່ຮ່າງກາຍຜະລິດໄດ້ຢ່າງມີປະສິດທິພາບ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ສາເຫດສຳຄັນຂອງການເສຍຊີວິດເຊັ່ນ ພາວະໝາກໄຂ່ຫຼັງຊຸດໂຊມ, ເສັ້ນເລືອດສະໝອງຕີບ, ພາວະຫົວໃຈລົ້ມເຫຼວ, ຫຼື ອາຍຸສັ້ນລົງ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ບັນຫາຂອງພະຍາດເບົາຫວານ ພົວພັນກັບ ຄວາມສ່ຽງຂອງການເຜົາຜານ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ເຊັ່ນ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ມີດັດສະນີມວນສານຮ່າງກາຍສູງ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BMI)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 ປັດໄຈດ້ານພຶດຕິກຳ 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ອາຫານທີ່ບໍ່ດີຕໍ່ສຸຂະພາບ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ການສູບຢາ ແລະ ການເຄື່ອນໄຫວຮ່າງກາຍໜ້ອຍ)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19</a:t>
            </a:fld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11779"/>
            <a:ext cx="37755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Lin, X., Xu, Y., Pan, X. et al. (2020) </a:t>
            </a:r>
          </a:p>
        </p:txBody>
      </p:sp>
    </p:spTree>
    <p:extLst>
      <p:ext uri="{BB962C8B-B14F-4D97-AF65-F5344CB8AC3E}">
        <p14:creationId xmlns:p14="http://schemas.microsoft.com/office/powerpoint/2010/main" val="34854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1113071" y="567646"/>
            <a:ext cx="4938713" cy="574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buClr>
                <a:srgbClr val="00727E"/>
              </a:buClr>
              <a:buSzPts val="3600"/>
            </a:pPr>
            <a:r>
              <a:rPr lang="lo-LA" sz="36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ຈຸດປະສົງຂອງການຮຽນຮູ້</a:t>
            </a:r>
            <a:endParaRPr sz="4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4294967295"/>
          </p:nvPr>
        </p:nvSpPr>
        <p:spPr>
          <a:xfrm>
            <a:off x="614031" y="1604372"/>
            <a:ext cx="7998342" cy="414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o-LA" sz="2400" dirty="0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ພາຍຫຼັງສຳເລັດ ການຮຽນຮູ້ຫົວຂໍ້ທີ </a:t>
            </a:r>
            <a:r>
              <a:rPr lang="lo-LA" sz="24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, </a:t>
            </a:r>
            <a:r>
              <a:rPr lang="lo-LA" sz="2400" dirty="0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ຜູ້ເຂົ້າຮ່ວມຈະສາມາດ</a:t>
            </a:r>
            <a:r>
              <a:rPr lang="en-US" sz="2400" dirty="0">
                <a:solidFill>
                  <a:schemeClr val="tx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:</a:t>
            </a:r>
            <a:endParaRPr lang="lo-LA" sz="2400" dirty="0">
              <a:solidFill>
                <a:schemeClr val="tx1"/>
              </a:solidFill>
              <a:latin typeface="Phetsarath OT" panose="02000500000000020004" pitchFamily="2" charset="0"/>
              <a:ea typeface="Arial"/>
              <a:cs typeface="Phetsarath OT" panose="02000500000000020004" pitchFamily="2" charset="0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4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385763" indent="-385763">
              <a:lnSpc>
                <a:spcPct val="100000"/>
              </a:lnSpc>
              <a:buFont typeface="Arial"/>
              <a:buAutoNum type="arabicPeriod"/>
            </a:pPr>
            <a:r>
              <a:rPr lang="lo-LA" sz="24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ຮັບຮູ້ບົດບາດຂອງການປ່ຽນແປງ ທາງດ້ານໂພຊະນາການ</a:t>
            </a:r>
            <a:r>
              <a:rPr lang="en-US" sz="24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4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ທີ່ເປັນບັນຫາໃນທົ່ວໂລກ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ສຳລັບ</a:t>
            </a:r>
            <a:r>
              <a:rPr lang="lo-LA" sz="24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ພະຍາດບໍ່ຕິດຕໍ່</a:t>
            </a:r>
            <a:r>
              <a:rPr lang="en-US" sz="24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</a:p>
          <a:p>
            <a:pPr marL="385763" indent="-385763">
              <a:lnSpc>
                <a:spcPct val="100000"/>
              </a:lnSpc>
              <a:buFont typeface="Arial"/>
              <a:buAutoNum type="arabicPeriod"/>
            </a:pPr>
            <a:r>
              <a:rPr lang="lo-LA" sz="24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ຈຳແນກປັດໄຈສ່ຽງເຊັ່ນ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ການໃຊ້ຊີວິດປະຈຳວັນ, ການກິນອາຫານທີ່ບໍ່ດີຕໍ່ສຸຂະພາບ, ການດື່ມເຫຼົ້າ, ແລະ ສູບຢາ, ຊຶ່ງກໍ່ໃຫ້ເກີດຄວາມສ່ຽງຕໍ່ການເປັນພະຍາດບໍ່ຕິດຕໍ່.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385763" indent="-385763">
              <a:lnSpc>
                <a:spcPct val="100000"/>
              </a:lnSpc>
              <a:buFont typeface="Arial"/>
              <a:buAutoNum type="arabicPeriod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ອະທິບາຍ ວິທີທາງທີ່ພະຍາດບໍ່ຕິດຕໍ່ ສາມາດຫຼຸດລົງໄດ້ ໂດຍຜ່ານມາດຕະການທີ່ຄຸ້ມຄ່າ ໃນສະພາບແວດລ້ອມ ທີ່ມີຊັບພະຍາກອນຈຳກັດ. </a:t>
            </a:r>
            <a:endParaRPr lang="lo-LA" sz="24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endParaRPr sz="24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9322" indent="-155972">
              <a:buNone/>
            </a:pPr>
            <a:endParaRPr sz="24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13" name="Google Shape;113;p2"/>
          <p:cNvSpPr txBox="1">
            <a:spLocks noGrp="1"/>
          </p:cNvSpPr>
          <p:nvPr>
            <p:ph type="sldNum" idx="12"/>
          </p:nvPr>
        </p:nvSpPr>
        <p:spPr>
          <a:xfrm>
            <a:off x="7806588" y="6478829"/>
            <a:ext cx="1131932" cy="14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dirty="0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pPr/>
              <a:t>2</a:t>
            </a:fld>
            <a:endParaRPr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31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517" y="397193"/>
            <a:ext cx="7886700" cy="891263"/>
          </a:xfrm>
        </p:spPr>
        <p:txBody>
          <a:bodyPr>
            <a:noAutofit/>
          </a:bodyPr>
          <a:lstStyle/>
          <a:p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ບັນຫາຂອງພະຍາດເບົາຫວານໃນທົ່ວໂລກ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20</a:t>
            </a:fld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11779"/>
            <a:ext cx="37755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https://ourworldindata.org/grapher/diabetes-prevalence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363B7116-3D8B-4877-9D07-77397185E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67" y="1543643"/>
            <a:ext cx="6942966" cy="4900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8E31B8-E79D-49E6-97CD-11417194BD04}"/>
              </a:ext>
            </a:extLst>
          </p:cNvPr>
          <p:cNvSpPr txBox="1"/>
          <p:nvPr/>
        </p:nvSpPr>
        <p:spPr>
          <a:xfrm>
            <a:off x="6788366" y="2387970"/>
            <a:ext cx="2073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ສປປ ລາວ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6.4%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ຂອງປະຊາກອນ ອາຍຸ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20-79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ປີ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72E826-BBF5-C8D1-16E8-007318BC9013}"/>
              </a:ext>
            </a:extLst>
          </p:cNvPr>
          <p:cNvSpPr txBox="1"/>
          <p:nvPr/>
        </p:nvSpPr>
        <p:spPr>
          <a:xfrm>
            <a:off x="479937" y="1455675"/>
            <a:ext cx="6591300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lo-LA" sz="1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ການແຜ່ຂະຫຍາຍຂອງພະຍາດເບົາຫວານ, 2019</a:t>
            </a:r>
          </a:p>
          <a:p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ການແຜ່ຂະຫຍາຍຂອງພະຍາດເບົາຫວານ ໝາຍເຖິງເປີເຊັນຂອງປະຊາກອນ ອາຍຸ 20 ຫາ 79 ປີ ທີ່ເປັນພະຍາດເບົາຫວານ ປະເພດ 1 ແລະ 2.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779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AB72-2943-4F68-9D83-2333291C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282032"/>
            <a:ext cx="7886700" cy="1017107"/>
          </a:xfrm>
        </p:spPr>
        <p:txBody>
          <a:bodyPr/>
          <a:lstStyle/>
          <a:p>
            <a:r>
              <a:rPr lang="lo-LA" sz="3200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ພະຍາດໝາກໄຂ່ຫຼັງຊໍາເຮື້ອ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AC91D-A45D-468C-AEB5-40561EE0E3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ພະຍາດໝາກໄຂ່ຫຼັງ ເກີດຂື້ນຕາມການເວລາ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ຜູ້ທີ່ເປັນພະຍາດເບົາຫວານ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ພະຍາດຄວາມດັນເລືອດສູງ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ພະຍາດຫົວໃຈ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ຫຼື ຄອບຄົວມີປະຫວັດ ການເປັນພະຍາດໝາກໄຂ່ຫຼັງ ແມ່ນມີຄວາມສ່ຽງຕໍ່ການເປັນ ພະຍາດໝາກໄຂ່ຫຼັງຊໍາເຮື້ອ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ເຊັ່ນດຽວກັບ ພະຍາດບໍ່ຕິດຕໍ່ອື່ນໆ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ພະຍາດໝາກໄຂ່ຫຼັງຊໍາເຮື້ອ ແມ່ນເກີດຈາກ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ການໃຊ້ຊີວິດປະຈຳວັນ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ການບໍລິໂພກເກືອຫຼາຍຂື້ນ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ການບໍລິໂພກໝາກໄມ້ ແລະ ຜັກໜ້ອຍລົງ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4DDE4-1884-4409-9EFF-1EE0D7C8A5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21</a:t>
            </a:fld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0ABE2-3D37-4D4D-9A01-26DCCD7094CF}"/>
              </a:ext>
            </a:extLst>
          </p:cNvPr>
          <p:cNvSpPr txBox="1"/>
          <p:nvPr/>
        </p:nvSpPr>
        <p:spPr>
          <a:xfrm>
            <a:off x="0" y="6617110"/>
            <a:ext cx="3942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2"/>
              </a:rPr>
              <a:t>What Is Chronic Kidney Disease? | NIDDK (nih.gov)</a:t>
            </a:r>
            <a:endParaRPr lang="en-US" sz="1000" dirty="0"/>
          </a:p>
          <a:p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971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18" y="421253"/>
            <a:ext cx="6629400" cy="814178"/>
          </a:xfrm>
        </p:spPr>
        <p:txBody>
          <a:bodyPr>
            <a:noAutofit/>
          </a:bodyPr>
          <a:lstStyle/>
          <a:p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ພະຍາດໝາກໄຂ່ຫຼັງຊໍາເຮື້ອ ເນື່ອງມາຈາກ </a:t>
            </a:r>
            <a:b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ພະຍາດເບົາຫວານ ປະເພດ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 </a:t>
            </a:r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ຢູ່ ສປປ ລາວ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t="10835" r="1072"/>
          <a:stretch/>
        </p:blipFill>
        <p:spPr>
          <a:xfrm>
            <a:off x="388470" y="1924484"/>
            <a:ext cx="8027247" cy="4363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22</a:t>
            </a:fld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42073" y="2773714"/>
            <a:ext cx="3573644" cy="4762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41" y="6611779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GBD Compare | IHME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Viz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Hub (healthdata.org)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B26857-86DB-8ABE-F0EF-B9FC5DBB21E0}"/>
              </a:ext>
            </a:extLst>
          </p:cNvPr>
          <p:cNvSpPr/>
          <p:nvPr/>
        </p:nvSpPr>
        <p:spPr>
          <a:xfrm>
            <a:off x="519492" y="1478835"/>
            <a:ext cx="7896225" cy="384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ທຸກເພດ, ທຸກກຸ່ມອາຍຸ, 2019, </a:t>
            </a:r>
            <a:r>
              <a:rPr lang="en-US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DALYs </a:t>
            </a: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ຕໍ່ 100,000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7232B-3D68-0E32-9B7F-57C0DC815547}"/>
              </a:ext>
            </a:extLst>
          </p:cNvPr>
          <p:cNvSpPr txBox="1"/>
          <p:nvPr/>
        </p:nvSpPr>
        <p:spPr>
          <a:xfrm>
            <a:off x="4905375" y="2804090"/>
            <a:ext cx="3390900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lo-LA" sz="105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ສປປ ລາວ</a:t>
            </a:r>
          </a:p>
          <a:p>
            <a:r>
              <a:rPr lang="lo-LA" sz="1050" dirty="0">
                <a:latin typeface="Phetsarath OT" panose="02000500000000020004" pitchFamily="2" charset="0"/>
                <a:cs typeface="Phetsarath OT" panose="02000500000000020004" pitchFamily="2" charset="0"/>
              </a:rPr>
              <a:t>ອັດຕາ </a:t>
            </a:r>
            <a:r>
              <a:rPr lang="en-US" sz="1050" dirty="0">
                <a:latin typeface="Phetsarath OT" panose="02000500000000020004" pitchFamily="2" charset="0"/>
                <a:cs typeface="Phetsarath OT" panose="02000500000000020004" pitchFamily="2" charset="0"/>
              </a:rPr>
              <a:t>247,46 </a:t>
            </a:r>
            <a:r>
              <a:rPr lang="en-US" sz="105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DALYs </a:t>
            </a:r>
            <a:r>
              <a:rPr lang="lo-LA" sz="105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ຕໍ່ 100,000 (</a:t>
            </a:r>
            <a:r>
              <a:rPr lang="en-US" sz="105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179.77 – 333.61)</a:t>
            </a:r>
            <a:r>
              <a:rPr lang="en-US" sz="105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286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75" y="259859"/>
            <a:ext cx="7886700" cy="1017107"/>
          </a:xfrm>
        </p:spPr>
        <p:txBody>
          <a:bodyPr>
            <a:normAutofit/>
          </a:bodyPr>
          <a:lstStyle/>
          <a:p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ພະຍາດລະບົບຫາຍໃຈຊໍາເຮື້ອ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487967"/>
            <a:ext cx="8020050" cy="52284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ພະຍາດລະບົບຫາຍໃຈຊໍາເຮື້ອ ແມ່ນພະຍາດທີ່ມີຜົນກະທົບຕໍ່ເສັ້ນທາງລະບົບຫາຍໃຈ ແລະ ໂຄງສ້າງອື່ນໆຂອງປອດ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ພະຍາດລະບົບຫາຍໃຈຊໍາເຮື້ອທົ່ວໄປແມ່ນ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lvl="1">
              <a:lnSpc>
                <a:spcPct val="120000"/>
              </a:lnSpc>
              <a:spcBef>
                <a:spcPts val="900"/>
              </a:spcBef>
              <a:buFont typeface="Courier New" panose="02070309020205020404" pitchFamily="49" charset="0"/>
              <a:buChar char="o"/>
            </a:pP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ພະຍາດປອດອຸດຕັນຊໍາເຮື້ອ ລວມມີ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ພະຍາດອັກເສບປອດຊໍາເຮື້ອ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ພະຍາດອັກເສບຫຼອດລົມ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,</a:t>
            </a: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 ແລະ ພະຍາດຖົງລົມໂປ່ງພອງ</a:t>
            </a:r>
            <a:endParaRPr lang="en-US" sz="2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20000"/>
              </a:lnSpc>
              <a:spcBef>
                <a:spcPts val="900"/>
              </a:spcBef>
              <a:buFont typeface="Courier New" panose="02070309020205020404" pitchFamily="49" charset="0"/>
              <a:buChar char="o"/>
            </a:pP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ພະຍາດຫອບຫຶດ</a:t>
            </a:r>
            <a:endParaRPr lang="en-US" sz="2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ປັດໄຈສ່ຽງຕົ້ນຕໍ ແມ່ນການສູບຢາ/ ໃຊ້ໃບຢາສູບ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ນອກນັ້ນຍັງມີ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 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ມົນລະຜິດທາງອາກາດ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ອາຊີບທີ່ກ່ຽວຂ້ອງກັບສານເຄມີ ແລະ ຝຸ່ນ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 ແລະ ອັກເສບລະບົບຫາຍໃຈສ່ວນລຸ່ມ ໃນໄວເດັກ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ພະຍາດອັກເສບປອດຊໍາເຮື້ອ ບໍ່ສາມາດປິ່ນປົວໄດ້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ຢ່າງໃດກໍ່ຕາມ, ການປິ່ນປົວດ້ວຍຢາ ແລະ ການເຮັດກາຍຍະພາບ ແລະ ການອອກກຳລັງກາຍ ຊ່ວຍຫຼຸດຜ່ອນຄວາມສ່ຽງຂອງການເສຍຊີວິດ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ແຜນງານຄວບຄຸມຢາສູບທີ່ມີປະສິດທິພາບ ເຮັດໃຫ້ການເສຍຊີວິດຫຼຸດລົງ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23</a:t>
            </a:fld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17688"/>
            <a:ext cx="7886700" cy="892174"/>
          </a:xfrm>
        </p:spPr>
        <p:txBody>
          <a:bodyPr>
            <a:noAutofit/>
          </a:bodyPr>
          <a:lstStyle/>
          <a:p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ໂພຊະນາການ ແລະ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ສຸຂະພາບຈິດ 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487967"/>
            <a:ext cx="7951090" cy="505234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ຄົນເຮົາຮູ້ຄວາມສໍາພັນ ລະຫວ່າງ ການຂາດສານອາຫານ ແລະ ການເຈັບປ່ວຍທາງກາຍ, ແຕ່ບໍ່ຮູ້ຄວາມສຳພັນ ລະຫວ່າງໂພຊະນາການ ແລະ ສຸຂະພາບຈິດ.</a:t>
            </a:r>
            <a:endParaRPr lang="en-US" sz="2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ສຸຂະພາບຈິດ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 (WHO):</a:t>
            </a:r>
          </a:p>
          <a:p>
            <a:pPr marL="457200" lvl="1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lo-LA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"ສະພາບຂອງຊີວິດການເປັນຢູ່ທີ່ດີ ຂອງແຕ່ລະຄົນ ຮູ້ໄດ້ເຖິງຄວາມສາມາດຂອງຕົນເອງ, ສາມາດຮັບມືກັບຄວາມກົດດັນປົກກະຕິຂອງຊີວິດ, ສາມາດເຮັດວຽກຢ່າງມີປະສິດຕິຜົນ ແລະ ຫມາກຜົນ, ແລະ ສາມາດປະກອບສ່ວນເຂົ້າໃນຊຸມຊົນຂອງເຂົາເຈົ້າ."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:  </a:t>
            </a: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ການຂາດທາດເຫຼັກ ແລະ ພະຍາດເລືອດຈາງ ຈາກການຂາດທາດເຫຼັກ ໃນໄລຍະຖືພາ ແລະ ຫຼັງການຖືພາ ສາມາດເຮັດໃຫ້ເກີດອາການຊຶມເສົ້າຫຼັງເກີດລູກ.</a:t>
            </a:r>
            <a:endParaRPr lang="en-US" sz="2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ພະຍາດເລືອດຈາງ ຈາກການຂາດທາດເຫຼັກ ແມ່ນກ່ຽວພັນກັບ ຄວາມຮັບຮູ້ ແລະ ເຂົ້າໃຈ ແລະ ພຶດຕິກຳຂອງແມ່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ລວມທັງ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ຄວາມສາມາດໃນການເບີ່ງແຍງເດັກ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 – </a:t>
            </a: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ທັງແມ່ ແລະ ເດັກສາມາດໄດ້ຮັບຜົນກະທົບທາງລົບໄດ້. </a:t>
            </a:r>
            <a:endParaRPr lang="en-US" sz="2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24</a:t>
            </a:fld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25" y="279357"/>
            <a:ext cx="7153275" cy="1017107"/>
          </a:xfrm>
        </p:spPr>
        <p:txBody>
          <a:bodyPr>
            <a:noAutofit/>
          </a:bodyPr>
          <a:lstStyle/>
          <a:p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ພະຍາດຊໍາເຮື້ອ ຕ້ອງມີແຜນ ແລະ ວິທີການຈັດຕັ້ງປະຕິບັດ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487967"/>
            <a:ext cx="7610475" cy="4860842"/>
          </a:xfrm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30000"/>
              </a:lnSpc>
              <a:spcBef>
                <a:spcPts val="600"/>
              </a:spcBef>
            </a:pP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ການປ້ອງກັນ</a:t>
            </a:r>
            <a:endParaRPr lang="en-US" sz="3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 fontAlgn="base">
              <a:lnSpc>
                <a:spcPct val="130000"/>
              </a:lnSpc>
              <a:spcBef>
                <a:spcPts val="600"/>
              </a:spcBef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ທັດສະນະຄະຕິ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 fontAlgn="base">
              <a:lnSpc>
                <a:spcPct val="130000"/>
              </a:lnSpc>
              <a:spcBef>
                <a:spcPts val="600"/>
              </a:spcBef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ການປ່ຽນແປງພຶດຕິກຳ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 fontAlgn="base">
              <a:lnSpc>
                <a:spcPct val="130000"/>
              </a:lnSpc>
              <a:spcBef>
                <a:spcPts val="600"/>
              </a:spcBef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ການປ່ຽນແປງ ໃນການສ້າງສະພາບແວດລ້ອມ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 fontAlgn="base">
              <a:lnSpc>
                <a:spcPct val="130000"/>
              </a:lnSpc>
              <a:spcBef>
                <a:spcPts val="600"/>
              </a:spcBef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ມາດຕະການ ເສີມສ້າງຄວາມເຂົ້າໃຈ ການບໍລິການສຸຂະພາບຈິດ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 fontAlgn="base">
              <a:lnSpc>
                <a:spcPct val="130000"/>
              </a:lnSpc>
              <a:spcBef>
                <a:spcPts val="600"/>
              </a:spcBef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ການເຮັດວຽກຮ່ວມກັນຂອງຫຼາຍຂະແໜງການ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fontAlgn="base">
              <a:lnSpc>
                <a:spcPct val="130000"/>
              </a:lnSpc>
              <a:spcBef>
                <a:spcPts val="600"/>
              </a:spcBef>
            </a:pP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ການຄັດກອງເປັນປະຈຳ</a:t>
            </a:r>
            <a:r>
              <a:rPr lang="en-US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 – </a:t>
            </a: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ໃຜ</a:t>
            </a:r>
            <a:r>
              <a:rPr lang="en-US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ເມື່ອໃດ</a:t>
            </a:r>
            <a:r>
              <a:rPr lang="en-US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? </a:t>
            </a: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ຢ່າງໃດ</a:t>
            </a:r>
            <a:r>
              <a:rPr lang="en-US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</a:p>
          <a:p>
            <a:pPr fontAlgn="base">
              <a:lnSpc>
                <a:spcPct val="130000"/>
              </a:lnSpc>
              <a:spcBef>
                <a:spcPts val="600"/>
              </a:spcBef>
            </a:pP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ການຕິດຕາມ ແລະ ປິ່ນປົວໄລຍະຍາວ</a:t>
            </a:r>
            <a:endParaRPr lang="en-US" sz="3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fontAlgn="base">
              <a:lnSpc>
                <a:spcPct val="130000"/>
              </a:lnSpc>
              <a:spcBef>
                <a:spcPts val="600"/>
              </a:spcBef>
            </a:pP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ປະຫວັດການປິ່ນປົວ</a:t>
            </a:r>
            <a:endParaRPr lang="en-US" sz="3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fontAlgn="base">
              <a:lnSpc>
                <a:spcPct val="130000"/>
              </a:lnSpc>
              <a:spcBef>
                <a:spcPts val="600"/>
              </a:spcBef>
            </a:pP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ການເຂົ້າເຖິງຢາ</a:t>
            </a:r>
            <a:endParaRPr lang="en-US" sz="3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fontAlgn="base">
              <a:lnSpc>
                <a:spcPct val="130000"/>
              </a:lnSpc>
              <a:spcBef>
                <a:spcPts val="600"/>
              </a:spcBef>
            </a:pP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ການປ່ຽນແປງພຶດຕິກຳໄລຍະຍາວ ໄລຍະການເບີ່ງແຍງ ແລະ ປິ່ນປົວ</a:t>
            </a:r>
            <a:endParaRPr lang="en-US" sz="3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fontAlgn="base">
              <a:lnSpc>
                <a:spcPct val="130000"/>
              </a:lnSpc>
              <a:spcBef>
                <a:spcPts val="600"/>
              </a:spcBef>
            </a:pP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ພິຈາລະນາບົດບາດຂອງຄອບຄົວ</a:t>
            </a:r>
            <a:r>
              <a:rPr lang="en-US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ຊຸມຊົນ</a:t>
            </a:r>
            <a:r>
              <a:rPr lang="en-US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ສະຖານທີ່ເຮັດວຽກ</a:t>
            </a:r>
            <a:r>
              <a:rPr lang="en-US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 – </a:t>
            </a: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ຫຼາກຫຼາຍຄູ່ຮ່ວມງານ</a:t>
            </a:r>
            <a:r>
              <a:rPr lang="en-US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ບາງຄັ້ງມີຄວາມຂັດແຍ່ງກັນ</a:t>
            </a:r>
            <a:endParaRPr lang="en-US" sz="3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25</a:t>
            </a:fld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9569C-5B68-418B-904F-B45CED29CA1B}"/>
              </a:ext>
            </a:extLst>
          </p:cNvPr>
          <p:cNvSpPr txBox="1"/>
          <p:nvPr/>
        </p:nvSpPr>
        <p:spPr>
          <a:xfrm>
            <a:off x="41241" y="6611779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Merson et al. 2020</a:t>
            </a:r>
          </a:p>
        </p:txBody>
      </p:sp>
    </p:spTree>
    <p:extLst>
      <p:ext uri="{BB962C8B-B14F-4D97-AF65-F5344CB8AC3E}">
        <p14:creationId xmlns:p14="http://schemas.microsoft.com/office/powerpoint/2010/main" val="139486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279357"/>
            <a:ext cx="7886700" cy="1017107"/>
          </a:xfrm>
        </p:spPr>
        <p:txBody>
          <a:bodyPr>
            <a:normAutofit/>
          </a:bodyPr>
          <a:lstStyle/>
          <a:p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ຜູ້ທີ່ຮັບຜິດຊອບ ສຳລັບພະຍາດບໍ່ຕິດຕໍ່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487967"/>
            <a:ext cx="7886700" cy="4860842"/>
          </a:xfrm>
        </p:spPr>
        <p:txBody>
          <a:bodyPr>
            <a:normAutofit fontScale="70000" lnSpcReduction="20000"/>
          </a:bodyPr>
          <a:lstStyle/>
          <a:p>
            <a:pPr fontAlgn="base">
              <a:lnSpc>
                <a:spcPct val="130000"/>
              </a:lnSpc>
              <a:spcBef>
                <a:spcPts val="12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ພະຍາດຊໍາເຮື້ອເນື່ອງມາຈາກ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lvl="1" fontAlgn="base">
              <a:lnSpc>
                <a:spcPct val="130000"/>
              </a:lnSpc>
              <a:spcBef>
                <a:spcPts val="1200"/>
              </a:spcBef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ພຶດຕິກຳສ່ວນບຸກຄົນ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 fontAlgn="base">
              <a:lnSpc>
                <a:spcPct val="130000"/>
              </a:lnSpc>
              <a:spcBef>
                <a:spcPts val="1200"/>
              </a:spcBef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ສະພາບທາງວັດທະນາທຳ ແລະ ສິ່ງແວດລ້ອມ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ຊື່ງມີຜົນກະທົບຕໍ່ ການເລືອກສ່ວນບຸກຄົນ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 fontAlgn="base">
              <a:lnSpc>
                <a:spcPct val="130000"/>
              </a:lnSpc>
              <a:spcBef>
                <a:spcPts val="1200"/>
              </a:spcBef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ລັດຖະບານ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ອຸດສະຫະກຳ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 ພາກສ່ວນອື່ນໆທີ່ມີພາລະບົດບາດ 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fontAlgn="base">
              <a:lnSpc>
                <a:spcPct val="130000"/>
              </a:lnSpc>
              <a:spcBef>
                <a:spcPts val="12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ຍົກລະດັບພາກລັດຖະບານ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lvl="1" fontAlgn="base">
              <a:lnSpc>
                <a:spcPct val="130000"/>
              </a:lnSpc>
              <a:spcBef>
                <a:spcPts val="1200"/>
              </a:spcBef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ພາສີ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 fontAlgn="base">
              <a:lnSpc>
                <a:spcPct val="130000"/>
              </a:lnSpc>
              <a:spcBef>
                <a:spcPts val="1200"/>
              </a:spcBef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ເຂົ້າເຖິງຂໍ້ຈຳກັດ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ຈຳກັດອາຍຸຂອງການຊື້ຢາສູບ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</a:p>
          <a:p>
            <a:pPr lvl="1" fontAlgn="base">
              <a:lnSpc>
                <a:spcPct val="130000"/>
              </a:lnSpc>
              <a:spcBef>
                <a:spcPts val="1200"/>
              </a:spcBef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ເຮັດໂຄສະນາສືກສາ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 fontAlgn="base">
              <a:lnSpc>
                <a:spcPct val="130000"/>
              </a:lnSpc>
              <a:spcBef>
                <a:spcPts val="1200"/>
              </a:spcBef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ບັງຄັບການຕິດສະຫຼາກ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26</a:t>
            </a:fld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4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110" y="236532"/>
            <a:ext cx="7539719" cy="1017107"/>
          </a:xfrm>
        </p:spPr>
        <p:txBody>
          <a:bodyPr>
            <a:noAutofit/>
          </a:bodyPr>
          <a:lstStyle/>
          <a:p>
            <a:r>
              <a:rPr lang="lo-LA" b="1" dirty="0">
                <a:solidFill>
                  <a:srgbClr val="3A8B9D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ມາດຕະການ</a:t>
            </a:r>
            <a:r>
              <a:rPr lang="lo-LA" sz="3200" b="1" dirty="0">
                <a:solidFill>
                  <a:srgbClr val="3A8B9D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ທີ່ຄຸ້ມຄ່າ ໃນສະພາບແວດລ້ອມ ທີ່ມີ ຊັບພະຍາກອນຈຳກັດ. </a:t>
            </a:r>
            <a:endParaRPr lang="en-US" b="1" dirty="0">
              <a:solidFill>
                <a:srgbClr val="3A8B9D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12811904"/>
              </p:ext>
            </p:extLst>
          </p:nvPr>
        </p:nvGraphicFramePr>
        <p:xfrm>
          <a:off x="466725" y="1495412"/>
          <a:ext cx="8378872" cy="52337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33625">
                  <a:extLst>
                    <a:ext uri="{9D8B030D-6E8A-4147-A177-3AD203B41FA5}">
                      <a16:colId xmlns:a16="http://schemas.microsoft.com/office/drawing/2014/main" val="2776062506"/>
                    </a:ext>
                  </a:extLst>
                </a:gridCol>
                <a:gridCol w="6045247">
                  <a:extLst>
                    <a:ext uri="{9D8B030D-6E8A-4147-A177-3AD203B41FA5}">
                      <a16:colId xmlns:a16="http://schemas.microsoft.com/office/drawing/2014/main" val="956324088"/>
                    </a:ext>
                  </a:extLst>
                </a:gridCol>
              </a:tblGrid>
              <a:tr h="354018">
                <a:tc>
                  <a:txBody>
                    <a:bodyPr/>
                    <a:lstStyle/>
                    <a:p>
                      <a:r>
                        <a:rPr lang="lo-LA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ປັດໄຈສ່ຽງ</a:t>
                      </a:r>
                      <a:r>
                        <a:rPr lang="en-US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/</a:t>
                      </a:r>
                      <a:r>
                        <a:rPr lang="lo-LA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ພະຍາດ</a:t>
                      </a:r>
                      <a:endParaRPr lang="en-US" sz="1400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ມາດຕະການ</a:t>
                      </a:r>
                      <a:endParaRPr lang="en-US" sz="1400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499663"/>
                  </a:ext>
                </a:extLst>
              </a:tr>
              <a:tr h="1110920">
                <a:tc>
                  <a:txBody>
                    <a:bodyPr/>
                    <a:lstStyle/>
                    <a:p>
                      <a:r>
                        <a:rPr lang="lo-LA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ຢາສູບ</a:t>
                      </a:r>
                      <a:endParaRPr lang="en-US" sz="1400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o-LA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ເພີ່ມພາສີຢາສູບ</a:t>
                      </a:r>
                      <a:endParaRPr lang="en-US" sz="1400" baseline="0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o-LA" sz="1400" baseline="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ຫ້າມສູບຢາໃນ ແລະ ນອກສະຖານທີ່</a:t>
                      </a:r>
                      <a:endParaRPr lang="en-US" sz="1400" baseline="0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o-LA" sz="1400" baseline="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ຂ່າວສານສຸຂະພາບ ແລະ ການເຕືອນ</a:t>
                      </a:r>
                      <a:endParaRPr lang="en-US" sz="1400" baseline="0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o-LA" sz="1400" baseline="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ຫ້າມໂຄສະນາ</a:t>
                      </a:r>
                      <a:r>
                        <a:rPr lang="en-US" sz="1400" baseline="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, </a:t>
                      </a:r>
                      <a:r>
                        <a:rPr lang="lo-LA" sz="1400" baseline="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ສົ່ງເສີມ ແລະ ສະໜັບສະໜູນຢາສູບ</a:t>
                      </a:r>
                      <a:endParaRPr lang="en-US" sz="1400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500129"/>
                  </a:ext>
                </a:extLst>
              </a:tr>
              <a:tr h="853654">
                <a:tc>
                  <a:txBody>
                    <a:bodyPr/>
                    <a:lstStyle/>
                    <a:p>
                      <a:r>
                        <a:rPr lang="lo-LA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ອັນຕະລາຍຂອງເຫຼົ້າ</a:t>
                      </a:r>
                      <a:endParaRPr lang="en-US" sz="1400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o-LA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ເພີ່ມພາສີເຫຼົ້າ</a:t>
                      </a:r>
                      <a:endParaRPr lang="en-US" sz="1400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o-LA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ຫ້າມເຂົ້າເຖິງລາຍລະອຽດຂອງເຫຼົ້າ</a:t>
                      </a:r>
                      <a:endParaRPr lang="en-US" sz="1400" baseline="0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o-LA" sz="1400" baseline="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ຫ້າມໂຄສະນາເຫຼົ້າ</a:t>
                      </a:r>
                      <a:endParaRPr lang="en-US" sz="1400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11024"/>
                  </a:ext>
                </a:extLst>
              </a:tr>
              <a:tr h="908935">
                <a:tc>
                  <a:txBody>
                    <a:bodyPr/>
                    <a:lstStyle/>
                    <a:p>
                      <a:r>
                        <a:rPr lang="lo-LA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ອາຫານທີ່ບໍ່ດີຕໍ່ສຸຂະພາບ ແລະ ບໍ່ມີການເຄື່ອນໄຫວຂອງຮ່າງກາຍ</a:t>
                      </a:r>
                      <a:endParaRPr lang="en-US" sz="1400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o-LA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ຫຼຸດຜ່ອນການບໍລິໂພກເກືອ ໃນອາຫານ</a:t>
                      </a:r>
                      <a:endParaRPr lang="en-US" sz="1400" baseline="0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o-LA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ທົດແທນໄຂມັນທລານ</a:t>
                      </a:r>
                      <a:r>
                        <a:rPr lang="en-US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r>
                        <a:rPr lang="lo-LA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ດ້ວຍໄຂມັນບໍ່ອື່ມຕົວ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o-LA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ໂຄສະນາປູກຈິດສໍານຶກ ໂດຍຜ່ານການລົນນະລົງ ກ່ຽວກັບອາຫານ ແລະ ການອອກກໍາລັງກາຍ</a:t>
                      </a:r>
                      <a:endParaRPr lang="en-US" sz="1400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982819"/>
                  </a:ext>
                </a:extLst>
              </a:tr>
              <a:tr h="1097300">
                <a:tc>
                  <a:txBody>
                    <a:bodyPr/>
                    <a:lstStyle/>
                    <a:p>
                      <a:r>
                        <a:rPr lang="lo-LA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ພະຍາດຫົວໃຈເສັ້ນເລືອດ ແລະ ພະຍາດເບົາຫວານ</a:t>
                      </a:r>
                      <a:endParaRPr lang="en-US" sz="1400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o-LA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ໃຫ້ຄຳປືກສາ ແລະ ຢາປີ່ນປົວຫຼາຍຊະນິດ ສຳລັບຄົນທີ່ມີຄວາມສ່ຽງສູງ ໃນການເປັນພະຍາດຫົວໃຈວາຍ ແລະ ພະຍາດເສັ້ນເລືອດຕີບ</a:t>
                      </a:r>
                      <a:r>
                        <a:rPr lang="en-US" sz="1400" baseline="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(</a:t>
                      </a:r>
                      <a:r>
                        <a:rPr lang="lo-LA" sz="1400" baseline="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ລວມທັງ</a:t>
                      </a:r>
                      <a:r>
                        <a:rPr lang="en-US" sz="1400" baseline="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r>
                        <a:rPr lang="lo-LA" sz="1400" baseline="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ຜູ້ທີ່ເປັນພະຍາດຫົວໃຈເສັ້ນເລືອດ</a:t>
                      </a:r>
                      <a:r>
                        <a:rPr lang="en-US" sz="1400" baseline="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o-LA" sz="1400" baseline="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ການປິ່ນປົວພະຍາດຫົວໃຈວາຍ (ກ້າມຊີ້ນຫົວໃຈວາຍ) ດ້ວຢາ ແອດໄພລິນ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47077"/>
                  </a:ext>
                </a:extLst>
              </a:tr>
              <a:tr h="908935">
                <a:tc>
                  <a:txBody>
                    <a:bodyPr/>
                    <a:lstStyle/>
                    <a:p>
                      <a:r>
                        <a:rPr lang="lo-LA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ມະເຮັງ</a:t>
                      </a:r>
                      <a:endParaRPr lang="en-US" sz="1400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o-LA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ສັກຢາກັນພະຍາດຕັບອັກເສບ</a:t>
                      </a:r>
                      <a:r>
                        <a:rPr lang="en-US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B </a:t>
                      </a:r>
                      <a:r>
                        <a:rPr lang="lo-LA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ຫຼັງເກີດເພື່ອປ້ອງກັນມະເຮັງຕັບ</a:t>
                      </a:r>
                      <a:endParaRPr lang="en-US" sz="1400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o-LA" sz="1400" dirty="0"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ຄັດກອງ ແລະ ປິ່ນປົວບາດແຜນກ່ອນເປັນມະເຮັງ ເພື່ອປ້ອງກັນມະເຮັງປາກມົດລູກ</a:t>
                      </a:r>
                      <a:endParaRPr lang="en-US" sz="1400" dirty="0"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14896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34757" y="6696393"/>
            <a:ext cx="1509243" cy="19150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27</a:t>
            </a:fld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77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4"/>
          <p:cNvSpPr txBox="1">
            <a:spLocks noGrp="1"/>
          </p:cNvSpPr>
          <p:nvPr>
            <p:ph type="title"/>
          </p:nvPr>
        </p:nvSpPr>
        <p:spPr>
          <a:xfrm>
            <a:off x="1107701" y="485085"/>
            <a:ext cx="5915025" cy="76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buClr>
                <a:srgbClr val="00727E"/>
              </a:buClr>
              <a:buSzPts val="3600"/>
            </a:pPr>
            <a:r>
              <a:rPr lang="lo-LA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ບົດຮຽນທີ່ນຳເອົາໄປໃຊ້ </a:t>
            </a:r>
            <a:endParaRPr sz="4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54" name="Google Shape;554;p34"/>
          <p:cNvSpPr txBox="1">
            <a:spLocks noGrp="1"/>
          </p:cNvSpPr>
          <p:nvPr>
            <p:ph type="body" idx="1"/>
          </p:nvPr>
        </p:nvSpPr>
        <p:spPr>
          <a:xfrm>
            <a:off x="854528" y="1687286"/>
            <a:ext cx="7614558" cy="387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85763" indent="-385763">
              <a:lnSpc>
                <a:spcPct val="120000"/>
              </a:lnSpc>
              <a:spcBef>
                <a:spcPts val="450"/>
              </a:spcBef>
              <a:buSzPts val="2800"/>
              <a:buFont typeface="Arial"/>
              <a:buAutoNum type="arabicPeriod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ປະຈຸບັນ, ພະຍາດບໍ່ຕິດຕໍ່ ແມ່ນພະຍາດທີ່ເປັນບັນຫາໃຫຍ່ໃນທົ່ວໂລກ </a:t>
            </a:r>
          </a:p>
          <a:p>
            <a:pPr marL="385763" indent="-385763">
              <a:lnSpc>
                <a:spcPct val="120000"/>
              </a:lnSpc>
              <a:spcBef>
                <a:spcPts val="450"/>
              </a:spcBef>
              <a:buSzPts val="2800"/>
              <a:buFont typeface="Arial"/>
              <a:buAutoNum type="arabicPeriod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ການປ້ອງກັນ ແມ່ນກຸນແຈສຳຄັນ ເນື່ອງຈາກພະຍາດບໍ່ຕິດຕໍ່ ມີອັດຕາການປິ່ນປົວທີ່ໜ້ອຍ</a:t>
            </a:r>
          </a:p>
          <a:p>
            <a:pPr marL="385763" indent="-385763">
              <a:lnSpc>
                <a:spcPct val="120000"/>
              </a:lnSpc>
              <a:spcBef>
                <a:spcPts val="450"/>
              </a:spcBef>
              <a:buSzPts val="2800"/>
              <a:buFont typeface="Arial"/>
              <a:buAutoNum type="arabicPeriod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ອາຫານທີ່ບໍ່ມີຄຸນນະພາບ ທີ່ໃຫ້ພະລັງງານ, ນ້ຳຕານ, ໄຂມັນ, ແລະ ເກືອເກີນ, ກິນອາຫານທີ່ປຸງແຕ່ງຫຼາຍ ແລະ ການເຄື່ອນໄຫວຮ່າງກາຍໜ້ອຍ ຈະເພີ່ມຄວາມສ່ຽງຕໍ່ການເປັນພະຍາດບໍ່ຕິດຕໍ່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  <a:endParaRPr lang="lo-LA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385763" indent="-385763">
              <a:lnSpc>
                <a:spcPct val="120000"/>
              </a:lnSpc>
              <a:spcBef>
                <a:spcPts val="450"/>
              </a:spcBef>
              <a:buSzPts val="2800"/>
              <a:buFont typeface="Arial"/>
              <a:buAutoNum type="arabicPeriod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ຕ້ອງມີມາດຕະການ ແລະ ນະໂຍບາຍທີ່ຈຳເປັນ ເພື່ອແກ້ໄຂບັນຫາພົ້ນເດັ່ນ ທີ່ເປັນບັນຫາຂອງພະຍາດບໍ່ຕິດຕໍ່ ແມ້ວ່າຊັບພະຍາກອນມີຈຳກັດ. </a:t>
            </a:r>
          </a:p>
        </p:txBody>
      </p:sp>
      <p:sp>
        <p:nvSpPr>
          <p:cNvPr id="555" name="Google Shape;555;p34"/>
          <p:cNvSpPr txBox="1">
            <a:spLocks noGrp="1"/>
          </p:cNvSpPr>
          <p:nvPr>
            <p:ph type="sldNum" idx="12"/>
          </p:nvPr>
        </p:nvSpPr>
        <p:spPr>
          <a:xfrm>
            <a:off x="7718154" y="6391744"/>
            <a:ext cx="1131932" cy="14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pPr/>
              <a:t>28</a:t>
            </a:fld>
            <a:endParaRPr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23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5"/>
          <p:cNvSpPr txBox="1">
            <a:spLocks noGrp="1"/>
          </p:cNvSpPr>
          <p:nvPr>
            <p:ph type="ctrTitle"/>
          </p:nvPr>
        </p:nvSpPr>
        <p:spPr>
          <a:xfrm>
            <a:off x="2000250" y="1738767"/>
            <a:ext cx="51435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buClr>
                <a:srgbClr val="00727E"/>
              </a:buClr>
              <a:buSzPts val="4100"/>
            </a:pPr>
            <a:r>
              <a:rPr lang="lo-LA" b="1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ຂອບໃຈ </a:t>
            </a:r>
            <a:r>
              <a:rPr lang="en-US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</p:txBody>
      </p:sp>
      <p:sp>
        <p:nvSpPr>
          <p:cNvPr id="563" name="Google Shape;563;p35"/>
          <p:cNvSpPr txBox="1"/>
          <p:nvPr/>
        </p:nvSpPr>
        <p:spPr>
          <a:xfrm>
            <a:off x="6445874" y="5618858"/>
            <a:ext cx="1131932" cy="14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13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ANRCB   |   </a:t>
            </a:r>
            <a:fld id="{00000000-1234-1234-1234-123412341234}" type="slidenum">
              <a:rPr lang="en-US" sz="135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pPr/>
              <a:t>29</a:t>
            </a:fld>
            <a:endParaRPr sz="135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5552" b="6946"/>
          <a:stretch/>
        </p:blipFill>
        <p:spPr>
          <a:xfrm>
            <a:off x="293554" y="2252505"/>
            <a:ext cx="8052510" cy="4405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82CCD9-7A36-4A35-BE58-59C41CD4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96" y="543895"/>
            <a:ext cx="8070101" cy="691422"/>
          </a:xfrm>
        </p:spPr>
        <p:txBody>
          <a:bodyPr>
            <a:normAutofit fontScale="90000"/>
          </a:bodyPr>
          <a:lstStyle/>
          <a:p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ພະຍາດທີ່ເປັນບັນຫາທັງໝົດ ຕາມສາເຫດ, </a:t>
            </a:r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1990-2019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93469-9C6F-42D3-8AFB-C0B7C2359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91443" y="6657945"/>
            <a:ext cx="1509243" cy="19150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EF689-C5BE-40F5-9C87-50C74DCE0CF1}"/>
              </a:ext>
            </a:extLst>
          </p:cNvPr>
          <p:cNvSpPr txBox="1"/>
          <p:nvPr/>
        </p:nvSpPr>
        <p:spPr>
          <a:xfrm>
            <a:off x="-85061" y="6657945"/>
            <a:ext cx="65921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4"/>
              </a:rPr>
              <a:t>Burden of Disease - Our World in Data</a:t>
            </a:r>
            <a:endParaRPr 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7669530" y="1523905"/>
            <a:ext cx="617220" cy="99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45A6E4-5487-4E40-8706-FD3096FEFA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8" t="7159" r="11749" b="83427"/>
          <a:stretch/>
        </p:blipFill>
        <p:spPr>
          <a:xfrm>
            <a:off x="67603" y="1523905"/>
            <a:ext cx="9076397" cy="6914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141E75-075F-28C6-6306-59E2FCFF4E47}"/>
              </a:ext>
            </a:extLst>
          </p:cNvPr>
          <p:cNvSpPr/>
          <p:nvPr/>
        </p:nvSpPr>
        <p:spPr>
          <a:xfrm>
            <a:off x="6765178" y="2347304"/>
            <a:ext cx="904352" cy="321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ການບາດເຈັບ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4DF825-00C3-BE3E-4FFE-59106534A260}"/>
              </a:ext>
            </a:extLst>
          </p:cNvPr>
          <p:cNvSpPr/>
          <p:nvPr/>
        </p:nvSpPr>
        <p:spPr>
          <a:xfrm>
            <a:off x="6786697" y="2896966"/>
            <a:ext cx="1191443" cy="776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ພະຍາດຕິດຕໍ່, ພະຍາດກ່ຽວກັບ ແມ່, ເດັກເກີດໃໝ່, ໂພຊະນາການ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CE1084-B216-D35E-81F4-1D8108DEA1CF}"/>
              </a:ext>
            </a:extLst>
          </p:cNvPr>
          <p:cNvSpPr/>
          <p:nvPr/>
        </p:nvSpPr>
        <p:spPr>
          <a:xfrm>
            <a:off x="6786696" y="4884754"/>
            <a:ext cx="1111307" cy="315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ພະຍາດບໍ່ຕິດຕໍ່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A18E3-6379-3CD1-17C9-30774EE4B1BD}"/>
              </a:ext>
            </a:extLst>
          </p:cNvPr>
          <p:cNvSpPr/>
          <p:nvPr/>
        </p:nvSpPr>
        <p:spPr>
          <a:xfrm>
            <a:off x="67603" y="1463430"/>
            <a:ext cx="8962744" cy="89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ພະຍາດທີ່ເປັນບັນຫາທັງໝົດ ໄດ້ຖືກວັດແທກເປັນ ການຂາດຄວາມສາມາດໃນການປັບປ່ຽນ ຕະຫຼອດການດຳລົງຊີວິດ (</a:t>
            </a:r>
            <a:r>
              <a:rPr lang="en-US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DALYs</a:t>
            </a: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  <a:r>
              <a:rPr lang="en-US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kumimoji="0" lang="lo-L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ຕໍ່ປີ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DALYs </a:t>
            </a:r>
            <a:r>
              <a:rPr kumimoji="0" lang="lo-L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ວັດແທກກ່ຽວກັບຜົນຮ້າຍຂອງພະຍາດທັງໝົດ- ທັງ 2 ຢ່າງຄື ທັງປີຂອງການສູນເສຍການດຳລົງຊີວິດ ເນື່ອງຈາກການເສຍຊີວິດກ່ອນໄວອັນຄວນ ແລະ ການດຳລົງຊີວິດທີ່ພິການຫຼາຍປີ. ໜື່ງຂອງ </a:t>
            </a:r>
            <a:r>
              <a:rPr lang="en-US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DALY</a:t>
            </a:r>
            <a:r>
              <a:rPr kumimoji="0" lang="lo-L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 ເທົ່າກັບໜຶ່ງປີທີ່ສູນເສຍຂອງຊີວິດທີ່ມີສຸຂະພາບດີ.</a:t>
            </a:r>
          </a:p>
        </p:txBody>
      </p:sp>
    </p:spTree>
    <p:extLst>
      <p:ext uri="{BB962C8B-B14F-4D97-AF65-F5344CB8AC3E}">
        <p14:creationId xmlns:p14="http://schemas.microsoft.com/office/powerpoint/2010/main" val="125657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081" y="475737"/>
            <a:ext cx="7886700" cy="762830"/>
          </a:xfrm>
        </p:spPr>
        <p:txBody>
          <a:bodyPr>
            <a:noAutofit/>
          </a:bodyPr>
          <a:lstStyle/>
          <a:p>
            <a:b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lo-LA" sz="28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ທວນຄືນ</a:t>
            </a:r>
            <a:r>
              <a:rPr lang="en-US" sz="2800" b="1" dirty="0">
                <a:solidFill>
                  <a:srgbClr val="00727E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: </a:t>
            </a:r>
            <a:r>
              <a:rPr lang="lo-LA" sz="27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ການປ່ຽນແປງທາງດ້ານໂພຊະນາການ</a:t>
            </a:r>
            <a:endParaRPr lang="en-US" sz="2700" b="1" dirty="0">
              <a:solidFill>
                <a:schemeClr val="accent5">
                  <a:lumMod val="75000"/>
                </a:scheme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351154" y="6470589"/>
            <a:ext cx="1509243" cy="143627"/>
          </a:xfrm>
        </p:spPr>
        <p:txBody>
          <a:bodyPr/>
          <a:lstStyle/>
          <a:p>
            <a:r>
              <a:rPr lang="en-US" sz="67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ANRCB   |   </a:t>
            </a:r>
            <a:fld id="{D8FE707D-7EDD-4671-B995-A3FBECAF0B25}" type="slidenum">
              <a:rPr lang="en-US" sz="675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675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2706" y="1536340"/>
            <a:ext cx="7680971" cy="3805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ການພັດອ</a:t>
            </a:r>
            <a:r>
              <a:rPr lang="lo-LA" sz="1200" b="1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ທະນາຕົວເມືອງ, ການເຕີບໂຕທາງດ້ານເສດຖະກິດ, ການປ່ຽນແປງດ້ານເຕັກໂນໂລຊີໃນການເຮັດວຽກ</a:t>
            </a:r>
            <a:r>
              <a:rPr lang="en-US" sz="1200" b="1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, </a:t>
            </a:r>
            <a:r>
              <a:rPr lang="lo-LA" sz="1200" b="1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ເວລາຫວ່າງ, ການປຸງແຕ່ງອາຫານ, ການເຕີບໂຕຂອງສື່ມວນຊົນ</a:t>
            </a:r>
            <a:endParaRPr lang="en-US" sz="1200" b="1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00" y="2438888"/>
            <a:ext cx="1175144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o-LA" sz="11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ໄລຍະການປ່ຽນແປງ</a:t>
            </a:r>
            <a:endParaRPr lang="en-US" sz="11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782" y="3362627"/>
            <a:ext cx="1082233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o-LA" sz="11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ປ່ຽນແປງວິທີ/</a:t>
            </a:r>
          </a:p>
          <a:p>
            <a:pPr algn="ctr"/>
            <a:r>
              <a:rPr lang="lo-LA" sz="11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ພຶດຕິກຳການກິນ</a:t>
            </a:r>
            <a:endParaRPr lang="en-US" sz="11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521995" y="2174374"/>
            <a:ext cx="1368080" cy="633789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100" dirty="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ໄລຍະ1</a:t>
            </a:r>
          </a:p>
          <a:p>
            <a:pPr algn="ctr"/>
            <a:r>
              <a:rPr lang="lo-LA" sz="1100" dirty="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ເກັບກຳ/ລວບລວມ</a:t>
            </a:r>
            <a:endParaRPr lang="en-US" sz="1100" dirty="0">
              <a:solidFill>
                <a:schemeClr val="bg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838176" y="2160761"/>
            <a:ext cx="1330002" cy="647401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100" dirty="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ໄລຍະ2 </a:t>
            </a:r>
            <a:endParaRPr lang="en-US" sz="1100" dirty="0">
              <a:solidFill>
                <a:schemeClr val="bg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  <a:p>
            <a:pPr algn="ctr"/>
            <a:r>
              <a:rPr lang="lo-LA" sz="1100" dirty="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ຄວາມຂາດແຄນ</a:t>
            </a:r>
            <a:r>
              <a:rPr lang="en-US" sz="1100" dirty="0">
                <a:solidFill>
                  <a:schemeClr val="bg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 </a:t>
            </a:r>
          </a:p>
        </p:txBody>
      </p:sp>
      <p:sp>
        <p:nvSpPr>
          <p:cNvPr id="16" name="Chevron 15"/>
          <p:cNvSpPr/>
          <p:nvPr/>
        </p:nvSpPr>
        <p:spPr>
          <a:xfrm>
            <a:off x="4116280" y="2174374"/>
            <a:ext cx="1399654" cy="633789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ໄລຍະ3 </a:t>
            </a:r>
            <a:endParaRPr lang="en-US" sz="11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  <a:p>
            <a:pPr algn="ctr"/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ລົດຄວາມຂາດແຄນ</a:t>
            </a:r>
            <a:endParaRPr lang="en-US" sz="11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5484359" y="2199256"/>
            <a:ext cx="1563977" cy="60890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ໄລຍະ4 </a:t>
            </a:r>
            <a:endParaRPr lang="en-US" sz="11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  <a:p>
            <a:pPr algn="ctr"/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ສະມັດຕະພາບຮ່າງກາຍລົດລົງ</a:t>
            </a:r>
            <a:endParaRPr lang="en-US" sz="11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6976955" y="2206065"/>
            <a:ext cx="1657891" cy="608905"/>
          </a:xfrm>
          <a:prstGeom prst="chevr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ໄລຍະ</a:t>
            </a:r>
            <a:r>
              <a:rPr lang="en-US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 5</a:t>
            </a:r>
          </a:p>
          <a:p>
            <a:pPr algn="ctr"/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ຕ້ອງການປ່ຽນແປງພຶດຕິກຳ</a:t>
            </a:r>
            <a:endParaRPr lang="en-US" sz="11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82632" y="3269797"/>
            <a:ext cx="1045471" cy="110828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1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ອາຫານເປັນພືດຜັກ ແລະ ສັດປ່າ</a:t>
            </a:r>
            <a:endParaRPr lang="en-US" sz="11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8002" y="3269797"/>
            <a:ext cx="1156274" cy="10893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1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ອາຫານເປັນປະເພດຊີຣຽວຫຼາຍຂຶ້ນ (ເປັນພືດ ແລະ ສັດຈາກພາຍໃນ)</a:t>
            </a:r>
            <a:endParaRPr lang="en-US" sz="11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93371" y="3269797"/>
            <a:ext cx="1045471" cy="11082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ອາຫານທາດແປ້ງເພີ່ມຂຶ້ນ, ໄຂມັນຕໍ່າ, ໄຍອາຫານສູງ</a:t>
            </a:r>
            <a:endParaRPr lang="en-US" sz="11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00076" y="3269797"/>
            <a:ext cx="1220549" cy="1108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ເພີ່ມໄຂມັນ, ນໍ້າຕານໃນການປຸງແຕ່ງອາຫານ</a:t>
            </a:r>
            <a:endParaRPr lang="en-US" sz="11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ເພີ່ມພະລັງງານສູງຂຶ້ນໃນເຄື່ອງດື່ມ</a:t>
            </a:r>
            <a:endParaRPr lang="en-US" sz="11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19721" y="3256180"/>
            <a:ext cx="1515125" cy="112190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ລົດຜ່ອນໄຂມັນ</a:t>
            </a:r>
            <a:endParaRPr lang="en-US" sz="11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ເພີ່ມໝາກໄມ້ </a:t>
            </a:r>
            <a:r>
              <a:rPr lang="en-US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&amp; </a:t>
            </a:r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ຜັກ</a:t>
            </a:r>
            <a:r>
              <a:rPr lang="en-US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ເພີມທາດແປ້ງ ແລະ ໄຍອາຫານ</a:t>
            </a:r>
            <a:endParaRPr lang="en-US" sz="11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ລົດຜ່ອນປະເພດເຄື່ອງດື່ມທີ່ມີພະລັງງານສູງ</a:t>
            </a:r>
            <a:endParaRPr lang="en-US" sz="11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8131" y="4666599"/>
            <a:ext cx="1288332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lo-LA" sz="11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ປ່ຽນແປງກິດຈະກຳການເຄື່ອນໄຫວຂອງຮ່າງກາຍ</a:t>
            </a:r>
            <a:endParaRPr lang="en-US" sz="11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90410" y="4784426"/>
            <a:ext cx="1045471" cy="61056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1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ເນັ້ນການອອກແຮງງານ</a:t>
            </a:r>
            <a:endParaRPr lang="en-US" sz="11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21188" y="4834774"/>
            <a:ext cx="1045471" cy="6105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1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ເນັ້ນການອອກແຮງງານ</a:t>
            </a:r>
            <a:endParaRPr lang="en-US" sz="11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38144" y="4851445"/>
            <a:ext cx="1045471" cy="6001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1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ເນັ້ນການອອກແຮງງານ</a:t>
            </a:r>
            <a:endParaRPr lang="en-US" sz="11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56072" y="4851445"/>
            <a:ext cx="1220549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ຫັນມານຳໃຊ້ເຕັກໂນໂລຊີເພື່ອການເຮັດວຽກ ແລະ ພັກຜ່ອນ</a:t>
            </a:r>
            <a:endParaRPr lang="en-US" sz="11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48336" y="4845178"/>
            <a:ext cx="1367982" cy="60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ປ່ຽນແທນການຢູ່ແບບນິ້ງເສີຍດ້ວຍກິດຈະກຳທີ່ມີຈຸດປະສົງສະເພາະ</a:t>
            </a:r>
            <a:endParaRPr lang="en-US" sz="11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1998490" y="2821776"/>
            <a:ext cx="207545" cy="448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3350207" y="2821776"/>
            <a:ext cx="207545" cy="448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4701924" y="2814969"/>
            <a:ext cx="207545" cy="448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6132938" y="2857414"/>
            <a:ext cx="207545" cy="405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7591576" y="2801114"/>
            <a:ext cx="207545" cy="44802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6871" y="5442055"/>
            <a:ext cx="1175144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lo-LA" sz="1100" dirty="0"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ການປ່ຽນແປງຂອງລັກສະນະການເຈັບປ່ວຍ</a:t>
            </a:r>
            <a:endParaRPr lang="en-US" sz="1100" dirty="0"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1511353" y="5619024"/>
            <a:ext cx="3901727" cy="400008"/>
          </a:xfrm>
          <a:prstGeom prst="chevr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ພະຍາດຊຶມເຊື້ອ ແລະ ພະຍາດບໍ່ຕິດຕໍ່</a:t>
            </a:r>
            <a:r>
              <a:rPr lang="en-US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 (NCDs)</a:t>
            </a:r>
          </a:p>
        </p:txBody>
      </p:sp>
      <p:sp>
        <p:nvSpPr>
          <p:cNvPr id="44" name="Chevron 43"/>
          <p:cNvSpPr/>
          <p:nvPr/>
        </p:nvSpPr>
        <p:spPr>
          <a:xfrm>
            <a:off x="5587684" y="5618552"/>
            <a:ext cx="1445332" cy="40048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ມັກເກີດມີ</a:t>
            </a:r>
          </a:p>
          <a:p>
            <a:pPr algn="ctr"/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ພະຍາດບໍ່ຕິດຕໍ່</a:t>
            </a:r>
            <a:endParaRPr lang="en-US" sz="11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47" name="Chevron 46"/>
          <p:cNvSpPr/>
          <p:nvPr/>
        </p:nvSpPr>
        <p:spPr>
          <a:xfrm>
            <a:off x="7115130" y="5618551"/>
            <a:ext cx="1367982" cy="400008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ea typeface="Phetsarath OT" panose="02000500000000000001" pitchFamily="2" charset="2"/>
                <a:cs typeface="Phetsarath OT" panose="02000500000000020004" pitchFamily="2" charset="0"/>
              </a:rPr>
              <a:t>ພະຍາດບໍ່ຕິດຕໍ່ລົດລົງ</a:t>
            </a:r>
            <a:endParaRPr lang="en-US" sz="1100" dirty="0">
              <a:solidFill>
                <a:schemeClr val="tx1"/>
              </a:solidFill>
              <a:latin typeface="Phetsarath OT" panose="02000500000000020004" pitchFamily="2" charset="0"/>
              <a:ea typeface="Phetsarath OT" panose="02000500000000000001" pitchFamily="2" charset="2"/>
              <a:cs typeface="Phetsarath OT" panose="02000500000000020004" pitchFamily="2" charset="0"/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1998490" y="4407054"/>
            <a:ext cx="197705" cy="34206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Down Arrow 48"/>
          <p:cNvSpPr/>
          <p:nvPr/>
        </p:nvSpPr>
        <p:spPr>
          <a:xfrm>
            <a:off x="3345070" y="4425932"/>
            <a:ext cx="197705" cy="34206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Down Arrow 49"/>
          <p:cNvSpPr/>
          <p:nvPr/>
        </p:nvSpPr>
        <p:spPr>
          <a:xfrm>
            <a:off x="4699753" y="4450310"/>
            <a:ext cx="197705" cy="34206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Down Arrow 50"/>
          <p:cNvSpPr/>
          <p:nvPr/>
        </p:nvSpPr>
        <p:spPr>
          <a:xfrm>
            <a:off x="6112645" y="4455245"/>
            <a:ext cx="197705" cy="34206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Down Arrow 51"/>
          <p:cNvSpPr/>
          <p:nvPr/>
        </p:nvSpPr>
        <p:spPr>
          <a:xfrm>
            <a:off x="7601416" y="4442366"/>
            <a:ext cx="197705" cy="34206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0" y="6493425"/>
            <a:ext cx="3818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9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ແຫຼ່ງຂໍ້ມູນ: ດັດປັບມາຈາກ</a:t>
            </a:r>
            <a:r>
              <a:rPr lang="en-US" sz="9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Raj S. (2020) </a:t>
            </a:r>
          </a:p>
        </p:txBody>
      </p:sp>
    </p:spTree>
    <p:extLst>
      <p:ext uri="{BB962C8B-B14F-4D97-AF65-F5344CB8AC3E}">
        <p14:creationId xmlns:p14="http://schemas.microsoft.com/office/powerpoint/2010/main" val="227198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245108"/>
            <a:ext cx="7886700" cy="1017107"/>
          </a:xfrm>
        </p:spPr>
        <p:txBody>
          <a:bodyPr>
            <a:normAutofit/>
          </a:bodyPr>
          <a:lstStyle/>
          <a:p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ພະຍາດບໍ່ຕິດຕໍ່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/ </a:t>
            </a:r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ພະຍາດຊໍາເຮື້ອ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487967"/>
            <a:ext cx="7886700" cy="525269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7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ບໍ່ມັກເກີດແບບກະທັນຫັນ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17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ປ້ອງກັນໄດ້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17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ອັດຕາການປິ່ນປົວຕ່ຳ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;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ດັ່ງນັ້ນ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,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ການປິ່ນປົວແມ່ນຫຼາຍສິບປີ ແລະ ມີຄວາມຈຳເປັນໃນການເບີ່ງແຍງ 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17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ມັກເກີດໃນຊ່ວງໄລຍະກາງຂອງຊີວິດ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>
              <a:lnSpc>
                <a:spcPct val="117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ພະຍາດເກີດຂື້ນຫຼັງຈາກ ໄດ້ສຳພັດກັບປັດໄຈທາງສັງຄົມ, ສະພາບແວດລ້ອມ, ພັນທຸກຳ, ພຶດຕິກຳ, ຫຼື ການດຳລົງຊີວິດ ດ້ານລົບເປັນເວລາຍາວນານ </a:t>
            </a:r>
          </a:p>
          <a:p>
            <a:pPr lvl="1">
              <a:lnSpc>
                <a:spcPct val="117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ເວລາຍາວນານ ລະຫວ່າງການສຳພັດເປັນເວລາດົນນານກໍ່ໃຫ້ເກີດຄວາມສ່ຽງ ແລະ ຜົນໄດ້ຮັບຂອງພະຍາດ </a:t>
            </a:r>
          </a:p>
          <a:p>
            <a:pPr lvl="1">
              <a:lnSpc>
                <a:spcPct val="117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ສັງຄົມ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/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 ພຶດຕິກຳ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“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ການສົ່ງຕໍ່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”</a:t>
            </a:r>
          </a:p>
          <a:p>
            <a:pPr lvl="1">
              <a:lnSpc>
                <a:spcPct val="117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ບາງພະຍາດ ພົບເຫັນໃນໄວໝຸ່ມຫຼາຍຂື້ນ 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17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ພະຍາດເຫຼົ່ານີ້ ມັກເກີດຂື້ນພ້ອມກັນ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ເປັນຫຼາຍພະຍາດ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</a:p>
          <a:p>
            <a:pPr>
              <a:lnSpc>
                <a:spcPct val="117000"/>
              </a:lnSpc>
              <a:spcBef>
                <a:spcPts val="600"/>
              </a:spcBef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ມີສາຍພົວພັນທີ່ເຂັ້ມແຂງ ລະຫວ່າງຄວາມທຸກຍາກ ແລະ ການພັດທະນາເສດຖະກິດສັງຄົມ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5</a:t>
            </a:fld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1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636" y="322051"/>
            <a:ext cx="5870640" cy="839096"/>
          </a:xfrm>
        </p:spPr>
        <p:txBody>
          <a:bodyPr>
            <a:normAutofit fontScale="90000"/>
          </a:bodyPr>
          <a:lstStyle/>
          <a:p>
            <a:b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lang="lo-LA" sz="3600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ເສັ້ນທາງຂອງສາເຫດ ເປັນພະຍາດບໍ່ຕິດຕໍ່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70497" y="6348809"/>
            <a:ext cx="1358157" cy="157987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4275" y="1764632"/>
            <a:ext cx="9055535" cy="384559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6897" y="2543176"/>
            <a:ext cx="1928427" cy="223837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lo-LA" sz="1200" b="1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ຕົວກຳນົດ ພື້ນຖານ</a:t>
            </a:r>
          </a:p>
          <a:p>
            <a:endParaRPr lang="en-US" sz="1200" b="1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ການໄປມາຫາສູ່ກັນຂອງຄົນໃນໂລກ</a:t>
            </a:r>
            <a:endParaRPr lang="en-US" sz="12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ຕົວເມືອງ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ປະຊາກອນຜູ້ສູງອາຍຸ</a:t>
            </a:r>
            <a:endParaRPr lang="en-US" sz="12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solidFill>
                  <a:schemeClr val="bg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ຕົວກຳນົດທາງສັງຄົມ</a:t>
            </a:r>
            <a:endParaRPr lang="en-US" sz="1200" dirty="0">
              <a:solidFill>
                <a:schemeClr val="bg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17947" y="2543175"/>
            <a:ext cx="2254053" cy="223837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lo-LA" sz="12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ປັດໄຈຄວາມສ່ຽງດ້ານພຶດຕິກຳ</a:t>
            </a:r>
          </a:p>
          <a:p>
            <a:endParaRPr lang="en-US" sz="12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ສູບຢາ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ກິນອາຫານທີ່ບໍ່ດີຕໍ່ສຸຂະພາບ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ການເຄື່ອນໄຫວຮ່າງກາຍໜ້ອຍ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ຄວາມອັນຕະລາຍຂອງເຫຼົ້າ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ອາຍຸ ແລະ ເຊື້ອສາຍ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latin typeface="Phetsarath OT" panose="02000500000000020004" pitchFamily="2" charset="0"/>
                <a:cs typeface="Phetsarath OT" panose="02000500000000020004" pitchFamily="2" charset="0"/>
              </a:rPr>
              <a:t>ມົນລະຜິດທາງອາກາດ</a:t>
            </a:r>
            <a:endParaRPr lang="en-US" sz="1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1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67253" y="2540902"/>
            <a:ext cx="2254052" cy="22406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lo-LA" sz="12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ປັດໄຈຄວາມສ່ຽງດ້ານການເຜົາຜານ</a:t>
            </a:r>
          </a:p>
          <a:p>
            <a:endParaRPr lang="en-US" sz="12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ນ້ຳຕານໃນເລືອດສູງ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ຄວາມດັນເລືອດສູງ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ໄຂມັນໃນເລືອດຜິດປົກກະຕິ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ພາວະນ້ຳໜັກເກີນ</a:t>
            </a:r>
            <a:r>
              <a:rPr lang="en-US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/</a:t>
            </a: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ພາວະໂລກອ້ວນ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ໜ້າທີ່ການຂອງປອດຜິດປົກກະຕິ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62780" y="2543175"/>
            <a:ext cx="2011945" cy="21717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lo-LA" sz="12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ພະຍາດຊໍາເຮື້ອ</a:t>
            </a:r>
          </a:p>
          <a:p>
            <a:endParaRPr lang="en-US" sz="12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ພະຍາດຫົວໃຈເສັ້ນເລືອດ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ມະເຮັງ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ເບົາຫວານ</a:t>
            </a:r>
            <a:endParaRPr lang="en-US" sz="12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ພະຍາດປອດຊໍາເຮື້ອ</a:t>
            </a:r>
            <a:r>
              <a:rPr lang="en-US" sz="12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11780"/>
            <a:ext cx="55507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Adapted from WHO (2005) preventing chronic disease: a vital investment</a:t>
            </a:r>
          </a:p>
        </p:txBody>
      </p:sp>
    </p:spTree>
    <p:extLst>
      <p:ext uri="{BB962C8B-B14F-4D97-AF65-F5344CB8AC3E}">
        <p14:creationId xmlns:p14="http://schemas.microsoft.com/office/powerpoint/2010/main" val="53910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39" y="379621"/>
            <a:ext cx="8143463" cy="877680"/>
          </a:xfrm>
        </p:spPr>
        <p:txBody>
          <a:bodyPr>
            <a:noAutofit/>
          </a:bodyPr>
          <a:lstStyle/>
          <a:p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ພະຍາດບໍ່ຕິດຕໍ່ ແລະ ເປົ້າໝາຍການພັດທະນາແບບຍືນຍົງ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487967"/>
            <a:ext cx="7886700" cy="49904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ເປົ້າໝາຍ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3.4: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ໃນປີ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 2030,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ຫຼຸດຜ່ອນ ໜື່ງໃນສາມຂອງການເສຍຊີວິດກ່ອນໄວອັນຄວນ ດ້ວຍການປ້ອງກັນ ແລະ ປິ່ນປົວ ແລະ ສົ່ງເສີມສຸຂະພາບຈິດ ແລະ ຊີວິດການເປັນຢູ່ທີ່ດີ 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ຕົວຊີ້ວັດ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3.4.1. 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ອັດຕາການເສຍຊີວິດຈາກ ພະຍາດຫົວໃຈເສັ້ນເລືອດ, ມະເຮັງ, ຫຼື ພະຍາດປອດຊໍາເຮື້ອ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3.4.2.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ອັດຕາການຂ້າຕົວຕາຍ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7</a:t>
            </a:fld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3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t="-1347" r="210" b="15115"/>
          <a:stretch/>
        </p:blipFill>
        <p:spPr>
          <a:xfrm>
            <a:off x="489843" y="1351370"/>
            <a:ext cx="7933965" cy="53869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8</a:t>
            </a:fld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7733" y="222268"/>
            <a:ext cx="7933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3200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ສາເຫດສໍາຄັນ ຂອງການເສຍຊີວິດ ແລະ ຄວາມພິການຂອງໃນປີນຶ່ງ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657945"/>
            <a:ext cx="3814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GBD Compare | IHME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Viz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Hub (healthdata.org)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4DC41D-B49E-4BF4-B108-72C266C8E938}"/>
              </a:ext>
            </a:extLst>
          </p:cNvPr>
          <p:cNvSpPr/>
          <p:nvPr/>
        </p:nvSpPr>
        <p:spPr>
          <a:xfrm>
            <a:off x="8124404" y="1437409"/>
            <a:ext cx="455336" cy="191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025569-D3F8-291F-3DCA-9EE545420EFF}"/>
              </a:ext>
            </a:extLst>
          </p:cNvPr>
          <p:cNvSpPr/>
          <p:nvPr/>
        </p:nvSpPr>
        <p:spPr>
          <a:xfrm>
            <a:off x="1104900" y="1325692"/>
            <a:ext cx="5724525" cy="389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1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ທົ່ວໂລກ</a:t>
            </a:r>
          </a:p>
          <a:p>
            <a:pPr algn="ctr"/>
            <a:r>
              <a:rPr lang="lo-LA" sz="11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ທຸກເພດ, ທຸກກຸ່ມອາຍຸ, </a:t>
            </a:r>
            <a:r>
              <a:rPr kumimoji="0" lang="lo-LA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ການຂາດຄວາມສາມາດໃນການປັບປ່ຽນ ຕະຫຼອດການດຳລົງຊີວິດ ຕໍ່ 100,000</a:t>
            </a:r>
          </a:p>
          <a:p>
            <a:pPr algn="ctr"/>
            <a:endParaRPr lang="en-US" sz="11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A06AA8-79D7-5026-40C3-A10273C960B1}"/>
              </a:ext>
            </a:extLst>
          </p:cNvPr>
          <p:cNvSpPr/>
          <p:nvPr/>
        </p:nvSpPr>
        <p:spPr>
          <a:xfrm>
            <a:off x="1925408" y="1668260"/>
            <a:ext cx="657225" cy="206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0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ອັນດັບ</a:t>
            </a:r>
            <a:endParaRPr lang="en-US" sz="10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E0A280-CC22-30DA-B683-8B364B834577}"/>
              </a:ext>
            </a:extLst>
          </p:cNvPr>
          <p:cNvSpPr/>
          <p:nvPr/>
        </p:nvSpPr>
        <p:spPr>
          <a:xfrm>
            <a:off x="5332647" y="1637388"/>
            <a:ext cx="639107" cy="206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000" b="1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ອັນດັບ</a:t>
            </a:r>
            <a:endParaRPr lang="en-US" sz="1000" b="1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75553C-D9A6-3B2A-066A-EDFB760DDB7F}"/>
              </a:ext>
            </a:extLst>
          </p:cNvPr>
          <p:cNvSpPr/>
          <p:nvPr/>
        </p:nvSpPr>
        <p:spPr>
          <a:xfrm>
            <a:off x="6834814" y="2402910"/>
            <a:ext cx="1509243" cy="183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05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ພະຍາດບໍ່ຕິດຕໍ່</a:t>
            </a:r>
            <a:endParaRPr lang="en-US" sz="105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C4595A-E010-04AE-4373-0C79F804C511}"/>
              </a:ext>
            </a:extLst>
          </p:cNvPr>
          <p:cNvSpPr/>
          <p:nvPr/>
        </p:nvSpPr>
        <p:spPr>
          <a:xfrm>
            <a:off x="6834814" y="2554707"/>
            <a:ext cx="904352" cy="191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05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ການບາດເຈັບ</a:t>
            </a:r>
            <a:endParaRPr lang="en-US" sz="105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167A81-6CCF-1E60-1FC2-A9D2A7973E8D}"/>
              </a:ext>
            </a:extLst>
          </p:cNvPr>
          <p:cNvSpPr/>
          <p:nvPr/>
        </p:nvSpPr>
        <p:spPr>
          <a:xfrm>
            <a:off x="6828537" y="1876044"/>
            <a:ext cx="1993161" cy="450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105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ພະຍາດຕິດຕໍ່, ພະຍາດກ່ຽວກັບ ແມ່, ເດັກເກີດໃໝ່, ໂພຊະນາການ</a:t>
            </a:r>
            <a:endParaRPr lang="en-US" sz="105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0ED067-0943-2698-90BA-4664FCF55A49}"/>
              </a:ext>
            </a:extLst>
          </p:cNvPr>
          <p:cNvSpPr/>
          <p:nvPr/>
        </p:nvSpPr>
        <p:spPr>
          <a:xfrm>
            <a:off x="556260" y="1911204"/>
            <a:ext cx="2537460" cy="184473"/>
          </a:xfrm>
          <a:prstGeom prst="rect">
            <a:avLst/>
          </a:prstGeom>
          <a:solidFill>
            <a:srgbClr val="FCBB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1. ຕິດເຊື້ອລະບົບຫາຍໃຈ ແລະ ວັນນະໂລກປອດ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9B3F7E-058A-F0DD-03AC-52D39C651A4F}"/>
              </a:ext>
            </a:extLst>
          </p:cNvPr>
          <p:cNvSpPr/>
          <p:nvPr/>
        </p:nvSpPr>
        <p:spPr>
          <a:xfrm>
            <a:off x="556260" y="2121356"/>
            <a:ext cx="2537460" cy="187504"/>
          </a:xfrm>
          <a:prstGeom prst="rect">
            <a:avLst/>
          </a:prstGeom>
          <a:solidFill>
            <a:srgbClr val="FCBB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2. ແມ່ ແລະ ເດັກເກີດໃໝ່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7A60C4-8BDC-1E0D-76B8-B2B6D7F43DFE}"/>
              </a:ext>
            </a:extLst>
          </p:cNvPr>
          <p:cNvSpPr/>
          <p:nvPr/>
        </p:nvSpPr>
        <p:spPr>
          <a:xfrm>
            <a:off x="4110857" y="2333608"/>
            <a:ext cx="2537460" cy="187504"/>
          </a:xfrm>
          <a:prstGeom prst="rect">
            <a:avLst/>
          </a:prstGeom>
          <a:solidFill>
            <a:srgbClr val="FCBB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3. ແມ່ ແລະ ເດັກເກີດໃໝ່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9BC4FC-71CE-4D9E-3D2D-63734F8E7173}"/>
              </a:ext>
            </a:extLst>
          </p:cNvPr>
          <p:cNvSpPr/>
          <p:nvPr/>
        </p:nvSpPr>
        <p:spPr>
          <a:xfrm>
            <a:off x="556260" y="2586334"/>
            <a:ext cx="2537460" cy="187504"/>
          </a:xfrm>
          <a:prstGeom prst="rect">
            <a:avLst/>
          </a:prstGeom>
          <a:solidFill>
            <a:srgbClr val="FCBB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4. ລຳໄສ້ຕິດເຊື້ອ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D7D7CC-587D-98BA-9168-61F4D9657666}"/>
              </a:ext>
            </a:extLst>
          </p:cNvPr>
          <p:cNvSpPr/>
          <p:nvPr/>
        </p:nvSpPr>
        <p:spPr>
          <a:xfrm>
            <a:off x="4110857" y="2755730"/>
            <a:ext cx="2537460" cy="214254"/>
          </a:xfrm>
          <a:prstGeom prst="rect">
            <a:avLst/>
          </a:prstGeom>
          <a:solidFill>
            <a:srgbClr val="FCBB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5. ຕິດເຊື້ອລະບົບຫາຍໃຈ ແລະ ວັນນະໂລກປອດ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95102D-25BD-1FD1-525E-B9A390B1447E}"/>
              </a:ext>
            </a:extLst>
          </p:cNvPr>
          <p:cNvSpPr/>
          <p:nvPr/>
        </p:nvSpPr>
        <p:spPr>
          <a:xfrm>
            <a:off x="4110857" y="4313531"/>
            <a:ext cx="2537460" cy="187504"/>
          </a:xfrm>
          <a:prstGeom prst="rect">
            <a:avLst/>
          </a:prstGeom>
          <a:solidFill>
            <a:srgbClr val="FCBB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12. ລຳໄສ້ຕິດເຊື້ອ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CDCDF-2532-A6BC-9F50-937B1774C062}"/>
              </a:ext>
            </a:extLst>
          </p:cNvPr>
          <p:cNvSpPr/>
          <p:nvPr/>
        </p:nvSpPr>
        <p:spPr>
          <a:xfrm>
            <a:off x="556260" y="2773838"/>
            <a:ext cx="2537460" cy="187504"/>
          </a:xfrm>
          <a:prstGeom prst="rect">
            <a:avLst/>
          </a:prstGeom>
          <a:solidFill>
            <a:srgbClr val="FCBB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5. ການຕິດເຊື້ອອື່ນໆ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86E433-B327-782D-84FA-8EE4D1913954}"/>
              </a:ext>
            </a:extLst>
          </p:cNvPr>
          <p:cNvSpPr/>
          <p:nvPr/>
        </p:nvSpPr>
        <p:spPr>
          <a:xfrm>
            <a:off x="4101441" y="5812286"/>
            <a:ext cx="2537460" cy="187504"/>
          </a:xfrm>
          <a:prstGeom prst="rect">
            <a:avLst/>
          </a:prstGeom>
          <a:solidFill>
            <a:srgbClr val="FCBB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19. ລຳໄສ້ຕິດເຊື້ອ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07CF5F-3FF1-CC8E-78DF-849E3EA2A833}"/>
              </a:ext>
            </a:extLst>
          </p:cNvPr>
          <p:cNvSpPr/>
          <p:nvPr/>
        </p:nvSpPr>
        <p:spPr>
          <a:xfrm>
            <a:off x="556260" y="3658629"/>
            <a:ext cx="2537460" cy="187504"/>
          </a:xfrm>
          <a:prstGeom prst="rect">
            <a:avLst/>
          </a:prstGeom>
          <a:solidFill>
            <a:srgbClr val="FCBB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9. </a:t>
            </a:r>
            <a:r>
              <a:rPr lang="en-US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NTDs </a:t>
            </a:r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ແລະ ມາລາເລຍ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B9F14C-1495-1296-01B9-A308805E6DF8}"/>
              </a:ext>
            </a:extLst>
          </p:cNvPr>
          <p:cNvSpPr/>
          <p:nvPr/>
        </p:nvSpPr>
        <p:spPr>
          <a:xfrm>
            <a:off x="4110857" y="5405622"/>
            <a:ext cx="2537460" cy="187504"/>
          </a:xfrm>
          <a:prstGeom prst="rect">
            <a:avLst/>
          </a:prstGeom>
          <a:solidFill>
            <a:srgbClr val="FCBB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17. </a:t>
            </a:r>
            <a:r>
              <a:rPr lang="en-US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NTDs </a:t>
            </a:r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ແລະ ມາລາເລຍ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6C5683-0B59-438E-1EFD-1DCBA8BCC62E}"/>
              </a:ext>
            </a:extLst>
          </p:cNvPr>
          <p:cNvSpPr/>
          <p:nvPr/>
        </p:nvSpPr>
        <p:spPr>
          <a:xfrm>
            <a:off x="556260" y="3857331"/>
            <a:ext cx="2537460" cy="187504"/>
          </a:xfrm>
          <a:prstGeom prst="rect">
            <a:avLst/>
          </a:prstGeom>
          <a:solidFill>
            <a:srgbClr val="FCBB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10. ຂາດໂພຊະນາການ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C2007A-385A-C869-8252-0C88DC404074}"/>
              </a:ext>
            </a:extLst>
          </p:cNvPr>
          <p:cNvSpPr/>
          <p:nvPr/>
        </p:nvSpPr>
        <p:spPr>
          <a:xfrm>
            <a:off x="4110857" y="6030920"/>
            <a:ext cx="2537460" cy="187504"/>
          </a:xfrm>
          <a:prstGeom prst="rect">
            <a:avLst/>
          </a:prstGeom>
          <a:solidFill>
            <a:srgbClr val="FCBB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20. </a:t>
            </a:r>
            <a:r>
              <a:rPr lang="en-US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NTDs </a:t>
            </a:r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ແລະ ມາລາເລຍ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03766E-CABC-A2BC-581B-283A1524C25B}"/>
              </a:ext>
            </a:extLst>
          </p:cNvPr>
          <p:cNvSpPr/>
          <p:nvPr/>
        </p:nvSpPr>
        <p:spPr>
          <a:xfrm>
            <a:off x="556260" y="6225792"/>
            <a:ext cx="2537460" cy="187504"/>
          </a:xfrm>
          <a:prstGeom prst="rect">
            <a:avLst/>
          </a:prstGeom>
          <a:solidFill>
            <a:srgbClr val="FCBB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21. </a:t>
            </a:r>
            <a:r>
              <a:rPr lang="en-US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HIV/AIDS &amp; </a:t>
            </a:r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ພະຍາດຕິດເຊື້ອທາງເພດສຳພັນ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3884FE-5590-E548-9873-A5F4AFD7D34D}"/>
              </a:ext>
            </a:extLst>
          </p:cNvPr>
          <p:cNvSpPr/>
          <p:nvPr/>
        </p:nvSpPr>
        <p:spPr>
          <a:xfrm>
            <a:off x="4101441" y="5605533"/>
            <a:ext cx="2537460" cy="187504"/>
          </a:xfrm>
          <a:prstGeom prst="rect">
            <a:avLst/>
          </a:prstGeom>
          <a:solidFill>
            <a:srgbClr val="FCBB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18. </a:t>
            </a:r>
            <a:r>
              <a:rPr lang="en-US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HIV/AIDS &amp; </a:t>
            </a:r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ພະຍາດຕິດເຊື້ອທາງເພດສຳພັນ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E944F7-84F7-1830-F614-0BFC84142716}"/>
              </a:ext>
            </a:extLst>
          </p:cNvPr>
          <p:cNvSpPr/>
          <p:nvPr/>
        </p:nvSpPr>
        <p:spPr>
          <a:xfrm>
            <a:off x="556260" y="2366005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3. ພະຍາດຫົວໃຈເສັ້ນເລືອດ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F09482-8DF9-DF2C-9812-FE79D43F7631}"/>
              </a:ext>
            </a:extLst>
          </p:cNvPr>
          <p:cNvSpPr/>
          <p:nvPr/>
        </p:nvSpPr>
        <p:spPr>
          <a:xfrm>
            <a:off x="4101441" y="1911456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1. ພະຍາດຫົວໃຈເສັ້ນເລືອດ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63ACA4-11A7-790D-09DA-CBEA6C8ECB05}"/>
              </a:ext>
            </a:extLst>
          </p:cNvPr>
          <p:cNvSpPr/>
          <p:nvPr/>
        </p:nvSpPr>
        <p:spPr>
          <a:xfrm>
            <a:off x="4101441" y="2102047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2. ເນື້ອງອກ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DE224F-0719-3BC8-FFE5-C2EBAD28BE0A}"/>
              </a:ext>
            </a:extLst>
          </p:cNvPr>
          <p:cNvSpPr/>
          <p:nvPr/>
        </p:nvSpPr>
        <p:spPr>
          <a:xfrm>
            <a:off x="556260" y="3000669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6. ເນື້ອງອກ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F75B75-4430-8D7F-07F5-46E91E24136D}"/>
              </a:ext>
            </a:extLst>
          </p:cNvPr>
          <p:cNvSpPr/>
          <p:nvPr/>
        </p:nvSpPr>
        <p:spPr>
          <a:xfrm>
            <a:off x="4110857" y="2533642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4. ພະຍາດບໍ່ຕິດຕໍ່ອື່ນໆ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9FD7A1-ECF2-D09B-FFD8-C50FFF2CB4A4}"/>
              </a:ext>
            </a:extLst>
          </p:cNvPr>
          <p:cNvSpPr/>
          <p:nvPr/>
        </p:nvSpPr>
        <p:spPr>
          <a:xfrm>
            <a:off x="556260" y="3231756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7. ພະຍາດບໍ່ຕິດຕໍ່ອື່ນໆ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1A1F4B-195E-86F7-34C8-3F12E4731F0F}"/>
              </a:ext>
            </a:extLst>
          </p:cNvPr>
          <p:cNvSpPr/>
          <p:nvPr/>
        </p:nvSpPr>
        <p:spPr>
          <a:xfrm>
            <a:off x="556260" y="4088087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11. ພະຍາດລະບົບຫາຍໃຈຊໍາເຮື້ອ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13A167-FB1D-1749-9464-8262A712DC4B}"/>
              </a:ext>
            </a:extLst>
          </p:cNvPr>
          <p:cNvSpPr/>
          <p:nvPr/>
        </p:nvSpPr>
        <p:spPr>
          <a:xfrm>
            <a:off x="4101441" y="3890940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10. ພະຍາດລະບົບຫາຍໃຈຊ່ຳເຮື້ອ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ED88B6-8361-40B7-1321-EA2800611DD9}"/>
              </a:ext>
            </a:extLst>
          </p:cNvPr>
          <p:cNvSpPr/>
          <p:nvPr/>
        </p:nvSpPr>
        <p:spPr>
          <a:xfrm>
            <a:off x="556260" y="3431662"/>
            <a:ext cx="2537460" cy="187504"/>
          </a:xfrm>
          <a:prstGeom prst="rect">
            <a:avLst/>
          </a:prstGeom>
          <a:solidFill>
            <a:srgbClr val="C7E9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8. ມົດລູກອັກເສບ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4A11DA-33AB-C65B-A1B5-9491F736635C}"/>
              </a:ext>
            </a:extLst>
          </p:cNvPr>
          <p:cNvSpPr/>
          <p:nvPr/>
        </p:nvSpPr>
        <p:spPr>
          <a:xfrm>
            <a:off x="4110857" y="3660329"/>
            <a:ext cx="2537460" cy="187504"/>
          </a:xfrm>
          <a:prstGeom prst="rect">
            <a:avLst/>
          </a:prstGeom>
          <a:solidFill>
            <a:srgbClr val="C7E9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9. ມົດລູກອັກເສບ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3FB2AE3-30C6-28CF-228E-BFEE6F79280B}"/>
              </a:ext>
            </a:extLst>
          </p:cNvPr>
          <p:cNvSpPr/>
          <p:nvPr/>
        </p:nvSpPr>
        <p:spPr>
          <a:xfrm>
            <a:off x="556260" y="4716231"/>
            <a:ext cx="2537460" cy="187504"/>
          </a:xfrm>
          <a:prstGeom prst="rect">
            <a:avLst/>
          </a:prstGeom>
          <a:solidFill>
            <a:srgbClr val="C7E9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14. ການບາດເຈັບຈາກການຂົນສົ່ງ 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69B5EB-984C-2697-E6BE-1F5483314A16}"/>
              </a:ext>
            </a:extLst>
          </p:cNvPr>
          <p:cNvSpPr/>
          <p:nvPr/>
        </p:nvSpPr>
        <p:spPr>
          <a:xfrm>
            <a:off x="4101441" y="4742033"/>
            <a:ext cx="2537460" cy="187504"/>
          </a:xfrm>
          <a:prstGeom prst="rect">
            <a:avLst/>
          </a:prstGeom>
          <a:solidFill>
            <a:srgbClr val="C7E9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14. ການບາດເຈັບຈາກການຂົນສົ່ງ 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6FE9EB-0687-54AA-A74A-120B80B35F28}"/>
              </a:ext>
            </a:extLst>
          </p:cNvPr>
          <p:cNvSpPr/>
          <p:nvPr/>
        </p:nvSpPr>
        <p:spPr>
          <a:xfrm>
            <a:off x="556260" y="5173470"/>
            <a:ext cx="2537460" cy="187504"/>
          </a:xfrm>
          <a:prstGeom prst="rect">
            <a:avLst/>
          </a:prstGeom>
          <a:solidFill>
            <a:srgbClr val="C7E9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16. ການທຳຮ້າຍຕົນເອງ ແລະ ການທາລຸນ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88C81D-0EE2-BD7A-4A93-6EBD53AC7CE8}"/>
              </a:ext>
            </a:extLst>
          </p:cNvPr>
          <p:cNvSpPr/>
          <p:nvPr/>
        </p:nvSpPr>
        <p:spPr>
          <a:xfrm>
            <a:off x="4110857" y="4960930"/>
            <a:ext cx="2537460" cy="187504"/>
          </a:xfrm>
          <a:prstGeom prst="rect">
            <a:avLst/>
          </a:prstGeom>
          <a:solidFill>
            <a:srgbClr val="C7E9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15. ການທຳຮ້າຍຕົນເອງ ແລະ ການທາລຸນ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42AD8A7-C221-7A67-A8E9-B8989244EF75}"/>
              </a:ext>
            </a:extLst>
          </p:cNvPr>
          <p:cNvSpPr/>
          <p:nvPr/>
        </p:nvSpPr>
        <p:spPr>
          <a:xfrm>
            <a:off x="4101441" y="6250080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21. ພະຍາດຜິວໜັງ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DAD3C9-E7B4-BA2C-D870-45E446A813B7}"/>
              </a:ext>
            </a:extLst>
          </p:cNvPr>
          <p:cNvSpPr/>
          <p:nvPr/>
        </p:nvSpPr>
        <p:spPr>
          <a:xfrm>
            <a:off x="556260" y="6005463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20. ພະຍາດຜິວໜັງ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67DEED-EAAA-5EAF-B592-DAE00B39041C}"/>
              </a:ext>
            </a:extLst>
          </p:cNvPr>
          <p:cNvSpPr/>
          <p:nvPr/>
        </p:nvSpPr>
        <p:spPr>
          <a:xfrm>
            <a:off x="556260" y="4518899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13. ການຜິດປົກກະຕິທາງຈິດ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CDEFD85-6A10-8482-F004-8CB7C7FB55FE}"/>
              </a:ext>
            </a:extLst>
          </p:cNvPr>
          <p:cNvSpPr/>
          <p:nvPr/>
        </p:nvSpPr>
        <p:spPr>
          <a:xfrm>
            <a:off x="4101441" y="3246823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7. ການຜິດປົກກະຕິທາງຈິດ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6B5C83-4D69-0EEA-5100-83B1270440F4}"/>
              </a:ext>
            </a:extLst>
          </p:cNvPr>
          <p:cNvSpPr/>
          <p:nvPr/>
        </p:nvSpPr>
        <p:spPr>
          <a:xfrm>
            <a:off x="556260" y="4952211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15. ພະຍາດລະບົບຍ່ອຍອາຫານ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AFFDBD8-A800-B681-576E-731C30174337}"/>
              </a:ext>
            </a:extLst>
          </p:cNvPr>
          <p:cNvSpPr/>
          <p:nvPr/>
        </p:nvSpPr>
        <p:spPr>
          <a:xfrm>
            <a:off x="4101441" y="4526713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13. ພະຍາດລະບົບຍ່ອຍອາຫານ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299E39-5ED0-C77D-A9C7-DC1A6468384A}"/>
              </a:ext>
            </a:extLst>
          </p:cNvPr>
          <p:cNvSpPr/>
          <p:nvPr/>
        </p:nvSpPr>
        <p:spPr>
          <a:xfrm>
            <a:off x="556260" y="5389803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17. ພະຍາດລະບົບປະສາດ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D6E4A83-C108-123A-D68B-5D5CA7F25992}"/>
              </a:ext>
            </a:extLst>
          </p:cNvPr>
          <p:cNvSpPr/>
          <p:nvPr/>
        </p:nvSpPr>
        <p:spPr>
          <a:xfrm>
            <a:off x="4110857" y="4094634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11. ພະຍາດລະບົບປະສາດ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2445563-F956-5B85-874E-45DAACF1E0A3}"/>
              </a:ext>
            </a:extLst>
          </p:cNvPr>
          <p:cNvSpPr/>
          <p:nvPr/>
        </p:nvSpPr>
        <p:spPr>
          <a:xfrm>
            <a:off x="556260" y="5605533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18. ພະຍາດເບົາຫວານ ແລະ ພະຍາດໄຂ່ຫຼັງຊໍາເຮື້ອ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29CB884-DF5B-10E4-0617-BA738677C611}"/>
              </a:ext>
            </a:extLst>
          </p:cNvPr>
          <p:cNvSpPr/>
          <p:nvPr/>
        </p:nvSpPr>
        <p:spPr>
          <a:xfrm>
            <a:off x="4101441" y="3471125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8. ພະຍາດເບົາຫວານ ແລະ ພະຍາດໄຂ່ຫຼັງຊ່ຳເຮື້ອ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3642B9C-D1CE-58E4-38DA-E5AB07B46148}"/>
              </a:ext>
            </a:extLst>
          </p:cNvPr>
          <p:cNvSpPr/>
          <p:nvPr/>
        </p:nvSpPr>
        <p:spPr>
          <a:xfrm>
            <a:off x="556260" y="5842297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19. ພະຍາດອິໄວຍະວະການຮັບຮູ້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4177FC-CD16-F923-C1C8-774E4C09569F}"/>
              </a:ext>
            </a:extLst>
          </p:cNvPr>
          <p:cNvSpPr/>
          <p:nvPr/>
        </p:nvSpPr>
        <p:spPr>
          <a:xfrm>
            <a:off x="4110857" y="5190204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16. ພະຍາດອິໄວຍະວະການຮັບຮູ້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420516-10F4-314F-1F55-F5E4F98CE958}"/>
              </a:ext>
            </a:extLst>
          </p:cNvPr>
          <p:cNvSpPr/>
          <p:nvPr/>
        </p:nvSpPr>
        <p:spPr>
          <a:xfrm>
            <a:off x="564260" y="6461959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22. ການໃຊ້ສານເສບຕິດ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9313549-280A-C45C-0995-0B198D91C73B}"/>
              </a:ext>
            </a:extLst>
          </p:cNvPr>
          <p:cNvSpPr/>
          <p:nvPr/>
        </p:nvSpPr>
        <p:spPr>
          <a:xfrm>
            <a:off x="4110857" y="6489468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22. ການໃຊ້ສານເສບຕິດ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6D8DFEF-12F4-1BBE-D71E-5849A77CBEEA}"/>
              </a:ext>
            </a:extLst>
          </p:cNvPr>
          <p:cNvSpPr/>
          <p:nvPr/>
        </p:nvSpPr>
        <p:spPr>
          <a:xfrm>
            <a:off x="4101441" y="2993775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6. ຄວາມຜິດປົກກະຕິຂອງກ້າມຊີ້ນ ແລະ ກະດູກ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BF2C17D-0B9B-C5AC-2E63-254E919CDD2D}"/>
              </a:ext>
            </a:extLst>
          </p:cNvPr>
          <p:cNvSpPr/>
          <p:nvPr/>
        </p:nvSpPr>
        <p:spPr>
          <a:xfrm>
            <a:off x="564260" y="4322913"/>
            <a:ext cx="2537460" cy="187504"/>
          </a:xfrm>
          <a:prstGeom prst="rect">
            <a:avLst/>
          </a:prstGeom>
          <a:solidFill>
            <a:srgbClr val="C6DB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12. ຄວາມຜິດປົກກະຕິຂອງກ້າມຊີ້ນ ແລະ ກະດູກ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1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t="6642"/>
          <a:stretch/>
        </p:blipFill>
        <p:spPr>
          <a:xfrm>
            <a:off x="793411" y="1512698"/>
            <a:ext cx="7557178" cy="49801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436" y="237081"/>
            <a:ext cx="7126097" cy="1017107"/>
          </a:xfrm>
        </p:spPr>
        <p:txBody>
          <a:bodyPr>
            <a:noAutofit/>
          </a:bodyPr>
          <a:lstStyle/>
          <a:p>
            <a:pPr algn="ctr"/>
            <a:r>
              <a:rPr lang="lo-LA" sz="3200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ພະຍາດທີ່ເປັນສາເຫດຂອງພະຍາດທັງໝົດ </a:t>
            </a:r>
            <a:br>
              <a:rPr lang="lo-LA" sz="3200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lang="lo-LA" sz="3200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ຕາມສາເຫດ ຢູ່ສປປ ລາວ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, 1990 </a:t>
            </a:r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ຫາ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ANRCB   |   </a:t>
            </a:r>
            <a:fld id="{D8FE707D-7EDD-4671-B995-A3FBECAF0B25}" type="slidenum">
              <a:rPr lang="en-US" b="1" smtClean="0">
                <a:solidFill>
                  <a:schemeClr val="accent6"/>
                </a:solidFill>
              </a:rPr>
              <a:pPr/>
              <a:t>9</a:t>
            </a:fld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2005"/>
            <a:ext cx="5810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Burden of Disease - Our World in Data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&amp; IHME, Global Burden of Disease</a:t>
            </a:r>
          </a:p>
        </p:txBody>
      </p:sp>
      <p:sp>
        <p:nvSpPr>
          <p:cNvPr id="8" name="Rectangle 7"/>
          <p:cNvSpPr/>
          <p:nvPr/>
        </p:nvSpPr>
        <p:spPr>
          <a:xfrm>
            <a:off x="7679863" y="1465260"/>
            <a:ext cx="609601" cy="319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6D1A67-4734-357A-CEF5-7B685C2C0C08}"/>
              </a:ext>
            </a:extLst>
          </p:cNvPr>
          <p:cNvSpPr/>
          <p:nvPr/>
        </p:nvSpPr>
        <p:spPr>
          <a:xfrm>
            <a:off x="90628" y="1369523"/>
            <a:ext cx="8962744" cy="660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ພະຍາດທີ່ເປັນບັນຫາທັງໝົດ ໄດ້ຖືກວັດແທກເປັນ ການຂາດຄວາມສາມາດໃນການປັບປ່ຽນ ຕະຫຼອດການດຳລົງຊີວິດ</a:t>
            </a:r>
            <a:r>
              <a:rPr lang="en-US" sz="11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en-US" sz="11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DALYs</a:t>
            </a:r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  <a:r>
              <a:rPr kumimoji="0" lang="lo-LA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ໂດຍໝວດຍ່ອຍຂອງພະຍາດ ຫຼື ການບາດເຈັບ</a:t>
            </a:r>
            <a:endParaRPr kumimoji="0" lang="lo-LA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en-US" sz="11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DALYs</a:t>
            </a:r>
            <a:r>
              <a:rPr lang="lo-LA" sz="11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  <a:r>
              <a:rPr kumimoji="0" lang="lo-LA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 ວັດແທກກ່ຽວກັບຜົນຮ້າຍຂອງພະຍາດທັງໝົດ- ທັງ 2 ຢ່າງຄື ທັງປີຂອງການສູນເສຍການດຳລົງຊີວິດ ເນື່ອງຈາກການເສຍຊີວິດກ່ອນໄວອັນຄວນ ແລະ ປີຂອງການດຳລົງຊີວິດທີ່ພິການ. ໜື່ງຂອງ</a:t>
            </a:r>
            <a:r>
              <a:rPr lang="en-US" sz="11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DALY</a:t>
            </a:r>
            <a:r>
              <a:rPr kumimoji="0" lang="lo-LA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 ເທົ່າກັບໜຶ່ງປີທີ່ສູນເສຍຂອງຊີວິດທີ່ມີສຸຂະພາບດີ.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A5AE40-9F57-1CFA-F76F-1CEE2B9DCC88}"/>
              </a:ext>
            </a:extLst>
          </p:cNvPr>
          <p:cNvSpPr/>
          <p:nvPr/>
        </p:nvSpPr>
        <p:spPr>
          <a:xfrm>
            <a:off x="6164521" y="2385163"/>
            <a:ext cx="2537460" cy="34222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rgbClr val="0070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ພະຍາດຫົວໃຈເສັ້ນເລືອດ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rgbClr val="FF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ຄວາມຜິດປົກກະຕິ ຂອງເດັກເກີດໃໝ່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rgbClr val="FF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ການຕິດເຊື້ອລະບົບຫາຍໃຈ ແລະ ວັນນະໂລກ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rgbClr val="0070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ພະຍາດບໍ່ຕິດຕໍ່ອື່ນໆ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rgbClr val="0070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ມະເຮັງ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rgbClr val="0070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ເບົາຫວານ ແລະ ພະຍາດໝາກໄຂ່ຫຼັງ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rgbClr val="0070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ຄວາມຜິດປົກກະຕິຂອງກ້າມຊີ້ນ ແລະ ກະດູກ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rgbClr val="0070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ການຜິດປົກກະຕິທາງຈິດ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ການບາດເຈັບທີ່ບໍ່ໄດ້ຕັ້ງໃຈ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rgbClr val="0070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ພະຍາດລະບົບ່ອຍອາຫານ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rgbClr val="0070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ພະຍາດລະບົບຫາຍໃຈ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ການບາດເຈັບຈາກການຂົນສົ່ງ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rgbClr val="FF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ລຳໄສ້ຕິດເຊື້ອ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rgbClr val="0070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ຄວາມຜິດປົກກະຕິຂອງປະສາດ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rgbClr val="0070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ພະຍາດອິໄວຍະວະການຮັບຮູ້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rgbClr val="0070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ພະຍາດຜິວໜັງ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rgbClr val="FF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ຂາດສານອາຫານ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ຄວາມຮຸນແຮງລະຫວ່າງບຸກຄົນ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en-US" sz="900" dirty="0">
                <a:solidFill>
                  <a:srgbClr val="FF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HIV/AIDS </a:t>
            </a:r>
            <a:r>
              <a:rPr lang="lo-LA" sz="900" dirty="0">
                <a:solidFill>
                  <a:srgbClr val="FF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ແລະ ພະຍາດຕິດຕໍ່ທາງເພດ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ການທຳຮ້າຍຕົນເອງ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rgbClr val="FF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ມາລາເລຍ ແລະ ພະຍາດເຂດຮ້ອນທີ່ຖືກລະເລີຍ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rgbClr val="FF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ຄວາມຜິດປົກກະຕິຂອງແມ່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rgbClr val="0070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ຄວາມຜິດປົກກະຕິຂອງການໃຊ້ສານເສບຕິດ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ໄພພິບັດທາງທຳມະຊາດ</a:t>
            </a:r>
          </a:p>
          <a:p>
            <a:pPr marL="171450" indent="-171450">
              <a:buFont typeface="Calibri" panose="020F0502020204030204" pitchFamily="34" charset="0"/>
              <a:buChar char="₋"/>
            </a:pPr>
            <a:r>
              <a:rPr lang="lo-LA" sz="9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ຄວາມຄັດແຍງ ແລະ ການກໍ່ການຮ້າຍ</a:t>
            </a:r>
            <a:endParaRPr lang="en-US" sz="9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769"/>
      </p:ext>
    </p:extLst>
  </p:cSld>
  <p:clrMapOvr>
    <a:masterClrMapping/>
  </p:clrMapOvr>
</p:sld>
</file>

<file path=ppt/theme/theme1.xml><?xml version="1.0" encoding="utf-8"?>
<a:theme xmlns:a="http://schemas.openxmlformats.org/drawingml/2006/main" name="CRS_2020_PPT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CRS_PPT_Fonts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S_TEMPLATE_Presentation_Standard_English_v2" id="{9BC21EF1-AB4E-4BA8-A680-F3C1CE71D1CF}" vid="{A697BAEB-674F-41B3-B3C3-B4E8F2883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01B74C3CE79D4984A20C7D5132AACF" ma:contentTypeVersion="13" ma:contentTypeDescription="Create a new document." ma:contentTypeScope="" ma:versionID="83cdd74d87fca790baa81089258d0a22">
  <xsd:schema xmlns:xsd="http://www.w3.org/2001/XMLSchema" xmlns:xs="http://www.w3.org/2001/XMLSchema" xmlns:p="http://schemas.microsoft.com/office/2006/metadata/properties" xmlns:ns3="b34422d8-c230-43ec-8677-2b343c042c77" xmlns:ns4="89487477-8a04-41b7-b1f6-8fe2e945d335" targetNamespace="http://schemas.microsoft.com/office/2006/metadata/properties" ma:root="true" ma:fieldsID="a62e479c76e27f4277c1ef2d5da6a8c6" ns3:_="" ns4:_="">
    <xsd:import namespace="b34422d8-c230-43ec-8677-2b343c042c77"/>
    <xsd:import namespace="89487477-8a04-41b7-b1f6-8fe2e945d3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422d8-c230-43ec-8677-2b343c042c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87477-8a04-41b7-b1f6-8fe2e945d3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A0AE38-3D82-40D6-9966-9155B8D654B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34422d8-c230-43ec-8677-2b343c042c77"/>
    <ds:schemaRef ds:uri="89487477-8a04-41b7-b1f6-8fe2e945d33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161C77-4666-4246-BBCD-C34F72AD34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EDAF73-4893-4F4B-B2AD-01C785BB3A4F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CRS_Presentation_Standard_TEMPLATE_English_v2 (1)</Template>
  <TotalTime>10891</TotalTime>
  <Words>5015</Words>
  <Application>Microsoft Office PowerPoint</Application>
  <PresentationFormat>On-screen Show (4:3)</PresentationFormat>
  <Paragraphs>545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Courier New</vt:lpstr>
      <vt:lpstr>Georgia</vt:lpstr>
      <vt:lpstr>Phetsarath OT</vt:lpstr>
      <vt:lpstr>CRS_2020_PPT</vt:lpstr>
      <vt:lpstr>PowerPoint Presentation</vt:lpstr>
      <vt:lpstr>ຈຸດປະສົງຂອງການຮຽນຮູ້</vt:lpstr>
      <vt:lpstr>ພະຍາດທີ່ເປັນບັນຫາທັງໝົດ ຕາມສາເຫດ, 1990-2019</vt:lpstr>
      <vt:lpstr> ທວນຄືນ: ການປ່ຽນແປງທາງດ້ານໂພຊະນາການ</vt:lpstr>
      <vt:lpstr>ພະຍາດບໍ່ຕິດຕໍ່ / ພະຍາດຊໍາເຮື້ອ</vt:lpstr>
      <vt:lpstr> ເສັ້ນທາງຂອງສາເຫດ ເປັນພະຍາດບໍ່ຕິດຕໍ່</vt:lpstr>
      <vt:lpstr>ພະຍາດບໍ່ຕິດຕໍ່ ແລະ ເປົ້າໝາຍການພັດທະນາແບບຍືນຍົງ</vt:lpstr>
      <vt:lpstr>PowerPoint Presentation</vt:lpstr>
      <vt:lpstr>ພະຍາດທີ່ເປັນສາເຫດຂອງພະຍາດທັງໝົດ  ຕາມສາເຫດ ຢູ່ສປປ ລາວ, 1990 ຫາ 2019</vt:lpstr>
      <vt:lpstr>PowerPoint Presentation</vt:lpstr>
      <vt:lpstr>ໂດຍທົ່ວໄປ, ປັດໄຈຄວາມສ່ຽງຂອງການປ່ຽນແປງດ້ານພຶດຕິກຳ ໄດ້ສະສົມໄປຕະຫຼອດຊີວິດ ແລະ ເປັນສາເຫດທັງໝົດຂອງພະຍາດຊຳເຮື້ອ</vt:lpstr>
      <vt:lpstr>ຕົວຊີ້ວັດໂພຊະນາການ ທີ່ພົວພັນກັບພະຍາດບໍ່ຕິດຕໍ່</vt:lpstr>
      <vt:lpstr>  ອາຫານທີ່ເປັນບັນຫາຕໍ່ສຸຂະພາບເພີ່ມຂື້ນ</vt:lpstr>
      <vt:lpstr>PowerPoint Presentation</vt:lpstr>
      <vt:lpstr>PowerPoint Presentation</vt:lpstr>
      <vt:lpstr>ພະຍາດຫົວໃຈເສັ້ນເລືອດ</vt:lpstr>
      <vt:lpstr>ເນື້ອງອກ ແລະ ມະເຮັງ</vt:lpstr>
      <vt:lpstr>ບັນຫາຂອງພະຍາດທີ່ເກີດຈາກ ມະເຮັງ, 2019</vt:lpstr>
      <vt:lpstr>ພະຍາດເບົາຫວານ</vt:lpstr>
      <vt:lpstr>ບັນຫາຂອງພະຍາດເບົາຫວານໃນທົ່ວໂລກ</vt:lpstr>
      <vt:lpstr>ພະຍາດໝາກໄຂ່ຫຼັງຊໍາເຮື້ອ </vt:lpstr>
      <vt:lpstr>ພະຍາດໝາກໄຂ່ຫຼັງຊໍາເຮື້ອ ເນື່ອງມາຈາກ  ພະຍາດເບົາຫວານ ປະເພດ 2 ຢູ່ ສປປ ລາວ</vt:lpstr>
      <vt:lpstr>ພະຍາດລະບົບຫາຍໃຈຊໍາເຮື້ອ</vt:lpstr>
      <vt:lpstr>ໂພຊະນາການ ແລະ ສຸຂະພາບຈິດ </vt:lpstr>
      <vt:lpstr>ພະຍາດຊໍາເຮື້ອ ຕ້ອງມີແຜນ ແລະ ວິທີການຈັດຕັ້ງປະຕິບັດ</vt:lpstr>
      <vt:lpstr>ຜູ້ທີ່ຮັບຜິດຊອບ ສຳລັບພະຍາດບໍ່ຕິດຕໍ່?</vt:lpstr>
      <vt:lpstr>ມາດຕະການທີ່ຄຸ້ມຄ່າ ໃນສະພາບແວດລ້ອມ ທີ່ມີ ຊັບພະຍາກອນຈຳກັດ. </vt:lpstr>
      <vt:lpstr>ບົດຮຽນທີ່ນຳເອົາໄປໃຊ້ </vt:lpstr>
      <vt:lpstr>ຂອບໃຈ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Gooding, Clare</dc:creator>
  <cp:lastModifiedBy>Oula, Ratthiphone</cp:lastModifiedBy>
  <cp:revision>461</cp:revision>
  <dcterms:created xsi:type="dcterms:W3CDTF">2021-03-23T01:55:20Z</dcterms:created>
  <dcterms:modified xsi:type="dcterms:W3CDTF">2022-10-20T07:08:19Z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0x010100FD01B74C3CE79D4984A20C7D5132AACF</vt:lpwstr>
  </property>
</Properties>
</file>