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Palatino Linotyp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i8MTPUH9Z5OVMT7w7RebmKs++q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D91AB1-C2DF-43B2-9C78-6FEE27D6EC5C}">
  <a:tblStyle styleId="{79D91AB1-C2DF-43B2-9C78-6FEE27D6EC5C}"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alatinoLinotype-bold.fntdata"/><Relationship Id="rId21" Type="http://schemas.openxmlformats.org/officeDocument/2006/relationships/font" Target="fonts/PalatinoLinotype-regular.fntdata"/><Relationship Id="rId24" Type="http://schemas.openxmlformats.org/officeDocument/2006/relationships/font" Target="fonts/PalatinoLinotype-boldItalic.fntdata"/><Relationship Id="rId23" Type="http://schemas.openxmlformats.org/officeDocument/2006/relationships/font" Target="fonts/PalatinoLinotyp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Update:  Please note the changes to the list of authors</a:t>
            </a:r>
            <a:endParaRPr/>
          </a:p>
          <a:p>
            <a:pPr indent="0" lvl="0" marL="0" rtl="0" algn="l">
              <a:lnSpc>
                <a:spcPct val="100000"/>
              </a:lnSpc>
              <a:spcBef>
                <a:spcPts val="0"/>
              </a:spcBef>
              <a:spcAft>
                <a:spcPts val="0"/>
              </a:spcAft>
              <a:buSzPts val="1400"/>
              <a:buNone/>
            </a:pPr>
            <a:r>
              <a:t/>
            </a:r>
            <a:endParaRPr b="0"/>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Welcome to the ANRCB Project’s Module on Introductory Concepts in Nutrition.  In our first video, we will introduce nutrition and discuss its determinants.</a:t>
            </a:r>
            <a:endParaRPr/>
          </a:p>
          <a:p>
            <a:pPr indent="0" lvl="0" marL="0" rtl="0" algn="l">
              <a:lnSpc>
                <a:spcPct val="100000"/>
              </a:lnSpc>
              <a:spcBef>
                <a:spcPts val="0"/>
              </a:spcBef>
              <a:spcAft>
                <a:spcPts val="0"/>
              </a:spcAft>
              <a:buSzPts val="1400"/>
              <a:buNone/>
            </a:pPr>
            <a:r>
              <a:t/>
            </a:r>
            <a:endParaRPr b="0"/>
          </a:p>
        </p:txBody>
      </p:sp>
      <p:sp>
        <p:nvSpPr>
          <p:cNvPr id="100" name="Google Shape;10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When we discuss nutrition, we are often concerned with the nutritional status of infants and young children. We are interested in the youngest children because they can be quite vulnerable, but also because poor nutrition and development early in life can have lifelong consequences.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Poor nutrition in early life can lead to morbidity and mortality. It affects cognitive, motor, and socioemotional development. It also affects children's ability to learn, their performance in school, and adults’ capacity to work and be productive. It can also increase the risk of metabolic diseases in adulthood. For girls who grow up to become mothers, poor nutrition can affect the well-being of their future children, leading to intergenerational effects.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So what leads to optimal fetal and child nutrition and development? First, we have immediate factors, which are shown in blue. These include a child's diet and how a child is fed; the care that a child receives from their family and community; and their health, especially the burden of infectious disease.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Several factors underlie these immediate determinants of child nutrition.  For example, a child's diet is influenced their household’s food security. This includes whether food is available and a family has the economic means to access that food. The resources that are available to a family will affect the sort of caregiving that is provided to a child, and child health can be affected by the environment in which the child lives. For example, whether a family has access to clean water, so that a child does not become ill, or whether they have access to health services.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Similarly, there are basic factors that affect a child's nutrition. This includes resources within the community, leadership, and governance.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Interventions and programs that address the immediate factors are often referred to as “nutrition-specific”. These include interventions such as nutrient supplementation of mothers during pregnancy, promotion of breastfeeding, treatment of acute malnutrition, and interventions during emergencies. Programs and approaches that address underlying factors are often called “nutrition-sensitive”. These programs are often in sectors other than health, for example agriculture, education, women's protection, and water and sanitation.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Similarly, there are approaches that build an environment that enables good nutrition. These can include leadership programs, capacity building, advocacy, legislation, and so on.</a:t>
            </a:r>
            <a:endParaRPr/>
          </a:p>
          <a:p>
            <a:pPr indent="-228600" lvl="0" marL="457200" rtl="0" algn="l">
              <a:lnSpc>
                <a:spcPct val="100000"/>
              </a:lnSpc>
              <a:spcBef>
                <a:spcPts val="0"/>
              </a:spcBef>
              <a:spcAft>
                <a:spcPts val="0"/>
              </a:spcAft>
              <a:buSzPts val="1400"/>
              <a:buNone/>
            </a:pPr>
            <a:r>
              <a:t/>
            </a:r>
            <a:endParaRPr/>
          </a:p>
        </p:txBody>
      </p:sp>
      <p:sp>
        <p:nvSpPr>
          <p:cNvPr id="237" name="Google Shape;2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
        <p:nvSpPr>
          <p:cNvPr id="238" name="Google Shape;238;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a:t>Small update:  explained “NPAN” at bottom of the slide</a:t>
            </a:r>
            <a:endParaRPr b="1"/>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conceptual framework of the National Plan of Action on Nutrition in Laos elaborates on the conceptual framework we just discussed.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This conceptual framework focuses on key consequences, including child and maternal mortality, poor development in children, decreased social and economic growth, and intergenerational transmission of malnutrition.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It focuses on malnutrition in children, adolescents, and mothers and identifies immediate, underlying, and basic causes of poor nutrition in the Lao context.</a:t>
            </a:r>
            <a:endParaRPr/>
          </a:p>
          <a:p>
            <a:pPr indent="-228600" lvl="0" marL="457200" marR="0" rtl="0" algn="l">
              <a:lnSpc>
                <a:spcPct val="100000"/>
              </a:lnSpc>
              <a:spcBef>
                <a:spcPts val="0"/>
              </a:spcBef>
              <a:spcAft>
                <a:spcPts val="0"/>
              </a:spcAft>
              <a:buSzPts val="1400"/>
              <a:buNone/>
            </a:pPr>
            <a:r>
              <a:t/>
            </a:r>
            <a:endParaRPr/>
          </a:p>
        </p:txBody>
      </p:sp>
      <p:sp>
        <p:nvSpPr>
          <p:cNvPr id="251" name="Google Shape;2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
        <p:nvSpPr>
          <p:cNvPr id="252" name="Google Shape;252;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a:t>Small update – edits for readability (discuss with Susmita also)</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strategic framework for the National Plan of Action on Nutrition has three components, which have multiple strategic objectives.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first component addresses direct causes of malnutrition and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therefore has objectives to improve nutrient intakes and to improve water, sanitation, and hygiene, which is often referred to by the acronym “WASH”.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second component addresses indirect causes of malnutrition. So it addresses:</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access to nutritious food, knowledge and behaviors around nutritious diets, health, and care.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third component addresses basic causes and therefore has several strategic objectives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that address issues such as institutional capacity, human resources, financial management, governance, service delivery, and others. </a:t>
            </a:r>
            <a:endParaRPr/>
          </a:p>
          <a:p>
            <a:pPr indent="-228600" lvl="0" marL="457200" marR="0" rtl="0" algn="l">
              <a:lnSpc>
                <a:spcPct val="100000"/>
              </a:lnSpc>
              <a:spcBef>
                <a:spcPts val="0"/>
              </a:spcBef>
              <a:spcAft>
                <a:spcPts val="0"/>
              </a:spcAft>
              <a:buSzPts val="1400"/>
              <a:buNone/>
            </a:pPr>
            <a:r>
              <a:t/>
            </a:r>
            <a:endParaRPr/>
          </a:p>
        </p:txBody>
      </p:sp>
      <p:sp>
        <p:nvSpPr>
          <p:cNvPr id="262" name="Google Shape;262;p1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63" name="Google Shape;263;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a:t>Update:  this slide has been moved, slight edit to title</a:t>
            </a:r>
            <a:endParaRPr b="1"/>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As I mentioned earlier, multi-sectoral approaches are critical for improving nutrition.</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Specifically, we need such approaches to achieve global nutrition targets, to scale up evidence-based nutrition-specific interventions, and to strengthen nutrition-sensitive interventions.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By doing this, a multi-sectoral approach will address both the direct and underlying causes of malnutrition.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To be successful, it is important to have coordination, collaboration, and integration among parties and sectors. Coordination involves exchanging information and working together on activities to achieve a common purpose.  Collaboration involves parties working together, sharing resources, and enhancing each other’s capacity towards that common purpose. Integration further involves joint planning and implementation from the outset.</a:t>
            </a:r>
            <a:endParaRPr/>
          </a:p>
          <a:p>
            <a:pPr indent="-228600" lvl="0" marL="457200" marR="0" rtl="0" algn="l">
              <a:lnSpc>
                <a:spcPct val="100000"/>
              </a:lnSpc>
              <a:spcBef>
                <a:spcPts val="0"/>
              </a:spcBef>
              <a:spcAft>
                <a:spcPts val="0"/>
              </a:spcAft>
              <a:buSzPts val="1400"/>
              <a:buNone/>
            </a:pPr>
            <a:r>
              <a:t/>
            </a:r>
            <a:endParaRPr/>
          </a:p>
        </p:txBody>
      </p:sp>
      <p:sp>
        <p:nvSpPr>
          <p:cNvPr id="293" name="Google Shape;293;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
        <p:nvSpPr>
          <p:cNvPr id="294" name="Google Shape;294;p1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In this introduction to module 1, we hope that you take away these key messages.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First, nutrition is influenced by many factors operating at different levels, from the individual up to the societal and policy levels.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Nutrition is central to the developmental agenda, both for the world and for Laos.</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Identifying key nutritional indicators allows us to set goals and monitor progress towards our goals.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Undernutrition remains a challenge throughout the world. However, there are now emerging challenges that come from overweight, obesity, and diet-related non-communicable diseases.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Laos has specific nutrition targets for adults and children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and to achieve these targets, it is important to take multi-sectoral approaches that address immediate, underlying, and basic causes of malnutrition. </a:t>
            </a:r>
            <a:endParaRPr/>
          </a:p>
          <a:p>
            <a:pPr indent="-228600" lvl="0" marL="457200" marR="0" rtl="0" algn="l">
              <a:lnSpc>
                <a:spcPct val="100000"/>
              </a:lnSpc>
              <a:spcBef>
                <a:spcPts val="0"/>
              </a:spcBef>
              <a:spcAft>
                <a:spcPts val="0"/>
              </a:spcAft>
              <a:buSzPts val="1400"/>
              <a:buNone/>
            </a:pPr>
            <a:r>
              <a:t/>
            </a:r>
            <a:endParaRPr/>
          </a:p>
        </p:txBody>
      </p:sp>
      <p:sp>
        <p:nvSpPr>
          <p:cNvPr id="304" name="Google Shape;304;p1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305" name="Google Shape;305;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This concludes the first topic of module one. Thank you for your attention.</a:t>
            </a:r>
            <a:endParaRPr/>
          </a:p>
        </p:txBody>
      </p:sp>
      <p:sp>
        <p:nvSpPr>
          <p:cNvPr id="313" name="Google Shape;313;p1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0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315" name="Google Shape;315;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We hope that by the end of this video, participants will be able to identify the major determinants of nutrition and be able to discuss nutrition within the context of the development agenda globally and in Lao PDR.</a:t>
            </a:r>
            <a:endParaRPr/>
          </a:p>
          <a:p>
            <a:pPr indent="0" lvl="0" marL="0" rtl="0" algn="l">
              <a:lnSpc>
                <a:spcPct val="100000"/>
              </a:lnSpc>
              <a:spcBef>
                <a:spcPts val="0"/>
              </a:spcBef>
              <a:spcAft>
                <a:spcPts val="0"/>
              </a:spcAft>
              <a:buSzPts val="1400"/>
              <a:buNone/>
            </a:pPr>
            <a:r>
              <a:t/>
            </a:r>
            <a:endParaRPr/>
          </a:p>
        </p:txBody>
      </p:sp>
      <p:sp>
        <p:nvSpPr>
          <p:cNvPr id="110" name="Google Shape;110;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7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12" name="Google Shape;112;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First, what is nutrition? Nutrition is fundamental to all aspects of life and health, starting before birth and continuing throughout the life course.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Many people think of nutrition as concerning the foods and nutrients we eat. This is true; however, the scope of nutrition is far broader.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Nutrition is a scientific discipline, and those who work in the field of nutrition may work in medicine, at a health facility or clinical setting, in a laboratory doing assays or experiments, or in the community as a community health worker or public health practitioner.  They may work on policies at local, national, or international levels.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nutritional status of a person or a population depends on more than what they eat. In nutrition, we investigate what drives people's food choices and what are the limitations and barriers they encounter, for example, are they food secure?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Nutrition is also affected by the care that people receive and the resources available to them, whether you are talking about infants and children, women of reproductive age, the elderly, or people at other life stages.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It also depends on their health, whether they have any infections or chronic diseases, and their access to health care.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Another key aspect is the environment in which people live and work.  This includes their safety and security, their access to basic needs such as clean water, and their relationships with their families and communities.  </a:t>
            </a:r>
            <a:endParaRPr/>
          </a:p>
        </p:txBody>
      </p:sp>
      <p:sp>
        <p:nvSpPr>
          <p:cNvPr id="121" name="Google Shape;121;p7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22" name="Google Shape;122;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Small updates :  (1) “</a:t>
            </a:r>
            <a:r>
              <a:rPr b="1" i="0" lang="en-US" sz="1200" u="none" cap="none" strike="noStrike">
                <a:solidFill>
                  <a:schemeClr val="lt1"/>
                </a:solidFill>
                <a:latin typeface="Arial"/>
                <a:ea typeface="Arial"/>
                <a:cs typeface="Arial"/>
                <a:sym typeface="Arial"/>
              </a:rPr>
              <a:t>Community design, safety, infrastructure</a:t>
            </a:r>
            <a:r>
              <a:rPr b="1" i="0" lang="en-US" sz="1200" u="none" cap="none" strike="noStrike">
                <a:solidFill>
                  <a:schemeClr val="dk1"/>
                </a:solidFill>
                <a:latin typeface="Arial"/>
                <a:ea typeface="Arial"/>
                <a:cs typeface="Arial"/>
                <a:sym typeface="Arial"/>
              </a:rPr>
              <a:t>” (2) “Food preferences”</a:t>
            </a:r>
            <a:endParaRPr/>
          </a:p>
          <a:p>
            <a:pPr indent="-228600" lvl="0" marL="45720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Let's consider these factors in some more detail.  We can consider factors that influence nutrition from the individual level all the way to larger societal levels.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For example, in addition to our personal food preferences and choices, we have other behaviors and lifestyle, such as our physical activity, that influence our nutritional status.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Our behaviors are influenced by what we know, for example, our knowledge of nutritious foods; what we believe, for example, what we think constitutes healthy eating; and our skills, for example in preparing food at home.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Nutritional needs and eating patterns vary depending on demographic background, for example, the needs and diets of children are of course different from those of adults. People of differing socioeconomic status have different barriers and challenges in accessing food.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Our preferences and which foods we like to eat can vary depending on our ethnic, cultural, or religious backgrounds. Mental health can also affect our patterns of eating, as can the support we get from our families and our communities.  Finally, genetics can play a role in our nutritional needs and metabolism.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When we consider the larger environment that people live in, we are not only referring to weather and the climate.  We're also talking about the food environment, which includes all the sources of food around us, such as farms, street vendors, shops, and markets, the price of those foods, and related factors.  We also consider the built environment, which includes the physical infrastructure around us such as buildings, streets, and more.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Many institutions play an important role in our lives.  For example, beyond our homes, there are also our places of work and schools.  Industries, particularly the food, beverage, and entertainment industries, can also play a significant role in our food choices.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There are many important societal factors that ultimately determine our nutrition.  What and how we eat is influenced by culture.  For example, there are certain foods that we typically eat for breakfast and other foods that we traditionally eat on holidays.  Culture influences those food choices.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Social norms are standards of behavior and common practices that we have as a society.  For example, in many cultures women do much of the family’s cooking and have most of the responsibility to feed the youngest children – these are examples of gender norms.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Finally, at the broadest level, our nutrition can be influenced by the laws, services, and systems available to us.  This includes a country’s regulations and policies for food and agriculture, health care systems, laws that regulate advertising and the media, and so on.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This is a complicated system, and I am sure you can think of additional factors that influence nutrition.  We must also recognize that many of these factors at these various levels interact.  For example, I may have good knowledge and a desire to eat healthy foods.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However, in my food environment, perhaps those foods are not available or they are too expensive. Or perhaps it is difficult for me to reach a market with healthy foods because it is too far away, the road is not good, or I do not have transportation.  Or perhaps the advertising I see encourages me to eat different foods instead.</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142" name="Google Shape;142;p7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143" name="Google Shape;143;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Sustainable Development Goals, or SDGs, reflect the global development agenda.  There are 17 goals, to be achieved by the year 2030, and they were adopted by the member states of the United Nations in 2015.  Each goal has multiple targets and covers areas such as poverty, health, food, education, climate change, and global partnership.</a:t>
            </a:r>
            <a:endParaRPr/>
          </a:p>
          <a:p>
            <a:pPr indent="-228600" lvl="0" marL="457200" marR="0" rtl="0" algn="l">
              <a:lnSpc>
                <a:spcPct val="100000"/>
              </a:lnSpc>
              <a:spcBef>
                <a:spcPts val="0"/>
              </a:spcBef>
              <a:spcAft>
                <a:spcPts val="0"/>
              </a:spcAft>
              <a:buSzPts val="1400"/>
              <a:buNone/>
            </a:pPr>
            <a:r>
              <a:t/>
            </a:r>
            <a:endParaRPr/>
          </a:p>
        </p:txBody>
      </p:sp>
      <p:sp>
        <p:nvSpPr>
          <p:cNvPr id="169" name="Google Shape;169;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Small update:  made the bottom row of boxes into a single color</a:t>
            </a:r>
            <a:endParaRPr/>
          </a:p>
          <a:p>
            <a:pPr indent="0" lvl="0" marL="0" rtl="0" algn="l">
              <a:lnSpc>
                <a:spcPct val="100000"/>
              </a:lnSpc>
              <a:spcBef>
                <a:spcPts val="0"/>
              </a:spcBef>
              <a:spcAft>
                <a:spcPts val="0"/>
              </a:spcAft>
              <a:buSzPts val="1400"/>
              <a:buNone/>
            </a:pPr>
            <a:r>
              <a:t/>
            </a:r>
            <a:endParaRPr b="1"/>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Nutrition is arguably central to all of the SDGs, and here we give a few examples. SDG 2, for example, aims to end hunger, and adequate, healthy food is necessary for good nutrition.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SDG 3 aims to improve health, and we know that poor nutrition increases the risk of illness and even death. Similarly, good nutrition helps children grow, develop, and learn, which is the aim of SDG 4.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Gender equality, the topic of SDG 5, is key for achieving good nutrition especially for girls and women, and this is important both for their well-being and that of their future children.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Lack of access to clean water and sanitation, addressed by SDG 6, can lead to infection, which negatively impacts nutritional status.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We can continue similarly for the other SDGs, and we will discuss these relationships throughout this module.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 </a:t>
            </a:r>
            <a:endParaRPr/>
          </a:p>
          <a:p>
            <a:pPr indent="0" lvl="0" marL="0" rtl="0" algn="l">
              <a:lnSpc>
                <a:spcPct val="100000"/>
              </a:lnSpc>
              <a:spcBef>
                <a:spcPts val="0"/>
              </a:spcBef>
              <a:spcAft>
                <a:spcPts val="0"/>
              </a:spcAft>
              <a:buSzPts val="1400"/>
              <a:buNone/>
            </a:pPr>
            <a:r>
              <a:t/>
            </a:r>
            <a:endParaRPr b="0"/>
          </a:p>
        </p:txBody>
      </p:sp>
      <p:sp>
        <p:nvSpPr>
          <p:cNvPr id="179" name="Google Shape;179;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What is the state of nutrition in Laos?  We can set goals and monitor our progress towards them by using indicators.  Here we see four key nutritional indicators.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first regards low birthweight in infants. We can see that 15% of children born in Laos in 2012 had low birthweight, and this number improved to 6.5% in 2017, thereby achieving targets that had been set for 2020 and 2025.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next two indicators concerned children under the age of five years. We are often interested in this age group because this is a very nutritionally vulnerable period of life.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second indicator you see here regards stunting, which is simply when a child is too short for their age, and it indicates chronic undernutrition. We can see from the numbers that rapid progress has been achieved in Laos for stunting in young children. However, in 2017, one in three children were still stunted, showing that there is more work to be done.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third indicator you see here regards wasting in children under the age of five. Wasting is when children are too thin. Overall, the rates of wasting are low in Laos, but there are goals to make further progress.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Anemia is a challenge for children as well as adult women. The prevalence of anemia in women and girls of reproductive age, that is ages 15 to 49, is relatively high, and goals have been set to reduce this number in the coming years.</a:t>
            </a:r>
            <a:endParaRPr/>
          </a:p>
          <a:p>
            <a:pPr indent="-228600" lvl="0" marL="457200" marR="0" rtl="0" algn="l">
              <a:lnSpc>
                <a:spcPct val="100000"/>
              </a:lnSpc>
              <a:spcBef>
                <a:spcPts val="0"/>
              </a:spcBef>
              <a:spcAft>
                <a:spcPts val="0"/>
              </a:spcAft>
              <a:buSzPts val="1400"/>
              <a:buNone/>
            </a:pPr>
            <a:r>
              <a:t/>
            </a:r>
            <a:endParaRPr/>
          </a:p>
        </p:txBody>
      </p:sp>
      <p:sp>
        <p:nvSpPr>
          <p:cNvPr id="204" name="Google Shape;204;p7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05" name="Google Shape;205;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We can also look at the world’s progress towards these and related goals. For each of the goals listed in this figure, we can see the number of countries that are on course or are making some or no progress.</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When it comes to targets for infant and young child nutrition such as low birth weight, breastfeeding, stunting, wasting, or overweight, we see that some, but not many, countries are on course.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While some countries are making progress, no country is on course to reduce the prevalence of anemia among women of reproductive age.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Meanwhile, obesity and diet-related non-communicable diseases such as diabetes are emerging problems throughout world, and few countries are making progress.</a:t>
            </a:r>
            <a:endParaRPr/>
          </a:p>
          <a:p>
            <a:pPr indent="-228600" lvl="0" marL="457200" marR="0" rtl="0" algn="l">
              <a:lnSpc>
                <a:spcPct val="100000"/>
              </a:lnSpc>
              <a:spcBef>
                <a:spcPts val="0"/>
              </a:spcBef>
              <a:spcAft>
                <a:spcPts val="0"/>
              </a:spcAft>
              <a:buSzPts val="1400"/>
              <a:buNone/>
            </a:pPr>
            <a:r>
              <a:t/>
            </a:r>
            <a:endParaRPr/>
          </a:p>
        </p:txBody>
      </p:sp>
      <p:sp>
        <p:nvSpPr>
          <p:cNvPr id="215" name="Google Shape;21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
        <p:nvSpPr>
          <p:cNvPr id="216" name="Google Shape;216;p4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Here we see the progress of Laos towards its nutrition targets.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Laos is on course to meet the target for child stunting.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country has also made progress in low birth weight and exclusive breastfeeding.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*animate*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However, goals remain for anemia among women, overweight and obesity in children and adults, and diet-related non-communicable diseases.</a:t>
            </a:r>
            <a:endParaRPr/>
          </a:p>
          <a:p>
            <a:pPr indent="0" lvl="0" marL="0" rtl="0" algn="l">
              <a:lnSpc>
                <a:spcPct val="100000"/>
              </a:lnSpc>
              <a:spcBef>
                <a:spcPts val="0"/>
              </a:spcBef>
              <a:spcAft>
                <a:spcPts val="0"/>
              </a:spcAft>
              <a:buSzPts val="1400"/>
              <a:buNone/>
            </a:pPr>
            <a:r>
              <a:t/>
            </a:r>
            <a:endParaRPr/>
          </a:p>
        </p:txBody>
      </p:sp>
      <p:sp>
        <p:nvSpPr>
          <p:cNvPr id="226" name="Google Shape;226;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ctrTitle"/>
          </p:nvPr>
        </p:nvSpPr>
        <p:spPr>
          <a:xfrm>
            <a:off x="1143000" y="435406"/>
            <a:ext cx="6858000" cy="202749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125"/>
              <a:buFont typeface="Georgia"/>
              <a:buNone/>
              <a:defRPr b="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 type="subTitle"/>
          </p:nvPr>
        </p:nvSpPr>
        <p:spPr>
          <a:xfrm>
            <a:off x="1143000" y="2554975"/>
            <a:ext cx="6858000" cy="1404961"/>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750"/>
              </a:spcBef>
              <a:spcAft>
                <a:spcPts val="0"/>
              </a:spcAft>
              <a:buClr>
                <a:schemeClr val="lt1"/>
              </a:buClr>
              <a:buSzPts val="1500"/>
              <a:buFont typeface="Arial"/>
              <a:buNone/>
              <a:defRPr b="0" sz="1500">
                <a:solidFill>
                  <a:schemeClr val="lt1"/>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16" name="Google Shape;16;p3"/>
          <p:cNvCxnSpPr/>
          <p:nvPr/>
        </p:nvCxnSpPr>
        <p:spPr>
          <a:xfrm>
            <a:off x="1143000" y="2471268"/>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17" name="Google Shape;17;p3"/>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18" name="Google Shape;18;p3"/>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3"/>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1" showMasterSp="0">
  <p:cSld name="Photo Full 1">
    <p:spTree>
      <p:nvGrpSpPr>
        <p:cNvPr id="78" name="Shape 78"/>
        <p:cNvGrpSpPr/>
        <p:nvPr/>
      </p:nvGrpSpPr>
      <p:grpSpPr>
        <a:xfrm>
          <a:off x="0" y="0"/>
          <a:ext cx="0" cy="0"/>
          <a:chOff x="0" y="0"/>
          <a:chExt cx="0" cy="0"/>
        </a:xfrm>
      </p:grpSpPr>
      <p:sp>
        <p:nvSpPr>
          <p:cNvPr id="79" name="Google Shape;79;p14"/>
          <p:cNvSpPr/>
          <p:nvPr>
            <p:ph idx="2" type="pic"/>
          </p:nvPr>
        </p:nvSpPr>
        <p:spPr>
          <a:xfrm>
            <a:off x="0" y="0"/>
            <a:ext cx="9144000" cy="6858000"/>
          </a:xfrm>
          <a:prstGeom prst="rect">
            <a:avLst/>
          </a:prstGeom>
          <a:noFill/>
          <a:ln>
            <a:noFill/>
          </a:ln>
        </p:spPr>
      </p:sp>
      <p:sp>
        <p:nvSpPr>
          <p:cNvPr id="80" name="Google Shape;80;p14"/>
          <p:cNvSpPr txBox="1"/>
          <p:nvPr>
            <p:ph idx="1" type="body"/>
          </p:nvPr>
        </p:nvSpPr>
        <p:spPr>
          <a:xfrm>
            <a:off x="120770" y="6119609"/>
            <a:ext cx="4063160" cy="179322"/>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750"/>
              </a:spcBef>
              <a:spcAft>
                <a:spcPts val="0"/>
              </a:spcAft>
              <a:buClr>
                <a:schemeClr val="dk1"/>
              </a:buClr>
              <a:buSzPts val="825"/>
              <a:buFont typeface="Arial"/>
              <a:buNone/>
              <a:defRPr sz="825"/>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4"/>
          <p:cNvSpPr txBox="1"/>
          <p:nvPr>
            <p:ph idx="3" type="body"/>
          </p:nvPr>
        </p:nvSpPr>
        <p:spPr>
          <a:xfrm>
            <a:off x="0" y="5108832"/>
            <a:ext cx="4191000" cy="914400"/>
          </a:xfrm>
          <a:prstGeom prst="rect">
            <a:avLst/>
          </a:prstGeom>
          <a:solidFill>
            <a:schemeClr val="lt1"/>
          </a:solidFill>
          <a:ln>
            <a:noFill/>
          </a:ln>
        </p:spPr>
        <p:txBody>
          <a:bodyPr anchorCtr="0" anchor="ctr" bIns="0" lIns="365750" spcFirstLastPara="1" rIns="91425" wrap="square" tIns="45700">
            <a:normAutofit/>
          </a:bodyPr>
          <a:lstStyle>
            <a:lvl1pPr indent="-228600" lvl="0" marL="457200" algn="l">
              <a:lnSpc>
                <a:spcPct val="90000"/>
              </a:lnSpc>
              <a:spcBef>
                <a:spcPts val="750"/>
              </a:spcBef>
              <a:spcAft>
                <a:spcPts val="0"/>
              </a:spcAft>
              <a:buClr>
                <a:schemeClr val="dk2"/>
              </a:buClr>
              <a:buSzPts val="2700"/>
              <a:buNone/>
              <a:defRPr b="0" sz="2700">
                <a:solidFill>
                  <a:schemeClr val="dk2"/>
                </a:solidFill>
                <a:latin typeface="Georgia"/>
                <a:ea typeface="Georgia"/>
                <a:cs typeface="Georgia"/>
                <a:sym typeface="Georgi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82" name="Google Shape;82;p14"/>
          <p:cNvGrpSpPr/>
          <p:nvPr/>
        </p:nvGrpSpPr>
        <p:grpSpPr>
          <a:xfrm>
            <a:off x="-3177" y="-3176"/>
            <a:ext cx="1486536" cy="1506797"/>
            <a:chOff x="-3178" y="-3176"/>
            <a:chExt cx="1646959" cy="1669407"/>
          </a:xfrm>
        </p:grpSpPr>
        <p:sp>
          <p:nvSpPr>
            <p:cNvPr id="83" name="Google Shape;83;p14"/>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14"/>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5" name="Shape 85"/>
        <p:cNvGrpSpPr/>
        <p:nvPr/>
      </p:nvGrpSpPr>
      <p:grpSpPr>
        <a:xfrm>
          <a:off x="0" y="0"/>
          <a:ext cx="0" cy="0"/>
          <a:chOff x="0" y="0"/>
          <a:chExt cx="0" cy="0"/>
        </a:xfrm>
      </p:grpSpPr>
      <p:sp>
        <p:nvSpPr>
          <p:cNvPr id="86" name="Google Shape;86;p15"/>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700"/>
              <a:buFont typeface="Georgia"/>
              <a:buNone/>
              <a:defRPr>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5"/>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1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89" name="Shape 89"/>
        <p:cNvGrpSpPr/>
        <p:nvPr/>
      </p:nvGrpSpPr>
      <p:grpSpPr>
        <a:xfrm>
          <a:off x="0" y="0"/>
          <a:ext cx="0" cy="0"/>
          <a:chOff x="0" y="0"/>
          <a:chExt cx="0" cy="0"/>
        </a:xfrm>
      </p:grpSpPr>
      <p:sp>
        <p:nvSpPr>
          <p:cNvPr id="90" name="Google Shape;90;p1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7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6"/>
          <p:cNvSpPr txBox="1"/>
          <p:nvPr>
            <p:ph idx="1" type="body"/>
          </p:nvPr>
        </p:nvSpPr>
        <p:spPr>
          <a:xfrm>
            <a:off x="628650" y="1488557"/>
            <a:ext cx="7886700" cy="4656507"/>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vl1pPr>
            <a:lvl2pPr indent="-342900" lvl="1" marL="914400" algn="l">
              <a:lnSpc>
                <a:spcPct val="90000"/>
              </a:lnSpc>
              <a:spcBef>
                <a:spcPts val="375"/>
              </a:spcBef>
              <a:spcAft>
                <a:spcPts val="0"/>
              </a:spcAft>
              <a:buClr>
                <a:schemeClr val="dk1"/>
              </a:buClr>
              <a:buSzPts val="1800"/>
              <a:buChar char="•"/>
              <a:defRPr/>
            </a:lvl2pPr>
            <a:lvl3pPr indent="-323850" lvl="2" marL="1371600" algn="l">
              <a:lnSpc>
                <a:spcPct val="90000"/>
              </a:lnSpc>
              <a:spcBef>
                <a:spcPts val="375"/>
              </a:spcBef>
              <a:spcAft>
                <a:spcPts val="0"/>
              </a:spcAft>
              <a:buClr>
                <a:schemeClr val="dk1"/>
              </a:buClr>
              <a:buSzPts val="1500"/>
              <a:buChar char="•"/>
              <a:defRPr/>
            </a:lvl3pPr>
            <a:lvl4pPr indent="-314325" lvl="3" marL="1828800" algn="l">
              <a:lnSpc>
                <a:spcPct val="90000"/>
              </a:lnSpc>
              <a:spcBef>
                <a:spcPts val="375"/>
              </a:spcBef>
              <a:spcAft>
                <a:spcPts val="0"/>
              </a:spcAft>
              <a:buClr>
                <a:schemeClr val="dk1"/>
              </a:buClr>
              <a:buSzPts val="1350"/>
              <a:buChar char="•"/>
              <a:defRPr/>
            </a:lvl4pPr>
            <a:lvl5pPr indent="-314325" lvl="4" marL="2286000" algn="l">
              <a:lnSpc>
                <a:spcPct val="90000"/>
              </a:lnSpc>
              <a:spcBef>
                <a:spcPts val="375"/>
              </a:spcBef>
              <a:spcAft>
                <a:spcPts val="0"/>
              </a:spcAft>
              <a:buClr>
                <a:schemeClr val="dk1"/>
              </a:buClr>
              <a:buSzPts val="1350"/>
              <a:buChar char="•"/>
              <a:defRPr/>
            </a:lvl5pPr>
            <a:lvl6pPr indent="-314325" lvl="5" marL="2743200" algn="l">
              <a:lnSpc>
                <a:spcPct val="90000"/>
              </a:lnSpc>
              <a:spcBef>
                <a:spcPts val="375"/>
              </a:spcBef>
              <a:spcAft>
                <a:spcPts val="0"/>
              </a:spcAft>
              <a:buClr>
                <a:schemeClr val="dk1"/>
              </a:buClr>
              <a:buSzPts val="1350"/>
              <a:buChar char="•"/>
              <a:defRPr/>
            </a:lvl6pPr>
            <a:lvl7pPr indent="-314325" lvl="6" marL="3200400" algn="l">
              <a:lnSpc>
                <a:spcPct val="90000"/>
              </a:lnSpc>
              <a:spcBef>
                <a:spcPts val="375"/>
              </a:spcBef>
              <a:spcAft>
                <a:spcPts val="0"/>
              </a:spcAft>
              <a:buClr>
                <a:schemeClr val="dk1"/>
              </a:buClr>
              <a:buSzPts val="1350"/>
              <a:buChar char="•"/>
              <a:defRPr/>
            </a:lvl7pPr>
            <a:lvl8pPr indent="-314325" lvl="7" marL="3657600" algn="l">
              <a:lnSpc>
                <a:spcPct val="90000"/>
              </a:lnSpc>
              <a:spcBef>
                <a:spcPts val="375"/>
              </a:spcBef>
              <a:spcAft>
                <a:spcPts val="0"/>
              </a:spcAft>
              <a:buClr>
                <a:schemeClr val="dk1"/>
              </a:buClr>
              <a:buSzPts val="1350"/>
              <a:buChar char="•"/>
              <a:defRPr/>
            </a:lvl8pPr>
            <a:lvl9pPr indent="-314325" lvl="8" marL="4114800" algn="l">
              <a:lnSpc>
                <a:spcPct val="90000"/>
              </a:lnSpc>
              <a:spcBef>
                <a:spcPts val="375"/>
              </a:spcBef>
              <a:spcAft>
                <a:spcPts val="0"/>
              </a:spcAft>
              <a:buClr>
                <a:schemeClr val="dk1"/>
              </a:buClr>
              <a:buSzPts val="1350"/>
              <a:buChar char="•"/>
              <a:defRPr/>
            </a:lvl9pPr>
          </a:lstStyle>
          <a:p/>
        </p:txBody>
      </p:sp>
      <p:sp>
        <p:nvSpPr>
          <p:cNvPr id="92" name="Google Shape;92;p1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1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howMasterSp="0">
  <p:cSld name="Text only">
    <p:spTree>
      <p:nvGrpSpPr>
        <p:cNvPr id="95" name="Shape 95"/>
        <p:cNvGrpSpPr/>
        <p:nvPr/>
      </p:nvGrpSpPr>
      <p:grpSpPr>
        <a:xfrm>
          <a:off x="0" y="0"/>
          <a:ext cx="0" cy="0"/>
          <a:chOff x="0" y="0"/>
          <a:chExt cx="0" cy="0"/>
        </a:xfrm>
      </p:grpSpPr>
      <p:sp>
        <p:nvSpPr>
          <p:cNvPr id="96" name="Google Shape;96;p17"/>
          <p:cNvSpPr txBox="1"/>
          <p:nvPr>
            <p:ph type="title"/>
          </p:nvPr>
        </p:nvSpPr>
        <p:spPr>
          <a:xfrm>
            <a:off x="457200" y="365129"/>
            <a:ext cx="8229600" cy="13255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27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7"/>
          <p:cNvSpPr txBox="1"/>
          <p:nvPr>
            <p:ph idx="1" type="body"/>
          </p:nvPr>
        </p:nvSpPr>
        <p:spPr>
          <a:xfrm>
            <a:off x="457200" y="1524000"/>
            <a:ext cx="8229600" cy="44196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vl1pPr>
            <a:lvl2pPr indent="-342900" lvl="1" marL="914400" algn="l">
              <a:lnSpc>
                <a:spcPct val="90000"/>
              </a:lnSpc>
              <a:spcBef>
                <a:spcPts val="375"/>
              </a:spcBef>
              <a:spcAft>
                <a:spcPts val="0"/>
              </a:spcAft>
              <a:buClr>
                <a:schemeClr val="dk1"/>
              </a:buClr>
              <a:buSzPts val="1800"/>
              <a:buChar char="•"/>
              <a:defRPr/>
            </a:lvl2pPr>
            <a:lvl3pPr indent="-323850" lvl="2" marL="1371600" algn="l">
              <a:lnSpc>
                <a:spcPct val="90000"/>
              </a:lnSpc>
              <a:spcBef>
                <a:spcPts val="375"/>
              </a:spcBef>
              <a:spcAft>
                <a:spcPts val="0"/>
              </a:spcAft>
              <a:buClr>
                <a:schemeClr val="dk1"/>
              </a:buClr>
              <a:buSzPts val="1500"/>
              <a:buChar char="•"/>
              <a:defRPr>
                <a:latin typeface="Palatino Linotype"/>
                <a:ea typeface="Palatino Linotype"/>
                <a:cs typeface="Palatino Linotype"/>
                <a:sym typeface="Palatino Linotype"/>
              </a:defRPr>
            </a:lvl3pPr>
            <a:lvl4pPr indent="-314325" lvl="3" marL="1828800" algn="l">
              <a:lnSpc>
                <a:spcPct val="90000"/>
              </a:lnSpc>
              <a:spcBef>
                <a:spcPts val="375"/>
              </a:spcBef>
              <a:spcAft>
                <a:spcPts val="0"/>
              </a:spcAft>
              <a:buClr>
                <a:schemeClr val="dk1"/>
              </a:buClr>
              <a:buSzPts val="1350"/>
              <a:buChar char="•"/>
              <a:defRPr>
                <a:latin typeface="Palatino Linotype"/>
                <a:ea typeface="Palatino Linotype"/>
                <a:cs typeface="Palatino Linotype"/>
                <a:sym typeface="Palatino Linotype"/>
              </a:defRPr>
            </a:lvl4pPr>
            <a:lvl5pPr indent="-314325" lvl="4" marL="2286000" algn="l">
              <a:lnSpc>
                <a:spcPct val="90000"/>
              </a:lnSpc>
              <a:spcBef>
                <a:spcPts val="375"/>
              </a:spcBef>
              <a:spcAft>
                <a:spcPts val="0"/>
              </a:spcAft>
              <a:buClr>
                <a:schemeClr val="dk1"/>
              </a:buClr>
              <a:buSzPts val="1350"/>
              <a:buChar char="•"/>
              <a:defRPr/>
            </a:lvl5pPr>
            <a:lvl6pPr indent="-314325" lvl="5" marL="2743200" algn="l">
              <a:lnSpc>
                <a:spcPct val="90000"/>
              </a:lnSpc>
              <a:spcBef>
                <a:spcPts val="375"/>
              </a:spcBef>
              <a:spcAft>
                <a:spcPts val="0"/>
              </a:spcAft>
              <a:buClr>
                <a:schemeClr val="dk1"/>
              </a:buClr>
              <a:buSzPts val="1350"/>
              <a:buChar char="•"/>
              <a:defRPr/>
            </a:lvl6pPr>
            <a:lvl7pPr indent="-314325" lvl="6" marL="3200400" algn="l">
              <a:lnSpc>
                <a:spcPct val="90000"/>
              </a:lnSpc>
              <a:spcBef>
                <a:spcPts val="375"/>
              </a:spcBef>
              <a:spcAft>
                <a:spcPts val="0"/>
              </a:spcAft>
              <a:buClr>
                <a:schemeClr val="dk1"/>
              </a:buClr>
              <a:buSzPts val="1350"/>
              <a:buChar char="•"/>
              <a:defRPr/>
            </a:lvl7pPr>
            <a:lvl8pPr indent="-314325" lvl="7" marL="3657600" algn="l">
              <a:lnSpc>
                <a:spcPct val="90000"/>
              </a:lnSpc>
              <a:spcBef>
                <a:spcPts val="375"/>
              </a:spcBef>
              <a:spcAft>
                <a:spcPts val="0"/>
              </a:spcAft>
              <a:buClr>
                <a:schemeClr val="dk1"/>
              </a:buClr>
              <a:buSzPts val="1350"/>
              <a:buChar char="•"/>
              <a:defRPr/>
            </a:lvl8pPr>
            <a:lvl9pPr indent="-314325" lvl="8" marL="4114800" algn="l">
              <a:lnSpc>
                <a:spcPct val="90000"/>
              </a:lnSpc>
              <a:spcBef>
                <a:spcPts val="375"/>
              </a:spcBef>
              <a:spcAft>
                <a:spcPts val="0"/>
              </a:spcAft>
              <a:buClr>
                <a:schemeClr val="dk1"/>
              </a:buClr>
              <a:buSzPts val="135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 name="Shape 20"/>
        <p:cNvGrpSpPr/>
        <p:nvPr/>
      </p:nvGrpSpPr>
      <p:grpSpPr>
        <a:xfrm>
          <a:off x="0" y="0"/>
          <a:ext cx="0" cy="0"/>
          <a:chOff x="0" y="0"/>
          <a:chExt cx="0" cy="0"/>
        </a:xfrm>
      </p:grpSpPr>
      <p:sp>
        <p:nvSpPr>
          <p:cNvPr id="21" name="Google Shape;21;p4"/>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23" name="Google Shape;23;p4"/>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24" name="Google Shape;24;p4"/>
          <p:cNvGrpSpPr/>
          <p:nvPr/>
        </p:nvGrpSpPr>
        <p:grpSpPr>
          <a:xfrm>
            <a:off x="-3177" y="-3176"/>
            <a:ext cx="1486536" cy="1506797"/>
            <a:chOff x="-3178" y="-3176"/>
            <a:chExt cx="1646959" cy="1669407"/>
          </a:xfrm>
        </p:grpSpPr>
        <p:sp>
          <p:nvSpPr>
            <p:cNvPr id="25" name="Google Shape;25;p4"/>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p4"/>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1143000" y="1175356"/>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125"/>
              <a:buFont typeface="Georgia"/>
              <a:buNone/>
              <a:defRPr b="0" i="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9" name="Google Shape;29;p5"/>
          <p:cNvCxnSpPr/>
          <p:nvPr/>
        </p:nvCxnSpPr>
        <p:spPr>
          <a:xfrm>
            <a:off x="1143000" y="3562956"/>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30" name="Google Shape;30;p5"/>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31" name="Google Shape;31;p5"/>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5"/>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7"/>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37" name="Google Shape;37;p7"/>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38" name="Google Shape;38;p7"/>
          <p:cNvGrpSpPr/>
          <p:nvPr/>
        </p:nvGrpSpPr>
        <p:grpSpPr>
          <a:xfrm>
            <a:off x="-3177" y="-3176"/>
            <a:ext cx="1486536" cy="1506797"/>
            <a:chOff x="-3178" y="-3176"/>
            <a:chExt cx="1646959" cy="1669407"/>
          </a:xfrm>
        </p:grpSpPr>
        <p:sp>
          <p:nvSpPr>
            <p:cNvPr id="39" name="Google Shape;39;p7"/>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 name="Google Shape;40;p7"/>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9"/>
          <p:cNvSpPr txBox="1"/>
          <p:nvPr>
            <p:ph type="title"/>
          </p:nvPr>
        </p:nvSpPr>
        <p:spPr>
          <a:xfrm>
            <a:off x="3928681" y="767882"/>
            <a:ext cx="393336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Georgia"/>
              <a:buNone/>
              <a:defRPr b="0" i="0" sz="300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 type="body"/>
          </p:nvPr>
        </p:nvSpPr>
        <p:spPr>
          <a:xfrm>
            <a:off x="3928681" y="3647607"/>
            <a:ext cx="39333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100"/>
              <a:buNone/>
              <a:defRPr sz="2100">
                <a:solidFill>
                  <a:schemeClr val="lt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cxnSp>
        <p:nvCxnSpPr>
          <p:cNvPr id="44" name="Google Shape;44;p9"/>
          <p:cNvCxnSpPr/>
          <p:nvPr/>
        </p:nvCxnSpPr>
        <p:spPr>
          <a:xfrm>
            <a:off x="3928681" y="3628283"/>
            <a:ext cx="5215319" cy="0"/>
          </a:xfrm>
          <a:prstGeom prst="straightConnector1">
            <a:avLst/>
          </a:prstGeom>
          <a:noFill/>
          <a:ln cap="flat" cmpd="sng" w="9525">
            <a:solidFill>
              <a:schemeClr val="lt1"/>
            </a:solidFill>
            <a:prstDash val="solid"/>
            <a:miter lim="800000"/>
            <a:headEnd len="sm" w="sm" type="none"/>
            <a:tailEnd len="sm" w="sm" type="none"/>
          </a:ln>
        </p:spPr>
      </p:cxnSp>
      <p:sp>
        <p:nvSpPr>
          <p:cNvPr id="45" name="Google Shape;45;p9"/>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 name="Google Shape;46;p9"/>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grpSp>
        <p:nvGrpSpPr>
          <p:cNvPr id="49" name="Google Shape;49;p10"/>
          <p:cNvGrpSpPr/>
          <p:nvPr/>
        </p:nvGrpSpPr>
        <p:grpSpPr>
          <a:xfrm>
            <a:off x="-3177" y="-3176"/>
            <a:ext cx="1486536" cy="1506797"/>
            <a:chOff x="-3178" y="-3176"/>
            <a:chExt cx="1646959" cy="1669407"/>
          </a:xfrm>
        </p:grpSpPr>
        <p:sp>
          <p:nvSpPr>
            <p:cNvPr id="50" name="Google Shape;50;p10"/>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 name="Google Shape;51;p10"/>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1"/>
          <p:cNvSpPr txBox="1"/>
          <p:nvPr>
            <p:ph type="title"/>
          </p:nvPr>
        </p:nvSpPr>
        <p:spPr>
          <a:xfrm>
            <a:off x="628650" y="2094614"/>
            <a:ext cx="7886700" cy="15736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Georgia"/>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t>‹#›</a:t>
            </a:fld>
            <a:endParaRPr b="1"/>
          </a:p>
        </p:txBody>
      </p:sp>
      <p:cxnSp>
        <p:nvCxnSpPr>
          <p:cNvPr id="55" name="Google Shape;55;p11"/>
          <p:cNvCxnSpPr/>
          <p:nvPr/>
        </p:nvCxnSpPr>
        <p:spPr>
          <a:xfrm>
            <a:off x="628650" y="3678866"/>
            <a:ext cx="7886700" cy="0"/>
          </a:xfrm>
          <a:prstGeom prst="straightConnector1">
            <a:avLst/>
          </a:prstGeom>
          <a:noFill/>
          <a:ln cap="flat" cmpd="sng" w="9525">
            <a:solidFill>
              <a:schemeClr val="lt1"/>
            </a:solidFill>
            <a:prstDash val="solid"/>
            <a:miter lim="800000"/>
            <a:headEnd len="sm" w="sm" type="none"/>
            <a:tailEnd len="sm" w="sm" type="none"/>
          </a:ln>
        </p:spPr>
      </p:cxnSp>
      <p:sp>
        <p:nvSpPr>
          <p:cNvPr id="56" name="Google Shape;56;p11"/>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 name="Google Shape;57;p11"/>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sp>
        <p:nvSpPr>
          <p:cNvPr id="59" name="Google Shape;59;p12"/>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628650" y="1490804"/>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 name="Google Shape;61;p12"/>
          <p:cNvSpPr txBox="1"/>
          <p:nvPr>
            <p:ph idx="2" type="body"/>
          </p:nvPr>
        </p:nvSpPr>
        <p:spPr>
          <a:xfrm>
            <a:off x="4710113" y="1501437"/>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12"/>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63" name="Google Shape;63;p12"/>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64" name="Google Shape;64;p12"/>
          <p:cNvGrpSpPr/>
          <p:nvPr/>
        </p:nvGrpSpPr>
        <p:grpSpPr>
          <a:xfrm>
            <a:off x="-3177" y="-3176"/>
            <a:ext cx="1486536" cy="1506797"/>
            <a:chOff x="-3178" y="-3176"/>
            <a:chExt cx="1646959" cy="1669407"/>
          </a:xfrm>
        </p:grpSpPr>
        <p:sp>
          <p:nvSpPr>
            <p:cNvPr id="65" name="Google Shape;65;p12"/>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p12"/>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7" name="Shape 67"/>
        <p:cNvGrpSpPr/>
        <p:nvPr/>
      </p:nvGrpSpPr>
      <p:grpSpPr>
        <a:xfrm>
          <a:off x="0" y="0"/>
          <a:ext cx="0" cy="0"/>
          <a:chOff x="0" y="0"/>
          <a:chExt cx="0" cy="0"/>
        </a:xfrm>
      </p:grpSpPr>
      <p:sp>
        <p:nvSpPr>
          <p:cNvPr id="68" name="Google Shape;68;p13"/>
          <p:cNvSpPr txBox="1"/>
          <p:nvPr>
            <p:ph idx="1" type="body"/>
          </p:nvPr>
        </p:nvSpPr>
        <p:spPr>
          <a:xfrm>
            <a:off x="629842" y="1490156"/>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9" name="Google Shape;69;p13"/>
          <p:cNvSpPr txBox="1"/>
          <p:nvPr>
            <p:ph idx="2" type="body"/>
          </p:nvPr>
        </p:nvSpPr>
        <p:spPr>
          <a:xfrm>
            <a:off x="629842" y="2324702"/>
            <a:ext cx="3868340"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13"/>
          <p:cNvSpPr txBox="1"/>
          <p:nvPr>
            <p:ph idx="3" type="body"/>
          </p:nvPr>
        </p:nvSpPr>
        <p:spPr>
          <a:xfrm>
            <a:off x="4629150" y="1490156"/>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1" name="Google Shape;71;p13"/>
          <p:cNvSpPr txBox="1"/>
          <p:nvPr>
            <p:ph idx="4" type="body"/>
          </p:nvPr>
        </p:nvSpPr>
        <p:spPr>
          <a:xfrm>
            <a:off x="4629150" y="2335334"/>
            <a:ext cx="3887391"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74" name="Google Shape;74;p13"/>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75" name="Google Shape;75;p13"/>
          <p:cNvGrpSpPr/>
          <p:nvPr/>
        </p:nvGrpSpPr>
        <p:grpSpPr>
          <a:xfrm>
            <a:off x="-3177" y="-3176"/>
            <a:ext cx="1486536" cy="1506797"/>
            <a:chOff x="-3178" y="-3176"/>
            <a:chExt cx="1646959" cy="1669407"/>
          </a:xfrm>
        </p:grpSpPr>
        <p:sp>
          <p:nvSpPr>
            <p:cNvPr id="76" name="Google Shape;76;p13"/>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13"/>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3200"/>
              <a:buFont typeface="Georgia"/>
              <a:buNone/>
              <a:defRPr b="0" i="0" sz="3200" u="none" cap="none" strike="noStrike">
                <a:solidFill>
                  <a:schemeClr val="dk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488557"/>
            <a:ext cx="7886700" cy="465650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s://scalingupnutrition.org/nutrition/nutrition-and-the-sustainable-development-goals/" TargetMode="Externa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159740" y="6163738"/>
            <a:ext cx="8841441" cy="5177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100"/>
              <a:buFont typeface="Arial"/>
              <a:buNone/>
            </a:pPr>
            <a:r>
              <a:rPr b="0" i="0" lang="en-US" sz="1200" u="none" cap="none" strike="noStrike">
                <a:solidFill>
                  <a:schemeClr val="accent6"/>
                </a:solidFill>
                <a:latin typeface="Times New Roman"/>
                <a:ea typeface="Times New Roman"/>
                <a:cs typeface="Times New Roman"/>
                <a:sym typeface="Times New Roman"/>
              </a:rPr>
              <a:t>This work is made possible through support from USAID as a supplement to a USAID Cooperative Agreement #7200AA18CA00009 </a:t>
            </a:r>
            <a:br>
              <a:rPr b="0" i="0" lang="en-US" sz="1200" u="none" cap="none" strike="noStrike">
                <a:solidFill>
                  <a:schemeClr val="accent6"/>
                </a:solidFill>
                <a:latin typeface="Times New Roman"/>
                <a:ea typeface="Times New Roman"/>
                <a:cs typeface="Times New Roman"/>
                <a:sym typeface="Times New Roman"/>
              </a:rPr>
            </a:br>
            <a:r>
              <a:rPr b="0" i="0" lang="en-US" sz="1200" u="none" cap="none" strike="noStrike">
                <a:solidFill>
                  <a:schemeClr val="accent6"/>
                </a:solidFill>
                <a:latin typeface="Times New Roman"/>
                <a:ea typeface="Times New Roman"/>
                <a:cs typeface="Times New Roman"/>
                <a:sym typeface="Times New Roman"/>
              </a:rPr>
              <a:t>(LASER-PULSE) to Purdue University. Contents reflect the views of the author(s) and do not necessarily reflect those of USAID. </a:t>
            </a:r>
            <a:endParaRPr b="0" i="0" sz="12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accent6"/>
              </a:buClr>
              <a:buSzPts val="1100"/>
              <a:buFont typeface="Arial"/>
              <a:buNone/>
            </a:pPr>
            <a:r>
              <a:rPr b="0" i="0" lang="en-US" sz="1200" u="none" cap="none" strike="noStrike">
                <a:solidFill>
                  <a:schemeClr val="accent6"/>
                </a:solidFill>
                <a:latin typeface="Times New Roman"/>
                <a:ea typeface="Times New Roman"/>
                <a:cs typeface="Times New Roman"/>
                <a:sym typeface="Times New Roman"/>
              </a:rPr>
              <a:t>For more information, please contact Catholic Relief Services Laos.</a:t>
            </a:r>
            <a:endParaRPr b="0" i="0" sz="1200" u="none" cap="none" strike="noStrike">
              <a:solidFill>
                <a:srgbClr val="000000"/>
              </a:solidFill>
              <a:latin typeface="Times New Roman"/>
              <a:ea typeface="Times New Roman"/>
              <a:cs typeface="Times New Roman"/>
              <a:sym typeface="Times New Roman"/>
            </a:endParaRPr>
          </a:p>
        </p:txBody>
      </p:sp>
      <p:sp>
        <p:nvSpPr>
          <p:cNvPr id="105" name="Google Shape;105;p2"/>
          <p:cNvSpPr txBox="1"/>
          <p:nvPr>
            <p:ph type="ctrTitle"/>
          </p:nvPr>
        </p:nvSpPr>
        <p:spPr>
          <a:xfrm>
            <a:off x="0" y="20175"/>
            <a:ext cx="9144000" cy="160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583"/>
              <a:buFont typeface="Arial"/>
              <a:buNone/>
            </a:pPr>
            <a:r>
              <a:rPr b="1" lang="en-US" sz="4000">
                <a:latin typeface="Arial"/>
                <a:ea typeface="Arial"/>
                <a:cs typeface="Arial"/>
                <a:sym typeface="Arial"/>
              </a:rPr>
              <a:t>Module 1</a:t>
            </a:r>
            <a:endParaRPr b="1" sz="4000">
              <a:latin typeface="Arial"/>
              <a:ea typeface="Arial"/>
              <a:cs typeface="Arial"/>
              <a:sym typeface="Arial"/>
            </a:endParaRPr>
          </a:p>
          <a:p>
            <a:pPr indent="0" lvl="0" marL="0" rtl="0" algn="ctr">
              <a:lnSpc>
                <a:spcPct val="90000"/>
              </a:lnSpc>
              <a:spcBef>
                <a:spcPts val="0"/>
              </a:spcBef>
              <a:spcAft>
                <a:spcPts val="0"/>
              </a:spcAft>
              <a:buClr>
                <a:schemeClr val="lt1"/>
              </a:buClr>
              <a:buSzPts val="4583"/>
              <a:buFont typeface="Arial"/>
              <a:buNone/>
            </a:pPr>
            <a:r>
              <a:rPr b="1" lang="en-US" sz="4000">
                <a:latin typeface="Arial"/>
                <a:ea typeface="Arial"/>
                <a:cs typeface="Arial"/>
                <a:sym typeface="Arial"/>
              </a:rPr>
              <a:t>Introductory Concepts in Nutrition</a:t>
            </a:r>
            <a:r>
              <a:rPr lang="en-US" sz="4000">
                <a:latin typeface="Arial"/>
                <a:ea typeface="Arial"/>
                <a:cs typeface="Arial"/>
                <a:sym typeface="Arial"/>
              </a:rPr>
              <a:t>  </a:t>
            </a:r>
            <a:endParaRPr sz="4000">
              <a:latin typeface="Arial"/>
              <a:ea typeface="Arial"/>
              <a:cs typeface="Arial"/>
              <a:sym typeface="Arial"/>
            </a:endParaRPr>
          </a:p>
        </p:txBody>
      </p:sp>
      <p:sp>
        <p:nvSpPr>
          <p:cNvPr id="106" name="Google Shape;106;p2"/>
          <p:cNvSpPr txBox="1"/>
          <p:nvPr>
            <p:ph idx="1" type="subTitle"/>
          </p:nvPr>
        </p:nvSpPr>
        <p:spPr>
          <a:xfrm>
            <a:off x="8460" y="1707525"/>
            <a:ext cx="9144000" cy="160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750"/>
              </a:spcBef>
              <a:spcAft>
                <a:spcPts val="0"/>
              </a:spcAft>
              <a:buClr>
                <a:schemeClr val="lt1"/>
              </a:buClr>
              <a:buSzPts val="1622"/>
              <a:buFont typeface="Arial"/>
              <a:buNone/>
            </a:pPr>
            <a:r>
              <a:rPr b="1" lang="en-US" sz="1600">
                <a:solidFill>
                  <a:srgbClr val="00727E"/>
                </a:solidFill>
                <a:latin typeface="Arial"/>
                <a:ea typeface="Arial"/>
                <a:cs typeface="Arial"/>
                <a:sym typeface="Arial"/>
              </a:rPr>
              <a:t>Topic 1</a:t>
            </a:r>
            <a:br>
              <a:rPr b="1" lang="en-US" sz="1600">
                <a:solidFill>
                  <a:srgbClr val="00727E"/>
                </a:solidFill>
                <a:latin typeface="Arial"/>
                <a:ea typeface="Arial"/>
                <a:cs typeface="Arial"/>
                <a:sym typeface="Arial"/>
              </a:rPr>
            </a:br>
            <a:r>
              <a:rPr b="1" lang="en-US" sz="1600">
                <a:solidFill>
                  <a:srgbClr val="00727E"/>
                </a:solidFill>
                <a:latin typeface="Arial"/>
                <a:ea typeface="Arial"/>
                <a:cs typeface="Arial"/>
                <a:sym typeface="Arial"/>
              </a:rPr>
              <a:t> Nutrition and Its Determinants</a:t>
            </a:r>
            <a:endParaRPr sz="1600">
              <a:latin typeface="Arial"/>
              <a:ea typeface="Arial"/>
              <a:cs typeface="Arial"/>
              <a:sym typeface="Arial"/>
            </a:endParaRPr>
          </a:p>
          <a:p>
            <a:pPr indent="-361950" lvl="0" marL="457200" rtl="0" algn="ctr">
              <a:lnSpc>
                <a:spcPct val="100000"/>
              </a:lnSpc>
              <a:spcBef>
                <a:spcPts val="750"/>
              </a:spcBef>
              <a:spcAft>
                <a:spcPts val="0"/>
              </a:spcAft>
              <a:buClr>
                <a:schemeClr val="lt1"/>
              </a:buClr>
              <a:buSzPts val="1622"/>
              <a:buNone/>
            </a:pPr>
            <a:r>
              <a:t/>
            </a:r>
            <a:endParaRPr sz="200">
              <a:solidFill>
                <a:schemeClr val="dk1"/>
              </a:solidFill>
              <a:latin typeface="Arial"/>
              <a:ea typeface="Arial"/>
              <a:cs typeface="Arial"/>
              <a:sym typeface="Arial"/>
            </a:endParaRPr>
          </a:p>
          <a:p>
            <a:pPr indent="-361950" lvl="0" marL="457200" rtl="0" algn="ctr">
              <a:lnSpc>
                <a:spcPct val="100000"/>
              </a:lnSpc>
              <a:spcBef>
                <a:spcPts val="750"/>
              </a:spcBef>
              <a:spcAft>
                <a:spcPts val="0"/>
              </a:spcAft>
              <a:buClr>
                <a:schemeClr val="dk1"/>
              </a:buClr>
              <a:buSzPts val="1622"/>
              <a:buNone/>
            </a:pPr>
            <a:r>
              <a:rPr b="1" lang="en-US" sz="1600">
                <a:solidFill>
                  <a:schemeClr val="dk1"/>
                </a:solidFill>
                <a:latin typeface="Arial"/>
                <a:ea typeface="Arial"/>
                <a:cs typeface="Arial"/>
                <a:sym typeface="Arial"/>
              </a:rPr>
              <a:t>Susmita Ghosh, MS</a:t>
            </a:r>
            <a:endParaRPr/>
          </a:p>
          <a:p>
            <a:pPr indent="-361950" lvl="0" marL="457200" rtl="0" algn="ctr">
              <a:lnSpc>
                <a:spcPct val="100000"/>
              </a:lnSpc>
              <a:spcBef>
                <a:spcPts val="750"/>
              </a:spcBef>
              <a:spcAft>
                <a:spcPts val="0"/>
              </a:spcAft>
              <a:buClr>
                <a:schemeClr val="dk1"/>
              </a:buClr>
              <a:buSzPts val="1622"/>
              <a:buNone/>
            </a:pPr>
            <a:r>
              <a:rPr b="1" lang="en-US" sz="1600">
                <a:solidFill>
                  <a:schemeClr val="dk1"/>
                </a:solidFill>
                <a:latin typeface="Arial"/>
                <a:ea typeface="Arial"/>
                <a:cs typeface="Arial"/>
                <a:sym typeface="Arial"/>
              </a:rPr>
              <a:t>Dr. Ratthiphone Oula, MD, MCN</a:t>
            </a:r>
            <a:endParaRPr/>
          </a:p>
          <a:p>
            <a:pPr indent="-361950" lvl="0" marL="457200" rtl="0" algn="ctr">
              <a:lnSpc>
                <a:spcPct val="100000"/>
              </a:lnSpc>
              <a:spcBef>
                <a:spcPts val="750"/>
              </a:spcBef>
              <a:spcAft>
                <a:spcPts val="0"/>
              </a:spcAft>
              <a:buClr>
                <a:schemeClr val="dk1"/>
              </a:buClr>
              <a:buSzPts val="1622"/>
              <a:buNone/>
            </a:pPr>
            <a:r>
              <a:rPr b="1" lang="en-US" sz="1600">
                <a:solidFill>
                  <a:schemeClr val="dk1"/>
                </a:solidFill>
                <a:latin typeface="Arial"/>
                <a:ea typeface="Arial"/>
                <a:cs typeface="Arial"/>
                <a:sym typeface="Arial"/>
              </a:rPr>
              <a:t>Dr. Nilupa S. Gunaratna, MS, PhD</a:t>
            </a:r>
            <a:endParaRPr b="1" sz="1600">
              <a:solidFill>
                <a:schemeClr val="dk1"/>
              </a:solidFill>
              <a:latin typeface="Arial"/>
              <a:ea typeface="Arial"/>
              <a:cs typeface="Arial"/>
              <a:sym typeface="Arial"/>
            </a:endParaRPr>
          </a:p>
        </p:txBody>
      </p:sp>
      <p:sp>
        <p:nvSpPr>
          <p:cNvPr id="107" name="Google Shape;107;p2"/>
          <p:cNvSpPr txBox="1"/>
          <p:nvPr/>
        </p:nvSpPr>
        <p:spPr>
          <a:xfrm>
            <a:off x="151279" y="4010546"/>
            <a:ext cx="8841441" cy="7505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350"/>
              <a:buFont typeface="Arial"/>
              <a:buNone/>
            </a:pPr>
            <a:r>
              <a:rPr b="1" i="0" lang="en-US" sz="1800" u="none" cap="none" strike="noStrike">
                <a:solidFill>
                  <a:schemeClr val="accent6"/>
                </a:solidFill>
                <a:latin typeface="Times New Roman"/>
                <a:ea typeface="Times New Roman"/>
                <a:cs typeface="Times New Roman"/>
                <a:sym typeface="Times New Roman"/>
              </a:rPr>
              <a:t>Training by Applied Nutrition Research Capacity Building (ANRCB), </a:t>
            </a:r>
            <a:br>
              <a:rPr b="1" i="0" lang="en-US" sz="1800" u="none" cap="none" strike="noStrike">
                <a:solidFill>
                  <a:schemeClr val="accent6"/>
                </a:solidFill>
                <a:latin typeface="Times New Roman"/>
                <a:ea typeface="Times New Roman"/>
                <a:cs typeface="Times New Roman"/>
                <a:sym typeface="Times New Roman"/>
              </a:rPr>
            </a:br>
            <a:r>
              <a:rPr b="1" i="0" lang="en-US" sz="1800" u="none" cap="none" strike="noStrike">
                <a:solidFill>
                  <a:schemeClr val="accent6"/>
                </a:solidFill>
                <a:latin typeface="Times New Roman"/>
                <a:ea typeface="Times New Roman"/>
                <a:cs typeface="Times New Roman"/>
                <a:sym typeface="Times New Roman"/>
              </a:rPr>
              <a:t>a project</a:t>
            </a:r>
            <a:r>
              <a:rPr b="1" lang="en-US" sz="1800">
                <a:solidFill>
                  <a:schemeClr val="accent6"/>
                </a:solidFill>
                <a:latin typeface="Times New Roman"/>
                <a:ea typeface="Times New Roman"/>
                <a:cs typeface="Times New Roman"/>
                <a:sym typeface="Times New Roman"/>
              </a:rPr>
              <a:t> </a:t>
            </a:r>
            <a:r>
              <a:rPr b="1" i="0" lang="en-US" sz="1800" u="none" cap="none" strike="noStrike">
                <a:solidFill>
                  <a:schemeClr val="accent6"/>
                </a:solidFill>
                <a:latin typeface="Times New Roman"/>
                <a:ea typeface="Times New Roman"/>
                <a:cs typeface="Times New Roman"/>
                <a:sym typeface="Times New Roman"/>
              </a:rPr>
              <a:t>of the Lao American Nutrition Initiative (LANI)</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type="title"/>
          </p:nvPr>
        </p:nvSpPr>
        <p:spPr>
          <a:xfrm>
            <a:off x="628650" y="149500"/>
            <a:ext cx="7886700" cy="735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2700"/>
              <a:buFont typeface="Arial"/>
              <a:buNone/>
            </a:pPr>
            <a:r>
              <a:rPr b="1" lang="en-US" sz="3600">
                <a:solidFill>
                  <a:srgbClr val="00727E"/>
                </a:solidFill>
                <a:latin typeface="Arial"/>
                <a:ea typeface="Arial"/>
                <a:cs typeface="Arial"/>
                <a:sym typeface="Arial"/>
              </a:rPr>
              <a:t>Nutrition Is Not Just Nutrients</a:t>
            </a:r>
            <a:endParaRPr/>
          </a:p>
        </p:txBody>
      </p:sp>
      <p:sp>
        <p:nvSpPr>
          <p:cNvPr id="241" name="Google Shape;241;p8"/>
          <p:cNvSpPr txBox="1"/>
          <p:nvPr/>
        </p:nvSpPr>
        <p:spPr>
          <a:xfrm>
            <a:off x="1344859" y="6371139"/>
            <a:ext cx="57564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Source: Black et al. 2013 – Lancet Series on Maternal and Child Nutrition</a:t>
            </a:r>
            <a:endParaRPr b="0" i="0" sz="1400" u="none" cap="none" strike="noStrike">
              <a:solidFill>
                <a:srgbClr val="000000"/>
              </a:solidFill>
              <a:latin typeface="Arial"/>
              <a:ea typeface="Arial"/>
              <a:cs typeface="Arial"/>
              <a:sym typeface="Arial"/>
            </a:endParaRPr>
          </a:p>
        </p:txBody>
      </p:sp>
      <p:pic>
        <p:nvPicPr>
          <p:cNvPr id="242" name="Google Shape;242;p8"/>
          <p:cNvPicPr preferRelativeResize="0"/>
          <p:nvPr/>
        </p:nvPicPr>
        <p:blipFill rotWithShape="1">
          <a:blip r:embed="rId3">
            <a:alphaModFix/>
          </a:blip>
          <a:srcRect b="0" l="0" r="0" t="0"/>
          <a:stretch/>
        </p:blipFill>
        <p:spPr>
          <a:xfrm>
            <a:off x="11125" y="977236"/>
            <a:ext cx="9047826" cy="5240239"/>
          </a:xfrm>
          <a:prstGeom prst="rect">
            <a:avLst/>
          </a:prstGeom>
          <a:noFill/>
          <a:ln>
            <a:noFill/>
          </a:ln>
        </p:spPr>
      </p:pic>
      <p:sp>
        <p:nvSpPr>
          <p:cNvPr id="243" name="Google Shape;243;p8"/>
          <p:cNvSpPr txBox="1"/>
          <p:nvPr/>
        </p:nvSpPr>
        <p:spPr>
          <a:xfrm>
            <a:off x="7634757" y="6641254"/>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000" u="none" cap="none" strike="noStrike">
                <a:solidFill>
                  <a:schemeClr val="dk2"/>
                </a:solidFill>
                <a:latin typeface="Arial"/>
                <a:ea typeface="Arial"/>
                <a:cs typeface="Arial"/>
                <a:sym typeface="Arial"/>
              </a:rPr>
              <a:t>ANRCB   |   10</a:t>
            </a:r>
            <a:endParaRPr b="1" i="0" sz="1000" u="none" cap="none" strike="noStrike">
              <a:solidFill>
                <a:schemeClr val="accent6"/>
              </a:solidFill>
              <a:latin typeface="Arial"/>
              <a:ea typeface="Arial"/>
              <a:cs typeface="Arial"/>
              <a:sym typeface="Arial"/>
            </a:endParaRPr>
          </a:p>
        </p:txBody>
      </p:sp>
      <p:sp>
        <p:nvSpPr>
          <p:cNvPr id="244" name="Google Shape;244;p8"/>
          <p:cNvSpPr txBox="1"/>
          <p:nvPr/>
        </p:nvSpPr>
        <p:spPr>
          <a:xfrm>
            <a:off x="4335425" y="2451482"/>
            <a:ext cx="1281224" cy="248209"/>
          </a:xfrm>
          <a:prstGeom prst="rect">
            <a:avLst/>
          </a:prstGeom>
          <a:solidFill>
            <a:srgbClr val="FFFF00"/>
          </a:solidFill>
          <a:ln cap="flat" cmpd="sng" w="15875">
            <a:solidFill>
              <a:srgbClr val="3F3F3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13"/>
              <a:buFont typeface="Arial"/>
              <a:buNone/>
            </a:pPr>
            <a:r>
              <a:rPr b="0" i="0" lang="en-US" sz="1013" u="none" cap="none" strike="noStrike">
                <a:solidFill>
                  <a:srgbClr val="000000"/>
                </a:solidFill>
                <a:latin typeface="Arial"/>
                <a:ea typeface="Arial"/>
                <a:cs typeface="Arial"/>
                <a:sym typeface="Arial"/>
              </a:rPr>
              <a:t>Immediate Factors</a:t>
            </a:r>
            <a:endParaRPr b="0" i="0" sz="1400" u="none" cap="none" strike="noStrike">
              <a:solidFill>
                <a:srgbClr val="000000"/>
              </a:solidFill>
              <a:latin typeface="Arial"/>
              <a:ea typeface="Arial"/>
              <a:cs typeface="Arial"/>
              <a:sym typeface="Arial"/>
            </a:endParaRPr>
          </a:p>
        </p:txBody>
      </p:sp>
      <p:sp>
        <p:nvSpPr>
          <p:cNvPr id="245" name="Google Shape;245;p8"/>
          <p:cNvSpPr txBox="1"/>
          <p:nvPr/>
        </p:nvSpPr>
        <p:spPr>
          <a:xfrm>
            <a:off x="4335426" y="3393863"/>
            <a:ext cx="1281223" cy="248209"/>
          </a:xfrm>
          <a:prstGeom prst="rect">
            <a:avLst/>
          </a:prstGeom>
          <a:solidFill>
            <a:srgbClr val="FFFF00"/>
          </a:solidFill>
          <a:ln cap="flat" cmpd="sng" w="15875">
            <a:solidFill>
              <a:srgbClr val="3F3F3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13"/>
              <a:buFont typeface="Arial"/>
              <a:buNone/>
            </a:pPr>
            <a:r>
              <a:rPr b="0" i="0" lang="en-US" sz="1013" u="none" cap="none" strike="noStrike">
                <a:solidFill>
                  <a:srgbClr val="000000"/>
                </a:solidFill>
                <a:latin typeface="Arial"/>
                <a:ea typeface="Arial"/>
                <a:cs typeface="Arial"/>
                <a:sym typeface="Arial"/>
              </a:rPr>
              <a:t>Underlying Factors</a:t>
            </a:r>
            <a:endParaRPr b="0" i="0" sz="1400" u="none" cap="none" strike="noStrike">
              <a:solidFill>
                <a:srgbClr val="000000"/>
              </a:solidFill>
              <a:latin typeface="Arial"/>
              <a:ea typeface="Arial"/>
              <a:cs typeface="Arial"/>
              <a:sym typeface="Arial"/>
            </a:endParaRPr>
          </a:p>
        </p:txBody>
      </p:sp>
      <p:sp>
        <p:nvSpPr>
          <p:cNvPr id="246" name="Google Shape;246;p8"/>
          <p:cNvSpPr txBox="1"/>
          <p:nvPr/>
        </p:nvSpPr>
        <p:spPr>
          <a:xfrm>
            <a:off x="4335425" y="4439133"/>
            <a:ext cx="1281223" cy="248209"/>
          </a:xfrm>
          <a:prstGeom prst="rect">
            <a:avLst/>
          </a:prstGeom>
          <a:solidFill>
            <a:srgbClr val="FFFF00"/>
          </a:solidFill>
          <a:ln cap="flat" cmpd="sng" w="15875">
            <a:solidFill>
              <a:srgbClr val="3F3F3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13"/>
              <a:buFont typeface="Arial"/>
              <a:buNone/>
            </a:pPr>
            <a:r>
              <a:rPr b="0" i="0" lang="en-US" sz="1013" u="none" cap="none" strike="noStrike">
                <a:solidFill>
                  <a:srgbClr val="000000"/>
                </a:solidFill>
                <a:latin typeface="Arial"/>
                <a:ea typeface="Arial"/>
                <a:cs typeface="Arial"/>
                <a:sym typeface="Arial"/>
              </a:rPr>
              <a:t>Basic Factors</a:t>
            </a:r>
            <a:endParaRPr b="0" i="0" sz="1400" u="none" cap="none" strike="noStrike">
              <a:solidFill>
                <a:srgbClr val="000000"/>
              </a:solidFill>
              <a:latin typeface="Arial"/>
              <a:ea typeface="Arial"/>
              <a:cs typeface="Arial"/>
              <a:sym typeface="Arial"/>
            </a:endParaRPr>
          </a:p>
        </p:txBody>
      </p:sp>
      <p:pic>
        <p:nvPicPr>
          <p:cNvPr id="247" name="Google Shape;247;p8"/>
          <p:cNvPicPr preferRelativeResize="0"/>
          <p:nvPr/>
        </p:nvPicPr>
        <p:blipFill rotWithShape="1">
          <a:blip r:embed="rId4">
            <a:alphaModFix/>
          </a:blip>
          <a:srcRect b="0" l="0" r="0" t="0"/>
          <a:stretch/>
        </p:blipFill>
        <p:spPr>
          <a:xfrm>
            <a:off x="259712" y="6313002"/>
            <a:ext cx="803189" cy="5197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type="title"/>
          </p:nvPr>
        </p:nvSpPr>
        <p:spPr>
          <a:xfrm>
            <a:off x="628650" y="0"/>
            <a:ext cx="8266200" cy="1046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727E"/>
              </a:buClr>
              <a:buSzPts val="2700"/>
              <a:buFont typeface="Arial"/>
              <a:buNone/>
            </a:pPr>
            <a:r>
              <a:rPr b="1" lang="en-US" sz="3500">
                <a:solidFill>
                  <a:srgbClr val="00727E"/>
                </a:solidFill>
                <a:latin typeface="Arial"/>
                <a:ea typeface="Arial"/>
                <a:cs typeface="Arial"/>
                <a:sym typeface="Arial"/>
              </a:rPr>
              <a:t>Conceptual Framework: Causes/Determinants of Malnutrition</a:t>
            </a:r>
            <a:endParaRPr sz="3100"/>
          </a:p>
        </p:txBody>
      </p:sp>
      <p:sp>
        <p:nvSpPr>
          <p:cNvPr id="255" name="Google Shape;255;p6"/>
          <p:cNvSpPr txBox="1"/>
          <p:nvPr>
            <p:ph idx="12" type="sldNum"/>
          </p:nvPr>
        </p:nvSpPr>
        <p:spPr>
          <a:xfrm>
            <a:off x="7634757" y="6623748"/>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56" name="Google Shape;256;p6"/>
          <p:cNvPicPr preferRelativeResize="0"/>
          <p:nvPr>
            <p:ph idx="4294967295" type="body"/>
          </p:nvPr>
        </p:nvPicPr>
        <p:blipFill rotWithShape="1">
          <a:blip r:embed="rId3">
            <a:alphaModFix/>
          </a:blip>
          <a:srcRect b="0" l="0" r="0" t="0"/>
          <a:stretch/>
        </p:blipFill>
        <p:spPr>
          <a:xfrm>
            <a:off x="392425" y="1046400"/>
            <a:ext cx="8502300" cy="4947900"/>
          </a:xfrm>
          <a:prstGeom prst="rect">
            <a:avLst/>
          </a:prstGeom>
          <a:noFill/>
          <a:ln>
            <a:noFill/>
          </a:ln>
        </p:spPr>
      </p:pic>
      <p:sp>
        <p:nvSpPr>
          <p:cNvPr id="257" name="Google Shape;257;p6"/>
          <p:cNvSpPr txBox="1"/>
          <p:nvPr/>
        </p:nvSpPr>
        <p:spPr>
          <a:xfrm>
            <a:off x="0" y="6581001"/>
            <a:ext cx="355008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NPAN:  National Plan of Action on Nutrition</a:t>
            </a:r>
            <a:endParaRPr b="1" i="0" sz="1200" u="none" cap="none" strike="noStrike">
              <a:solidFill>
                <a:schemeClr val="accent6"/>
              </a:solidFill>
              <a:latin typeface="Arial"/>
              <a:ea typeface="Arial"/>
              <a:cs typeface="Arial"/>
              <a:sym typeface="Arial"/>
            </a:endParaRPr>
          </a:p>
        </p:txBody>
      </p:sp>
      <p:pic>
        <p:nvPicPr>
          <p:cNvPr id="258" name="Google Shape;258;p6"/>
          <p:cNvPicPr preferRelativeResize="0"/>
          <p:nvPr/>
        </p:nvPicPr>
        <p:blipFill rotWithShape="1">
          <a:blip r:embed="rId4">
            <a:alphaModFix/>
          </a:blip>
          <a:srcRect b="0" l="0" r="0" t="0"/>
          <a:stretch/>
        </p:blipFill>
        <p:spPr>
          <a:xfrm>
            <a:off x="227055" y="5906452"/>
            <a:ext cx="803189" cy="5197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7"/>
          <p:cNvSpPr txBox="1"/>
          <p:nvPr>
            <p:ph type="title"/>
          </p:nvPr>
        </p:nvSpPr>
        <p:spPr>
          <a:xfrm>
            <a:off x="628650" y="178276"/>
            <a:ext cx="7886700" cy="1017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727E"/>
              </a:buClr>
              <a:buSzPts val="2700"/>
              <a:buFont typeface="Georgia"/>
              <a:buNone/>
            </a:pPr>
            <a:r>
              <a:rPr b="1" lang="en-US" sz="3600">
                <a:solidFill>
                  <a:srgbClr val="00727E"/>
                </a:solidFill>
                <a:latin typeface="Arial"/>
                <a:ea typeface="Arial"/>
                <a:cs typeface="Arial"/>
                <a:sym typeface="Arial"/>
              </a:rPr>
              <a:t>Strategic framework for NPAN 2021-2025</a:t>
            </a:r>
            <a:endParaRPr sz="3600">
              <a:solidFill>
                <a:srgbClr val="00727E"/>
              </a:solidFill>
              <a:latin typeface="Arial"/>
              <a:ea typeface="Arial"/>
              <a:cs typeface="Arial"/>
              <a:sym typeface="Arial"/>
            </a:endParaRPr>
          </a:p>
        </p:txBody>
      </p:sp>
      <p:sp>
        <p:nvSpPr>
          <p:cNvPr id="266" name="Google Shape;266;p117"/>
          <p:cNvSpPr txBox="1"/>
          <p:nvPr>
            <p:ph idx="12" type="sldNum"/>
          </p:nvPr>
        </p:nvSpPr>
        <p:spPr>
          <a:xfrm>
            <a:off x="7634757" y="6617032"/>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267" name="Google Shape;267;p117"/>
          <p:cNvSpPr/>
          <p:nvPr/>
        </p:nvSpPr>
        <p:spPr>
          <a:xfrm>
            <a:off x="2094270" y="1375184"/>
            <a:ext cx="4704600" cy="575100"/>
          </a:xfrm>
          <a:prstGeom prst="rect">
            <a:avLst/>
          </a:prstGeom>
          <a:solidFill>
            <a:srgbClr val="3C501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Component 1: Address direct causes of malnutrition</a:t>
            </a:r>
            <a:endParaRPr b="0" i="0" sz="1200" u="none" cap="none" strike="noStrike">
              <a:solidFill>
                <a:schemeClr val="lt1"/>
              </a:solidFill>
              <a:latin typeface="Arial"/>
              <a:ea typeface="Arial"/>
              <a:cs typeface="Arial"/>
              <a:sym typeface="Arial"/>
            </a:endParaRPr>
          </a:p>
        </p:txBody>
      </p:sp>
      <p:sp>
        <p:nvSpPr>
          <p:cNvPr id="268" name="Google Shape;268;p117"/>
          <p:cNvSpPr/>
          <p:nvPr/>
        </p:nvSpPr>
        <p:spPr>
          <a:xfrm>
            <a:off x="1563329" y="2218544"/>
            <a:ext cx="2330245" cy="486697"/>
          </a:xfrm>
          <a:prstGeom prst="rect">
            <a:avLst/>
          </a:prstGeom>
          <a:solidFill>
            <a:srgbClr val="5A7820"/>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SO1: Improve nutrient intake</a:t>
            </a:r>
            <a:endParaRPr b="0" i="0" sz="1200" u="none" cap="none" strike="noStrike">
              <a:solidFill>
                <a:schemeClr val="lt1"/>
              </a:solidFill>
              <a:latin typeface="Arial"/>
              <a:ea typeface="Arial"/>
              <a:cs typeface="Arial"/>
              <a:sym typeface="Arial"/>
            </a:endParaRPr>
          </a:p>
        </p:txBody>
      </p:sp>
      <p:sp>
        <p:nvSpPr>
          <p:cNvPr id="269" name="Google Shape;269;p117"/>
          <p:cNvSpPr/>
          <p:nvPr/>
        </p:nvSpPr>
        <p:spPr>
          <a:xfrm>
            <a:off x="5316792" y="2227914"/>
            <a:ext cx="2177846" cy="486696"/>
          </a:xfrm>
          <a:prstGeom prst="rect">
            <a:avLst/>
          </a:prstGeom>
          <a:solidFill>
            <a:srgbClr val="5A7820"/>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SO2: Improve water, sanitation and hygiene (WASH)</a:t>
            </a:r>
            <a:endParaRPr b="0" i="0" sz="1200" u="none" cap="none" strike="noStrike">
              <a:solidFill>
                <a:schemeClr val="lt1"/>
              </a:solidFill>
              <a:latin typeface="Arial"/>
              <a:ea typeface="Arial"/>
              <a:cs typeface="Arial"/>
              <a:sym typeface="Arial"/>
            </a:endParaRPr>
          </a:p>
        </p:txBody>
      </p:sp>
      <p:sp>
        <p:nvSpPr>
          <p:cNvPr id="270" name="Google Shape;270;p117"/>
          <p:cNvSpPr/>
          <p:nvPr/>
        </p:nvSpPr>
        <p:spPr>
          <a:xfrm>
            <a:off x="4621160" y="2839275"/>
            <a:ext cx="3888659" cy="575187"/>
          </a:xfrm>
          <a:prstGeom prst="rect">
            <a:avLst/>
          </a:prstGeom>
          <a:solidFill>
            <a:srgbClr val="482950"/>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Component 3: Address basic causes of malnutrition</a:t>
            </a:r>
            <a:endParaRPr b="0" i="0" sz="1200" u="none" cap="none" strike="noStrike">
              <a:solidFill>
                <a:schemeClr val="lt1"/>
              </a:solidFill>
              <a:latin typeface="Arial"/>
              <a:ea typeface="Arial"/>
              <a:cs typeface="Arial"/>
              <a:sym typeface="Arial"/>
            </a:endParaRPr>
          </a:p>
        </p:txBody>
      </p:sp>
      <p:sp>
        <p:nvSpPr>
          <p:cNvPr id="271" name="Google Shape;271;p117"/>
          <p:cNvSpPr/>
          <p:nvPr/>
        </p:nvSpPr>
        <p:spPr>
          <a:xfrm>
            <a:off x="393289" y="3645521"/>
            <a:ext cx="2502310" cy="486697"/>
          </a:xfrm>
          <a:prstGeom prst="rect">
            <a:avLst/>
          </a:prstGeom>
          <a:solidFill>
            <a:srgbClr val="B3520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SO3: Increase availability and accessibility of nutritious food</a:t>
            </a:r>
            <a:endParaRPr b="0" i="0" sz="1200" u="none" cap="none" strike="noStrike">
              <a:solidFill>
                <a:schemeClr val="lt1"/>
              </a:solidFill>
              <a:latin typeface="Arial"/>
              <a:ea typeface="Arial"/>
              <a:cs typeface="Arial"/>
              <a:sym typeface="Arial"/>
            </a:endParaRPr>
          </a:p>
        </p:txBody>
      </p:sp>
      <p:sp>
        <p:nvSpPr>
          <p:cNvPr id="272" name="Google Shape;272;p117"/>
          <p:cNvSpPr/>
          <p:nvPr/>
        </p:nvSpPr>
        <p:spPr>
          <a:xfrm>
            <a:off x="393289" y="4238376"/>
            <a:ext cx="2502310" cy="879001"/>
          </a:xfrm>
          <a:prstGeom prst="rect">
            <a:avLst/>
          </a:prstGeom>
          <a:solidFill>
            <a:srgbClr val="B3520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SO4: Improve child and adolescent knowledge and behavior regarding nutritious diet</a:t>
            </a:r>
            <a:endParaRPr b="0" i="0" sz="1200" u="none" cap="none" strike="noStrike">
              <a:solidFill>
                <a:schemeClr val="lt1"/>
              </a:solidFill>
              <a:latin typeface="Arial"/>
              <a:ea typeface="Arial"/>
              <a:cs typeface="Arial"/>
              <a:sym typeface="Arial"/>
            </a:endParaRPr>
          </a:p>
        </p:txBody>
      </p:sp>
      <p:sp>
        <p:nvSpPr>
          <p:cNvPr id="273" name="Google Shape;273;p117"/>
          <p:cNvSpPr/>
          <p:nvPr/>
        </p:nvSpPr>
        <p:spPr>
          <a:xfrm>
            <a:off x="393289" y="5213019"/>
            <a:ext cx="2502310" cy="486697"/>
          </a:xfrm>
          <a:prstGeom prst="rect">
            <a:avLst/>
          </a:prstGeom>
          <a:solidFill>
            <a:srgbClr val="B3520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SO5: Improve maternal and child health and care</a:t>
            </a:r>
            <a:endParaRPr b="0" i="0" sz="1200" u="none" cap="none" strike="noStrike">
              <a:solidFill>
                <a:schemeClr val="lt1"/>
              </a:solidFill>
              <a:latin typeface="Arial"/>
              <a:ea typeface="Arial"/>
              <a:cs typeface="Arial"/>
              <a:sym typeface="Arial"/>
            </a:endParaRPr>
          </a:p>
        </p:txBody>
      </p:sp>
      <p:sp>
        <p:nvSpPr>
          <p:cNvPr id="274" name="Google Shape;274;p117"/>
          <p:cNvSpPr/>
          <p:nvPr/>
        </p:nvSpPr>
        <p:spPr>
          <a:xfrm>
            <a:off x="843114" y="2832794"/>
            <a:ext cx="3603524" cy="575187"/>
          </a:xfrm>
          <a:prstGeom prst="rect">
            <a:avLst/>
          </a:prstGeom>
          <a:solidFill>
            <a:srgbClr val="77370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Component 2: Address indirect causes of malnutrition</a:t>
            </a:r>
            <a:endParaRPr b="0" i="0" sz="1200" u="none" cap="none" strike="noStrike">
              <a:solidFill>
                <a:schemeClr val="lt1"/>
              </a:solidFill>
              <a:latin typeface="Arial"/>
              <a:ea typeface="Arial"/>
              <a:cs typeface="Arial"/>
              <a:sym typeface="Arial"/>
            </a:endParaRPr>
          </a:p>
        </p:txBody>
      </p:sp>
      <p:sp>
        <p:nvSpPr>
          <p:cNvPr id="275" name="Google Shape;275;p117"/>
          <p:cNvSpPr/>
          <p:nvPr/>
        </p:nvSpPr>
        <p:spPr>
          <a:xfrm>
            <a:off x="3542070" y="3628804"/>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SO6: Strengthen institutional capacity, governance, management, and coordination</a:t>
            </a:r>
            <a:endParaRPr b="0" i="0" sz="1100" u="none" cap="none" strike="noStrike">
              <a:solidFill>
                <a:schemeClr val="lt1"/>
              </a:solidFill>
              <a:latin typeface="Arial"/>
              <a:ea typeface="Arial"/>
              <a:cs typeface="Arial"/>
              <a:sym typeface="Arial"/>
            </a:endParaRPr>
          </a:p>
        </p:txBody>
      </p:sp>
      <p:sp>
        <p:nvSpPr>
          <p:cNvPr id="276" name="Google Shape;276;p117"/>
          <p:cNvSpPr/>
          <p:nvPr/>
        </p:nvSpPr>
        <p:spPr>
          <a:xfrm>
            <a:off x="3542070" y="4240616"/>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SO7: Strengthen human resources</a:t>
            </a:r>
            <a:endParaRPr b="0" i="0" sz="1100" u="none" cap="none" strike="noStrike">
              <a:solidFill>
                <a:schemeClr val="lt1"/>
              </a:solidFill>
              <a:latin typeface="Arial"/>
              <a:ea typeface="Arial"/>
              <a:cs typeface="Arial"/>
              <a:sym typeface="Arial"/>
            </a:endParaRPr>
          </a:p>
        </p:txBody>
      </p:sp>
      <p:sp>
        <p:nvSpPr>
          <p:cNvPr id="277" name="Google Shape;277;p117"/>
          <p:cNvSpPr/>
          <p:nvPr/>
        </p:nvSpPr>
        <p:spPr>
          <a:xfrm>
            <a:off x="3542070" y="4863279"/>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SO8: Improve service delivery system for communities</a:t>
            </a:r>
            <a:endParaRPr b="0" i="0" sz="1100" u="none" cap="none" strike="noStrike">
              <a:solidFill>
                <a:schemeClr val="lt1"/>
              </a:solidFill>
              <a:latin typeface="Arial"/>
              <a:ea typeface="Arial"/>
              <a:cs typeface="Arial"/>
              <a:sym typeface="Arial"/>
            </a:endParaRPr>
          </a:p>
        </p:txBody>
      </p:sp>
      <p:sp>
        <p:nvSpPr>
          <p:cNvPr id="278" name="Google Shape;278;p117"/>
          <p:cNvSpPr/>
          <p:nvPr/>
        </p:nvSpPr>
        <p:spPr>
          <a:xfrm>
            <a:off x="3542070" y="5482935"/>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SO9: Improve information management and use of evidence for decision-making</a:t>
            </a:r>
            <a:endParaRPr b="0" i="0" sz="1400" u="none" cap="none" strike="noStrike">
              <a:solidFill>
                <a:srgbClr val="000000"/>
              </a:solidFill>
              <a:latin typeface="Arial"/>
              <a:ea typeface="Arial"/>
              <a:cs typeface="Arial"/>
              <a:sym typeface="Arial"/>
            </a:endParaRPr>
          </a:p>
        </p:txBody>
      </p:sp>
      <p:sp>
        <p:nvSpPr>
          <p:cNvPr id="279" name="Google Shape;279;p117"/>
          <p:cNvSpPr/>
          <p:nvPr/>
        </p:nvSpPr>
        <p:spPr>
          <a:xfrm>
            <a:off x="6231194" y="3645522"/>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SO10: Improve financial management and increase investment</a:t>
            </a:r>
            <a:endParaRPr b="0" i="0" sz="1400" u="none" cap="none" strike="noStrike">
              <a:solidFill>
                <a:srgbClr val="000000"/>
              </a:solidFill>
              <a:latin typeface="Arial"/>
              <a:ea typeface="Arial"/>
              <a:cs typeface="Arial"/>
              <a:sym typeface="Arial"/>
            </a:endParaRPr>
          </a:p>
        </p:txBody>
      </p:sp>
      <p:sp>
        <p:nvSpPr>
          <p:cNvPr id="280" name="Google Shape;280;p117"/>
          <p:cNvSpPr/>
          <p:nvPr/>
        </p:nvSpPr>
        <p:spPr>
          <a:xfrm>
            <a:off x="6243483" y="4238376"/>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SO11: Preparedness and response to disasters and emergencies, and social protection</a:t>
            </a:r>
            <a:endParaRPr b="0" i="0" sz="1400" u="none" cap="none" strike="noStrike">
              <a:solidFill>
                <a:srgbClr val="000000"/>
              </a:solidFill>
              <a:latin typeface="Arial"/>
              <a:ea typeface="Arial"/>
              <a:cs typeface="Arial"/>
              <a:sym typeface="Arial"/>
            </a:endParaRPr>
          </a:p>
        </p:txBody>
      </p:sp>
      <p:sp>
        <p:nvSpPr>
          <p:cNvPr id="281" name="Google Shape;281;p117"/>
          <p:cNvSpPr/>
          <p:nvPr/>
        </p:nvSpPr>
        <p:spPr>
          <a:xfrm>
            <a:off x="6243483" y="4875806"/>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SO12: Scale up social and behavior change communication (SBCC) for nutrition</a:t>
            </a:r>
            <a:endParaRPr b="0" i="0" sz="1400" u="none" cap="none" strike="noStrike">
              <a:solidFill>
                <a:srgbClr val="000000"/>
              </a:solidFill>
              <a:latin typeface="Arial"/>
              <a:ea typeface="Arial"/>
              <a:cs typeface="Arial"/>
              <a:sym typeface="Arial"/>
            </a:endParaRPr>
          </a:p>
        </p:txBody>
      </p:sp>
      <p:sp>
        <p:nvSpPr>
          <p:cNvPr id="282" name="Google Shape;282;p117"/>
          <p:cNvSpPr/>
          <p:nvPr/>
        </p:nvSpPr>
        <p:spPr>
          <a:xfrm>
            <a:off x="6243483" y="5482934"/>
            <a:ext cx="2502310" cy="486697"/>
          </a:xfrm>
          <a:prstGeom prst="rect">
            <a:avLst/>
          </a:prstGeom>
          <a:solidFill>
            <a:srgbClr val="6C3E78"/>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SO13: Promote gender equity</a:t>
            </a:r>
            <a:endParaRPr b="0" i="0" sz="1100" u="none" cap="none" strike="noStrike">
              <a:solidFill>
                <a:schemeClr val="lt1"/>
              </a:solidFill>
              <a:latin typeface="Arial"/>
              <a:ea typeface="Arial"/>
              <a:cs typeface="Arial"/>
              <a:sym typeface="Arial"/>
            </a:endParaRPr>
          </a:p>
        </p:txBody>
      </p:sp>
      <p:cxnSp>
        <p:nvCxnSpPr>
          <p:cNvPr id="283" name="Google Shape;283;p117"/>
          <p:cNvCxnSpPr>
            <a:stCxn id="267" idx="2"/>
            <a:endCxn id="268" idx="0"/>
          </p:cNvCxnSpPr>
          <p:nvPr/>
        </p:nvCxnSpPr>
        <p:spPr>
          <a:xfrm flipH="1">
            <a:off x="2728470" y="1950284"/>
            <a:ext cx="1718100" cy="268200"/>
          </a:xfrm>
          <a:prstGeom prst="straightConnector1">
            <a:avLst/>
          </a:prstGeom>
          <a:noFill/>
          <a:ln cap="flat" cmpd="sng" w="38100">
            <a:solidFill>
              <a:srgbClr val="5A7820"/>
            </a:solidFill>
            <a:prstDash val="solid"/>
            <a:round/>
            <a:headEnd len="sm" w="sm" type="none"/>
            <a:tailEnd len="med" w="med" type="triangle"/>
          </a:ln>
          <a:effectLst>
            <a:outerShdw blurRad="40000" rotWithShape="0" dir="5400000" dist="23000">
              <a:srgbClr val="000000">
                <a:alpha val="33725"/>
              </a:srgbClr>
            </a:outerShdw>
          </a:effectLst>
        </p:spPr>
      </p:cxnSp>
      <p:cxnSp>
        <p:nvCxnSpPr>
          <p:cNvPr id="284" name="Google Shape;284;p117"/>
          <p:cNvCxnSpPr>
            <a:endCxn id="269" idx="0"/>
          </p:cNvCxnSpPr>
          <p:nvPr/>
        </p:nvCxnSpPr>
        <p:spPr>
          <a:xfrm>
            <a:off x="4439215" y="1964214"/>
            <a:ext cx="1966500" cy="263700"/>
          </a:xfrm>
          <a:prstGeom prst="straightConnector1">
            <a:avLst/>
          </a:prstGeom>
          <a:noFill/>
          <a:ln cap="flat" cmpd="sng" w="38100">
            <a:solidFill>
              <a:srgbClr val="5A7820"/>
            </a:solidFill>
            <a:prstDash val="solid"/>
            <a:round/>
            <a:headEnd len="sm" w="sm" type="none"/>
            <a:tailEnd len="med" w="med" type="triangle"/>
          </a:ln>
          <a:effectLst>
            <a:outerShdw blurRad="40000" rotWithShape="0" dir="5400000" dist="23000">
              <a:srgbClr val="000000">
                <a:alpha val="33725"/>
              </a:srgbClr>
            </a:outerShdw>
          </a:effectLst>
        </p:spPr>
      </p:cxnSp>
      <p:cxnSp>
        <p:nvCxnSpPr>
          <p:cNvPr id="285" name="Google Shape;285;p117"/>
          <p:cNvCxnSpPr>
            <a:stCxn id="274" idx="2"/>
            <a:endCxn id="271" idx="0"/>
          </p:cNvCxnSpPr>
          <p:nvPr/>
        </p:nvCxnSpPr>
        <p:spPr>
          <a:xfrm flipH="1">
            <a:off x="1644376" y="3407981"/>
            <a:ext cx="1000500" cy="237600"/>
          </a:xfrm>
          <a:prstGeom prst="straightConnector1">
            <a:avLst/>
          </a:prstGeom>
          <a:noFill/>
          <a:ln cap="flat" cmpd="sng" w="38100">
            <a:solidFill>
              <a:srgbClr val="773705"/>
            </a:solidFill>
            <a:prstDash val="solid"/>
            <a:round/>
            <a:headEnd len="sm" w="sm" type="none"/>
            <a:tailEnd len="med" w="med" type="triangle"/>
          </a:ln>
          <a:effectLst>
            <a:outerShdw blurRad="40000" rotWithShape="0" dir="5400000" dist="23000">
              <a:srgbClr val="000000">
                <a:alpha val="33725"/>
              </a:srgbClr>
            </a:outerShdw>
          </a:effectLst>
        </p:spPr>
      </p:cxnSp>
      <p:cxnSp>
        <p:nvCxnSpPr>
          <p:cNvPr id="286" name="Google Shape;286;p117"/>
          <p:cNvCxnSpPr>
            <a:endCxn id="279" idx="0"/>
          </p:cNvCxnSpPr>
          <p:nvPr/>
        </p:nvCxnSpPr>
        <p:spPr>
          <a:xfrm>
            <a:off x="6206449" y="3423822"/>
            <a:ext cx="1275900" cy="221700"/>
          </a:xfrm>
          <a:prstGeom prst="straightConnector1">
            <a:avLst/>
          </a:prstGeom>
          <a:noFill/>
          <a:ln cap="flat" cmpd="sng" w="38100">
            <a:solidFill>
              <a:srgbClr val="6C3E78"/>
            </a:solidFill>
            <a:prstDash val="solid"/>
            <a:round/>
            <a:headEnd len="sm" w="sm" type="none"/>
            <a:tailEnd len="med" w="med" type="triangle"/>
          </a:ln>
          <a:effectLst>
            <a:outerShdw blurRad="40000" rotWithShape="0" dir="5400000" dist="23000">
              <a:srgbClr val="000000">
                <a:alpha val="33725"/>
              </a:srgbClr>
            </a:outerShdw>
          </a:effectLst>
        </p:spPr>
      </p:cxnSp>
      <p:cxnSp>
        <p:nvCxnSpPr>
          <p:cNvPr id="287" name="Google Shape;287;p117"/>
          <p:cNvCxnSpPr>
            <a:endCxn id="275" idx="0"/>
          </p:cNvCxnSpPr>
          <p:nvPr/>
        </p:nvCxnSpPr>
        <p:spPr>
          <a:xfrm flipH="1">
            <a:off x="4793225" y="3429904"/>
            <a:ext cx="1425300" cy="198900"/>
          </a:xfrm>
          <a:prstGeom prst="straightConnector1">
            <a:avLst/>
          </a:prstGeom>
          <a:noFill/>
          <a:ln cap="flat" cmpd="sng" w="38100">
            <a:solidFill>
              <a:srgbClr val="6C3E78"/>
            </a:solidFill>
            <a:prstDash val="solid"/>
            <a:round/>
            <a:headEnd len="sm" w="sm" type="none"/>
            <a:tailEnd len="med" w="med" type="triangle"/>
          </a:ln>
          <a:effectLst>
            <a:outerShdw blurRad="40000" rotWithShape="0" dir="5400000" dist="23000">
              <a:srgbClr val="000000">
                <a:alpha val="33725"/>
              </a:srgbClr>
            </a:outerShdw>
          </a:effectLst>
        </p:spPr>
      </p:cxnSp>
      <p:sp>
        <p:nvSpPr>
          <p:cNvPr id="288" name="Google Shape;288;p117"/>
          <p:cNvSpPr txBox="1"/>
          <p:nvPr/>
        </p:nvSpPr>
        <p:spPr>
          <a:xfrm>
            <a:off x="-76549" y="6617032"/>
            <a:ext cx="5610000"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Source: Adapted from NPAN 2021-2025</a:t>
            </a:r>
            <a:endParaRPr b="0" i="0" sz="1200" u="none" cap="none" strike="noStrike">
              <a:solidFill>
                <a:srgbClr val="000000"/>
              </a:solidFill>
              <a:latin typeface="Arial"/>
              <a:ea typeface="Arial"/>
              <a:cs typeface="Arial"/>
              <a:sym typeface="Arial"/>
            </a:endParaRPr>
          </a:p>
        </p:txBody>
      </p:sp>
      <p:pic>
        <p:nvPicPr>
          <p:cNvPr id="289" name="Google Shape;289;p117"/>
          <p:cNvPicPr preferRelativeResize="0"/>
          <p:nvPr/>
        </p:nvPicPr>
        <p:blipFill rotWithShape="1">
          <a:blip r:embed="rId3">
            <a:alphaModFix/>
          </a:blip>
          <a:srcRect b="0" l="0" r="0" t="0"/>
          <a:stretch/>
        </p:blipFill>
        <p:spPr>
          <a:xfrm>
            <a:off x="227055" y="6097277"/>
            <a:ext cx="803189" cy="5197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2700"/>
              <a:buFont typeface="Arial"/>
              <a:buNone/>
            </a:pPr>
            <a:r>
              <a:rPr b="1" lang="en-US" sz="3600">
                <a:solidFill>
                  <a:srgbClr val="00727E"/>
                </a:solidFill>
                <a:latin typeface="Arial"/>
                <a:ea typeface="Arial"/>
                <a:cs typeface="Arial"/>
                <a:sym typeface="Arial"/>
              </a:rPr>
              <a:t>Multi-sectoral approaches are needed to improve nutrition</a:t>
            </a:r>
            <a:endParaRPr/>
          </a:p>
        </p:txBody>
      </p:sp>
      <p:sp>
        <p:nvSpPr>
          <p:cNvPr id="297" name="Google Shape;297;p116"/>
          <p:cNvSpPr txBox="1"/>
          <p:nvPr>
            <p:ph idx="4294967295" type="body"/>
          </p:nvPr>
        </p:nvSpPr>
        <p:spPr>
          <a:xfrm>
            <a:off x="628651" y="1489075"/>
            <a:ext cx="8515350" cy="4703763"/>
          </a:xfrm>
          <a:prstGeom prst="rect">
            <a:avLst/>
          </a:prstGeom>
          <a:noFill/>
          <a:ln>
            <a:noFill/>
          </a:ln>
        </p:spPr>
        <p:txBody>
          <a:bodyPr anchorCtr="0" anchor="t" bIns="45700" lIns="91425" spcFirstLastPara="1" rIns="91425" wrap="square" tIns="45700">
            <a:noAutofit/>
          </a:bodyPr>
          <a:lstStyle/>
          <a:p>
            <a:pPr indent="-381000" lvl="0" marL="457200" rtl="0" algn="l">
              <a:lnSpc>
                <a:spcPct val="120000"/>
              </a:lnSpc>
              <a:spcBef>
                <a:spcPts val="750"/>
              </a:spcBef>
              <a:spcAft>
                <a:spcPts val="0"/>
              </a:spcAft>
              <a:buClr>
                <a:schemeClr val="dk1"/>
              </a:buClr>
              <a:buSzPts val="2400"/>
              <a:buChar char="•"/>
            </a:pPr>
            <a:r>
              <a:rPr lang="en-US" sz="2000">
                <a:latin typeface="Arial"/>
                <a:ea typeface="Arial"/>
                <a:cs typeface="Arial"/>
                <a:sym typeface="Arial"/>
              </a:rPr>
              <a:t>A multi-sectoral approach is required:</a:t>
            </a:r>
            <a:endParaRPr sz="2000">
              <a:latin typeface="Arial"/>
              <a:ea typeface="Arial"/>
              <a:cs typeface="Arial"/>
              <a:sym typeface="Arial"/>
            </a:endParaRPr>
          </a:p>
          <a:p>
            <a:pPr indent="-361950" lvl="1" marL="914400" rtl="0" algn="l">
              <a:lnSpc>
                <a:spcPct val="120000"/>
              </a:lnSpc>
              <a:spcBef>
                <a:spcPts val="375"/>
              </a:spcBef>
              <a:spcAft>
                <a:spcPts val="0"/>
              </a:spcAft>
              <a:buClr>
                <a:schemeClr val="dk1"/>
              </a:buClr>
              <a:buSzPts val="2100"/>
              <a:buChar char="•"/>
            </a:pPr>
            <a:r>
              <a:rPr lang="en-US">
                <a:latin typeface="Arial"/>
                <a:ea typeface="Arial"/>
                <a:cs typeface="Arial"/>
                <a:sym typeface="Arial"/>
              </a:rPr>
              <a:t>To achieve global nutrition targets</a:t>
            </a:r>
            <a:endParaRPr>
              <a:latin typeface="Arial"/>
              <a:ea typeface="Arial"/>
              <a:cs typeface="Arial"/>
              <a:sym typeface="Arial"/>
            </a:endParaRPr>
          </a:p>
          <a:p>
            <a:pPr indent="-361950" lvl="1" marL="914400" rtl="0" algn="l">
              <a:lnSpc>
                <a:spcPct val="120000"/>
              </a:lnSpc>
              <a:spcBef>
                <a:spcPts val="375"/>
              </a:spcBef>
              <a:spcAft>
                <a:spcPts val="0"/>
              </a:spcAft>
              <a:buClr>
                <a:schemeClr val="dk1"/>
              </a:buClr>
              <a:buSzPts val="2100"/>
              <a:buChar char="•"/>
            </a:pPr>
            <a:r>
              <a:rPr lang="en-US">
                <a:latin typeface="Arial"/>
                <a:ea typeface="Arial"/>
                <a:cs typeface="Arial"/>
                <a:sym typeface="Arial"/>
              </a:rPr>
              <a:t>To scale up proven </a:t>
            </a:r>
            <a:r>
              <a:rPr lang="en-US">
                <a:solidFill>
                  <a:srgbClr val="006666"/>
                </a:solidFill>
                <a:latin typeface="Arial"/>
                <a:ea typeface="Arial"/>
                <a:cs typeface="Arial"/>
                <a:sym typeface="Arial"/>
              </a:rPr>
              <a:t>nutrition-specific</a:t>
            </a:r>
            <a:r>
              <a:rPr lang="en-US">
                <a:latin typeface="Arial"/>
                <a:ea typeface="Arial"/>
                <a:cs typeface="Arial"/>
                <a:sym typeface="Arial"/>
              </a:rPr>
              <a:t> interventions</a:t>
            </a:r>
            <a:endParaRPr>
              <a:latin typeface="Arial"/>
              <a:ea typeface="Arial"/>
              <a:cs typeface="Arial"/>
              <a:sym typeface="Arial"/>
            </a:endParaRPr>
          </a:p>
          <a:p>
            <a:pPr indent="-361950" lvl="1" marL="914400" rtl="0" algn="l">
              <a:lnSpc>
                <a:spcPct val="120000"/>
              </a:lnSpc>
              <a:spcBef>
                <a:spcPts val="375"/>
              </a:spcBef>
              <a:spcAft>
                <a:spcPts val="0"/>
              </a:spcAft>
              <a:buClr>
                <a:schemeClr val="dk1"/>
              </a:buClr>
              <a:buSzPts val="2100"/>
              <a:buChar char="•"/>
            </a:pPr>
            <a:r>
              <a:rPr lang="en-US">
                <a:latin typeface="Arial"/>
                <a:ea typeface="Arial"/>
                <a:cs typeface="Arial"/>
                <a:sym typeface="Arial"/>
              </a:rPr>
              <a:t>To strengthen </a:t>
            </a:r>
            <a:r>
              <a:rPr lang="en-US">
                <a:solidFill>
                  <a:srgbClr val="006666"/>
                </a:solidFill>
                <a:latin typeface="Arial"/>
                <a:ea typeface="Arial"/>
                <a:cs typeface="Arial"/>
                <a:sym typeface="Arial"/>
              </a:rPr>
              <a:t>nutrition-sensitive</a:t>
            </a:r>
            <a:r>
              <a:rPr lang="en-US">
                <a:latin typeface="Arial"/>
                <a:ea typeface="Arial"/>
                <a:cs typeface="Arial"/>
                <a:sym typeface="Arial"/>
              </a:rPr>
              <a:t> interventions</a:t>
            </a:r>
            <a:endParaRPr>
              <a:latin typeface="Arial"/>
              <a:ea typeface="Arial"/>
              <a:cs typeface="Arial"/>
              <a:sym typeface="Arial"/>
            </a:endParaRPr>
          </a:p>
          <a:p>
            <a:pPr indent="-381000" lvl="0" marL="457200" rtl="0" algn="l">
              <a:lnSpc>
                <a:spcPct val="120000"/>
              </a:lnSpc>
              <a:spcBef>
                <a:spcPts val="750"/>
              </a:spcBef>
              <a:spcAft>
                <a:spcPts val="0"/>
              </a:spcAft>
              <a:buClr>
                <a:schemeClr val="dk1"/>
              </a:buClr>
              <a:buSzPts val="2400"/>
              <a:buChar char="•"/>
            </a:pPr>
            <a:r>
              <a:rPr lang="en-US" sz="2000">
                <a:latin typeface="Arial"/>
                <a:ea typeface="Arial"/>
                <a:cs typeface="Arial"/>
                <a:sym typeface="Arial"/>
              </a:rPr>
              <a:t>A multi-sectoral approach must address both direct and underlying causes of malnutrition</a:t>
            </a:r>
            <a:endParaRPr sz="2000">
              <a:latin typeface="Arial"/>
              <a:ea typeface="Arial"/>
              <a:cs typeface="Arial"/>
              <a:sym typeface="Arial"/>
            </a:endParaRPr>
          </a:p>
          <a:p>
            <a:pPr indent="-381000" lvl="0" marL="457200" rtl="0" algn="l">
              <a:lnSpc>
                <a:spcPct val="120000"/>
              </a:lnSpc>
              <a:spcBef>
                <a:spcPts val="750"/>
              </a:spcBef>
              <a:spcAft>
                <a:spcPts val="0"/>
              </a:spcAft>
              <a:buClr>
                <a:schemeClr val="dk1"/>
              </a:buClr>
              <a:buSzPts val="2400"/>
              <a:buChar char="•"/>
            </a:pPr>
            <a:r>
              <a:rPr lang="en-US" sz="2000">
                <a:latin typeface="Arial"/>
                <a:ea typeface="Arial"/>
                <a:cs typeface="Arial"/>
                <a:sym typeface="Arial"/>
              </a:rPr>
              <a:t>Multi-sectoral approach requires coordination, collaboration, integration</a:t>
            </a:r>
            <a:endParaRPr sz="2000">
              <a:latin typeface="Arial"/>
              <a:ea typeface="Arial"/>
              <a:cs typeface="Arial"/>
              <a:sym typeface="Arial"/>
            </a:endParaRPr>
          </a:p>
        </p:txBody>
      </p:sp>
      <p:sp>
        <p:nvSpPr>
          <p:cNvPr id="298" name="Google Shape;298;p116"/>
          <p:cNvSpPr txBox="1"/>
          <p:nvPr/>
        </p:nvSpPr>
        <p:spPr>
          <a:xfrm>
            <a:off x="0" y="6569459"/>
            <a:ext cx="8101263"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Sources: Garrett and Natalicchio 2011; the SPRING project; Ruel, Alderman, and the Maternal and Child Nutrition Study Group 2013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br>
              <a:rPr b="0" i="0" lang="en-US" sz="1050" u="none" cap="none" strike="noStrike">
                <a:solidFill>
                  <a:srgbClr val="000000"/>
                </a:solidFill>
                <a:latin typeface="Arial"/>
                <a:ea typeface="Arial"/>
                <a:cs typeface="Arial"/>
                <a:sym typeface="Arial"/>
              </a:rPr>
            </a:br>
            <a:endParaRPr b="0" i="0" sz="1050" u="none" cap="none" strike="noStrike">
              <a:solidFill>
                <a:srgbClr val="000000"/>
              </a:solidFill>
              <a:latin typeface="Arial"/>
              <a:ea typeface="Arial"/>
              <a:cs typeface="Arial"/>
              <a:sym typeface="Arial"/>
            </a:endParaRPr>
          </a:p>
        </p:txBody>
      </p:sp>
      <p:sp>
        <p:nvSpPr>
          <p:cNvPr id="299" name="Google Shape;299;p116"/>
          <p:cNvSpPr txBox="1"/>
          <p:nvPr/>
        </p:nvSpPr>
        <p:spPr>
          <a:xfrm>
            <a:off x="7634758" y="6666496"/>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ANRCB   |   </a:t>
            </a:r>
            <a:fld id="{00000000-1234-1234-1234-123412341234}" type="slidenum">
              <a:rPr b="1" i="0" lang="en-US" sz="1000" u="none" cap="none" strike="noStrike">
                <a:solidFill>
                  <a:schemeClr val="dk2"/>
                </a:solidFill>
                <a:latin typeface="Arial"/>
                <a:ea typeface="Arial"/>
                <a:cs typeface="Arial"/>
                <a:sym typeface="Arial"/>
              </a:rPr>
              <a:t>‹#›</a:t>
            </a:fld>
            <a:endParaRPr b="1" i="0" sz="1000" u="none" cap="none" strike="noStrike">
              <a:solidFill>
                <a:schemeClr val="dk2"/>
              </a:solidFill>
              <a:latin typeface="Arial"/>
              <a:ea typeface="Arial"/>
              <a:cs typeface="Arial"/>
              <a:sym typeface="Arial"/>
            </a:endParaRPr>
          </a:p>
        </p:txBody>
      </p:sp>
      <p:pic>
        <p:nvPicPr>
          <p:cNvPr id="300" name="Google Shape;300;p116"/>
          <p:cNvPicPr preferRelativeResize="0"/>
          <p:nvPr/>
        </p:nvPicPr>
        <p:blipFill rotWithShape="1">
          <a:blip r:embed="rId3">
            <a:alphaModFix/>
          </a:blip>
          <a:srcRect b="0" l="0" r="0" t="0"/>
          <a:stretch/>
        </p:blipFill>
        <p:spPr>
          <a:xfrm>
            <a:off x="227055" y="5906452"/>
            <a:ext cx="803189" cy="5197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8"/>
          <p:cNvSpPr txBox="1"/>
          <p:nvPr>
            <p:ph type="title"/>
          </p:nvPr>
        </p:nvSpPr>
        <p:spPr>
          <a:xfrm>
            <a:off x="628650" y="871251"/>
            <a:ext cx="7886700" cy="51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727E"/>
              </a:buClr>
              <a:buSzPct val="75000"/>
              <a:buFont typeface="Georgia"/>
              <a:buNone/>
            </a:pPr>
            <a:r>
              <a:rPr b="1" lang="en-US" sz="3600">
                <a:solidFill>
                  <a:srgbClr val="00727E"/>
                </a:solidFill>
                <a:latin typeface="Arial"/>
                <a:ea typeface="Arial"/>
                <a:cs typeface="Arial"/>
                <a:sym typeface="Arial"/>
              </a:rPr>
              <a:t>Takeaway messages</a:t>
            </a:r>
            <a:endParaRPr sz="3600">
              <a:latin typeface="Arial"/>
              <a:ea typeface="Arial"/>
              <a:cs typeface="Arial"/>
              <a:sym typeface="Arial"/>
            </a:endParaRPr>
          </a:p>
        </p:txBody>
      </p:sp>
      <p:sp>
        <p:nvSpPr>
          <p:cNvPr id="308" name="Google Shape;308;p118"/>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09" name="Google Shape;309;p118"/>
          <p:cNvSpPr txBox="1"/>
          <p:nvPr>
            <p:ph idx="4294967295" type="body"/>
          </p:nvPr>
        </p:nvSpPr>
        <p:spPr>
          <a:xfrm>
            <a:off x="65400" y="1390851"/>
            <a:ext cx="9013200" cy="4040211"/>
          </a:xfrm>
          <a:prstGeom prst="rect">
            <a:avLst/>
          </a:prstGeom>
          <a:noFill/>
          <a:ln>
            <a:noFill/>
          </a:ln>
        </p:spPr>
        <p:txBody>
          <a:bodyPr anchorCtr="0" anchor="t" bIns="45700" lIns="91425" spcFirstLastPara="1" rIns="91425" wrap="square" tIns="45700">
            <a:noAutofit/>
          </a:bodyPr>
          <a:lstStyle/>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Nutrition is influenced by many individual, environmental, institutional, societal, and policy factors.</a:t>
            </a:r>
            <a:endParaRPr>
              <a:latin typeface="Arial"/>
              <a:ea typeface="Arial"/>
              <a:cs typeface="Arial"/>
              <a:sym typeface="Arial"/>
            </a:endParaRPr>
          </a:p>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Nutrition is central to the development agenda globally and in Lao PDR.</a:t>
            </a:r>
            <a:endParaRPr>
              <a:latin typeface="Arial"/>
              <a:ea typeface="Arial"/>
              <a:cs typeface="Arial"/>
              <a:sym typeface="Arial"/>
            </a:endParaRPr>
          </a:p>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By identifying key nutritional indicators, we can set goals and monitor progress towards goals.</a:t>
            </a:r>
            <a:endParaRPr>
              <a:latin typeface="Arial"/>
              <a:ea typeface="Arial"/>
              <a:cs typeface="Arial"/>
              <a:sym typeface="Arial"/>
            </a:endParaRPr>
          </a:p>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While undernutrition remains a challenge in many countries of the world, there are now also emerging challenges from overweight, obesity, and diet-related non-communicable diseases.</a:t>
            </a:r>
            <a:endParaRPr>
              <a:latin typeface="Arial"/>
              <a:ea typeface="Arial"/>
              <a:cs typeface="Arial"/>
              <a:sym typeface="Arial"/>
            </a:endParaRPr>
          </a:p>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Lao PDR is working towards targets for improved nutrition for children, women, and men.</a:t>
            </a:r>
            <a:endParaRPr>
              <a:latin typeface="Arial"/>
              <a:ea typeface="Arial"/>
              <a:cs typeface="Arial"/>
              <a:sym typeface="Arial"/>
            </a:endParaRPr>
          </a:p>
          <a:p>
            <a:pPr indent="-387350" lvl="0" marL="457200" rtl="0" algn="l">
              <a:lnSpc>
                <a:spcPct val="105000"/>
              </a:lnSpc>
              <a:spcBef>
                <a:spcPts val="750"/>
              </a:spcBef>
              <a:spcAft>
                <a:spcPts val="0"/>
              </a:spcAft>
              <a:buClr>
                <a:schemeClr val="dk1"/>
              </a:buClr>
              <a:buSzPts val="2500"/>
              <a:buChar char="•"/>
            </a:pPr>
            <a:r>
              <a:rPr lang="en-US" sz="2000">
                <a:latin typeface="Arial"/>
                <a:ea typeface="Arial"/>
                <a:cs typeface="Arial"/>
                <a:sym typeface="Arial"/>
              </a:rPr>
              <a:t>Achieving nutritional goals requires multi-sectoral approaches that target immediate, underlying, and basic causes of malnutrition.</a:t>
            </a:r>
            <a:endParaRPr>
              <a:latin typeface="Arial"/>
              <a:ea typeface="Arial"/>
              <a:cs typeface="Arial"/>
              <a:sym typeface="Arial"/>
            </a:endParaRPr>
          </a:p>
        </p:txBody>
      </p:sp>
      <p:pic>
        <p:nvPicPr>
          <p:cNvPr id="310" name="Google Shape;310;p118"/>
          <p:cNvPicPr preferRelativeResize="0"/>
          <p:nvPr/>
        </p:nvPicPr>
        <p:blipFill rotWithShape="1">
          <a:blip r:embed="rId3">
            <a:alphaModFix/>
          </a:blip>
          <a:srcRect b="0" l="0" r="0" t="0"/>
          <a:stretch/>
        </p:blipFill>
        <p:spPr>
          <a:xfrm>
            <a:off x="227055" y="5906452"/>
            <a:ext cx="803189" cy="5197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04"/>
          <p:cNvSpPr txBox="1"/>
          <p:nvPr>
            <p:ph type="ctrTitle"/>
          </p:nvPr>
        </p:nvSpPr>
        <p:spPr>
          <a:xfrm>
            <a:off x="1143000" y="1175356"/>
            <a:ext cx="6858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100"/>
              <a:buFont typeface="Georgia"/>
              <a:buNone/>
            </a:pPr>
            <a:r>
              <a:rPr b="1" lang="en-US" sz="4400">
                <a:solidFill>
                  <a:srgbClr val="00727E"/>
                </a:solidFill>
                <a:latin typeface="Arial"/>
                <a:ea typeface="Arial"/>
                <a:cs typeface="Arial"/>
                <a:sym typeface="Arial"/>
              </a:rPr>
              <a:t>Thank you!</a:t>
            </a:r>
            <a:endParaRPr b="1" sz="4400">
              <a:solidFill>
                <a:srgbClr val="00727E"/>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1"/>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700"/>
              <a:buFont typeface="Georgia"/>
              <a:buNone/>
            </a:pPr>
            <a:r>
              <a:rPr b="1" lang="en-US" sz="3600">
                <a:solidFill>
                  <a:srgbClr val="00727E"/>
                </a:solidFill>
                <a:latin typeface="Arial"/>
                <a:ea typeface="Arial"/>
                <a:cs typeface="Arial"/>
                <a:sym typeface="Arial"/>
              </a:rPr>
              <a:t>Learning objectives</a:t>
            </a:r>
            <a:endParaRPr sz="3600">
              <a:solidFill>
                <a:srgbClr val="00727E"/>
              </a:solidFill>
              <a:latin typeface="Arial"/>
              <a:ea typeface="Arial"/>
              <a:cs typeface="Arial"/>
              <a:sym typeface="Arial"/>
            </a:endParaRPr>
          </a:p>
        </p:txBody>
      </p:sp>
      <p:sp>
        <p:nvSpPr>
          <p:cNvPr id="115" name="Google Shape;115;p71"/>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116" name="Google Shape;116;p71"/>
          <p:cNvSpPr txBox="1"/>
          <p:nvPr>
            <p:ph idx="4294967295" type="body"/>
          </p:nvPr>
        </p:nvSpPr>
        <p:spPr>
          <a:xfrm>
            <a:off x="628650" y="1487499"/>
            <a:ext cx="7799050" cy="468277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200"/>
              </a:spcBef>
              <a:spcAft>
                <a:spcPts val="0"/>
              </a:spcAft>
              <a:buClr>
                <a:schemeClr val="dk1"/>
              </a:buClr>
              <a:buSzPts val="2100"/>
              <a:buNone/>
            </a:pPr>
            <a:r>
              <a:rPr lang="en-US" sz="2400">
                <a:latin typeface="Arial"/>
                <a:ea typeface="Arial"/>
                <a:cs typeface="Arial"/>
                <a:sym typeface="Arial"/>
              </a:rPr>
              <a:t>By the end of Topic 1, participants will be able to:</a:t>
            </a:r>
            <a:endParaRPr/>
          </a:p>
          <a:p>
            <a:pPr indent="-457200" lvl="0" marL="457200" rtl="0" algn="l">
              <a:lnSpc>
                <a:spcPct val="120000"/>
              </a:lnSpc>
              <a:spcBef>
                <a:spcPts val="1200"/>
              </a:spcBef>
              <a:spcAft>
                <a:spcPts val="0"/>
              </a:spcAft>
              <a:buSzPts val="2100"/>
              <a:buAutoNum type="arabicPeriod"/>
            </a:pPr>
            <a:r>
              <a:rPr lang="en-US" sz="2400">
                <a:latin typeface="Arial"/>
                <a:ea typeface="Arial"/>
                <a:cs typeface="Arial"/>
                <a:sym typeface="Arial"/>
              </a:rPr>
              <a:t>Identify major determinants of nutrition.</a:t>
            </a:r>
            <a:endParaRPr/>
          </a:p>
          <a:p>
            <a:pPr indent="-457200" lvl="0" marL="457200" rtl="0" algn="l">
              <a:lnSpc>
                <a:spcPct val="120000"/>
              </a:lnSpc>
              <a:spcBef>
                <a:spcPts val="1200"/>
              </a:spcBef>
              <a:spcAft>
                <a:spcPts val="0"/>
              </a:spcAft>
              <a:buSzPts val="2100"/>
              <a:buAutoNum type="arabicPeriod"/>
            </a:pPr>
            <a:r>
              <a:rPr lang="en-US" sz="2400">
                <a:latin typeface="Arial"/>
                <a:ea typeface="Arial"/>
                <a:cs typeface="Arial"/>
                <a:sym typeface="Arial"/>
              </a:rPr>
              <a:t>Frame nutrition in the context of the development agenda globally and in Lao PDR.</a:t>
            </a:r>
            <a:endParaRPr sz="2400">
              <a:latin typeface="Arial"/>
              <a:ea typeface="Arial"/>
              <a:cs typeface="Arial"/>
              <a:sym typeface="Arial"/>
            </a:endParaRPr>
          </a:p>
        </p:txBody>
      </p:sp>
      <p:pic>
        <p:nvPicPr>
          <p:cNvPr id="117" name="Google Shape;117;p71"/>
          <p:cNvPicPr preferRelativeResize="0"/>
          <p:nvPr/>
        </p:nvPicPr>
        <p:blipFill rotWithShape="1">
          <a:blip r:embed="rId3">
            <a:alphaModFix/>
          </a:blip>
          <a:srcRect b="0" l="0" r="0" t="0"/>
          <a:stretch/>
        </p:blipFill>
        <p:spPr>
          <a:xfrm>
            <a:off x="227055" y="5906452"/>
            <a:ext cx="803189" cy="5197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2"/>
          <p:cNvSpPr txBox="1"/>
          <p:nvPr>
            <p:ph type="title"/>
          </p:nvPr>
        </p:nvSpPr>
        <p:spPr>
          <a:xfrm>
            <a:off x="693040" y="586263"/>
            <a:ext cx="7886700" cy="681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700"/>
              <a:buFont typeface="Georgia"/>
              <a:buNone/>
            </a:pPr>
            <a:r>
              <a:rPr b="1" lang="en-US" sz="3600">
                <a:solidFill>
                  <a:srgbClr val="00727E"/>
                </a:solidFill>
                <a:latin typeface="Arial"/>
                <a:ea typeface="Arial"/>
                <a:cs typeface="Arial"/>
                <a:sym typeface="Arial"/>
              </a:rPr>
              <a:t>What is nutrition?</a:t>
            </a:r>
            <a:endParaRPr b="1" sz="3600">
              <a:solidFill>
                <a:srgbClr val="00727E"/>
              </a:solidFill>
              <a:latin typeface="Arial"/>
              <a:ea typeface="Arial"/>
              <a:cs typeface="Arial"/>
              <a:sym typeface="Arial"/>
            </a:endParaRPr>
          </a:p>
        </p:txBody>
      </p:sp>
      <p:sp>
        <p:nvSpPr>
          <p:cNvPr id="125" name="Google Shape;125;p72"/>
          <p:cNvSpPr txBox="1"/>
          <p:nvPr>
            <p:ph idx="12" type="sldNum"/>
          </p:nvPr>
        </p:nvSpPr>
        <p:spPr>
          <a:xfrm>
            <a:off x="7634757" y="6623748"/>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126" name="Google Shape;126;p72"/>
          <p:cNvSpPr txBox="1"/>
          <p:nvPr>
            <p:ph idx="4294967295" type="body"/>
          </p:nvPr>
        </p:nvSpPr>
        <p:spPr>
          <a:xfrm>
            <a:off x="628650" y="1481725"/>
            <a:ext cx="8303700" cy="2461200"/>
          </a:xfrm>
          <a:prstGeom prst="rect">
            <a:avLst/>
          </a:prstGeom>
          <a:noFill/>
          <a:ln>
            <a:noFill/>
          </a:ln>
        </p:spPr>
        <p:txBody>
          <a:bodyPr anchorCtr="0" anchor="t" bIns="45700" lIns="91425" spcFirstLastPara="1" rIns="91425" wrap="square" tIns="45700">
            <a:noAutofit/>
          </a:bodyPr>
          <a:lstStyle/>
          <a:p>
            <a:pPr indent="-387191" lvl="0" marL="457200" rtl="0" algn="l">
              <a:lnSpc>
                <a:spcPct val="120000"/>
              </a:lnSpc>
              <a:spcBef>
                <a:spcPts val="0"/>
              </a:spcBef>
              <a:spcAft>
                <a:spcPts val="0"/>
              </a:spcAft>
              <a:buClr>
                <a:schemeClr val="dk1"/>
              </a:buClr>
              <a:buSzPts val="2138"/>
              <a:buChar char="•"/>
            </a:pPr>
            <a:r>
              <a:rPr lang="en-US" sz="1900">
                <a:latin typeface="Arial"/>
                <a:ea typeface="Arial"/>
                <a:cs typeface="Arial"/>
                <a:sym typeface="Arial"/>
              </a:rPr>
              <a:t>Nutrition is a fundamental pillar of human life, health, and development across the life span.</a:t>
            </a:r>
            <a:endParaRPr sz="1900">
              <a:latin typeface="Arial"/>
              <a:ea typeface="Arial"/>
              <a:cs typeface="Arial"/>
              <a:sym typeface="Arial"/>
            </a:endParaRPr>
          </a:p>
          <a:p>
            <a:pPr indent="-387191" lvl="0" marL="457200" rtl="0" algn="l">
              <a:lnSpc>
                <a:spcPct val="120000"/>
              </a:lnSpc>
              <a:spcBef>
                <a:spcPts val="0"/>
              </a:spcBef>
              <a:spcAft>
                <a:spcPts val="0"/>
              </a:spcAft>
              <a:buClr>
                <a:schemeClr val="dk1"/>
              </a:buClr>
              <a:buSzPts val="2138"/>
              <a:buChar char="•"/>
            </a:pPr>
            <a:r>
              <a:rPr lang="en-US" sz="1900">
                <a:latin typeface="Arial"/>
                <a:ea typeface="Arial"/>
                <a:cs typeface="Arial"/>
                <a:sym typeface="Arial"/>
              </a:rPr>
              <a:t>Human nutrition is a scientific discipline, concerned with the access to and utilization of food and nutrients for life, health, growth, development, and well-being. </a:t>
            </a:r>
            <a:endParaRPr sz="1900">
              <a:latin typeface="Arial"/>
              <a:ea typeface="Arial"/>
              <a:cs typeface="Arial"/>
              <a:sym typeface="Arial"/>
            </a:endParaRPr>
          </a:p>
          <a:p>
            <a:pPr indent="-387191" lvl="0" marL="457200" rtl="0" algn="l">
              <a:lnSpc>
                <a:spcPct val="120000"/>
              </a:lnSpc>
              <a:spcBef>
                <a:spcPts val="0"/>
              </a:spcBef>
              <a:spcAft>
                <a:spcPts val="0"/>
              </a:spcAft>
              <a:buClr>
                <a:schemeClr val="dk1"/>
              </a:buClr>
              <a:buSzPts val="2138"/>
              <a:buChar char="•"/>
            </a:pPr>
            <a:r>
              <a:rPr lang="en-US" sz="1900">
                <a:latin typeface="Arial"/>
                <a:ea typeface="Arial"/>
                <a:cs typeface="Arial"/>
                <a:sym typeface="Arial"/>
              </a:rPr>
              <a:t>The scope of human nutrition includes biology, metabolism, clinical nutrition, and public health nutrition.</a:t>
            </a:r>
            <a:endParaRPr sz="1900">
              <a:latin typeface="Arial"/>
              <a:ea typeface="Arial"/>
              <a:cs typeface="Arial"/>
              <a:sym typeface="Arial"/>
            </a:endParaRPr>
          </a:p>
        </p:txBody>
      </p:sp>
      <p:sp>
        <p:nvSpPr>
          <p:cNvPr id="127" name="Google Shape;127;p72"/>
          <p:cNvSpPr txBox="1"/>
          <p:nvPr/>
        </p:nvSpPr>
        <p:spPr>
          <a:xfrm>
            <a:off x="0" y="6581001"/>
            <a:ext cx="814337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 Nutrition for Health and Development (NHD); A global agenda for combating malnutrition, WHO, 2000</a:t>
            </a:r>
            <a:endParaRPr b="0" i="0" sz="1200" u="none" cap="none" strike="noStrike">
              <a:solidFill>
                <a:srgbClr val="000000"/>
              </a:solidFill>
              <a:latin typeface="Arial"/>
              <a:ea typeface="Arial"/>
              <a:cs typeface="Arial"/>
              <a:sym typeface="Arial"/>
            </a:endParaRPr>
          </a:p>
        </p:txBody>
      </p:sp>
      <p:grpSp>
        <p:nvGrpSpPr>
          <p:cNvPr id="128" name="Google Shape;128;p72"/>
          <p:cNvGrpSpPr/>
          <p:nvPr/>
        </p:nvGrpSpPr>
        <p:grpSpPr>
          <a:xfrm>
            <a:off x="1395462" y="4180133"/>
            <a:ext cx="6441847" cy="1899735"/>
            <a:chOff x="1395462" y="3988033"/>
            <a:chExt cx="6441847" cy="1899735"/>
          </a:xfrm>
        </p:grpSpPr>
        <p:sp>
          <p:nvSpPr>
            <p:cNvPr id="129" name="Google Shape;129;p72"/>
            <p:cNvSpPr/>
            <p:nvPr/>
          </p:nvSpPr>
          <p:spPr>
            <a:xfrm>
              <a:off x="1395462" y="3988033"/>
              <a:ext cx="6441847" cy="428398"/>
            </a:xfrm>
            <a:prstGeom prst="rect">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Nutritional well-being</a:t>
              </a:r>
              <a:endParaRPr b="0" i="0" sz="1600" u="none" cap="none" strike="noStrike">
                <a:solidFill>
                  <a:schemeClr val="lt1"/>
                </a:solidFill>
                <a:latin typeface="Arial"/>
                <a:ea typeface="Arial"/>
                <a:cs typeface="Arial"/>
                <a:sym typeface="Arial"/>
              </a:endParaRPr>
            </a:p>
          </p:txBody>
        </p:sp>
        <p:sp>
          <p:nvSpPr>
            <p:cNvPr id="130" name="Google Shape;130;p72"/>
            <p:cNvSpPr/>
            <p:nvPr/>
          </p:nvSpPr>
          <p:spPr>
            <a:xfrm>
              <a:off x="4797068" y="4696255"/>
              <a:ext cx="1354350" cy="1191512"/>
            </a:xfrm>
            <a:prstGeom prst="rect">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Health for all </a:t>
              </a:r>
              <a:endParaRPr b="0" i="0" sz="1600" u="none" cap="none" strike="noStrike">
                <a:solidFill>
                  <a:schemeClr val="lt1"/>
                </a:solidFill>
                <a:latin typeface="Arial"/>
                <a:ea typeface="Arial"/>
                <a:cs typeface="Arial"/>
                <a:sym typeface="Arial"/>
              </a:endParaRPr>
            </a:p>
          </p:txBody>
        </p:sp>
        <p:sp>
          <p:nvSpPr>
            <p:cNvPr id="131" name="Google Shape;131;p72"/>
            <p:cNvSpPr/>
            <p:nvPr/>
          </p:nvSpPr>
          <p:spPr>
            <a:xfrm>
              <a:off x="6467696" y="4696255"/>
              <a:ext cx="1369613" cy="1191512"/>
            </a:xfrm>
            <a:prstGeom prst="rect">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Safe environment</a:t>
              </a:r>
              <a:endParaRPr b="0" i="0" sz="1600" u="none" cap="none" strike="noStrike">
                <a:solidFill>
                  <a:schemeClr val="lt1"/>
                </a:solidFill>
                <a:latin typeface="Arial"/>
                <a:ea typeface="Arial"/>
                <a:cs typeface="Arial"/>
                <a:sym typeface="Arial"/>
              </a:endParaRPr>
            </a:p>
          </p:txBody>
        </p:sp>
        <p:cxnSp>
          <p:nvCxnSpPr>
            <p:cNvPr id="132" name="Google Shape;132;p72"/>
            <p:cNvCxnSpPr>
              <a:stCxn id="133" idx="0"/>
            </p:cNvCxnSpPr>
            <p:nvPr/>
          </p:nvCxnSpPr>
          <p:spPr>
            <a:xfrm rot="10800000">
              <a:off x="2069418" y="4416357"/>
              <a:ext cx="0" cy="279900"/>
            </a:xfrm>
            <a:prstGeom prst="straightConnector1">
              <a:avLst/>
            </a:prstGeom>
            <a:noFill/>
            <a:ln cap="flat" cmpd="sng" w="38100">
              <a:solidFill>
                <a:srgbClr val="007995"/>
              </a:solidFill>
              <a:prstDash val="solid"/>
              <a:round/>
              <a:headEnd len="sm" w="sm" type="none"/>
              <a:tailEnd len="sm" w="sm" type="none"/>
            </a:ln>
            <a:effectLst>
              <a:outerShdw blurRad="40000" rotWithShape="0" dir="5400000" dist="23000">
                <a:srgbClr val="000000">
                  <a:alpha val="33725"/>
                </a:srgbClr>
              </a:outerShdw>
            </a:effectLst>
          </p:spPr>
        </p:cxnSp>
        <p:cxnSp>
          <p:nvCxnSpPr>
            <p:cNvPr id="134" name="Google Shape;134;p72"/>
            <p:cNvCxnSpPr>
              <a:endCxn id="135" idx="0"/>
            </p:cNvCxnSpPr>
            <p:nvPr/>
          </p:nvCxnSpPr>
          <p:spPr>
            <a:xfrm>
              <a:off x="3780423" y="4410356"/>
              <a:ext cx="0" cy="285900"/>
            </a:xfrm>
            <a:prstGeom prst="straightConnector1">
              <a:avLst/>
            </a:prstGeom>
            <a:noFill/>
            <a:ln cap="flat" cmpd="sng" w="38100">
              <a:solidFill>
                <a:srgbClr val="007995"/>
              </a:solidFill>
              <a:prstDash val="solid"/>
              <a:round/>
              <a:headEnd len="sm" w="sm" type="none"/>
              <a:tailEnd len="sm" w="sm" type="none"/>
            </a:ln>
            <a:effectLst>
              <a:outerShdw blurRad="40000" rotWithShape="0" dir="5400000" dist="23000">
                <a:srgbClr val="000000">
                  <a:alpha val="33725"/>
                </a:srgbClr>
              </a:outerShdw>
            </a:effectLst>
          </p:spPr>
        </p:cxnSp>
        <p:cxnSp>
          <p:nvCxnSpPr>
            <p:cNvPr id="136" name="Google Shape;136;p72"/>
            <p:cNvCxnSpPr>
              <a:endCxn id="130" idx="0"/>
            </p:cNvCxnSpPr>
            <p:nvPr/>
          </p:nvCxnSpPr>
          <p:spPr>
            <a:xfrm>
              <a:off x="5473943" y="4440655"/>
              <a:ext cx="300" cy="255600"/>
            </a:xfrm>
            <a:prstGeom prst="straightConnector1">
              <a:avLst/>
            </a:prstGeom>
            <a:noFill/>
            <a:ln cap="flat" cmpd="sng" w="38100">
              <a:solidFill>
                <a:srgbClr val="007995"/>
              </a:solidFill>
              <a:prstDash val="solid"/>
              <a:round/>
              <a:headEnd len="sm" w="sm" type="none"/>
              <a:tailEnd len="sm" w="sm" type="none"/>
            </a:ln>
            <a:effectLst>
              <a:outerShdw blurRad="40000" rotWithShape="0" dir="5400000" dist="23000">
                <a:srgbClr val="000000">
                  <a:alpha val="33725"/>
                </a:srgbClr>
              </a:outerShdw>
            </a:effectLst>
          </p:spPr>
        </p:cxnSp>
        <p:cxnSp>
          <p:nvCxnSpPr>
            <p:cNvPr id="137" name="Google Shape;137;p72"/>
            <p:cNvCxnSpPr>
              <a:stCxn id="131" idx="0"/>
            </p:cNvCxnSpPr>
            <p:nvPr/>
          </p:nvCxnSpPr>
          <p:spPr>
            <a:xfrm rot="10800000">
              <a:off x="7152502" y="4440655"/>
              <a:ext cx="0" cy="255600"/>
            </a:xfrm>
            <a:prstGeom prst="straightConnector1">
              <a:avLst/>
            </a:prstGeom>
            <a:noFill/>
            <a:ln cap="flat" cmpd="sng" w="38100">
              <a:solidFill>
                <a:srgbClr val="007995"/>
              </a:solidFill>
              <a:prstDash val="solid"/>
              <a:round/>
              <a:headEnd len="sm" w="sm" type="none"/>
              <a:tailEnd len="sm" w="sm" type="none"/>
            </a:ln>
            <a:effectLst>
              <a:outerShdw blurRad="40000" rotWithShape="0" dir="5400000" dist="23000">
                <a:srgbClr val="000000">
                  <a:alpha val="33725"/>
                </a:srgbClr>
              </a:outerShdw>
            </a:effectLst>
          </p:spPr>
        </p:cxnSp>
        <p:sp>
          <p:nvSpPr>
            <p:cNvPr id="133" name="Google Shape;133;p72"/>
            <p:cNvSpPr/>
            <p:nvPr/>
          </p:nvSpPr>
          <p:spPr>
            <a:xfrm>
              <a:off x="1401093" y="4696257"/>
              <a:ext cx="1336649" cy="1191511"/>
            </a:xfrm>
            <a:prstGeom prst="rect">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Food &amp; nutrient security</a:t>
              </a:r>
              <a:endParaRPr b="0" i="0" sz="1600" u="none" cap="none" strike="noStrike">
                <a:solidFill>
                  <a:schemeClr val="lt1"/>
                </a:solidFill>
                <a:latin typeface="Arial"/>
                <a:ea typeface="Arial"/>
                <a:cs typeface="Arial"/>
                <a:sym typeface="Arial"/>
              </a:endParaRPr>
            </a:p>
          </p:txBody>
        </p:sp>
        <p:sp>
          <p:nvSpPr>
            <p:cNvPr id="135" name="Google Shape;135;p72"/>
            <p:cNvSpPr/>
            <p:nvPr/>
          </p:nvSpPr>
          <p:spPr>
            <a:xfrm>
              <a:off x="3129448" y="4696256"/>
              <a:ext cx="1301950" cy="1191511"/>
            </a:xfrm>
            <a:prstGeom prst="rect">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Care for the vulnerable</a:t>
              </a:r>
              <a:endParaRPr b="0" i="0" sz="1600" u="none" cap="none" strike="noStrike">
                <a:solidFill>
                  <a:schemeClr val="lt1"/>
                </a:solidFill>
                <a:latin typeface="Arial"/>
                <a:ea typeface="Arial"/>
                <a:cs typeface="Arial"/>
                <a:sym typeface="Arial"/>
              </a:endParaRPr>
            </a:p>
          </p:txBody>
        </p:sp>
      </p:grpSp>
      <p:pic>
        <p:nvPicPr>
          <p:cNvPr id="138" name="Google Shape;138;p72"/>
          <p:cNvPicPr preferRelativeResize="0"/>
          <p:nvPr/>
        </p:nvPicPr>
        <p:blipFill rotWithShape="1">
          <a:blip r:embed="rId3">
            <a:alphaModFix/>
          </a:blip>
          <a:srcRect b="0" l="0" r="0" t="0"/>
          <a:stretch/>
        </p:blipFill>
        <p:spPr>
          <a:xfrm>
            <a:off x="227055" y="5906452"/>
            <a:ext cx="803189" cy="519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2700"/>
              <a:buFont typeface="Georgia"/>
              <a:buNone/>
            </a:pPr>
            <a:r>
              <a:rPr b="1" lang="en-US" sz="3600">
                <a:solidFill>
                  <a:srgbClr val="00727E"/>
                </a:solidFill>
                <a:latin typeface="Arial"/>
                <a:ea typeface="Arial"/>
                <a:cs typeface="Arial"/>
                <a:sym typeface="Arial"/>
              </a:rPr>
              <a:t>Factors influencing nutrition</a:t>
            </a:r>
            <a:endParaRPr sz="3600">
              <a:solidFill>
                <a:srgbClr val="00727E"/>
              </a:solidFill>
              <a:latin typeface="Arial"/>
              <a:ea typeface="Arial"/>
              <a:cs typeface="Arial"/>
              <a:sym typeface="Arial"/>
            </a:endParaRPr>
          </a:p>
        </p:txBody>
      </p:sp>
      <p:sp>
        <p:nvSpPr>
          <p:cNvPr id="146" name="Google Shape;146;p7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t>ANRCB   |   </a:t>
            </a:r>
            <a:fld id="{00000000-1234-1234-1234-123412341234}" type="slidenum">
              <a:rPr b="1" lang="en-US">
                <a:solidFill>
                  <a:schemeClr val="accent6"/>
                </a:solidFill>
              </a:rPr>
              <a:t>‹#›</a:t>
            </a:fld>
            <a:endParaRPr b="1">
              <a:solidFill>
                <a:schemeClr val="accent6"/>
              </a:solidFill>
            </a:endParaRPr>
          </a:p>
        </p:txBody>
      </p:sp>
      <p:grpSp>
        <p:nvGrpSpPr>
          <p:cNvPr id="147" name="Google Shape;147;p73"/>
          <p:cNvGrpSpPr/>
          <p:nvPr/>
        </p:nvGrpSpPr>
        <p:grpSpPr>
          <a:xfrm>
            <a:off x="2540000" y="1397000"/>
            <a:ext cx="4064000" cy="4064000"/>
            <a:chOff x="1016000" y="0"/>
            <a:chExt cx="4064000" cy="4064000"/>
          </a:xfrm>
        </p:grpSpPr>
        <p:sp>
          <p:nvSpPr>
            <p:cNvPr id="148" name="Google Shape;148;p73"/>
            <p:cNvSpPr/>
            <p:nvPr/>
          </p:nvSpPr>
          <p:spPr>
            <a:xfrm>
              <a:off x="1016000" y="0"/>
              <a:ext cx="4064000" cy="4064000"/>
            </a:xfrm>
            <a:prstGeom prst="ellipse">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3"/>
            <p:cNvSpPr txBox="1"/>
            <p:nvPr/>
          </p:nvSpPr>
          <p:spPr>
            <a:xfrm>
              <a:off x="2286000" y="203200"/>
              <a:ext cx="1524000" cy="4064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Government and policy</a:t>
              </a:r>
              <a:endParaRPr b="0" i="0" sz="1400" u="none" cap="none" strike="noStrike">
                <a:solidFill>
                  <a:schemeClr val="lt1"/>
                </a:solidFill>
                <a:latin typeface="Arial"/>
                <a:ea typeface="Arial"/>
                <a:cs typeface="Arial"/>
                <a:sym typeface="Arial"/>
              </a:endParaRPr>
            </a:p>
          </p:txBody>
        </p:sp>
        <p:sp>
          <p:nvSpPr>
            <p:cNvPr id="150" name="Google Shape;150;p73"/>
            <p:cNvSpPr/>
            <p:nvPr/>
          </p:nvSpPr>
          <p:spPr>
            <a:xfrm>
              <a:off x="1320800" y="609599"/>
              <a:ext cx="3454400" cy="3454400"/>
            </a:xfrm>
            <a:prstGeom prst="ellipse">
              <a:avLst/>
            </a:prstGeom>
            <a:solidFill>
              <a:srgbClr val="0081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3"/>
            <p:cNvSpPr txBox="1"/>
            <p:nvPr/>
          </p:nvSpPr>
          <p:spPr>
            <a:xfrm>
              <a:off x="2303145" y="808227"/>
              <a:ext cx="1489710" cy="397256"/>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Society </a:t>
              </a:r>
              <a:endParaRPr b="0" i="0" sz="1400" u="none" cap="none" strike="noStrike">
                <a:solidFill>
                  <a:schemeClr val="lt1"/>
                </a:solidFill>
                <a:latin typeface="Arial"/>
                <a:ea typeface="Arial"/>
                <a:cs typeface="Arial"/>
                <a:sym typeface="Arial"/>
              </a:endParaRPr>
            </a:p>
          </p:txBody>
        </p:sp>
        <p:sp>
          <p:nvSpPr>
            <p:cNvPr id="152" name="Google Shape;152;p73"/>
            <p:cNvSpPr/>
            <p:nvPr/>
          </p:nvSpPr>
          <p:spPr>
            <a:xfrm>
              <a:off x="1625600" y="1219199"/>
              <a:ext cx="2844800" cy="2844800"/>
            </a:xfrm>
            <a:prstGeom prst="ellipse">
              <a:avLst/>
            </a:prstGeom>
            <a:solidFill>
              <a:srgbClr val="006C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3"/>
            <p:cNvSpPr txBox="1"/>
            <p:nvPr/>
          </p:nvSpPr>
          <p:spPr>
            <a:xfrm>
              <a:off x="2311908" y="1415491"/>
              <a:ext cx="1472184" cy="392582"/>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Organizations and institutions</a:t>
              </a:r>
              <a:endParaRPr b="0" i="0" sz="1200" u="none" cap="none" strike="noStrike">
                <a:solidFill>
                  <a:schemeClr val="lt1"/>
                </a:solidFill>
                <a:latin typeface="Arial"/>
                <a:ea typeface="Arial"/>
                <a:cs typeface="Arial"/>
                <a:sym typeface="Arial"/>
              </a:endParaRPr>
            </a:p>
          </p:txBody>
        </p:sp>
        <p:sp>
          <p:nvSpPr>
            <p:cNvPr id="154" name="Google Shape;154;p73"/>
            <p:cNvSpPr/>
            <p:nvPr/>
          </p:nvSpPr>
          <p:spPr>
            <a:xfrm>
              <a:off x="1930400" y="1828799"/>
              <a:ext cx="2235200" cy="2235200"/>
            </a:xfrm>
            <a:prstGeom prst="ellipse">
              <a:avLst/>
            </a:prstGeom>
            <a:solidFill>
              <a:srgbClr val="00589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3"/>
            <p:cNvSpPr txBox="1"/>
            <p:nvPr/>
          </p:nvSpPr>
          <p:spPr>
            <a:xfrm>
              <a:off x="2444496" y="2029967"/>
              <a:ext cx="1207008" cy="402336"/>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Environmental </a:t>
              </a:r>
              <a:endParaRPr b="0" i="0" sz="1200" u="none" cap="none" strike="noStrike">
                <a:solidFill>
                  <a:schemeClr val="lt1"/>
                </a:solidFill>
                <a:latin typeface="Arial"/>
                <a:ea typeface="Arial"/>
                <a:cs typeface="Arial"/>
                <a:sym typeface="Arial"/>
              </a:endParaRPr>
            </a:p>
          </p:txBody>
        </p:sp>
        <p:sp>
          <p:nvSpPr>
            <p:cNvPr id="156" name="Google Shape;156;p73"/>
            <p:cNvSpPr/>
            <p:nvPr/>
          </p:nvSpPr>
          <p:spPr>
            <a:xfrm>
              <a:off x="2235200" y="2438399"/>
              <a:ext cx="1625600" cy="1625600"/>
            </a:xfrm>
            <a:prstGeom prst="ellipse">
              <a:avLst/>
            </a:prstGeom>
            <a:solidFill>
              <a:srgbClr val="00458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3"/>
            <p:cNvSpPr txBox="1"/>
            <p:nvPr/>
          </p:nvSpPr>
          <p:spPr>
            <a:xfrm>
              <a:off x="2473263" y="2844799"/>
              <a:ext cx="1149472" cy="8128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Individual factors</a:t>
              </a:r>
              <a:endParaRPr b="0" i="0" sz="1400" u="none" cap="none" strike="noStrike">
                <a:solidFill>
                  <a:schemeClr val="lt1"/>
                </a:solidFill>
                <a:latin typeface="Arial"/>
                <a:ea typeface="Arial"/>
                <a:cs typeface="Arial"/>
                <a:sym typeface="Arial"/>
              </a:endParaRPr>
            </a:p>
          </p:txBody>
        </p:sp>
      </p:grpSp>
      <p:sp>
        <p:nvSpPr>
          <p:cNvPr id="158" name="Google Shape;158;p73"/>
          <p:cNvSpPr/>
          <p:nvPr/>
        </p:nvSpPr>
        <p:spPr>
          <a:xfrm>
            <a:off x="6320588" y="4382679"/>
            <a:ext cx="2614864" cy="2156639"/>
          </a:xfrm>
          <a:prstGeom prst="wedgeRectCallout">
            <a:avLst>
              <a:gd fmla="val -98491" name="adj1"/>
              <a:gd fmla="val -34240" name="adj2"/>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Food preferences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Physical activity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Behaviors and lifestyle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Knowledge &amp; skills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Demographic factors (e.g., age, sex, socioeconomic status, race, ethnicity &amp; education)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Psychosocial factors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en-US" sz="1400" u="none" cap="none" strike="noStrike">
                <a:solidFill>
                  <a:schemeClr val="lt1"/>
                </a:solidFill>
                <a:latin typeface="Arial"/>
                <a:ea typeface="Arial"/>
                <a:cs typeface="Arial"/>
                <a:sym typeface="Arial"/>
              </a:rPr>
              <a:t>Genetics</a:t>
            </a:r>
            <a:endParaRPr b="0" i="0" sz="1400" u="none" cap="none" strike="noStrike">
              <a:solidFill>
                <a:srgbClr val="000000"/>
              </a:solidFill>
              <a:latin typeface="Arial"/>
              <a:ea typeface="Arial"/>
              <a:cs typeface="Arial"/>
              <a:sym typeface="Arial"/>
            </a:endParaRPr>
          </a:p>
        </p:txBody>
      </p:sp>
      <p:sp>
        <p:nvSpPr>
          <p:cNvPr id="159" name="Google Shape;159;p73"/>
          <p:cNvSpPr/>
          <p:nvPr/>
        </p:nvSpPr>
        <p:spPr>
          <a:xfrm>
            <a:off x="6673515" y="2270042"/>
            <a:ext cx="2261937" cy="1371515"/>
          </a:xfrm>
          <a:prstGeom prst="wedgeRectCallout">
            <a:avLst>
              <a:gd fmla="val -110604" name="adj1"/>
              <a:gd fmla="val 125" name="adj2"/>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Homes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Schools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Workplaces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Industry (food, beverage, entertainment, etc.)</a:t>
            </a:r>
            <a:endParaRPr b="0" i="0" sz="1400" u="none" cap="none" strike="noStrike">
              <a:solidFill>
                <a:srgbClr val="000000"/>
              </a:solidFill>
              <a:latin typeface="Arial"/>
              <a:ea typeface="Arial"/>
              <a:cs typeface="Arial"/>
              <a:sym typeface="Arial"/>
            </a:endParaRPr>
          </a:p>
        </p:txBody>
      </p:sp>
      <p:sp>
        <p:nvSpPr>
          <p:cNvPr id="160" name="Google Shape;160;p73"/>
          <p:cNvSpPr/>
          <p:nvPr/>
        </p:nvSpPr>
        <p:spPr>
          <a:xfrm>
            <a:off x="208547" y="3455304"/>
            <a:ext cx="1873919" cy="1093308"/>
          </a:xfrm>
          <a:prstGeom prst="wedgeRectCallout">
            <a:avLst>
              <a:gd fmla="val 161514" name="adj1"/>
              <a:gd fmla="val -137335" name="adj2"/>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Culture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Social norms (gender, etc.)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Religion and belief system</a:t>
            </a:r>
            <a:endParaRPr b="0" i="0" sz="1400" u="none" cap="none" strike="noStrike">
              <a:solidFill>
                <a:srgbClr val="000000"/>
              </a:solidFill>
              <a:latin typeface="Arial"/>
              <a:ea typeface="Arial"/>
              <a:cs typeface="Arial"/>
              <a:sym typeface="Arial"/>
            </a:endParaRPr>
          </a:p>
        </p:txBody>
      </p:sp>
      <p:sp>
        <p:nvSpPr>
          <p:cNvPr id="161" name="Google Shape;161;p73"/>
          <p:cNvSpPr/>
          <p:nvPr/>
        </p:nvSpPr>
        <p:spPr>
          <a:xfrm>
            <a:off x="208547" y="1574452"/>
            <a:ext cx="2228348" cy="1701479"/>
          </a:xfrm>
          <a:prstGeom prst="wedgeRectCallout">
            <a:avLst>
              <a:gd fmla="val 113260" name="adj1"/>
              <a:gd fmla="val -38344" name="adj2"/>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Laws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Public health &amp; health care systems and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Agriculture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Marketing/Media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Community design, safety, infrastructure</a:t>
            </a:r>
            <a:endParaRPr b="0" i="0" sz="1400" u="none" cap="none" strike="noStrike">
              <a:solidFill>
                <a:schemeClr val="lt1"/>
              </a:solidFill>
              <a:latin typeface="Arial"/>
              <a:ea typeface="Arial"/>
              <a:cs typeface="Arial"/>
              <a:sym typeface="Arial"/>
            </a:endParaRPr>
          </a:p>
        </p:txBody>
      </p:sp>
      <p:sp>
        <p:nvSpPr>
          <p:cNvPr id="162" name="Google Shape;162;p73"/>
          <p:cNvSpPr/>
          <p:nvPr/>
        </p:nvSpPr>
        <p:spPr>
          <a:xfrm>
            <a:off x="6984787" y="817896"/>
            <a:ext cx="2096648" cy="1314472"/>
          </a:xfrm>
          <a:prstGeom prst="irregularSeal1">
            <a:avLst/>
          </a:prstGeom>
          <a:solidFill>
            <a:schemeClr val="accent6"/>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Interactions</a:t>
            </a:r>
            <a:endParaRPr b="0" i="0" sz="1400" u="none" cap="none" strike="noStrike">
              <a:solidFill>
                <a:schemeClr val="lt1"/>
              </a:solidFill>
              <a:latin typeface="Arial"/>
              <a:ea typeface="Arial"/>
              <a:cs typeface="Arial"/>
              <a:sym typeface="Arial"/>
            </a:endParaRPr>
          </a:p>
        </p:txBody>
      </p:sp>
      <p:sp>
        <p:nvSpPr>
          <p:cNvPr id="163" name="Google Shape;163;p73"/>
          <p:cNvSpPr txBox="1"/>
          <p:nvPr/>
        </p:nvSpPr>
        <p:spPr>
          <a:xfrm>
            <a:off x="7634757" y="6656999"/>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ANRCB   |   </a:t>
            </a:r>
            <a:fld id="{00000000-1234-1234-1234-123412341234}" type="slidenum">
              <a:rPr b="1" i="0" lang="en-US" sz="1000" u="none" cap="none" strike="noStrike">
                <a:solidFill>
                  <a:schemeClr val="dk2"/>
                </a:solidFill>
                <a:latin typeface="Arial"/>
                <a:ea typeface="Arial"/>
                <a:cs typeface="Arial"/>
                <a:sym typeface="Arial"/>
              </a:rPr>
              <a:t>‹#›</a:t>
            </a:fld>
            <a:endParaRPr b="1" i="0" sz="1000" u="none" cap="none" strike="noStrike">
              <a:solidFill>
                <a:schemeClr val="dk2"/>
              </a:solidFill>
              <a:latin typeface="Arial"/>
              <a:ea typeface="Arial"/>
              <a:cs typeface="Arial"/>
              <a:sym typeface="Arial"/>
            </a:endParaRPr>
          </a:p>
        </p:txBody>
      </p:sp>
      <p:pic>
        <p:nvPicPr>
          <p:cNvPr id="164" name="Google Shape;164;p73"/>
          <p:cNvPicPr preferRelativeResize="0"/>
          <p:nvPr/>
        </p:nvPicPr>
        <p:blipFill rotWithShape="1">
          <a:blip r:embed="rId3">
            <a:alphaModFix/>
          </a:blip>
          <a:srcRect b="0" l="0" r="0" t="0"/>
          <a:stretch/>
        </p:blipFill>
        <p:spPr>
          <a:xfrm>
            <a:off x="68093" y="6232996"/>
            <a:ext cx="803189" cy="519755"/>
          </a:xfrm>
          <a:prstGeom prst="rect">
            <a:avLst/>
          </a:prstGeom>
          <a:noFill/>
          <a:ln>
            <a:noFill/>
          </a:ln>
        </p:spPr>
      </p:pic>
      <p:sp>
        <p:nvSpPr>
          <p:cNvPr id="165" name="Google Shape;165;p73"/>
          <p:cNvSpPr/>
          <p:nvPr/>
        </p:nvSpPr>
        <p:spPr>
          <a:xfrm>
            <a:off x="802105" y="5261884"/>
            <a:ext cx="1873918" cy="1026694"/>
          </a:xfrm>
          <a:prstGeom prst="wedgeRectCallout">
            <a:avLst>
              <a:gd fmla="val 120280" name="adj1"/>
              <a:gd fmla="val -197758" name="adj2"/>
            </a:avLst>
          </a:prstGeom>
          <a:solidFill>
            <a:srgbClr val="007995"/>
          </a:solidFill>
          <a:ln cap="flat" cmpd="sng" w="25400">
            <a:solidFill>
              <a:srgbClr val="586F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Food environment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Built environment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Weather and climate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4"/>
          <p:cNvSpPr txBox="1"/>
          <p:nvPr>
            <p:ph type="title"/>
          </p:nvPr>
        </p:nvSpPr>
        <p:spPr>
          <a:xfrm>
            <a:off x="628650" y="365126"/>
            <a:ext cx="7886700" cy="101710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Sustainable development goals (SDGs)</a:t>
            </a:r>
            <a:endParaRPr b="1" sz="3600">
              <a:solidFill>
                <a:srgbClr val="00CCFF"/>
              </a:solidFill>
            </a:endParaRPr>
          </a:p>
        </p:txBody>
      </p:sp>
      <p:pic>
        <p:nvPicPr>
          <p:cNvPr descr="See the source image" id="172" name="Google Shape;172;p74"/>
          <p:cNvPicPr preferRelativeResize="0"/>
          <p:nvPr>
            <p:ph idx="4294967295" type="body"/>
          </p:nvPr>
        </p:nvPicPr>
        <p:blipFill rotWithShape="1">
          <a:blip r:embed="rId3">
            <a:alphaModFix/>
          </a:blip>
          <a:srcRect b="0" l="0" r="0" t="0"/>
          <a:stretch/>
        </p:blipFill>
        <p:spPr>
          <a:xfrm>
            <a:off x="0" y="1668463"/>
            <a:ext cx="5480050" cy="3849687"/>
          </a:xfrm>
          <a:prstGeom prst="rect">
            <a:avLst/>
          </a:prstGeom>
          <a:noFill/>
          <a:ln>
            <a:noFill/>
          </a:ln>
        </p:spPr>
      </p:pic>
      <p:sp>
        <p:nvSpPr>
          <p:cNvPr id="173" name="Google Shape;173;p74"/>
          <p:cNvSpPr txBox="1"/>
          <p:nvPr/>
        </p:nvSpPr>
        <p:spPr>
          <a:xfrm>
            <a:off x="0" y="6542736"/>
            <a:ext cx="5084482"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Source: </a:t>
            </a:r>
            <a:r>
              <a:rPr b="0" i="0" lang="en-US" sz="1050" u="sng" cap="none" strike="noStrike">
                <a:solidFill>
                  <a:srgbClr val="000000"/>
                </a:solidFill>
                <a:latin typeface="Arial"/>
                <a:ea typeface="Arial"/>
                <a:cs typeface="Arial"/>
                <a:sym typeface="Arial"/>
                <a:hlinkClick r:id="rId4">
                  <a:extLst>
                    <a:ext uri="{A12FA001-AC4F-418D-AE19-62706E023703}">
                      <ahyp:hlinkClr val="tx"/>
                    </a:ext>
                  </a:extLst>
                </a:hlinkClick>
              </a:rPr>
              <a:t>Nutrition and the Sustainable Development Goals (scalingupnutrition.org)</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4" name="Google Shape;174;p74"/>
          <p:cNvSpPr txBox="1"/>
          <p:nvPr/>
        </p:nvSpPr>
        <p:spPr>
          <a:xfrm>
            <a:off x="5706249" y="1787978"/>
            <a:ext cx="3267518" cy="3939540"/>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In 2015, 193 Member States of the United Nations adopted the Sustainable Development Goals (SDGs)</a:t>
            </a:r>
            <a:endParaRPr b="0" i="0" sz="2400" u="none" cap="none" strike="noStrike">
              <a:solidFill>
                <a:srgbClr val="000000"/>
              </a:solidFill>
              <a:latin typeface="Arial"/>
              <a:ea typeface="Arial"/>
              <a:cs typeface="Arial"/>
              <a:sym typeface="Arial"/>
            </a:endParaRPr>
          </a:p>
          <a:p>
            <a:pPr indent="-214313" lvl="8" marL="214313" marR="0" rtl="0" algn="l">
              <a:lnSpc>
                <a:spcPct val="100000"/>
              </a:lnSpc>
              <a:spcBef>
                <a:spcPts val="12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17 SDGs with 169 targets, to be achieved by 2030</a:t>
            </a:r>
            <a:endParaRPr b="0" i="0" sz="1400" u="none" cap="none" strike="noStrike">
              <a:solidFill>
                <a:srgbClr val="000000"/>
              </a:solidFill>
              <a:latin typeface="Arial"/>
              <a:ea typeface="Arial"/>
              <a:cs typeface="Arial"/>
              <a:sym typeface="Arial"/>
            </a:endParaRPr>
          </a:p>
        </p:txBody>
      </p:sp>
      <p:sp>
        <p:nvSpPr>
          <p:cNvPr id="175" name="Google Shape;175;p74"/>
          <p:cNvSpPr txBox="1"/>
          <p:nvPr/>
        </p:nvSpPr>
        <p:spPr>
          <a:xfrm>
            <a:off x="7634700" y="6654785"/>
            <a:ext cx="1509300" cy="191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ANRCB   |   </a:t>
            </a:r>
            <a:fld id="{00000000-1234-1234-1234-123412341234}" type="slidenum">
              <a:rPr b="1" i="0" lang="en-US" sz="1000" u="none" cap="none" strike="noStrike">
                <a:solidFill>
                  <a:schemeClr val="dk2"/>
                </a:solidFill>
                <a:latin typeface="Arial"/>
                <a:ea typeface="Arial"/>
                <a:cs typeface="Arial"/>
                <a:sym typeface="Arial"/>
              </a:rPr>
              <a:t>‹#›</a:t>
            </a:fld>
            <a:endParaRPr b="1" i="0" sz="1000" u="none" cap="none" strike="noStrike">
              <a:solidFill>
                <a:schemeClr val="dk2"/>
              </a:solidFill>
              <a:latin typeface="Arial"/>
              <a:ea typeface="Arial"/>
              <a:cs typeface="Arial"/>
              <a:sym typeface="Arial"/>
            </a:endParaRPr>
          </a:p>
        </p:txBody>
      </p:sp>
      <p:pic>
        <p:nvPicPr>
          <p:cNvPr id="176" name="Google Shape;176;p74"/>
          <p:cNvPicPr preferRelativeResize="0"/>
          <p:nvPr/>
        </p:nvPicPr>
        <p:blipFill rotWithShape="1">
          <a:blip r:embed="rId5">
            <a:alphaModFix/>
          </a:blip>
          <a:srcRect b="0" l="0" r="0" t="0"/>
          <a:stretch/>
        </p:blipFill>
        <p:spPr>
          <a:xfrm>
            <a:off x="227055" y="5906452"/>
            <a:ext cx="803189" cy="519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5"/>
          <p:cNvSpPr txBox="1"/>
          <p:nvPr>
            <p:ph type="title"/>
          </p:nvPr>
        </p:nvSpPr>
        <p:spPr>
          <a:xfrm>
            <a:off x="628650" y="365126"/>
            <a:ext cx="7886700" cy="10171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666"/>
              </a:buClr>
              <a:buSzPts val="3600"/>
              <a:buFont typeface="Arial"/>
              <a:buNone/>
            </a:pPr>
            <a:r>
              <a:rPr b="1" lang="en-US" sz="3600">
                <a:solidFill>
                  <a:srgbClr val="006666"/>
                </a:solidFill>
                <a:latin typeface="Arial"/>
                <a:ea typeface="Arial"/>
                <a:cs typeface="Arial"/>
                <a:sym typeface="Arial"/>
              </a:rPr>
              <a:t>Nutrition is central to the SDGs</a:t>
            </a:r>
            <a:endParaRPr/>
          </a:p>
        </p:txBody>
      </p:sp>
      <p:grpSp>
        <p:nvGrpSpPr>
          <p:cNvPr id="182" name="Google Shape;182;p75"/>
          <p:cNvGrpSpPr/>
          <p:nvPr/>
        </p:nvGrpSpPr>
        <p:grpSpPr>
          <a:xfrm>
            <a:off x="1149710" y="1435575"/>
            <a:ext cx="7448857" cy="4291456"/>
            <a:chOff x="0" y="0"/>
            <a:chExt cx="7448857" cy="4291456"/>
          </a:xfrm>
        </p:grpSpPr>
        <p:sp>
          <p:nvSpPr>
            <p:cNvPr id="183" name="Google Shape;183;p75"/>
            <p:cNvSpPr/>
            <p:nvPr/>
          </p:nvSpPr>
          <p:spPr>
            <a:xfrm>
              <a:off x="0" y="0"/>
              <a:ext cx="7448857" cy="1931155"/>
            </a:xfrm>
            <a:prstGeom prst="roundRect">
              <a:avLst>
                <a:gd fmla="val 10000" name="adj"/>
              </a:avLst>
            </a:prstGeom>
            <a:solidFill>
              <a:srgbClr val="E0E0E0">
                <a:alpha val="88627"/>
              </a:srgbClr>
            </a:solidFill>
            <a:ln cap="flat" cmpd="sng" w="12700">
              <a:solidFill>
                <a:srgbClr val="E0E0E0">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5"/>
            <p:cNvSpPr/>
            <p:nvPr/>
          </p:nvSpPr>
          <p:spPr>
            <a:xfrm>
              <a:off x="225858" y="257487"/>
              <a:ext cx="1295766" cy="1416180"/>
            </a:xfrm>
            <a:prstGeom prst="roundRect">
              <a:avLst>
                <a:gd fmla="val 10000" name="adj"/>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5"/>
            <p:cNvSpPr/>
            <p:nvPr/>
          </p:nvSpPr>
          <p:spPr>
            <a:xfrm rot="10800000">
              <a:off x="225858" y="1931155"/>
              <a:ext cx="1295766" cy="2360301"/>
            </a:xfrm>
            <a:prstGeom prst="round2SameRect">
              <a:avLst>
                <a:gd fmla="val 10500" name="adj1"/>
                <a:gd fmla="val 0" name="adj2"/>
              </a:avLst>
            </a:prstGeom>
            <a:solidFill>
              <a:srgbClr val="482950"/>
            </a:solidFill>
            <a:ln cap="flat" cmpd="sng" w="12700">
              <a:solidFill>
                <a:srgbClr val="4829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5"/>
            <p:cNvSpPr txBox="1"/>
            <p:nvPr/>
          </p:nvSpPr>
          <p:spPr>
            <a:xfrm>
              <a:off x="265707" y="1931155"/>
              <a:ext cx="1216068" cy="2320452"/>
            </a:xfrm>
            <a:prstGeom prst="rect">
              <a:avLst/>
            </a:prstGeom>
            <a:solidFill>
              <a:srgbClr val="482950"/>
            </a:solidFill>
            <a:ln cap="flat" cmpd="sng" w="9525">
              <a:solidFill>
                <a:srgbClr val="482950"/>
              </a:solidFill>
              <a:prstDash val="solid"/>
              <a:round/>
              <a:headEnd len="sm" w="sm" type="none"/>
              <a:tailEnd len="sm" w="sm" type="none"/>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Adequate, healthy food is necessary for good nutrition</a:t>
              </a:r>
              <a:endParaRPr b="0" i="0" sz="1600" u="none" cap="none" strike="noStrike">
                <a:solidFill>
                  <a:schemeClr val="lt1"/>
                </a:solidFill>
                <a:latin typeface="Arial"/>
                <a:ea typeface="Arial"/>
                <a:cs typeface="Arial"/>
                <a:sym typeface="Arial"/>
              </a:endParaRPr>
            </a:p>
          </p:txBody>
        </p:sp>
        <p:sp>
          <p:nvSpPr>
            <p:cNvPr id="187" name="Google Shape;187;p75"/>
            <p:cNvSpPr/>
            <p:nvPr/>
          </p:nvSpPr>
          <p:spPr>
            <a:xfrm>
              <a:off x="1651202" y="257487"/>
              <a:ext cx="1295766" cy="1416180"/>
            </a:xfrm>
            <a:prstGeom prst="roundRect">
              <a:avLst>
                <a:gd fmla="val 10000" name="adj"/>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5"/>
            <p:cNvSpPr/>
            <p:nvPr/>
          </p:nvSpPr>
          <p:spPr>
            <a:xfrm rot="10800000">
              <a:off x="1651202" y="1931155"/>
              <a:ext cx="1295766" cy="2360301"/>
            </a:xfrm>
            <a:prstGeom prst="round2SameRect">
              <a:avLst>
                <a:gd fmla="val 10500" name="adj1"/>
                <a:gd fmla="val 0" name="adj2"/>
              </a:avLst>
            </a:prstGeom>
            <a:solidFill>
              <a:srgbClr val="482950"/>
            </a:solidFill>
            <a:ln cap="flat" cmpd="sng" w="12700">
              <a:solidFill>
                <a:srgbClr val="4829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5"/>
            <p:cNvSpPr txBox="1"/>
            <p:nvPr/>
          </p:nvSpPr>
          <p:spPr>
            <a:xfrm>
              <a:off x="1691051" y="1931155"/>
              <a:ext cx="1216068" cy="2320452"/>
            </a:xfrm>
            <a:prstGeom prst="rect">
              <a:avLst/>
            </a:prstGeom>
            <a:solidFill>
              <a:srgbClr val="482950"/>
            </a:solidFill>
            <a:ln cap="flat" cmpd="sng" w="9525">
              <a:solidFill>
                <a:srgbClr val="482950"/>
              </a:solidFill>
              <a:prstDash val="solid"/>
              <a:round/>
              <a:headEnd len="sm" w="sm" type="none"/>
              <a:tailEnd len="sm" w="sm" type="none"/>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Poor nutrition increases morbidity and mortality</a:t>
              </a:r>
              <a:endParaRPr b="0" i="0" sz="1600" u="none" cap="none" strike="noStrike">
                <a:solidFill>
                  <a:schemeClr val="lt1"/>
                </a:solidFill>
                <a:latin typeface="Arial"/>
                <a:ea typeface="Arial"/>
                <a:cs typeface="Arial"/>
                <a:sym typeface="Arial"/>
              </a:endParaRPr>
            </a:p>
          </p:txBody>
        </p:sp>
        <p:sp>
          <p:nvSpPr>
            <p:cNvPr id="190" name="Google Shape;190;p75"/>
            <p:cNvSpPr/>
            <p:nvPr/>
          </p:nvSpPr>
          <p:spPr>
            <a:xfrm>
              <a:off x="3076545" y="257487"/>
              <a:ext cx="1295766" cy="1416180"/>
            </a:xfrm>
            <a:prstGeom prst="roundRect">
              <a:avLst>
                <a:gd fmla="val 10000"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5"/>
            <p:cNvSpPr/>
            <p:nvPr/>
          </p:nvSpPr>
          <p:spPr>
            <a:xfrm rot="10800000">
              <a:off x="3076545" y="1931155"/>
              <a:ext cx="1295766" cy="2360301"/>
            </a:xfrm>
            <a:prstGeom prst="round2SameRect">
              <a:avLst>
                <a:gd fmla="val 10500" name="adj1"/>
                <a:gd fmla="val 0" name="adj2"/>
              </a:avLst>
            </a:prstGeom>
            <a:solidFill>
              <a:srgbClr val="482950"/>
            </a:solidFill>
            <a:ln cap="flat" cmpd="sng" w="12700">
              <a:solidFill>
                <a:srgbClr val="4829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5"/>
            <p:cNvSpPr txBox="1"/>
            <p:nvPr/>
          </p:nvSpPr>
          <p:spPr>
            <a:xfrm>
              <a:off x="3116394" y="1931155"/>
              <a:ext cx="1216068" cy="2320452"/>
            </a:xfrm>
            <a:prstGeom prst="rect">
              <a:avLst/>
            </a:prstGeom>
            <a:solidFill>
              <a:srgbClr val="482950"/>
            </a:solidFill>
            <a:ln cap="flat" cmpd="sng" w="9525">
              <a:solidFill>
                <a:srgbClr val="482950"/>
              </a:solidFill>
              <a:prstDash val="solid"/>
              <a:round/>
              <a:headEnd len="sm" w="sm" type="none"/>
              <a:tailEnd len="sm" w="sm" type="none"/>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Good nutrition supports learning and develop-ment</a:t>
              </a:r>
              <a:endParaRPr b="0" i="0" sz="1600" u="none" cap="none" strike="noStrike">
                <a:solidFill>
                  <a:schemeClr val="lt1"/>
                </a:solidFill>
                <a:latin typeface="Arial"/>
                <a:ea typeface="Arial"/>
                <a:cs typeface="Arial"/>
                <a:sym typeface="Arial"/>
              </a:endParaRPr>
            </a:p>
          </p:txBody>
        </p:sp>
        <p:sp>
          <p:nvSpPr>
            <p:cNvPr id="193" name="Google Shape;193;p75"/>
            <p:cNvSpPr/>
            <p:nvPr/>
          </p:nvSpPr>
          <p:spPr>
            <a:xfrm>
              <a:off x="4501888" y="257487"/>
              <a:ext cx="1295766" cy="1416180"/>
            </a:xfrm>
            <a:prstGeom prst="roundRect">
              <a:avLst>
                <a:gd fmla="val 10000" name="adj"/>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5"/>
            <p:cNvSpPr/>
            <p:nvPr/>
          </p:nvSpPr>
          <p:spPr>
            <a:xfrm rot="10800000">
              <a:off x="4501888" y="1931155"/>
              <a:ext cx="1295766" cy="2360301"/>
            </a:xfrm>
            <a:prstGeom prst="round2SameRect">
              <a:avLst>
                <a:gd fmla="val 10500" name="adj1"/>
                <a:gd fmla="val 0" name="adj2"/>
              </a:avLst>
            </a:prstGeom>
            <a:solidFill>
              <a:srgbClr val="482950"/>
            </a:solidFill>
            <a:ln cap="flat" cmpd="sng" w="12700">
              <a:solidFill>
                <a:srgbClr val="4829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5"/>
            <p:cNvSpPr txBox="1"/>
            <p:nvPr/>
          </p:nvSpPr>
          <p:spPr>
            <a:xfrm>
              <a:off x="4541737" y="1931155"/>
              <a:ext cx="1216068" cy="2320452"/>
            </a:xfrm>
            <a:prstGeom prst="rect">
              <a:avLst/>
            </a:prstGeom>
            <a:solidFill>
              <a:srgbClr val="482950"/>
            </a:solidFill>
            <a:ln cap="flat" cmpd="sng" w="9525">
              <a:solidFill>
                <a:srgbClr val="482950"/>
              </a:solidFill>
              <a:prstDash val="solid"/>
              <a:round/>
              <a:headEnd len="sm" w="sm" type="none"/>
              <a:tailEnd len="sm" w="sm" type="none"/>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Equal opportuni-ties will ensure good nutrition for girls</a:t>
              </a:r>
              <a:endParaRPr b="0" i="0" sz="1600" u="none" cap="none" strike="noStrike">
                <a:solidFill>
                  <a:schemeClr val="lt1"/>
                </a:solidFill>
                <a:latin typeface="Arial"/>
                <a:ea typeface="Arial"/>
                <a:cs typeface="Arial"/>
                <a:sym typeface="Arial"/>
              </a:endParaRPr>
            </a:p>
          </p:txBody>
        </p:sp>
        <p:sp>
          <p:nvSpPr>
            <p:cNvPr id="196" name="Google Shape;196;p75"/>
            <p:cNvSpPr/>
            <p:nvPr/>
          </p:nvSpPr>
          <p:spPr>
            <a:xfrm>
              <a:off x="5927231" y="257487"/>
              <a:ext cx="1295766" cy="1416180"/>
            </a:xfrm>
            <a:prstGeom prst="roundRect">
              <a:avLst>
                <a:gd fmla="val 10000" name="adj"/>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5"/>
            <p:cNvSpPr/>
            <p:nvPr/>
          </p:nvSpPr>
          <p:spPr>
            <a:xfrm rot="10800000">
              <a:off x="5927231" y="1931155"/>
              <a:ext cx="1295766" cy="2360301"/>
            </a:xfrm>
            <a:prstGeom prst="round2SameRect">
              <a:avLst>
                <a:gd fmla="val 10500" name="adj1"/>
                <a:gd fmla="val 0" name="adj2"/>
              </a:avLst>
            </a:prstGeom>
            <a:solidFill>
              <a:srgbClr val="482950"/>
            </a:solidFill>
            <a:ln cap="flat" cmpd="sng" w="12700">
              <a:solidFill>
                <a:srgbClr val="4829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5"/>
            <p:cNvSpPr txBox="1"/>
            <p:nvPr/>
          </p:nvSpPr>
          <p:spPr>
            <a:xfrm>
              <a:off x="5967080" y="1931155"/>
              <a:ext cx="1216068" cy="2320452"/>
            </a:xfrm>
            <a:prstGeom prst="rect">
              <a:avLst/>
            </a:prstGeom>
            <a:solidFill>
              <a:srgbClr val="482950"/>
            </a:solidFill>
            <a:ln cap="flat" cmpd="sng" w="9525">
              <a:solidFill>
                <a:srgbClr val="482950"/>
              </a:solidFill>
              <a:prstDash val="solid"/>
              <a:round/>
              <a:headEnd len="sm" w="sm" type="none"/>
              <a:tailEnd len="sm" w="sm" type="none"/>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Infection worsens nutrition, and poor nutrition increases risk of morbidities</a:t>
              </a:r>
              <a:endParaRPr b="0" i="0" sz="1600" u="none" cap="none" strike="noStrike">
                <a:solidFill>
                  <a:schemeClr val="lt1"/>
                </a:solidFill>
                <a:latin typeface="Arial"/>
                <a:ea typeface="Arial"/>
                <a:cs typeface="Arial"/>
                <a:sym typeface="Arial"/>
              </a:endParaRPr>
            </a:p>
          </p:txBody>
        </p:sp>
      </p:grpSp>
      <p:sp>
        <p:nvSpPr>
          <p:cNvPr id="199" name="Google Shape;199;p75"/>
          <p:cNvSpPr txBox="1"/>
          <p:nvPr/>
        </p:nvSpPr>
        <p:spPr>
          <a:xfrm>
            <a:off x="7618085" y="6666497"/>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900" u="none" cap="none" strike="noStrike">
                <a:solidFill>
                  <a:schemeClr val="dk2"/>
                </a:solidFill>
                <a:latin typeface="Arial"/>
                <a:ea typeface="Arial"/>
                <a:cs typeface="Arial"/>
                <a:sym typeface="Arial"/>
              </a:rPr>
              <a:t>ANRCB   |   </a:t>
            </a:r>
            <a:fld id="{00000000-1234-1234-1234-123412341234}" type="slidenum">
              <a:rPr b="1" i="0" lang="en-US" sz="900" u="none" cap="none" strike="noStrike">
                <a:solidFill>
                  <a:schemeClr val="dk2"/>
                </a:solidFill>
                <a:latin typeface="Arial"/>
                <a:ea typeface="Arial"/>
                <a:cs typeface="Arial"/>
                <a:sym typeface="Arial"/>
              </a:rPr>
              <a:t>‹#›</a:t>
            </a:fld>
            <a:endParaRPr b="1" i="0" sz="900" u="none" cap="none" strike="noStrike">
              <a:solidFill>
                <a:schemeClr val="dk2"/>
              </a:solidFill>
              <a:latin typeface="Arial"/>
              <a:ea typeface="Arial"/>
              <a:cs typeface="Arial"/>
              <a:sym typeface="Arial"/>
            </a:endParaRPr>
          </a:p>
        </p:txBody>
      </p:sp>
      <p:pic>
        <p:nvPicPr>
          <p:cNvPr id="200" name="Google Shape;200;p75"/>
          <p:cNvPicPr preferRelativeResize="0"/>
          <p:nvPr/>
        </p:nvPicPr>
        <p:blipFill rotWithShape="1">
          <a:blip r:embed="rId8">
            <a:alphaModFix/>
          </a:blip>
          <a:srcRect b="0" l="0" r="0" t="0"/>
          <a:stretch/>
        </p:blipFill>
        <p:spPr>
          <a:xfrm>
            <a:off x="227055" y="5906452"/>
            <a:ext cx="803189" cy="519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2700"/>
              <a:buFont typeface="Arial"/>
              <a:buNone/>
            </a:pPr>
            <a:r>
              <a:rPr b="1" lang="en-US" sz="3600">
                <a:solidFill>
                  <a:srgbClr val="00727E"/>
                </a:solidFill>
                <a:latin typeface="Arial"/>
                <a:ea typeface="Arial"/>
                <a:cs typeface="Arial"/>
                <a:sym typeface="Arial"/>
              </a:rPr>
              <a:t>Nutrition indicators in Laos PDR for under-five children and adults</a:t>
            </a:r>
            <a:endParaRPr sz="3600">
              <a:solidFill>
                <a:srgbClr val="00727E"/>
              </a:solidFill>
              <a:latin typeface="Arial"/>
              <a:ea typeface="Arial"/>
              <a:cs typeface="Arial"/>
              <a:sym typeface="Arial"/>
            </a:endParaRPr>
          </a:p>
        </p:txBody>
      </p:sp>
      <p:sp>
        <p:nvSpPr>
          <p:cNvPr id="208" name="Google Shape;208;p76"/>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graphicFrame>
        <p:nvGraphicFramePr>
          <p:cNvPr id="209" name="Google Shape;209;p76"/>
          <p:cNvGraphicFramePr/>
          <p:nvPr/>
        </p:nvGraphicFramePr>
        <p:xfrm>
          <a:off x="489016" y="1283368"/>
          <a:ext cx="3000000" cy="3000000"/>
        </p:xfrm>
        <a:graphic>
          <a:graphicData uri="http://schemas.openxmlformats.org/drawingml/2006/table">
            <a:tbl>
              <a:tblPr bandRow="1" firstRow="1">
                <a:noFill/>
                <a:tableStyleId>{79D91AB1-C2DF-43B2-9C78-6FEE27D6EC5C}</a:tableStyleId>
              </a:tblPr>
              <a:tblGrid>
                <a:gridCol w="3572250"/>
                <a:gridCol w="995400"/>
                <a:gridCol w="756100"/>
                <a:gridCol w="979200"/>
                <a:gridCol w="876100"/>
                <a:gridCol w="943750"/>
              </a:tblGrid>
              <a:tr h="1305900">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Indicator</a:t>
                      </a:r>
                      <a:endParaRPr sz="16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2012* (%)</a:t>
                      </a:r>
                      <a:endParaRPr sz="1400" u="none" cap="none" strike="noStrike"/>
                    </a:p>
                    <a:p>
                      <a:pPr indent="0" lvl="0" marL="0" marR="0" rtl="0" algn="ctr">
                        <a:lnSpc>
                          <a:spcPct val="115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2015 (%)</a:t>
                      </a:r>
                      <a:endParaRPr sz="16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2017**</a:t>
                      </a:r>
                      <a:endParaRPr sz="1400" u="none" cap="none" strike="noStrike"/>
                    </a:p>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 (%)</a:t>
                      </a:r>
                      <a:endParaRPr sz="16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2020 target (%)</a:t>
                      </a:r>
                      <a:endParaRPr sz="16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2025 target (%)</a:t>
                      </a:r>
                      <a:endParaRPr sz="1600" u="none" cap="none" strike="noStrike">
                        <a:latin typeface="Arial"/>
                        <a:ea typeface="Arial"/>
                        <a:cs typeface="Arial"/>
                        <a:sym typeface="Arial"/>
                      </a:endParaRPr>
                    </a:p>
                  </a:txBody>
                  <a:tcPr marT="0" marB="0" marR="68575" marL="68575" anchor="ctr"/>
                </a:tc>
              </a:tr>
              <a:tr h="1103350">
                <a:tc>
                  <a:txBody>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Percentage of infants born with low birth weight</a:t>
                      </a:r>
                      <a:endParaRPr b="0"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15</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6.5</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11</a:t>
                      </a:r>
                      <a:endParaRPr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8</a:t>
                      </a:r>
                      <a:endParaRPr sz="1400" u="none" cap="none" strike="noStrike">
                        <a:solidFill>
                          <a:schemeClr val="dk1"/>
                        </a:solidFill>
                        <a:latin typeface="Arial"/>
                        <a:ea typeface="Arial"/>
                        <a:cs typeface="Arial"/>
                        <a:sym typeface="Arial"/>
                      </a:endParaRPr>
                    </a:p>
                  </a:txBody>
                  <a:tcPr marT="0" marB="0" marR="68575" marL="68575" anchor="ctr"/>
                </a:tc>
              </a:tr>
              <a:tr h="827525">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Prevalence of stunting in children under 5 years of age </a:t>
                      </a:r>
                      <a:endParaRPr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44</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42</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33</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32***</a:t>
                      </a:r>
                      <a:endParaRPr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26***</a:t>
                      </a:r>
                      <a:endParaRPr sz="1400" u="none" cap="none" strike="noStrike">
                        <a:solidFill>
                          <a:schemeClr val="dk1"/>
                        </a:solidFill>
                        <a:latin typeface="Arial"/>
                        <a:ea typeface="Arial"/>
                        <a:cs typeface="Arial"/>
                        <a:sym typeface="Arial"/>
                      </a:endParaRPr>
                    </a:p>
                  </a:txBody>
                  <a:tcPr marT="0" marB="0" marR="68575" marL="68575" anchor="ctr"/>
                </a:tc>
              </a:tr>
              <a:tr h="827525">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 Prevalence of wasting in children under 5 years of age </a:t>
                      </a:r>
                      <a:endParaRPr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6</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6</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9</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&lt; 5</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&lt; 5</a:t>
                      </a:r>
                      <a:endParaRPr sz="1400" u="none" cap="none" strike="noStrike">
                        <a:latin typeface="Arial"/>
                        <a:ea typeface="Arial"/>
                        <a:cs typeface="Arial"/>
                        <a:sym typeface="Arial"/>
                      </a:endParaRPr>
                    </a:p>
                  </a:txBody>
                  <a:tcPr marT="0" marB="0" marR="68575" marL="68575" anchor="ctr"/>
                </a:tc>
              </a:tr>
              <a:tr h="551675">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 Prevalence of women (15-49 years) with anemia</a:t>
                      </a:r>
                      <a:endParaRPr sz="14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36</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30</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40</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23</a:t>
                      </a:r>
                      <a:endParaRPr sz="14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15</a:t>
                      </a:r>
                      <a:endParaRPr sz="1400" u="none" cap="none" strike="noStrike">
                        <a:latin typeface="Arial"/>
                        <a:ea typeface="Arial"/>
                        <a:cs typeface="Arial"/>
                        <a:sym typeface="Arial"/>
                      </a:endParaRPr>
                    </a:p>
                  </a:txBody>
                  <a:tcPr marT="0" marB="0" marR="68575" marL="68575" anchor="ctr"/>
                </a:tc>
              </a:tr>
            </a:tbl>
          </a:graphicData>
        </a:graphic>
      </p:graphicFrame>
      <p:sp>
        <p:nvSpPr>
          <p:cNvPr id="210" name="Google Shape;210;p76"/>
          <p:cNvSpPr txBox="1"/>
          <p:nvPr/>
        </p:nvSpPr>
        <p:spPr>
          <a:xfrm>
            <a:off x="1002892" y="5962085"/>
            <a:ext cx="380974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*LSIS: </a:t>
            </a:r>
            <a:r>
              <a:rPr b="0" i="0" lang="en-US" sz="1200" u="none" cap="none" strike="noStrike">
                <a:solidFill>
                  <a:schemeClr val="dk1"/>
                </a:solidFill>
                <a:latin typeface="Arial"/>
                <a:ea typeface="Arial"/>
                <a:cs typeface="Arial"/>
                <a:sym typeface="Arial"/>
              </a:rPr>
              <a:t>Lao Social Indicator Survey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**MTR: Mid-Term Review</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***HSDP: Health Sector Development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Source: NFPA &amp; NNS 2021-2025</a:t>
            </a:r>
            <a:endParaRPr b="0" i="0" sz="1200" u="none" cap="none" strike="noStrike">
              <a:solidFill>
                <a:srgbClr val="000000"/>
              </a:solidFill>
              <a:latin typeface="Arial"/>
              <a:ea typeface="Arial"/>
              <a:cs typeface="Arial"/>
              <a:sym typeface="Arial"/>
            </a:endParaRPr>
          </a:p>
        </p:txBody>
      </p:sp>
      <p:pic>
        <p:nvPicPr>
          <p:cNvPr id="211" name="Google Shape;211;p76"/>
          <p:cNvPicPr preferRelativeResize="0"/>
          <p:nvPr/>
        </p:nvPicPr>
        <p:blipFill rotWithShape="1">
          <a:blip r:embed="rId3">
            <a:alphaModFix/>
          </a:blip>
          <a:srcRect b="0" l="0" r="0" t="0"/>
          <a:stretch/>
        </p:blipFill>
        <p:spPr>
          <a:xfrm>
            <a:off x="114930" y="6265889"/>
            <a:ext cx="803189" cy="5197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9"/>
          <p:cNvSpPr txBox="1"/>
          <p:nvPr>
            <p:ph type="title"/>
          </p:nvPr>
        </p:nvSpPr>
        <p:spPr>
          <a:xfrm>
            <a:off x="628650" y="365275"/>
            <a:ext cx="8109000" cy="51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2700"/>
              <a:buFont typeface="Arial"/>
              <a:buNone/>
            </a:pPr>
            <a:r>
              <a:rPr b="1" lang="en-US" sz="3600">
                <a:solidFill>
                  <a:srgbClr val="00727E"/>
                </a:solidFill>
                <a:latin typeface="Arial"/>
                <a:ea typeface="Arial"/>
                <a:cs typeface="Arial"/>
                <a:sym typeface="Arial"/>
              </a:rPr>
              <a:t>2025 global nutrition targets: Global</a:t>
            </a:r>
            <a:endParaRPr b="1" sz="3600">
              <a:solidFill>
                <a:srgbClr val="00727E"/>
              </a:solidFill>
              <a:latin typeface="Arial"/>
              <a:ea typeface="Arial"/>
              <a:cs typeface="Arial"/>
              <a:sym typeface="Arial"/>
            </a:endParaRPr>
          </a:p>
        </p:txBody>
      </p:sp>
      <p:pic>
        <p:nvPicPr>
          <p:cNvPr id="219" name="Google Shape;219;p49"/>
          <p:cNvPicPr preferRelativeResize="0"/>
          <p:nvPr>
            <p:ph idx="4294967295" type="body"/>
          </p:nvPr>
        </p:nvPicPr>
        <p:blipFill rotWithShape="1">
          <a:blip r:embed="rId3">
            <a:alphaModFix/>
          </a:blip>
          <a:srcRect b="0" l="0" r="0" t="0"/>
          <a:stretch/>
        </p:blipFill>
        <p:spPr>
          <a:xfrm>
            <a:off x="517525" y="930500"/>
            <a:ext cx="8109000" cy="3036900"/>
          </a:xfrm>
          <a:prstGeom prst="rect">
            <a:avLst/>
          </a:prstGeom>
          <a:noFill/>
          <a:ln>
            <a:noFill/>
          </a:ln>
        </p:spPr>
      </p:pic>
      <p:sp>
        <p:nvSpPr>
          <p:cNvPr id="220" name="Google Shape;220;p49"/>
          <p:cNvSpPr txBox="1"/>
          <p:nvPr/>
        </p:nvSpPr>
        <p:spPr>
          <a:xfrm>
            <a:off x="240216" y="4013028"/>
            <a:ext cx="8903784" cy="203128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Few countries are on course to meet the targets for maternal, infant, and young child nutrition</a:t>
            </a:r>
            <a:endParaRPr b="0" i="0" sz="1400" u="none" cap="none" strike="noStrike">
              <a:solidFill>
                <a:srgbClr val="000000"/>
              </a:solidFill>
              <a:latin typeface="Arial"/>
              <a:ea typeface="Arial"/>
              <a:cs typeface="Arial"/>
              <a:sym typeface="Arial"/>
            </a:endParaRPr>
          </a:p>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No country is on course to reduce the prevalence of anemia among women of reproductive age</a:t>
            </a:r>
            <a:endParaRPr b="0" i="0" sz="1400" u="none" cap="none" strike="noStrike">
              <a:solidFill>
                <a:srgbClr val="000000"/>
              </a:solidFill>
              <a:latin typeface="Arial"/>
              <a:ea typeface="Arial"/>
              <a:cs typeface="Arial"/>
              <a:sym typeface="Arial"/>
            </a:endParaRPr>
          </a:p>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Overweight, obesity, and diet-related non-communicable diseases (NCDs) such as diabetes are emerging challenges</a:t>
            </a:r>
            <a:endParaRPr b="0" i="0" sz="1400" u="none" cap="none" strike="noStrike">
              <a:solidFill>
                <a:srgbClr val="000000"/>
              </a:solidFill>
              <a:latin typeface="Arial"/>
              <a:ea typeface="Arial"/>
              <a:cs typeface="Arial"/>
              <a:sym typeface="Arial"/>
            </a:endParaRPr>
          </a:p>
        </p:txBody>
      </p:sp>
      <p:sp>
        <p:nvSpPr>
          <p:cNvPr id="221" name="Google Shape;221;p49"/>
          <p:cNvSpPr txBox="1"/>
          <p:nvPr/>
        </p:nvSpPr>
        <p:spPr>
          <a:xfrm>
            <a:off x="866051" y="6165308"/>
            <a:ext cx="802226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Source: </a:t>
            </a:r>
            <a:r>
              <a:rPr b="0" i="0" lang="en-US" sz="900" u="none" cap="none" strike="noStrike">
                <a:solidFill>
                  <a:schemeClr val="dk1"/>
                </a:solidFill>
                <a:latin typeface="Arial"/>
                <a:ea typeface="Arial"/>
                <a:cs typeface="Arial"/>
                <a:sym typeface="Arial"/>
              </a:rPr>
              <a:t>WHO Global Health Observatory 2017; UNICEF/WHO low birthweight estimates, 2019; UNICEF global databases Infant and Young Child Feeding, 2020; UNICEF/WHO/World Bank Joint Child Malnutrition Estimates Expanded Database: Stunting, Wasting and Overweight (July 2020, New York); NCD Risk Factor Collaboration 2016-2017.</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222" name="Google Shape;222;p49"/>
          <p:cNvSpPr txBox="1"/>
          <p:nvPr/>
        </p:nvSpPr>
        <p:spPr>
          <a:xfrm>
            <a:off x="7379729" y="6511658"/>
            <a:ext cx="1764271" cy="38432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ANRCB   |   </a:t>
            </a:r>
            <a:fld id="{00000000-1234-1234-1234-123412341234}" type="slidenum">
              <a:rPr b="1" i="0" lang="en-US" sz="1000" u="none" cap="none" strike="noStrike">
                <a:solidFill>
                  <a:schemeClr val="dk2"/>
                </a:solidFill>
                <a:latin typeface="Arial"/>
                <a:ea typeface="Arial"/>
                <a:cs typeface="Arial"/>
                <a:sym typeface="Arial"/>
              </a:rPr>
              <a:t>‹#›</a:t>
            </a:fld>
            <a:endParaRPr b="1" i="0" sz="1000" u="none" cap="none" strike="noStrike">
              <a:solidFill>
                <a:schemeClr val="dk2"/>
              </a:solidFill>
              <a:latin typeface="Arial"/>
              <a:ea typeface="Arial"/>
              <a:cs typeface="Arial"/>
              <a:sym typeface="Arial"/>
            </a:endParaRPr>
          </a:p>
        </p:txBody>
      </p:sp>
      <p:pic>
        <p:nvPicPr>
          <p:cNvPr id="223" name="Google Shape;223;p49"/>
          <p:cNvPicPr preferRelativeResize="0"/>
          <p:nvPr/>
        </p:nvPicPr>
        <p:blipFill rotWithShape="1">
          <a:blip r:embed="rId4">
            <a:alphaModFix/>
          </a:blip>
          <a:srcRect b="0" l="0" r="0" t="0"/>
          <a:stretch/>
        </p:blipFill>
        <p:spPr>
          <a:xfrm>
            <a:off x="81626" y="6338253"/>
            <a:ext cx="803189" cy="5197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7"/>
          <p:cNvSpPr txBox="1"/>
          <p:nvPr>
            <p:ph type="title"/>
          </p:nvPr>
        </p:nvSpPr>
        <p:spPr>
          <a:xfrm>
            <a:off x="1151875" y="419076"/>
            <a:ext cx="7886700" cy="101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2700"/>
              <a:buFont typeface="Georgia"/>
              <a:buNone/>
            </a:pPr>
            <a:r>
              <a:rPr b="1" lang="en-US" sz="3600">
                <a:solidFill>
                  <a:srgbClr val="00727E"/>
                </a:solidFill>
                <a:latin typeface="Arial"/>
                <a:ea typeface="Arial"/>
                <a:cs typeface="Arial"/>
                <a:sym typeface="Arial"/>
              </a:rPr>
              <a:t>2025 global nutrition targets: Lao PDR</a:t>
            </a:r>
            <a:endParaRPr sz="3600">
              <a:latin typeface="Arial"/>
              <a:ea typeface="Arial"/>
              <a:cs typeface="Arial"/>
              <a:sym typeface="Arial"/>
            </a:endParaRPr>
          </a:p>
        </p:txBody>
      </p:sp>
      <p:sp>
        <p:nvSpPr>
          <p:cNvPr id="229" name="Google Shape;229;p77"/>
          <p:cNvSpPr txBox="1"/>
          <p:nvPr>
            <p:ph idx="12" type="sldNum"/>
          </p:nvPr>
        </p:nvSpPr>
        <p:spPr>
          <a:xfrm>
            <a:off x="7634757" y="6614886"/>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230" name="Google Shape;230;p77"/>
          <p:cNvSpPr/>
          <p:nvPr/>
        </p:nvSpPr>
        <p:spPr>
          <a:xfrm>
            <a:off x="126396" y="6258983"/>
            <a:ext cx="764984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Source: </a:t>
            </a:r>
            <a:r>
              <a:rPr b="0" i="0" lang="en-US" sz="900" u="none" cap="none" strike="noStrike">
                <a:solidFill>
                  <a:schemeClr val="dk1"/>
                </a:solidFill>
                <a:latin typeface="Arial"/>
                <a:ea typeface="Arial"/>
                <a:cs typeface="Arial"/>
                <a:sym typeface="Arial"/>
              </a:rPr>
              <a:t>WHO Global Health Observatory 2017; UNICEF/WHO low birthweight estimates, 2019; UNICEF global databases Infant and Young Child Feeding, 2020; UNICEF/WHO/World Bank Joint Child Malnutrition Estimates Expanded Database: Stunting, Wasting and Overweight (July 2020, New York); NCD Risk Factor Collaboration 2016-2017</a:t>
            </a:r>
            <a:endParaRPr b="0" i="0" sz="900" u="none" cap="none" strike="noStrike">
              <a:solidFill>
                <a:srgbClr val="000000"/>
              </a:solidFill>
              <a:latin typeface="Arial"/>
              <a:ea typeface="Arial"/>
              <a:cs typeface="Arial"/>
              <a:sym typeface="Arial"/>
            </a:endParaRPr>
          </a:p>
        </p:txBody>
      </p:sp>
      <p:pic>
        <p:nvPicPr>
          <p:cNvPr id="231" name="Google Shape;231;p77"/>
          <p:cNvPicPr preferRelativeResize="0"/>
          <p:nvPr/>
        </p:nvPicPr>
        <p:blipFill rotWithShape="1">
          <a:blip r:embed="rId3">
            <a:alphaModFix/>
          </a:blip>
          <a:srcRect b="0" l="0" r="0" t="0"/>
          <a:stretch/>
        </p:blipFill>
        <p:spPr>
          <a:xfrm>
            <a:off x="252792" y="1436174"/>
            <a:ext cx="8891208" cy="1995552"/>
          </a:xfrm>
          <a:prstGeom prst="rect">
            <a:avLst/>
          </a:prstGeom>
          <a:noFill/>
          <a:ln>
            <a:noFill/>
          </a:ln>
        </p:spPr>
      </p:pic>
      <p:sp>
        <p:nvSpPr>
          <p:cNvPr id="232" name="Google Shape;232;p77"/>
          <p:cNvSpPr txBox="1"/>
          <p:nvPr/>
        </p:nvSpPr>
        <p:spPr>
          <a:xfrm>
            <a:off x="240151" y="3782642"/>
            <a:ext cx="8651095" cy="196665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Lao PDR is 'on course' to meet the target for child stunting </a:t>
            </a:r>
            <a:endParaRPr b="0" i="0" sz="1400" u="none" cap="none" strike="noStrike">
              <a:solidFill>
                <a:srgbClr val="000000"/>
              </a:solidFill>
              <a:latin typeface="Arial"/>
              <a:ea typeface="Arial"/>
              <a:cs typeface="Arial"/>
              <a:sym typeface="Arial"/>
            </a:endParaRPr>
          </a:p>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Some progress has also been made in birth weight and exclusive breastfeeding</a:t>
            </a:r>
            <a:endParaRPr b="0" i="0" sz="1400" u="none" cap="none" strike="noStrike">
              <a:solidFill>
                <a:srgbClr val="000000"/>
              </a:solidFill>
              <a:latin typeface="Arial"/>
              <a:ea typeface="Arial"/>
              <a:cs typeface="Arial"/>
              <a:sym typeface="Arial"/>
            </a:endParaRPr>
          </a:p>
          <a:p>
            <a:pPr indent="-285750" lvl="0" marL="285750" marR="0" rtl="0" algn="l">
              <a:lnSpc>
                <a:spcPct val="105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Goals remain for anemia among women, overweight and obesity in children and adults, and diet-related NCDs</a:t>
            </a:r>
            <a:endParaRPr b="0" i="0" sz="1400" u="none" cap="none" strike="noStrike">
              <a:solidFill>
                <a:srgbClr val="000000"/>
              </a:solidFill>
              <a:latin typeface="Arial"/>
              <a:ea typeface="Arial"/>
              <a:cs typeface="Arial"/>
              <a:sym typeface="Arial"/>
            </a:endParaRPr>
          </a:p>
          <a:p>
            <a:pPr indent="-184150" lvl="0" marL="285750" marR="0" rtl="0" algn="l">
              <a:lnSpc>
                <a:spcPct val="10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233" name="Google Shape;233;p77"/>
          <p:cNvPicPr preferRelativeResize="0"/>
          <p:nvPr/>
        </p:nvPicPr>
        <p:blipFill rotWithShape="1">
          <a:blip r:embed="rId4">
            <a:alphaModFix/>
          </a:blip>
          <a:srcRect b="0" l="0" r="0" t="0"/>
          <a:stretch/>
        </p:blipFill>
        <p:spPr>
          <a:xfrm>
            <a:off x="126396" y="5699653"/>
            <a:ext cx="803189" cy="5197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2021-07-20T17:19:32Z</dcterms:created>
  <dc:creator>Gooding, Clare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0x010100FD01B74C3CE79D4984A20C7D5132AACF</vt:lpwstr>
  </property>
</Properties>
</file>