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453" r:id="rId7"/>
    <p:sldId id="454" r:id="rId8"/>
    <p:sldId id="455" r:id="rId9"/>
    <p:sldId id="465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+uRRzggsClayVrY2X3x80j5uD9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naratna, Nilupa S" initials="" lastIdx="1" clrIdx="0"/>
  <p:cmAuthor id="1" name="Ratthiphone Oul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BDD9"/>
    <a:srgbClr val="A3C6E0"/>
    <a:srgbClr val="BCD7EF"/>
    <a:srgbClr val="C1D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9DD1E-C160-41BC-BB9C-A4F1591E12AD}" v="2" dt="2022-07-22T02:02:09.863"/>
  </p1510:revLst>
</p1510:revInfo>
</file>

<file path=ppt/tableStyles.xml><?xml version="1.0" encoding="utf-8"?>
<a:tblStyleLst xmlns:a="http://schemas.openxmlformats.org/drawingml/2006/main" def="{A3004A7C-3126-4B75-93EE-053F2BB80EA6}">
  <a:tblStyle styleId="{A3004A7C-3126-4B75-93EE-053F2BB80EA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AE6"/>
          </a:solidFill>
        </a:fill>
      </a:tcStyle>
    </a:wholeTbl>
    <a:band1H>
      <a:tcTxStyle b="off" i="off"/>
      <a:tcStyle>
        <a:tcBdr/>
        <a:fill>
          <a:solidFill>
            <a:srgbClr val="F9D4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9D4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8350639-AE81-4CF8-965E-EA93318FE7A1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1"/>
          </a:solidFill>
        </a:fill>
      </a:tcStyle>
    </a:wholeTbl>
    <a:band1H>
      <a:tcTxStyle b="off" i="off"/>
      <a:tcStyle>
        <a:tcBdr/>
        <a:fill>
          <a:solidFill>
            <a:srgbClr val="CADDE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DE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4" autoAdjust="0"/>
    <p:restoredTop sz="92884" autoAdjust="0"/>
  </p:normalViewPr>
  <p:slideViewPr>
    <p:cSldViewPr snapToGrid="0">
      <p:cViewPr varScale="1">
        <p:scale>
          <a:sx n="62" d="100"/>
          <a:sy n="62" d="100"/>
        </p:scale>
        <p:origin x="17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la, Ratthiphone" userId="495bfc06-53a5-475b-91f5-39d15c1e832f" providerId="ADAL" clId="{E5F9DD1E-C160-41BC-BB9C-A4F1591E12AD}"/>
    <pc:docChg chg="undo custSel modSld modShowInfo">
      <pc:chgData name="Oula, Ratthiphone" userId="495bfc06-53a5-475b-91f5-39d15c1e832f" providerId="ADAL" clId="{E5F9DD1E-C160-41BC-BB9C-A4F1591E12AD}" dt="2022-08-02T06:53:50.130" v="386" actId="6549"/>
      <pc:docMkLst>
        <pc:docMk/>
      </pc:docMkLst>
      <pc:sldChg chg="addSp delSp modSp mod addAnim delAnim">
        <pc:chgData name="Oula, Ratthiphone" userId="495bfc06-53a5-475b-91f5-39d15c1e832f" providerId="ADAL" clId="{E5F9DD1E-C160-41BC-BB9C-A4F1591E12AD}" dt="2022-07-21T08:54:13.872" v="11" actId="478"/>
        <pc:sldMkLst>
          <pc:docMk/>
          <pc:sldMk cId="0" sldId="256"/>
        </pc:sldMkLst>
        <pc:spChg chg="mod">
          <ac:chgData name="Oula, Ratthiphone" userId="495bfc06-53a5-475b-91f5-39d15c1e832f" providerId="ADAL" clId="{E5F9DD1E-C160-41BC-BB9C-A4F1591E12AD}" dt="2022-07-14T08:17:42.521" v="3"/>
          <ac:spMkLst>
            <pc:docMk/>
            <pc:sldMk cId="0" sldId="256"/>
            <ac:spMk id="7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7-14T08:17:54.136" v="9" actId="6549"/>
          <ac:spMkLst>
            <pc:docMk/>
            <pc:sldMk cId="0" sldId="256"/>
            <ac:spMk id="84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7-14T08:17:48.911" v="4" actId="1076"/>
          <ac:spMkLst>
            <pc:docMk/>
            <pc:sldMk cId="0" sldId="256"/>
            <ac:spMk id="86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7-14T08:17:11.699" v="2"/>
          <ac:spMkLst>
            <pc:docMk/>
            <pc:sldMk cId="0" sldId="256"/>
            <ac:spMk id="87" creationId="{00000000-0000-0000-0000-000000000000}"/>
          </ac:spMkLst>
        </pc:spChg>
        <pc:picChg chg="add del">
          <ac:chgData name="Oula, Ratthiphone" userId="495bfc06-53a5-475b-91f5-39d15c1e832f" providerId="ADAL" clId="{E5F9DD1E-C160-41BC-BB9C-A4F1591E12AD}" dt="2022-07-21T08:54:13.872" v="11" actId="478"/>
          <ac:picMkLst>
            <pc:docMk/>
            <pc:sldMk cId="0" sldId="256"/>
            <ac:picMk id="4" creationId="{C58EBD0D-1135-4296-97F3-192E69F0847C}"/>
          </ac:picMkLst>
        </pc:picChg>
      </pc:sldChg>
      <pc:sldChg chg="delSp mod delAnim">
        <pc:chgData name="Oula, Ratthiphone" userId="495bfc06-53a5-475b-91f5-39d15c1e832f" providerId="ADAL" clId="{E5F9DD1E-C160-41BC-BB9C-A4F1591E12AD}" dt="2022-07-21T08:54:17.116" v="12" actId="478"/>
        <pc:sldMkLst>
          <pc:docMk/>
          <pc:sldMk cId="0" sldId="257"/>
        </pc:sldMkLst>
        <pc:picChg chg="del">
          <ac:chgData name="Oula, Ratthiphone" userId="495bfc06-53a5-475b-91f5-39d15c1e832f" providerId="ADAL" clId="{E5F9DD1E-C160-41BC-BB9C-A4F1591E12AD}" dt="2022-07-21T08:54:17.116" v="12" actId="478"/>
          <ac:picMkLst>
            <pc:docMk/>
            <pc:sldMk cId="0" sldId="257"/>
            <ac:picMk id="6" creationId="{2C10FE8B-6690-44BC-9E5C-97771F7FA76B}"/>
          </ac:picMkLst>
        </pc:picChg>
      </pc:sldChg>
      <pc:sldChg chg="delSp mod delAnim">
        <pc:chgData name="Oula, Ratthiphone" userId="495bfc06-53a5-475b-91f5-39d15c1e832f" providerId="ADAL" clId="{E5F9DD1E-C160-41BC-BB9C-A4F1591E12AD}" dt="2022-07-21T08:54:20.381" v="13" actId="478"/>
        <pc:sldMkLst>
          <pc:docMk/>
          <pc:sldMk cId="0" sldId="258"/>
        </pc:sldMkLst>
        <pc:picChg chg="del">
          <ac:chgData name="Oula, Ratthiphone" userId="495bfc06-53a5-475b-91f5-39d15c1e832f" providerId="ADAL" clId="{E5F9DD1E-C160-41BC-BB9C-A4F1591E12AD}" dt="2022-07-21T08:54:20.381" v="13" actId="478"/>
          <ac:picMkLst>
            <pc:docMk/>
            <pc:sldMk cId="0" sldId="258"/>
            <ac:picMk id="9" creationId="{2EEB4B8B-0583-4409-9D2C-8B3D6F1C3F9F}"/>
          </ac:picMkLst>
        </pc:picChg>
      </pc:sldChg>
      <pc:sldChg chg="modSp mod">
        <pc:chgData name="Oula, Ratthiphone" userId="495bfc06-53a5-475b-91f5-39d15c1e832f" providerId="ADAL" clId="{E5F9DD1E-C160-41BC-BB9C-A4F1591E12AD}" dt="2022-08-02T06:48:59.043" v="118" actId="14100"/>
        <pc:sldMkLst>
          <pc:docMk/>
          <pc:sldMk cId="0" sldId="260"/>
        </pc:sldMkLst>
        <pc:spChg chg="mod">
          <ac:chgData name="Oula, Ratthiphone" userId="495bfc06-53a5-475b-91f5-39d15c1e832f" providerId="ADAL" clId="{E5F9DD1E-C160-41BC-BB9C-A4F1591E12AD}" dt="2022-08-02T06:48:56.212" v="117" actId="14100"/>
          <ac:spMkLst>
            <pc:docMk/>
            <pc:sldMk cId="0" sldId="260"/>
            <ac:spMk id="156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8-02T06:48:59.043" v="118" actId="14100"/>
          <ac:spMkLst>
            <pc:docMk/>
            <pc:sldMk cId="0" sldId="260"/>
            <ac:spMk id="157" creationId="{00000000-0000-0000-0000-000000000000}"/>
          </ac:spMkLst>
        </pc:spChg>
        <pc:cxnChg chg="mod">
          <ac:chgData name="Oula, Ratthiphone" userId="495bfc06-53a5-475b-91f5-39d15c1e832f" providerId="ADAL" clId="{E5F9DD1E-C160-41BC-BB9C-A4F1591E12AD}" dt="2022-08-02T06:48:56.212" v="117" actId="14100"/>
          <ac:cxnSpMkLst>
            <pc:docMk/>
            <pc:sldMk cId="0" sldId="260"/>
            <ac:cxnSpMk id="5" creationId="{00000000-0000-0000-0000-000000000000}"/>
          </ac:cxnSpMkLst>
        </pc:cxnChg>
        <pc:cxnChg chg="mod">
          <ac:chgData name="Oula, Ratthiphone" userId="495bfc06-53a5-475b-91f5-39d15c1e832f" providerId="ADAL" clId="{E5F9DD1E-C160-41BC-BB9C-A4F1591E12AD}" dt="2022-08-02T06:48:59.043" v="118" actId="14100"/>
          <ac:cxnSpMkLst>
            <pc:docMk/>
            <pc:sldMk cId="0" sldId="260"/>
            <ac:cxnSpMk id="7" creationId="{00000000-0000-0000-0000-000000000000}"/>
          </ac:cxnSpMkLst>
        </pc:cxnChg>
        <pc:cxnChg chg="mod">
          <ac:chgData name="Oula, Ratthiphone" userId="495bfc06-53a5-475b-91f5-39d15c1e832f" providerId="ADAL" clId="{E5F9DD1E-C160-41BC-BB9C-A4F1591E12AD}" dt="2022-08-02T06:48:56.212" v="117" actId="14100"/>
          <ac:cxnSpMkLst>
            <pc:docMk/>
            <pc:sldMk cId="0" sldId="260"/>
            <ac:cxnSpMk id="177" creationId="{00000000-0000-0000-0000-000000000000}"/>
          </ac:cxnSpMkLst>
        </pc:cxnChg>
        <pc:cxnChg chg="mod">
          <ac:chgData name="Oula, Ratthiphone" userId="495bfc06-53a5-475b-91f5-39d15c1e832f" providerId="ADAL" clId="{E5F9DD1E-C160-41BC-BB9C-A4F1591E12AD}" dt="2022-08-02T06:48:56.212" v="117" actId="14100"/>
          <ac:cxnSpMkLst>
            <pc:docMk/>
            <pc:sldMk cId="0" sldId="260"/>
            <ac:cxnSpMk id="178" creationId="{00000000-0000-0000-0000-000000000000}"/>
          </ac:cxnSpMkLst>
        </pc:cxnChg>
        <pc:cxnChg chg="mod">
          <ac:chgData name="Oula, Ratthiphone" userId="495bfc06-53a5-475b-91f5-39d15c1e832f" providerId="ADAL" clId="{E5F9DD1E-C160-41BC-BB9C-A4F1591E12AD}" dt="2022-08-02T06:48:59.043" v="118" actId="14100"/>
          <ac:cxnSpMkLst>
            <pc:docMk/>
            <pc:sldMk cId="0" sldId="260"/>
            <ac:cxnSpMk id="180" creationId="{00000000-0000-0000-0000-000000000000}"/>
          </ac:cxnSpMkLst>
        </pc:cxnChg>
        <pc:cxnChg chg="mod">
          <ac:chgData name="Oula, Ratthiphone" userId="495bfc06-53a5-475b-91f5-39d15c1e832f" providerId="ADAL" clId="{E5F9DD1E-C160-41BC-BB9C-A4F1591E12AD}" dt="2022-08-02T06:48:59.043" v="118" actId="14100"/>
          <ac:cxnSpMkLst>
            <pc:docMk/>
            <pc:sldMk cId="0" sldId="260"/>
            <ac:cxnSpMk id="181" creationId="{00000000-0000-0000-0000-000000000000}"/>
          </ac:cxnSpMkLst>
        </pc:cxnChg>
      </pc:sldChg>
      <pc:sldChg chg="modSp mod">
        <pc:chgData name="Oula, Ratthiphone" userId="495bfc06-53a5-475b-91f5-39d15c1e832f" providerId="ADAL" clId="{E5F9DD1E-C160-41BC-BB9C-A4F1591E12AD}" dt="2022-08-02T06:51:21.464" v="289" actId="6549"/>
        <pc:sldMkLst>
          <pc:docMk/>
          <pc:sldMk cId="0" sldId="261"/>
        </pc:sldMkLst>
        <pc:spChg chg="mod">
          <ac:chgData name="Oula, Ratthiphone" userId="495bfc06-53a5-475b-91f5-39d15c1e832f" providerId="ADAL" clId="{E5F9DD1E-C160-41BC-BB9C-A4F1591E12AD}" dt="2022-08-02T06:50:46.160" v="251" actId="6549"/>
          <ac:spMkLst>
            <pc:docMk/>
            <pc:sldMk cId="0" sldId="261"/>
            <ac:spMk id="198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8-02T06:51:21.464" v="289" actId="6549"/>
          <ac:spMkLst>
            <pc:docMk/>
            <pc:sldMk cId="0" sldId="261"/>
            <ac:spMk id="199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7-22T02:03:33.904" v="34" actId="6549"/>
          <ac:spMkLst>
            <pc:docMk/>
            <pc:sldMk cId="0" sldId="261"/>
            <ac:spMk id="202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8-02T06:52:26.410" v="346" actId="20577"/>
        <pc:sldMkLst>
          <pc:docMk/>
          <pc:sldMk cId="0" sldId="262"/>
        </pc:sldMkLst>
        <pc:spChg chg="mod">
          <ac:chgData name="Oula, Ratthiphone" userId="495bfc06-53a5-475b-91f5-39d15c1e832f" providerId="ADAL" clId="{E5F9DD1E-C160-41BC-BB9C-A4F1591E12AD}" dt="2022-08-02T06:51:39.820" v="310" actId="1076"/>
          <ac:spMkLst>
            <pc:docMk/>
            <pc:sldMk cId="0" sldId="262"/>
            <ac:spMk id="209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7-22T02:03:39.994" v="37" actId="20577"/>
          <ac:spMkLst>
            <pc:docMk/>
            <pc:sldMk cId="0" sldId="262"/>
            <ac:spMk id="210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8-01T07:11:11.188" v="104" actId="1037"/>
          <ac:spMkLst>
            <pc:docMk/>
            <pc:sldMk cId="0" sldId="262"/>
            <ac:spMk id="212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8-02T06:51:54.994" v="333" actId="20577"/>
          <ac:spMkLst>
            <pc:docMk/>
            <pc:sldMk cId="0" sldId="262"/>
            <ac:spMk id="222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8-02T06:52:17.106" v="342" actId="20577"/>
          <ac:spMkLst>
            <pc:docMk/>
            <pc:sldMk cId="0" sldId="262"/>
            <ac:spMk id="224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8-02T06:52:26.410" v="346" actId="20577"/>
          <ac:spMkLst>
            <pc:docMk/>
            <pc:sldMk cId="0" sldId="262"/>
            <ac:spMk id="238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8-01T07:10:59.541" v="64" actId="1076"/>
          <ac:spMkLst>
            <pc:docMk/>
            <pc:sldMk cId="0" sldId="262"/>
            <ac:spMk id="240" creationId="{00000000-0000-0000-0000-000000000000}"/>
          </ac:spMkLst>
        </pc:spChg>
        <pc:grpChg chg="mod">
          <ac:chgData name="Oula, Ratthiphone" userId="495bfc06-53a5-475b-91f5-39d15c1e832f" providerId="ADAL" clId="{E5F9DD1E-C160-41BC-BB9C-A4F1591E12AD}" dt="2022-08-01T07:11:02.678" v="65" actId="14100"/>
          <ac:grpSpMkLst>
            <pc:docMk/>
            <pc:sldMk cId="0" sldId="262"/>
            <ac:grpSpMk id="211" creationId="{00000000-0000-0000-0000-000000000000}"/>
          </ac:grpSpMkLst>
        </pc:grpChg>
        <pc:cxnChg chg="mod">
          <ac:chgData name="Oula, Ratthiphone" userId="495bfc06-53a5-475b-91f5-39d15c1e832f" providerId="ADAL" clId="{E5F9DD1E-C160-41BC-BB9C-A4F1591E12AD}" dt="2022-08-01T07:11:57.126" v="108" actId="14100"/>
          <ac:cxnSpMkLst>
            <pc:docMk/>
            <pc:sldMk cId="0" sldId="262"/>
            <ac:cxnSpMk id="242" creationId="{00000000-0000-0000-0000-000000000000}"/>
          </ac:cxnSpMkLst>
        </pc:cxnChg>
      </pc:sldChg>
      <pc:sldChg chg="modSp mod">
        <pc:chgData name="Oula, Ratthiphone" userId="495bfc06-53a5-475b-91f5-39d15c1e832f" providerId="ADAL" clId="{E5F9DD1E-C160-41BC-BB9C-A4F1591E12AD}" dt="2022-08-02T06:52:54.322" v="369" actId="6549"/>
        <pc:sldMkLst>
          <pc:docMk/>
          <pc:sldMk cId="0" sldId="263"/>
        </pc:sldMkLst>
        <pc:spChg chg="mod">
          <ac:chgData name="Oula, Ratthiphone" userId="495bfc06-53a5-475b-91f5-39d15c1e832f" providerId="ADAL" clId="{E5F9DD1E-C160-41BC-BB9C-A4F1591E12AD}" dt="2022-08-02T06:52:54.322" v="369" actId="6549"/>
          <ac:spMkLst>
            <pc:docMk/>
            <pc:sldMk cId="0" sldId="263"/>
            <ac:spMk id="252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7-22T02:03:47.293" v="41" actId="20577"/>
          <ac:spMkLst>
            <pc:docMk/>
            <pc:sldMk cId="0" sldId="263"/>
            <ac:spMk id="260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7-22T02:03:59.593" v="44" actId="20577"/>
        <pc:sldMkLst>
          <pc:docMk/>
          <pc:sldMk cId="0" sldId="265"/>
        </pc:sldMkLst>
        <pc:spChg chg="mod">
          <ac:chgData name="Oula, Ratthiphone" userId="495bfc06-53a5-475b-91f5-39d15c1e832f" providerId="ADAL" clId="{E5F9DD1E-C160-41BC-BB9C-A4F1591E12AD}" dt="2022-07-22T02:03:59.593" v="44" actId="20577"/>
          <ac:spMkLst>
            <pc:docMk/>
            <pc:sldMk cId="0" sldId="265"/>
            <ac:spMk id="288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7-22T02:04:13.384" v="46" actId="20577"/>
        <pc:sldMkLst>
          <pc:docMk/>
          <pc:sldMk cId="0" sldId="266"/>
        </pc:sldMkLst>
        <pc:spChg chg="mod">
          <ac:chgData name="Oula, Ratthiphone" userId="495bfc06-53a5-475b-91f5-39d15c1e832f" providerId="ADAL" clId="{E5F9DD1E-C160-41BC-BB9C-A4F1591E12AD}" dt="2022-07-22T02:04:13.384" v="46" actId="20577"/>
          <ac:spMkLst>
            <pc:docMk/>
            <pc:sldMk cId="0" sldId="266"/>
            <ac:spMk id="299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7-22T02:04:18.443" v="48" actId="20577"/>
        <pc:sldMkLst>
          <pc:docMk/>
          <pc:sldMk cId="0" sldId="267"/>
        </pc:sldMkLst>
        <pc:spChg chg="mod">
          <ac:chgData name="Oula, Ratthiphone" userId="495bfc06-53a5-475b-91f5-39d15c1e832f" providerId="ADAL" clId="{E5F9DD1E-C160-41BC-BB9C-A4F1591E12AD}" dt="2022-07-22T02:04:18.443" v="48" actId="20577"/>
          <ac:spMkLst>
            <pc:docMk/>
            <pc:sldMk cId="0" sldId="267"/>
            <ac:spMk id="307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7-22T02:04:24.046" v="50" actId="20577"/>
        <pc:sldMkLst>
          <pc:docMk/>
          <pc:sldMk cId="0" sldId="268"/>
        </pc:sldMkLst>
        <pc:spChg chg="mod">
          <ac:chgData name="Oula, Ratthiphone" userId="495bfc06-53a5-475b-91f5-39d15c1e832f" providerId="ADAL" clId="{E5F9DD1E-C160-41BC-BB9C-A4F1591E12AD}" dt="2022-07-22T02:04:24.046" v="50" actId="20577"/>
          <ac:spMkLst>
            <pc:docMk/>
            <pc:sldMk cId="0" sldId="268"/>
            <ac:spMk id="315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7-22T02:04:29.928" v="52" actId="20577"/>
        <pc:sldMkLst>
          <pc:docMk/>
          <pc:sldMk cId="0" sldId="269"/>
        </pc:sldMkLst>
        <pc:spChg chg="mod">
          <ac:chgData name="Oula, Ratthiphone" userId="495bfc06-53a5-475b-91f5-39d15c1e832f" providerId="ADAL" clId="{E5F9DD1E-C160-41BC-BB9C-A4F1591E12AD}" dt="2022-07-22T02:04:29.928" v="52" actId="20577"/>
          <ac:spMkLst>
            <pc:docMk/>
            <pc:sldMk cId="0" sldId="269"/>
            <ac:spMk id="323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7-22T02:04:35.268" v="54" actId="20577"/>
        <pc:sldMkLst>
          <pc:docMk/>
          <pc:sldMk cId="0" sldId="270"/>
        </pc:sldMkLst>
        <pc:spChg chg="mod">
          <ac:chgData name="Oula, Ratthiphone" userId="495bfc06-53a5-475b-91f5-39d15c1e832f" providerId="ADAL" clId="{E5F9DD1E-C160-41BC-BB9C-A4F1591E12AD}" dt="2022-07-22T02:04:35.268" v="54" actId="20577"/>
          <ac:spMkLst>
            <pc:docMk/>
            <pc:sldMk cId="0" sldId="270"/>
            <ac:spMk id="338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7-22T02:04:40.609" v="56" actId="20577"/>
        <pc:sldMkLst>
          <pc:docMk/>
          <pc:sldMk cId="0" sldId="271"/>
        </pc:sldMkLst>
        <pc:spChg chg="mod">
          <ac:chgData name="Oula, Ratthiphone" userId="495bfc06-53a5-475b-91f5-39d15c1e832f" providerId="ADAL" clId="{E5F9DD1E-C160-41BC-BB9C-A4F1591E12AD}" dt="2022-07-22T02:04:40.609" v="56" actId="20577"/>
          <ac:spMkLst>
            <pc:docMk/>
            <pc:sldMk cId="0" sldId="271"/>
            <ac:spMk id="349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8-02T06:53:50.130" v="386" actId="6549"/>
        <pc:sldMkLst>
          <pc:docMk/>
          <pc:sldMk cId="0" sldId="272"/>
        </pc:sldMkLst>
        <pc:spChg chg="mod">
          <ac:chgData name="Oula, Ratthiphone" userId="495bfc06-53a5-475b-91f5-39d15c1e832f" providerId="ADAL" clId="{E5F9DD1E-C160-41BC-BB9C-A4F1591E12AD}" dt="2022-08-02T06:53:50.130" v="386" actId="6549"/>
          <ac:spMkLst>
            <pc:docMk/>
            <pc:sldMk cId="0" sldId="272"/>
            <ac:spMk id="355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7-22T02:04:46.303" v="58" actId="20577"/>
          <ac:spMkLst>
            <pc:docMk/>
            <pc:sldMk cId="0" sldId="272"/>
            <ac:spMk id="357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8-02T06:49:18.723" v="148" actId="20577"/>
        <pc:sldMkLst>
          <pc:docMk/>
          <pc:sldMk cId="1387100653" sldId="453"/>
        </pc:sldMkLst>
        <pc:spChg chg="mod">
          <ac:chgData name="Oula, Ratthiphone" userId="495bfc06-53a5-475b-91f5-39d15c1e832f" providerId="ADAL" clId="{E5F9DD1E-C160-41BC-BB9C-A4F1591E12AD}" dt="2022-08-02T06:49:18.723" v="148" actId="20577"/>
          <ac:spMkLst>
            <pc:docMk/>
            <pc:sldMk cId="1387100653" sldId="453"/>
            <ac:spMk id="2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7-22T02:02:56.535" v="21" actId="113"/>
          <ac:spMkLst>
            <pc:docMk/>
            <pc:sldMk cId="1387100653" sldId="453"/>
            <ac:spMk id="4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8-02T06:49:56.714" v="201" actId="20577"/>
        <pc:sldMkLst>
          <pc:docMk/>
          <pc:sldMk cId="4098628679" sldId="454"/>
        </pc:sldMkLst>
        <pc:spChg chg="mod">
          <ac:chgData name="Oula, Ratthiphone" userId="495bfc06-53a5-475b-91f5-39d15c1e832f" providerId="ADAL" clId="{E5F9DD1E-C160-41BC-BB9C-A4F1591E12AD}" dt="2022-08-02T06:49:56.714" v="201" actId="20577"/>
          <ac:spMkLst>
            <pc:docMk/>
            <pc:sldMk cId="4098628679" sldId="454"/>
            <ac:spMk id="2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7-22T02:03:07.148" v="25" actId="20577"/>
          <ac:spMkLst>
            <pc:docMk/>
            <pc:sldMk cId="4098628679" sldId="454"/>
            <ac:spMk id="4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8-02T06:50:10.639" v="218" actId="20577"/>
        <pc:sldMkLst>
          <pc:docMk/>
          <pc:sldMk cId="1508180944" sldId="455"/>
        </pc:sldMkLst>
        <pc:spChg chg="mod">
          <ac:chgData name="Oula, Ratthiphone" userId="495bfc06-53a5-475b-91f5-39d15c1e832f" providerId="ADAL" clId="{E5F9DD1E-C160-41BC-BB9C-A4F1591E12AD}" dt="2022-08-02T06:50:10.639" v="218" actId="20577"/>
          <ac:spMkLst>
            <pc:docMk/>
            <pc:sldMk cId="1508180944" sldId="455"/>
            <ac:spMk id="2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7-22T02:03:19.823" v="28" actId="20577"/>
          <ac:spMkLst>
            <pc:docMk/>
            <pc:sldMk cId="1508180944" sldId="455"/>
            <ac:spMk id="4" creationId="{00000000-0000-0000-0000-000000000000}"/>
          </ac:spMkLst>
        </pc:spChg>
      </pc:sldChg>
      <pc:sldChg chg="modSp mod">
        <pc:chgData name="Oula, Ratthiphone" userId="495bfc06-53a5-475b-91f5-39d15c1e832f" providerId="ADAL" clId="{E5F9DD1E-C160-41BC-BB9C-A4F1591E12AD}" dt="2022-07-22T02:03:28.062" v="31" actId="20577"/>
        <pc:sldMkLst>
          <pc:docMk/>
          <pc:sldMk cId="2165480938" sldId="465"/>
        </pc:sldMkLst>
        <pc:spChg chg="mod">
          <ac:chgData name="Oula, Ratthiphone" userId="495bfc06-53a5-475b-91f5-39d15c1e832f" providerId="ADAL" clId="{E5F9DD1E-C160-41BC-BB9C-A4F1591E12AD}" dt="2022-07-22T02:03:28.062" v="31" actId="20577"/>
          <ac:spMkLst>
            <pc:docMk/>
            <pc:sldMk cId="2165480938" sldId="465"/>
            <ac:spMk id="4" creationId="{00000000-0000-0000-0000-000000000000}"/>
          </ac:spMkLst>
        </pc:spChg>
        <pc:spChg chg="mod">
          <ac:chgData name="Oula, Ratthiphone" userId="495bfc06-53a5-475b-91f5-39d15c1e832f" providerId="ADAL" clId="{E5F9DD1E-C160-41BC-BB9C-A4F1591E12AD}" dt="2022-07-14T09:28:49.908" v="10" actId="20577"/>
          <ac:spMkLst>
            <pc:docMk/>
            <pc:sldMk cId="2165480938" sldId="465"/>
            <ac:spMk id="12" creationId="{00000000-0000-0000-0000-000000000000}"/>
          </ac:spMkLst>
        </pc:spChg>
      </pc:sldChg>
    </pc:docChg>
  </pc:docChgLst>
  <pc:docChgLst>
    <pc:chgData name="Oula, Ratthiphone" userId="495bfc06-53a5-475b-91f5-39d15c1e832f" providerId="ADAL" clId="{A88DABAA-0851-4BDD-B571-29C27E7462C4}"/>
    <pc:docChg chg="undo custSel modSld">
      <pc:chgData name="Oula, Ratthiphone" userId="495bfc06-53a5-475b-91f5-39d15c1e832f" providerId="ADAL" clId="{A88DABAA-0851-4BDD-B571-29C27E7462C4}" dt="2022-01-12T04:13:56.114" v="49" actId="20577"/>
      <pc:docMkLst>
        <pc:docMk/>
      </pc:docMkLst>
      <pc:sldChg chg="modSp mod">
        <pc:chgData name="Oula, Ratthiphone" userId="495bfc06-53a5-475b-91f5-39d15c1e832f" providerId="ADAL" clId="{A88DABAA-0851-4BDD-B571-29C27E7462C4}" dt="2022-01-06T02:54:23.849" v="16" actId="20577"/>
        <pc:sldMkLst>
          <pc:docMk/>
          <pc:sldMk cId="0" sldId="256"/>
        </pc:sldMkLst>
        <pc:spChg chg="mod">
          <ac:chgData name="Oula, Ratthiphone" userId="495bfc06-53a5-475b-91f5-39d15c1e832f" providerId="ADAL" clId="{A88DABAA-0851-4BDD-B571-29C27E7462C4}" dt="2022-01-06T02:53:02.924" v="0" actId="255"/>
          <ac:spMkLst>
            <pc:docMk/>
            <pc:sldMk cId="0" sldId="256"/>
            <ac:spMk id="7" creationId="{00000000-0000-0000-0000-000000000000}"/>
          </ac:spMkLst>
        </pc:spChg>
        <pc:spChg chg="mod">
          <ac:chgData name="Oula, Ratthiphone" userId="495bfc06-53a5-475b-91f5-39d15c1e832f" providerId="ADAL" clId="{A88DABAA-0851-4BDD-B571-29C27E7462C4}" dt="2022-01-06T02:54:23.849" v="16" actId="20577"/>
          <ac:spMkLst>
            <pc:docMk/>
            <pc:sldMk cId="0" sldId="256"/>
            <ac:spMk id="84" creationId="{00000000-0000-0000-0000-000000000000}"/>
          </ac:spMkLst>
        </pc:spChg>
        <pc:spChg chg="mod">
          <ac:chgData name="Oula, Ratthiphone" userId="495bfc06-53a5-475b-91f5-39d15c1e832f" providerId="ADAL" clId="{A88DABAA-0851-4BDD-B571-29C27E7462C4}" dt="2022-01-06T02:53:20.646" v="11" actId="20577"/>
          <ac:spMkLst>
            <pc:docMk/>
            <pc:sldMk cId="0" sldId="256"/>
            <ac:spMk id="86" creationId="{00000000-0000-0000-0000-000000000000}"/>
          </ac:spMkLst>
        </pc:spChg>
      </pc:sldChg>
      <pc:sldChg chg="modSp mod">
        <pc:chgData name="Oula, Ratthiphone" userId="495bfc06-53a5-475b-91f5-39d15c1e832f" providerId="ADAL" clId="{A88DABAA-0851-4BDD-B571-29C27E7462C4}" dt="2022-01-12T04:13:56.114" v="49" actId="20577"/>
        <pc:sldMkLst>
          <pc:docMk/>
          <pc:sldMk cId="0" sldId="257"/>
        </pc:sldMkLst>
        <pc:spChg chg="mod">
          <ac:chgData name="Oula, Ratthiphone" userId="495bfc06-53a5-475b-91f5-39d15c1e832f" providerId="ADAL" clId="{A88DABAA-0851-4BDD-B571-29C27E7462C4}" dt="2022-01-12T04:13:56.114" v="49" actId="20577"/>
          <ac:spMkLst>
            <pc:docMk/>
            <pc:sldMk cId="0" sldId="257"/>
            <ac:spMk id="95" creationId="{00000000-0000-0000-0000-000000000000}"/>
          </ac:spMkLst>
        </pc:spChg>
      </pc:sldChg>
      <pc:sldChg chg="modNotesTx">
        <pc:chgData name="Oula, Ratthiphone" userId="495bfc06-53a5-475b-91f5-39d15c1e832f" providerId="ADAL" clId="{A88DABAA-0851-4BDD-B571-29C27E7462C4}" dt="2022-01-06T02:58:43.555" v="17" actId="2711"/>
        <pc:sldMkLst>
          <pc:docMk/>
          <pc:sldMk cId="0" sldId="258"/>
        </pc:sldMkLst>
      </pc:sldChg>
      <pc:sldChg chg="modSp mod">
        <pc:chgData name="Oula, Ratthiphone" userId="495bfc06-53a5-475b-91f5-39d15c1e832f" providerId="ADAL" clId="{A88DABAA-0851-4BDD-B571-29C27E7462C4}" dt="2022-01-06T03:21:41.836" v="24" actId="20577"/>
        <pc:sldMkLst>
          <pc:docMk/>
          <pc:sldMk cId="0" sldId="262"/>
        </pc:sldMkLst>
        <pc:spChg chg="mod">
          <ac:chgData name="Oula, Ratthiphone" userId="495bfc06-53a5-475b-91f5-39d15c1e832f" providerId="ADAL" clId="{A88DABAA-0851-4BDD-B571-29C27E7462C4}" dt="2022-01-06T03:21:19.155" v="22" actId="14100"/>
          <ac:spMkLst>
            <pc:docMk/>
            <pc:sldMk cId="0" sldId="262"/>
            <ac:spMk id="209" creationId="{00000000-0000-0000-0000-000000000000}"/>
          </ac:spMkLst>
        </pc:spChg>
        <pc:spChg chg="mod">
          <ac:chgData name="Oula, Ratthiphone" userId="495bfc06-53a5-475b-91f5-39d15c1e832f" providerId="ADAL" clId="{A88DABAA-0851-4BDD-B571-29C27E7462C4}" dt="2022-01-06T03:21:41.836" v="24" actId="20577"/>
          <ac:spMkLst>
            <pc:docMk/>
            <pc:sldMk cId="0" sldId="262"/>
            <ac:spMk id="236" creationId="{00000000-0000-0000-0000-000000000000}"/>
          </ac:spMkLst>
        </pc:spChg>
      </pc:sldChg>
      <pc:sldChg chg="modSp mod">
        <pc:chgData name="Oula, Ratthiphone" userId="495bfc06-53a5-475b-91f5-39d15c1e832f" providerId="ADAL" clId="{A88DABAA-0851-4BDD-B571-29C27E7462C4}" dt="2022-01-06T04:24:28.608" v="30" actId="20577"/>
        <pc:sldMkLst>
          <pc:docMk/>
          <pc:sldMk cId="0" sldId="263"/>
        </pc:sldMkLst>
        <pc:spChg chg="mod">
          <ac:chgData name="Oula, Ratthiphone" userId="495bfc06-53a5-475b-91f5-39d15c1e832f" providerId="ADAL" clId="{A88DABAA-0851-4BDD-B571-29C27E7462C4}" dt="2022-01-06T04:24:08.549" v="28" actId="20577"/>
          <ac:spMkLst>
            <pc:docMk/>
            <pc:sldMk cId="0" sldId="263"/>
            <ac:spMk id="6" creationId="{2320E164-556E-41C5-A727-B0C3F6B1B8DA}"/>
          </ac:spMkLst>
        </pc:spChg>
        <pc:spChg chg="mod">
          <ac:chgData name="Oula, Ratthiphone" userId="495bfc06-53a5-475b-91f5-39d15c1e832f" providerId="ADAL" clId="{A88DABAA-0851-4BDD-B571-29C27E7462C4}" dt="2022-01-06T04:24:28.608" v="30" actId="20577"/>
          <ac:spMkLst>
            <pc:docMk/>
            <pc:sldMk cId="0" sldId="263"/>
            <ac:spMk id="254" creationId="{00000000-0000-0000-0000-000000000000}"/>
          </ac:spMkLst>
        </pc:spChg>
      </pc:sldChg>
      <pc:sldChg chg="modSp mod">
        <pc:chgData name="Oula, Ratthiphone" userId="495bfc06-53a5-475b-91f5-39d15c1e832f" providerId="ADAL" clId="{A88DABAA-0851-4BDD-B571-29C27E7462C4}" dt="2022-01-06T04:25:48.253" v="43" actId="6549"/>
        <pc:sldMkLst>
          <pc:docMk/>
          <pc:sldMk cId="0" sldId="265"/>
        </pc:sldMkLst>
        <pc:spChg chg="mod">
          <ac:chgData name="Oula, Ratthiphone" userId="495bfc06-53a5-475b-91f5-39d15c1e832f" providerId="ADAL" clId="{A88DABAA-0851-4BDD-B571-29C27E7462C4}" dt="2022-01-06T04:25:10.195" v="31" actId="14100"/>
          <ac:spMkLst>
            <pc:docMk/>
            <pc:sldMk cId="0" sldId="265"/>
            <ac:spMk id="282" creationId="{00000000-0000-0000-0000-000000000000}"/>
          </ac:spMkLst>
        </pc:spChg>
        <pc:spChg chg="mod">
          <ac:chgData name="Oula, Ratthiphone" userId="495bfc06-53a5-475b-91f5-39d15c1e832f" providerId="ADAL" clId="{A88DABAA-0851-4BDD-B571-29C27E7462C4}" dt="2022-01-06T04:25:48.253" v="43" actId="6549"/>
          <ac:spMkLst>
            <pc:docMk/>
            <pc:sldMk cId="0" sldId="265"/>
            <ac:spMk id="283" creationId="{00000000-0000-0000-0000-000000000000}"/>
          </ac:spMkLst>
        </pc:spChg>
      </pc:sldChg>
      <pc:sldChg chg="modSp mod">
        <pc:chgData name="Oula, Ratthiphone" userId="495bfc06-53a5-475b-91f5-39d15c1e832f" providerId="ADAL" clId="{A88DABAA-0851-4BDD-B571-29C27E7462C4}" dt="2022-01-06T04:26:35.342" v="45" actId="14100"/>
        <pc:sldMkLst>
          <pc:docMk/>
          <pc:sldMk cId="0" sldId="266"/>
        </pc:sldMkLst>
        <pc:graphicFrameChg chg="mod modGraphic">
          <ac:chgData name="Oula, Ratthiphone" userId="495bfc06-53a5-475b-91f5-39d15c1e832f" providerId="ADAL" clId="{A88DABAA-0851-4BDD-B571-29C27E7462C4}" dt="2022-01-06T04:26:35.342" v="45" actId="14100"/>
          <ac:graphicFrameMkLst>
            <pc:docMk/>
            <pc:sldMk cId="0" sldId="266"/>
            <ac:graphicFrameMk id="295" creationId="{00000000-0000-0000-0000-000000000000}"/>
          </ac:graphicFrameMkLst>
        </pc:graphicFrameChg>
      </pc:sldChg>
      <pc:sldChg chg="modSp mod">
        <pc:chgData name="Oula, Ratthiphone" userId="495bfc06-53a5-475b-91f5-39d15c1e832f" providerId="ADAL" clId="{A88DABAA-0851-4BDD-B571-29C27E7462C4}" dt="2022-01-06T04:27:38.403" v="46" actId="14100"/>
        <pc:sldMkLst>
          <pc:docMk/>
          <pc:sldMk cId="0" sldId="270"/>
        </pc:sldMkLst>
        <pc:spChg chg="mod">
          <ac:chgData name="Oula, Ratthiphone" userId="495bfc06-53a5-475b-91f5-39d15c1e832f" providerId="ADAL" clId="{A88DABAA-0851-4BDD-B571-29C27E7462C4}" dt="2022-01-06T04:27:38.403" v="46" actId="14100"/>
          <ac:spMkLst>
            <pc:docMk/>
            <pc:sldMk cId="0" sldId="270"/>
            <ac:spMk id="329" creationId="{00000000-0000-0000-0000-000000000000}"/>
          </ac:spMkLst>
        </pc:spChg>
      </pc:sldChg>
      <pc:sldChg chg="modSp mod">
        <pc:chgData name="Oula, Ratthiphone" userId="495bfc06-53a5-475b-91f5-39d15c1e832f" providerId="ADAL" clId="{A88DABAA-0851-4BDD-B571-29C27E7462C4}" dt="2022-01-06T04:28:11.289" v="48" actId="27636"/>
        <pc:sldMkLst>
          <pc:docMk/>
          <pc:sldMk cId="0" sldId="271"/>
        </pc:sldMkLst>
        <pc:spChg chg="mod">
          <ac:chgData name="Oula, Ratthiphone" userId="495bfc06-53a5-475b-91f5-39d15c1e832f" providerId="ADAL" clId="{A88DABAA-0851-4BDD-B571-29C27E7462C4}" dt="2022-01-06T04:28:11.289" v="48" actId="27636"/>
          <ac:spMkLst>
            <pc:docMk/>
            <pc:sldMk cId="0" sldId="271"/>
            <ac:spMk id="347" creationId="{00000000-0000-0000-0000-000000000000}"/>
          </ac:spMkLst>
        </pc:spChg>
      </pc:sldChg>
      <pc:sldChg chg="modSp mod">
        <pc:chgData name="Oula, Ratthiphone" userId="495bfc06-53a5-475b-91f5-39d15c1e832f" providerId="ADAL" clId="{A88DABAA-0851-4BDD-B571-29C27E7462C4}" dt="2022-01-06T03:14:11.682" v="21" actId="20577"/>
        <pc:sldMkLst>
          <pc:docMk/>
          <pc:sldMk cId="1387100653" sldId="453"/>
        </pc:sldMkLst>
        <pc:spChg chg="mod">
          <ac:chgData name="Oula, Ratthiphone" userId="495bfc06-53a5-475b-91f5-39d15c1e832f" providerId="ADAL" clId="{A88DABAA-0851-4BDD-B571-29C27E7462C4}" dt="2022-01-06T03:14:11.682" v="21" actId="20577"/>
          <ac:spMkLst>
            <pc:docMk/>
            <pc:sldMk cId="1387100653" sldId="453"/>
            <ac:spMk id="3" creationId="{00000000-0000-0000-0000-000000000000}"/>
          </ac:spMkLst>
        </pc:spChg>
      </pc:sldChg>
    </pc:docChg>
  </pc:docChgLst>
  <pc:docChgLst>
    <pc:chgData name="Oula, Ratthiphone" userId="495bfc06-53a5-475b-91f5-39d15c1e832f" providerId="ADAL" clId="{551A9375-B646-4C5A-BA14-026AF78B86D3}"/>
    <pc:docChg chg="custSel modSld">
      <pc:chgData name="Oula, Ratthiphone" userId="495bfc06-53a5-475b-91f5-39d15c1e832f" providerId="ADAL" clId="{551A9375-B646-4C5A-BA14-026AF78B86D3}" dt="2022-02-07T09:29:43.754" v="130" actId="20577"/>
      <pc:docMkLst>
        <pc:docMk/>
      </pc:docMkLst>
      <pc:sldChg chg="addSp delSp modSp mod delAnim">
        <pc:chgData name="Oula, Ratthiphone" userId="495bfc06-53a5-475b-91f5-39d15c1e832f" providerId="ADAL" clId="{551A9375-B646-4C5A-BA14-026AF78B86D3}" dt="2022-02-07T09:29:43.754" v="130" actId="20577"/>
        <pc:sldMkLst>
          <pc:docMk/>
          <pc:sldMk cId="0" sldId="256"/>
        </pc:sldMkLst>
        <pc:spChg chg="mod">
          <ac:chgData name="Oula, Ratthiphone" userId="495bfc06-53a5-475b-91f5-39d15c1e832f" providerId="ADAL" clId="{551A9375-B646-4C5A-BA14-026AF78B86D3}" dt="2022-02-07T09:29:43.754" v="130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Oula, Ratthiphone" userId="495bfc06-53a5-475b-91f5-39d15c1e832f" providerId="ADAL" clId="{551A9375-B646-4C5A-BA14-026AF78B86D3}" dt="2022-02-07T09:29:40.485" v="129" actId="20577"/>
          <ac:spMkLst>
            <pc:docMk/>
            <pc:sldMk cId="0" sldId="256"/>
            <ac:spMk id="87" creationId="{00000000-0000-0000-0000-000000000000}"/>
          </ac:spMkLst>
        </pc:spChg>
        <pc:picChg chg="add del mod">
          <ac:chgData name="Oula, Ratthiphone" userId="495bfc06-53a5-475b-91f5-39d15c1e832f" providerId="ADAL" clId="{551A9375-B646-4C5A-BA14-026AF78B86D3}" dt="2022-02-07T05:45:16.515" v="44" actId="478"/>
          <ac:picMkLst>
            <pc:docMk/>
            <pc:sldMk cId="0" sldId="256"/>
            <ac:picMk id="2" creationId="{77284EB4-41B7-44C2-9E7C-80284C51A667}"/>
          </ac:picMkLst>
        </pc:picChg>
        <pc:picChg chg="add del mod">
          <ac:chgData name="Oula, Ratthiphone" userId="495bfc06-53a5-475b-91f5-39d15c1e832f" providerId="ADAL" clId="{551A9375-B646-4C5A-BA14-026AF78B86D3}" dt="2022-02-07T05:50:49.377" v="53" actId="478"/>
          <ac:picMkLst>
            <pc:docMk/>
            <pc:sldMk cId="0" sldId="256"/>
            <ac:picMk id="3" creationId="{0E9FAC8A-1895-4EE4-BCAD-59670A30FECF}"/>
          </ac:picMkLst>
        </pc:picChg>
        <pc:picChg chg="add mod">
          <ac:chgData name="Oula, Ratthiphone" userId="495bfc06-53a5-475b-91f5-39d15c1e832f" providerId="ADAL" clId="{551A9375-B646-4C5A-BA14-026AF78B86D3}" dt="2022-02-07T05:51:14.156" v="54"/>
          <ac:picMkLst>
            <pc:docMk/>
            <pc:sldMk cId="0" sldId="256"/>
            <ac:picMk id="4" creationId="{C58EBD0D-1135-4296-97F3-192E69F0847C}"/>
          </ac:picMkLst>
        </pc:picChg>
      </pc:sldChg>
      <pc:sldChg chg="addSp delSp modSp mod delAnim">
        <pc:chgData name="Oula, Ratthiphone" userId="495bfc06-53a5-475b-91f5-39d15c1e832f" providerId="ADAL" clId="{551A9375-B646-4C5A-BA14-026AF78B86D3}" dt="2022-02-07T05:53:29.769" v="56"/>
        <pc:sldMkLst>
          <pc:docMk/>
          <pc:sldMk cId="0" sldId="257"/>
        </pc:sldMkLst>
        <pc:spChg chg="mod">
          <ac:chgData name="Oula, Ratthiphone" userId="495bfc06-53a5-475b-91f5-39d15c1e832f" providerId="ADAL" clId="{551A9375-B646-4C5A-BA14-026AF78B86D3}" dt="2022-02-07T03:13:21.435" v="41" actId="20577"/>
          <ac:spMkLst>
            <pc:docMk/>
            <pc:sldMk cId="0" sldId="257"/>
            <ac:spMk id="95" creationId="{00000000-0000-0000-0000-000000000000}"/>
          </ac:spMkLst>
        </pc:spChg>
        <pc:picChg chg="add del mod">
          <ac:chgData name="Oula, Ratthiphone" userId="495bfc06-53a5-475b-91f5-39d15c1e832f" providerId="ADAL" clId="{551A9375-B646-4C5A-BA14-026AF78B86D3}" dt="2022-02-07T05:45:20.813" v="45" actId="478"/>
          <ac:picMkLst>
            <pc:docMk/>
            <pc:sldMk cId="0" sldId="257"/>
            <ac:picMk id="2" creationId="{B5BEF198-8612-4223-BF0C-8D70F631DFD8}"/>
          </ac:picMkLst>
        </pc:picChg>
        <pc:picChg chg="add del mod">
          <ac:chgData name="Oula, Ratthiphone" userId="495bfc06-53a5-475b-91f5-39d15c1e832f" providerId="ADAL" clId="{551A9375-B646-4C5A-BA14-026AF78B86D3}" dt="2022-02-07T05:48:48.411" v="48" actId="478"/>
          <ac:picMkLst>
            <pc:docMk/>
            <pc:sldMk cId="0" sldId="257"/>
            <ac:picMk id="3" creationId="{E28B6D57-4545-4FFB-92D8-066F9FDEEC69}"/>
          </ac:picMkLst>
        </pc:picChg>
        <pc:picChg chg="add del mod">
          <ac:chgData name="Oula, Ratthiphone" userId="495bfc06-53a5-475b-91f5-39d15c1e832f" providerId="ADAL" clId="{551A9375-B646-4C5A-BA14-026AF78B86D3}" dt="2022-02-07T05:51:14.156" v="54"/>
          <ac:picMkLst>
            <pc:docMk/>
            <pc:sldMk cId="0" sldId="257"/>
            <ac:picMk id="4" creationId="{23A41F87-1738-4A07-870B-3BA9AD2CF482}"/>
          </ac:picMkLst>
        </pc:picChg>
        <pc:picChg chg="add del mod">
          <ac:chgData name="Oula, Ratthiphone" userId="495bfc06-53a5-475b-91f5-39d15c1e832f" providerId="ADAL" clId="{551A9375-B646-4C5A-BA14-026AF78B86D3}" dt="2022-02-07T05:51:37.743" v="55" actId="478"/>
          <ac:picMkLst>
            <pc:docMk/>
            <pc:sldMk cId="0" sldId="257"/>
            <ac:picMk id="5" creationId="{51CD9201-F4DF-47D3-9A8D-8BB63CBFD56D}"/>
          </ac:picMkLst>
        </pc:picChg>
        <pc:picChg chg="add mod">
          <ac:chgData name="Oula, Ratthiphone" userId="495bfc06-53a5-475b-91f5-39d15c1e832f" providerId="ADAL" clId="{551A9375-B646-4C5A-BA14-026AF78B86D3}" dt="2022-02-07T05:53:29.769" v="56"/>
          <ac:picMkLst>
            <pc:docMk/>
            <pc:sldMk cId="0" sldId="257"/>
            <ac:picMk id="6" creationId="{2C10FE8B-6690-44BC-9E5C-97771F7FA76B}"/>
          </ac:picMkLst>
        </pc:picChg>
      </pc:sldChg>
      <pc:sldChg chg="addSp delSp modSp mod delAnim">
        <pc:chgData name="Oula, Ratthiphone" userId="495bfc06-53a5-475b-91f5-39d15c1e832f" providerId="ADAL" clId="{551A9375-B646-4C5A-BA14-026AF78B86D3}" dt="2022-02-07T05:59:13.801" v="64"/>
        <pc:sldMkLst>
          <pc:docMk/>
          <pc:sldMk cId="0" sldId="258"/>
        </pc:sldMkLst>
        <pc:picChg chg="add del mod">
          <ac:chgData name="Oula, Ratthiphone" userId="495bfc06-53a5-475b-91f5-39d15c1e832f" providerId="ADAL" clId="{551A9375-B646-4C5A-BA14-026AF78B86D3}" dt="2022-02-07T05:45:23.716" v="46" actId="478"/>
          <ac:picMkLst>
            <pc:docMk/>
            <pc:sldMk cId="0" sldId="258"/>
            <ac:picMk id="2" creationId="{5C23C8A1-EAFC-4A42-A6B5-3972DFCEA048}"/>
          </ac:picMkLst>
        </pc:picChg>
        <pc:picChg chg="add del mod">
          <ac:chgData name="Oula, Ratthiphone" userId="495bfc06-53a5-475b-91f5-39d15c1e832f" providerId="ADAL" clId="{551A9375-B646-4C5A-BA14-026AF78B86D3}" dt="2022-02-07T05:48:52.559" v="49" actId="478"/>
          <ac:picMkLst>
            <pc:docMk/>
            <pc:sldMk cId="0" sldId="258"/>
            <ac:picMk id="3" creationId="{7CE6E5AC-0E20-466D-9F64-C395354C36B3}"/>
          </ac:picMkLst>
        </pc:picChg>
        <pc:picChg chg="add del mod">
          <ac:chgData name="Oula, Ratthiphone" userId="495bfc06-53a5-475b-91f5-39d15c1e832f" providerId="ADAL" clId="{551A9375-B646-4C5A-BA14-026AF78B86D3}" dt="2022-02-07T05:49:14.522" v="51" actId="478"/>
          <ac:picMkLst>
            <pc:docMk/>
            <pc:sldMk cId="0" sldId="258"/>
            <ac:picMk id="4" creationId="{E24D948C-F1A9-47F3-B8BF-C8023A7273E1}"/>
          </ac:picMkLst>
        </pc:picChg>
        <pc:picChg chg="add del mod">
          <ac:chgData name="Oula, Ratthiphone" userId="495bfc06-53a5-475b-91f5-39d15c1e832f" providerId="ADAL" clId="{551A9375-B646-4C5A-BA14-026AF78B86D3}" dt="2022-02-07T05:51:14.156" v="54"/>
          <ac:picMkLst>
            <pc:docMk/>
            <pc:sldMk cId="0" sldId="258"/>
            <ac:picMk id="5" creationId="{CB99E613-BE92-4646-973D-4BE98DFD4E4A}"/>
          </ac:picMkLst>
        </pc:picChg>
        <pc:picChg chg="add del mod">
          <ac:chgData name="Oula, Ratthiphone" userId="495bfc06-53a5-475b-91f5-39d15c1e832f" providerId="ADAL" clId="{551A9375-B646-4C5A-BA14-026AF78B86D3}" dt="2022-02-07T05:53:29.769" v="56"/>
          <ac:picMkLst>
            <pc:docMk/>
            <pc:sldMk cId="0" sldId="258"/>
            <ac:picMk id="6" creationId="{D79FBFF0-13B4-4C9F-AEC5-64543F7DCA89}"/>
          </ac:picMkLst>
        </pc:picChg>
        <pc:picChg chg="add del mod">
          <ac:chgData name="Oula, Ratthiphone" userId="495bfc06-53a5-475b-91f5-39d15c1e832f" providerId="ADAL" clId="{551A9375-B646-4C5A-BA14-026AF78B86D3}" dt="2022-02-07T05:56:10.162" v="59" actId="478"/>
          <ac:picMkLst>
            <pc:docMk/>
            <pc:sldMk cId="0" sldId="258"/>
            <ac:picMk id="7" creationId="{7E0D7FD5-9E24-4F3D-A6E3-949D557D51A3}"/>
          </ac:picMkLst>
        </pc:picChg>
        <pc:picChg chg="add del mod">
          <ac:chgData name="Oula, Ratthiphone" userId="495bfc06-53a5-475b-91f5-39d15c1e832f" providerId="ADAL" clId="{551A9375-B646-4C5A-BA14-026AF78B86D3}" dt="2022-02-07T05:57:32.855" v="63" actId="478"/>
          <ac:picMkLst>
            <pc:docMk/>
            <pc:sldMk cId="0" sldId="258"/>
            <ac:picMk id="8" creationId="{EA713ABD-C6F7-4EFC-8ED0-513829CD4453}"/>
          </ac:picMkLst>
        </pc:picChg>
        <pc:picChg chg="add mod">
          <ac:chgData name="Oula, Ratthiphone" userId="495bfc06-53a5-475b-91f5-39d15c1e832f" providerId="ADAL" clId="{551A9375-B646-4C5A-BA14-026AF78B86D3}" dt="2022-02-07T05:59:13.801" v="64"/>
          <ac:picMkLst>
            <pc:docMk/>
            <pc:sldMk cId="0" sldId="258"/>
            <ac:picMk id="9" creationId="{2EEB4B8B-0583-4409-9D2C-8B3D6F1C3F9F}"/>
          </ac:picMkLst>
        </pc:picChg>
      </pc:sldChg>
      <pc:sldChg chg="addSp delSp modSp mod delAnim">
        <pc:chgData name="Oula, Ratthiphone" userId="495bfc06-53a5-475b-91f5-39d15c1e832f" providerId="ADAL" clId="{551A9375-B646-4C5A-BA14-026AF78B86D3}" dt="2022-02-07T06:09:02.986" v="79" actId="478"/>
        <pc:sldMkLst>
          <pc:docMk/>
          <pc:sldMk cId="0" sldId="259"/>
        </pc:sldMkLst>
        <pc:picChg chg="add del mod">
          <ac:chgData name="Oula, Ratthiphone" userId="495bfc06-53a5-475b-91f5-39d15c1e832f" providerId="ADAL" clId="{551A9375-B646-4C5A-BA14-026AF78B86D3}" dt="2022-02-07T05:54:47.148" v="57" actId="478"/>
          <ac:picMkLst>
            <pc:docMk/>
            <pc:sldMk cId="0" sldId="259"/>
            <ac:picMk id="2" creationId="{7565864A-4B33-4E16-8A91-3506B5525487}"/>
          </ac:picMkLst>
        </pc:picChg>
        <pc:picChg chg="add del mod">
          <ac:chgData name="Oula, Ratthiphone" userId="495bfc06-53a5-475b-91f5-39d15c1e832f" providerId="ADAL" clId="{551A9375-B646-4C5A-BA14-026AF78B86D3}" dt="2022-02-07T05:56:34.158" v="60" actId="478"/>
          <ac:picMkLst>
            <pc:docMk/>
            <pc:sldMk cId="0" sldId="259"/>
            <ac:picMk id="3" creationId="{2B8B685D-BA27-4947-B7AF-9326BE6DBE3B}"/>
          </ac:picMkLst>
        </pc:picChg>
        <pc:picChg chg="add del mod">
          <ac:chgData name="Oula, Ratthiphone" userId="495bfc06-53a5-475b-91f5-39d15c1e832f" providerId="ADAL" clId="{551A9375-B646-4C5A-BA14-026AF78B86D3}" dt="2022-02-07T05:59:18.948" v="65" actId="478"/>
          <ac:picMkLst>
            <pc:docMk/>
            <pc:sldMk cId="0" sldId="259"/>
            <ac:picMk id="4" creationId="{BC6DF589-2B33-4E9F-BAEE-8644689FB6CB}"/>
          </ac:picMkLst>
        </pc:picChg>
        <pc:picChg chg="add del mod">
          <ac:chgData name="Oula, Ratthiphone" userId="495bfc06-53a5-475b-91f5-39d15c1e832f" providerId="ADAL" clId="{551A9375-B646-4C5A-BA14-026AF78B86D3}" dt="2022-02-07T06:00:36.017" v="67" actId="478"/>
          <ac:picMkLst>
            <pc:docMk/>
            <pc:sldMk cId="0" sldId="259"/>
            <ac:picMk id="5" creationId="{60AEEFDF-EF91-4EFE-94A3-031A890BF684}"/>
          </ac:picMkLst>
        </pc:picChg>
        <pc:picChg chg="add del mod">
          <ac:chgData name="Oula, Ratthiphone" userId="495bfc06-53a5-475b-91f5-39d15c1e832f" providerId="ADAL" clId="{551A9375-B646-4C5A-BA14-026AF78B86D3}" dt="2022-02-07T06:00:57.305" v="69" actId="478"/>
          <ac:picMkLst>
            <pc:docMk/>
            <pc:sldMk cId="0" sldId="259"/>
            <ac:picMk id="6" creationId="{86945C33-9507-4D38-8493-2CDBC6BEDF08}"/>
          </ac:picMkLst>
        </pc:picChg>
        <pc:picChg chg="add del mod">
          <ac:chgData name="Oula, Ratthiphone" userId="495bfc06-53a5-475b-91f5-39d15c1e832f" providerId="ADAL" clId="{551A9375-B646-4C5A-BA14-026AF78B86D3}" dt="2022-02-07T06:02:16.581" v="71" actId="478"/>
          <ac:picMkLst>
            <pc:docMk/>
            <pc:sldMk cId="0" sldId="259"/>
            <ac:picMk id="7" creationId="{642D1E8E-E79F-4231-A6C9-A0816C2E95ED}"/>
          </ac:picMkLst>
        </pc:picChg>
        <pc:picChg chg="add del mod">
          <ac:chgData name="Oula, Ratthiphone" userId="495bfc06-53a5-475b-91f5-39d15c1e832f" providerId="ADAL" clId="{551A9375-B646-4C5A-BA14-026AF78B86D3}" dt="2022-02-07T06:04:02.237" v="73" actId="478"/>
          <ac:picMkLst>
            <pc:docMk/>
            <pc:sldMk cId="0" sldId="259"/>
            <ac:picMk id="8" creationId="{7333CA91-EEE7-486D-91F6-947D91F4561C}"/>
          </ac:picMkLst>
        </pc:picChg>
        <pc:picChg chg="add del mod">
          <ac:chgData name="Oula, Ratthiphone" userId="495bfc06-53a5-475b-91f5-39d15c1e832f" providerId="ADAL" clId="{551A9375-B646-4C5A-BA14-026AF78B86D3}" dt="2022-02-07T06:04:43.139" v="75" actId="478"/>
          <ac:picMkLst>
            <pc:docMk/>
            <pc:sldMk cId="0" sldId="259"/>
            <ac:picMk id="9" creationId="{994D0229-600D-408F-85F5-6A59185F01CA}"/>
          </ac:picMkLst>
        </pc:picChg>
        <pc:picChg chg="add del mod">
          <ac:chgData name="Oula, Ratthiphone" userId="495bfc06-53a5-475b-91f5-39d15c1e832f" providerId="ADAL" clId="{551A9375-B646-4C5A-BA14-026AF78B86D3}" dt="2022-02-07T06:07:22.981" v="77" actId="478"/>
          <ac:picMkLst>
            <pc:docMk/>
            <pc:sldMk cId="0" sldId="259"/>
            <ac:picMk id="10" creationId="{97C077BF-6B8C-4059-AB6D-1A38D07A3046}"/>
          </ac:picMkLst>
        </pc:picChg>
        <pc:picChg chg="add del mod">
          <ac:chgData name="Oula, Ratthiphone" userId="495bfc06-53a5-475b-91f5-39d15c1e832f" providerId="ADAL" clId="{551A9375-B646-4C5A-BA14-026AF78B86D3}" dt="2022-02-07T06:09:02.986" v="79" actId="478"/>
          <ac:picMkLst>
            <pc:docMk/>
            <pc:sldMk cId="0" sldId="259"/>
            <ac:picMk id="11" creationId="{05C232C4-F1FF-4302-BD81-9037153E1B56}"/>
          </ac:picMkLst>
        </pc:picChg>
      </pc:sldChg>
      <pc:sldChg chg="modSp mod">
        <pc:chgData name="Oula, Ratthiphone" userId="495bfc06-53a5-475b-91f5-39d15c1e832f" providerId="ADAL" clId="{551A9375-B646-4C5A-BA14-026AF78B86D3}" dt="2022-02-07T05:40:58.370" v="42" actId="2711"/>
        <pc:sldMkLst>
          <pc:docMk/>
          <pc:sldMk cId="0" sldId="260"/>
        </pc:sldMkLst>
        <pc:spChg chg="mod">
          <ac:chgData name="Oula, Ratthiphone" userId="495bfc06-53a5-475b-91f5-39d15c1e832f" providerId="ADAL" clId="{551A9375-B646-4C5A-BA14-026AF78B86D3}" dt="2022-02-07T05:40:58.370" v="42" actId="2711"/>
          <ac:spMkLst>
            <pc:docMk/>
            <pc:sldMk cId="0" sldId="260"/>
            <ac:spMk id="161" creationId="{00000000-0000-0000-0000-000000000000}"/>
          </ac:spMkLst>
        </pc:spChg>
      </pc:sldChg>
      <pc:sldChg chg="modSp mod">
        <pc:chgData name="Oula, Ratthiphone" userId="495bfc06-53a5-475b-91f5-39d15c1e832f" providerId="ADAL" clId="{551A9375-B646-4C5A-BA14-026AF78B86D3}" dt="2022-02-07T06:16:15.852" v="121" actId="20577"/>
        <pc:sldMkLst>
          <pc:docMk/>
          <pc:sldMk cId="0" sldId="262"/>
        </pc:sldMkLst>
        <pc:spChg chg="mod">
          <ac:chgData name="Oula, Ratthiphone" userId="495bfc06-53a5-475b-91f5-39d15c1e832f" providerId="ADAL" clId="{551A9375-B646-4C5A-BA14-026AF78B86D3}" dt="2022-02-07T06:16:15.852" v="121" actId="20577"/>
          <ac:spMkLst>
            <pc:docMk/>
            <pc:sldMk cId="0" sldId="262"/>
            <ac:spMk id="23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7226/5962" TargetMode="External"/><Relationship Id="rId3" Type="http://schemas.openxmlformats.org/officeDocument/2006/relationships/hyperlink" Target="https://pubmed.ncbi.nlm.nih.gov/?term=Institute+of+Medicine+(US)+Committee+on+Micronutrient+Deficiencies%5bCorporate+Author%5d" TargetMode="External"/><Relationship Id="rId7" Type="http://schemas.openxmlformats.org/officeDocument/2006/relationships/hyperlink" Target="http://www.ncbi.nlm.nih.gov/books/nbk230107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med.ncbi.nlm.nih.gov/?term=Horwitz+A%5bEditor%5d" TargetMode="External"/><Relationship Id="rId5" Type="http://schemas.openxmlformats.org/officeDocument/2006/relationships/hyperlink" Target="https://pubmed.ncbi.nlm.nih.gov/?term=Kennedy+ET%5bEditor%5d" TargetMode="External"/><Relationship Id="rId4" Type="http://schemas.openxmlformats.org/officeDocument/2006/relationships/hyperlink" Target="https://pubmed.ncbi.nlm.nih.gov/?term=Howson+CP%5bEditor%5d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l-dictionary.thefreedictionary.com/Nutrient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ເປົ້າໝາຍ: </a:t>
            </a:r>
            <a:r>
              <a:rPr lang="en-US" sz="900" baseline="0" dirty="0">
                <a:latin typeface="Saysettha OT" panose="020B0504020207020204" pitchFamily="34" charset="-34"/>
                <a:cs typeface="Saysettha OT" panose="020B0504020207020204" pitchFamily="34" charset="-34"/>
              </a:rPr>
              <a:t>40 </a:t>
            </a:r>
            <a:r>
              <a:rPr lang="lo-LA" sz="900" baseline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ນາທີ</a:t>
            </a:r>
            <a:endParaRPr sz="9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o-LA" dirty="0"/>
              <a:t>ບັນດາປະເທດທີ່ມີເດັກຂາດໂພຊະນາການ ດ້ວຍຮູບແບບຊໍ້າຊ້ອນ ຂອງການຂາດສານອາຫານລວງສູງບໍ່ໄດ້ມາດຕະຖານໃນໄວເດັກ, ພະຍາດເລືອດຈາງ ແລະ ນ້ຳໜັກເກີນໃນກຸ່ມແມ່ຍິງ, ໃນປີ </a:t>
            </a:r>
            <a:r>
              <a:rPr lang="en-US" dirty="0"/>
              <a:t>2017 </a:t>
            </a:r>
            <a:r>
              <a:rPr lang="lo-LA" dirty="0"/>
              <a:t>ແລະ </a:t>
            </a:r>
            <a:r>
              <a:rPr lang="en-US" dirty="0"/>
              <a:t>2018</a:t>
            </a: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3194"/>
              <a:buChar char="•"/>
            </a:pPr>
            <a:r>
              <a:rPr lang="lo-LA" sz="1200" dirty="0"/>
              <a:t>ໃນທົ່ວໂລກ, 1 ໃນ 3 ຄົນ ໄດ້ຮັບຜົນກະທົບຢ່າງໜ້ອຍ ຈາກບັນຫາການຂາດໂພຊະນາການ</a:t>
            </a: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3194"/>
              <a:buChar char="•"/>
            </a:pPr>
            <a:r>
              <a:rPr lang="lo-LA" sz="1200" b="1" dirty="0">
                <a:latin typeface="Arial"/>
                <a:ea typeface="Arial"/>
                <a:cs typeface="Arial"/>
                <a:sym typeface="Arial"/>
              </a:rPr>
              <a:t>ພາລະທີ່ໜັກເປັນເທົ່າໂຕ ສຳລັບການຂາດໂພຊະນາການ</a:t>
            </a:r>
            <a:r>
              <a:rPr lang="lo-LA" sz="1200" b="0" dirty="0">
                <a:latin typeface="Arial"/>
                <a:ea typeface="Arial"/>
                <a:cs typeface="Arial"/>
                <a:sym typeface="Arial"/>
              </a:rPr>
              <a:t> ແມ່ນພາວະທີ່ມີທັງບັນຫາຂາດສານອາຫານ ແລະ ບັນຫາໂພຊະນາການເກີນ ໃນກຸ່ມປະຊາກອນດຽວກັນຕະຫຼອດໄລຍະວົງຈອນຊີວິດ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dirty="0"/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3194"/>
              <a:buChar char="•"/>
            </a:pPr>
            <a:r>
              <a:rPr lang="lo-LA" sz="1200" b="1" dirty="0">
                <a:latin typeface="Arial"/>
                <a:ea typeface="Arial"/>
                <a:cs typeface="Arial"/>
                <a:sym typeface="Arial"/>
              </a:rPr>
              <a:t>ພາລະທີ່ໜັກ ສາມເທົ່າໂຕ ສຳລັບການຂາດໂພຊະນາການ </a:t>
            </a:r>
            <a:r>
              <a:rPr lang="lo-LA" sz="1200" b="0" dirty="0">
                <a:latin typeface="Arial"/>
                <a:ea typeface="Arial"/>
                <a:cs typeface="Arial"/>
                <a:sym typeface="Arial"/>
              </a:rPr>
              <a:t>ແມ່ນພາວະທີ່ມີທັງບັນຫາໂພຊະນາການເກີນ, ຂາດສາອາຫານ ແລະ ຂາດຈຸລະສານອາຫານ ໃນກຸ່ມປະຊາກອນດຽວກັນຕະຫຼອດຊ່ວງວົງຈອນຊີວິດ</a:t>
            </a:r>
            <a:endParaRPr lang="en-US" dirty="0"/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3194"/>
              <a:buChar char="•"/>
            </a:pPr>
            <a:r>
              <a:rPr lang="lo-LA" sz="1200" dirty="0"/>
              <a:t>ຫຼາຍບັນຫາ ສາມາດເກີດໄດ້ທັງໃນລະດັບລາຍບຸກຄົນ, ຄອບຄົວ ຫຼື ສັງຄົມ</a:t>
            </a:r>
            <a:endParaRPr lang="en-US"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Pee, S., Taren, D. </a:t>
            </a:r>
            <a:r>
              <a:rPr lang="lo-LA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ແລະ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Bloem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M.W. eds., 2017. </a:t>
            </a:r>
            <a:r>
              <a:rPr lang="lo-LA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ການພັດທະນາສາກົນດ້ານໂພຊະນາການ ແລະ ສຸຂະພາບ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(p. 827). Humana Press.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9" name="Google Shape;279;p7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lo-LA" dirty="0"/>
              <a:t>ແຫຼ່ງຂໍ້ມູນ: ລາຍງານຕົວເລກອຶດຫິວສາກົນ, ຄວາມທ້າທາຍກໍລະນີຂາດສານອາຫານບໍ່ສະແດງອາການ</a:t>
            </a:r>
            <a:r>
              <a:rPr lang="en-US" sz="1200" dirty="0"/>
              <a:t>, 2014, IFPRI</a:t>
            </a:r>
            <a:endParaRPr dirty="0"/>
          </a:p>
        </p:txBody>
      </p:sp>
      <p:sp>
        <p:nvSpPr>
          <p:cNvPr id="292" name="Google Shape;292;p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lo-LA" dirty="0"/>
              <a:t>ໝາຍເຫດ: ການທີ່ມີໂພຊະນາການທີ່ດີ ຈະຊ່ວຍປະກອບສ່ວນໃນກຳລັງການຜະລິດ, ມີສຸຂະພາບຈິດທີ່ດີ ແລະ ນຳໄປສູ່ການມີສຸຂະພາບທີ່ດີ ແລະ ມີຊີວິດຍືນຍາວ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7" name="Google Shape;327;p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*** </a:t>
            </a:r>
            <a:r>
              <a:rPr lang="lo-LA" dirty="0"/>
              <a:t>ເປົ້າໝາຍສຳຄັນ: ນຳສະເໜີຂໍ້ມູນອາຫານທີ່ພໍດີ ແລະ ສົມສ່ວນ-​ສ້າງສະໄລນຳສະເໜີແຍກກັນ</a:t>
            </a:r>
            <a:r>
              <a:rPr lang="en-US" dirty="0"/>
              <a:t>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o-LA" dirty="0"/>
              <a:t>ອາຫານລາວ</a:t>
            </a:r>
            <a:r>
              <a:rPr lang="en-US" dirty="0"/>
              <a:t>:  </a:t>
            </a:r>
            <a:r>
              <a:rPr lang="lo-LA" dirty="0"/>
              <a:t>ນຳສະເໜີບັນດາໝວດອາຫານ</a:t>
            </a:r>
            <a:r>
              <a:rPr lang="en-US" dirty="0"/>
              <a:t> 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o-L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ການປ້ອງກັນການຂາດຈຸລະສານອາຫານ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lo-LA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ເປັນເຄື່ອງມືສຳລັບຜູ້ກຳນົດນະໂຍບາຍ ແລະ ພະນັກງານສາທາລະນະສຸກ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o-LA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ຄະນະສະກຳມະການຖາບັນການແພດ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(US) </a:t>
            </a:r>
            <a:r>
              <a:rPr lang="lo-LA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ສຶກສາກ່ຽວກັບບັນການການຂາດຈຸລະສານອາຫານ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Christopher P. Howson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Eileen T. Kennedy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Abraham Horwitz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, </a:t>
            </a:r>
            <a:r>
              <a:rPr lang="lo-LA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ຜູ້ຂຽນ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Washington (DC): National Academies Press (US); 1998.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PMID: 25101378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Bookshelf ID: 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NBK230107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DOI: 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10.17226/5962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2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2" name="Google Shape;352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0" name="Google Shape;360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0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p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7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: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ສານອາຫານ</a:t>
            </a:r>
            <a:r>
              <a:rPr lang="en-US" u="sng" dirty="0">
                <a:solidFill>
                  <a:schemeClr val="hlin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3"/>
              </a:rPr>
              <a:t> | </a:t>
            </a:r>
            <a:r>
              <a:rPr lang="lo-LA" u="sng" dirty="0">
                <a:solidFill>
                  <a:schemeClr val="hlin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3"/>
              </a:rPr>
              <a:t>ນິຍາມຂອງສານອາຫານ ໂດຍວັດຈະນານຸກົມຂອງແພດ</a:t>
            </a:r>
            <a:r>
              <a:rPr lang="en-US" u="sng" dirty="0">
                <a:solidFill>
                  <a:schemeClr val="hlin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hlinkClick r:id="rId3"/>
              </a:rPr>
              <a:t> (thefreedictionary.com)</a:t>
            </a:r>
            <a:endParaRPr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01" name="Google Shape;101;p7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" name="Google Shape;112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3" name="Google Shape;113;p6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9" name="Google Shape;14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0" name="Google Shape;150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35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0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6" name="Google Shape;206;p7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7"/>
          <p:cNvSpPr txBox="1">
            <a:spLocks noGrp="1"/>
          </p:cNvSpPr>
          <p:nvPr>
            <p:ph type="ctrTitle"/>
          </p:nvPr>
        </p:nvSpPr>
        <p:spPr>
          <a:xfrm>
            <a:off x="1143000" y="435406"/>
            <a:ext cx="6858000" cy="202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sz="4125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7"/>
          <p:cNvSpPr txBox="1">
            <a:spLocks noGrp="1"/>
          </p:cNvSpPr>
          <p:nvPr>
            <p:ph type="subTitle" idx="1"/>
          </p:nvPr>
        </p:nvSpPr>
        <p:spPr>
          <a:xfrm>
            <a:off x="1143000" y="2554975"/>
            <a:ext cx="6858000" cy="140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6" name="Google Shape;16;p107"/>
          <p:cNvCxnSpPr/>
          <p:nvPr/>
        </p:nvCxnSpPr>
        <p:spPr>
          <a:xfrm>
            <a:off x="1143000" y="2471268"/>
            <a:ext cx="685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107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36759"/>
            <a:ext cx="9144000" cy="1158132"/>
          </a:xfrm>
          <a:prstGeom prst="rect">
            <a:avLst/>
          </a:prstGeom>
          <a:noFill/>
          <a:ln>
            <a:noFill/>
          </a:ln>
          <a:effectLst>
            <a:outerShdw blurRad="127000" dist="762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3"/>
          <p:cNvSpPr txBox="1">
            <a:spLocks noGrp="1"/>
          </p:cNvSpPr>
          <p:nvPr>
            <p:ph type="body" idx="1"/>
          </p:nvPr>
        </p:nvSpPr>
        <p:spPr>
          <a:xfrm>
            <a:off x="628650" y="1490804"/>
            <a:ext cx="3805237" cy="470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3"/>
          <p:cNvSpPr txBox="1">
            <a:spLocks noGrp="1"/>
          </p:cNvSpPr>
          <p:nvPr>
            <p:ph type="body" idx="2"/>
          </p:nvPr>
        </p:nvSpPr>
        <p:spPr>
          <a:xfrm>
            <a:off x="4710113" y="1501437"/>
            <a:ext cx="3805237" cy="470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3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65" name="Google Shape;65;p113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4"/>
          <p:cNvSpPr txBox="1">
            <a:spLocks noGrp="1"/>
          </p:cNvSpPr>
          <p:nvPr>
            <p:ph type="body" idx="1"/>
          </p:nvPr>
        </p:nvSpPr>
        <p:spPr>
          <a:xfrm>
            <a:off x="629842" y="1490156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" name="Google Shape;68;p114"/>
          <p:cNvSpPr txBox="1">
            <a:spLocks noGrp="1"/>
          </p:cNvSpPr>
          <p:nvPr>
            <p:ph type="body" idx="2"/>
          </p:nvPr>
        </p:nvSpPr>
        <p:spPr>
          <a:xfrm>
            <a:off x="629842" y="2324702"/>
            <a:ext cx="3868340" cy="389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4"/>
          <p:cNvSpPr txBox="1">
            <a:spLocks noGrp="1"/>
          </p:cNvSpPr>
          <p:nvPr>
            <p:ph type="body" idx="3"/>
          </p:nvPr>
        </p:nvSpPr>
        <p:spPr>
          <a:xfrm>
            <a:off x="4629150" y="1490156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0" name="Google Shape;70;p114"/>
          <p:cNvSpPr txBox="1">
            <a:spLocks noGrp="1"/>
          </p:cNvSpPr>
          <p:nvPr>
            <p:ph type="body" idx="4"/>
          </p:nvPr>
        </p:nvSpPr>
        <p:spPr>
          <a:xfrm>
            <a:off x="4629150" y="2335334"/>
            <a:ext cx="3887391" cy="389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4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73" name="Google Shape;73;p114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Full 1">
  <p:cSld name="Photo Full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15"/>
          <p:cNvSpPr txBox="1">
            <a:spLocks noGrp="1"/>
          </p:cNvSpPr>
          <p:nvPr>
            <p:ph type="body" idx="1"/>
          </p:nvPr>
        </p:nvSpPr>
        <p:spPr>
          <a:xfrm>
            <a:off x="120770" y="6119609"/>
            <a:ext cx="4063160" cy="17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sz="825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5"/>
          <p:cNvSpPr txBox="1">
            <a:spLocks noGrp="1"/>
          </p:cNvSpPr>
          <p:nvPr>
            <p:ph type="body" idx="3"/>
          </p:nvPr>
        </p:nvSpPr>
        <p:spPr>
          <a:xfrm>
            <a:off x="0" y="5108832"/>
            <a:ext cx="4191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5750" tIns="45700" rIns="91425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99AF-5922-44E5-9E71-FB33E80F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2E914-CF20-4F3F-B23A-83D4918614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886700" cy="4678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9EE821C-D3FC-F840-B5AB-7C546ADF2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2403FB-25DD-1F4D-9D47-C1CEC8B569F3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4F31CD1-81B6-E441-8BF9-425024CD323B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7" name="Triangle 2">
              <a:extLst>
                <a:ext uri="{FF2B5EF4-FFF2-40B4-BE49-F238E27FC236}">
                  <a16:creationId xmlns:a16="http://schemas.microsoft.com/office/drawing/2014/main" id="{31FC9281-ABA2-D54B-B89E-6A8583D74FC8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2">
              <a:extLst>
                <a:ext uri="{FF2B5EF4-FFF2-40B4-BE49-F238E27FC236}">
                  <a16:creationId xmlns:a16="http://schemas.microsoft.com/office/drawing/2014/main" id="{718F5D4B-0782-F14D-8BD0-14A29D5E622D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179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3"/>
          <p:cNvSpPr txBox="1">
            <a:spLocks noGrp="1"/>
          </p:cNvSpPr>
          <p:nvPr>
            <p:ph type="body" idx="1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23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22" name="Google Shape;22;p123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4"/>
          <p:cNvSpPr txBox="1">
            <a:spLocks noGrp="1"/>
          </p:cNvSpPr>
          <p:nvPr>
            <p:ph type="body" idx="1"/>
          </p:nvPr>
        </p:nvSpPr>
        <p:spPr>
          <a:xfrm>
            <a:off x="628650" y="1488557"/>
            <a:ext cx="7886700" cy="465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2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24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2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750"/>
            </a:lvl9pPr>
          </a:lstStyle>
          <a:p>
            <a:endParaRPr/>
          </a:p>
        </p:txBody>
      </p:sp>
      <p:sp>
        <p:nvSpPr>
          <p:cNvPr id="33" name="Google Shape;33;p1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25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6"/>
          <p:cNvSpPr txBox="1">
            <a:spLocks noGrp="1"/>
          </p:cNvSpPr>
          <p:nvPr>
            <p:ph type="body" idx="1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6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40" name="Google Shape;40;p126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1" name="Google Shape;41;p126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42" name="Google Shape;42;p126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l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26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8"/>
          <p:cNvSpPr txBox="1">
            <a:spLocks noGrp="1"/>
          </p:cNvSpPr>
          <p:nvPr>
            <p:ph type="ctrTitle"/>
          </p:nvPr>
        </p:nvSpPr>
        <p:spPr>
          <a:xfrm>
            <a:off x="1143000" y="1175356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sz="4125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108"/>
          <p:cNvCxnSpPr/>
          <p:nvPr/>
        </p:nvCxnSpPr>
        <p:spPr>
          <a:xfrm>
            <a:off x="1143000" y="3562956"/>
            <a:ext cx="685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" name="Google Shape;47;p108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36759"/>
            <a:ext cx="9144000" cy="1158132"/>
          </a:xfrm>
          <a:prstGeom prst="rect">
            <a:avLst/>
          </a:prstGeom>
          <a:noFill/>
          <a:ln>
            <a:noFill/>
          </a:ln>
          <a:effectLst>
            <a:outerShdw blurRad="127000" dist="762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9"/>
          <p:cNvSpPr txBox="1">
            <a:spLocks noGrp="1"/>
          </p:cNvSpPr>
          <p:nvPr>
            <p:ph type="title"/>
          </p:nvPr>
        </p:nvSpPr>
        <p:spPr>
          <a:xfrm>
            <a:off x="3928681" y="767882"/>
            <a:ext cx="393336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9"/>
          <p:cNvSpPr txBox="1">
            <a:spLocks noGrp="1"/>
          </p:cNvSpPr>
          <p:nvPr>
            <p:ph type="body" idx="1"/>
          </p:nvPr>
        </p:nvSpPr>
        <p:spPr>
          <a:xfrm>
            <a:off x="3928681" y="3647607"/>
            <a:ext cx="393336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51" name="Google Shape;51;p109"/>
          <p:cNvCxnSpPr/>
          <p:nvPr/>
        </p:nvCxnSpPr>
        <p:spPr>
          <a:xfrm>
            <a:off x="3928681" y="3628283"/>
            <a:ext cx="521531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0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55" name="Google Shape;55;p110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Header">
  <p:cSld name="Sub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2"/>
          <p:cNvSpPr txBox="1">
            <a:spLocks noGrp="1"/>
          </p:cNvSpPr>
          <p:nvPr>
            <p:ph type="title"/>
          </p:nvPr>
        </p:nvSpPr>
        <p:spPr>
          <a:xfrm>
            <a:off x="628650" y="2094614"/>
            <a:ext cx="7886700" cy="157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eorgia"/>
              <a:buNone/>
              <a:defRPr sz="3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2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/>
              <a:t>‹#›</a:t>
            </a:fld>
            <a:endParaRPr b="1"/>
          </a:p>
        </p:txBody>
      </p:sp>
      <p:cxnSp>
        <p:nvCxnSpPr>
          <p:cNvPr id="59" name="Google Shape;59;p112"/>
          <p:cNvCxnSpPr/>
          <p:nvPr/>
        </p:nvCxnSpPr>
        <p:spPr>
          <a:xfrm>
            <a:off x="628650" y="3678866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5"/>
          <p:cNvSpPr txBox="1">
            <a:spLocks noGrp="1"/>
          </p:cNvSpPr>
          <p:nvPr>
            <p:ph type="body" idx="1"/>
          </p:nvPr>
        </p:nvSpPr>
        <p:spPr>
          <a:xfrm>
            <a:off x="628650" y="1488557"/>
            <a:ext cx="7886700" cy="465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5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159740" y="6163738"/>
            <a:ext cx="8841441" cy="51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lo-LA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ໄດ້ຮັບທຶນສະໜັບສະໜູນຈາກອົງການ</a:t>
            </a:r>
            <a:r>
              <a:rPr lang="en-US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 USAID </a:t>
            </a:r>
            <a:r>
              <a:rPr lang="lo-LA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ສຳລັບຂໍ້ຕົກລົງໂຄງການຮ່ວມມື </a:t>
            </a:r>
            <a:r>
              <a:rPr lang="en-US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#7200AA18CA00009 </a:t>
            </a:r>
            <a:br>
              <a:rPr lang="en-US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</a:br>
            <a:r>
              <a:rPr lang="en-US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(LASER-PULSE) </a:t>
            </a:r>
            <a:r>
              <a:rPr lang="lo-LA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ໃຫ້ກັບມະຫາວິທະຍາໄລເພີດູ</a:t>
            </a:r>
            <a:r>
              <a:rPr lang="en-US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. </a:t>
            </a:r>
            <a:r>
              <a:rPr lang="lo-LA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ເນື້ອໃນແມ່ນບັນຍາຍມາຈາກປະສົບການຂອງຜູ້ຂຽນ ບໍ່ແມ່ນເນື້ອຫາສະເພາະຂອງອົງການ </a:t>
            </a:r>
            <a:r>
              <a:rPr lang="en-US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USAID. </a:t>
            </a:r>
            <a:endParaRPr sz="11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lo-LA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ຂໍ້ມູນເພີ່ມເຕີມກະລຸນນາຕິດຕໍ່ກັບອົງການ </a:t>
            </a:r>
            <a:r>
              <a:rPr lang="en-US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CRS </a:t>
            </a:r>
            <a:r>
              <a:rPr lang="lo-LA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ປະຈຳ ສປປ ລາວ</a:t>
            </a:r>
            <a:r>
              <a:rPr lang="en-US" sz="1100" b="0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34055" y="4216400"/>
            <a:ext cx="8841441" cy="75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None/>
            </a:pPr>
            <a:r>
              <a:rPr lang="lo-LA" sz="1800" b="1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ການເຝິກອົບຮົມໂດຍ ໂຄງການການສ້າງຄວາມເຂັ້ມແຂງໃນການຄົ້ນຄ້ວາທາງດ້ານໂພຊະນາການ</a:t>
            </a:r>
            <a:r>
              <a:rPr lang="en-US" sz="1800" b="1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 (ANRCB), </a:t>
            </a:r>
            <a:r>
              <a:rPr lang="lo-LA" sz="1800" b="1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   ພາຍ</a:t>
            </a:r>
            <a:r>
              <a:rPr lang="lo-LA" sz="1800" b="1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ໃ</a:t>
            </a:r>
            <a:r>
              <a:rPr lang="lo-LA" sz="1800" b="1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ຕ້ ໂຄງການ ລິເລີ່ມທາງໂພຊະນາການ ລາວ-ອາເມລິກາ</a:t>
            </a:r>
            <a:r>
              <a:rPr lang="en-US" sz="1800" b="1" i="0" u="none" strike="noStrike" cap="none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 (LANI)</a:t>
            </a:r>
            <a:endParaRPr sz="18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</p:txBody>
      </p:sp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159740" y="-250166"/>
            <a:ext cx="8984260" cy="185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lo-LA" sz="3600" b="1" dirty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ແນະນຳແນວຄວາມຄິດທາງດ້ານໂພຊະນາການ</a:t>
            </a:r>
            <a:endParaRPr lang="lo-LA" sz="3600" dirty="0">
              <a:solidFill>
                <a:srgbClr val="FFFFFF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Google Shape;106;p2"/>
          <p:cNvSpPr txBox="1">
            <a:spLocks/>
          </p:cNvSpPr>
          <p:nvPr/>
        </p:nvSpPr>
        <p:spPr>
          <a:xfrm>
            <a:off x="8460" y="1707525"/>
            <a:ext cx="91440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SzPts val="1622"/>
            </a:pPr>
            <a:r>
              <a:rPr lang="lo-LA" sz="20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ຫົວຂໍ້ທີ</a:t>
            </a:r>
            <a:r>
              <a:rPr lang="en-US" sz="20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2</a:t>
            </a:r>
            <a:endParaRPr lang="lo-LA" sz="2000" b="1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SzPts val="1622"/>
            </a:pPr>
            <a:br>
              <a:rPr lang="en-US" sz="20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en-US" sz="20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ສານອາຫານທີ່ມີຢູ່ໃນອາຫານ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algn="ctr">
              <a:lnSpc>
                <a:spcPct val="100000"/>
              </a:lnSpc>
              <a:buSzPts val="1622"/>
            </a:pPr>
            <a:endParaRPr lang="en-US" sz="200" dirty="0">
              <a:solidFill>
                <a:schemeClr val="dk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algn="ctr">
              <a:lnSpc>
                <a:spcPct val="100000"/>
              </a:lnSpc>
              <a:buClr>
                <a:schemeClr val="dk1"/>
              </a:buClr>
              <a:buSzPts val="1622"/>
            </a:pPr>
            <a:r>
              <a:rPr lang="lo-LA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ທ່ານ ນາງ </a:t>
            </a:r>
            <a:r>
              <a:rPr lang="en-US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Susmita Ghosh MS</a:t>
            </a:r>
          </a:p>
          <a:p>
            <a:pPr algn="ctr">
              <a:lnSpc>
                <a:spcPct val="100000"/>
              </a:lnSpc>
              <a:buClr>
                <a:schemeClr val="dk1"/>
              </a:buClr>
              <a:buSzPts val="1622"/>
            </a:pPr>
            <a:r>
              <a:rPr lang="lo-LA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ທ່ານ</a:t>
            </a:r>
            <a:r>
              <a:rPr lang="en-US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ດຣ. ລັດທິພອນ ອູລາ</a:t>
            </a:r>
            <a:r>
              <a:rPr lang="en-US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MD, MCN</a:t>
            </a:r>
          </a:p>
          <a:p>
            <a:pPr algn="ctr">
              <a:lnSpc>
                <a:spcPct val="100000"/>
              </a:lnSpc>
              <a:buClr>
                <a:schemeClr val="dk1"/>
              </a:buClr>
              <a:buSzPts val="1622"/>
            </a:pPr>
            <a:r>
              <a:rPr lang="lo-LA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ທ່ານ ດຣ.</a:t>
            </a:r>
            <a:r>
              <a:rPr lang="en-US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Nilupa S. </a:t>
            </a:r>
            <a:r>
              <a:rPr lang="en-US" sz="1600" b="1" dirty="0" err="1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Gunaratna,MS</a:t>
            </a:r>
            <a:r>
              <a:rPr lang="en-US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. PhD</a:t>
            </a:r>
          </a:p>
          <a:p>
            <a:pPr marL="0" indent="0" algn="ctr">
              <a:lnSpc>
                <a:spcPct val="100000"/>
              </a:lnSpc>
              <a:buSzPts val="1622"/>
            </a:pPr>
            <a:endParaRPr lang="en-US"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2"/>
    </mc:Choice>
    <mc:Fallback xmlns="">
      <p:transition spd="slow" advTm="83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Georgia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ຮູບແບບຂອງການຂາດສານອາຫານ</a:t>
            </a:r>
            <a:endParaRPr sz="3600" b="1" dirty="0">
              <a:solidFill>
                <a:srgbClr val="00727E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199" name="Google Shape;199;p73"/>
          <p:cNvSpPr txBox="1">
            <a:spLocks noGrp="1"/>
          </p:cNvSpPr>
          <p:nvPr>
            <p:ph type="body" idx="1"/>
          </p:nvPr>
        </p:nvSpPr>
        <p:spPr>
          <a:xfrm>
            <a:off x="707922" y="1487967"/>
            <a:ext cx="7807427" cy="500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•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ການຂາດສານອາຫານ ສະແດງອອກຫຼາຍຮູບແບບ: 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ການຂາດສານອາຫານ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ຂາດພະລັງງານ 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(calories)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ຫຼື ທາດຊີ້ນ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ພາວະໂພຊະນາການເກີນ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ເກີນພະລັງງານທີ່ຈຳເປັນ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(calories)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“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ການອຶດຫິວທີ່ເຊື່ອງຊ້ອນ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”: 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ອາດຈະຂາດໜຶ່ງ ຫຼື ຫຼາຍຈຸລະສານອາຫານ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•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ສາເຫດຂອງການຂາດສານອາຫານ ປະກອບມີ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ການບໍລິໂພກອາຫານບໍ່ພຽງພໍ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ລະບົບລຳໃສ້ດູດຊຶມອາຫານຫຼຸດລົງ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ຄວາມຕ້ອງການສານອາຫານເພີ່ມຂຶ້ນ ເນື່ອງຈາກບາງພະຍາດ ຫຼື ສະພາບທາງສາລິລະວິທະຍາ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ເຊັ່ນ: ການຖືພາ ຫຼື ການໃຫ້ນົມລູກ</a:t>
            </a:r>
            <a:r>
              <a:rPr lang="en-US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0" name="Google Shape;200;p73"/>
          <p:cNvSpPr/>
          <p:nvPr/>
        </p:nvSpPr>
        <p:spPr>
          <a:xfrm>
            <a:off x="122744" y="6466891"/>
            <a:ext cx="2246829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lo-LA" sz="105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ເອກະສານອ້າງອີງ</a:t>
            </a:r>
            <a:r>
              <a:rPr lang="en-US" sz="105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: (UNICEF)</a:t>
            </a:r>
            <a:endParaRPr sz="105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pic>
        <p:nvPicPr>
          <p:cNvPr id="201" name="Google Shape;20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3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 dirty="0"/>
              <a:t>ANRCB   |  9</a:t>
            </a:r>
            <a:endParaRPr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4"/>
          <p:cNvSpPr txBox="1">
            <a:spLocks noGrp="1"/>
          </p:cNvSpPr>
          <p:nvPr>
            <p:ph type="title"/>
          </p:nvPr>
        </p:nvSpPr>
        <p:spPr>
          <a:xfrm>
            <a:off x="653151" y="-44721"/>
            <a:ext cx="7305730" cy="84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ຮູບແບບຂອງການຂາດສານອາຫານ</a:t>
            </a:r>
            <a:endParaRPr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10" name="Google Shape;210;p74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 dirty="0">
                <a:solidFill>
                  <a:srgbClr val="000000"/>
                </a:solidFill>
              </a:rPr>
              <a:t>ANRCB   |  10</a:t>
            </a:r>
            <a:endParaRPr sz="1400" b="1" dirty="0">
              <a:solidFill>
                <a:schemeClr val="accent6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</p:txBody>
      </p:sp>
      <p:grpSp>
        <p:nvGrpSpPr>
          <p:cNvPr id="211" name="Google Shape;211;p74"/>
          <p:cNvGrpSpPr/>
          <p:nvPr/>
        </p:nvGrpSpPr>
        <p:grpSpPr>
          <a:xfrm>
            <a:off x="864020" y="740819"/>
            <a:ext cx="7624371" cy="5607990"/>
            <a:chOff x="1884554" y="3672"/>
            <a:chExt cx="6258630" cy="5607990"/>
          </a:xfrm>
        </p:grpSpPr>
        <p:sp>
          <p:nvSpPr>
            <p:cNvPr id="212" name="Google Shape;212;p74"/>
            <p:cNvSpPr/>
            <p:nvPr/>
          </p:nvSpPr>
          <p:spPr>
            <a:xfrm>
              <a:off x="7296457" y="2035310"/>
              <a:ext cx="251855" cy="7723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3" name="Google Shape;213;p74"/>
            <p:cNvSpPr/>
            <p:nvPr/>
          </p:nvSpPr>
          <p:spPr>
            <a:xfrm>
              <a:off x="4755711" y="843192"/>
              <a:ext cx="2031637" cy="3525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4" name="Google Shape;214;p74"/>
            <p:cNvSpPr/>
            <p:nvPr/>
          </p:nvSpPr>
          <p:spPr>
            <a:xfrm>
              <a:off x="4123031" y="2035310"/>
              <a:ext cx="212919" cy="19644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5" name="Google Shape;215;p74"/>
            <p:cNvSpPr/>
            <p:nvPr/>
          </p:nvSpPr>
          <p:spPr>
            <a:xfrm>
              <a:off x="4109280" y="2027513"/>
              <a:ext cx="251855" cy="7723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6" name="Google Shape;216;p74"/>
            <p:cNvSpPr/>
            <p:nvPr/>
          </p:nvSpPr>
          <p:spPr>
            <a:xfrm>
              <a:off x="4709991" y="843192"/>
              <a:ext cx="91440" cy="3525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7" name="Google Shape;217;p74"/>
            <p:cNvSpPr/>
            <p:nvPr/>
          </p:nvSpPr>
          <p:spPr>
            <a:xfrm>
              <a:off x="2052458" y="2035310"/>
              <a:ext cx="251855" cy="3156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8" name="Google Shape;218;p74"/>
            <p:cNvSpPr/>
            <p:nvPr/>
          </p:nvSpPr>
          <p:spPr>
            <a:xfrm>
              <a:off x="2052458" y="2035310"/>
              <a:ext cx="251855" cy="19644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9" name="Google Shape;219;p74"/>
            <p:cNvSpPr/>
            <p:nvPr/>
          </p:nvSpPr>
          <p:spPr>
            <a:xfrm>
              <a:off x="2052458" y="2035310"/>
              <a:ext cx="251855" cy="7723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0" name="Google Shape;220;p74"/>
            <p:cNvSpPr/>
            <p:nvPr/>
          </p:nvSpPr>
          <p:spPr>
            <a:xfrm>
              <a:off x="2724074" y="843192"/>
              <a:ext cx="2031637" cy="3525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1" name="Google Shape;221;p74"/>
            <p:cNvSpPr/>
            <p:nvPr/>
          </p:nvSpPr>
          <p:spPr>
            <a:xfrm>
              <a:off x="3916191" y="3672"/>
              <a:ext cx="1679038" cy="839519"/>
            </a:xfrm>
            <a:prstGeom prst="rect">
              <a:avLst/>
            </a:prstGeom>
            <a:solidFill>
              <a:srgbClr val="79A02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22" name="Google Shape;222;p74"/>
            <p:cNvSpPr txBox="1"/>
            <p:nvPr/>
          </p:nvSpPr>
          <p:spPr>
            <a:xfrm>
              <a:off x="3916191" y="17894"/>
              <a:ext cx="1679038" cy="839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ຂາດສານອາຫານ</a:t>
              </a:r>
              <a:endParaRPr sz="18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23" name="Google Shape;223;p74"/>
            <p:cNvSpPr/>
            <p:nvPr/>
          </p:nvSpPr>
          <p:spPr>
            <a:xfrm>
              <a:off x="1884554" y="1195790"/>
              <a:ext cx="1679038" cy="839519"/>
            </a:xfrm>
            <a:prstGeom prst="rect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24" name="Google Shape;224;p74"/>
            <p:cNvSpPr txBox="1"/>
            <p:nvPr/>
          </p:nvSpPr>
          <p:spPr>
            <a:xfrm>
              <a:off x="1884554" y="1210012"/>
              <a:ext cx="1679038" cy="839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ຂາດສານອາຫານແບບຫຼຸດ</a:t>
              </a:r>
              <a:endParaRPr sz="18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25" name="Google Shape;225;p74"/>
            <p:cNvSpPr/>
            <p:nvPr/>
          </p:nvSpPr>
          <p:spPr>
            <a:xfrm>
              <a:off x="2304314" y="2387908"/>
              <a:ext cx="1679038" cy="83951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26" name="Google Shape;226;p74"/>
            <p:cNvSpPr txBox="1"/>
            <p:nvPr/>
          </p:nvSpPr>
          <p:spPr>
            <a:xfrm>
              <a:off x="2304314" y="2176725"/>
              <a:ext cx="1679038" cy="128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6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ຂາດສານອາຫານລວງສູງບໍ່ໄດ້ມາດຕະຖານ/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6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ຂາດສານອາຫານຊໍາເຮື້ອ</a:t>
              </a:r>
              <a:endParaRPr sz="16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27" name="Google Shape;227;p74"/>
            <p:cNvSpPr/>
            <p:nvPr/>
          </p:nvSpPr>
          <p:spPr>
            <a:xfrm>
              <a:off x="2309713" y="3621117"/>
              <a:ext cx="1768981" cy="83951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28" name="Google Shape;228;p74"/>
            <p:cNvSpPr txBox="1"/>
            <p:nvPr/>
          </p:nvSpPr>
          <p:spPr>
            <a:xfrm>
              <a:off x="2277817" y="3482889"/>
              <a:ext cx="1779780" cy="1233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6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ຂາດສານອາຫານແບບ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6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ຈ່ອຍຜອມ/ຂາດສານອາຫານກະທັນຫັນ</a:t>
              </a:r>
              <a:endParaRPr sz="16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29" name="Google Shape;229;p74"/>
            <p:cNvSpPr/>
            <p:nvPr/>
          </p:nvSpPr>
          <p:spPr>
            <a:xfrm>
              <a:off x="2304314" y="4772143"/>
              <a:ext cx="1679038" cy="83951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30" name="Google Shape;230;p74"/>
            <p:cNvSpPr txBox="1"/>
            <p:nvPr/>
          </p:nvSpPr>
          <p:spPr>
            <a:xfrm>
              <a:off x="2304314" y="4772143"/>
              <a:ext cx="1679038" cy="839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ບວມຍ້ອນ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ຂາດສານອາຫານ</a:t>
              </a:r>
              <a:endParaRPr sz="18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31" name="Google Shape;231;p74"/>
            <p:cNvSpPr/>
            <p:nvPr/>
          </p:nvSpPr>
          <p:spPr>
            <a:xfrm>
              <a:off x="3916191" y="1195790"/>
              <a:ext cx="2387888" cy="839519"/>
            </a:xfrm>
            <a:prstGeom prst="rect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32" name="Google Shape;232;p74"/>
            <p:cNvSpPr txBox="1"/>
            <p:nvPr/>
          </p:nvSpPr>
          <p:spPr>
            <a:xfrm>
              <a:off x="3983352" y="1195789"/>
              <a:ext cx="2319349" cy="839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80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</a:rPr>
                <a:t>ການຂາດຈຸລະສານອາຫານທີ່ເຊື່ອງຊ້ອນ</a:t>
              </a:r>
              <a:r>
                <a:rPr lang="lo-LA" sz="1800" b="0" i="0" u="none" strike="noStrike" cap="none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/ </a:t>
              </a:r>
              <a:endParaRPr lang="lo-LA" sz="18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ຂາດບາງຈຸລະສານອາຫານ</a:t>
              </a:r>
              <a:endParaRPr sz="18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33" name="Google Shape;233;p74"/>
            <p:cNvSpPr/>
            <p:nvPr/>
          </p:nvSpPr>
          <p:spPr>
            <a:xfrm>
              <a:off x="4335951" y="2387908"/>
              <a:ext cx="1679038" cy="83951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34" name="Google Shape;234;p74"/>
            <p:cNvSpPr txBox="1"/>
            <p:nvPr/>
          </p:nvSpPr>
          <p:spPr>
            <a:xfrm>
              <a:off x="4335951" y="2387908"/>
              <a:ext cx="1679038" cy="839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ປະເພດ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I:</a:t>
              </a:r>
              <a:r>
                <a:rPr lang="lo-LA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ມີອາການບໍ່ສະບາຍ</a:t>
              </a:r>
              <a:endParaRPr sz="18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35" name="Google Shape;235;p74"/>
            <p:cNvSpPr/>
            <p:nvPr/>
          </p:nvSpPr>
          <p:spPr>
            <a:xfrm>
              <a:off x="4335951" y="3580025"/>
              <a:ext cx="1779781" cy="83951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36" name="Google Shape;236;p74"/>
            <p:cNvSpPr txBox="1"/>
            <p:nvPr/>
          </p:nvSpPr>
          <p:spPr>
            <a:xfrm>
              <a:off x="4380288" y="3621118"/>
              <a:ext cx="1724644" cy="839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ປະເພດ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II:</a:t>
              </a:r>
              <a:r>
                <a:rPr lang="lo-LA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ການຈະເລີນເຕີບໂຕຫຼຸດລົງ</a:t>
              </a:r>
              <a:endParaRPr sz="18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37" name="Google Shape;237;p74"/>
            <p:cNvSpPr/>
            <p:nvPr/>
          </p:nvSpPr>
          <p:spPr>
            <a:xfrm>
              <a:off x="6458979" y="1236214"/>
              <a:ext cx="1679038" cy="839519"/>
            </a:xfrm>
            <a:prstGeom prst="rect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38" name="Google Shape;238;p74"/>
            <p:cNvSpPr txBox="1"/>
            <p:nvPr/>
          </p:nvSpPr>
          <p:spPr>
            <a:xfrm>
              <a:off x="6464146" y="1220705"/>
              <a:ext cx="1679038" cy="839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ພາວະໂພຊະນາການເກີນ</a:t>
              </a:r>
              <a:endParaRPr sz="18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39" name="Google Shape;239;p74"/>
            <p:cNvSpPr/>
            <p:nvPr/>
          </p:nvSpPr>
          <p:spPr>
            <a:xfrm>
              <a:off x="6367588" y="2387908"/>
              <a:ext cx="1679038" cy="839519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240" name="Google Shape;240;p74"/>
            <p:cNvSpPr txBox="1"/>
            <p:nvPr/>
          </p:nvSpPr>
          <p:spPr>
            <a:xfrm>
              <a:off x="6367586" y="2417199"/>
              <a:ext cx="1679038" cy="839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o-LA" sz="1800" b="0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ນໍ້າໜັກເກີນ/ພະຍາດອ້ວນ</a:t>
              </a:r>
              <a:endParaRPr sz="18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</p:grpSp>
      <p:sp>
        <p:nvSpPr>
          <p:cNvPr id="241" name="Google Shape;241;p74"/>
          <p:cNvSpPr txBox="1"/>
          <p:nvPr/>
        </p:nvSpPr>
        <p:spPr>
          <a:xfrm>
            <a:off x="6142199" y="4411962"/>
            <a:ext cx="2969942" cy="11695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ສານອາຫານສຳລັບປະເພດ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I:  </a:t>
            </a: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ທາດເຫຼັກ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(</a:t>
            </a: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ພະຍາດເລືອດຈາງ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); </a:t>
            </a: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ຂາດ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B1</a:t>
            </a: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(ເບລີເບລີ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);</a:t>
            </a: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ຂາດວິຕະມີນເບ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3 (</a:t>
            </a: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ວຸ້ນວາຍປະສາດ ແລະ ລຳໃສ້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); </a:t>
            </a: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ວິຕາມິນ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A (</a:t>
            </a: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ຕາຝ້າຟາງ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); </a:t>
            </a: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ວິຕາມິນ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C (</a:t>
            </a: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ເລືອດອອກຕາມເຟັນແຂ້ວ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cxnSp>
        <p:nvCxnSpPr>
          <p:cNvPr id="242" name="Google Shape;242;p74"/>
          <p:cNvCxnSpPr>
            <a:cxnSpLocks/>
          </p:cNvCxnSpPr>
          <p:nvPr/>
        </p:nvCxnSpPr>
        <p:spPr>
          <a:xfrm rot="16200000" flipH="1">
            <a:off x="5868576" y="3784519"/>
            <a:ext cx="587715" cy="58632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pic>
        <p:nvPicPr>
          <p:cNvPr id="244" name="Google Shape;244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5"/>
          <p:cNvSpPr txBox="1"/>
          <p:nvPr/>
        </p:nvSpPr>
        <p:spPr>
          <a:xfrm>
            <a:off x="329860" y="487255"/>
            <a:ext cx="8229600" cy="59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ພາລະຂອງ</a:t>
            </a:r>
            <a:r>
              <a:rPr lang="lo-LA" sz="3600" b="1" i="0" u="none" strike="noStrike" cap="none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ຄວາມຊໍ້າຊ້ອນໃນການຂາດສານອາຫານ</a:t>
            </a:r>
            <a:endParaRPr sz="3600" b="1" i="0" u="none" strike="noStrike" cap="none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pic>
        <p:nvPicPr>
          <p:cNvPr id="253" name="Google Shape;253;p7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554" y="1567729"/>
            <a:ext cx="8734632" cy="326910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5"/>
          <p:cNvSpPr/>
          <p:nvPr/>
        </p:nvSpPr>
        <p:spPr>
          <a:xfrm>
            <a:off x="2587942" y="5011067"/>
            <a:ext cx="1863768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15.95m </a:t>
            </a:r>
            <a:r>
              <a:rPr lang="lo-LA" sz="16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ເດັກຂາດສານອາຫານ ລວງສູງບໍ່ໄດ້ມາດຕະຖານ ແລະ </a:t>
            </a:r>
            <a:r>
              <a:rPr lang="lo-LA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ກະທັນຫັນ (</a:t>
            </a:r>
            <a:r>
              <a:rPr lang="lo-LA" sz="16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ຈ່ອຍຜອມ)</a:t>
            </a:r>
            <a:endParaRPr sz="14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pic>
        <p:nvPicPr>
          <p:cNvPr id="255" name="Google Shape;255;p75"/>
          <p:cNvPicPr preferRelativeResize="0"/>
          <p:nvPr/>
        </p:nvPicPr>
        <p:blipFill rotWithShape="1">
          <a:blip r:embed="rId4">
            <a:alphaModFix/>
          </a:blip>
          <a:srcRect r="6123" b="33080"/>
          <a:stretch/>
        </p:blipFill>
        <p:spPr>
          <a:xfrm>
            <a:off x="1066462" y="4903856"/>
            <a:ext cx="1226224" cy="1253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75"/>
          <p:cNvCxnSpPr/>
          <p:nvPr/>
        </p:nvCxnSpPr>
        <p:spPr>
          <a:xfrm flipH="1">
            <a:off x="4538583" y="4702631"/>
            <a:ext cx="16040" cy="1634001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257" name="Google Shape;257;p75"/>
          <p:cNvSpPr txBox="1"/>
          <p:nvPr/>
        </p:nvSpPr>
        <p:spPr>
          <a:xfrm>
            <a:off x="6724224" y="4798701"/>
            <a:ext cx="2235779" cy="105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952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56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8.23m </a:t>
            </a:r>
            <a:r>
              <a:rPr lang="lo-LA" sz="1600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ເດັກຂາດສານອາຫານລວງສູງບໍ່ໄດ້ມາດຕະຖານ</a:t>
            </a:r>
            <a:r>
              <a:rPr lang="lo-LA" sz="16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ແລະ ນ້ຳໜັກເກີນ</a:t>
            </a:r>
            <a:endParaRPr sz="1600" b="0" i="0" u="none" strike="noStrike" cap="none" dirty="0">
              <a:solidFill>
                <a:schemeClr val="dk1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pic>
        <p:nvPicPr>
          <p:cNvPr id="258" name="Google Shape;258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1262" y="4903506"/>
            <a:ext cx="1119806" cy="108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5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 dirty="0"/>
              <a:t>ANRCB   |  11</a:t>
            </a:r>
            <a:endParaRPr sz="1400" b="1" dirty="0">
              <a:solidFill>
                <a:schemeClr val="accent6"/>
              </a:solidFill>
            </a:endParaRPr>
          </a:p>
        </p:txBody>
      </p:sp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E123353A-5EFA-4BDC-9252-066D61F70EA2}"/>
              </a:ext>
            </a:extLst>
          </p:cNvPr>
          <p:cNvSpPr txBox="1"/>
          <p:nvPr/>
        </p:nvSpPr>
        <p:spPr>
          <a:xfrm>
            <a:off x="7680960" y="1567729"/>
            <a:ext cx="127904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ຂາດສານອາຫານລວງສູງບໍ່ໄດ້ມາດຕະຖານ ຕົວຢ່າງດຽວ: 1 ປະເທດ</a:t>
            </a:r>
            <a:endParaRPr lang="en-US" sz="1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7B7A7AA0-7CB9-443C-9B84-C3D6A569ABF1}"/>
              </a:ext>
            </a:extLst>
          </p:cNvPr>
          <p:cNvSpPr txBox="1"/>
          <p:nvPr/>
        </p:nvSpPr>
        <p:spPr>
          <a:xfrm>
            <a:off x="7772399" y="2673941"/>
            <a:ext cx="1279043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ນ້ຳໜັກເກີນ ແລະ ຂາດສານອາຫານລວງສູງບໍ່ໄດ້ມາດຕະຖານ: 3 ປະເທດ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C10692F4-6A62-48C9-8E7B-99FB525CBD68}"/>
              </a:ext>
            </a:extLst>
          </p:cNvPr>
          <p:cNvSpPr txBox="1"/>
          <p:nvPr/>
        </p:nvSpPr>
        <p:spPr>
          <a:xfrm>
            <a:off x="7772399" y="4093517"/>
            <a:ext cx="101727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ທັງໝົດ 141 ປະເທດ</a:t>
            </a:r>
            <a:endParaRPr lang="en-US" sz="1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93D5B-7582-452B-849F-C7D193E3B4D0}"/>
              </a:ext>
            </a:extLst>
          </p:cNvPr>
          <p:cNvSpPr txBox="1"/>
          <p:nvPr/>
        </p:nvSpPr>
        <p:spPr>
          <a:xfrm>
            <a:off x="388619" y="1725221"/>
            <a:ext cx="132219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ພະຍາດເລືອດຈາງ: </a:t>
            </a:r>
          </a:p>
          <a:p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5 ປະເທດ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0E164-556E-41C5-A727-B0C3F6B1B8DA}"/>
              </a:ext>
            </a:extLst>
          </p:cNvPr>
          <p:cNvSpPr txBox="1"/>
          <p:nvPr/>
        </p:nvSpPr>
        <p:spPr>
          <a:xfrm>
            <a:off x="1946877" y="1794510"/>
            <a:ext cx="5123623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lo-LA" b="1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ພະຍາດເລືອດຈາງ ແລະ ຂາດສານອາຫານແບບລວງສູງບໍ່ໄດ້ມາດຕະຖານ: 26 ປະເທດ</a:t>
            </a:r>
            <a:endParaRPr lang="en-US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2C763-DB7D-449C-9BE4-CE0D9C9BF6C9}"/>
              </a:ext>
            </a:extLst>
          </p:cNvPr>
          <p:cNvSpPr txBox="1"/>
          <p:nvPr/>
        </p:nvSpPr>
        <p:spPr>
          <a:xfrm>
            <a:off x="2587942" y="2749829"/>
            <a:ext cx="3997234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lo-LA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ນ້ຳໜັກເກີນ, ພະຍາດເລືອດຈາງ ແລະ ຂາດສານອາຫານລວງສູງບໍ່ໄດ້ມາດຕະຖານ: 41 ປະເທດ</a:t>
            </a:r>
            <a:endParaRPr lang="en-US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EF8BF-6D74-49F6-8DC5-9D6649756B6B}"/>
              </a:ext>
            </a:extLst>
          </p:cNvPr>
          <p:cNvSpPr txBox="1"/>
          <p:nvPr/>
        </p:nvSpPr>
        <p:spPr>
          <a:xfrm>
            <a:off x="2587942" y="3813835"/>
            <a:ext cx="390134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ນ້ຳໜັກເກີນ ແລະ ພະຍາດເລືອດຈາງ: 54 ປະເທດ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54DB5-E41F-4243-834D-49EF17737640}"/>
              </a:ext>
            </a:extLst>
          </p:cNvPr>
          <p:cNvSpPr txBox="1"/>
          <p:nvPr/>
        </p:nvSpPr>
        <p:spPr>
          <a:xfrm>
            <a:off x="2584637" y="4387920"/>
            <a:ext cx="3030805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ນ້ຳໜັກເກີນຢ່າງດຽວ: 11 ປະເທດ</a:t>
            </a:r>
            <a:endParaRPr lang="en-US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7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8243750" cy="78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ການອຶດຫິວທີ່ເຊື່ອງຊ້ອນ</a:t>
            </a:r>
            <a:r>
              <a:rPr lang="en-US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“</a:t>
            </a: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ບໍ່ສະແດງອອກ</a:t>
            </a:r>
            <a:r>
              <a:rPr lang="en-US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”</a:t>
            </a: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ແມ່ນແນວໃດ</a:t>
            </a:r>
            <a:r>
              <a:rPr lang="en-US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endParaRPr sz="3600" b="1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3" name="Google Shape;283;p77"/>
          <p:cNvSpPr txBox="1">
            <a:spLocks noGrp="1"/>
          </p:cNvSpPr>
          <p:nvPr>
            <p:ph type="body" idx="1"/>
          </p:nvPr>
        </p:nvSpPr>
        <p:spPr>
          <a:xfrm>
            <a:off x="271598" y="1395663"/>
            <a:ext cx="4720689" cy="495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61984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08108"/>
              <a:buChar char="•"/>
            </a:pPr>
            <a:r>
              <a:rPr lang="lo-LA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ການອຶດຫິວທີ່ເຊື່ອງຊ້ອນ ບໍ່ສະແດງອອກ ແມ່ນ ຈະ ບໍ່ກໍ່ໃຫ້ເກີດຄວາມຮູ້ສຶກຫິວ ແຕ່ມັນຈະບັ່ນທອນສຸຂະພາບຂອງບຸກຄົນນັ້ນ</a:t>
            </a:r>
            <a:r>
              <a:rPr lang="en-US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84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08108"/>
              <a:buChar char="•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ການຂາດສານອາຫານ ລະດັບເລັກນ້ອຍ ຫາ ປານກາງ ແມ່ນຈະບໍ່ມີອາການສະແດງອອກ ແຕ່ມັນຈະມີຜົນກະທົບຕໍ່ສຸຂະພາບ ແລະ ພັດທະນາການຂອງບຸກຄົນ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 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84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08108"/>
              <a:buChar char="•"/>
            </a:pPr>
            <a:r>
              <a:rPr lang="lo-LA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ອາການທາງດ້ານຄລີນິກ ຈະສະແດງອອກພຽງແຕ່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ຂາດຈຸລະສານອາຫານຮ້າຍແຮງເທົ່ານັ້ນ</a:t>
            </a:r>
            <a:r>
              <a:rPr lang="en-US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dirty="0">
              <a:solidFill>
                <a:schemeClr val="dk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84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ct val="108108"/>
              <a:buChar char="•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ອາການທາງດ້ານຄລີນິກ ທີ່ສະແດງອອກນັ້ນ ຈະບົ່ງບອກສັດສ່ວນຂອງປະຊາກອນທີ່ຖືກກະທົບຈາກການຂາດສານອາຫານ, ມີຜົນກະທົບກັບສຸຂະພາບ ແລະ ພັດທະນາການ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4" name="Google Shape;284;p77"/>
          <p:cNvSpPr txBox="1"/>
          <p:nvPr/>
        </p:nvSpPr>
        <p:spPr>
          <a:xfrm>
            <a:off x="5029201" y="1538081"/>
            <a:ext cx="384320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lo-LA" sz="2200" b="1" i="0" u="none" strike="noStrike" cap="none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ການຂາດວິຕາມິນ</a:t>
            </a:r>
            <a:r>
              <a:rPr lang="en-US" sz="2200" b="1" i="0" u="none" strike="noStrike" cap="none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A</a:t>
            </a:r>
            <a:endParaRPr sz="2200" b="1" i="0" u="none" strike="noStrike" cap="none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pic>
        <p:nvPicPr>
          <p:cNvPr id="285" name="Google Shape;285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1" y="1876537"/>
            <a:ext cx="4050594" cy="429193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77"/>
          <p:cNvSpPr txBox="1"/>
          <p:nvPr/>
        </p:nvSpPr>
        <p:spPr>
          <a:xfrm>
            <a:off x="1" y="6589439"/>
            <a:ext cx="431681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o-LA" sz="11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ຮູບພາບ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: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De Pee, S., Taren, D. </a:t>
            </a:r>
            <a:r>
              <a:rPr lang="lo-LA" sz="11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ແລະ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Bloem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, M.W. eds., 2017</a:t>
            </a:r>
            <a:endParaRPr sz="11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pic>
        <p:nvPicPr>
          <p:cNvPr id="287" name="Google Shape;287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005" y="6069702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77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 dirty="0"/>
              <a:t>ANRCB   |   12</a:t>
            </a:r>
            <a:endParaRPr sz="1400" b="1" dirty="0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3169F-8A90-4976-AE8F-9CD437C730B0}"/>
              </a:ext>
            </a:extLst>
          </p:cNvPr>
          <p:cNvSpPr txBox="1"/>
          <p:nvPr/>
        </p:nvSpPr>
        <p:spPr>
          <a:xfrm>
            <a:off x="5567618" y="5368758"/>
            <a:ext cx="1749386" cy="523220"/>
          </a:xfrm>
          <a:prstGeom prst="rect">
            <a:avLst/>
          </a:prstGeom>
          <a:solidFill>
            <a:srgbClr val="C1DD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ຂາດສານອາຫານ</a:t>
            </a:r>
          </a:p>
          <a:p>
            <a:pPr algn="ctr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ຊໍາເຮື້ອ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08016ED0-15F9-4F3F-BF03-AE29B48DDEFA}"/>
              </a:ext>
            </a:extLst>
          </p:cNvPr>
          <p:cNvSpPr txBox="1"/>
          <p:nvPr/>
        </p:nvSpPr>
        <p:spPr>
          <a:xfrm rot="17167926">
            <a:off x="4620683" y="3242673"/>
            <a:ext cx="202915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ຄວາມສ່ຽງຕໍ່ການເສຍຊີວິດ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C2F8B25C-055D-4787-AA27-F12E69ED2295}"/>
              </a:ext>
            </a:extLst>
          </p:cNvPr>
          <p:cNvSpPr txBox="1"/>
          <p:nvPr/>
        </p:nvSpPr>
        <p:spPr>
          <a:xfrm>
            <a:off x="6625351" y="2084860"/>
            <a:ext cx="111189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ພື້ນຕາເຊື່ອມ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27F9121A-4297-49BA-B8BA-CF8E563C8689}"/>
              </a:ext>
            </a:extLst>
          </p:cNvPr>
          <p:cNvSpPr txBox="1"/>
          <p:nvPr/>
        </p:nvSpPr>
        <p:spPr>
          <a:xfrm>
            <a:off x="6663700" y="2466800"/>
            <a:ext cx="1035203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ຕາຝ້າຟາງ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E2B89636-53D7-40CD-B3F8-B164BC5A95B9}"/>
              </a:ext>
            </a:extLst>
          </p:cNvPr>
          <p:cNvSpPr txBox="1"/>
          <p:nvPr/>
        </p:nvSpPr>
        <p:spPr>
          <a:xfrm>
            <a:off x="6868346" y="2828223"/>
            <a:ext cx="216009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ມີການຊຶມເຊື້ອ, ພະຍາດເລືອດຈາງ, ຫຼຸດຜ່ອນການເຕີບໂຕ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6186163E-80C4-4465-91BA-92716DC7C178}"/>
              </a:ext>
            </a:extLst>
          </p:cNvPr>
          <p:cNvSpPr txBox="1"/>
          <p:nvPr/>
        </p:nvSpPr>
        <p:spPr>
          <a:xfrm>
            <a:off x="7123014" y="3351616"/>
            <a:ext cx="174938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ການປ່ຽນແປງຈຸລັງ, ໜັງແຂງການບົກຜ່ອງທາງພູມຄຸ້ມກັນ</a:t>
            </a:r>
          </a:p>
          <a:p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ຈຸລັງເລືອດ ແລະ ກະດູກຜິດປົກກະຕິ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B2689-D9BB-467B-99AD-75144DB0FC57}"/>
              </a:ext>
            </a:extLst>
          </p:cNvPr>
          <p:cNvSpPr txBox="1"/>
          <p:nvPr/>
        </p:nvSpPr>
        <p:spPr>
          <a:xfrm>
            <a:off x="5834601" y="4152856"/>
            <a:ext cx="1288413" cy="523220"/>
          </a:xfrm>
          <a:prstGeom prst="rect">
            <a:avLst/>
          </a:prstGeom>
          <a:solidFill>
            <a:srgbClr val="BCD7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ເຍື່ອເມືອກ ແລະ ປລາສມາຫຼຸດລົງ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28588-6641-4E56-9888-7FA3B0D3915E}"/>
              </a:ext>
            </a:extLst>
          </p:cNvPr>
          <p:cNvSpPr txBox="1"/>
          <p:nvPr/>
        </p:nvSpPr>
        <p:spPr>
          <a:xfrm>
            <a:off x="5986732" y="3520905"/>
            <a:ext cx="948906" cy="430887"/>
          </a:xfrm>
          <a:prstGeom prst="rect">
            <a:avLst/>
          </a:prstGeom>
          <a:solidFill>
            <a:srgbClr val="A3C6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100" dirty="0">
                <a:latin typeface="Phetsarath OT" panose="02000500000000020004" pitchFamily="2" charset="0"/>
                <a:cs typeface="Phetsarath OT" panose="02000500000000020004" pitchFamily="2" charset="0"/>
              </a:rPr>
              <a:t>ກະທົບກັບລະບົບຕ່າງໆ</a:t>
            </a:r>
            <a:endParaRPr lang="en-US" sz="11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F823F-807E-4F53-8F2C-9F0BA5620F8F}"/>
              </a:ext>
            </a:extLst>
          </p:cNvPr>
          <p:cNvSpPr txBox="1"/>
          <p:nvPr/>
        </p:nvSpPr>
        <p:spPr>
          <a:xfrm>
            <a:off x="6126087" y="2859308"/>
            <a:ext cx="679189" cy="577081"/>
          </a:xfrm>
          <a:prstGeom prst="rect">
            <a:avLst/>
          </a:prstGeom>
          <a:solidFill>
            <a:srgbClr val="9DBD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050" dirty="0">
                <a:latin typeface="Phetsarath OT" panose="02000500000000020004" pitchFamily="2" charset="0"/>
                <a:cs typeface="Phetsarath OT" panose="02000500000000020004" pitchFamily="2" charset="0"/>
              </a:rPr>
              <a:t>ກະທົບດ້ານຄລີນິກ</a:t>
            </a:r>
            <a:endParaRPr lang="en-US" sz="105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6"/>
          <p:cNvSpPr txBox="1">
            <a:spLocks noGrp="1"/>
          </p:cNvSpPr>
          <p:nvPr>
            <p:ph type="title"/>
          </p:nvPr>
        </p:nvSpPr>
        <p:spPr>
          <a:xfrm>
            <a:off x="628650" y="195160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ການຂາດຈຸລະສານອາຫານ ແລະ ຜົນກະທົບ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295" name="Google Shape;295;p116"/>
          <p:cNvGraphicFramePr/>
          <p:nvPr>
            <p:extLst>
              <p:ext uri="{D42A27DB-BD31-4B8C-83A1-F6EECF244321}">
                <p14:modId xmlns:p14="http://schemas.microsoft.com/office/powerpoint/2010/main" val="3869792418"/>
              </p:ext>
            </p:extLst>
          </p:nvPr>
        </p:nvGraphicFramePr>
        <p:xfrm>
          <a:off x="6674716" y="1624725"/>
          <a:ext cx="2316875" cy="3946315"/>
        </p:xfrm>
        <a:graphic>
          <a:graphicData uri="http://schemas.openxmlformats.org/drawingml/2006/table">
            <a:tbl>
              <a:tblPr firstRow="1" bandRow="1">
                <a:noFill/>
                <a:tableStyleId>{A3004A7C-3126-4B75-93EE-053F2BB80EA6}</a:tableStyleId>
              </a:tblPr>
              <a:tblGrid>
                <a:gridCol w="108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o-LA" sz="12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ການຂາດສານອາຫານ</a:t>
                      </a:r>
                      <a:endParaRPr sz="12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o-LA" sz="12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ຈຳນວນຄົນທີ່ຖືກຜົນກະທົບ</a:t>
                      </a:r>
                      <a:endParaRPr sz="12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o-LA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ທາດໄອໂອດິນ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~1.8 </a:t>
                      </a:r>
                      <a:r>
                        <a:rPr lang="lo-LA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ຕື້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o-LA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ທາດເຫຼັກ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~1.6 </a:t>
                      </a:r>
                      <a:r>
                        <a:rPr lang="lo-LA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ຕື້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8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o-LA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ວິຕາມິນ </a:t>
                      </a:r>
                      <a:r>
                        <a:rPr lang="en-US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A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190 </a:t>
                      </a:r>
                      <a:r>
                        <a:rPr lang="lo-LA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ລ້ານຄົນ ແມ່ນເດັກກ່ອນໄວຮຽນ</a:t>
                      </a:r>
                      <a:r>
                        <a:rPr lang="en-US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, 19 </a:t>
                      </a:r>
                      <a:r>
                        <a:rPr lang="lo-LA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ລ້ານຄົນ ແມ່ນແມ່ຍິງຖືພາ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o-LA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ທາດສັງກະສີ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~1.2 </a:t>
                      </a:r>
                      <a:r>
                        <a:rPr lang="lo-LA" sz="14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ຕື້ຄົນ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" name="Google Shape;297;p116"/>
          <p:cNvSpPr txBox="1"/>
          <p:nvPr/>
        </p:nvSpPr>
        <p:spPr>
          <a:xfrm>
            <a:off x="0" y="6557953"/>
            <a:ext cx="7772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o-LA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ແຫຼ່ງຂໍ້ມູນ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: https://sightandlife.org/wp-content/uploads/2017/01/Hidden-hunger-map-sight-life.jpg</a:t>
            </a:r>
            <a:endParaRPr sz="14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299" name="Google Shape;299;p116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 dirty="0"/>
              <a:t>ANRCB   |  13</a:t>
            </a:r>
            <a:endParaRPr sz="1400" b="1" dirty="0">
              <a:solidFill>
                <a:schemeClr val="accent6"/>
              </a:solidFill>
            </a:endParaRPr>
          </a:p>
        </p:txBody>
      </p:sp>
      <p:pic>
        <p:nvPicPr>
          <p:cNvPr id="296" name="Google Shape;296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566" y="1624725"/>
            <a:ext cx="6280150" cy="466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6"/>
          <p:cNvPicPr preferRelativeResize="0"/>
          <p:nvPr/>
        </p:nvPicPr>
        <p:blipFill rotWithShape="1">
          <a:blip r:embed="rId4">
            <a:alphaModFix/>
          </a:blip>
          <a:srcRect r="10206"/>
          <a:stretch/>
        </p:blipFill>
        <p:spPr>
          <a:xfrm>
            <a:off x="227056" y="5906452"/>
            <a:ext cx="721212" cy="519755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972FF841-A377-4069-8322-B98A84C6B2DC}"/>
              </a:ext>
            </a:extLst>
          </p:cNvPr>
          <p:cNvSpPr txBox="1"/>
          <p:nvPr/>
        </p:nvSpPr>
        <p:spPr>
          <a:xfrm>
            <a:off x="971417" y="5787353"/>
            <a:ext cx="55097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ຈຳນວນຫຼວງຫຼາຍທີ່ຂາດສານອາຫານ ທີ່ບໍ່ສະແດງອອກ (ຂາດທາດສັງກະສີ, ທາດເຫຼັກ ແລະ ວິຕາມິນ 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), ການແຜ່ຂະຫຍາຍຂອງການຂາດທາດໄອໂອດິນ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F9DAADA6-067B-4B37-96BB-147275EDAEFD}"/>
              </a:ext>
            </a:extLst>
          </p:cNvPr>
          <p:cNvSpPr txBox="1"/>
          <p:nvPr/>
        </p:nvSpPr>
        <p:spPr>
          <a:xfrm>
            <a:off x="509385" y="3959742"/>
            <a:ext cx="108088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o-LA" sz="800" dirty="0">
                <a:latin typeface="Phetsarath OT" panose="02000500000000020004" pitchFamily="2" charset="0"/>
                <a:cs typeface="Phetsarath OT" panose="02000500000000020004" pitchFamily="2" charset="0"/>
              </a:rPr>
              <a:t>ຂະໜາດການຂາດສານອາຫານບໍ່ສະແດງອອກ</a:t>
            </a:r>
            <a:endParaRPr lang="en-US" sz="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CE8E31F1-5999-4C9F-8A90-7546EC652EE3}"/>
              </a:ext>
            </a:extLst>
          </p:cNvPr>
          <p:cNvSpPr txBox="1"/>
          <p:nvPr/>
        </p:nvSpPr>
        <p:spPr>
          <a:xfrm>
            <a:off x="5582299" y="3985901"/>
            <a:ext cx="10808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o-LA" sz="9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ທາດໄອໂອດິນຕໍ່າໃນນໍ້າຍ່ຽວ (%)</a:t>
            </a:r>
            <a:endParaRPr lang="en-US" sz="9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7"/>
          <p:cNvSpPr txBox="1">
            <a:spLocks noGrp="1"/>
          </p:cNvSpPr>
          <p:nvPr>
            <p:ph type="title"/>
          </p:nvPr>
        </p:nvSpPr>
        <p:spPr>
          <a:xfrm>
            <a:off x="224699" y="188662"/>
            <a:ext cx="8758989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ແຫຼ່ງອາຫານ ແລະ ຜົນສະທ້ອນຈາກ </a:t>
            </a:r>
            <a:b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ການຂາດຈຸລະສານອາຫານ</a:t>
            </a:r>
            <a:endParaRPr sz="3600" b="1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305" name="Google Shape;305;p117"/>
          <p:cNvGraphicFramePr/>
          <p:nvPr>
            <p:extLst>
              <p:ext uri="{D42A27DB-BD31-4B8C-83A1-F6EECF244321}">
                <p14:modId xmlns:p14="http://schemas.microsoft.com/office/powerpoint/2010/main" val="3221455262"/>
              </p:ext>
            </p:extLst>
          </p:nvPr>
        </p:nvGraphicFramePr>
        <p:xfrm>
          <a:off x="500313" y="1320805"/>
          <a:ext cx="8211608" cy="4845510"/>
        </p:xfrm>
        <a:graphic>
          <a:graphicData uri="http://schemas.openxmlformats.org/drawingml/2006/table">
            <a:tbl>
              <a:tblPr firstRow="1" bandRow="1">
                <a:noFill/>
                <a:tableStyleId>{18350639-AE81-4CF8-965E-EA93318FE7A1}</a:tableStyleId>
              </a:tblPr>
              <a:tblGrid>
                <a:gridCol w="142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5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3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ສານອາຫານ</a:t>
                      </a:r>
                      <a:endParaRPr sz="1600" b="1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ແຫຼ່ງອາຫານ</a:t>
                      </a:r>
                      <a:endParaRPr sz="1600" b="1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ຜົນສະທ້ອນຈາກການຂາດ</a:t>
                      </a:r>
                      <a:endParaRPr sz="1600" b="1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1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ວິຕະມິນ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A</a:t>
                      </a: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ປາ, ຕັບ, ນົມ, ໄຂ່ ແລະ ອາຫານເສີມທີ່ປະສົມຈຸລະສານອາຫານ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(</a:t>
                      </a: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ເຊັ່ນ: ນໍ້າມັນ, ແປ້ງ ແລະ ນໍ້າຕານ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)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Provitamin A carotenoids:</a:t>
                      </a: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ໄດ້ຈາກ ໝາກກ້ຽງ, ພືດຜັກໃບຂຽວ ແລະ ໝາກໄມ້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ຫຼາຍປະເທດສະໜອງອາຫານເສີມ ໃຫ້ແກ່ເດັກອາຍຸຕ່ຳກວ່າ 5 ປີ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(</a:t>
                      </a: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ເລີ່ມແຕ່ອາຍຸ 6 ເດືອນ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)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ການບົກຜ່ອງທາງສາຍຕາ ແລະ ຕາຟາງໃນຕອນກາງຄືນ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ແກ້ວຕາບາດ ແລະ ຕາບອດ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ລະບົບພູມຄຸ້ມກັນອ່ອນແອ, ເພີ່ມຄວາມສ່ຽງຕໍ່ການຊຶມເຊື້ອຂອງລຳໃສ້ ແລະ ທາງເດີນຫາຍໃຈ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50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ໄອໂອດິນ</a:t>
                      </a: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ສາຫຼ່າຍທະເລເປັນແຫ່ງອາຫານທີ່ມີທາດໄອໂອດິນຫຼາຍທີ່ສຸດ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ແຫຼ່ງອື່ນໆທີ່ມີສານໄອໂອດິນຫຼາຍເຊັ່ນ: ປາ, ອາຫານທະເລ ແລະ ໄຂ່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ນໍ້ານົມແມ່ ແລະ ນົມຜົງ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ເກືອປະສົມໄອໂອດິນ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ອາຫານເສີມ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ການບົກຜ່ອງທາງໜ້າທີ່ການສະໝອງ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ຮ່າງກາຍຈະເລີນເຕີບໂຕຊ້າ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ຄວາມສະຫຼາດຫຼຸດລົງ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ເປັນຄໍໜຽງ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6" name="Google Shape;306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88" y="6166314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17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 dirty="0"/>
              <a:t>ANRCB   |   14</a:t>
            </a:r>
            <a:endParaRPr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8"/>
          <p:cNvSpPr txBox="1">
            <a:spLocks noGrp="1"/>
          </p:cNvSpPr>
          <p:nvPr>
            <p:ph type="title"/>
          </p:nvPr>
        </p:nvSpPr>
        <p:spPr>
          <a:xfrm>
            <a:off x="628650" y="191760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ແຫຼ່ງອາຫານ ແລະ ຜົນສະທ້ອນຈາກ</a:t>
            </a:r>
            <a:b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ການຂາດຈຸລະສານອາຫານ</a:t>
            </a:r>
            <a:endParaRPr sz="3600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313" name="Google Shape;313;p118"/>
          <p:cNvGraphicFramePr/>
          <p:nvPr>
            <p:extLst>
              <p:ext uri="{D42A27DB-BD31-4B8C-83A1-F6EECF244321}">
                <p14:modId xmlns:p14="http://schemas.microsoft.com/office/powerpoint/2010/main" val="4120984583"/>
              </p:ext>
            </p:extLst>
          </p:nvPr>
        </p:nvGraphicFramePr>
        <p:xfrm>
          <a:off x="206070" y="1131101"/>
          <a:ext cx="8515900" cy="5512067"/>
        </p:xfrm>
        <a:graphic>
          <a:graphicData uri="http://schemas.openxmlformats.org/drawingml/2006/table">
            <a:tbl>
              <a:tblPr firstRow="1" bandRow="1">
                <a:noFill/>
                <a:tableStyleId>{18350639-AE81-4CF8-965E-EA93318FE7A1}</a:tableStyleId>
              </a:tblPr>
              <a:tblGrid>
                <a:gridCol w="1173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4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ສານອາຫານ</a:t>
                      </a:r>
                      <a:endParaRPr sz="1600" b="1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ແຫຼ່ງອາຫານ</a:t>
                      </a:r>
                      <a:endParaRPr sz="1600" b="1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ຜົນສະທ້ອນຈາກການຂາດ</a:t>
                      </a:r>
                      <a:endParaRPr sz="1600" b="1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6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ທາດເຫຼັກ</a:t>
                      </a:r>
                      <a:endParaRPr sz="15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ແຫຼ່ງອາຫານທີ່ມີທາດເຫຼັກຫຼາຍທີ່ສຸດແມ່ນຊີ້ນສັນ, ແລະ ອາຫານທະເລ (ແຫຼ່ງທີ່ມາ ຈາກສັດ)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ແຫຼ່ງອື່ນໆທີ່ສະໜອງທາດເຫຼັກໄດ້ແກ່ເມັດຖົ່ວ, ຖົ່ວຍາວ, ຜັກ ແລະ ຜະລິດຕະພັນອາຫານເສີມທີ່ປະສົມຈຸລະສານອາຫານ</a:t>
                      </a:r>
                      <a:r>
                        <a:rPr lang="en-US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(</a:t>
                      </a: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ແຫຼ່ງທີ່ມາ ຈາກພືດຜັກ</a:t>
                      </a:r>
                      <a:r>
                        <a:rPr lang="en-US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)</a:t>
                      </a:r>
                      <a:endParaRPr sz="15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ພະຍາດເລືອດຈາງ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ພາໃຫ້ແມ່ເສຍຊີວິດ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ຜົນກະທົບຕໍ່ການເກີດລູກ (ເກີດກ່ອນກຳນົດ, ເດັກເກີດມານໍ້າໜັກຕໍ່າ, ເດັກຮ່າງກາຍຜິດປົກກະຕິ, ເດັກເສຍຊີວິດ ...)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ແມ່ສຸຂະພາບອ່ອນເພຍ, ເມື່ອຍ, ລົດຄວາມສາມາດໃນການດູແລເດັກ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solidFill>
                            <a:schemeClr val="dk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ການບົກຜ່ອງທາງພຶດຕິກຳ ແລະ ພັດທະນາການຂອງເດັກ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ຄວາມສາມາດໃນການເຮັດວຽກ/ ຮຽນໜັງສື ແລະ ຜົນຜະລິດຫຼຸດລົງ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ເພີ່ມການດູດຊຶມໂລຫະໜັກ (ເຊັ່ນ: ສານກົ່ວ</a:t>
                      </a:r>
                      <a:r>
                        <a:rPr lang="en-US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)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ເພີ່ມຄວາມສ່ຽງຂອງພະຍາດຊຶມເຊື້ອ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73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ທາດອາຊິດໂພລິກ/ໂຟແລັດ</a:t>
                      </a:r>
                      <a:endParaRPr sz="1500" b="1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ຜັກໂບຣໂກລີ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ຜັກກະລໍ່າ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ຜັກໃບຂຽວ ເຊັ່ນ: ຜັກກາດ, ກະລໍ່າປີ, ຜັກຫົມ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ຖົ່ວ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ແກ່ນໝາກຖົ່ວ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ຕັບ</a:t>
                      </a:r>
                      <a:r>
                        <a:rPr lang="en-US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ອາຫານເຊົ້າປະເພດທັນຍາພຶດ ທີ່ປະສົມອາຊິດໂຟລິກ</a:t>
                      </a:r>
                      <a:endParaRPr sz="1500" b="0" i="0" u="none" strike="noStrike" cap="none" dirty="0">
                        <a:solidFill>
                          <a:schemeClr val="dk1"/>
                        </a:solidFill>
                        <a:latin typeface="Phetsarath OT" panose="02000500000000020004" pitchFamily="2" charset="0"/>
                        <a:ea typeface="Arial"/>
                        <a:cs typeface="Phetsarath OT" panose="02000500000000020004" pitchFamily="2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ເສັ້ນປະສາດບົກຜ່ອງ, ກະດູກສັນຫຼັງຂົດບ້ຽວ ຂອງເດັກຢູ່ໃນທ້ອງ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lo-LA" sz="15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ພະຍາດເລືອດຈາງ ຍ້ອນຂາດທາດອາຊິດໂຟລິກ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4" name="Google Shape;314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18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 dirty="0"/>
              <a:t>ANRCB   |   </a:t>
            </a:r>
            <a:r>
              <a:rPr lang="en-US" sz="1400" b="1" dirty="0">
                <a:solidFill>
                  <a:schemeClr val="accent6"/>
                </a:solidFill>
              </a:rPr>
              <a:t>15</a:t>
            </a:r>
            <a:endParaRPr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ແຫຼ່ງອາຫານ ແລະ ຜົນສະທ້ອນຈາກ</a:t>
            </a:r>
            <a:b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ການຂາດຈຸລະສານອາຫານ</a:t>
            </a:r>
            <a:endParaRPr sz="3600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321" name="Google Shape;321;p119"/>
          <p:cNvGraphicFramePr/>
          <p:nvPr>
            <p:extLst>
              <p:ext uri="{D42A27DB-BD31-4B8C-83A1-F6EECF244321}">
                <p14:modId xmlns:p14="http://schemas.microsoft.com/office/powerpoint/2010/main" val="3658746838"/>
              </p:ext>
            </p:extLst>
          </p:nvPr>
        </p:nvGraphicFramePr>
        <p:xfrm>
          <a:off x="628650" y="1489075"/>
          <a:ext cx="7886700" cy="4455190"/>
        </p:xfrm>
        <a:graphic>
          <a:graphicData uri="http://schemas.openxmlformats.org/drawingml/2006/table">
            <a:tbl>
              <a:tblPr firstRow="1" bandRow="1">
                <a:noFill/>
                <a:tableStyleId>{18350639-AE81-4CF8-965E-EA93318FE7A1}</a:tableStyleId>
              </a:tblPr>
              <a:tblGrid>
                <a:gridCol w="147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ສານອາຫານ</a:t>
                      </a:r>
                      <a:endParaRPr sz="1600" b="1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ແຫຼ່ງອາຫານ</a:t>
                      </a:r>
                      <a:endParaRPr sz="1600" b="1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ຜົນສະທ້ອນຈາກການຂາດ</a:t>
                      </a:r>
                      <a:endParaRPr sz="1600" b="1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ທາດສັງກະສີ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ຫອຍນາງລົມ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ຊີ້ນແດງ ແລະ ສັດປີກ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ແຫຼ່ງອາຫານອື່ນໆເຊັ່ນ: ຖົ່ວຍາວ, ຖົ່ວດິນ, ອາຫານທະເລ (ເຊັ່ນ: ກະປູ, ກຸ້ງ), ທັນຍາພືດທັງຫຼາຍ, ອາຫານເຊົ້າຊີລິໂອ ແລະ ຜະລິດຕະພັນນົມ.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ການຈະເລີນເຕີບໂຕຊັກຊ້າ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ບໍ່ຢາກກິນອາຫານ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ການບົກຜ່ອງທາງລະບົບພູມຄຸ້ມກັນ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ຜົມຫຼົ່ນ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ຖອກທ້ອງ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ພັດທະນາການທາງເພດຊັກຊ້າ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ຄວາມຕ້ອງການທາງເພດຫຼຸດລົງໃນເພດຊາຍ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ບັນຫາທາງເພດໃນຜູ້ຊາຍ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ບາດແຜແກ້ວຕາ ແລະ ຜິວໜັງ</a:t>
                      </a: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ວິຕາມິນ 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B1/</a:t>
                      </a: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ເທຍມິນ</a:t>
                      </a: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ທັນຍາພືດ, ນົມ, ຊີລິໂອ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ຊີ້ນ ແລະ ປາ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ນົມຜົງສຳລັບເດັກ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 </a:t>
                      </a:r>
                      <a:endParaRPr sz="16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ນໍ້າໜັກຫຼຸດ ແລະ ເບື່ອອາຫານ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ມີອາການສັບສົນ, ສູນເສຍຄວາມຈຳ, ແລະ ມີອາການທາງປະສາດ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ກ້າມຊີ້ນອ່ອນແຫຼວ ແລະມີອາການທາງຫົວໃຈເສັ້ນເລືອດ 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(</a:t>
                      </a: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ຫົວໃຈໃຫ່ຍ</a:t>
                      </a:r>
                      <a:r>
                        <a:rPr lang="en-US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)</a:t>
                      </a:r>
                      <a:endParaRPr sz="1400" u="none" strike="noStrike" cap="none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lo-LA" sz="1600" u="none" strike="noStrike" cap="none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ມີອາການຂອງ ເບລີເບລີ</a:t>
                      </a:r>
                      <a:endParaRPr sz="1600" u="none" strike="noStrike" cap="none" dirty="0">
                        <a:highlight>
                          <a:srgbClr val="FFFF00"/>
                        </a:highlight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2" name="Google Shape;322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9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 dirty="0"/>
              <a:t>ANRCB   |   </a:t>
            </a:r>
            <a:r>
              <a:rPr lang="en-US" sz="1400" b="1" dirty="0">
                <a:solidFill>
                  <a:schemeClr val="accent6"/>
                </a:solidFill>
              </a:rPr>
              <a:t>16</a:t>
            </a:r>
            <a:endParaRPr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0"/>
          <p:cNvSpPr txBox="1">
            <a:spLocks noGrp="1"/>
          </p:cNvSpPr>
          <p:nvPr>
            <p:ph type="title"/>
          </p:nvPr>
        </p:nvSpPr>
        <p:spPr>
          <a:xfrm>
            <a:off x="871268" y="219086"/>
            <a:ext cx="7644082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ວົງຈອນການອຶດຫິວທີ່ເຊື່ອງຊ້ອນບໍ່ສະແດງອອກ, ຄວາມທຸກຍາກ ແລະ ຢຸດການຈະເລີນເຕີບໂຕ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30" name="Google Shape;330;p120"/>
          <p:cNvSpPr/>
          <p:nvPr/>
        </p:nvSpPr>
        <p:spPr>
          <a:xfrm>
            <a:off x="0" y="6540312"/>
            <a:ext cx="689641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ຂໍ້ມູນຈາກ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: </a:t>
            </a:r>
            <a:r>
              <a:rPr lang="lo-LA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ຂໍ້ມູນຄວາມອຶດຫິວສາກົນ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, </a:t>
            </a:r>
            <a:r>
              <a:rPr lang="lo-LA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ຄວາມທ້າທາຍຂອງການຂາດສານອາຫານທີ່ເຊື່ອງຊ້ອນ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, 2014, IFPRI</a:t>
            </a:r>
            <a:endParaRPr sz="14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331" name="Google Shape;331;p120"/>
          <p:cNvSpPr/>
          <p:nvPr/>
        </p:nvSpPr>
        <p:spPr>
          <a:xfrm>
            <a:off x="4459574" y="1459537"/>
            <a:ext cx="2953062" cy="2416386"/>
          </a:xfrm>
          <a:prstGeom prst="rect">
            <a:avLst/>
          </a:prstGeom>
          <a:solidFill>
            <a:srgbClr val="00727E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1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ຜົນກະທົບຕໍ່ສ່ວນບຸກຄົນ</a:t>
            </a:r>
            <a:endParaRPr sz="14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lo-LA" sz="120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ສຸຂະພາບບໍ່ແຂງແຮງ</a:t>
            </a:r>
            <a:endParaRPr sz="140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lo-LA" sz="120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ຄວາມສາມາດຮ່າງກາຍ ແລະ ຈິດໃຈຫຼຸດລົງ</a:t>
            </a:r>
            <a:endParaRPr sz="140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lo-LA" sz="120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ຮຽນໜັງສື ບໍ່ໄດ້ດີ</a:t>
            </a:r>
            <a:endParaRPr sz="140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lo-LA" sz="120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ຄວາມທຸກຍາກ, ການສະໜອງ ດ້ານເສດຖະກິດທີ່ຈຳກັດ</a:t>
            </a:r>
            <a:endParaRPr sz="140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</a:pPr>
            <a:r>
              <a:rPr lang="lo-LA" sz="120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ແມ່ທີ່ອຶດຫິວ ແລະ ຂາດສານອາຫານ ເກີດລູກທີ່ມີນໍ້າໜັກຕໍ່າກວ່າປົກກະຕິ ແລະ ຕົກເຂົ້າໄປໃນວົງຈອນການຂາດສານອາຫານ</a:t>
            </a:r>
            <a:endParaRPr sz="1100" i="0" u="none" strike="noStrike" cap="none" dirty="0">
              <a:solidFill>
                <a:schemeClr val="lt1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332" name="Google Shape;332;p120"/>
          <p:cNvSpPr/>
          <p:nvPr/>
        </p:nvSpPr>
        <p:spPr>
          <a:xfrm>
            <a:off x="4944533" y="4108566"/>
            <a:ext cx="2510845" cy="1938332"/>
          </a:xfrm>
          <a:prstGeom prst="rect">
            <a:avLst/>
          </a:prstGeom>
          <a:solidFill>
            <a:srgbClr val="00727E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1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ຜົນກະທົບຕໍ່ແຮງງານການຜະລິດ</a:t>
            </a:r>
            <a:endParaRPr sz="14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lo-LA" sz="1200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ຄວາມສາມາດໃນການເຮັດວຽກຫຼຸດລົງ</a:t>
            </a:r>
            <a:endParaRPr sz="140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lo-LA" sz="1200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ບໍ່ມີວຽກເຮັດ ຫຼື ເ</a:t>
            </a:r>
            <a:r>
              <a:rPr lang="lo-LA" sz="120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ຮັດວຽກທີ່ມີລາຍຮັບຕໍ່າ</a:t>
            </a:r>
            <a:endParaRPr sz="140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lo-LA" sz="120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ສູນເສຍກຳລັງການຜະລິດ</a:t>
            </a:r>
            <a:endParaRPr sz="140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lo-LA" sz="120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ອາຍຸສະເລ່ຍຕໍ່າ</a:t>
            </a:r>
            <a:endParaRPr sz="140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lo-LA" sz="120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ໄລຍະເວລາສ້າງລາຍຮັບໃນຊີວິດຫຼຸດລົງ</a:t>
            </a:r>
            <a:endParaRPr sz="1200" i="0" u="none" strike="noStrike" cap="none" dirty="0">
              <a:solidFill>
                <a:schemeClr val="lt1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333" name="Google Shape;333;p120"/>
          <p:cNvSpPr/>
          <p:nvPr/>
        </p:nvSpPr>
        <p:spPr>
          <a:xfrm>
            <a:off x="509666" y="3587527"/>
            <a:ext cx="3075678" cy="1319134"/>
          </a:xfrm>
          <a:prstGeom prst="rect">
            <a:avLst/>
          </a:prstGeom>
          <a:solidFill>
            <a:srgbClr val="00727E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1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ຜົນກະທົບຕໍ່ການພັດທະນາເສດຖະກິດແຫ່ງຊາດ</a:t>
            </a:r>
            <a:endParaRPr sz="1400" b="1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lo-LA" sz="120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ການພັດທະນາເສດຖະກິດມີການຢຸດສະງັກ</a:t>
            </a:r>
            <a:endParaRPr sz="140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lo-LA" sz="120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ບຸກຄະລາກອນມີຄວາມສາມາດທີ່ຈຳກັດທີ່ຈະປະສ່ວນໃນການພັດທະນາລະບົບສາທາລະນະສຸກ ແລະ ການສຶກສາ</a:t>
            </a:r>
            <a:endParaRPr sz="1200" i="0" u="none" strike="noStrike" cap="none" dirty="0">
              <a:solidFill>
                <a:schemeClr val="lt1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334" name="Google Shape;334;p120"/>
          <p:cNvSpPr/>
          <p:nvPr/>
        </p:nvSpPr>
        <p:spPr>
          <a:xfrm>
            <a:off x="7455378" y="2558986"/>
            <a:ext cx="1434622" cy="255707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727E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20"/>
          <p:cNvSpPr/>
          <p:nvPr/>
        </p:nvSpPr>
        <p:spPr>
          <a:xfrm rot="-9948019">
            <a:off x="1775859" y="5102839"/>
            <a:ext cx="3073180" cy="116135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727E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20"/>
          <p:cNvSpPr/>
          <p:nvPr/>
        </p:nvSpPr>
        <p:spPr>
          <a:xfrm rot="-1144574">
            <a:off x="2289927" y="2266170"/>
            <a:ext cx="2182986" cy="97315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727E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20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 dirty="0"/>
              <a:t>ANRCB   |   </a:t>
            </a:r>
            <a:r>
              <a:rPr lang="en-US" sz="1400" b="1" dirty="0">
                <a:solidFill>
                  <a:schemeClr val="accent6"/>
                </a:solidFill>
              </a:rPr>
              <a:t>17</a:t>
            </a:r>
            <a:endParaRPr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1"/>
          <p:cNvSpPr txBox="1">
            <a:spLocks noGrp="1"/>
          </p:cNvSpPr>
          <p:nvPr>
            <p:ph type="title"/>
          </p:nvPr>
        </p:nvSpPr>
        <p:spPr>
          <a:xfrm>
            <a:off x="628650" y="205432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ການປ້ອງກັນ ການຂາດຈຸລະສານອາຫານ</a:t>
            </a:r>
            <a:endParaRPr sz="3600" b="1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46" name="Google Shape;346;p121"/>
          <p:cNvSpPr txBox="1"/>
          <p:nvPr/>
        </p:nvSpPr>
        <p:spPr>
          <a:xfrm>
            <a:off x="107328" y="6540312"/>
            <a:ext cx="7767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21"/>
          <p:cNvSpPr txBox="1">
            <a:spLocks noGrp="1"/>
          </p:cNvSpPr>
          <p:nvPr>
            <p:ph type="body" idx="1"/>
          </p:nvPr>
        </p:nvSpPr>
        <p:spPr>
          <a:xfrm>
            <a:off x="564200" y="1336644"/>
            <a:ext cx="8015600" cy="510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ການກິນອາຫານທີ່ຫຼາກຫຼາຍ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ຄວນມີອາຫານທີ່ຫຼາກຫຼາຍພຽງພໍ ເພື່ອໃຫ້ໄດ້ຮັບສານອາຫານທີ່ຈຳເປັນ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ອາຫານເສີມ: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ອາຫານເສີມໝາຍເຖີງ ການຈັດການສະໜອງໃຫ້ໃນລັກສະນະຢາທີ່ເປັນສານອາຫານ - ອາດເປັນແຄັບຊູນ, ເມັດ, ຫຼື ເປັນແບບນໍ້າເຊື່ອມ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ການເສີມສານອາຫານ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ການເສີມອາຫານໝາຍເຖີງ ການປະສົມຈຸລະສານອາຫານ ເຂົ້າໃນອາຫານ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lo-LA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ວິທີການສະໜັບສະໜູນອື່ນໆ ດ້ານສາທາລະນະສຸກ</a:t>
            </a:r>
            <a:r>
              <a:rPr lang="en-US" sz="2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ການສັກຢາວັກຊີນກັນພະຍາດ, ໃຫ້ຢາຂ້າແມ່ທ້ອງ, ສະໜອງນໍ້າສະອາດ ແລະ ສຸຂະອະນາ ໄມ, ຄວບຄຸມພະຍາດຖອກທ້ອງ ແລະ ການຊຶມເຊື້ອລະບົບຫາຍໃຈກະທັນຫັນ, ແນະນຳການຮັກສາອະນາໄມຮ່າງກາຍ ແລະ ສຸຂະອະນາໄມຢ່າງເປັນປົກກະຕິ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348" name="Google Shape;348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21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 dirty="0"/>
              <a:t>ANRCB   |   </a:t>
            </a:r>
            <a:r>
              <a:rPr lang="en-US" sz="1400" b="1" dirty="0">
                <a:solidFill>
                  <a:schemeClr val="accent6"/>
                </a:solidFill>
              </a:rPr>
              <a:t>18</a:t>
            </a:r>
            <a:endParaRPr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Georgia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ຈຸດປະສົງຂອງການຮຽນຮູ້</a:t>
            </a:r>
            <a:endParaRPr sz="3600" dirty="0">
              <a:solidFill>
                <a:srgbClr val="00727E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95" name="Google Shape;95;p71"/>
          <p:cNvSpPr txBox="1">
            <a:spLocks noGrp="1"/>
          </p:cNvSpPr>
          <p:nvPr>
            <p:ph type="body" idx="1"/>
          </p:nvPr>
        </p:nvSpPr>
        <p:spPr>
          <a:xfrm>
            <a:off x="628650" y="1814511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ພາຍຫຼັງສຳເລັດ ການຮຽນຮູ້ຫົວຂໍ້ທີ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2,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ຜູ້ເຂົ້າຮ່ວມຈະສາມາດ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endParaRPr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ຮັບຮູ້ ແລະ ເຂົ້າໃຈກ່ຽວກັບບັນດາສານອາຫານທີ່ຈຳເປັນ ແລະ ສີ່ງທີ່ພົວພັນກັບການໄດ້ຮັບບໍ່ພຽງພໍ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.</a:t>
            </a:r>
            <a:endParaRPr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ກຳນົດຍຸດທະສາດການປ້ອງກັນ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ການໄດ້ຮັບ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ສານອາຫານ ແລະ ຈຸລະສານ ທີ່ບໍ່ພຽງພໍ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.</a:t>
            </a:r>
            <a:endParaRPr sz="2800" dirty="0"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96" name="Google Shape;96;p71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/>
              <a:t>ANRCB   |   </a:t>
            </a:r>
            <a:r>
              <a:rPr lang="en-US" sz="1400" b="1">
                <a:solidFill>
                  <a:schemeClr val="accent6"/>
                </a:solidFill>
              </a:rPr>
              <a:t>1</a:t>
            </a:r>
            <a:endParaRPr sz="1400" b="1">
              <a:solidFill>
                <a:schemeClr val="accent6"/>
              </a:solidFill>
            </a:endParaRPr>
          </a:p>
        </p:txBody>
      </p:sp>
      <p:pic>
        <p:nvPicPr>
          <p:cNvPr id="97" name="Google Shape;9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1"/>
    </mc:Choice>
    <mc:Fallback xmlns="">
      <p:transition spd="slow" advTm="1812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2"/>
          <p:cNvSpPr txBox="1">
            <a:spLocks noGrp="1"/>
          </p:cNvSpPr>
          <p:nvPr>
            <p:ph type="title"/>
          </p:nvPr>
        </p:nvSpPr>
        <p:spPr>
          <a:xfrm>
            <a:off x="539197" y="126587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ບົດຮຽນທີ່ນຳເອົາໄປໃຊ້ </a:t>
            </a:r>
            <a:endParaRPr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55" name="Google Shape;355;p122"/>
          <p:cNvSpPr txBox="1">
            <a:spLocks noGrp="1"/>
          </p:cNvSpPr>
          <p:nvPr>
            <p:ph type="body" idx="1"/>
          </p:nvPr>
        </p:nvSpPr>
        <p:spPr>
          <a:xfrm>
            <a:off x="628649" y="1271917"/>
            <a:ext cx="8036379" cy="515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ct val="94594"/>
              <a:buChar char="•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ສານອາຫານແຕ່ລະຢ່າງ ມີໜ້າທີ່ການທີ່ສຳຄັນຕໍ່ກັບຮ່າງກາຍຂອງຄົນ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ct val="94594"/>
              <a:buChar char="•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ການຂາດສານອາຫານ ຈະມີຜົນກະທົບຮ້າຍແຮງຕໍ່ກັບສຸຂະພາບຄົນ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ct val="94594"/>
              <a:buChar char="•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ການຂາດຈຸລະສານອາຫານບາງຢ່າງ ສາມາດມີຜົນສະທ້ອນຕໍ່ສຸຂະພາບໂດຍທີ່ບໍ່ສະແດງອາການອອກມາ ແລະ ນຳໄປສູ່ພາວະ “ການອຶດຫິວທີ່ເຊື່ອງຊ້ອນ”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ct val="94594"/>
              <a:buChar char="•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ມີຄວາມຈຳເປັນທີ່ຕ້ອງກິນອາຫານໃຫ້ຫຼາກຫຼາຍ ເພື່ອໃຫ້ຮ່າງກາຍໄດ້ຮັບທຸກສານອາຫານພຽງພໍ ຕາມຄວາມຈຳເປັນ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ct val="94594"/>
              <a:buChar char="•"/>
            </a:pPr>
            <a:r>
              <a:rPr lang="lo-LA" sz="2400"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ການຂາດສານອາຫານທຸກ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ຮູບແບບ ຈະມີຜົນສະທ້ອນຕໍ່ສຸຂະພາບໃນທັນທີ ຫຼື ໃນໄລຍະຍາວ ຕະຫຼອດທັງຕໍ່ ສັງຄົມ, ເສດຖະກິດ ແລະ ຜົນກະທົບລະດັບຊາດ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ct val="94594"/>
              <a:buChar char="•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ສາມາດນຳໃຊ້ຫຼາຍຍຸດທະສາດໃນການປ້ອງກັນ ພາວະການຂາດຈຸລະສານອາຫານ; ເປັນການດີທີ່ສຸດ ໃນການນຳໃຊ້ຫຼາຍກວ່າໜຶ່ງຍຸດທະສາດ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356" name="Google Shape;356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4" y="6166329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22"/>
          <p:cNvSpPr txBox="1">
            <a:spLocks noGrp="1"/>
          </p:cNvSpPr>
          <p:nvPr>
            <p:ph type="sldNum" idx="12"/>
          </p:nvPr>
        </p:nvSpPr>
        <p:spPr>
          <a:xfrm>
            <a:off x="7155728" y="631198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 dirty="0"/>
              <a:t>ANRCB   |  19</a:t>
            </a:r>
            <a:endParaRPr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04"/>
          <p:cNvSpPr txBox="1">
            <a:spLocks noGrp="1"/>
          </p:cNvSpPr>
          <p:nvPr>
            <p:ph type="ctrTitle"/>
          </p:nvPr>
        </p:nvSpPr>
        <p:spPr>
          <a:xfrm>
            <a:off x="1143000" y="1175356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Georgia"/>
              <a:buNone/>
            </a:pPr>
            <a:r>
              <a:rPr lang="lo-LA" sz="40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ຂອບໃຈ</a:t>
            </a:r>
            <a:r>
              <a:rPr lang="en-US" sz="40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!</a:t>
            </a:r>
            <a:endParaRPr sz="4000" b="1" dirty="0">
              <a:solidFill>
                <a:srgbClr val="00727E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2"/>
          <p:cNvSpPr txBox="1">
            <a:spLocks noGrp="1"/>
          </p:cNvSpPr>
          <p:nvPr>
            <p:ph type="title"/>
          </p:nvPr>
        </p:nvSpPr>
        <p:spPr>
          <a:xfrm>
            <a:off x="628650" y="18224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Georgia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ສານອາຫານ</a:t>
            </a:r>
            <a:r>
              <a:rPr lang="en-US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(Nutrients)</a:t>
            </a: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 ແມ່ນຫຍັງ</a:t>
            </a:r>
            <a:r>
              <a:rPr lang="en-US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?</a:t>
            </a:r>
            <a:endParaRPr sz="3600" b="1" dirty="0">
              <a:solidFill>
                <a:srgbClr val="00727E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105" name="Google Shape;105;p72"/>
          <p:cNvSpPr txBox="1">
            <a:spLocks noGrp="1"/>
          </p:cNvSpPr>
          <p:nvPr>
            <p:ph type="body" idx="1"/>
          </p:nvPr>
        </p:nvSpPr>
        <p:spPr>
          <a:xfrm>
            <a:off x="628649" y="1487967"/>
            <a:ext cx="8288295" cy="486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ສານອາຫານ ແມ່ນສ່ວນປະກອບ ທີ່ມີໃນອາຫານ ຊຶ່ງເປັນສິ່ງທີ່ຈຳເປັນ ສຳລັບ ສຸຂະພາບ ແລະ ຮ່າງກາຍຂອງຄົນ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ສານອາຫານ ແມ່ນສານຊີວະເຄມີທີ່ນຳໃຊ້ໃນຮ່າງກາຍ ຊຶ່ງຈະຕ້ອງໄດ້ຮັບໃນປະລິມານທີ່ພຽງພໍ ຈາກການກິນອາຫານ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ສານອາຫານ ແມ່ນສົ່ງເສີມໃນການເຕີບໃຫ່ຍຂອງຮ່າງກາຍ, ໃຫ້ພະລັງງານ, ແລະ ຊ່ວຍປົກປ້ອງຮ່າງກາຍເພື່ອບໍ່ໃຫ້ເຈັບເປັນ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0" indent="-3619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ສານອາຫານສ່ວນໃຫຍ່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ແມ່ນໄດ້ຮັບຈາກການກິນອາຫານ, ແລະ ຈາກອາຫານທີ່ຫຼາກຫຼາຍ ທີ່ມີສານອາຫານແຕກຕ່າງກັນ ໃນປະລິມານທີ່ຕ່າງກັນ.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6" name="Google Shape;106;p72"/>
          <p:cNvSpPr txBox="1"/>
          <p:nvPr/>
        </p:nvSpPr>
        <p:spPr>
          <a:xfrm>
            <a:off x="810299" y="6398795"/>
            <a:ext cx="70148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o-LA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ແຫຼ່ງຂໍ້ມູນ: ສານອາຫານ | ນິຍາມຂອງສານອາຫານ ໂດຍວັດຈະນານຸກົມຂອງແພດ (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thefreedictionary.com)</a:t>
            </a:r>
            <a:endParaRPr sz="12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pic>
        <p:nvPicPr>
          <p:cNvPr id="107" name="Google Shape;107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2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/>
              <a:t>ANRCB   |  2</a:t>
            </a:r>
            <a:endParaRPr sz="1400" b="1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65"/>
    </mc:Choice>
    <mc:Fallback xmlns="">
      <p:transition spd="slow" advTm="377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8"/>
          <p:cNvSpPr txBox="1">
            <a:spLocks noGrp="1"/>
          </p:cNvSpPr>
          <p:nvPr>
            <p:ph type="title"/>
          </p:nvPr>
        </p:nvSpPr>
        <p:spPr>
          <a:xfrm>
            <a:off x="296700" y="269911"/>
            <a:ext cx="78867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ແຫຼ່ງຂອງອາຫານ</a:t>
            </a:r>
            <a:endParaRPr sz="3600" b="1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grpSp>
        <p:nvGrpSpPr>
          <p:cNvPr id="116" name="Google Shape;116;p68"/>
          <p:cNvGrpSpPr/>
          <p:nvPr/>
        </p:nvGrpSpPr>
        <p:grpSpPr>
          <a:xfrm>
            <a:off x="279020" y="938130"/>
            <a:ext cx="4823524" cy="5134232"/>
            <a:chOff x="-17680" y="235350"/>
            <a:chExt cx="4823524" cy="5354852"/>
          </a:xfrm>
        </p:grpSpPr>
        <p:sp>
          <p:nvSpPr>
            <p:cNvPr id="117" name="Google Shape;117;p68"/>
            <p:cNvSpPr/>
            <p:nvPr/>
          </p:nvSpPr>
          <p:spPr>
            <a:xfrm>
              <a:off x="0" y="3375505"/>
              <a:ext cx="4771552" cy="2214697"/>
            </a:xfrm>
            <a:prstGeom prst="rect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8"/>
            <p:cNvSpPr txBox="1"/>
            <p:nvPr/>
          </p:nvSpPr>
          <p:spPr>
            <a:xfrm>
              <a:off x="0" y="3375505"/>
              <a:ext cx="4771552" cy="1195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lo-LA" sz="2400" b="1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ການຈັດປະເພດສານອາຫານ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lo-LA" sz="2400" b="1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ຕາມໜ້າທີ່ການສຳຄັນ</a:t>
              </a:r>
              <a:endParaRPr sz="2400" b="1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19" name="Google Shape;119;p68"/>
            <p:cNvSpPr/>
            <p:nvPr/>
          </p:nvSpPr>
          <p:spPr>
            <a:xfrm>
              <a:off x="2329" y="4527148"/>
              <a:ext cx="1588964" cy="1018760"/>
            </a:xfrm>
            <a:prstGeom prst="rect">
              <a:avLst/>
            </a:prstGeom>
            <a:solidFill>
              <a:srgbClr val="C9DDE1">
                <a:alpha val="89411"/>
              </a:srgbClr>
            </a:solidFill>
            <a:ln w="25400" cap="flat" cmpd="sng">
              <a:solidFill>
                <a:srgbClr val="C9DDE1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8"/>
            <p:cNvSpPr txBox="1"/>
            <p:nvPr/>
          </p:nvSpPr>
          <p:spPr>
            <a:xfrm>
              <a:off x="2329" y="4527148"/>
              <a:ext cx="1588964" cy="1018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9050" rIns="1066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lo-LA" sz="15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ເສີມສ້າງຮ່າງກາຍ</a:t>
              </a:r>
              <a:r>
                <a:rPr lang="en-US" sz="15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: </a:t>
              </a:r>
              <a:r>
                <a:rPr lang="lo-LA" sz="150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ຊີ້ນ, ນົມ, ປາ, </a:t>
              </a:r>
              <a:r>
                <a:rPr lang="lo-LA" sz="1500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ສັດປີກ</a:t>
              </a:r>
              <a:r>
                <a:rPr lang="lo-LA" sz="150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, </a:t>
              </a:r>
              <a:r>
                <a:rPr lang="lo-LA" sz="1500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ຖົ່ວ</a:t>
              </a:r>
              <a:r>
                <a:rPr lang="lo-LA" sz="150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ແລະ ອື່ນໆ.</a:t>
              </a:r>
              <a:endParaRPr sz="14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21" name="Google Shape;121;p68"/>
            <p:cNvSpPr/>
            <p:nvPr/>
          </p:nvSpPr>
          <p:spPr>
            <a:xfrm>
              <a:off x="1591293" y="4527148"/>
              <a:ext cx="1588964" cy="1018760"/>
            </a:xfrm>
            <a:prstGeom prst="rect">
              <a:avLst/>
            </a:prstGeom>
            <a:solidFill>
              <a:srgbClr val="C8D7DE">
                <a:alpha val="89411"/>
              </a:srgbClr>
            </a:solidFill>
            <a:ln w="25400" cap="flat" cmpd="sng">
              <a:solidFill>
                <a:srgbClr val="C9DDE1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8"/>
            <p:cNvSpPr txBox="1"/>
            <p:nvPr/>
          </p:nvSpPr>
          <p:spPr>
            <a:xfrm>
              <a:off x="1591292" y="4527148"/>
              <a:ext cx="1601463" cy="1018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9050" rIns="1066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lo-LA" sz="15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ໃຫ້ພະລັງງານ</a:t>
              </a:r>
              <a:r>
                <a:rPr lang="en-US" sz="15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: </a:t>
              </a:r>
              <a:r>
                <a:rPr lang="lo-LA" sz="150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ທັນຍາພືດ, ນໍ້າຕານ, ໄຂມັນ, ນຳມັນ ແລະ ອື່ນໆ</a:t>
              </a:r>
              <a:r>
                <a:rPr lang="en-US" sz="15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23" name="Google Shape;123;p68"/>
            <p:cNvSpPr/>
            <p:nvPr/>
          </p:nvSpPr>
          <p:spPr>
            <a:xfrm>
              <a:off x="3180258" y="4527148"/>
              <a:ext cx="1588964" cy="1018760"/>
            </a:xfrm>
            <a:prstGeom prst="rect">
              <a:avLst/>
            </a:prstGeom>
            <a:solidFill>
              <a:srgbClr val="C8D3DC">
                <a:alpha val="89411"/>
              </a:srgbClr>
            </a:solidFill>
            <a:ln w="25400" cap="flat" cmpd="sng">
              <a:solidFill>
                <a:srgbClr val="C9DDE1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8"/>
            <p:cNvSpPr txBox="1"/>
            <p:nvPr/>
          </p:nvSpPr>
          <p:spPr>
            <a:xfrm>
              <a:off x="3180258" y="4527148"/>
              <a:ext cx="1588964" cy="1018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9050" rIns="1066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lo-LA" sz="15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ໃຫ້ພູມຕ້ານທານ</a:t>
              </a:r>
              <a:r>
                <a:rPr lang="en-US" sz="15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:</a:t>
              </a:r>
              <a:r>
                <a:rPr lang="en-US" sz="15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r>
                <a:rPr lang="lo-LA" sz="15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ຜັກ, ໝາກໄມ້, ນົມ ແລະ ອື່ນໆ</a:t>
              </a:r>
              <a:r>
                <a:rPr lang="en-US" sz="15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25" name="Google Shape;125;p68"/>
            <p:cNvSpPr/>
            <p:nvPr/>
          </p:nvSpPr>
          <p:spPr>
            <a:xfrm rot="10800000">
              <a:off x="34292" y="235350"/>
              <a:ext cx="4771552" cy="3140156"/>
            </a:xfrm>
            <a:prstGeom prst="upArrowCallout">
              <a:avLst>
                <a:gd name="adj1" fmla="val 25000"/>
                <a:gd name="adj2" fmla="val 18142"/>
                <a:gd name="adj3" fmla="val 25000"/>
                <a:gd name="adj4" fmla="val 64977"/>
              </a:avLst>
            </a:prstGeom>
            <a:solidFill>
              <a:srgbClr val="00458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8"/>
            <p:cNvSpPr txBox="1"/>
            <p:nvPr/>
          </p:nvSpPr>
          <p:spPr>
            <a:xfrm>
              <a:off x="-17680" y="298184"/>
              <a:ext cx="4771552" cy="1195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lo-LA" sz="2400" b="1" i="0" u="none" strike="noStrike" cap="none" dirty="0">
                  <a:solidFill>
                    <a:schemeClr val="lt1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ການຈັດປະເພດ ຂອງແຫຼ່ງອາຫານ</a:t>
              </a:r>
              <a:endParaRPr sz="2400" b="0" i="0" u="none" strike="noStrike" cap="none" dirty="0">
                <a:solidFill>
                  <a:schemeClr val="lt1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27" name="Google Shape;127;p68"/>
            <p:cNvSpPr/>
            <p:nvPr/>
          </p:nvSpPr>
          <p:spPr>
            <a:xfrm>
              <a:off x="49338" y="1198099"/>
              <a:ext cx="2336438" cy="1018455"/>
            </a:xfrm>
            <a:prstGeom prst="rect">
              <a:avLst/>
            </a:prstGeom>
            <a:solidFill>
              <a:srgbClr val="C8D0DA">
                <a:alpha val="89411"/>
              </a:srgbClr>
            </a:solidFill>
            <a:ln w="25400" cap="flat" cmpd="sng">
              <a:solidFill>
                <a:srgbClr val="C9DDE1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8"/>
            <p:cNvSpPr txBox="1"/>
            <p:nvPr/>
          </p:nvSpPr>
          <p:spPr>
            <a:xfrm>
              <a:off x="49338" y="1198099"/>
              <a:ext cx="2336437" cy="1025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9050" rIns="1066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lo-LA" sz="15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ອາຫານທີ່</a:t>
              </a:r>
              <a:r>
                <a:rPr lang="lo-LA" sz="1500" b="1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ມາຈາກ</a:t>
              </a:r>
              <a:r>
                <a:rPr lang="lo-LA" sz="15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ເນື້ອສັດ</a:t>
              </a:r>
              <a:r>
                <a:rPr lang="en-US" sz="15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: </a:t>
              </a:r>
              <a:endParaRPr lang="lo-LA" sz="1500" b="1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lo-LA" sz="150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ຊີ້ນ, </a:t>
              </a:r>
              <a:r>
                <a:rPr lang="lo-LA" sz="1500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ສັດປີກ</a:t>
              </a:r>
              <a:r>
                <a:rPr lang="lo-LA" sz="150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, ປາ, ໄຂ່ ແລະ ອື່ນໆ</a:t>
              </a:r>
              <a:r>
                <a:rPr lang="en-US" sz="150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.</a:t>
              </a:r>
              <a:endParaRPr sz="140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29" name="Google Shape;129;p68"/>
            <p:cNvSpPr/>
            <p:nvPr/>
          </p:nvSpPr>
          <p:spPr>
            <a:xfrm>
              <a:off x="2385776" y="1198099"/>
              <a:ext cx="2385776" cy="1018455"/>
            </a:xfrm>
            <a:prstGeom prst="rect">
              <a:avLst/>
            </a:prstGeom>
            <a:solidFill>
              <a:srgbClr val="C8CCD8">
                <a:alpha val="89411"/>
              </a:srgbClr>
            </a:solidFill>
            <a:ln w="25400" cap="flat" cmpd="sng">
              <a:solidFill>
                <a:srgbClr val="C9DDE1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8"/>
            <p:cNvSpPr txBox="1"/>
            <p:nvPr/>
          </p:nvSpPr>
          <p:spPr>
            <a:xfrm>
              <a:off x="2435116" y="1198099"/>
              <a:ext cx="2336436" cy="1018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9050" rIns="1066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lo-LA" sz="15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ອາຫານທີ່ມາຈາກພືດຜັກ</a:t>
              </a:r>
              <a:r>
                <a:rPr lang="en-US" sz="15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: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lo-LA" sz="150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ທັນຍາພືດ, ໝາກໄມ້, ຜັກ, </a:t>
              </a:r>
              <a:r>
                <a:rPr lang="lo-LA" sz="1500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ຖົ່ວ</a:t>
              </a:r>
              <a:r>
                <a:rPr lang="lo-LA" sz="150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ແລະ ອື່ນໆ</a:t>
              </a:r>
              <a:r>
                <a:rPr lang="en-US" sz="15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</p:grpSp>
      <p:sp>
        <p:nvSpPr>
          <p:cNvPr id="131" name="Google Shape;131;p68"/>
          <p:cNvSpPr/>
          <p:nvPr/>
        </p:nvSpPr>
        <p:spPr>
          <a:xfrm>
            <a:off x="4998600" y="2123632"/>
            <a:ext cx="366900" cy="2610900"/>
          </a:xfrm>
          <a:prstGeom prst="rightBrace">
            <a:avLst>
              <a:gd name="adj1" fmla="val 8333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68"/>
          <p:cNvGrpSpPr/>
          <p:nvPr/>
        </p:nvGrpSpPr>
        <p:grpSpPr>
          <a:xfrm>
            <a:off x="5050572" y="1052623"/>
            <a:ext cx="3876204" cy="5318516"/>
            <a:chOff x="1164203" y="0"/>
            <a:chExt cx="3793707" cy="5318516"/>
          </a:xfrm>
        </p:grpSpPr>
        <p:sp>
          <p:nvSpPr>
            <p:cNvPr id="133" name="Google Shape;133;p68"/>
            <p:cNvSpPr/>
            <p:nvPr/>
          </p:nvSpPr>
          <p:spPr>
            <a:xfrm>
              <a:off x="1481157" y="0"/>
              <a:ext cx="3062784" cy="5318516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34" name="Google Shape;134;p68"/>
            <p:cNvSpPr/>
            <p:nvPr/>
          </p:nvSpPr>
          <p:spPr>
            <a:xfrm>
              <a:off x="2294674" y="315188"/>
              <a:ext cx="1536228" cy="78837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35" name="Google Shape;135;p68"/>
            <p:cNvSpPr txBox="1"/>
            <p:nvPr/>
          </p:nvSpPr>
          <p:spPr>
            <a:xfrm>
              <a:off x="2333158" y="353673"/>
              <a:ext cx="1547083" cy="711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lo-LA" b="1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ທາດເກືອແຮ່: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lo-LA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ທຸກປະເພດຂອງອາຫານ ມີປະລິມານໜ້ອຍ</a:t>
              </a:r>
              <a:endParaRPr sz="14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36" name="Google Shape;136;p68"/>
            <p:cNvSpPr/>
            <p:nvPr/>
          </p:nvSpPr>
          <p:spPr>
            <a:xfrm>
              <a:off x="2103935" y="1338413"/>
              <a:ext cx="1927462" cy="702466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0081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37" name="Google Shape;137;p68"/>
            <p:cNvSpPr txBox="1"/>
            <p:nvPr/>
          </p:nvSpPr>
          <p:spPr>
            <a:xfrm>
              <a:off x="2138227" y="1372705"/>
              <a:ext cx="1858878" cy="633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lo-LA" sz="14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ວິຕາມິນ: </a:t>
              </a:r>
              <a:r>
                <a:rPr lang="lo-LA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ໝາກໄມ້ ແລະ ຜັກ</a:t>
              </a:r>
              <a:endParaRPr sz="14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38" name="Google Shape;138;p68"/>
            <p:cNvSpPr/>
            <p:nvPr/>
          </p:nvSpPr>
          <p:spPr>
            <a:xfrm>
              <a:off x="1431817" y="3317498"/>
              <a:ext cx="3235185" cy="754699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006C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39" name="Google Shape;139;p68"/>
            <p:cNvSpPr txBox="1"/>
            <p:nvPr/>
          </p:nvSpPr>
          <p:spPr>
            <a:xfrm>
              <a:off x="1468658" y="3354339"/>
              <a:ext cx="3161503" cy="681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lo-LA" sz="14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ໄຂມັນ</a:t>
              </a:r>
              <a:r>
                <a:rPr lang="en-US" sz="14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&amp; </a:t>
              </a:r>
              <a:r>
                <a:rPr lang="lo-LA" sz="14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ນໍ້າມັນ</a:t>
              </a:r>
              <a:r>
                <a:rPr lang="en-US" sz="14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: </a:t>
              </a:r>
              <a:r>
                <a:rPr lang="lo-LA" sz="140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ນໍ້າມັນເບີໃສ</a:t>
              </a:r>
              <a:r>
                <a:rPr lang="lo-LA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,</a:t>
              </a:r>
              <a:r>
                <a:rPr lang="en-US" dirty="0">
                  <a:latin typeface="Phetsarath OT" panose="02000500000000020004" pitchFamily="2" charset="0"/>
                  <a:cs typeface="Phetsarath OT" panose="02000500000000020004" pitchFamily="2" charset="0"/>
                </a:rPr>
                <a:t> </a:t>
              </a:r>
              <a:r>
                <a:rPr lang="lo-LA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ເນີຍ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, </a:t>
              </a:r>
              <a:r>
                <a:rPr lang="lo-LA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ເນີຍທຽມ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, </a:t>
              </a:r>
              <a:r>
                <a:rPr lang="lo-LA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ໄຂມັນຈາກຊີ້ນ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, </a:t>
              </a:r>
              <a:r>
                <a:rPr lang="lo-LA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ນໍ້າມັນປາ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, </a:t>
              </a:r>
              <a:r>
                <a:rPr lang="lo-LA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ນໍ້າມັນຈາກຜັກ</a:t>
              </a:r>
              <a:endParaRPr sz="14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40" name="Google Shape;140;p68"/>
            <p:cNvSpPr/>
            <p:nvPr/>
          </p:nvSpPr>
          <p:spPr>
            <a:xfrm>
              <a:off x="1164203" y="4418212"/>
              <a:ext cx="3793707" cy="562888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0058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41" name="Google Shape;141;p68"/>
            <p:cNvSpPr txBox="1"/>
            <p:nvPr/>
          </p:nvSpPr>
          <p:spPr>
            <a:xfrm>
              <a:off x="1191681" y="4445690"/>
              <a:ext cx="3738751" cy="507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lo-LA" sz="14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ທາດແປ້ງ: </a:t>
              </a:r>
              <a:r>
                <a:rPr lang="lo-LA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ອາຫານຫຼັກເຊັ່ນ ເຂົ້າ ແລະ ທັນຍາພືດຊະນິດຕ່າງໆ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, </a:t>
              </a:r>
              <a:r>
                <a:rPr lang="lo-LA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ທັນຍາພຶດເປັນຫົວ ແລະ ຮາກ, ນໍ້າຕານ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42" name="Google Shape;142;p68"/>
            <p:cNvSpPr/>
            <p:nvPr/>
          </p:nvSpPr>
          <p:spPr>
            <a:xfrm>
              <a:off x="1846682" y="2249637"/>
              <a:ext cx="2512123" cy="771208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0045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  <p:sp>
          <p:nvSpPr>
            <p:cNvPr id="143" name="Google Shape;143;p68"/>
            <p:cNvSpPr txBox="1"/>
            <p:nvPr/>
          </p:nvSpPr>
          <p:spPr>
            <a:xfrm>
              <a:off x="1921976" y="2304974"/>
              <a:ext cx="2436829" cy="695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lo-LA" sz="1400" b="1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ທາດຊີ້ນ: </a:t>
              </a:r>
              <a:r>
                <a:rPr lang="lo-LA" sz="1400" i="0" u="none" strike="noStrike" cap="none" dirty="0">
                  <a:solidFill>
                    <a:srgbClr val="000000"/>
                  </a:solidFill>
                  <a:latin typeface="Phetsarath OT" panose="02000500000000020004" pitchFamily="2" charset="0"/>
                  <a:cs typeface="Phetsarath OT" panose="02000500000000020004" pitchFamily="2" charset="0"/>
                  <a:sym typeface="Arial"/>
                </a:rPr>
                <a:t>ນົມ, ໄຂ່, ປາ, ຊີ້ນ, ຖົ່ວຍາວ, ເມັດຖົ່ວ</a:t>
              </a:r>
              <a:endParaRPr sz="140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endParaRPr>
            </a:p>
          </p:txBody>
        </p:sp>
      </p:grpSp>
      <p:pic>
        <p:nvPicPr>
          <p:cNvPr id="144" name="Google Shape;144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5" y="6184677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8"/>
          <p:cNvSpPr txBox="1">
            <a:spLocks noGrp="1"/>
          </p:cNvSpPr>
          <p:nvPr>
            <p:ph type="sldNum" idx="12"/>
          </p:nvPr>
        </p:nvSpPr>
        <p:spPr>
          <a:xfrm>
            <a:off x="7273200" y="6371139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/>
              <a:t>ANRCB   |   </a:t>
            </a:r>
            <a:r>
              <a:rPr lang="en-US" sz="1400" b="1">
                <a:solidFill>
                  <a:schemeClr val="accent6"/>
                </a:solidFill>
              </a:rPr>
              <a:t>3</a:t>
            </a:r>
            <a:endParaRPr sz="1400" b="1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"/>
    </mc:Choice>
    <mc:Fallback xmlns="">
      <p:transition spd="slow" advTm="3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815471" y="6456620"/>
            <a:ext cx="416047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ແຫຼ່ງຂໍ້ມູນ: ບົດສະເໜີຂອງ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  Dr. Nicola Flynn</a:t>
            </a:r>
            <a:endParaRPr sz="1400" b="0" i="0" u="none" strike="noStrike" cap="none" dirty="0">
              <a:solidFill>
                <a:srgbClr val="000000"/>
              </a:solidFill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750193" y="356524"/>
            <a:ext cx="83938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lo-LA" sz="2400" b="1" i="0" u="none" strike="noStrike" cap="none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ສານອາຫານ</a:t>
            </a:r>
            <a:r>
              <a:rPr lang="en-US" sz="2400" b="1" i="0" u="none" strike="noStrike" cap="none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: </a:t>
            </a:r>
            <a:r>
              <a:rPr lang="lo-LA" sz="2400" b="1" i="0" u="none" strike="noStrike" cap="none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Arial"/>
              </a:rPr>
              <a:t>ສານອາຫານ ແລະ ຈຸລະສານອາຫານ</a:t>
            </a:r>
            <a:endParaRPr sz="2400" b="1" i="0" u="none" strike="noStrike" cap="none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154" name="Google Shape;154;p5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3544402" y="986026"/>
            <a:ext cx="2454443" cy="512876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ສານອາຫານ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(Nutrients)</a:t>
            </a:r>
            <a:endParaRPr sz="1400" b="0" i="0" u="none" strike="noStrike" cap="none" dirty="0">
              <a:solidFill>
                <a:schemeClr val="lt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750193" y="2182727"/>
            <a:ext cx="2454443" cy="461623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ສານອາຫານ</a:t>
            </a:r>
            <a:r>
              <a:rPr lang="lo-LA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ຫຼັກ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(Macro nutrients)</a:t>
            </a:r>
            <a:endParaRPr sz="1400" b="0" i="0" u="none" strike="noStrike" cap="none" dirty="0">
              <a:solidFill>
                <a:schemeClr val="lt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843275" y="2164735"/>
            <a:ext cx="2454443" cy="461623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ຈຸລະສານອາຫານ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(Micronutrients)</a:t>
            </a:r>
            <a:endParaRPr sz="1400" b="0" i="0" u="none" strike="noStrike" cap="none" dirty="0">
              <a:solidFill>
                <a:schemeClr val="lt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221054" y="2930471"/>
            <a:ext cx="1455346" cy="423909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ທາດແປ້ງ</a:t>
            </a:r>
            <a:endParaRPr sz="1400" b="0" i="0" u="none" strike="noStrike" cap="none" dirty="0">
              <a:solidFill>
                <a:schemeClr val="lt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1850446" y="2929468"/>
            <a:ext cx="1538386" cy="443214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ທາດຊີ້ນ</a:t>
            </a:r>
            <a:endParaRPr sz="1400" b="0" i="0" u="none" strike="noStrike" cap="none" dirty="0">
              <a:solidFill>
                <a:schemeClr val="lt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3544402" y="2929468"/>
            <a:ext cx="1518665" cy="424911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ໄຂມັນ</a:t>
            </a:r>
            <a:endParaRPr sz="1400" b="0" i="0" u="none" strike="noStrike" cap="none" dirty="0">
              <a:solidFill>
                <a:schemeClr val="lt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7586361" y="2929469"/>
            <a:ext cx="1426346" cy="424910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ວີຕາມິນ</a:t>
            </a:r>
            <a:endParaRPr sz="1400" b="0" i="0" u="none" strike="noStrike" cap="none" dirty="0">
              <a:solidFill>
                <a:schemeClr val="lt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5843275" y="2947980"/>
            <a:ext cx="1457000" cy="424702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lt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ເກືອແຮ່</a:t>
            </a:r>
            <a:endParaRPr sz="1400" b="0" i="0" u="none" strike="noStrike" cap="none" dirty="0">
              <a:solidFill>
                <a:schemeClr val="lt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78443" y="3864773"/>
            <a:ext cx="1711828" cy="654066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ທາດແປ້ງ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ທີ່ດູດຊືມໄດ້ໄວ</a:t>
            </a:r>
            <a:endParaRPr lang="en-US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547213" y="4832610"/>
            <a:ext cx="1711828" cy="648100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ທາດແປ້ງ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ທີ່ດູດຊືມໄດ້ຍາກ</a:t>
            </a:r>
            <a:endParaRPr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3745328" y="3938660"/>
            <a:ext cx="1756360" cy="418924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ໄຂມັນອີ່ມຕົວ</a:t>
            </a:r>
            <a:endParaRPr sz="1400" b="0" i="0" u="none" strike="noStrike" cap="none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709216" y="5171783"/>
            <a:ext cx="1756360" cy="415044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ໄຂມັນບໍ່ອີ່ມຕົວ</a:t>
            </a:r>
            <a:endParaRPr sz="1400" b="0" i="0" u="none" strike="noStrike" cap="none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7586360" y="3788237"/>
            <a:ext cx="1426347" cy="554783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ວີຕາມິນທີ່ລະລາຍໃນໄຂມັນ</a:t>
            </a:r>
            <a:endParaRPr sz="1400" b="0" i="0" u="none" strike="noStrike" cap="none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7586360" y="4705593"/>
            <a:ext cx="1426347" cy="563280"/>
          </a:xfrm>
          <a:prstGeom prst="rect">
            <a:avLst/>
          </a:prstGeom>
          <a:solidFill>
            <a:srgbClr val="007995"/>
          </a:solidFill>
          <a:ln w="25400" cap="flat" cmpd="sng">
            <a:solidFill>
              <a:srgbClr val="586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o-LA" sz="1400" b="0" i="0" u="none" strike="noStrike" cap="none" dirty="0">
                <a:solidFill>
                  <a:schemeClr val="bg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  <a:sym typeface="Arial"/>
              </a:rPr>
              <a:t>ວີຕາມິນທີ່ລະລາຍໃນນໍ້າ</a:t>
            </a:r>
            <a:endParaRPr sz="1400" b="0" i="0" u="none" strike="noStrike" cap="none" dirty="0">
              <a:solidFill>
                <a:schemeClr val="bg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  <a:sym typeface="Arial"/>
            </a:endParaRPr>
          </a:p>
        </p:txBody>
      </p:sp>
      <p:cxnSp>
        <p:nvCxnSpPr>
          <p:cNvPr id="177" name="Google Shape;177;p5"/>
          <p:cNvCxnSpPr>
            <a:cxnSpLocks/>
            <a:stCxn id="156" idx="2"/>
            <a:endCxn id="158" idx="0"/>
          </p:cNvCxnSpPr>
          <p:nvPr/>
        </p:nvCxnSpPr>
        <p:spPr>
          <a:xfrm flipH="1">
            <a:off x="948727" y="2644350"/>
            <a:ext cx="1028688" cy="286121"/>
          </a:xfrm>
          <a:prstGeom prst="straightConnector1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8" name="Google Shape;178;p5"/>
          <p:cNvCxnSpPr>
            <a:cxnSpLocks/>
            <a:stCxn id="156" idx="2"/>
            <a:endCxn id="159" idx="0"/>
          </p:cNvCxnSpPr>
          <p:nvPr/>
        </p:nvCxnSpPr>
        <p:spPr>
          <a:xfrm>
            <a:off x="1977415" y="2644350"/>
            <a:ext cx="642224" cy="285118"/>
          </a:xfrm>
          <a:prstGeom prst="straightConnector1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9" name="Google Shape;179;p5"/>
          <p:cNvCxnSpPr>
            <a:cxnSpLocks/>
          </p:cNvCxnSpPr>
          <p:nvPr/>
        </p:nvCxnSpPr>
        <p:spPr>
          <a:xfrm>
            <a:off x="1943148" y="2609829"/>
            <a:ext cx="2326200" cy="285000"/>
          </a:xfrm>
          <a:prstGeom prst="straightConnector1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0" name="Google Shape;180;p5"/>
          <p:cNvCxnSpPr>
            <a:cxnSpLocks/>
            <a:stCxn id="157" idx="2"/>
            <a:endCxn id="162" idx="0"/>
          </p:cNvCxnSpPr>
          <p:nvPr/>
        </p:nvCxnSpPr>
        <p:spPr>
          <a:xfrm flipH="1">
            <a:off x="6571775" y="2626358"/>
            <a:ext cx="498722" cy="321622"/>
          </a:xfrm>
          <a:prstGeom prst="straightConnector1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1" name="Google Shape;181;p5"/>
          <p:cNvCxnSpPr>
            <a:cxnSpLocks/>
            <a:stCxn id="157" idx="2"/>
            <a:endCxn id="161" idx="0"/>
          </p:cNvCxnSpPr>
          <p:nvPr/>
        </p:nvCxnSpPr>
        <p:spPr>
          <a:xfrm>
            <a:off x="7070497" y="2626358"/>
            <a:ext cx="1229037" cy="303111"/>
          </a:xfrm>
          <a:prstGeom prst="straightConnector1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5" name="Google Shape;185;p5"/>
          <p:cNvCxnSpPr>
            <a:cxnSpLocks/>
          </p:cNvCxnSpPr>
          <p:nvPr/>
        </p:nvCxnSpPr>
        <p:spPr>
          <a:xfrm rot="5400000">
            <a:off x="376730" y="3479893"/>
            <a:ext cx="820033" cy="605612"/>
          </a:xfrm>
          <a:prstGeom prst="bentConnector4">
            <a:avLst>
              <a:gd name="adj1" fmla="val 30060"/>
              <a:gd name="adj2" fmla="val 13774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6" name="Google Shape;186;p5"/>
          <p:cNvCxnSpPr>
            <a:cxnSpLocks/>
          </p:cNvCxnSpPr>
          <p:nvPr/>
        </p:nvCxnSpPr>
        <p:spPr>
          <a:xfrm rot="10800000" flipH="1" flipV="1">
            <a:off x="479107" y="4217990"/>
            <a:ext cx="1" cy="980569"/>
          </a:xfrm>
          <a:prstGeom prst="bentConnector3">
            <a:avLst>
              <a:gd name="adj1" fmla="val -2286000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9" name="Google Shape;189;p5"/>
          <p:cNvCxnSpPr>
            <a:stCxn id="161" idx="2"/>
            <a:endCxn id="171" idx="1"/>
          </p:cNvCxnSpPr>
          <p:nvPr/>
        </p:nvCxnSpPr>
        <p:spPr>
          <a:xfrm rot="5400000">
            <a:off x="7587334" y="3353479"/>
            <a:ext cx="711300" cy="713100"/>
          </a:xfrm>
          <a:prstGeom prst="bentConnector4">
            <a:avLst>
              <a:gd name="adj1" fmla="val 30498"/>
              <a:gd name="adj2" fmla="val 132068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1" name="Google Shape;191;p5"/>
          <p:cNvCxnSpPr/>
          <p:nvPr/>
        </p:nvCxnSpPr>
        <p:spPr>
          <a:xfrm>
            <a:off x="7586023" y="4065633"/>
            <a:ext cx="600" cy="921600"/>
          </a:xfrm>
          <a:prstGeom prst="bentConnector3">
            <a:avLst>
              <a:gd name="adj1" fmla="val -3598333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2" name="Google Shape;19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9" y="5998141"/>
            <a:ext cx="803189" cy="51975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 txBox="1">
            <a:spLocks noGrp="1"/>
          </p:cNvSpPr>
          <p:nvPr>
            <p:ph type="sldNum" idx="12"/>
          </p:nvPr>
        </p:nvSpPr>
        <p:spPr>
          <a:xfrm>
            <a:off x="7070500" y="6166314"/>
            <a:ext cx="1509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b="1"/>
              <a:t>ANRCB   |   </a:t>
            </a:r>
            <a:r>
              <a:rPr lang="en-US" sz="1400" b="1">
                <a:solidFill>
                  <a:schemeClr val="accent6"/>
                </a:solidFill>
              </a:rPr>
              <a:t>4</a:t>
            </a:r>
            <a:endParaRPr sz="1400" b="1">
              <a:solidFill>
                <a:schemeClr val="accent6"/>
              </a:solidFill>
            </a:endParaRPr>
          </a:p>
        </p:txBody>
      </p:sp>
      <p:cxnSp>
        <p:nvCxnSpPr>
          <p:cNvPr id="47" name="Google Shape;185;p5"/>
          <p:cNvCxnSpPr>
            <a:cxnSpLocks/>
          </p:cNvCxnSpPr>
          <p:nvPr/>
        </p:nvCxnSpPr>
        <p:spPr>
          <a:xfrm rot="5400000">
            <a:off x="3637671" y="3448444"/>
            <a:ext cx="793743" cy="605613"/>
          </a:xfrm>
          <a:prstGeom prst="bentConnector4">
            <a:avLst>
              <a:gd name="adj1" fmla="val 20065"/>
              <a:gd name="adj2" fmla="val 141941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Google Shape;186;p5"/>
          <p:cNvCxnSpPr>
            <a:cxnSpLocks/>
          </p:cNvCxnSpPr>
          <p:nvPr/>
        </p:nvCxnSpPr>
        <p:spPr>
          <a:xfrm rot="10800000" flipV="1">
            <a:off x="3709217" y="4148122"/>
            <a:ext cx="22518" cy="1223192"/>
          </a:xfrm>
          <a:prstGeom prst="bentConnector3">
            <a:avLst>
              <a:gd name="adj1" fmla="val 1115188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cxnSpLocks/>
            <a:stCxn id="155" idx="2"/>
            <a:endCxn id="156" idx="0"/>
          </p:cNvCxnSpPr>
          <p:nvPr/>
        </p:nvCxnSpPr>
        <p:spPr>
          <a:xfrm rot="5400000">
            <a:off x="3032608" y="443710"/>
            <a:ext cx="683825" cy="2794209"/>
          </a:xfrm>
          <a:prstGeom prst="bentConnector3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cxnSpLocks/>
            <a:stCxn id="155" idx="2"/>
            <a:endCxn id="157" idx="0"/>
          </p:cNvCxnSpPr>
          <p:nvPr/>
        </p:nvCxnSpPr>
        <p:spPr>
          <a:xfrm rot="16200000" flipH="1">
            <a:off x="5588144" y="682381"/>
            <a:ext cx="665833" cy="2298873"/>
          </a:xfrm>
          <a:prstGeom prst="bentConnector3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153"/>
          </a:xfrm>
        </p:spPr>
        <p:txBody>
          <a:bodyPr>
            <a:normAutofit/>
          </a:bodyPr>
          <a:lstStyle/>
          <a:p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</a:rPr>
              <a:t>ສານອາຫານຫຼັກ ( </a:t>
            </a:r>
            <a:r>
              <a:rPr lang="en-US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</a:rPr>
              <a:t>Macro nutrient)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487967"/>
            <a:ext cx="8102395" cy="50049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ທາດແປ້ງ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ນ້ຳຕານທີ່ດູດຊຶມງ່າຍ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ທາດນໍ້າຕານໜຶ່ງ ຫຼື ສອງຊະນິດ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ເຊັ່ນ: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glucose, sucrose)</a:t>
            </a:r>
          </a:p>
          <a:p>
            <a:pPr lvl="2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ນໍ້າຕານທີ່ໄດ້ຈາກອາຫານ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ນໍ້າຕານຊາຍ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ໂຊດາ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ນໍ້າຕານທີ່ດູດຊຶມໄດ້ຍາກ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ໃຊ້ຂະບວນການຂ້ອນຂ້າງຍາວ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ເຊັ່ນ: ແປ້ງ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 ແຫຼ່ງອາຫານ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ເຂົ້າ, ເສັ້ນໝີ່, ມັນຝະລັ່ງ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ທາດຊີ້ນ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ມີມວນສານທີ່ໃຫ່ຍ ຊຶ່ງເກີດຈາກບັນດາອາຊິດອາມີໂນ, ມີ 9 ຊະນິດທີ່ເປັນສ່ວນປະກອບສຳຄັນທາງດ້ານໂພຊະນາການຂອງຄົນ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ກິນອາຫານທີ່ຫຼາກຫຼາຍ ສາມາດໄດ້ຮັບກົດອາມີໂນທີ່ຈຳເປັນຄົບຖ້ວນ- ຖ້າປັດສະຈາກກົດອາມີໂນແລ້ວ ທາດຊີ້ນຈະ “ບໍ່ສົມບູນ”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ຕົວຢ່າງແຫຼ່ງອາຫານ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ຊີ້ນ, ປາ, ໄຂ່, ນົມ, ເມັດພືດ ລວມທັງຜະລິດຕະພັນຈາກຖົ່ວເຫຼືອງ (ເຊັ່ນ:​ ເຕົ້າຮູ້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070497" y="6082301"/>
            <a:ext cx="1444853" cy="41057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ANRCB   |   </a:t>
            </a:r>
            <a:r>
              <a:rPr lang="lo-LA" sz="1200" b="1" dirty="0"/>
              <a:t>5</a:t>
            </a:r>
            <a:endParaRPr sz="1200" b="1" dirty="0">
              <a:solidFill>
                <a:schemeClr val="accent6"/>
              </a:solidFill>
            </a:endParaRPr>
          </a:p>
        </p:txBody>
      </p:sp>
      <p:pic>
        <p:nvPicPr>
          <p:cNvPr id="5" name="Google Shape;311;p118">
            <a:extLst>
              <a:ext uri="{FF2B5EF4-FFF2-40B4-BE49-F238E27FC236}">
                <a16:creationId xmlns:a16="http://schemas.microsoft.com/office/drawing/2014/main" id="{30EA1929-7413-4864-99E1-017FAF5526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10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9315"/>
          </a:xfrm>
        </p:spPr>
        <p:txBody>
          <a:bodyPr>
            <a:normAutofit/>
          </a:bodyPr>
          <a:lstStyle/>
          <a:p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</a:rPr>
              <a:t>ສານອາຫານຫຼັກ</a:t>
            </a:r>
            <a:r>
              <a:rPr lang="en-US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</a:rPr>
              <a:t>(macronutrient)</a:t>
            </a:r>
            <a:endParaRPr lang="en-US" sz="3600" b="1" dirty="0">
              <a:solidFill>
                <a:srgbClr val="00727E"/>
              </a:solidFill>
              <a:latin typeface="Saysettha OT" panose="020B0504020207020204" pitchFamily="34" charset="-34"/>
              <a:ea typeface="Arial"/>
              <a:cs typeface="Saysettha OT" panose="020B0504020207020204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87967"/>
            <a:ext cx="7886700" cy="47147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ທາດໄຂມັນ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ໄດ້ຈັດແບ່ງເປັນປະເພດໄຂມັນອີ່ມຕົວ, ໄຂມັນບໍ່ອີ່ຕົວ, ຫຼື ໄຂມັນທຼານ ຊຶ່ງຂຶ້ນກັບໂຄງສ້າງທາງດ້ານເຄມີຂອງທາດໄຂມັນ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ໄຂມັນອີ່ມຕົວຈະກ້າມໃນອຸນນະພູມຫ້ອງທີ່ປົກກະຕິ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2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ຄວນບໍລິໂພກໃນລະດັບທີ່ຈຳກັດເພື່ອສຸຂະພາບທີ່ດີ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2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ຕົວຢ່າງແຫຼ່ງອາຫານ: ເນີຍ, ໄຂມັນສັດ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ໄຂມັນບໍ່ອີ່ມຕົວຈະລະລາຍໃນອຸນນະພູມຫ້ອງທີ່ປົກກະຕິ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2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ໂດຍທົ່ວໄປ ໄຂມັນຊະນິດນີ້ ຈະມີຜົນດີຕໍ່ສຸຂະພາບ ຫຼາຍກວ່າຊະນິດອີ່ມຕົວ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2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ຕົວຢ່າງແຫຼ່ງອາຫານ: ນໍ້າມັນຖົ່ວເຫຼືອງ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ໄຂມັນທຼານ ແມ່ນບໍ່ດີຕໍ່ສຸຂະພາບ ແລະ ບໍ່ຄວນບໍລິໂພກ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2">
              <a:lnSpc>
                <a:spcPct val="120000"/>
              </a:lnSpc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ຕົວຢ່າງແຫຼ່ງອາຫານ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ອາຫານປະເພດຈືນ ຫຼື ທອດ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ANRCB   |   </a:t>
            </a:r>
            <a:r>
              <a:rPr lang="en-US" b="1" dirty="0">
                <a:solidFill>
                  <a:schemeClr val="accent6"/>
                </a:solidFill>
              </a:rPr>
              <a:t>6</a:t>
            </a:r>
            <a:endParaRPr b="1" dirty="0">
              <a:solidFill>
                <a:schemeClr val="accent6"/>
              </a:solidFill>
            </a:endParaRPr>
          </a:p>
        </p:txBody>
      </p:sp>
      <p:pic>
        <p:nvPicPr>
          <p:cNvPr id="5" name="Google Shape;311;p118">
            <a:extLst>
              <a:ext uri="{FF2B5EF4-FFF2-40B4-BE49-F238E27FC236}">
                <a16:creationId xmlns:a16="http://schemas.microsoft.com/office/drawing/2014/main" id="{8F6F9251-7353-4E93-9C3F-2D438E26BD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62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ຈຸລະສານອາຫານ</a:t>
            </a:r>
            <a:r>
              <a:rPr lang="en-US" sz="3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(Micronutrient)</a:t>
            </a:r>
            <a:endParaRPr lang="en-US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43665"/>
            <a:ext cx="7886700" cy="46226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ບັນດາຈຸລະສານອາຫານ ຈະມີມວນສານທີ່ນ້ອຍ ຊຶ່ງມີໜ້າທີ່ສຳຄັນຕໍ່ກັບບັນດາໜ້າທີ່ການພາຍໃນຮ່າງກາຍຂອງຄົນ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ເກືອແຮ່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ປະກອບມີຫຼາຍຢ່າງ ເຊັ່ນ: ທາດເຫຼັກ, ຫຼື ທາດສັງກະສີ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ສານເຄມີ ທີ່ມາຈາກອາຫານ ທີ່ບໍລິໂພກເຂົ້າໄປ ສົ່ງຜົນຕໍ່ຮ່າງກາຍ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ວິຕາມິນ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ມີທັງຊະນິດທີ່ລະລາຍໃນນໍ້າ ແລະ ລະລາຍໃນໄຂມັນ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ໂດຍທົ່ວໄປ, ວິຕາມິນທີ່ລະລາຍໃນໄຂມັນ ສາມາດເກັບກັກໃນຮ່າງກາຍ ສ່ວນວິຕາມິນທີ່ລະລາຍໃນນໍ້າ ຈະຖືກລະບາຍອອກຈາກຮ່າງກາຍ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ຕົວຢ່າງແຫຼ່ງອາຫານ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ຊີ້ນ, ປາ, ຜັກ, ໝາກໄມ້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ANRCB   |  7</a:t>
            </a:r>
            <a:endParaRPr b="1" dirty="0">
              <a:solidFill>
                <a:schemeClr val="accent6"/>
              </a:solidFill>
            </a:endParaRPr>
          </a:p>
        </p:txBody>
      </p:sp>
      <p:pic>
        <p:nvPicPr>
          <p:cNvPr id="5" name="Google Shape;311;p118">
            <a:extLst>
              <a:ext uri="{FF2B5EF4-FFF2-40B4-BE49-F238E27FC236}">
                <a16:creationId xmlns:a16="http://schemas.microsoft.com/office/drawing/2014/main" id="{7C7A7E89-791F-4A85-A307-3561163B41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55" y="5906452"/>
            <a:ext cx="803189" cy="51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18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57069" y="6462682"/>
            <a:ext cx="1509243" cy="19150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ANRCB   |   </a:t>
            </a:r>
            <a:r>
              <a:rPr lang="en-US" b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2650" y="395318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o-LA" sz="3600" b="1" dirty="0">
                <a:solidFill>
                  <a:srgbClr val="00727E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ການດຸ່ນດ່ຽງຂອງ ການບໍລິໂພກ ອາຫານ</a:t>
            </a:r>
            <a:endParaRPr lang="en-US" sz="3600" b="1" dirty="0">
              <a:solidFill>
                <a:srgbClr val="00727E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1426740"/>
            <a:ext cx="4442883" cy="501782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8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79975FCA-3577-4B70-8FBF-611CD8399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9" t="1697" r="2024"/>
          <a:stretch/>
        </p:blipFill>
        <p:spPr>
          <a:xfrm>
            <a:off x="4767945" y="1425017"/>
            <a:ext cx="4298367" cy="4782743"/>
          </a:xfrm>
          <a:prstGeom prst="rect">
            <a:avLst/>
          </a:prstGeom>
        </p:spPr>
      </p:pic>
      <p:pic>
        <p:nvPicPr>
          <p:cNvPr id="9" name="Google Shape;20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403498"/>
            <a:ext cx="746760" cy="44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77688" y="1425017"/>
            <a:ext cx="4794897" cy="461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61950">
              <a:lnSpc>
                <a:spcPct val="120000"/>
              </a:lnSpc>
              <a:spcBef>
                <a:spcPts val="600"/>
              </a:spcBef>
              <a:buSzPts val="2100"/>
              <a:buFont typeface="Arial"/>
              <a:buChar char="•"/>
            </a:pPr>
            <a:r>
              <a:rPr lang="lo-LA" sz="1600" dirty="0">
                <a:solidFill>
                  <a:srgbClr val="202124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ການດຸ່ນດ່ຽງຊອງການບໍລິໂພກ ອາຫານແມ່ນ ການບໍລິໂພກອາຫານທີ່ມີຄວາມຫຼາກຫຼາຍທາງດ້ານປະລິມານ ແລະ ສັດສ່ວນທີ່ພຽງພໍເພື່ອໃຫ້ໄດ້ຕາມຄວາມຕ້ອງການທີ່ໄດ້ກຳນດົໄວ້ຂອງ ສານອາຫານ ແລະ ຈຸລະສານອາຫານ</a:t>
            </a:r>
            <a:endParaRPr lang="en-US" sz="1600" dirty="0">
              <a:solidFill>
                <a:srgbClr val="202124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457200" lvl="0" indent="-361950">
              <a:lnSpc>
                <a:spcPct val="120000"/>
              </a:lnSpc>
              <a:spcBef>
                <a:spcPts val="600"/>
              </a:spcBef>
              <a:buSzPts val="2100"/>
              <a:buFont typeface="Arial"/>
              <a:buChar char="•"/>
            </a:pPr>
            <a:r>
              <a:rPr lang="lo-LA" sz="1600" dirty="0">
                <a:solidFill>
                  <a:srgbClr val="202124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ຂໍ້ແນະນຳການບໍລິໂພກອາຫານໃນ ສປປ ລາວ ແມ່ນ ແນະນຳໃຫ້ກິນອາຫານທີ່ມີຄວາມດຸ່ນດຽ່ງໃນ 6 ໝວດທີ່ຈຳເປັນຄື:</a:t>
            </a:r>
            <a:endParaRPr lang="en-US" sz="1600" dirty="0">
              <a:solidFill>
                <a:srgbClr val="202124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914400" lvl="1" indent="-342900">
              <a:lnSpc>
                <a:spcPct val="120000"/>
              </a:lnSpc>
              <a:spcBef>
                <a:spcPts val="600"/>
              </a:spcBef>
              <a:buSzPts val="1800"/>
              <a:buFont typeface="Arial"/>
              <a:buChar char="•"/>
            </a:pPr>
            <a:r>
              <a:rPr lang="lo-LA" dirty="0">
                <a:solidFill>
                  <a:srgbClr val="202124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ທາດແປ້ງ</a:t>
            </a:r>
            <a:endParaRPr lang="en-US" dirty="0">
              <a:solidFill>
                <a:srgbClr val="202124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914400" lvl="1" indent="-342900">
              <a:lnSpc>
                <a:spcPct val="120000"/>
              </a:lnSpc>
              <a:spcBef>
                <a:spcPts val="600"/>
              </a:spcBef>
              <a:buSzPts val="1800"/>
              <a:buFont typeface="Arial"/>
              <a:buChar char="•"/>
            </a:pPr>
            <a:r>
              <a:rPr lang="lo-LA" dirty="0">
                <a:solidFill>
                  <a:srgbClr val="202124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ຜັກ</a:t>
            </a:r>
            <a:endParaRPr lang="en-US" dirty="0">
              <a:solidFill>
                <a:srgbClr val="202124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914400" lvl="1" indent="-342900">
              <a:lnSpc>
                <a:spcPct val="120000"/>
              </a:lnSpc>
              <a:spcBef>
                <a:spcPts val="600"/>
              </a:spcBef>
              <a:buSzPts val="1800"/>
              <a:buFont typeface="Arial"/>
              <a:buChar char="•"/>
            </a:pPr>
            <a:r>
              <a:rPr lang="lo-LA" dirty="0">
                <a:solidFill>
                  <a:srgbClr val="202124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ໝາກໄມ້</a:t>
            </a:r>
            <a:endParaRPr lang="en-US" dirty="0">
              <a:solidFill>
                <a:srgbClr val="202124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914400" lvl="1" indent="-342900">
              <a:lnSpc>
                <a:spcPct val="120000"/>
              </a:lnSpc>
              <a:spcBef>
                <a:spcPts val="600"/>
              </a:spcBef>
              <a:buSzPts val="1800"/>
              <a:buFont typeface="Arial"/>
              <a:buChar char="•"/>
            </a:pPr>
            <a:r>
              <a:rPr lang="lo-LA" dirty="0">
                <a:solidFill>
                  <a:srgbClr val="202124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ອາຫານທີ່ມີກ່ານໂຊມສູງ ເຊັ່ນ ນົມແລະແມງໄມ້</a:t>
            </a:r>
            <a:endParaRPr lang="en-US" dirty="0">
              <a:solidFill>
                <a:srgbClr val="202124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914400" lvl="1" indent="-342900">
              <a:lnSpc>
                <a:spcPct val="120000"/>
              </a:lnSpc>
              <a:spcBef>
                <a:spcPts val="600"/>
              </a:spcBef>
              <a:buSzPts val="1800"/>
              <a:buFont typeface="Arial"/>
              <a:buChar char="•"/>
            </a:pPr>
            <a:r>
              <a:rPr lang="lo-LA" dirty="0">
                <a:solidFill>
                  <a:srgbClr val="202124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ອາຫານທີ່ມີໂປເຕອິນສູງ ເຊັ່ນ ຊີ້ນ, ເມັດຖົ່ວ ແລະ ໄຂ່</a:t>
            </a:r>
            <a:endParaRPr lang="en-US" dirty="0">
              <a:solidFill>
                <a:srgbClr val="202124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914400" lvl="1" indent="-342900">
              <a:lnSpc>
                <a:spcPct val="120000"/>
              </a:lnSpc>
              <a:spcBef>
                <a:spcPts val="600"/>
              </a:spcBef>
              <a:buSzPts val="1800"/>
              <a:buFont typeface="Arial"/>
              <a:buChar char="•"/>
            </a:pPr>
            <a:r>
              <a:rPr lang="lo-LA" dirty="0">
                <a:solidFill>
                  <a:srgbClr val="202124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ອາຫານທີ່ມີໄຂມັນສູງ</a:t>
            </a:r>
            <a:endParaRPr lang="en-US" dirty="0">
              <a:solidFill>
                <a:srgbClr val="202124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457200" lvl="0" indent="-361950">
              <a:lnSpc>
                <a:spcPct val="120000"/>
              </a:lnSpc>
              <a:spcBef>
                <a:spcPts val="600"/>
              </a:spcBef>
              <a:buSzPts val="2100"/>
              <a:buFont typeface="Arial"/>
              <a:buChar char="•"/>
            </a:pPr>
            <a:r>
              <a:rPr lang="lo-LA" sz="1600" dirty="0">
                <a:solidFill>
                  <a:srgbClr val="202124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ນໍ້າແມ່ນມີຄວາມຈຳເປັນເຊັ່ນດຽວກັນໃນການບໍລິໂພກປະຈຳວັນ.</a:t>
            </a:r>
            <a:endParaRPr lang="en-US" sz="1600" dirty="0">
              <a:solidFill>
                <a:srgbClr val="202124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654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3421</Words>
  <Application>Microsoft Office PowerPoint</Application>
  <PresentationFormat>On-screen Show (4:3)</PresentationFormat>
  <Paragraphs>324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</vt:lpstr>
      <vt:lpstr>Courier New</vt:lpstr>
      <vt:lpstr>Georgia</vt:lpstr>
      <vt:lpstr>Noto Sans Symbols</vt:lpstr>
      <vt:lpstr>Phetsarath OT</vt:lpstr>
      <vt:lpstr>Saysettha OT</vt:lpstr>
      <vt:lpstr>CRS_2020_PPT</vt:lpstr>
      <vt:lpstr>ແນະນຳແນວຄວາມຄິດທາງດ້ານໂພຊະນາການ</vt:lpstr>
      <vt:lpstr>ຈຸດປະສົງຂອງການຮຽນຮູ້</vt:lpstr>
      <vt:lpstr>ສານອາຫານ(Nutrients) ແມ່ນຫຍັງ?</vt:lpstr>
      <vt:lpstr>ແຫຼ່ງຂອງອາຫານ</vt:lpstr>
      <vt:lpstr>PowerPoint Presentation</vt:lpstr>
      <vt:lpstr>ສານອາຫານຫຼັກ ( Macro nutrient)</vt:lpstr>
      <vt:lpstr>ສານອາຫານຫຼັກ(macronutrient)</vt:lpstr>
      <vt:lpstr>ຈຸລະສານອາຫານ(Micronutrient)</vt:lpstr>
      <vt:lpstr>PowerPoint Presentation</vt:lpstr>
      <vt:lpstr>ຮູບແບບຂອງການຂາດສານອາຫານ</vt:lpstr>
      <vt:lpstr>ຮູບແບບຂອງການຂາດສານອາຫານ</vt:lpstr>
      <vt:lpstr>PowerPoint Presentation</vt:lpstr>
      <vt:lpstr>ການອຶດຫິວທີ່ເຊື່ອງຊ້ອນ “ບໍ່ສະແດງອອກ” ແມ່ນແນວໃດ?</vt:lpstr>
      <vt:lpstr>ການຂາດຈຸລະສານອາຫານ ແລະ ຜົນກະທົບ</vt:lpstr>
      <vt:lpstr>ແຫຼ່ງອາຫານ ແລະ ຜົນສະທ້ອນຈາກ  ການຂາດຈຸລະສານອາຫານ</vt:lpstr>
      <vt:lpstr>ແຫຼ່ງອາຫານ ແລະ ຜົນສະທ້ອນຈາກ ການຂາດຈຸລະສານອາຫານ</vt:lpstr>
      <vt:lpstr>ແຫຼ່ງອາຫານ ແລະ ຜົນສະທ້ອນຈາກ ການຂາດຈຸລະສານອາຫານ</vt:lpstr>
      <vt:lpstr>ວົງຈອນການອຶດຫິວທີ່ເຊື່ອງຊ້ອນບໍ່ສະແດງອອກ, ຄວາມທຸກຍາກ ແລະ ຢຸດການຈະເລີນເຕີບໂຕ</vt:lpstr>
      <vt:lpstr>ການປ້ອງກັນ ການຂາດຈຸລະສານອາຫານ</vt:lpstr>
      <vt:lpstr>ບົດຮຽນທີ່ນຳເອົາໄປໃຊ້ </vt:lpstr>
      <vt:lpstr>ຂອບໃຈ!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concepts in nutrition</dc:title>
  <dc:creator>Gooding, Clare</dc:creator>
  <cp:lastModifiedBy>Oula, Ratthiphone</cp:lastModifiedBy>
  <cp:revision>165</cp:revision>
  <dcterms:created xsi:type="dcterms:W3CDTF">2021-07-20T17:19:32Z</dcterms:created>
  <dcterms:modified xsi:type="dcterms:W3CDTF">2022-08-02T06:53:55Z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0x010100FD01B74C3CE79D4984A20C7D5132AACF</vt:lpwstr>
  </property>
</Properties>
</file>