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9144000"/>
  <p:notesSz cx="6858000" cy="9144000"/>
  <p:embeddedFontLst>
    <p:embeddedFont>
      <p:font typeface="Palatino Linotype"/>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j6s15oVO/emRvANmeE94cddv2k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PalatinoLinotype-bold.fntdata"/><Relationship Id="rId41" Type="http://schemas.openxmlformats.org/officeDocument/2006/relationships/font" Target="fonts/PalatinoLinotype-regular.fntdata"/><Relationship Id="rId22" Type="http://schemas.openxmlformats.org/officeDocument/2006/relationships/slide" Target="slides/slide18.xml"/><Relationship Id="rId44" Type="http://schemas.openxmlformats.org/officeDocument/2006/relationships/font" Target="fonts/PalatinoLinotype-boldItalic.fntdata"/><Relationship Id="rId21" Type="http://schemas.openxmlformats.org/officeDocument/2006/relationships/slide" Target="slides/slide17.xml"/><Relationship Id="rId43" Type="http://schemas.openxmlformats.org/officeDocument/2006/relationships/font" Target="fonts/PalatinoLinotype-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westernpacific/health-topics/water-sanitation-and-hygiene-wash" TargetMode="External"/><Relationship Id="rId3" Type="http://schemas.openxmlformats.org/officeDocument/2006/relationships/hyperlink" Target="https://www.unicef.org/wash"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id.gov/sites/default/files/documents/1865/WASH_Nutrition_Implementation_Brief_Jan_2015.pdf#:~:text=The%20goal%20of%20WASH%20interventions%20is%20to%20reduce,maternal%2C%20infant%2C%20and%20young%20child%20feeding%20and%20car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obesity/childhood/causes.html"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Goal:  40 minutes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Arial"/>
                <a:ea typeface="Arial"/>
                <a:cs typeface="Arial"/>
                <a:sym typeface="Arial"/>
              </a:rPr>
              <a:t>Welcome to the ANRCB Project’s Module on Introductory Concepts in Nutrition.  In this video, we will discuss nutrition through the life cycle, with a focus on children.</a:t>
            </a:r>
            <a:endParaRPr b="1"/>
          </a:p>
        </p:txBody>
      </p:sp>
      <p:sp>
        <p:nvSpPr>
          <p:cNvPr id="98" name="Google Shape;9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http://www.thelancet.com/series/maternal-and-child-nutrition</a:t>
            </a:r>
            <a:endParaRPr/>
          </a:p>
          <a:p>
            <a:pPr indent="0" lvl="0" marL="0" rtl="0" algn="l">
              <a:lnSpc>
                <a:spcPct val="100000"/>
              </a:lnSpc>
              <a:spcBef>
                <a:spcPts val="0"/>
              </a:spcBef>
              <a:spcAft>
                <a:spcPts val="0"/>
              </a:spcAft>
              <a:buSzPts val="1400"/>
              <a:buNone/>
            </a:pPr>
            <a:r>
              <a:rPr lang="en-US"/>
              <a:t>Black R., Victora C.G., Walker S.P., Bhutta Z.A., Christian P., de Onis M., Ezzati M., Grantham-McGregor S., Katz J., Martorell R., Uauy R., Maternal and Child Nutrition Study Group. (2013) Maternal and child undernutrition and overweight in low-income and middle-income countries. The Lancet 382:427-451.</a:t>
            </a:r>
            <a:endParaRPr/>
          </a:p>
          <a:p>
            <a:pPr indent="0" lvl="0" marL="0" rtl="0" algn="l">
              <a:lnSpc>
                <a:spcPct val="100000"/>
              </a:lnSpc>
              <a:spcBef>
                <a:spcPts val="0"/>
              </a:spcBef>
              <a:spcAft>
                <a:spcPts val="0"/>
              </a:spcAft>
              <a:buSzPts val="1400"/>
              <a:buNone/>
            </a:pPr>
            <a:r>
              <a:t/>
            </a:r>
            <a:endParaRPr/>
          </a:p>
        </p:txBody>
      </p:sp>
      <p:sp>
        <p:nvSpPr>
          <p:cNvPr id="299" name="Google Shape;2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00" name="Google Shape;300;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Is the source for images correct, or it needs updating?</a:t>
            </a:r>
            <a:endParaRPr/>
          </a:p>
        </p:txBody>
      </p:sp>
      <p:sp>
        <p:nvSpPr>
          <p:cNvPr id="322" name="Google Shape;32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Small update here</a:t>
            </a:r>
            <a:endParaRPr/>
          </a:p>
        </p:txBody>
      </p:sp>
      <p:sp>
        <p:nvSpPr>
          <p:cNvPr id="346" name="Google Shape;34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60" name="Google Shape;360;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78" name="Google Shape;37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88" name="Google Shape;38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Small update:  changed order of bullets</a:t>
            </a:r>
            <a:endParaRPr/>
          </a:p>
        </p:txBody>
      </p:sp>
      <p:sp>
        <p:nvSpPr>
          <p:cNvPr id="398" name="Google Shape;39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http://www.thelancet.com/series/maternal-and-child-nutrition</a:t>
            </a:r>
            <a:endParaRPr/>
          </a:p>
          <a:p>
            <a:pPr indent="0" lvl="0" marL="0" rtl="0" algn="l">
              <a:lnSpc>
                <a:spcPct val="100000"/>
              </a:lnSpc>
              <a:spcBef>
                <a:spcPts val="0"/>
              </a:spcBef>
              <a:spcAft>
                <a:spcPts val="0"/>
              </a:spcAft>
              <a:buSzPts val="1400"/>
              <a:buNone/>
            </a:pPr>
            <a:r>
              <a:rPr lang="en-US"/>
              <a:t>Black R., Victora C.G., Walker S.P., Bhutta Z.A., Christian P., de Onis M., Ezzati M., Grantham-McGregor S., Katz J., Martorell R., Uauy R., Maternal and Child Nutrition Study Group. (2013) Maternal and child undernutrition and overweight in low-income and middle-income countries. The Lancet 382:427-451.</a:t>
            </a:r>
            <a:endParaRPr/>
          </a:p>
          <a:p>
            <a:pPr indent="0" lvl="0" marL="0" rtl="0" algn="l">
              <a:lnSpc>
                <a:spcPct val="100000"/>
              </a:lnSpc>
              <a:spcBef>
                <a:spcPts val="0"/>
              </a:spcBef>
              <a:spcAft>
                <a:spcPts val="0"/>
              </a:spcAft>
              <a:buSzPts val="1400"/>
              <a:buNone/>
            </a:pPr>
            <a:r>
              <a:t/>
            </a:r>
            <a:endParaRPr/>
          </a:p>
        </p:txBody>
      </p:sp>
      <p:sp>
        <p:nvSpPr>
          <p:cNvPr id="420" name="Google Shape;42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21" name="Google Shape;421;p2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Over 700 children under age 5 die every day of diarrheal diseases due to lack of appropriate WASH services.</a:t>
            </a:r>
            <a:endParaRPr/>
          </a:p>
          <a:p>
            <a:pPr indent="0" lvl="0" marL="0" marR="0" rtl="0" algn="l">
              <a:lnSpc>
                <a:spcPct val="100000"/>
              </a:lnSpc>
              <a:spcBef>
                <a:spcPts val="0"/>
              </a:spcBef>
              <a:spcAft>
                <a:spcPts val="0"/>
              </a:spcAft>
              <a:buClr>
                <a:schemeClr val="dk1"/>
              </a:buClr>
              <a:buSzPts val="1200"/>
              <a:buFont typeface="Calibri"/>
              <a:buNone/>
            </a:pPr>
            <a:r>
              <a:rPr lang="en-US" sz="1200"/>
              <a:t>Source: </a:t>
            </a:r>
            <a:r>
              <a:rPr lang="en-US" sz="1200" u="sng">
                <a:solidFill>
                  <a:schemeClr val="hlink"/>
                </a:solidFill>
                <a:hlinkClick r:id="rId2"/>
              </a:rPr>
              <a:t>Water, sanitation and hygiene (WASH) (who.int)</a:t>
            </a:r>
            <a:r>
              <a:rPr lang="en-US" sz="1200"/>
              <a:t>; </a:t>
            </a:r>
            <a:r>
              <a:rPr lang="en-US" sz="1200" u="sng">
                <a:solidFill>
                  <a:schemeClr val="hlink"/>
                </a:solidFill>
                <a:hlinkClick r:id="rId3"/>
              </a:rPr>
              <a:t>Water, Sanitation and Hygiene (WASH) | UNICEF</a:t>
            </a:r>
            <a:endParaRPr sz="1200"/>
          </a:p>
          <a:p>
            <a:pPr indent="0" lvl="0" marL="0" rtl="0" algn="l">
              <a:lnSpc>
                <a:spcPct val="100000"/>
              </a:lnSpc>
              <a:spcBef>
                <a:spcPts val="0"/>
              </a:spcBef>
              <a:spcAft>
                <a:spcPts val="0"/>
              </a:spcAft>
              <a:buSzPts val="1400"/>
              <a:buNone/>
            </a:pPr>
            <a:r>
              <a:t/>
            </a:r>
            <a:endParaRPr/>
          </a:p>
        </p:txBody>
      </p:sp>
      <p:sp>
        <p:nvSpPr>
          <p:cNvPr id="432" name="Google Shape;43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Source: </a:t>
            </a:r>
            <a:r>
              <a:rPr lang="en-US" u="sng">
                <a:solidFill>
                  <a:schemeClr val="hlink"/>
                </a:solidFill>
                <a:hlinkClick r:id="rId2"/>
              </a:rPr>
              <a:t>WASH &amp; Nutrition, Implementation Brief - January, 2015 (usaid.gov)</a:t>
            </a:r>
            <a:r>
              <a:rPr lang="en-US"/>
              <a:t> (Cumming 2013)</a:t>
            </a:r>
            <a:endParaRPr/>
          </a:p>
          <a:p>
            <a:pPr indent="0" lvl="0" marL="0" rtl="0" algn="l">
              <a:lnSpc>
                <a:spcPct val="100000"/>
              </a:lnSpc>
              <a:spcBef>
                <a:spcPts val="0"/>
              </a:spcBef>
              <a:spcAft>
                <a:spcPts val="0"/>
              </a:spcAft>
              <a:buSzPts val="1400"/>
              <a:buNone/>
            </a:pPr>
            <a:r>
              <a:rPr lang="en-US"/>
              <a:t>Susmita, let’s add ref to the slide itself</a:t>
            </a:r>
            <a:endParaRPr/>
          </a:p>
          <a:p>
            <a:pPr indent="0" lvl="0" marL="0" rtl="0" algn="l">
              <a:lnSpc>
                <a:spcPct val="100000"/>
              </a:lnSpc>
              <a:spcBef>
                <a:spcPts val="0"/>
              </a:spcBef>
              <a:spcAft>
                <a:spcPts val="0"/>
              </a:spcAft>
              <a:buSzPts val="1400"/>
              <a:buNone/>
            </a:pPr>
            <a:r>
              <a:t/>
            </a:r>
            <a:endParaRPr/>
          </a:p>
        </p:txBody>
      </p:sp>
      <p:sp>
        <p:nvSpPr>
          <p:cNvPr id="442" name="Google Shape;44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Please insert a nice picture of a child or family?</a:t>
            </a:r>
            <a:endParaRPr/>
          </a:p>
        </p:txBody>
      </p:sp>
      <p:sp>
        <p:nvSpPr>
          <p:cNvPr id="484" name="Google Shape;48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Ref: </a:t>
            </a:r>
            <a:endParaRPr/>
          </a:p>
          <a:p>
            <a:pPr indent="-171450" lvl="0" marL="171450" rtl="0" algn="l">
              <a:lnSpc>
                <a:spcPct val="100000"/>
              </a:lnSpc>
              <a:spcBef>
                <a:spcPts val="0"/>
              </a:spcBef>
              <a:spcAft>
                <a:spcPts val="0"/>
              </a:spcAft>
              <a:buClr>
                <a:schemeClr val="dk1"/>
              </a:buClr>
              <a:buSzPts val="1200"/>
              <a:buFont typeface="Arial"/>
              <a:buChar char="•"/>
            </a:pPr>
            <a:r>
              <a:rPr lang="en-US"/>
              <a:t>World Health Organization. Physical status: the use and interpretation of anthropometry. Report of a WHO 412 C. Best et al. Expert Committee. World Health Organ Tech Rep Ser 1995;854:1–452. </a:t>
            </a:r>
            <a:endParaRPr/>
          </a:p>
          <a:p>
            <a:pPr indent="-171450" lvl="0" marL="171450" rtl="0" algn="l">
              <a:lnSpc>
                <a:spcPct val="100000"/>
              </a:lnSpc>
              <a:spcBef>
                <a:spcPts val="0"/>
              </a:spcBef>
              <a:spcAft>
                <a:spcPts val="0"/>
              </a:spcAft>
              <a:buClr>
                <a:schemeClr val="dk1"/>
              </a:buClr>
              <a:buSzPts val="1200"/>
              <a:buFont typeface="Arial"/>
              <a:buChar char="•"/>
            </a:pPr>
            <a:r>
              <a:rPr lang="en-US"/>
              <a:t>Allen L, de Benoist B, Dary O, Hurrell R. Guidelines on food fortification with micronutrients. Geneva: World Health Organization/Food and Agriculture Organization, 2006.</a:t>
            </a:r>
            <a:endParaRPr/>
          </a:p>
          <a:p>
            <a:pPr indent="-171450" lvl="0" marL="171450" rtl="0" algn="l">
              <a:lnSpc>
                <a:spcPct val="100000"/>
              </a:lnSpc>
              <a:spcBef>
                <a:spcPts val="0"/>
              </a:spcBef>
              <a:spcAft>
                <a:spcPts val="0"/>
              </a:spcAft>
              <a:buClr>
                <a:schemeClr val="dk1"/>
              </a:buClr>
              <a:buSzPts val="1200"/>
              <a:buFont typeface="Arial"/>
              <a:buChar char="•"/>
            </a:pPr>
            <a:r>
              <a:rPr lang="en-US"/>
              <a:t>22. Kuczmarski RJ, Ogden CL, Guo SS, Grummer-Strawn LM, Flegal KM, Mei Z, Wei R, Curtin LR, Roche AF, Johnson CL. 2000 CDC Growth Charts for the United States: methods and development. Vital Health Stat 2002;11:1–190. </a:t>
            </a:r>
            <a:endParaRPr/>
          </a:p>
          <a:p>
            <a:pPr indent="-171450" lvl="0" marL="171450" rtl="0" algn="l">
              <a:lnSpc>
                <a:spcPct val="100000"/>
              </a:lnSpc>
              <a:spcBef>
                <a:spcPts val="0"/>
              </a:spcBef>
              <a:spcAft>
                <a:spcPts val="0"/>
              </a:spcAft>
              <a:buClr>
                <a:schemeClr val="dk1"/>
              </a:buClr>
              <a:buSzPts val="1200"/>
              <a:buFont typeface="Arial"/>
              <a:buChar char="•"/>
            </a:pPr>
            <a:r>
              <a:rPr lang="en-US"/>
              <a:t>23. Cole TJ, Bellizzi MC, Flegal KM, Dietz WH. Establishing a standard definition for child overweight and obesity worldwide: international survey. BMJ 2000;320:1240–3. </a:t>
            </a:r>
            <a:endParaRPr/>
          </a:p>
          <a:p>
            <a:pPr indent="-171450" lvl="0" marL="171450" rtl="0" algn="l">
              <a:lnSpc>
                <a:spcPct val="100000"/>
              </a:lnSpc>
              <a:spcBef>
                <a:spcPts val="0"/>
              </a:spcBef>
              <a:spcAft>
                <a:spcPts val="0"/>
              </a:spcAft>
              <a:buClr>
                <a:schemeClr val="dk1"/>
              </a:buClr>
              <a:buSzPts val="1200"/>
              <a:buFont typeface="Arial"/>
              <a:buChar char="•"/>
            </a:pPr>
            <a:r>
              <a:rPr lang="en-US"/>
              <a:t>24. Iron deficiency anaemia: assessment, prevention, and control. A guide for programme managers. Geneva: World Health Organization/UNICEF/United Nations University, 2001. </a:t>
            </a:r>
            <a:endParaRPr/>
          </a:p>
          <a:p>
            <a:pPr indent="-171450" lvl="0" marL="171450" rtl="0" algn="l">
              <a:lnSpc>
                <a:spcPct val="100000"/>
              </a:lnSpc>
              <a:spcBef>
                <a:spcPts val="0"/>
              </a:spcBef>
              <a:spcAft>
                <a:spcPts val="0"/>
              </a:spcAft>
              <a:buClr>
                <a:schemeClr val="dk1"/>
              </a:buClr>
              <a:buSzPts val="1200"/>
              <a:buFont typeface="Arial"/>
              <a:buChar char="•"/>
            </a:pPr>
            <a:r>
              <a:rPr lang="en-US"/>
              <a:t>25. Brown KH, Rivera JA, Bhutta Z, Gibson RS, King JC, Lönnerdal B, Ruel MT, Sandtröm B, Wasantwisut E, Hotz C, Lopez de Romaña D, Peerson JM. International Zinc Nutrition Consultative Group (IZiNCG) Technical Document #1. Assessment of the risk of zinc deficiency in populations and options for its control. Food Nutr Bull 2004;25:S99–203.</a:t>
            </a:r>
            <a:endParaRPr/>
          </a:p>
        </p:txBody>
      </p:sp>
      <p:sp>
        <p:nvSpPr>
          <p:cNvPr id="496" name="Google Shape;49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Source: Childhood Obesity Causes &amp; Consequences | Overweight &amp; Obesity | CDC</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 </a:t>
            </a:r>
            <a:endParaRPr b="1"/>
          </a:p>
          <a:p>
            <a:pPr indent="0" lvl="0" marL="0" marR="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**Risk of overweight is defined as above one standard deviation (&gt;+1 SD) from the median weight-for-height of the WHO growth reference.</a:t>
            </a:r>
            <a:endParaRPr/>
          </a:p>
          <a:p>
            <a:pPr indent="0" lvl="0" marL="0" marR="0" rtl="0" algn="l">
              <a:lnSpc>
                <a:spcPct val="100000"/>
              </a:lnSpc>
              <a:spcBef>
                <a:spcPts val="0"/>
              </a:spcBef>
              <a:spcAft>
                <a:spcPts val="0"/>
              </a:spcAft>
              <a:buSzPts val="1400"/>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532" name="Google Shape;53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This concludes topic 3 of module one. Thank you for your attention.</a:t>
            </a:r>
            <a:endParaRPr/>
          </a:p>
          <a:p>
            <a:pPr indent="0" lvl="0" marL="0" rtl="0" algn="l">
              <a:lnSpc>
                <a:spcPct val="100000"/>
              </a:lnSpc>
              <a:spcBef>
                <a:spcPts val="0"/>
              </a:spcBef>
              <a:spcAft>
                <a:spcPts val="0"/>
              </a:spcAft>
              <a:buSzPts val="1400"/>
              <a:buNone/>
            </a:pPr>
            <a:r>
              <a:t/>
            </a:r>
            <a:endParaRPr/>
          </a:p>
        </p:txBody>
      </p:sp>
      <p:sp>
        <p:nvSpPr>
          <p:cNvPr id="553" name="Google Shape;55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4b1a48d0c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f4b1a48d0c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61" name="Google Shape;161;gf4b1a48d0c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Can we get a picture for weight?</a:t>
            </a:r>
            <a:endParaRPr/>
          </a:p>
        </p:txBody>
      </p:sp>
      <p:sp>
        <p:nvSpPr>
          <p:cNvPr id="181" name="Google Shape;18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Figure from Victora, C. G., de Onis, M., Hallal, P. C., Blossner, M., &amp; Shrimpton, R. (2010). Worldwide timing of growth faltering: Revisiting implications for interventions. Pediatrics, 125(3), e473–480.</a:t>
            </a:r>
            <a:endParaRPr/>
          </a:p>
        </p:txBody>
      </p:sp>
      <p:sp>
        <p:nvSpPr>
          <p:cNvPr id="201" name="Google Shape;20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7"/>
          <p:cNvSpPr txBox="1"/>
          <p:nvPr>
            <p:ph type="ctrTitle"/>
          </p:nvPr>
        </p:nvSpPr>
        <p:spPr>
          <a:xfrm>
            <a:off x="1143000" y="435406"/>
            <a:ext cx="6858000" cy="202749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125"/>
              <a:buFont typeface="Georgia"/>
              <a:buNone/>
              <a:defRPr b="0" sz="4125">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7"/>
          <p:cNvSpPr txBox="1"/>
          <p:nvPr>
            <p:ph idx="1" type="subTitle"/>
          </p:nvPr>
        </p:nvSpPr>
        <p:spPr>
          <a:xfrm>
            <a:off x="1143000" y="2554975"/>
            <a:ext cx="6858000" cy="1404961"/>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750"/>
              </a:spcBef>
              <a:spcAft>
                <a:spcPts val="0"/>
              </a:spcAft>
              <a:buClr>
                <a:schemeClr val="lt1"/>
              </a:buClr>
              <a:buSzPts val="1500"/>
              <a:buFont typeface="Arial"/>
              <a:buNone/>
              <a:defRPr b="0" sz="1500">
                <a:solidFill>
                  <a:schemeClr val="lt1"/>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16" name="Google Shape;16;p37"/>
          <p:cNvCxnSpPr/>
          <p:nvPr/>
        </p:nvCxnSpPr>
        <p:spPr>
          <a:xfrm>
            <a:off x="1143000" y="2471268"/>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17" name="Google Shape;17;p37"/>
          <p:cNvPicPr preferRelativeResize="0"/>
          <p:nvPr/>
        </p:nvPicPr>
        <p:blipFill rotWithShape="1">
          <a:blip r:embed="rId3">
            <a:alphaModFix/>
          </a:blip>
          <a:srcRect b="0" l="0" r="0" t="0"/>
          <a:stretch/>
        </p:blipFill>
        <p:spPr>
          <a:xfrm>
            <a:off x="0" y="4836759"/>
            <a:ext cx="9144000" cy="1158132"/>
          </a:xfrm>
          <a:prstGeom prst="rect">
            <a:avLst/>
          </a:prstGeom>
          <a:noFill/>
          <a:ln>
            <a:noFill/>
          </a:ln>
          <a:effectLst>
            <a:outerShdw blurRad="127000" rotWithShape="0" algn="tl" dir="5400000" dist="76200">
              <a:srgbClr val="000000">
                <a:alpha val="40000"/>
              </a:srgbClr>
            </a:outerShdw>
          </a:effectLst>
        </p:spPr>
      </p:pic>
      <p:sp>
        <p:nvSpPr>
          <p:cNvPr id="18" name="Google Shape;18;p37"/>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37"/>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 name="Shape 69"/>
        <p:cNvGrpSpPr/>
        <p:nvPr/>
      </p:nvGrpSpPr>
      <p:grpSpPr>
        <a:xfrm>
          <a:off x="0" y="0"/>
          <a:ext cx="0" cy="0"/>
          <a:chOff x="0" y="0"/>
          <a:chExt cx="0" cy="0"/>
        </a:xfrm>
      </p:grpSpPr>
      <p:sp>
        <p:nvSpPr>
          <p:cNvPr id="70" name="Google Shape;70;p46"/>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6"/>
          <p:cNvSpPr txBox="1"/>
          <p:nvPr>
            <p:ph idx="1" type="body"/>
          </p:nvPr>
        </p:nvSpPr>
        <p:spPr>
          <a:xfrm>
            <a:off x="628650" y="1490804"/>
            <a:ext cx="3805237" cy="47001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46"/>
          <p:cNvSpPr txBox="1"/>
          <p:nvPr>
            <p:ph idx="2" type="body"/>
          </p:nvPr>
        </p:nvSpPr>
        <p:spPr>
          <a:xfrm>
            <a:off x="4710113" y="1501437"/>
            <a:ext cx="3805237" cy="47001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4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74" name="Google Shape;74;p46"/>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75" name="Google Shape;75;p46"/>
          <p:cNvGrpSpPr/>
          <p:nvPr/>
        </p:nvGrpSpPr>
        <p:grpSpPr>
          <a:xfrm>
            <a:off x="-3177" y="-3176"/>
            <a:ext cx="1486536" cy="1506797"/>
            <a:chOff x="-3178" y="-3176"/>
            <a:chExt cx="1646959" cy="1669407"/>
          </a:xfrm>
        </p:grpSpPr>
        <p:sp>
          <p:nvSpPr>
            <p:cNvPr id="76" name="Google Shape;76;p46"/>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46"/>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8" name="Shape 78"/>
        <p:cNvGrpSpPr/>
        <p:nvPr/>
      </p:nvGrpSpPr>
      <p:grpSpPr>
        <a:xfrm>
          <a:off x="0" y="0"/>
          <a:ext cx="0" cy="0"/>
          <a:chOff x="0" y="0"/>
          <a:chExt cx="0" cy="0"/>
        </a:xfrm>
      </p:grpSpPr>
      <p:sp>
        <p:nvSpPr>
          <p:cNvPr id="79" name="Google Shape;79;p47"/>
          <p:cNvSpPr txBox="1"/>
          <p:nvPr>
            <p:ph idx="1" type="body"/>
          </p:nvPr>
        </p:nvSpPr>
        <p:spPr>
          <a:xfrm>
            <a:off x="629842" y="1490156"/>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0" name="Google Shape;80;p47"/>
          <p:cNvSpPr txBox="1"/>
          <p:nvPr>
            <p:ph idx="2" type="body"/>
          </p:nvPr>
        </p:nvSpPr>
        <p:spPr>
          <a:xfrm>
            <a:off x="629842" y="2324702"/>
            <a:ext cx="3868340" cy="38909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47"/>
          <p:cNvSpPr txBox="1"/>
          <p:nvPr>
            <p:ph idx="3" type="body"/>
          </p:nvPr>
        </p:nvSpPr>
        <p:spPr>
          <a:xfrm>
            <a:off x="4629150" y="1490156"/>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2" name="Google Shape;82;p47"/>
          <p:cNvSpPr txBox="1"/>
          <p:nvPr>
            <p:ph idx="4" type="body"/>
          </p:nvPr>
        </p:nvSpPr>
        <p:spPr>
          <a:xfrm>
            <a:off x="4629150" y="2335334"/>
            <a:ext cx="3887391" cy="38909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47"/>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7"/>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85" name="Google Shape;85;p47"/>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86" name="Google Shape;86;p47"/>
          <p:cNvGrpSpPr/>
          <p:nvPr/>
        </p:nvGrpSpPr>
        <p:grpSpPr>
          <a:xfrm>
            <a:off x="-3177" y="-3176"/>
            <a:ext cx="1486536" cy="1506797"/>
            <a:chOff x="-3178" y="-3176"/>
            <a:chExt cx="1646959" cy="1669407"/>
          </a:xfrm>
        </p:grpSpPr>
        <p:sp>
          <p:nvSpPr>
            <p:cNvPr id="87" name="Google Shape;87;p47"/>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47"/>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1" showMasterSp="0">
  <p:cSld name="Photo Full 1">
    <p:spTree>
      <p:nvGrpSpPr>
        <p:cNvPr id="89" name="Shape 89"/>
        <p:cNvGrpSpPr/>
        <p:nvPr/>
      </p:nvGrpSpPr>
      <p:grpSpPr>
        <a:xfrm>
          <a:off x="0" y="0"/>
          <a:ext cx="0" cy="0"/>
          <a:chOff x="0" y="0"/>
          <a:chExt cx="0" cy="0"/>
        </a:xfrm>
      </p:grpSpPr>
      <p:sp>
        <p:nvSpPr>
          <p:cNvPr id="90" name="Google Shape;90;p48"/>
          <p:cNvSpPr/>
          <p:nvPr>
            <p:ph idx="2" type="pic"/>
          </p:nvPr>
        </p:nvSpPr>
        <p:spPr>
          <a:xfrm>
            <a:off x="0" y="0"/>
            <a:ext cx="9144000" cy="6858000"/>
          </a:xfrm>
          <a:prstGeom prst="rect">
            <a:avLst/>
          </a:prstGeom>
          <a:noFill/>
          <a:ln>
            <a:noFill/>
          </a:ln>
        </p:spPr>
      </p:sp>
      <p:sp>
        <p:nvSpPr>
          <p:cNvPr id="91" name="Google Shape;91;p48"/>
          <p:cNvSpPr txBox="1"/>
          <p:nvPr>
            <p:ph idx="1" type="body"/>
          </p:nvPr>
        </p:nvSpPr>
        <p:spPr>
          <a:xfrm>
            <a:off x="120770" y="6119609"/>
            <a:ext cx="4063160" cy="179322"/>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750"/>
              </a:spcBef>
              <a:spcAft>
                <a:spcPts val="0"/>
              </a:spcAft>
              <a:buClr>
                <a:schemeClr val="dk1"/>
              </a:buClr>
              <a:buSzPts val="825"/>
              <a:buFont typeface="Arial"/>
              <a:buNone/>
              <a:defRPr sz="825"/>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48"/>
          <p:cNvSpPr txBox="1"/>
          <p:nvPr>
            <p:ph idx="3" type="body"/>
          </p:nvPr>
        </p:nvSpPr>
        <p:spPr>
          <a:xfrm>
            <a:off x="0" y="5108832"/>
            <a:ext cx="4191000" cy="914400"/>
          </a:xfrm>
          <a:prstGeom prst="rect">
            <a:avLst/>
          </a:prstGeom>
          <a:solidFill>
            <a:schemeClr val="lt1"/>
          </a:solidFill>
          <a:ln>
            <a:noFill/>
          </a:ln>
        </p:spPr>
        <p:txBody>
          <a:bodyPr anchorCtr="0" anchor="ctr" bIns="0" lIns="365750" spcFirstLastPara="1" rIns="91425" wrap="square" tIns="45700">
            <a:normAutofit/>
          </a:bodyPr>
          <a:lstStyle>
            <a:lvl1pPr indent="-228600" lvl="0" marL="457200" algn="l">
              <a:lnSpc>
                <a:spcPct val="90000"/>
              </a:lnSpc>
              <a:spcBef>
                <a:spcPts val="750"/>
              </a:spcBef>
              <a:spcAft>
                <a:spcPts val="0"/>
              </a:spcAft>
              <a:buClr>
                <a:schemeClr val="dk2"/>
              </a:buClr>
              <a:buSzPts val="2700"/>
              <a:buNone/>
              <a:defRPr b="0" sz="2700">
                <a:solidFill>
                  <a:schemeClr val="dk2"/>
                </a:solidFill>
                <a:latin typeface="Georgia"/>
                <a:ea typeface="Georgia"/>
                <a:cs typeface="Georgia"/>
                <a:sym typeface="Georgi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93" name="Google Shape;93;p48"/>
          <p:cNvGrpSpPr/>
          <p:nvPr/>
        </p:nvGrpSpPr>
        <p:grpSpPr>
          <a:xfrm>
            <a:off x="-3177" y="-3176"/>
            <a:ext cx="1486536" cy="1506797"/>
            <a:chOff x="-3178" y="-3176"/>
            <a:chExt cx="1646959" cy="1669407"/>
          </a:xfrm>
        </p:grpSpPr>
        <p:sp>
          <p:nvSpPr>
            <p:cNvPr id="94" name="Google Shape;94;p48"/>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48"/>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8"/>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8"/>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38"/>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24" name="Google Shape;24;p38"/>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25" name="Google Shape;25;p38"/>
          <p:cNvGrpSpPr/>
          <p:nvPr/>
        </p:nvGrpSpPr>
        <p:grpSpPr>
          <a:xfrm>
            <a:off x="-3177" y="-3176"/>
            <a:ext cx="1486536" cy="1506797"/>
            <a:chOff x="-3178" y="-3176"/>
            <a:chExt cx="1646959" cy="1669407"/>
          </a:xfrm>
        </p:grpSpPr>
        <p:sp>
          <p:nvSpPr>
            <p:cNvPr id="26" name="Google Shape;26;p38"/>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8"/>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8" name="Shape 28"/>
        <p:cNvGrpSpPr/>
        <p:nvPr/>
      </p:nvGrpSpPr>
      <p:grpSpPr>
        <a:xfrm>
          <a:off x="0" y="0"/>
          <a:ext cx="0" cy="0"/>
          <a:chOff x="0" y="0"/>
          <a:chExt cx="0" cy="0"/>
        </a:xfrm>
      </p:grpSpPr>
      <p:sp>
        <p:nvSpPr>
          <p:cNvPr id="29" name="Google Shape;29;p39"/>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txBox="1"/>
          <p:nvPr>
            <p:ph idx="1" type="body"/>
          </p:nvPr>
        </p:nvSpPr>
        <p:spPr>
          <a:xfrm>
            <a:off x="628650" y="1487969"/>
            <a:ext cx="7886700" cy="4678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39"/>
          <p:cNvSpPr txBox="1"/>
          <p:nvPr>
            <p:ph idx="12" type="sldNum"/>
          </p:nvPr>
        </p:nvSpPr>
        <p:spPr>
          <a:xfrm>
            <a:off x="7070498" y="6348811"/>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32" name="Google Shape;32;p39"/>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33" name="Google Shape;33;p39"/>
          <p:cNvGrpSpPr/>
          <p:nvPr/>
        </p:nvGrpSpPr>
        <p:grpSpPr>
          <a:xfrm>
            <a:off x="-3177" y="-3176"/>
            <a:ext cx="1486536" cy="1506797"/>
            <a:chOff x="-3178" y="-3176"/>
            <a:chExt cx="1646959" cy="1669407"/>
          </a:xfrm>
        </p:grpSpPr>
        <p:sp>
          <p:nvSpPr>
            <p:cNvPr id="34" name="Google Shape;34;p39"/>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 name="Google Shape;35;p39"/>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howMasterSp="0">
  <p:cSld name="Text only">
    <p:spTree>
      <p:nvGrpSpPr>
        <p:cNvPr id="36" name="Shape 36"/>
        <p:cNvGrpSpPr/>
        <p:nvPr/>
      </p:nvGrpSpPr>
      <p:grpSpPr>
        <a:xfrm>
          <a:off x="0" y="0"/>
          <a:ext cx="0" cy="0"/>
          <a:chOff x="0" y="0"/>
          <a:chExt cx="0" cy="0"/>
        </a:xfrm>
      </p:grpSpPr>
      <p:sp>
        <p:nvSpPr>
          <p:cNvPr id="37" name="Google Shape;37;p40"/>
          <p:cNvSpPr txBox="1"/>
          <p:nvPr>
            <p:ph type="title"/>
          </p:nvPr>
        </p:nvSpPr>
        <p:spPr>
          <a:xfrm>
            <a:off x="457200" y="365129"/>
            <a:ext cx="8229600" cy="13255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0"/>
          <p:cNvSpPr txBox="1"/>
          <p:nvPr>
            <p:ph idx="1" type="body"/>
          </p:nvPr>
        </p:nvSpPr>
        <p:spPr>
          <a:xfrm>
            <a:off x="457200" y="1524000"/>
            <a:ext cx="8229600" cy="4419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55600" lvl="2" marL="1371600" algn="l">
              <a:lnSpc>
                <a:spcPct val="90000"/>
              </a:lnSpc>
              <a:spcBef>
                <a:spcPts val="375"/>
              </a:spcBef>
              <a:spcAft>
                <a:spcPts val="0"/>
              </a:spcAft>
              <a:buClr>
                <a:schemeClr val="dk1"/>
              </a:buClr>
              <a:buSzPts val="2000"/>
              <a:buChar char="•"/>
              <a:defRPr>
                <a:latin typeface="Palatino Linotype"/>
                <a:ea typeface="Palatino Linotype"/>
                <a:cs typeface="Palatino Linotype"/>
                <a:sym typeface="Palatino Linotype"/>
              </a:defRPr>
            </a:lvl3pPr>
            <a:lvl4pPr indent="-355600" lvl="3" marL="1828800" algn="l">
              <a:lnSpc>
                <a:spcPct val="90000"/>
              </a:lnSpc>
              <a:spcBef>
                <a:spcPts val="375"/>
              </a:spcBef>
              <a:spcAft>
                <a:spcPts val="0"/>
              </a:spcAft>
              <a:buClr>
                <a:schemeClr val="dk1"/>
              </a:buClr>
              <a:buSzPts val="2000"/>
              <a:buChar char="•"/>
              <a:defRPr>
                <a:latin typeface="Palatino Linotype"/>
                <a:ea typeface="Palatino Linotype"/>
                <a:cs typeface="Palatino Linotype"/>
                <a:sym typeface="Palatino Linotype"/>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41"/>
          <p:cNvSpPr txBox="1"/>
          <p:nvPr>
            <p:ph type="ctrTitle"/>
          </p:nvPr>
        </p:nvSpPr>
        <p:spPr>
          <a:xfrm>
            <a:off x="1143000" y="1175356"/>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125"/>
              <a:buFont typeface="Georgia"/>
              <a:buNone/>
              <a:defRPr b="0" i="0" sz="4125">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1" name="Google Shape;41;p41"/>
          <p:cNvCxnSpPr/>
          <p:nvPr/>
        </p:nvCxnSpPr>
        <p:spPr>
          <a:xfrm>
            <a:off x="1143000" y="3562956"/>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42" name="Google Shape;42;p41"/>
          <p:cNvPicPr preferRelativeResize="0"/>
          <p:nvPr/>
        </p:nvPicPr>
        <p:blipFill rotWithShape="1">
          <a:blip r:embed="rId3">
            <a:alphaModFix/>
          </a:blip>
          <a:srcRect b="0" l="0" r="0" t="0"/>
          <a:stretch/>
        </p:blipFill>
        <p:spPr>
          <a:xfrm>
            <a:off x="0" y="4836759"/>
            <a:ext cx="9144000" cy="1158132"/>
          </a:xfrm>
          <a:prstGeom prst="rect">
            <a:avLst/>
          </a:prstGeom>
          <a:noFill/>
          <a:ln>
            <a:noFill/>
          </a:ln>
          <a:effectLst>
            <a:outerShdw blurRad="127000" rotWithShape="0" algn="tl" dir="5400000" dist="76200">
              <a:srgbClr val="000000">
                <a:alpha val="40000"/>
              </a:srgbClr>
            </a:outerShdw>
          </a:effectLst>
        </p:spPr>
      </p:pic>
      <p:sp>
        <p:nvSpPr>
          <p:cNvPr id="43" name="Google Shape;43;p41"/>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41"/>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42"/>
          <p:cNvSpPr txBox="1"/>
          <p:nvPr>
            <p:ph type="title"/>
          </p:nvPr>
        </p:nvSpPr>
        <p:spPr>
          <a:xfrm>
            <a:off x="3928681" y="767882"/>
            <a:ext cx="393336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Georgia"/>
              <a:buNone/>
              <a:defRPr b="0" i="0" sz="300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2"/>
          <p:cNvSpPr txBox="1"/>
          <p:nvPr>
            <p:ph idx="1" type="body"/>
          </p:nvPr>
        </p:nvSpPr>
        <p:spPr>
          <a:xfrm>
            <a:off x="3928681" y="3647607"/>
            <a:ext cx="393336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100"/>
              <a:buNone/>
              <a:defRPr sz="2100">
                <a:solidFill>
                  <a:schemeClr val="lt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cxnSp>
        <p:nvCxnSpPr>
          <p:cNvPr id="48" name="Google Shape;48;p42"/>
          <p:cNvCxnSpPr/>
          <p:nvPr/>
        </p:nvCxnSpPr>
        <p:spPr>
          <a:xfrm>
            <a:off x="3928681" y="3628283"/>
            <a:ext cx="5215319" cy="0"/>
          </a:xfrm>
          <a:prstGeom prst="straightConnector1">
            <a:avLst/>
          </a:prstGeom>
          <a:noFill/>
          <a:ln cap="flat" cmpd="sng" w="9525">
            <a:solidFill>
              <a:schemeClr val="lt1"/>
            </a:solidFill>
            <a:prstDash val="solid"/>
            <a:miter lim="800000"/>
            <a:headEnd len="sm" w="sm" type="none"/>
            <a:tailEnd len="sm" w="sm" type="none"/>
          </a:ln>
        </p:spPr>
      </p:cxnSp>
      <p:sp>
        <p:nvSpPr>
          <p:cNvPr id="49" name="Google Shape;49;p42"/>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42"/>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4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54" name="Google Shape;54;p43"/>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grpSp>
        <p:nvGrpSpPr>
          <p:cNvPr id="55" name="Google Shape;55;p43"/>
          <p:cNvGrpSpPr/>
          <p:nvPr/>
        </p:nvGrpSpPr>
        <p:grpSpPr>
          <a:xfrm>
            <a:off x="-3177" y="-3176"/>
            <a:ext cx="1486536" cy="1506797"/>
            <a:chOff x="-3178" y="-3176"/>
            <a:chExt cx="1646959" cy="1669407"/>
          </a:xfrm>
        </p:grpSpPr>
        <p:sp>
          <p:nvSpPr>
            <p:cNvPr id="56" name="Google Shape;56;p43"/>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43"/>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8" name="Shape 58"/>
        <p:cNvGrpSpPr/>
        <p:nvPr/>
      </p:nvGrpSpPr>
      <p:grpSpPr>
        <a:xfrm>
          <a:off x="0" y="0"/>
          <a:ext cx="0" cy="0"/>
          <a:chOff x="0" y="0"/>
          <a:chExt cx="0" cy="0"/>
        </a:xfrm>
      </p:grpSpPr>
      <p:sp>
        <p:nvSpPr>
          <p:cNvPr id="59" name="Google Shape;59;p44"/>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grpSp>
        <p:nvGrpSpPr>
          <p:cNvPr id="60" name="Google Shape;60;p44"/>
          <p:cNvGrpSpPr/>
          <p:nvPr/>
        </p:nvGrpSpPr>
        <p:grpSpPr>
          <a:xfrm>
            <a:off x="-3177" y="-3176"/>
            <a:ext cx="1486536" cy="1506797"/>
            <a:chOff x="-3178" y="-3176"/>
            <a:chExt cx="1646959" cy="1669407"/>
          </a:xfrm>
        </p:grpSpPr>
        <p:sp>
          <p:nvSpPr>
            <p:cNvPr id="61" name="Google Shape;61;p44"/>
            <p:cNvSpPr/>
            <p:nvPr/>
          </p:nvSpPr>
          <p:spPr>
            <a:xfrm rot="5400000">
              <a:off x="-14400" y="8050"/>
              <a:ext cx="1669405" cy="1646956"/>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44"/>
            <p:cNvSpPr/>
            <p:nvPr/>
          </p:nvSpPr>
          <p:spPr>
            <a:xfrm rot="5400000">
              <a:off x="-12680" y="6326"/>
              <a:ext cx="1413267" cy="139426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cSld name="Subsection Header">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45"/>
          <p:cNvSpPr txBox="1"/>
          <p:nvPr>
            <p:ph type="title"/>
          </p:nvPr>
        </p:nvSpPr>
        <p:spPr>
          <a:xfrm>
            <a:off x="628650" y="2094614"/>
            <a:ext cx="7886700" cy="15736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Georgia"/>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t>‹#›</a:t>
            </a:fld>
            <a:endParaRPr b="1"/>
          </a:p>
        </p:txBody>
      </p:sp>
      <p:cxnSp>
        <p:nvCxnSpPr>
          <p:cNvPr id="66" name="Google Shape;66;p45"/>
          <p:cNvCxnSpPr/>
          <p:nvPr/>
        </p:nvCxnSpPr>
        <p:spPr>
          <a:xfrm>
            <a:off x="628650" y="3678866"/>
            <a:ext cx="7886700" cy="0"/>
          </a:xfrm>
          <a:prstGeom prst="straightConnector1">
            <a:avLst/>
          </a:prstGeom>
          <a:noFill/>
          <a:ln cap="flat" cmpd="sng" w="9525">
            <a:solidFill>
              <a:schemeClr val="lt1"/>
            </a:solidFill>
            <a:prstDash val="solid"/>
            <a:miter lim="800000"/>
            <a:headEnd len="sm" w="sm" type="none"/>
            <a:tailEnd len="sm" w="sm" type="none"/>
          </a:ln>
        </p:spPr>
      </p:cxnSp>
      <p:sp>
        <p:nvSpPr>
          <p:cNvPr id="67" name="Google Shape;67;p45"/>
          <p:cNvSpPr/>
          <p:nvPr/>
        </p:nvSpPr>
        <p:spPr>
          <a:xfrm rot="5400000">
            <a:off x="-13306" y="6957"/>
            <a:ext cx="1506796" cy="1486533"/>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45"/>
          <p:cNvSpPr/>
          <p:nvPr/>
        </p:nvSpPr>
        <p:spPr>
          <a:xfrm rot="5400000">
            <a:off x="-11754" y="5401"/>
            <a:ext cx="1275607" cy="1258454"/>
          </a:xfrm>
          <a:custGeom>
            <a:rect b="b" l="l" r="r" t="t"/>
            <a:pathLst>
              <a:path extrusionOk="0" h="1374481" w="1686013">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3200"/>
              <a:buFont typeface="Georgia"/>
              <a:buNone/>
              <a:defRPr b="0" i="0" sz="3200" u="none" cap="none" strike="noStrike">
                <a:solidFill>
                  <a:schemeClr val="dk2"/>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6"/>
          <p:cNvSpPr txBox="1"/>
          <p:nvPr>
            <p:ph idx="1" type="body"/>
          </p:nvPr>
        </p:nvSpPr>
        <p:spPr>
          <a:xfrm>
            <a:off x="628650" y="1488557"/>
            <a:ext cx="7886700" cy="465650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75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55600" lvl="1" marL="9144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6"/>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hyperlink" Target="https://developingchild.harvard.edu/resources/inbrief-science-of-ecd/#:~:text=Source%3A%20C.A.%20Nelson%20%282000%29.%20Credit%3A%20Center%20on%20the,and%20other%20caregivers%20in%20the%20family%20or%20community." TargetMode="External"/><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validnutrition.org/malnutrition-definition/" TargetMode="External"/><Relationship Id="rId4" Type="http://schemas.openxmlformats.org/officeDocument/2006/relationships/image" Target="../media/image11.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vizhub.healthdata.org/sdg/" TargetMode="External"/><Relationship Id="rId4" Type="http://schemas.openxmlformats.org/officeDocument/2006/relationships/image" Target="../media/image15.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1.png"/><Relationship Id="rId5" Type="http://schemas.openxmlformats.org/officeDocument/2006/relationships/hyperlink" Target="https://vizhub.healthdata.org/sd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apps.who.int/nutrition/topics/global_strategy_iycf/en/index.html" TargetMode="External"/><Relationship Id="rId4" Type="http://schemas.openxmlformats.org/officeDocument/2006/relationships/image" Target="../media/image11.png"/><Relationship Id="rId5"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iycf.advancingnutrition.org/explore?keys=&amp;country=All&amp;field_nutrition_topic=All&amp;field_collection=1471&amp;page=5" TargetMode="External"/><Relationship Id="rId4" Type="http://schemas.openxmlformats.org/officeDocument/2006/relationships/hyperlink" Target="https://iycf.advancingnutrition.org/explore?keys=&amp;country=All&amp;field_nutrition_topic=All&amp;field_collection=1471&amp;page=5" TargetMode="External"/><Relationship Id="rId5" Type="http://schemas.openxmlformats.org/officeDocument/2006/relationships/image" Target="../media/image26.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iycf.advancingnutrition.org/explore?keys=&amp;country=All&amp;field_nutrition_topic=All&amp;field_collection=1471&amp;page=5" TargetMode="External"/><Relationship Id="rId4" Type="http://schemas.openxmlformats.org/officeDocument/2006/relationships/hyperlink" Target="https://iycf.advancingnutrition.org/explore?keys=&amp;country=All&amp;field_nutrition_topic=All&amp;field_collection=1471&amp;page=5" TargetMode="External"/><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who.int/publications/i/item/9789240018389"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who.int/publications/i/item/9789240018389" TargetMode="External"/><Relationship Id="rId4" Type="http://schemas.openxmlformats.org/officeDocument/2006/relationships/hyperlink" Target="https://www.who.int/publications/i/item/9789240018389" TargetMode="External"/><Relationship Id="rId5"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who.int/publications/i/item/9789240018389" TargetMode="Externa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scalingupnutrition.org/wp-content/uploads/2020/07/Lao-PDR-subnational-MEAL-dashboard.pdf" TargetMode="External"/><Relationship Id="rId4" Type="http://schemas.openxmlformats.org/officeDocument/2006/relationships/image" Target="../media/image11.png"/><Relationship Id="rId5"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hyperlink" Target="https://www.who.int/westernpacific/health-topics/water-sanitation-and-hygiene-wash" TargetMode="External"/><Relationship Id="rId5" Type="http://schemas.openxmlformats.org/officeDocument/2006/relationships/hyperlink" Target="https://www.unicef.org/was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hyperlink" Target="https://www.usaid.gov/sites/default/files/documents/1865/WASH_Nutrition_Implementation_Brief_Jan_2015.pdf#:~:text=The%20goal%20of%20WASH%20interventions%20is%20to%20reduce,maternal%2C%20infant%2C%20and%20young%20child%20feeding%20and%20car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vizhub.healthdata.org/gbd-compare/" TargetMode="External"/><Relationship Id="rId4" Type="http://schemas.openxmlformats.org/officeDocument/2006/relationships/image" Target="../media/image27.png"/><Relationship Id="rId5" Type="http://schemas.openxmlformats.org/officeDocument/2006/relationships/hyperlink" Target="https://www.path.org/articles/hope-for-a-village-a-familys-love-to-protect-their-children/" TargetMode="External"/><Relationship Id="rId6"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globalnutritionreport.org/resources/nutrition-profiles/asia/south-eastern-asia/lao-peoples-democratic-republic/" TargetMode="External"/><Relationship Id="rId4" Type="http://schemas.openxmlformats.org/officeDocument/2006/relationships/image" Target="../media/image11.png"/><Relationship Id="rId5"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159740" y="6163738"/>
            <a:ext cx="8841441" cy="51771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1100"/>
              <a:buFont typeface="Arial"/>
              <a:buNone/>
            </a:pPr>
            <a:r>
              <a:rPr b="0" i="0" lang="en-US" sz="1200" u="none" cap="none" strike="noStrike">
                <a:solidFill>
                  <a:schemeClr val="accent6"/>
                </a:solidFill>
                <a:latin typeface="Times New Roman"/>
                <a:ea typeface="Times New Roman"/>
                <a:cs typeface="Times New Roman"/>
                <a:sym typeface="Times New Roman"/>
              </a:rPr>
              <a:t>This work is made possible through support from USAID as a supplement to a USAID Cooperative Agreement #7200AA18CA00009 </a:t>
            </a:r>
            <a:br>
              <a:rPr b="0" i="0" lang="en-US" sz="1200" u="none" cap="none" strike="noStrike">
                <a:solidFill>
                  <a:schemeClr val="accent6"/>
                </a:solidFill>
                <a:latin typeface="Times New Roman"/>
                <a:ea typeface="Times New Roman"/>
                <a:cs typeface="Times New Roman"/>
                <a:sym typeface="Times New Roman"/>
              </a:rPr>
            </a:br>
            <a:r>
              <a:rPr b="0" i="0" lang="en-US" sz="1200" u="none" cap="none" strike="noStrike">
                <a:solidFill>
                  <a:schemeClr val="accent6"/>
                </a:solidFill>
                <a:latin typeface="Times New Roman"/>
                <a:ea typeface="Times New Roman"/>
                <a:cs typeface="Times New Roman"/>
                <a:sym typeface="Times New Roman"/>
              </a:rPr>
              <a:t>(LASER-PULSE) to Purdue University. Contents reflect the views of the author(s) and do not necessarily reflect those of USAID. </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accent6"/>
              </a:buClr>
              <a:buSzPts val="1100"/>
              <a:buFont typeface="Arial"/>
              <a:buNone/>
            </a:pPr>
            <a:r>
              <a:rPr b="0" i="0" lang="en-US" sz="1200" u="none" cap="none" strike="noStrike">
                <a:solidFill>
                  <a:schemeClr val="accent6"/>
                </a:solidFill>
                <a:latin typeface="Times New Roman"/>
                <a:ea typeface="Times New Roman"/>
                <a:cs typeface="Times New Roman"/>
                <a:sym typeface="Times New Roman"/>
              </a:rPr>
              <a:t>For more information, please contact Catholic Relief Services Laos.</a:t>
            </a:r>
            <a:endParaRPr b="0" i="0" sz="1200" u="none" cap="none" strike="noStrike">
              <a:solidFill>
                <a:schemeClr val="dk1"/>
              </a:solidFill>
              <a:latin typeface="Times New Roman"/>
              <a:ea typeface="Times New Roman"/>
              <a:cs typeface="Times New Roman"/>
              <a:sym typeface="Times New Roman"/>
            </a:endParaRPr>
          </a:p>
        </p:txBody>
      </p:sp>
      <p:sp>
        <p:nvSpPr>
          <p:cNvPr id="103" name="Google Shape;103;p1"/>
          <p:cNvSpPr txBox="1"/>
          <p:nvPr/>
        </p:nvSpPr>
        <p:spPr>
          <a:xfrm>
            <a:off x="151279" y="4010546"/>
            <a:ext cx="8841441" cy="7505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1350"/>
              <a:buFont typeface="Arial"/>
              <a:buNone/>
            </a:pPr>
            <a:r>
              <a:rPr b="1" i="0" lang="en-US" sz="1800" u="none" cap="none" strike="noStrike">
                <a:solidFill>
                  <a:schemeClr val="accent6"/>
                </a:solidFill>
                <a:latin typeface="Times New Roman"/>
                <a:ea typeface="Times New Roman"/>
                <a:cs typeface="Times New Roman"/>
                <a:sym typeface="Times New Roman"/>
              </a:rPr>
              <a:t>Training by Applied Nutrition Research Capacity Building (ANRCB),</a:t>
            </a:r>
            <a:br>
              <a:rPr b="1" i="0" lang="en-US" sz="1800" u="none" cap="none" strike="noStrike">
                <a:solidFill>
                  <a:schemeClr val="accent6"/>
                </a:solidFill>
                <a:latin typeface="Times New Roman"/>
                <a:ea typeface="Times New Roman"/>
                <a:cs typeface="Times New Roman"/>
                <a:sym typeface="Times New Roman"/>
              </a:rPr>
            </a:br>
            <a:r>
              <a:rPr b="1" i="0" lang="en-US" sz="1800" u="none" cap="none" strike="noStrike">
                <a:solidFill>
                  <a:schemeClr val="accent6"/>
                </a:solidFill>
                <a:latin typeface="Times New Roman"/>
                <a:ea typeface="Times New Roman"/>
                <a:cs typeface="Times New Roman"/>
                <a:sym typeface="Times New Roman"/>
              </a:rPr>
              <a:t>a project</a:t>
            </a:r>
            <a:r>
              <a:rPr b="1" lang="en-US" sz="1800">
                <a:solidFill>
                  <a:schemeClr val="accent6"/>
                </a:solidFill>
                <a:latin typeface="Times New Roman"/>
                <a:ea typeface="Times New Roman"/>
                <a:cs typeface="Times New Roman"/>
                <a:sym typeface="Times New Roman"/>
              </a:rPr>
              <a:t> </a:t>
            </a:r>
            <a:r>
              <a:rPr b="1" i="0" lang="en-US" sz="1800" u="none" cap="none" strike="noStrike">
                <a:solidFill>
                  <a:schemeClr val="accent6"/>
                </a:solidFill>
                <a:latin typeface="Times New Roman"/>
                <a:ea typeface="Times New Roman"/>
                <a:cs typeface="Times New Roman"/>
                <a:sym typeface="Times New Roman"/>
              </a:rPr>
              <a:t>of the Lao American Nutrition Initiative (LANI)</a:t>
            </a:r>
            <a:endParaRPr b="0" i="0" sz="1800" u="none" cap="none" strike="noStrike">
              <a:solidFill>
                <a:schemeClr val="dk1"/>
              </a:solidFill>
              <a:latin typeface="Times New Roman"/>
              <a:ea typeface="Times New Roman"/>
              <a:cs typeface="Times New Roman"/>
              <a:sym typeface="Times New Roman"/>
            </a:endParaRPr>
          </a:p>
        </p:txBody>
      </p:sp>
      <p:sp>
        <p:nvSpPr>
          <p:cNvPr id="104" name="Google Shape;104;p1"/>
          <p:cNvSpPr txBox="1"/>
          <p:nvPr/>
        </p:nvSpPr>
        <p:spPr>
          <a:xfrm>
            <a:off x="0" y="179750"/>
            <a:ext cx="9144000" cy="16017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Module 1</a:t>
            </a:r>
            <a:endParaRPr b="1" i="0" sz="4000" u="none" cap="none" strike="noStrike">
              <a:solidFill>
                <a:srgbClr val="FFFFFF"/>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Introductory Concepts in Nutrition</a:t>
            </a:r>
            <a:r>
              <a:rPr b="0" i="0" lang="en-US" sz="4000" u="none" cap="none" strike="noStrike">
                <a:solidFill>
                  <a:srgbClr val="FFFFFF"/>
                </a:solidFill>
                <a:latin typeface="Arial"/>
                <a:ea typeface="Arial"/>
                <a:cs typeface="Arial"/>
                <a:sym typeface="Arial"/>
              </a:rPr>
              <a:t>  </a:t>
            </a:r>
            <a:endParaRPr b="0" i="0" sz="4000" u="none" cap="none" strike="noStrike">
              <a:solidFill>
                <a:srgbClr val="FFFFFF"/>
              </a:solidFill>
              <a:latin typeface="Arial"/>
              <a:ea typeface="Arial"/>
              <a:cs typeface="Arial"/>
              <a:sym typeface="Arial"/>
            </a:endParaRPr>
          </a:p>
        </p:txBody>
      </p:sp>
      <p:sp>
        <p:nvSpPr>
          <p:cNvPr id="105" name="Google Shape;105;p1"/>
          <p:cNvSpPr txBox="1"/>
          <p:nvPr/>
        </p:nvSpPr>
        <p:spPr>
          <a:xfrm>
            <a:off x="8460" y="1707525"/>
            <a:ext cx="9144000" cy="160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750"/>
              </a:spcBef>
              <a:spcAft>
                <a:spcPts val="0"/>
              </a:spcAft>
              <a:buClr>
                <a:schemeClr val="lt1"/>
              </a:buClr>
              <a:buSzPts val="1622"/>
              <a:buFont typeface="Arial"/>
              <a:buNone/>
            </a:pPr>
            <a:r>
              <a:rPr b="1" i="0" lang="en-US" sz="1600" u="none" cap="none" strike="noStrike">
                <a:solidFill>
                  <a:srgbClr val="00727E"/>
                </a:solidFill>
                <a:latin typeface="Arial"/>
                <a:ea typeface="Arial"/>
                <a:cs typeface="Arial"/>
                <a:sym typeface="Arial"/>
              </a:rPr>
              <a:t>Topic 3</a:t>
            </a:r>
            <a:br>
              <a:rPr b="1" i="0" lang="en-US" sz="1600" u="none" cap="none" strike="noStrike">
                <a:solidFill>
                  <a:srgbClr val="00727E"/>
                </a:solidFill>
                <a:latin typeface="Arial"/>
                <a:ea typeface="Arial"/>
                <a:cs typeface="Arial"/>
                <a:sym typeface="Arial"/>
              </a:rPr>
            </a:br>
            <a:r>
              <a:rPr b="1" i="0" lang="en-US" sz="1600" u="none" cap="none" strike="noStrike">
                <a:solidFill>
                  <a:srgbClr val="00727E"/>
                </a:solidFill>
                <a:latin typeface="Arial"/>
                <a:ea typeface="Arial"/>
                <a:cs typeface="Arial"/>
                <a:sym typeface="Arial"/>
              </a:rPr>
              <a:t> Nutrition through the life cycle:  Children</a:t>
            </a:r>
            <a:r>
              <a:rPr b="1" lang="en-US" sz="1600">
                <a:solidFill>
                  <a:srgbClr val="00727E"/>
                </a:solidFill>
              </a:rPr>
              <a:t>, adults and elderly </a:t>
            </a:r>
            <a:endParaRPr b="0" i="0" sz="1600" u="none" cap="none" strike="noStrike">
              <a:solidFill>
                <a:schemeClr val="lt1"/>
              </a:solidFill>
              <a:latin typeface="Arial"/>
              <a:ea typeface="Arial"/>
              <a:cs typeface="Arial"/>
              <a:sym typeface="Arial"/>
            </a:endParaRPr>
          </a:p>
          <a:p>
            <a:pPr indent="-361950" lvl="0" marL="457200" marR="0" rtl="0" algn="ctr">
              <a:lnSpc>
                <a:spcPct val="100000"/>
              </a:lnSpc>
              <a:spcBef>
                <a:spcPts val="750"/>
              </a:spcBef>
              <a:spcAft>
                <a:spcPts val="0"/>
              </a:spcAft>
              <a:buClr>
                <a:schemeClr val="lt1"/>
              </a:buClr>
              <a:buSzPts val="1622"/>
              <a:buFont typeface="Arial"/>
              <a:buNone/>
            </a:pPr>
            <a:r>
              <a:t/>
            </a:r>
            <a:endParaRPr b="0" i="0" sz="200" u="none" cap="none" strike="noStrike">
              <a:solidFill>
                <a:schemeClr val="dk1"/>
              </a:solidFill>
              <a:latin typeface="Arial"/>
              <a:ea typeface="Arial"/>
              <a:cs typeface="Arial"/>
              <a:sym typeface="Arial"/>
            </a:endParaRPr>
          </a:p>
          <a:p>
            <a:pPr indent="-361950" lvl="0" marL="457200" marR="0" rtl="0" algn="ctr">
              <a:lnSpc>
                <a:spcPct val="100000"/>
              </a:lnSpc>
              <a:spcBef>
                <a:spcPts val="750"/>
              </a:spcBef>
              <a:spcAft>
                <a:spcPts val="0"/>
              </a:spcAft>
              <a:buClr>
                <a:schemeClr val="dk1"/>
              </a:buClr>
              <a:buSzPts val="1622"/>
              <a:buFont typeface="Arial"/>
              <a:buNone/>
            </a:pPr>
            <a:r>
              <a:rPr b="1" i="0" lang="en-US" sz="1600" u="none" cap="none" strike="noStrike">
                <a:solidFill>
                  <a:schemeClr val="dk1"/>
                </a:solidFill>
                <a:latin typeface="Arial"/>
                <a:ea typeface="Arial"/>
                <a:cs typeface="Arial"/>
                <a:sym typeface="Arial"/>
              </a:rPr>
              <a:t>Susmita Ghosh, MS</a:t>
            </a:r>
            <a:endParaRPr/>
          </a:p>
          <a:p>
            <a:pPr indent="-361950" lvl="0" marL="457200" marR="0" rtl="0" algn="ctr">
              <a:lnSpc>
                <a:spcPct val="100000"/>
              </a:lnSpc>
              <a:spcBef>
                <a:spcPts val="750"/>
              </a:spcBef>
              <a:spcAft>
                <a:spcPts val="0"/>
              </a:spcAft>
              <a:buClr>
                <a:schemeClr val="dk1"/>
              </a:buClr>
              <a:buSzPts val="1622"/>
              <a:buFont typeface="Arial"/>
              <a:buNone/>
            </a:pPr>
            <a:r>
              <a:rPr b="1" i="0" lang="en-US" sz="1600" u="none" cap="none" strike="noStrike">
                <a:solidFill>
                  <a:schemeClr val="dk1"/>
                </a:solidFill>
                <a:latin typeface="Arial"/>
                <a:ea typeface="Arial"/>
                <a:cs typeface="Arial"/>
                <a:sym typeface="Arial"/>
              </a:rPr>
              <a:t>Dr. Ratthiphone Oula, MD, MCN</a:t>
            </a:r>
            <a:endParaRPr/>
          </a:p>
          <a:p>
            <a:pPr indent="-361950" lvl="0" marL="457200" marR="0" rtl="0" algn="ctr">
              <a:lnSpc>
                <a:spcPct val="100000"/>
              </a:lnSpc>
              <a:spcBef>
                <a:spcPts val="750"/>
              </a:spcBef>
              <a:spcAft>
                <a:spcPts val="0"/>
              </a:spcAft>
              <a:buClr>
                <a:schemeClr val="dk1"/>
              </a:buClr>
              <a:buSzPts val="1622"/>
              <a:buFont typeface="Arial"/>
              <a:buNone/>
            </a:pPr>
            <a:r>
              <a:rPr b="1" i="0" lang="en-US" sz="1600" u="none" cap="none" strike="noStrike">
                <a:solidFill>
                  <a:schemeClr val="dk1"/>
                </a:solidFill>
                <a:latin typeface="Arial"/>
                <a:ea typeface="Arial"/>
                <a:cs typeface="Arial"/>
                <a:sym typeface="Arial"/>
              </a:rPr>
              <a:t>Dr. Nilupa S. Gunaratna, MS, PhD</a:t>
            </a:r>
            <a:endParaRPr/>
          </a:p>
          <a:p>
            <a:pPr indent="0" lvl="0" marL="0" marR="0" rtl="0" algn="ctr">
              <a:lnSpc>
                <a:spcPct val="100000"/>
              </a:lnSpc>
              <a:spcBef>
                <a:spcPts val="750"/>
              </a:spcBef>
              <a:spcAft>
                <a:spcPts val="0"/>
              </a:spcAft>
              <a:buClr>
                <a:schemeClr val="lt1"/>
              </a:buClr>
              <a:buSzPts val="1622"/>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cats2.jpg" id="228" name="Google Shape;228;p9"/>
          <p:cNvPicPr preferRelativeResize="0"/>
          <p:nvPr/>
        </p:nvPicPr>
        <p:blipFill rotWithShape="1">
          <a:blip r:embed="rId3">
            <a:alphaModFix/>
          </a:blip>
          <a:srcRect b="0" l="0" r="0" t="13458"/>
          <a:stretch/>
        </p:blipFill>
        <p:spPr>
          <a:xfrm>
            <a:off x="3950501" y="2235700"/>
            <a:ext cx="5193499" cy="3237140"/>
          </a:xfrm>
          <a:prstGeom prst="rect">
            <a:avLst/>
          </a:prstGeom>
          <a:noFill/>
          <a:ln>
            <a:noFill/>
          </a:ln>
        </p:spPr>
      </p:pic>
      <p:sp>
        <p:nvSpPr>
          <p:cNvPr id="229" name="Google Shape;229;p9"/>
          <p:cNvSpPr txBox="1"/>
          <p:nvPr>
            <p:ph type="title"/>
          </p:nvPr>
        </p:nvSpPr>
        <p:spPr>
          <a:xfrm>
            <a:off x="628650" y="365125"/>
            <a:ext cx="8515500" cy="101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br>
              <a:rPr b="1" lang="en-US" sz="3600">
                <a:solidFill>
                  <a:srgbClr val="00727E"/>
                </a:solidFill>
                <a:latin typeface="Arial"/>
                <a:ea typeface="Arial"/>
                <a:cs typeface="Arial"/>
                <a:sym typeface="Arial"/>
              </a:rPr>
            </a:br>
            <a:br>
              <a:rPr b="1" lang="en-US" sz="3600">
                <a:solidFill>
                  <a:srgbClr val="00727E"/>
                </a:solidFill>
                <a:latin typeface="Arial"/>
                <a:ea typeface="Arial"/>
                <a:cs typeface="Arial"/>
                <a:sym typeface="Arial"/>
              </a:rPr>
            </a:br>
            <a:r>
              <a:rPr b="1" lang="en-US" sz="3600">
                <a:solidFill>
                  <a:srgbClr val="00727E"/>
                </a:solidFill>
                <a:latin typeface="Arial"/>
                <a:ea typeface="Arial"/>
                <a:cs typeface="Arial"/>
                <a:sym typeface="Arial"/>
              </a:rPr>
              <a:t>Brain development in first 1000 days</a:t>
            </a:r>
            <a:endParaRPr/>
          </a:p>
        </p:txBody>
      </p:sp>
      <p:sp>
        <p:nvSpPr>
          <p:cNvPr id="230" name="Google Shape;230;p9"/>
          <p:cNvSpPr txBox="1"/>
          <p:nvPr>
            <p:ph idx="4294967295" type="body"/>
          </p:nvPr>
        </p:nvSpPr>
        <p:spPr>
          <a:xfrm>
            <a:off x="392424" y="1698475"/>
            <a:ext cx="4088135" cy="4311600"/>
          </a:xfrm>
          <a:prstGeom prst="rect">
            <a:avLst/>
          </a:prstGeom>
          <a:noFill/>
          <a:ln>
            <a:noFill/>
          </a:ln>
        </p:spPr>
        <p:txBody>
          <a:bodyPr anchorCtr="0" anchor="t" bIns="45700" lIns="91425" spcFirstLastPara="1" rIns="91425" wrap="square" tIns="45700">
            <a:noAutofit/>
          </a:bodyPr>
          <a:lstStyle/>
          <a:p>
            <a:pPr indent="-158750" lvl="0" marL="171450" rtl="0" algn="l">
              <a:lnSpc>
                <a:spcPct val="100000"/>
              </a:lnSpc>
              <a:spcBef>
                <a:spcPts val="600"/>
              </a:spcBef>
              <a:spcAft>
                <a:spcPts val="0"/>
              </a:spcAft>
              <a:buClr>
                <a:schemeClr val="dk1"/>
              </a:buClr>
              <a:buSzPts val="2200"/>
              <a:buChar char="•"/>
            </a:pPr>
            <a:r>
              <a:rPr lang="en-US" sz="2300">
                <a:latin typeface="Arial"/>
                <a:ea typeface="Arial"/>
                <a:cs typeface="Arial"/>
                <a:sym typeface="Arial"/>
              </a:rPr>
              <a:t>The first 1000 days are critical for brain development, including development of sensory pathways, language, and cognitive function</a:t>
            </a:r>
            <a:endParaRPr sz="2300">
              <a:latin typeface="Arial"/>
              <a:ea typeface="Arial"/>
              <a:cs typeface="Arial"/>
              <a:sym typeface="Arial"/>
            </a:endParaRPr>
          </a:p>
          <a:p>
            <a:pPr indent="-158750" lvl="0" marL="171450" rtl="0" algn="l">
              <a:lnSpc>
                <a:spcPct val="100000"/>
              </a:lnSpc>
              <a:spcBef>
                <a:spcPts val="600"/>
              </a:spcBef>
              <a:spcAft>
                <a:spcPts val="0"/>
              </a:spcAft>
              <a:buClr>
                <a:schemeClr val="dk1"/>
              </a:buClr>
              <a:buSzPts val="2200"/>
              <a:buChar char="•"/>
            </a:pPr>
            <a:r>
              <a:rPr lang="en-US" sz="2300">
                <a:latin typeface="Arial"/>
                <a:ea typeface="Arial"/>
                <a:cs typeface="Arial"/>
                <a:sym typeface="Arial"/>
              </a:rPr>
              <a:t>Development begins in utero</a:t>
            </a:r>
            <a:endParaRPr sz="2300">
              <a:latin typeface="Arial"/>
              <a:ea typeface="Arial"/>
              <a:cs typeface="Arial"/>
              <a:sym typeface="Arial"/>
            </a:endParaRPr>
          </a:p>
          <a:p>
            <a:pPr indent="-158750" lvl="0" marL="171450" rtl="0" algn="l">
              <a:lnSpc>
                <a:spcPct val="100000"/>
              </a:lnSpc>
              <a:spcBef>
                <a:spcPts val="600"/>
              </a:spcBef>
              <a:spcAft>
                <a:spcPts val="0"/>
              </a:spcAft>
              <a:buClr>
                <a:schemeClr val="dk1"/>
              </a:buClr>
              <a:buSzPts val="2200"/>
              <a:buChar char="•"/>
            </a:pPr>
            <a:r>
              <a:rPr lang="en-US" sz="2300">
                <a:latin typeface="Arial"/>
                <a:ea typeface="Arial"/>
                <a:cs typeface="Arial"/>
                <a:sym typeface="Arial"/>
              </a:rPr>
              <a:t>During this period, good nutrition and health are key for growth and development</a:t>
            </a:r>
            <a:endParaRPr sz="2300">
              <a:latin typeface="Arial"/>
              <a:ea typeface="Arial"/>
              <a:cs typeface="Arial"/>
              <a:sym typeface="Arial"/>
            </a:endParaRPr>
          </a:p>
        </p:txBody>
      </p:sp>
      <p:sp>
        <p:nvSpPr>
          <p:cNvPr id="231" name="Google Shape;231;p9"/>
          <p:cNvSpPr txBox="1"/>
          <p:nvPr>
            <p:ph idx="12" type="sldNum"/>
          </p:nvPr>
        </p:nvSpPr>
        <p:spPr>
          <a:xfrm>
            <a:off x="7634757" y="6641910"/>
            <a:ext cx="1509243" cy="19885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232" name="Google Shape;232;p9"/>
          <p:cNvSpPr txBox="1"/>
          <p:nvPr/>
        </p:nvSpPr>
        <p:spPr>
          <a:xfrm>
            <a:off x="971175" y="6547300"/>
            <a:ext cx="76581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Source: </a:t>
            </a: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InBrief: The Science of Early Childhood Development (harvard.edu)</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233" name="Google Shape;233;p9"/>
          <p:cNvPicPr preferRelativeResize="0"/>
          <p:nvPr/>
        </p:nvPicPr>
        <p:blipFill rotWithShape="1">
          <a:blip r:embed="rId5">
            <a:alphaModFix/>
          </a:blip>
          <a:srcRect b="0" l="0" r="0" t="0"/>
          <a:stretch/>
        </p:blipFill>
        <p:spPr>
          <a:xfrm>
            <a:off x="171075" y="6115938"/>
            <a:ext cx="800100" cy="6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0"/>
          <p:cNvSpPr txBox="1"/>
          <p:nvPr>
            <p:ph idx="12" type="sldNum"/>
          </p:nvPr>
        </p:nvSpPr>
        <p:spPr>
          <a:xfrm>
            <a:off x="7634757" y="663161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240" name="Google Shape;240;p10"/>
          <p:cNvSpPr txBox="1"/>
          <p:nvPr/>
        </p:nvSpPr>
        <p:spPr>
          <a:xfrm>
            <a:off x="628650" y="581251"/>
            <a:ext cx="7886700" cy="7863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727E"/>
              </a:buClr>
              <a:buSzPts val="3600"/>
              <a:buFont typeface="Arial"/>
              <a:buNone/>
            </a:pPr>
            <a:r>
              <a:rPr b="1" i="0" lang="en-US" sz="3600" u="none" cap="none" strike="noStrike">
                <a:solidFill>
                  <a:srgbClr val="00727E"/>
                </a:solidFill>
                <a:latin typeface="Arial"/>
                <a:ea typeface="Arial"/>
                <a:cs typeface="Arial"/>
                <a:sym typeface="Arial"/>
              </a:rPr>
              <a:t>Perinatal Period</a:t>
            </a:r>
            <a:endParaRPr b="0" i="0" sz="1400" u="none" cap="none" strike="noStrike">
              <a:solidFill>
                <a:srgbClr val="000000"/>
              </a:solidFill>
              <a:latin typeface="Arial"/>
              <a:ea typeface="Arial"/>
              <a:cs typeface="Arial"/>
              <a:sym typeface="Arial"/>
            </a:endParaRPr>
          </a:p>
        </p:txBody>
      </p:sp>
      <p:sp>
        <p:nvSpPr>
          <p:cNvPr id="241" name="Google Shape;241;p10"/>
          <p:cNvSpPr txBox="1"/>
          <p:nvPr/>
        </p:nvSpPr>
        <p:spPr>
          <a:xfrm>
            <a:off x="171074" y="1624614"/>
            <a:ext cx="4087011" cy="5007005"/>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00000"/>
              </a:lnSpc>
              <a:spcBef>
                <a:spcPts val="600"/>
              </a:spcBef>
              <a:spcAft>
                <a:spcPts val="0"/>
              </a:spcAft>
              <a:buClr>
                <a:srgbClr val="004C54"/>
              </a:buClr>
              <a:buSzPts val="2400"/>
              <a:buFont typeface="Arial"/>
              <a:buChar char="•"/>
            </a:pPr>
            <a:r>
              <a:rPr b="0" i="0" lang="en-US" sz="2400" u="none" cap="none" strike="noStrike">
                <a:solidFill>
                  <a:srgbClr val="004C54"/>
                </a:solidFill>
                <a:latin typeface="Arial"/>
                <a:ea typeface="Arial"/>
                <a:cs typeface="Arial"/>
                <a:sym typeface="Arial"/>
              </a:rPr>
              <a:t>Low birthweight (LBW):  </a:t>
            </a:r>
            <a:r>
              <a:rPr b="0" i="0" lang="en-US" sz="2400" u="none" cap="none" strike="noStrike">
                <a:solidFill>
                  <a:schemeClr val="dk1"/>
                </a:solidFill>
                <a:latin typeface="Arial"/>
                <a:ea typeface="Arial"/>
                <a:cs typeface="Arial"/>
                <a:sym typeface="Arial"/>
              </a:rPr>
              <a:t>birth weight &lt; 2500 g (5.5 lbs)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LBW may be due to one or both of the following:</a:t>
            </a:r>
            <a:endParaRPr b="0" i="0" sz="1400" u="none" cap="none" strike="noStrike">
              <a:solidFill>
                <a:srgbClr val="000000"/>
              </a:solidFill>
              <a:latin typeface="Arial"/>
              <a:ea typeface="Arial"/>
              <a:cs typeface="Arial"/>
              <a:sym typeface="Arial"/>
            </a:endParaRPr>
          </a:p>
          <a:p>
            <a:pPr indent="-171450" lvl="1" marL="514350" marR="0" rtl="0" algn="l">
              <a:lnSpc>
                <a:spcPct val="100000"/>
              </a:lnSpc>
              <a:spcBef>
                <a:spcPts val="600"/>
              </a:spcBef>
              <a:spcAft>
                <a:spcPts val="0"/>
              </a:spcAft>
              <a:buClr>
                <a:srgbClr val="004C54"/>
              </a:buClr>
              <a:buSzPts val="2000"/>
              <a:buFont typeface="Arial"/>
              <a:buChar char="•"/>
            </a:pPr>
            <a:r>
              <a:rPr b="0" i="0" lang="en-US" sz="2000" u="none" cap="none" strike="noStrike">
                <a:solidFill>
                  <a:srgbClr val="004C54"/>
                </a:solidFill>
                <a:latin typeface="Arial"/>
                <a:ea typeface="Arial"/>
                <a:cs typeface="Arial"/>
                <a:sym typeface="Arial"/>
              </a:rPr>
              <a:t>Preterm birth:  </a:t>
            </a:r>
            <a:r>
              <a:rPr b="0" i="0" lang="en-US" sz="2000" u="none" cap="none" strike="noStrike">
                <a:solidFill>
                  <a:schemeClr val="dk1"/>
                </a:solidFill>
                <a:latin typeface="Arial"/>
                <a:ea typeface="Arial"/>
                <a:cs typeface="Arial"/>
                <a:sym typeface="Arial"/>
              </a:rPr>
              <a:t>live birth at &lt;37 weeks of gestation</a:t>
            </a:r>
            <a:endParaRPr b="0" i="0" sz="1400" u="none" cap="none" strike="noStrike">
              <a:solidFill>
                <a:srgbClr val="000000"/>
              </a:solidFill>
              <a:latin typeface="Arial"/>
              <a:ea typeface="Arial"/>
              <a:cs typeface="Arial"/>
              <a:sym typeface="Arial"/>
            </a:endParaRPr>
          </a:p>
          <a:p>
            <a:pPr indent="-171450" lvl="1" marL="514350" marR="0" rtl="0" algn="l">
              <a:lnSpc>
                <a:spcPct val="100000"/>
              </a:lnSpc>
              <a:spcBef>
                <a:spcPts val="600"/>
              </a:spcBef>
              <a:spcAft>
                <a:spcPts val="0"/>
              </a:spcAft>
              <a:buClr>
                <a:srgbClr val="004C54"/>
              </a:buClr>
              <a:buSzPts val="2000"/>
              <a:buFont typeface="Arial"/>
              <a:buChar char="•"/>
            </a:pPr>
            <a:r>
              <a:rPr b="0" i="0" lang="en-US" sz="2000" u="none" cap="none" strike="noStrike">
                <a:solidFill>
                  <a:srgbClr val="004C54"/>
                </a:solidFill>
                <a:latin typeface="Arial"/>
                <a:ea typeface="Arial"/>
                <a:cs typeface="Arial"/>
                <a:sym typeface="Arial"/>
              </a:rPr>
              <a:t>Intrauterine growth restriction (IUGR):  </a:t>
            </a:r>
            <a:r>
              <a:rPr b="0" i="0" lang="en-US" sz="2000" u="none" cap="none" strike="noStrike">
                <a:solidFill>
                  <a:schemeClr val="dk1"/>
                </a:solidFill>
                <a:latin typeface="Arial"/>
                <a:ea typeface="Arial"/>
                <a:cs typeface="Arial"/>
                <a:sym typeface="Arial"/>
              </a:rPr>
              <a:t>inadequate growth in utero, resulting in a child that is </a:t>
            </a:r>
            <a:r>
              <a:rPr b="0" i="0" lang="en-US" sz="2000" u="none" cap="none" strike="noStrike">
                <a:solidFill>
                  <a:srgbClr val="004C54"/>
                </a:solidFill>
                <a:latin typeface="Arial"/>
                <a:ea typeface="Arial"/>
                <a:cs typeface="Arial"/>
                <a:sym typeface="Arial"/>
              </a:rPr>
              <a:t>small for gestational age (SGA)</a:t>
            </a:r>
            <a:endParaRPr b="0" i="0" sz="1400" u="none" cap="none" strike="noStrike">
              <a:solidFill>
                <a:srgbClr val="000000"/>
              </a:solidFill>
              <a:latin typeface="Arial"/>
              <a:ea typeface="Arial"/>
              <a:cs typeface="Arial"/>
              <a:sym typeface="Arial"/>
            </a:endParaRPr>
          </a:p>
        </p:txBody>
      </p:sp>
      <p:pic>
        <p:nvPicPr>
          <p:cNvPr id="242" name="Google Shape;242;p10"/>
          <p:cNvPicPr preferRelativeResize="0"/>
          <p:nvPr/>
        </p:nvPicPr>
        <p:blipFill rotWithShape="1">
          <a:blip r:embed="rId3">
            <a:alphaModFix/>
          </a:blip>
          <a:srcRect b="0" l="0" r="0" t="0"/>
          <a:stretch/>
        </p:blipFill>
        <p:spPr>
          <a:xfrm>
            <a:off x="4258086" y="1539412"/>
            <a:ext cx="4754835" cy="4637551"/>
          </a:xfrm>
          <a:prstGeom prst="rect">
            <a:avLst/>
          </a:prstGeom>
          <a:noFill/>
          <a:ln>
            <a:noFill/>
          </a:ln>
        </p:spPr>
      </p:pic>
      <p:sp>
        <p:nvSpPr>
          <p:cNvPr id="243" name="Google Shape;243;p10"/>
          <p:cNvSpPr txBox="1"/>
          <p:nvPr/>
        </p:nvSpPr>
        <p:spPr>
          <a:xfrm>
            <a:off x="907921" y="6434026"/>
            <a:ext cx="6681955"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Source: De Pee, S., Taren, D. and Bloem, M.W. eds., 2017. Nutrition and health in a developing world (p. 827). Humana Press.</a:t>
            </a:r>
            <a:endParaRPr b="0" i="0" sz="1200" u="none" cap="none" strike="noStrike">
              <a:solidFill>
                <a:srgbClr val="000000"/>
              </a:solidFill>
              <a:latin typeface="Arial"/>
              <a:ea typeface="Arial"/>
              <a:cs typeface="Arial"/>
              <a:sym typeface="Arial"/>
            </a:endParaRPr>
          </a:p>
        </p:txBody>
      </p:sp>
      <p:pic>
        <p:nvPicPr>
          <p:cNvPr id="244" name="Google Shape;244;p10"/>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txBox="1"/>
          <p:nvPr>
            <p:ph type="title"/>
          </p:nvPr>
        </p:nvSpPr>
        <p:spPr>
          <a:xfrm>
            <a:off x="628650" y="365126"/>
            <a:ext cx="851535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Child growth:  Stunting and wasting</a:t>
            </a:r>
            <a:endParaRPr/>
          </a:p>
        </p:txBody>
      </p:sp>
      <p:sp>
        <p:nvSpPr>
          <p:cNvPr id="251" name="Google Shape;251;p11"/>
          <p:cNvSpPr txBox="1"/>
          <p:nvPr/>
        </p:nvSpPr>
        <p:spPr>
          <a:xfrm>
            <a:off x="1051560" y="6519288"/>
            <a:ext cx="4034790" cy="25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Source: </a:t>
            </a:r>
            <a:r>
              <a:rPr b="0" i="0" lang="en-US" sz="1050" u="sng" cap="none" strike="noStrike">
                <a:solidFill>
                  <a:schemeClr val="dk1"/>
                </a:solidFill>
                <a:latin typeface="Arial"/>
                <a:ea typeface="Arial"/>
                <a:cs typeface="Arial"/>
                <a:sym typeface="Arial"/>
                <a:hlinkClick r:id="rId3">
                  <a:extLst>
                    <a:ext uri="{A12FA001-AC4F-418D-AE19-62706E023703}">
                      <ahyp:hlinkClr val="tx"/>
                    </a:ext>
                  </a:extLst>
                </a:hlinkClick>
              </a:rPr>
              <a:t>Malnutrition Definition | Valid Nutrition</a:t>
            </a:r>
            <a:endParaRPr b="0" i="0" sz="1050" u="none" cap="none" strike="noStrike">
              <a:solidFill>
                <a:schemeClr val="dk1"/>
              </a:solidFill>
              <a:latin typeface="Arial"/>
              <a:ea typeface="Arial"/>
              <a:cs typeface="Arial"/>
              <a:sym typeface="Arial"/>
            </a:endParaRPr>
          </a:p>
        </p:txBody>
      </p:sp>
      <p:sp>
        <p:nvSpPr>
          <p:cNvPr id="252" name="Google Shape;252;p11"/>
          <p:cNvSpPr txBox="1"/>
          <p:nvPr>
            <p:ph idx="12" type="sldNum"/>
          </p:nvPr>
        </p:nvSpPr>
        <p:spPr>
          <a:xfrm>
            <a:off x="7634757" y="6633741"/>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253" name="Google Shape;253;p11"/>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pic>
        <p:nvPicPr>
          <p:cNvPr id="254" name="Google Shape;254;p11"/>
          <p:cNvPicPr preferRelativeResize="0"/>
          <p:nvPr/>
        </p:nvPicPr>
        <p:blipFill rotWithShape="1">
          <a:blip r:embed="rId5">
            <a:alphaModFix/>
          </a:blip>
          <a:srcRect b="2488" l="1013" r="1095" t="2600"/>
          <a:stretch/>
        </p:blipFill>
        <p:spPr>
          <a:xfrm>
            <a:off x="91440" y="1668780"/>
            <a:ext cx="8835390" cy="41833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type="title"/>
          </p:nvPr>
        </p:nvSpPr>
        <p:spPr>
          <a:xfrm>
            <a:off x="628650" y="365125"/>
            <a:ext cx="7886700" cy="81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000"/>
              <a:buFont typeface="Arial"/>
              <a:buNone/>
            </a:pPr>
            <a:r>
              <a:rPr b="1" lang="en-US" sz="3000">
                <a:solidFill>
                  <a:srgbClr val="00727E"/>
                </a:solidFill>
                <a:latin typeface="Arial"/>
                <a:ea typeface="Arial"/>
                <a:cs typeface="Arial"/>
                <a:sym typeface="Arial"/>
              </a:rPr>
              <a:t>Forms of wasting (acute malnutrition)</a:t>
            </a:r>
            <a:endParaRPr/>
          </a:p>
        </p:txBody>
      </p:sp>
      <p:sp>
        <p:nvSpPr>
          <p:cNvPr id="261" name="Google Shape;261;p12"/>
          <p:cNvSpPr txBox="1"/>
          <p:nvPr>
            <p:ph idx="4294967295" type="body"/>
          </p:nvPr>
        </p:nvSpPr>
        <p:spPr>
          <a:xfrm>
            <a:off x="628650" y="1547349"/>
            <a:ext cx="7951200" cy="49929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600"/>
              </a:spcBef>
              <a:spcAft>
                <a:spcPts val="0"/>
              </a:spcAft>
              <a:buClr>
                <a:schemeClr val="dk1"/>
              </a:buClr>
              <a:buSzPts val="2200"/>
              <a:buChar char="•"/>
            </a:pPr>
            <a:r>
              <a:rPr b="1" lang="en-US" sz="2200">
                <a:latin typeface="Arial"/>
                <a:ea typeface="Arial"/>
                <a:cs typeface="Arial"/>
                <a:sym typeface="Arial"/>
              </a:rPr>
              <a:t>Severe acute malnutrition (SAM)</a:t>
            </a:r>
            <a:endParaRPr sz="30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Extreme form of undernutrition</a:t>
            </a:r>
            <a:endParaRPr sz="22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Weight-for-height z-score (WHZ) &lt; -3 SD</a:t>
            </a:r>
            <a:endParaRPr sz="22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Mid-upper arm circumference (MUAC) &lt;115 mm</a:t>
            </a:r>
            <a:endParaRPr sz="22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Bilateral edema: condition where ankles and/or feet are swollen due to accumulation of interstitial fluid (fluid that fills the spaces between cells)</a:t>
            </a:r>
            <a:endParaRPr sz="2200"/>
          </a:p>
          <a:p>
            <a:pPr indent="-171450" lvl="0" marL="171450" rtl="0" algn="l">
              <a:lnSpc>
                <a:spcPct val="100000"/>
              </a:lnSpc>
              <a:spcBef>
                <a:spcPts val="600"/>
              </a:spcBef>
              <a:spcAft>
                <a:spcPts val="0"/>
              </a:spcAft>
              <a:buClr>
                <a:schemeClr val="dk1"/>
              </a:buClr>
              <a:buSzPts val="2200"/>
              <a:buChar char="•"/>
            </a:pPr>
            <a:r>
              <a:rPr b="1" lang="en-US" sz="2200">
                <a:latin typeface="Arial"/>
                <a:ea typeface="Arial"/>
                <a:cs typeface="Arial"/>
                <a:sym typeface="Arial"/>
              </a:rPr>
              <a:t>Moderate acute malnutrition (MAM)</a:t>
            </a:r>
            <a:endParaRPr sz="30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Less severe but leads to SAM if it goes untreated</a:t>
            </a:r>
            <a:endParaRPr sz="22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WHZ &lt; -2 SD</a:t>
            </a:r>
            <a:endParaRPr sz="2200"/>
          </a:p>
          <a:p>
            <a:pPr indent="-184150" lvl="1" marL="514350" rtl="0" algn="l">
              <a:lnSpc>
                <a:spcPct val="100000"/>
              </a:lnSpc>
              <a:spcBef>
                <a:spcPts val="600"/>
              </a:spcBef>
              <a:spcAft>
                <a:spcPts val="0"/>
              </a:spcAft>
              <a:buClr>
                <a:schemeClr val="dk1"/>
              </a:buClr>
              <a:buSzPts val="2200"/>
              <a:buChar char="•"/>
            </a:pPr>
            <a:r>
              <a:rPr lang="en-US" sz="2200">
                <a:latin typeface="Arial"/>
                <a:ea typeface="Arial"/>
                <a:cs typeface="Arial"/>
                <a:sym typeface="Arial"/>
              </a:rPr>
              <a:t>MUAC 115 - 125 mm</a:t>
            </a:r>
            <a:endParaRPr sz="2200"/>
          </a:p>
        </p:txBody>
      </p:sp>
      <p:sp>
        <p:nvSpPr>
          <p:cNvPr id="262" name="Google Shape;262;p12"/>
          <p:cNvSpPr txBox="1"/>
          <p:nvPr>
            <p:ph idx="12" type="sldNum"/>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263" name="Google Shape;263;p12"/>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Georgia"/>
              <a:buNone/>
            </a:pPr>
            <a:r>
              <a:rPr b="1" lang="en-US" sz="3600">
                <a:solidFill>
                  <a:srgbClr val="00727E"/>
                </a:solidFill>
                <a:latin typeface="Arial"/>
                <a:ea typeface="Arial"/>
                <a:cs typeface="Arial"/>
                <a:sym typeface="Arial"/>
              </a:rPr>
              <a:t>Child wasting</a:t>
            </a:r>
            <a:endParaRPr>
              <a:latin typeface="Arial"/>
              <a:ea typeface="Arial"/>
              <a:cs typeface="Arial"/>
              <a:sym typeface="Arial"/>
            </a:endParaRPr>
          </a:p>
        </p:txBody>
      </p:sp>
      <p:sp>
        <p:nvSpPr>
          <p:cNvPr id="270" name="Google Shape;270;p13"/>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271" name="Google Shape;271;p13"/>
          <p:cNvSpPr txBox="1"/>
          <p:nvPr/>
        </p:nvSpPr>
        <p:spPr>
          <a:xfrm>
            <a:off x="971175" y="6558572"/>
            <a:ext cx="5537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Source: </a:t>
            </a:r>
            <a:r>
              <a:rPr b="0" i="0" lang="en-US" sz="1200" u="sng" cap="none" strike="noStrike">
                <a:solidFill>
                  <a:schemeClr val="dk1"/>
                </a:solidFill>
                <a:latin typeface="Arial"/>
                <a:ea typeface="Arial"/>
                <a:cs typeface="Arial"/>
                <a:sym typeface="Arial"/>
                <a:hlinkClick r:id="rId3">
                  <a:extLst>
                    <a:ext uri="{A12FA001-AC4F-418D-AE19-62706E023703}">
                      <ahyp:hlinkClr val="tx"/>
                    </a:ext>
                  </a:extLst>
                </a:hlinkClick>
              </a:rPr>
              <a:t>Health-related SDGs | IHME Viz Hub (healthdata.org)</a:t>
            </a:r>
            <a:endParaRPr b="0" i="0" sz="1200" u="none" cap="none" strike="noStrike">
              <a:solidFill>
                <a:schemeClr val="dk1"/>
              </a:solidFill>
              <a:latin typeface="Arial"/>
              <a:ea typeface="Arial"/>
              <a:cs typeface="Arial"/>
              <a:sym typeface="Arial"/>
            </a:endParaRPr>
          </a:p>
        </p:txBody>
      </p:sp>
      <p:pic>
        <p:nvPicPr>
          <p:cNvPr id="272" name="Google Shape;272;p13"/>
          <p:cNvPicPr preferRelativeResize="0"/>
          <p:nvPr>
            <p:ph idx="1" type="body"/>
          </p:nvPr>
        </p:nvPicPr>
        <p:blipFill rotWithShape="1">
          <a:blip r:embed="rId4">
            <a:alphaModFix/>
          </a:blip>
          <a:srcRect b="0" l="0" r="0" t="0"/>
          <a:stretch/>
        </p:blipFill>
        <p:spPr>
          <a:xfrm>
            <a:off x="0" y="1635272"/>
            <a:ext cx="8878135" cy="3573542"/>
          </a:xfrm>
          <a:prstGeom prst="rect">
            <a:avLst/>
          </a:prstGeom>
          <a:noFill/>
          <a:ln>
            <a:noFill/>
          </a:ln>
        </p:spPr>
      </p:pic>
      <p:pic>
        <p:nvPicPr>
          <p:cNvPr id="273" name="Google Shape;273;p13"/>
          <p:cNvPicPr preferRelativeResize="0"/>
          <p:nvPr/>
        </p:nvPicPr>
        <p:blipFill rotWithShape="1">
          <a:blip r:embed="rId5">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Child stunting</a:t>
            </a:r>
            <a:endParaRPr sz="3600">
              <a:solidFill>
                <a:srgbClr val="00727E"/>
              </a:solidFill>
              <a:latin typeface="Arial"/>
              <a:ea typeface="Arial"/>
              <a:cs typeface="Arial"/>
              <a:sym typeface="Arial"/>
            </a:endParaRPr>
          </a:p>
        </p:txBody>
      </p:sp>
      <p:sp>
        <p:nvSpPr>
          <p:cNvPr id="280" name="Google Shape;280;p14"/>
          <p:cNvSpPr txBox="1"/>
          <p:nvPr>
            <p:ph idx="1" type="body"/>
          </p:nvPr>
        </p:nvSpPr>
        <p:spPr>
          <a:xfrm>
            <a:off x="628650" y="1881150"/>
            <a:ext cx="8309100" cy="4237200"/>
          </a:xfrm>
          <a:prstGeom prst="rect">
            <a:avLst/>
          </a:prstGeom>
          <a:noFill/>
          <a:ln>
            <a:noFill/>
          </a:ln>
        </p:spPr>
        <p:txBody>
          <a:bodyPr anchorCtr="0" anchor="t" bIns="45700" lIns="91425" spcFirstLastPara="1" rIns="91425" wrap="square" tIns="45700">
            <a:normAutofit/>
          </a:bodyPr>
          <a:lstStyle/>
          <a:p>
            <a:pPr indent="-146685" lvl="0" marL="171450" rtl="0" algn="l">
              <a:lnSpc>
                <a:spcPct val="100000"/>
              </a:lnSpc>
              <a:spcBef>
                <a:spcPts val="600"/>
              </a:spcBef>
              <a:spcAft>
                <a:spcPts val="0"/>
              </a:spcAft>
              <a:buClr>
                <a:schemeClr val="dk1"/>
              </a:buClr>
              <a:buSzPts val="2200"/>
              <a:buChar char="•"/>
            </a:pPr>
            <a:r>
              <a:rPr lang="en-US" sz="2400">
                <a:latin typeface="Arial"/>
                <a:ea typeface="Arial"/>
                <a:cs typeface="Arial"/>
                <a:sym typeface="Arial"/>
              </a:rPr>
              <a:t>HAZ &lt; -2 SD</a:t>
            </a:r>
            <a:endParaRPr sz="2400"/>
          </a:p>
          <a:p>
            <a:pPr indent="-146685" lvl="0" marL="171450" rtl="0" algn="l">
              <a:lnSpc>
                <a:spcPct val="100000"/>
              </a:lnSpc>
              <a:spcBef>
                <a:spcPts val="600"/>
              </a:spcBef>
              <a:spcAft>
                <a:spcPts val="0"/>
              </a:spcAft>
              <a:buClr>
                <a:schemeClr val="dk1"/>
              </a:buClr>
              <a:buSzPts val="2200"/>
              <a:buChar char="•"/>
            </a:pPr>
            <a:r>
              <a:rPr lang="en-US" sz="2400">
                <a:latin typeface="Arial"/>
                <a:ea typeface="Arial"/>
                <a:cs typeface="Arial"/>
                <a:sym typeface="Arial"/>
              </a:rPr>
              <a:t>Indicates chronic malnutrition: prolonged inadequate nutrition</a:t>
            </a:r>
            <a:endParaRPr sz="2400"/>
          </a:p>
          <a:p>
            <a:pPr indent="-146685" lvl="0" marL="171450" rtl="0" algn="l">
              <a:lnSpc>
                <a:spcPct val="100000"/>
              </a:lnSpc>
              <a:spcBef>
                <a:spcPts val="600"/>
              </a:spcBef>
              <a:spcAft>
                <a:spcPts val="0"/>
              </a:spcAft>
              <a:buClr>
                <a:schemeClr val="dk1"/>
              </a:buClr>
              <a:buSzPts val="2200"/>
              <a:buChar char="•"/>
            </a:pPr>
            <a:r>
              <a:rPr lang="en-US" sz="2400">
                <a:latin typeface="Arial"/>
                <a:ea typeface="Arial"/>
                <a:cs typeface="Arial"/>
                <a:sym typeface="Arial"/>
              </a:rPr>
              <a:t>Deprivation does not immediately result in stunting</a:t>
            </a:r>
            <a:endParaRPr sz="2400"/>
          </a:p>
          <a:p>
            <a:pPr indent="-146685" lvl="0" marL="171450" rtl="0" algn="l">
              <a:lnSpc>
                <a:spcPct val="100000"/>
              </a:lnSpc>
              <a:spcBef>
                <a:spcPts val="600"/>
              </a:spcBef>
              <a:spcAft>
                <a:spcPts val="0"/>
              </a:spcAft>
              <a:buClr>
                <a:schemeClr val="dk1"/>
              </a:buClr>
              <a:buSzPts val="2200"/>
              <a:buChar char="•"/>
            </a:pPr>
            <a:r>
              <a:rPr lang="en-US" sz="2400">
                <a:latin typeface="Arial"/>
                <a:ea typeface="Arial"/>
                <a:cs typeface="Arial"/>
                <a:sym typeface="Arial"/>
              </a:rPr>
              <a:t>Similarly, intervention will not immediately result in improved growth – measurable change may take months or longer</a:t>
            </a:r>
            <a:endParaRPr sz="2400"/>
          </a:p>
          <a:p>
            <a:pPr indent="-146685" lvl="0" marL="171450" rtl="0" algn="l">
              <a:lnSpc>
                <a:spcPct val="100000"/>
              </a:lnSpc>
              <a:spcBef>
                <a:spcPts val="600"/>
              </a:spcBef>
              <a:spcAft>
                <a:spcPts val="0"/>
              </a:spcAft>
              <a:buClr>
                <a:schemeClr val="dk1"/>
              </a:buClr>
              <a:buSzPts val="2200"/>
              <a:buChar char="•"/>
            </a:pPr>
            <a:r>
              <a:rPr lang="en-US" sz="2400">
                <a:latin typeface="Arial"/>
                <a:ea typeface="Arial"/>
                <a:cs typeface="Arial"/>
                <a:sym typeface="Arial"/>
              </a:rPr>
              <a:t>Catch-up growth, in which a stunted child’s HAZ increases, can be difficult to achieve</a:t>
            </a:r>
            <a:endParaRPr sz="2400"/>
          </a:p>
        </p:txBody>
      </p:sp>
      <p:sp>
        <p:nvSpPr>
          <p:cNvPr id="281" name="Google Shape;281;p14"/>
          <p:cNvSpPr txBox="1"/>
          <p:nvPr>
            <p:ph idx="12" type="sldNum"/>
          </p:nvPr>
        </p:nvSpPr>
        <p:spPr>
          <a:xfrm>
            <a:off x="7634757" y="661726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282" name="Google Shape;282;p14"/>
          <p:cNvPicPr preferRelativeResize="0"/>
          <p:nvPr/>
        </p:nvPicPr>
        <p:blipFill rotWithShape="1">
          <a:blip r:embed="rId3">
            <a:alphaModFix/>
          </a:blip>
          <a:srcRect b="0" l="0" r="0" t="0"/>
          <a:stretch/>
        </p:blipFill>
        <p:spPr>
          <a:xfrm>
            <a:off x="5867600" y="0"/>
            <a:ext cx="3173650" cy="2245901"/>
          </a:xfrm>
          <a:prstGeom prst="rect">
            <a:avLst/>
          </a:prstGeom>
          <a:noFill/>
          <a:ln>
            <a:noFill/>
          </a:ln>
        </p:spPr>
      </p:pic>
      <p:pic>
        <p:nvPicPr>
          <p:cNvPr id="283" name="Google Shape;283;p14"/>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640175" y="159575"/>
            <a:ext cx="7886700" cy="774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Georgia"/>
              <a:buNone/>
            </a:pPr>
            <a:r>
              <a:rPr b="1" lang="en-US" sz="3600">
                <a:solidFill>
                  <a:srgbClr val="00727E"/>
                </a:solidFill>
                <a:latin typeface="Arial"/>
                <a:ea typeface="Arial"/>
                <a:cs typeface="Arial"/>
                <a:sym typeface="Arial"/>
              </a:rPr>
              <a:t>Child stunting</a:t>
            </a:r>
            <a:endParaRPr>
              <a:latin typeface="Arial"/>
              <a:ea typeface="Arial"/>
              <a:cs typeface="Arial"/>
              <a:sym typeface="Arial"/>
            </a:endParaRPr>
          </a:p>
        </p:txBody>
      </p:sp>
      <p:pic>
        <p:nvPicPr>
          <p:cNvPr id="290" name="Google Shape;290;p15"/>
          <p:cNvPicPr preferRelativeResize="0"/>
          <p:nvPr>
            <p:ph idx="1" type="body"/>
          </p:nvPr>
        </p:nvPicPr>
        <p:blipFill rotWithShape="1">
          <a:blip r:embed="rId3">
            <a:alphaModFix/>
          </a:blip>
          <a:srcRect b="0" l="0" r="0" t="0"/>
          <a:stretch/>
        </p:blipFill>
        <p:spPr>
          <a:xfrm>
            <a:off x="281713" y="1493936"/>
            <a:ext cx="8603624" cy="2995824"/>
          </a:xfrm>
          <a:prstGeom prst="rect">
            <a:avLst/>
          </a:prstGeom>
          <a:noFill/>
          <a:ln>
            <a:noFill/>
          </a:ln>
        </p:spPr>
      </p:pic>
      <p:sp>
        <p:nvSpPr>
          <p:cNvPr id="291" name="Google Shape;291;p15"/>
          <p:cNvSpPr txBox="1"/>
          <p:nvPr>
            <p:ph idx="12" type="sldNum"/>
          </p:nvPr>
        </p:nvSpPr>
        <p:spPr>
          <a:xfrm>
            <a:off x="7070497" y="63488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rPr>
              <a:t>ANRCB   |   </a:t>
            </a:r>
            <a:fld id="{00000000-1234-1234-1234-123412341234}" type="slidenum">
              <a:rPr b="1" lang="en-US">
                <a:solidFill>
                  <a:schemeClr val="accent6"/>
                </a:solidFill>
              </a:rPr>
              <a:t>‹#›</a:t>
            </a:fld>
            <a:endParaRPr b="1">
              <a:solidFill>
                <a:schemeClr val="accent6"/>
              </a:solidFill>
            </a:endParaRPr>
          </a:p>
        </p:txBody>
      </p:sp>
      <p:sp>
        <p:nvSpPr>
          <p:cNvPr id="292" name="Google Shape;292;p15"/>
          <p:cNvSpPr txBox="1"/>
          <p:nvPr/>
        </p:nvSpPr>
        <p:spPr>
          <a:xfrm>
            <a:off x="784849" y="4538875"/>
            <a:ext cx="8027700" cy="2185173"/>
          </a:xfrm>
          <a:prstGeom prst="rect">
            <a:avLst/>
          </a:prstGeom>
          <a:solidFill>
            <a:schemeClr val="lt1"/>
          </a:solidFill>
          <a:ln>
            <a:noFill/>
          </a:ln>
        </p:spPr>
        <p:txBody>
          <a:bodyPr anchorCtr="0" anchor="t" bIns="45700" lIns="91425" spcFirstLastPara="1" rIns="91425" wrap="square" tIns="45700">
            <a:spAutoFit/>
          </a:bodyPr>
          <a:lstStyle/>
          <a:p>
            <a:pPr indent="-285750" lvl="0" marL="285750" marR="0" rtl="0" algn="l">
              <a:lnSpc>
                <a:spcPct val="100000"/>
              </a:lnSpc>
              <a:spcBef>
                <a:spcPts val="4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A child is most susceptible to stunting in the first 1000 days of life, and adequate nutrition and control of infection within this critical period is crucial </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4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Factors contributing to stunting:</a:t>
            </a:r>
            <a:endParaRPr b="0" i="0" sz="1200" u="none" cap="none" strike="noStrike">
              <a:solidFill>
                <a:srgbClr val="000000"/>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Inadequate nutrition, including lack of dietary diversity</a:t>
            </a:r>
            <a:endParaRPr b="0" i="0" sz="1200" u="none" cap="none" strike="noStrike">
              <a:solidFill>
                <a:srgbClr val="000000"/>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Inadequate breastfeeding practices</a:t>
            </a:r>
            <a:endParaRPr b="0" i="0" sz="1200" u="none" cap="none" strike="noStrike">
              <a:solidFill>
                <a:srgbClr val="000000"/>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Frequent infections</a:t>
            </a:r>
            <a:endParaRPr b="0" i="0" sz="1200" u="none" cap="none" strike="noStrike">
              <a:solidFill>
                <a:srgbClr val="000000"/>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Poor maternal health and nutrition</a:t>
            </a:r>
            <a:endParaRPr b="0" i="0" sz="1200" u="none" cap="none" strike="noStrike">
              <a:solidFill>
                <a:srgbClr val="000000"/>
              </a:solidFill>
              <a:latin typeface="Arial"/>
              <a:ea typeface="Arial"/>
              <a:cs typeface="Arial"/>
              <a:sym typeface="Arial"/>
            </a:endParaRPr>
          </a:p>
        </p:txBody>
      </p:sp>
      <p:pic>
        <p:nvPicPr>
          <p:cNvPr id="293" name="Google Shape;293;p15"/>
          <p:cNvPicPr preferRelativeResize="0"/>
          <p:nvPr/>
        </p:nvPicPr>
        <p:blipFill rotWithShape="1">
          <a:blip r:embed="rId4">
            <a:alphaModFix/>
          </a:blip>
          <a:srcRect b="0" l="0" r="0" t="0"/>
          <a:stretch/>
        </p:blipFill>
        <p:spPr>
          <a:xfrm>
            <a:off x="11055" y="6115938"/>
            <a:ext cx="800100" cy="657225"/>
          </a:xfrm>
          <a:prstGeom prst="rect">
            <a:avLst/>
          </a:prstGeom>
          <a:noFill/>
          <a:ln>
            <a:noFill/>
          </a:ln>
        </p:spPr>
      </p:pic>
      <p:sp>
        <p:nvSpPr>
          <p:cNvPr id="294" name="Google Shape;294;p15"/>
          <p:cNvSpPr txBox="1"/>
          <p:nvPr/>
        </p:nvSpPr>
        <p:spPr>
          <a:xfrm>
            <a:off x="784849" y="6610156"/>
            <a:ext cx="5537400"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Source: </a:t>
            </a:r>
            <a:r>
              <a:rPr b="0" i="0" lang="en-US" sz="1050" u="sng" cap="none" strike="noStrike">
                <a:solidFill>
                  <a:schemeClr val="dk1"/>
                </a:solidFill>
                <a:latin typeface="Arial"/>
                <a:ea typeface="Arial"/>
                <a:cs typeface="Arial"/>
                <a:sym typeface="Arial"/>
                <a:hlinkClick r:id="rId5">
                  <a:extLst>
                    <a:ext uri="{A12FA001-AC4F-418D-AE19-62706E023703}">
                      <ahyp:hlinkClr val="tx"/>
                    </a:ext>
                  </a:extLst>
                </a:hlinkClick>
              </a:rPr>
              <a:t>Health-related SDGs | IHME Viz Hub (healthdata.org)</a:t>
            </a:r>
            <a:endParaRPr b="0" i="0" sz="1050" u="none" cap="none" strike="noStrike">
              <a:solidFill>
                <a:schemeClr val="dk1"/>
              </a:solidFill>
              <a:latin typeface="Arial"/>
              <a:ea typeface="Arial"/>
              <a:cs typeface="Arial"/>
              <a:sym typeface="Arial"/>
            </a:endParaRPr>
          </a:p>
        </p:txBody>
      </p:sp>
      <p:sp>
        <p:nvSpPr>
          <p:cNvPr id="295" name="Google Shape;295;p15"/>
          <p:cNvSpPr txBox="1"/>
          <p:nvPr/>
        </p:nvSpPr>
        <p:spPr>
          <a:xfrm>
            <a:off x="7634757" y="6617267"/>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Arial"/>
                <a:ea typeface="Arial"/>
                <a:cs typeface="Arial"/>
                <a:sym typeface="Arial"/>
              </a:rPr>
              <a:t>ANRCB   |   </a:t>
            </a:r>
            <a:fld id="{00000000-1234-1234-1234-123412341234}" type="slidenum">
              <a:rPr b="1" i="0" lang="en-US" sz="1000" u="none" cap="none" strike="noStrike">
                <a:solidFill>
                  <a:schemeClr val="dk2"/>
                </a:solidFill>
                <a:latin typeface="Arial"/>
                <a:ea typeface="Arial"/>
                <a:cs typeface="Arial"/>
                <a:sym typeface="Arial"/>
              </a:rPr>
              <a:t>‹#›</a:t>
            </a:fld>
            <a:endParaRPr b="1" i="0" sz="10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6"/>
          <p:cNvSpPr txBox="1"/>
          <p:nvPr>
            <p:ph type="title"/>
          </p:nvPr>
        </p:nvSpPr>
        <p:spPr>
          <a:xfrm>
            <a:off x="863029" y="0"/>
            <a:ext cx="7839182" cy="87399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Times New Roman"/>
              <a:buNone/>
            </a:pPr>
            <a:r>
              <a:rPr b="1" lang="en-US" sz="3600">
                <a:solidFill>
                  <a:srgbClr val="00727E"/>
                </a:solidFill>
                <a:latin typeface="Arial"/>
                <a:ea typeface="Arial"/>
                <a:cs typeface="Arial"/>
                <a:sym typeface="Arial"/>
              </a:rPr>
              <a:t>Recall:  Determinants of Nutrition</a:t>
            </a:r>
            <a:endParaRPr>
              <a:latin typeface="Arial"/>
              <a:ea typeface="Arial"/>
              <a:cs typeface="Arial"/>
              <a:sym typeface="Arial"/>
            </a:endParaRPr>
          </a:p>
        </p:txBody>
      </p:sp>
      <p:sp>
        <p:nvSpPr>
          <p:cNvPr id="303" name="Google Shape;303;p16"/>
          <p:cNvSpPr txBox="1"/>
          <p:nvPr/>
        </p:nvSpPr>
        <p:spPr>
          <a:xfrm>
            <a:off x="971175" y="6523290"/>
            <a:ext cx="71013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Source: Black et al. 2013 – Lancet Series on Maternal and Child Nutrition</a:t>
            </a:r>
            <a:endParaRPr b="0" i="0" sz="1400" u="none" cap="none" strike="noStrike">
              <a:solidFill>
                <a:srgbClr val="000000"/>
              </a:solidFill>
              <a:latin typeface="Arial"/>
              <a:ea typeface="Arial"/>
              <a:cs typeface="Arial"/>
              <a:sym typeface="Arial"/>
            </a:endParaRPr>
          </a:p>
        </p:txBody>
      </p:sp>
      <p:pic>
        <p:nvPicPr>
          <p:cNvPr id="304" name="Google Shape;304;p16"/>
          <p:cNvPicPr preferRelativeResize="0"/>
          <p:nvPr/>
        </p:nvPicPr>
        <p:blipFill rotWithShape="1">
          <a:blip r:embed="rId3">
            <a:alphaModFix/>
          </a:blip>
          <a:srcRect b="0" l="0" r="0" t="0"/>
          <a:stretch/>
        </p:blipFill>
        <p:spPr>
          <a:xfrm>
            <a:off x="11130" y="969512"/>
            <a:ext cx="9047810" cy="5247972"/>
          </a:xfrm>
          <a:prstGeom prst="rect">
            <a:avLst/>
          </a:prstGeom>
          <a:noFill/>
          <a:ln>
            <a:noFill/>
          </a:ln>
        </p:spPr>
      </p:pic>
      <p:sp>
        <p:nvSpPr>
          <p:cNvPr id="305" name="Google Shape;305;p16"/>
          <p:cNvSpPr/>
          <p:nvPr/>
        </p:nvSpPr>
        <p:spPr>
          <a:xfrm>
            <a:off x="1755648" y="2615184"/>
            <a:ext cx="4992624" cy="896112"/>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6" name="Google Shape;306;p16"/>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sp>
        <p:nvSpPr>
          <p:cNvPr id="307" name="Google Shape;307;p16"/>
          <p:cNvSpPr txBox="1"/>
          <p:nvPr/>
        </p:nvSpPr>
        <p:spPr>
          <a:xfrm>
            <a:off x="7634757" y="6617267"/>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en-US" sz="1050" u="none" cap="none" strike="noStrike">
                <a:solidFill>
                  <a:schemeClr val="dk2"/>
                </a:solidFill>
                <a:latin typeface="Arial"/>
                <a:ea typeface="Arial"/>
                <a:cs typeface="Arial"/>
                <a:sym typeface="Arial"/>
              </a:rPr>
              <a:t>ANRCB   |   </a:t>
            </a:r>
            <a:fld id="{00000000-1234-1234-1234-123412341234}" type="slidenum">
              <a:rPr b="1" i="0" lang="en-US" sz="1050" u="none" cap="none" strike="noStrike">
                <a:solidFill>
                  <a:schemeClr val="dk2"/>
                </a:solidFill>
                <a:latin typeface="Arial"/>
                <a:ea typeface="Arial"/>
                <a:cs typeface="Arial"/>
                <a:sym typeface="Arial"/>
              </a:rPr>
              <a:t>‹#›</a:t>
            </a:fld>
            <a:endParaRPr b="1" i="0" sz="105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7"/>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Infant and young child feeding</a:t>
            </a:r>
            <a:endParaRPr sz="3600">
              <a:solidFill>
                <a:srgbClr val="00727E"/>
              </a:solidFill>
              <a:latin typeface="Arial"/>
              <a:ea typeface="Arial"/>
              <a:cs typeface="Arial"/>
              <a:sym typeface="Arial"/>
            </a:endParaRPr>
          </a:p>
        </p:txBody>
      </p:sp>
      <p:sp>
        <p:nvSpPr>
          <p:cNvPr id="314" name="Google Shape;314;p17"/>
          <p:cNvSpPr txBox="1"/>
          <p:nvPr>
            <p:ph idx="1" type="body"/>
          </p:nvPr>
        </p:nvSpPr>
        <p:spPr>
          <a:xfrm>
            <a:off x="171075" y="1609288"/>
            <a:ext cx="4822901" cy="4678500"/>
          </a:xfrm>
          <a:prstGeom prst="rect">
            <a:avLst/>
          </a:prstGeom>
          <a:noFill/>
          <a:ln>
            <a:noFill/>
          </a:ln>
        </p:spPr>
        <p:txBody>
          <a:bodyPr anchorCtr="0" anchor="t" bIns="45700" lIns="91425" spcFirstLastPara="1" rIns="91425" wrap="square" tIns="45700">
            <a:normAutofit/>
          </a:bodyPr>
          <a:lstStyle/>
          <a:p>
            <a:pPr indent="-171450" lvl="0" marL="171450" rtl="0" algn="l">
              <a:lnSpc>
                <a:spcPct val="100000"/>
              </a:lnSpc>
              <a:spcBef>
                <a:spcPts val="600"/>
              </a:spcBef>
              <a:spcAft>
                <a:spcPts val="0"/>
              </a:spcAft>
              <a:buClr>
                <a:schemeClr val="dk1"/>
              </a:buClr>
              <a:buSzPts val="2400"/>
              <a:buChar char="•"/>
            </a:pPr>
            <a:r>
              <a:rPr lang="en-US" sz="2400">
                <a:latin typeface="Arial"/>
                <a:ea typeface="Arial"/>
                <a:cs typeface="Arial"/>
                <a:sym typeface="Arial"/>
              </a:rPr>
              <a:t>Infant and young child feeding (IYCF) is central to early child nutrition and development</a:t>
            </a:r>
            <a:endParaRPr/>
          </a:p>
          <a:p>
            <a:pPr indent="-171450" lvl="0" marL="171450" rtl="0" algn="l">
              <a:lnSpc>
                <a:spcPct val="100000"/>
              </a:lnSpc>
              <a:spcBef>
                <a:spcPts val="600"/>
              </a:spcBef>
              <a:spcAft>
                <a:spcPts val="0"/>
              </a:spcAft>
              <a:buClr>
                <a:schemeClr val="dk1"/>
              </a:buClr>
              <a:buSzPts val="2400"/>
              <a:buChar char="•"/>
            </a:pPr>
            <a:r>
              <a:rPr lang="en-US" sz="2400">
                <a:latin typeface="Arial"/>
                <a:ea typeface="Arial"/>
                <a:cs typeface="Arial"/>
                <a:sym typeface="Arial"/>
              </a:rPr>
              <a:t>Globally, about 30% of children under five years are stunted as a consequence of poor feeding and repeated infections</a:t>
            </a:r>
            <a:endParaRPr/>
          </a:p>
          <a:p>
            <a:pPr indent="-171450" lvl="0" marL="171450" rtl="0" algn="l">
              <a:lnSpc>
                <a:spcPct val="100000"/>
              </a:lnSpc>
              <a:spcBef>
                <a:spcPts val="600"/>
              </a:spcBef>
              <a:spcAft>
                <a:spcPts val="0"/>
              </a:spcAft>
              <a:buClr>
                <a:schemeClr val="dk1"/>
              </a:buClr>
              <a:buSzPts val="2400"/>
              <a:buChar char="•"/>
            </a:pPr>
            <a:r>
              <a:rPr lang="en-US" sz="2400">
                <a:latin typeface="Arial"/>
                <a:ea typeface="Arial"/>
                <a:cs typeface="Arial"/>
                <a:sym typeface="Arial"/>
              </a:rPr>
              <a:t>Improved feeding practices can lead to improved intakes of energy and nutrients, leading to better nutritional status</a:t>
            </a:r>
            <a:endParaRPr/>
          </a:p>
        </p:txBody>
      </p:sp>
      <p:sp>
        <p:nvSpPr>
          <p:cNvPr id="315" name="Google Shape;315;p17"/>
          <p:cNvSpPr txBox="1"/>
          <p:nvPr>
            <p:ph idx="12" type="sldNum"/>
          </p:nvPr>
        </p:nvSpPr>
        <p:spPr>
          <a:xfrm>
            <a:off x="7581975" y="6668770"/>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16" name="Google Shape;316;p17"/>
          <p:cNvSpPr txBox="1"/>
          <p:nvPr/>
        </p:nvSpPr>
        <p:spPr>
          <a:xfrm>
            <a:off x="971175" y="6537985"/>
            <a:ext cx="6448800"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Source: </a:t>
            </a:r>
            <a:r>
              <a:rPr b="0" i="0" lang="en-US" sz="1100" u="sng" cap="none" strike="noStrike">
                <a:solidFill>
                  <a:schemeClr val="dk1"/>
                </a:solidFill>
                <a:latin typeface="Arial"/>
                <a:ea typeface="Arial"/>
                <a:cs typeface="Arial"/>
                <a:sym typeface="Arial"/>
                <a:hlinkClick r:id="rId3">
                  <a:extLst>
                    <a:ext uri="{A12FA001-AC4F-418D-AE19-62706E023703}">
                      <ahyp:hlinkClr val="tx"/>
                    </a:ext>
                  </a:extLst>
                </a:hlinkClick>
              </a:rPr>
              <a:t>WHO | Global Strategy for Infant and Young Child Feeding</a:t>
            </a:r>
            <a:endParaRPr b="0" i="0" sz="1100" u="none" cap="none" strike="noStrike">
              <a:solidFill>
                <a:schemeClr val="dk1"/>
              </a:solidFill>
              <a:latin typeface="Arial"/>
              <a:ea typeface="Arial"/>
              <a:cs typeface="Arial"/>
              <a:sym typeface="Arial"/>
            </a:endParaRPr>
          </a:p>
        </p:txBody>
      </p:sp>
      <p:pic>
        <p:nvPicPr>
          <p:cNvPr id="317" name="Google Shape;317;p17"/>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pic>
        <p:nvPicPr>
          <p:cNvPr id="318" name="Google Shape;318;p17"/>
          <p:cNvPicPr preferRelativeResize="0"/>
          <p:nvPr/>
        </p:nvPicPr>
        <p:blipFill rotWithShape="1">
          <a:blip r:embed="rId5">
            <a:alphaModFix/>
          </a:blip>
          <a:srcRect b="0" l="0" r="0" t="0"/>
          <a:stretch/>
        </p:blipFill>
        <p:spPr>
          <a:xfrm>
            <a:off x="4993976" y="1534625"/>
            <a:ext cx="3997624" cy="4678500"/>
          </a:xfrm>
          <a:prstGeom prst="rect">
            <a:avLst/>
          </a:prstGeom>
          <a:noFill/>
          <a:ln cap="flat" cmpd="sng" w="19050">
            <a:solidFill>
              <a:schemeClr val="accent4"/>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8"/>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IYCF Recommendations</a:t>
            </a:r>
            <a:endParaRPr b="1" sz="3600">
              <a:solidFill>
                <a:srgbClr val="00727E"/>
              </a:solidFill>
              <a:latin typeface="Arial"/>
              <a:ea typeface="Arial"/>
              <a:cs typeface="Arial"/>
              <a:sym typeface="Arial"/>
            </a:endParaRPr>
          </a:p>
        </p:txBody>
      </p:sp>
      <p:sp>
        <p:nvSpPr>
          <p:cNvPr id="325" name="Google Shape;325;p18"/>
          <p:cNvSpPr txBox="1"/>
          <p:nvPr/>
        </p:nvSpPr>
        <p:spPr>
          <a:xfrm>
            <a:off x="4135824" y="5764025"/>
            <a:ext cx="198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Figure: Exclusive breastfeeding</a:t>
            </a:r>
            <a:endParaRPr b="0" i="0" sz="1400" u="none" cap="none" strike="noStrike">
              <a:solidFill>
                <a:srgbClr val="000000"/>
              </a:solidFill>
              <a:latin typeface="Arial"/>
              <a:ea typeface="Arial"/>
              <a:cs typeface="Arial"/>
              <a:sym typeface="Arial"/>
            </a:endParaRPr>
          </a:p>
        </p:txBody>
      </p:sp>
      <p:sp>
        <p:nvSpPr>
          <p:cNvPr id="326" name="Google Shape;326;p18"/>
          <p:cNvSpPr txBox="1"/>
          <p:nvPr/>
        </p:nvSpPr>
        <p:spPr>
          <a:xfrm>
            <a:off x="971175" y="6604084"/>
            <a:ext cx="413583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Source: </a:t>
            </a:r>
            <a:r>
              <a:rPr b="0" i="0" lang="en-US" sz="1050" u="sng" cap="none" strike="noStrike">
                <a:solidFill>
                  <a:schemeClr val="dk1"/>
                </a:solidFill>
                <a:latin typeface="Arial"/>
                <a:ea typeface="Arial"/>
                <a:cs typeface="Arial"/>
                <a:sym typeface="Arial"/>
                <a:hlinkClick r:id="rId3">
                  <a:extLst>
                    <a:ext uri="{A12FA001-AC4F-418D-AE19-62706E023703}">
                      <ahyp:hlinkClr val="tx"/>
                    </a:ext>
                  </a:extLst>
                </a:hlinkClick>
              </a:rPr>
              <a:t>IYCF Image Bank (advancingnutrition.org</a:t>
            </a:r>
            <a:r>
              <a:rPr b="0" i="0" lang="en-US" sz="1050" u="sng" cap="none" strike="noStrike">
                <a:solidFill>
                  <a:schemeClr val="dk1"/>
                </a:solidFill>
                <a:latin typeface="Calibri"/>
                <a:ea typeface="Calibri"/>
                <a:cs typeface="Calibri"/>
                <a:sym typeface="Calibri"/>
                <a:hlinkClick r:id="rId4">
                  <a:extLst>
                    <a:ext uri="{A12FA001-AC4F-418D-AE19-62706E023703}">
                      <ahyp:hlinkClr val="tx"/>
                    </a:ext>
                  </a:extLst>
                </a:hlinkClick>
              </a:rPr>
              <a:t>)</a:t>
            </a:r>
            <a:endParaRPr b="0" i="0" sz="1050" u="none" cap="none" strike="noStrike">
              <a:solidFill>
                <a:schemeClr val="dk1"/>
              </a:solidFill>
              <a:latin typeface="Calibri"/>
              <a:ea typeface="Calibri"/>
              <a:cs typeface="Calibri"/>
              <a:sym typeface="Calibri"/>
            </a:endParaRPr>
          </a:p>
        </p:txBody>
      </p:sp>
      <p:sp>
        <p:nvSpPr>
          <p:cNvPr id="327" name="Google Shape;327;p18"/>
          <p:cNvSpPr txBox="1"/>
          <p:nvPr/>
        </p:nvSpPr>
        <p:spPr>
          <a:xfrm>
            <a:off x="628650" y="1526146"/>
            <a:ext cx="7560837" cy="20928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WHO and UNICEF recommend:</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200"/>
              <a:buFont typeface="Times New Roman"/>
              <a:buAutoNum type="arabicPeriod"/>
            </a:pPr>
            <a:r>
              <a:rPr b="0" i="0" lang="en-US" sz="2200" u="none" cap="none" strike="noStrike">
                <a:solidFill>
                  <a:schemeClr val="dk1"/>
                </a:solidFill>
                <a:latin typeface="Arial"/>
                <a:ea typeface="Arial"/>
                <a:cs typeface="Arial"/>
                <a:sym typeface="Arial"/>
              </a:rPr>
              <a:t> Early initiation of breastfeeding within 1 hour of birth</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200"/>
              <a:buFont typeface="Times New Roman"/>
              <a:buAutoNum type="arabicPeriod"/>
            </a:pPr>
            <a:r>
              <a:rPr b="0" i="0" lang="en-US" sz="2200" u="none" cap="none" strike="noStrike">
                <a:solidFill>
                  <a:schemeClr val="dk1"/>
                </a:solidFill>
                <a:latin typeface="Arial"/>
                <a:ea typeface="Arial"/>
                <a:cs typeface="Arial"/>
                <a:sym typeface="Arial"/>
              </a:rPr>
              <a:t> Exclusive breastfeeding for the first 6 months of life.</a:t>
            </a:r>
            <a:endParaRPr/>
          </a:p>
          <a:p>
            <a:pPr indent="0" lvl="2" marL="0" marR="0" rtl="0" algn="l">
              <a:lnSpc>
                <a:spcPct val="100000"/>
              </a:lnSpc>
              <a:spcBef>
                <a:spcPts val="600"/>
              </a:spcBef>
              <a:spcAft>
                <a:spcPts val="0"/>
              </a:spcAft>
              <a:buNone/>
            </a:pPr>
            <a:r>
              <a:rPr b="0" i="0" lang="en-US" sz="2200" u="none" cap="none" strike="noStrike">
                <a:solidFill>
                  <a:schemeClr val="dk1"/>
                </a:solidFill>
                <a:latin typeface="Arial"/>
                <a:ea typeface="Arial"/>
                <a:cs typeface="Arial"/>
                <a:sym typeface="Arial"/>
              </a:rPr>
              <a:t>Exclusive breastfeeding involves provision of breastmilk only – excluding food, water, or other beverages</a:t>
            </a:r>
            <a:endParaRPr b="0" i="0" sz="1400" u="none" cap="none" strike="noStrike">
              <a:solidFill>
                <a:srgbClr val="000000"/>
              </a:solidFill>
              <a:latin typeface="Arial"/>
              <a:ea typeface="Arial"/>
              <a:cs typeface="Arial"/>
              <a:sym typeface="Arial"/>
            </a:endParaRPr>
          </a:p>
        </p:txBody>
      </p:sp>
      <p:sp>
        <p:nvSpPr>
          <p:cNvPr id="328" name="Google Shape;328;p18"/>
          <p:cNvSpPr txBox="1"/>
          <p:nvPr>
            <p:ph idx="12" type="sldNum"/>
          </p:nvPr>
        </p:nvSpPr>
        <p:spPr>
          <a:xfrm>
            <a:off x="7539127" y="6635290"/>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329" name="Google Shape;329;p18"/>
          <p:cNvPicPr preferRelativeResize="0"/>
          <p:nvPr/>
        </p:nvPicPr>
        <p:blipFill rotWithShape="1">
          <a:blip r:embed="rId5">
            <a:alphaModFix/>
          </a:blip>
          <a:srcRect b="0" l="0" r="0" t="0"/>
          <a:stretch/>
        </p:blipFill>
        <p:spPr>
          <a:xfrm>
            <a:off x="996263" y="3853850"/>
            <a:ext cx="2143299" cy="2515401"/>
          </a:xfrm>
          <a:prstGeom prst="rect">
            <a:avLst/>
          </a:prstGeom>
          <a:noFill/>
          <a:ln>
            <a:noFill/>
          </a:ln>
        </p:spPr>
      </p:pic>
      <p:pic>
        <p:nvPicPr>
          <p:cNvPr id="330" name="Google Shape;330;p18"/>
          <p:cNvPicPr preferRelativeResize="0"/>
          <p:nvPr/>
        </p:nvPicPr>
        <p:blipFill rotWithShape="1">
          <a:blip r:embed="rId6">
            <a:alphaModFix/>
          </a:blip>
          <a:srcRect b="0" l="0" r="0" t="0"/>
          <a:stretch/>
        </p:blipFill>
        <p:spPr>
          <a:xfrm>
            <a:off x="6124525" y="4200338"/>
            <a:ext cx="1715500" cy="1567150"/>
          </a:xfrm>
          <a:prstGeom prst="rect">
            <a:avLst/>
          </a:prstGeom>
          <a:noFill/>
          <a:ln>
            <a:noFill/>
          </a:ln>
        </p:spPr>
      </p:pic>
      <p:pic>
        <p:nvPicPr>
          <p:cNvPr id="331" name="Google Shape;331;p18"/>
          <p:cNvPicPr preferRelativeResize="0"/>
          <p:nvPr/>
        </p:nvPicPr>
        <p:blipFill rotWithShape="1">
          <a:blip r:embed="rId7">
            <a:alphaModFix/>
          </a:blip>
          <a:srcRect b="0" l="0" r="0" t="0"/>
          <a:stretch/>
        </p:blipFill>
        <p:spPr>
          <a:xfrm>
            <a:off x="3762663" y="4056175"/>
            <a:ext cx="1618675" cy="1567150"/>
          </a:xfrm>
          <a:prstGeom prst="rect">
            <a:avLst/>
          </a:prstGeom>
          <a:noFill/>
          <a:ln>
            <a:noFill/>
          </a:ln>
        </p:spPr>
      </p:pic>
      <p:pic>
        <p:nvPicPr>
          <p:cNvPr id="332" name="Google Shape;332;p18"/>
          <p:cNvPicPr preferRelativeResize="0"/>
          <p:nvPr/>
        </p:nvPicPr>
        <p:blipFill rotWithShape="1">
          <a:blip r:embed="rId8">
            <a:alphaModFix/>
          </a:blip>
          <a:srcRect b="0" l="0" r="0" t="0"/>
          <a:stretch/>
        </p:blipFill>
        <p:spPr>
          <a:xfrm>
            <a:off x="171075" y="6115938"/>
            <a:ext cx="800100" cy="657225"/>
          </a:xfrm>
          <a:prstGeom prst="rect">
            <a:avLst/>
          </a:prstGeom>
          <a:noFill/>
          <a:ln>
            <a:noFill/>
          </a:ln>
        </p:spPr>
      </p:pic>
      <p:cxnSp>
        <p:nvCxnSpPr>
          <p:cNvPr id="333" name="Google Shape;333;p18"/>
          <p:cNvCxnSpPr>
            <a:stCxn id="331" idx="3"/>
            <a:endCxn id="330" idx="1"/>
          </p:cNvCxnSpPr>
          <p:nvPr/>
        </p:nvCxnSpPr>
        <p:spPr>
          <a:xfrm>
            <a:off x="5381338" y="4839750"/>
            <a:ext cx="743100" cy="144300"/>
          </a:xfrm>
          <a:prstGeom prst="straightConnector1">
            <a:avLst/>
          </a:prstGeom>
          <a:noFill/>
          <a:ln cap="flat" cmpd="sng" w="28575">
            <a:solidFill>
              <a:schemeClr val="dk2"/>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Learning Objectives</a:t>
            </a:r>
            <a:endParaRPr/>
          </a:p>
        </p:txBody>
      </p:sp>
      <p:sp>
        <p:nvSpPr>
          <p:cNvPr id="112" name="Google Shape;112;p2"/>
          <p:cNvSpPr txBox="1"/>
          <p:nvPr>
            <p:ph idx="4294967295" type="body"/>
          </p:nvPr>
        </p:nvSpPr>
        <p:spPr>
          <a:xfrm>
            <a:off x="628650" y="1750423"/>
            <a:ext cx="7886700" cy="439479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00"/>
              </a:spcBef>
              <a:spcAft>
                <a:spcPts val="0"/>
              </a:spcAft>
              <a:buClr>
                <a:schemeClr val="dk1"/>
              </a:buClr>
              <a:buSzPts val="2800"/>
              <a:buNone/>
            </a:pPr>
            <a:r>
              <a:rPr lang="en-US">
                <a:latin typeface="Arial"/>
                <a:ea typeface="Arial"/>
                <a:cs typeface="Arial"/>
                <a:sym typeface="Arial"/>
              </a:rPr>
              <a:t>By the end of topic 3, participants will able to:</a:t>
            </a:r>
            <a:endParaRPr/>
          </a:p>
          <a:p>
            <a:pPr indent="0" lvl="0" marL="0" rtl="0" algn="l">
              <a:lnSpc>
                <a:spcPct val="100000"/>
              </a:lnSpc>
              <a:spcBef>
                <a:spcPts val="6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100000"/>
              </a:lnSpc>
              <a:spcBef>
                <a:spcPts val="600"/>
              </a:spcBef>
              <a:spcAft>
                <a:spcPts val="0"/>
              </a:spcAft>
              <a:buClr>
                <a:schemeClr val="dk1"/>
              </a:buClr>
              <a:buSzPts val="2800"/>
              <a:buAutoNum type="arabicPeriod"/>
            </a:pPr>
            <a:r>
              <a:rPr lang="en-US">
                <a:latin typeface="Arial"/>
                <a:ea typeface="Arial"/>
                <a:cs typeface="Arial"/>
                <a:sym typeface="Arial"/>
              </a:rPr>
              <a:t>Understand the importance of nutrition from a life cycle perspective.</a:t>
            </a:r>
            <a:endParaRPr/>
          </a:p>
          <a:p>
            <a:pPr indent="-514350" lvl="0" marL="514350" rtl="0" algn="l">
              <a:lnSpc>
                <a:spcPct val="100000"/>
              </a:lnSpc>
              <a:spcBef>
                <a:spcPts val="600"/>
              </a:spcBef>
              <a:spcAft>
                <a:spcPts val="0"/>
              </a:spcAft>
              <a:buClr>
                <a:schemeClr val="dk1"/>
              </a:buClr>
              <a:buSzPts val="2800"/>
              <a:buAutoNum type="arabicPeriod"/>
            </a:pPr>
            <a:r>
              <a:rPr lang="en-US">
                <a:latin typeface="Arial"/>
                <a:ea typeface="Arial"/>
                <a:cs typeface="Arial"/>
                <a:sym typeface="Arial"/>
              </a:rPr>
              <a:t>Recognize the nutrition indicators related to child growth and development.</a:t>
            </a:r>
            <a:endParaRPr/>
          </a:p>
          <a:p>
            <a:pPr indent="-514350" lvl="0" marL="514350" rtl="0" algn="l">
              <a:lnSpc>
                <a:spcPct val="100000"/>
              </a:lnSpc>
              <a:spcBef>
                <a:spcPts val="600"/>
              </a:spcBef>
              <a:spcAft>
                <a:spcPts val="0"/>
              </a:spcAft>
              <a:buClr>
                <a:schemeClr val="dk1"/>
              </a:buClr>
              <a:buSzPts val="2800"/>
              <a:buAutoNum type="arabicPeriod"/>
            </a:pPr>
            <a:r>
              <a:rPr lang="en-US">
                <a:latin typeface="Arial"/>
                <a:ea typeface="Arial"/>
                <a:cs typeface="Arial"/>
                <a:sym typeface="Arial"/>
              </a:rPr>
              <a:t>Identify the key proximal determinants of nutrition for children.</a:t>
            </a:r>
            <a:endParaRPr/>
          </a:p>
          <a:p>
            <a:pPr indent="0" lvl="0" marL="0" rtl="0" algn="l">
              <a:lnSpc>
                <a:spcPct val="90000"/>
              </a:lnSpc>
              <a:spcBef>
                <a:spcPts val="750"/>
              </a:spcBef>
              <a:spcAft>
                <a:spcPts val="0"/>
              </a:spcAft>
              <a:buClr>
                <a:schemeClr val="dk1"/>
              </a:buClr>
              <a:buSzPts val="2800"/>
              <a:buNone/>
            </a:pPr>
            <a:r>
              <a:t/>
            </a:r>
            <a:endParaRPr/>
          </a:p>
          <a:p>
            <a:pPr indent="-207963" lvl="0" marL="385763" rtl="0" algn="l">
              <a:lnSpc>
                <a:spcPct val="90000"/>
              </a:lnSpc>
              <a:spcBef>
                <a:spcPts val="750"/>
              </a:spcBef>
              <a:spcAft>
                <a:spcPts val="0"/>
              </a:spcAft>
              <a:buClr>
                <a:schemeClr val="dk1"/>
              </a:buClr>
              <a:buSzPts val="2800"/>
              <a:buFont typeface="Times New Roman"/>
              <a:buNone/>
            </a:pPr>
            <a:r>
              <a:t/>
            </a:r>
            <a:endParaRPr/>
          </a:p>
        </p:txBody>
      </p:sp>
      <p:sp>
        <p:nvSpPr>
          <p:cNvPr id="113" name="Google Shape;113;p2"/>
          <p:cNvSpPr txBox="1"/>
          <p:nvPr>
            <p:ph idx="12" type="sldNum"/>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rPr>
              <a:t>ANRCB   |   </a:t>
            </a:r>
            <a:fld id="{00000000-1234-1234-1234-123412341234}" type="slidenum">
              <a:rPr b="1" lang="en-US">
                <a:solidFill>
                  <a:schemeClr val="dk2"/>
                </a:solidFill>
              </a:rPr>
              <a:t>‹#›</a:t>
            </a:fld>
            <a:endParaRPr b="1">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9"/>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Prelacteal Feeding</a:t>
            </a:r>
            <a:endParaRPr/>
          </a:p>
        </p:txBody>
      </p:sp>
      <p:sp>
        <p:nvSpPr>
          <p:cNvPr id="340" name="Google Shape;340;p19"/>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600"/>
              </a:spcBef>
              <a:spcAft>
                <a:spcPts val="0"/>
              </a:spcAft>
              <a:buClr>
                <a:schemeClr val="dk1"/>
              </a:buClr>
              <a:buSzPts val="2400"/>
              <a:buChar char="•"/>
            </a:pPr>
            <a:r>
              <a:rPr lang="en-US" sz="2400">
                <a:latin typeface="Arial"/>
                <a:ea typeface="Arial"/>
                <a:cs typeface="Arial"/>
                <a:sym typeface="Arial"/>
              </a:rPr>
              <a:t>Prelacteal feeding involves giving foods or liquids to newborns (except recommended medications) before breastfeeding is established  </a:t>
            </a:r>
            <a:endParaRPr/>
          </a:p>
          <a:p>
            <a:pPr indent="-171450" lvl="0" marL="171450" rtl="0" algn="l">
              <a:lnSpc>
                <a:spcPct val="100000"/>
              </a:lnSpc>
              <a:spcBef>
                <a:spcPts val="600"/>
              </a:spcBef>
              <a:spcAft>
                <a:spcPts val="0"/>
              </a:spcAft>
              <a:buClr>
                <a:schemeClr val="dk1"/>
              </a:buClr>
              <a:buSzPts val="2400"/>
              <a:buChar char="•"/>
            </a:pPr>
            <a:r>
              <a:rPr lang="en-US" sz="2400">
                <a:latin typeface="Arial"/>
                <a:ea typeface="Arial"/>
                <a:cs typeface="Arial"/>
                <a:sym typeface="Arial"/>
              </a:rPr>
              <a:t>This deprives newborns of colostrum (mother’s first milk), which is rich in nutrients and immunoglobulins </a:t>
            </a:r>
            <a:endParaRPr/>
          </a:p>
          <a:p>
            <a:pPr indent="-171450" lvl="0" marL="171450" rtl="0" algn="l">
              <a:lnSpc>
                <a:spcPct val="100000"/>
              </a:lnSpc>
              <a:spcBef>
                <a:spcPts val="600"/>
              </a:spcBef>
              <a:spcAft>
                <a:spcPts val="0"/>
              </a:spcAft>
              <a:buClr>
                <a:schemeClr val="dk1"/>
              </a:buClr>
              <a:buSzPts val="2400"/>
              <a:buChar char="•"/>
            </a:pPr>
            <a:r>
              <a:rPr lang="en-US" sz="2400">
                <a:latin typeface="Arial"/>
                <a:ea typeface="Arial"/>
                <a:cs typeface="Arial"/>
                <a:sym typeface="Arial"/>
              </a:rPr>
              <a:t>Offering prelacteal foods delays initiation of breastfeeding and interferes with exclusive breastfeeding</a:t>
            </a:r>
            <a:endParaRPr/>
          </a:p>
          <a:p>
            <a:pPr indent="-171450" lvl="0" marL="171450" rtl="0" algn="l">
              <a:lnSpc>
                <a:spcPct val="100000"/>
              </a:lnSpc>
              <a:spcBef>
                <a:spcPts val="600"/>
              </a:spcBef>
              <a:spcAft>
                <a:spcPts val="0"/>
              </a:spcAft>
              <a:buSzPts val="2400"/>
              <a:buChar char="•"/>
            </a:pPr>
            <a:r>
              <a:rPr lang="en-US" sz="2400">
                <a:latin typeface="Arial"/>
                <a:ea typeface="Arial"/>
                <a:cs typeface="Arial"/>
                <a:sym typeface="Arial"/>
              </a:rPr>
              <a:t>Prelacteal feeding can increase the risk of infection and malnutrition for the infant and is not recommended</a:t>
            </a:r>
            <a:endParaRPr/>
          </a:p>
        </p:txBody>
      </p:sp>
      <p:sp>
        <p:nvSpPr>
          <p:cNvPr id="341" name="Google Shape;341;p19"/>
          <p:cNvSpPr txBox="1"/>
          <p:nvPr>
            <p:ph idx="12" type="sldNum"/>
          </p:nvPr>
        </p:nvSpPr>
        <p:spPr>
          <a:xfrm>
            <a:off x="753912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342" name="Google Shape;342;p19"/>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0"/>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IYCF Recommendations</a:t>
            </a:r>
            <a:endParaRPr sz="3600">
              <a:solidFill>
                <a:srgbClr val="00727E"/>
              </a:solidFill>
              <a:latin typeface="Arial"/>
              <a:ea typeface="Arial"/>
              <a:cs typeface="Arial"/>
              <a:sym typeface="Arial"/>
            </a:endParaRPr>
          </a:p>
        </p:txBody>
      </p:sp>
      <p:sp>
        <p:nvSpPr>
          <p:cNvPr id="349" name="Google Shape;349;p20"/>
          <p:cNvSpPr txBox="1"/>
          <p:nvPr>
            <p:ph idx="12" type="sldNum"/>
          </p:nvPr>
        </p:nvSpPr>
        <p:spPr>
          <a:xfrm>
            <a:off x="7634757" y="6656609"/>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50" name="Google Shape;350;p20"/>
          <p:cNvSpPr txBox="1"/>
          <p:nvPr/>
        </p:nvSpPr>
        <p:spPr>
          <a:xfrm>
            <a:off x="2891790" y="4709842"/>
            <a:ext cx="2372409"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Figure: Continuation of breastfeeding for 2 years of age</a:t>
            </a:r>
            <a:endParaRPr b="0" i="0" sz="1400" u="none" cap="none" strike="noStrike">
              <a:solidFill>
                <a:srgbClr val="000000"/>
              </a:solidFill>
              <a:latin typeface="Arial"/>
              <a:ea typeface="Arial"/>
              <a:cs typeface="Arial"/>
              <a:sym typeface="Arial"/>
            </a:endParaRPr>
          </a:p>
        </p:txBody>
      </p:sp>
      <p:sp>
        <p:nvSpPr>
          <p:cNvPr id="351" name="Google Shape;351;p20"/>
          <p:cNvSpPr txBox="1"/>
          <p:nvPr/>
        </p:nvSpPr>
        <p:spPr>
          <a:xfrm>
            <a:off x="628650" y="4701318"/>
            <a:ext cx="19887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Figure: Complementary feeding</a:t>
            </a:r>
            <a:endParaRPr b="0" i="0" sz="1400" u="none" cap="none" strike="noStrike">
              <a:solidFill>
                <a:srgbClr val="000000"/>
              </a:solidFill>
              <a:latin typeface="Arial"/>
              <a:ea typeface="Arial"/>
              <a:cs typeface="Arial"/>
              <a:sym typeface="Arial"/>
            </a:endParaRPr>
          </a:p>
        </p:txBody>
      </p:sp>
      <p:sp>
        <p:nvSpPr>
          <p:cNvPr id="352" name="Google Shape;352;p20"/>
          <p:cNvSpPr txBox="1"/>
          <p:nvPr/>
        </p:nvSpPr>
        <p:spPr>
          <a:xfrm>
            <a:off x="5538639" y="2076558"/>
            <a:ext cx="3466202"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3. Introduction of nutritionally-adequate and safe </a:t>
            </a:r>
            <a:r>
              <a:rPr b="1" i="0" lang="en-US" sz="2200" u="none" cap="none" strike="noStrike">
                <a:solidFill>
                  <a:srgbClr val="004C54"/>
                </a:solidFill>
                <a:latin typeface="Arial"/>
                <a:ea typeface="Arial"/>
                <a:cs typeface="Arial"/>
                <a:sym typeface="Arial"/>
              </a:rPr>
              <a:t>complementary foods</a:t>
            </a:r>
            <a:r>
              <a:rPr b="0" i="0" lang="en-US" sz="2200" u="none" cap="none" strike="noStrike">
                <a:solidFill>
                  <a:schemeClr val="dk1"/>
                </a:solidFill>
                <a:latin typeface="Arial"/>
                <a:ea typeface="Arial"/>
                <a:cs typeface="Arial"/>
                <a:sym typeface="Arial"/>
              </a:rPr>
              <a:t> (solid and semi-solid foods) at 6 months, together with continued breastfeeding up to 2 years of age or beyond</a:t>
            </a:r>
            <a:endParaRPr b="0" i="0" sz="1400" u="none" cap="none" strike="noStrike">
              <a:solidFill>
                <a:srgbClr val="000000"/>
              </a:solidFill>
              <a:latin typeface="Arial"/>
              <a:ea typeface="Arial"/>
              <a:cs typeface="Arial"/>
              <a:sym typeface="Arial"/>
            </a:endParaRPr>
          </a:p>
        </p:txBody>
      </p:sp>
      <p:sp>
        <p:nvSpPr>
          <p:cNvPr id="353" name="Google Shape;353;p20"/>
          <p:cNvSpPr/>
          <p:nvPr/>
        </p:nvSpPr>
        <p:spPr>
          <a:xfrm>
            <a:off x="911350" y="6540312"/>
            <a:ext cx="4572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Source: </a:t>
            </a:r>
            <a:r>
              <a:rPr b="0" i="0" lang="en-US" sz="1100" u="sng" cap="none" strike="noStrike">
                <a:solidFill>
                  <a:schemeClr val="dk1"/>
                </a:solidFill>
                <a:latin typeface="Arial"/>
                <a:ea typeface="Arial"/>
                <a:cs typeface="Arial"/>
                <a:sym typeface="Arial"/>
                <a:hlinkClick r:id="rId3">
                  <a:extLst>
                    <a:ext uri="{A12FA001-AC4F-418D-AE19-62706E023703}">
                      <ahyp:hlinkClr val="tx"/>
                    </a:ext>
                  </a:extLst>
                </a:hlinkClick>
              </a:rPr>
              <a:t>IYCF Image Bank (advancingnutrition.org</a:t>
            </a: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a:t>
            </a:r>
            <a:endParaRPr b="0" i="0" sz="1400" u="none" cap="none" strike="noStrike">
              <a:solidFill>
                <a:schemeClr val="dk1"/>
              </a:solidFill>
              <a:latin typeface="Arial"/>
              <a:ea typeface="Arial"/>
              <a:cs typeface="Arial"/>
              <a:sym typeface="Arial"/>
            </a:endParaRPr>
          </a:p>
        </p:txBody>
      </p:sp>
      <p:pic>
        <p:nvPicPr>
          <p:cNvPr id="354" name="Google Shape;354;p20"/>
          <p:cNvPicPr preferRelativeResize="0"/>
          <p:nvPr/>
        </p:nvPicPr>
        <p:blipFill rotWithShape="1">
          <a:blip r:embed="rId5">
            <a:alphaModFix/>
          </a:blip>
          <a:srcRect b="0" l="0" r="0" t="0"/>
          <a:stretch/>
        </p:blipFill>
        <p:spPr>
          <a:xfrm>
            <a:off x="446725" y="2076558"/>
            <a:ext cx="2352675" cy="2524125"/>
          </a:xfrm>
          <a:prstGeom prst="rect">
            <a:avLst/>
          </a:prstGeom>
          <a:noFill/>
          <a:ln>
            <a:noFill/>
          </a:ln>
        </p:spPr>
      </p:pic>
      <p:pic>
        <p:nvPicPr>
          <p:cNvPr id="355" name="Google Shape;355;p20"/>
          <p:cNvPicPr preferRelativeResize="0"/>
          <p:nvPr/>
        </p:nvPicPr>
        <p:blipFill rotWithShape="1">
          <a:blip r:embed="rId6">
            <a:alphaModFix/>
          </a:blip>
          <a:srcRect b="0" l="0" r="0" t="0"/>
          <a:stretch/>
        </p:blipFill>
        <p:spPr>
          <a:xfrm>
            <a:off x="171075" y="6115938"/>
            <a:ext cx="800100" cy="657225"/>
          </a:xfrm>
          <a:prstGeom prst="rect">
            <a:avLst/>
          </a:prstGeom>
          <a:noFill/>
          <a:ln>
            <a:noFill/>
          </a:ln>
        </p:spPr>
      </p:pic>
      <p:pic>
        <p:nvPicPr>
          <p:cNvPr id="356" name="Google Shape;356;p20"/>
          <p:cNvPicPr preferRelativeResize="0"/>
          <p:nvPr/>
        </p:nvPicPr>
        <p:blipFill rotWithShape="1">
          <a:blip r:embed="rId7">
            <a:alphaModFix/>
          </a:blip>
          <a:srcRect b="0" l="0" r="0" t="0"/>
          <a:stretch/>
        </p:blipFill>
        <p:spPr>
          <a:xfrm>
            <a:off x="3197350" y="2272538"/>
            <a:ext cx="2096850" cy="2132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00"/>
              </a:spcBef>
              <a:spcAft>
                <a:spcPts val="0"/>
              </a:spcAft>
              <a:buSzPts val="1960"/>
              <a:buChar char="•"/>
            </a:pPr>
            <a:r>
              <a:rPr lang="en-US">
                <a:latin typeface="Arial"/>
                <a:ea typeface="Arial"/>
                <a:cs typeface="Arial"/>
                <a:sym typeface="Arial"/>
              </a:rPr>
              <a:t>An indicator is a number that measures one aspect of health in a specified population</a:t>
            </a:r>
            <a:endParaRPr/>
          </a:p>
          <a:p>
            <a:pPr indent="-342900" lvl="0" marL="457200" rtl="0" algn="l">
              <a:lnSpc>
                <a:spcPct val="100000"/>
              </a:lnSpc>
              <a:spcBef>
                <a:spcPts val="600"/>
              </a:spcBef>
              <a:spcAft>
                <a:spcPts val="0"/>
              </a:spcAft>
              <a:buSzPts val="1960"/>
              <a:buChar char="•"/>
            </a:pPr>
            <a:r>
              <a:rPr lang="en-US">
                <a:latin typeface="Arial"/>
                <a:ea typeface="Arial"/>
                <a:cs typeface="Arial"/>
                <a:sym typeface="Arial"/>
              </a:rPr>
              <a:t>An indicator is a </a:t>
            </a:r>
            <a:r>
              <a:rPr lang="en-US">
                <a:solidFill>
                  <a:srgbClr val="00727E"/>
                </a:solidFill>
                <a:latin typeface="Arial"/>
                <a:ea typeface="Arial"/>
                <a:cs typeface="Arial"/>
                <a:sym typeface="Arial"/>
              </a:rPr>
              <a:t>tool</a:t>
            </a:r>
            <a:r>
              <a:rPr lang="en-US">
                <a:latin typeface="Arial"/>
                <a:ea typeface="Arial"/>
                <a:cs typeface="Arial"/>
                <a:sym typeface="Arial"/>
              </a:rPr>
              <a:t> that can be used:</a:t>
            </a:r>
            <a:endParaRPr/>
          </a:p>
          <a:p>
            <a:pPr indent="-342900" lvl="1" marL="914400" rtl="0" algn="l">
              <a:lnSpc>
                <a:spcPct val="100000"/>
              </a:lnSpc>
              <a:spcBef>
                <a:spcPts val="600"/>
              </a:spcBef>
              <a:spcAft>
                <a:spcPts val="0"/>
              </a:spcAft>
              <a:buSzPts val="1800"/>
              <a:buFont typeface="Courier New"/>
              <a:buChar char="o"/>
            </a:pPr>
            <a:r>
              <a:rPr lang="en-US" sz="2400">
                <a:latin typeface="Arial"/>
                <a:ea typeface="Arial"/>
                <a:cs typeface="Arial"/>
                <a:sym typeface="Arial"/>
              </a:rPr>
              <a:t>To </a:t>
            </a:r>
            <a:r>
              <a:rPr lang="en-US" sz="2400">
                <a:solidFill>
                  <a:srgbClr val="00727E"/>
                </a:solidFill>
                <a:latin typeface="Arial"/>
                <a:ea typeface="Arial"/>
                <a:cs typeface="Arial"/>
                <a:sym typeface="Arial"/>
              </a:rPr>
              <a:t>assess</a:t>
            </a:r>
            <a:r>
              <a:rPr lang="en-US" sz="2400">
                <a:latin typeface="Arial"/>
                <a:ea typeface="Arial"/>
                <a:cs typeface="Arial"/>
                <a:sym typeface="Arial"/>
              </a:rPr>
              <a:t> the specific aspect of health in a population</a:t>
            </a:r>
            <a:endParaRPr/>
          </a:p>
          <a:p>
            <a:pPr indent="-342900" lvl="1" marL="914400" rtl="0" algn="l">
              <a:lnSpc>
                <a:spcPct val="100000"/>
              </a:lnSpc>
              <a:spcBef>
                <a:spcPts val="600"/>
              </a:spcBef>
              <a:spcAft>
                <a:spcPts val="0"/>
              </a:spcAft>
              <a:buSzPts val="1800"/>
              <a:buFont typeface="Courier New"/>
              <a:buChar char="o"/>
            </a:pPr>
            <a:r>
              <a:rPr lang="en-US" sz="2400">
                <a:latin typeface="Arial"/>
                <a:ea typeface="Arial"/>
                <a:cs typeface="Arial"/>
                <a:sym typeface="Arial"/>
              </a:rPr>
              <a:t>To </a:t>
            </a:r>
            <a:r>
              <a:rPr lang="en-US" sz="2400">
                <a:solidFill>
                  <a:srgbClr val="00727E"/>
                </a:solidFill>
                <a:latin typeface="Arial"/>
                <a:ea typeface="Arial"/>
                <a:cs typeface="Arial"/>
                <a:sym typeface="Arial"/>
              </a:rPr>
              <a:t>monitor</a:t>
            </a:r>
            <a:r>
              <a:rPr lang="en-US" sz="2400">
                <a:latin typeface="Arial"/>
                <a:ea typeface="Arial"/>
                <a:cs typeface="Arial"/>
                <a:sym typeface="Arial"/>
              </a:rPr>
              <a:t> changes over time in this aspect of health</a:t>
            </a:r>
            <a:endParaRPr/>
          </a:p>
          <a:p>
            <a:pPr indent="-342900" lvl="1" marL="914400" rtl="0" algn="l">
              <a:lnSpc>
                <a:spcPct val="100000"/>
              </a:lnSpc>
              <a:spcBef>
                <a:spcPts val="600"/>
              </a:spcBef>
              <a:spcAft>
                <a:spcPts val="0"/>
              </a:spcAft>
              <a:buSzPts val="1800"/>
              <a:buFont typeface="Courier New"/>
              <a:buChar char="o"/>
            </a:pPr>
            <a:r>
              <a:rPr lang="en-US" sz="2400">
                <a:latin typeface="Arial"/>
                <a:ea typeface="Arial"/>
                <a:cs typeface="Arial"/>
                <a:sym typeface="Arial"/>
              </a:rPr>
              <a:t>To </a:t>
            </a:r>
            <a:r>
              <a:rPr lang="en-US" sz="2400">
                <a:solidFill>
                  <a:srgbClr val="00727E"/>
                </a:solidFill>
                <a:latin typeface="Arial"/>
                <a:ea typeface="Arial"/>
                <a:cs typeface="Arial"/>
                <a:sym typeface="Arial"/>
              </a:rPr>
              <a:t>set goals </a:t>
            </a:r>
            <a:r>
              <a:rPr lang="en-US" sz="2400">
                <a:latin typeface="Arial"/>
                <a:ea typeface="Arial"/>
                <a:cs typeface="Arial"/>
                <a:sym typeface="Arial"/>
              </a:rPr>
              <a:t>to improve this specific aspect of health in the population of interest</a:t>
            </a:r>
            <a:endParaRPr/>
          </a:p>
        </p:txBody>
      </p:sp>
      <p:sp>
        <p:nvSpPr>
          <p:cNvPr id="363" name="Google Shape;363;p49"/>
          <p:cNvSpPr txBox="1"/>
          <p:nvPr>
            <p:ph idx="12" type="sldNum"/>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64" name="Google Shape;364;p49"/>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IYCF Indicators</a:t>
            </a:r>
            <a:endParaRPr sz="3600">
              <a:solidFill>
                <a:srgbClr val="00727E"/>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1"/>
          <p:cNvSpPr txBox="1"/>
          <p:nvPr/>
        </p:nvSpPr>
        <p:spPr>
          <a:xfrm>
            <a:off x="442350" y="954162"/>
            <a:ext cx="8259300" cy="549839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1. </a:t>
            </a:r>
            <a:r>
              <a:rPr b="1" i="0" lang="en-US" sz="2000" u="none" cap="none" strike="noStrike">
                <a:solidFill>
                  <a:schemeClr val="dk1"/>
                </a:solidFill>
                <a:latin typeface="Arial"/>
                <a:ea typeface="Arial"/>
                <a:cs typeface="Arial"/>
                <a:sym typeface="Arial"/>
              </a:rPr>
              <a:t>Minimum dietary diversity: </a:t>
            </a:r>
            <a:r>
              <a:rPr b="0" i="0" lang="en-US" sz="2000" u="none" cap="none" strike="noStrike">
                <a:solidFill>
                  <a:schemeClr val="dk1"/>
                </a:solidFill>
                <a:latin typeface="Arial"/>
                <a:ea typeface="Arial"/>
                <a:cs typeface="Arial"/>
                <a:sym typeface="Arial"/>
              </a:rPr>
              <a:t>Percentage of children 6–23 months of age who consumed foods and beverages from </a:t>
            </a:r>
            <a:r>
              <a:rPr b="0" i="0" lang="en-US" sz="2000" u="none" cap="none" strike="noStrike">
                <a:solidFill>
                  <a:schemeClr val="accent5"/>
                </a:solidFill>
                <a:latin typeface="Arial"/>
                <a:ea typeface="Arial"/>
                <a:cs typeface="Arial"/>
                <a:sym typeface="Arial"/>
              </a:rPr>
              <a:t>at least five </a:t>
            </a:r>
            <a:r>
              <a:rPr b="0" i="0" lang="en-US" sz="2000" u="none" cap="none" strike="noStrike">
                <a:solidFill>
                  <a:schemeClr val="dk1"/>
                </a:solidFill>
                <a:latin typeface="Arial"/>
                <a:ea typeface="Arial"/>
                <a:cs typeface="Arial"/>
                <a:sym typeface="Arial"/>
              </a:rPr>
              <a:t>out of eight defined food groups during the previous day:</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1. breast milk</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2. grains, roots, tubers, and plantains</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3. pulses (beans, peas, lentils), nuts, seeds</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4. dairy products (milk, infant formula, yogurt, cheese)</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5. flesh foods (meat, fish, poultry, organ meats)</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6. eggs</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7. vitamin A-rich fruits and vegetables</a:t>
            </a:r>
            <a:endParaRPr b="0" i="0" sz="2000" u="none" cap="none" strike="noStrike">
              <a:solidFill>
                <a:schemeClr val="dk1"/>
              </a:solidFill>
              <a:latin typeface="Arial"/>
              <a:ea typeface="Arial"/>
              <a:cs typeface="Arial"/>
              <a:sym typeface="Arial"/>
            </a:endParaRPr>
          </a:p>
          <a:p>
            <a:pPr indent="0" lvl="0" marL="914400" marR="0" rtl="0" algn="l">
              <a:lnSpc>
                <a:spcPct val="10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8. other fruits and vegetables.</a:t>
            </a:r>
            <a:endParaRPr/>
          </a:p>
          <a:p>
            <a:pPr indent="-342900" lvl="0" marL="1257300" marR="0" rtl="0" algn="l">
              <a:lnSpc>
                <a:spcPct val="100000"/>
              </a:lnSpc>
              <a:spcBef>
                <a:spcPts val="1800"/>
              </a:spcBef>
              <a:spcAft>
                <a:spcPts val="0"/>
              </a:spcAft>
              <a:buClr>
                <a:srgbClr val="000000"/>
              </a:buClr>
              <a:buSzPts val="2000"/>
              <a:buFont typeface="Noto Sans Symbols"/>
              <a:buChar char="⮚"/>
            </a:pPr>
            <a:r>
              <a:rPr b="0" i="0" lang="en-US" sz="2000" u="none" cap="none" strike="noStrike">
                <a:solidFill>
                  <a:schemeClr val="dk1"/>
                </a:solidFill>
                <a:latin typeface="Arial"/>
                <a:ea typeface="Arial"/>
                <a:cs typeface="Arial"/>
                <a:sym typeface="Arial"/>
              </a:rPr>
              <a:t>Indicates increased likelihood of adequate intake of micronutrients</a:t>
            </a:r>
            <a:endParaRPr b="0" i="0" sz="2000" u="none" cap="none" strike="noStrike">
              <a:solidFill>
                <a:schemeClr val="dk1"/>
              </a:solidFill>
              <a:latin typeface="Arial"/>
              <a:ea typeface="Arial"/>
              <a:cs typeface="Arial"/>
              <a:sym typeface="Arial"/>
            </a:endParaRPr>
          </a:p>
        </p:txBody>
      </p:sp>
      <p:sp>
        <p:nvSpPr>
          <p:cNvPr id="371" name="Google Shape;371;p21"/>
          <p:cNvSpPr txBox="1"/>
          <p:nvPr>
            <p:ph idx="12" type="sldNum"/>
          </p:nvPr>
        </p:nvSpPr>
        <p:spPr>
          <a:xfrm>
            <a:off x="7634700" y="6599044"/>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72" name="Google Shape;372;p21"/>
          <p:cNvSpPr txBox="1"/>
          <p:nvPr/>
        </p:nvSpPr>
        <p:spPr>
          <a:xfrm>
            <a:off x="806171" y="6494710"/>
            <a:ext cx="6553955"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Indicators for assessing infant and young child feeding practices: definitions and measurement methods ﻿ (who.int)</a:t>
            </a:r>
            <a:endParaRPr b="0" i="0" sz="1000" u="none" cap="none" strike="noStrike">
              <a:solidFill>
                <a:schemeClr val="dk1"/>
              </a:solidFill>
              <a:latin typeface="Arial"/>
              <a:ea typeface="Arial"/>
              <a:cs typeface="Arial"/>
              <a:sym typeface="Arial"/>
            </a:endParaRPr>
          </a:p>
        </p:txBody>
      </p:sp>
      <p:pic>
        <p:nvPicPr>
          <p:cNvPr id="373" name="Google Shape;373;p21"/>
          <p:cNvPicPr preferRelativeResize="0"/>
          <p:nvPr/>
        </p:nvPicPr>
        <p:blipFill rotWithShape="1">
          <a:blip r:embed="rId4">
            <a:alphaModFix/>
          </a:blip>
          <a:srcRect b="0" l="0" r="0" t="0"/>
          <a:stretch/>
        </p:blipFill>
        <p:spPr>
          <a:xfrm>
            <a:off x="258325" y="5848325"/>
            <a:ext cx="800100" cy="657225"/>
          </a:xfrm>
          <a:prstGeom prst="rect">
            <a:avLst/>
          </a:prstGeom>
          <a:noFill/>
          <a:ln>
            <a:noFill/>
          </a:ln>
        </p:spPr>
      </p:pic>
      <p:sp>
        <p:nvSpPr>
          <p:cNvPr id="374" name="Google Shape;374;p21"/>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IYCF Indicators</a:t>
            </a:r>
            <a:endParaRPr sz="3600">
              <a:solidFill>
                <a:srgbClr val="00727E"/>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2"/>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IYCF Indicators</a:t>
            </a:r>
            <a:endParaRPr sz="3600">
              <a:solidFill>
                <a:srgbClr val="00727E"/>
              </a:solidFill>
              <a:latin typeface="Arial"/>
              <a:ea typeface="Arial"/>
              <a:cs typeface="Arial"/>
              <a:sym typeface="Arial"/>
            </a:endParaRPr>
          </a:p>
        </p:txBody>
      </p:sp>
      <p:sp>
        <p:nvSpPr>
          <p:cNvPr id="381" name="Google Shape;381;p22"/>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00"/>
              </a:spcBef>
              <a:spcAft>
                <a:spcPts val="0"/>
              </a:spcAft>
              <a:buClr>
                <a:schemeClr val="dk1"/>
              </a:buClr>
              <a:buSzPts val="2800"/>
              <a:buNone/>
            </a:pPr>
            <a:r>
              <a:rPr lang="en-US">
                <a:latin typeface="Arial"/>
                <a:ea typeface="Arial"/>
                <a:cs typeface="Arial"/>
                <a:sym typeface="Arial"/>
              </a:rPr>
              <a:t>2. </a:t>
            </a:r>
            <a:r>
              <a:rPr b="1" lang="en-US">
                <a:latin typeface="Arial"/>
                <a:ea typeface="Arial"/>
                <a:cs typeface="Arial"/>
                <a:sym typeface="Arial"/>
              </a:rPr>
              <a:t>Minimum meal frequency: </a:t>
            </a:r>
            <a:r>
              <a:rPr lang="en-US">
                <a:latin typeface="Arial"/>
                <a:ea typeface="Arial"/>
                <a:cs typeface="Arial"/>
                <a:sym typeface="Arial"/>
              </a:rPr>
              <a:t>Percentage of children 6–23 months of age who consumed solid, semi-solid, or soft foods (but also including milk feeds for non-breastfed children) the minimum number of times or more during the previous day:</a:t>
            </a:r>
            <a:endParaRPr/>
          </a:p>
          <a:p>
            <a:pPr indent="-177800" lvl="0" marL="171450" rtl="0" algn="l">
              <a:lnSpc>
                <a:spcPct val="100000"/>
              </a:lnSpc>
              <a:spcBef>
                <a:spcPts val="600"/>
              </a:spcBef>
              <a:spcAft>
                <a:spcPts val="0"/>
              </a:spcAft>
              <a:buClr>
                <a:schemeClr val="dk1"/>
              </a:buClr>
              <a:buSzPts val="2800"/>
              <a:buChar char="•"/>
            </a:pPr>
            <a:r>
              <a:rPr lang="en-US">
                <a:latin typeface="Arial"/>
                <a:ea typeface="Arial"/>
                <a:cs typeface="Arial"/>
                <a:sym typeface="Arial"/>
              </a:rPr>
              <a:t> 2 times/day for breastfed infants 6-8 months </a:t>
            </a:r>
            <a:endParaRPr/>
          </a:p>
          <a:p>
            <a:pPr indent="-177800" lvl="0" marL="171450" rtl="0" algn="l">
              <a:lnSpc>
                <a:spcPct val="100000"/>
              </a:lnSpc>
              <a:spcBef>
                <a:spcPts val="600"/>
              </a:spcBef>
              <a:spcAft>
                <a:spcPts val="0"/>
              </a:spcAft>
              <a:buClr>
                <a:schemeClr val="dk1"/>
              </a:buClr>
              <a:buSzPts val="2800"/>
              <a:buChar char="•"/>
            </a:pPr>
            <a:r>
              <a:rPr lang="en-US">
                <a:latin typeface="Arial"/>
                <a:ea typeface="Arial"/>
                <a:cs typeface="Arial"/>
                <a:sym typeface="Arial"/>
              </a:rPr>
              <a:t> 3 times/day for breastfed children 9-23 months</a:t>
            </a:r>
            <a:endParaRPr/>
          </a:p>
          <a:p>
            <a:pPr indent="-177800" lvl="0" marL="171450" rtl="0" algn="l">
              <a:lnSpc>
                <a:spcPct val="100000"/>
              </a:lnSpc>
              <a:spcBef>
                <a:spcPts val="600"/>
              </a:spcBef>
              <a:spcAft>
                <a:spcPts val="0"/>
              </a:spcAft>
              <a:buClr>
                <a:schemeClr val="dk1"/>
              </a:buClr>
              <a:buSzPts val="2800"/>
              <a:buChar char="•"/>
            </a:pPr>
            <a:r>
              <a:rPr lang="en-US">
                <a:latin typeface="Arial"/>
                <a:ea typeface="Arial"/>
                <a:cs typeface="Arial"/>
                <a:sym typeface="Arial"/>
              </a:rPr>
              <a:t> 4 times/day for non-breastfed children 6-23 months </a:t>
            </a:r>
            <a:endParaRPr/>
          </a:p>
        </p:txBody>
      </p:sp>
      <p:sp>
        <p:nvSpPr>
          <p:cNvPr id="382" name="Google Shape;382;p22"/>
          <p:cNvSpPr txBox="1"/>
          <p:nvPr>
            <p:ph idx="12" type="sldNum"/>
          </p:nvPr>
        </p:nvSpPr>
        <p:spPr>
          <a:xfrm>
            <a:off x="7634757" y="6642576"/>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83" name="Google Shape;383;p22"/>
          <p:cNvSpPr txBox="1"/>
          <p:nvPr/>
        </p:nvSpPr>
        <p:spPr>
          <a:xfrm>
            <a:off x="971175" y="6427153"/>
            <a:ext cx="6972675"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Indicators for assessing infant and young child feeding practices: definitions and measurement methods ﻿ (who.int</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a:t>
            </a:r>
            <a:endParaRPr b="0" i="0" sz="1200" u="none" cap="none" strike="noStrike">
              <a:solidFill>
                <a:schemeClr val="dk1"/>
              </a:solidFill>
              <a:latin typeface="Calibri"/>
              <a:ea typeface="Calibri"/>
              <a:cs typeface="Calibri"/>
              <a:sym typeface="Calibri"/>
            </a:endParaRPr>
          </a:p>
        </p:txBody>
      </p:sp>
      <p:pic>
        <p:nvPicPr>
          <p:cNvPr id="384" name="Google Shape;384;p22"/>
          <p:cNvPicPr preferRelativeResize="0"/>
          <p:nvPr/>
        </p:nvPicPr>
        <p:blipFill rotWithShape="1">
          <a:blip r:embed="rId5">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3"/>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IYCF Indicators</a:t>
            </a:r>
            <a:endParaRPr sz="3600">
              <a:solidFill>
                <a:srgbClr val="00727E"/>
              </a:solidFill>
              <a:latin typeface="Arial"/>
              <a:ea typeface="Arial"/>
              <a:cs typeface="Arial"/>
              <a:sym typeface="Arial"/>
            </a:endParaRPr>
          </a:p>
        </p:txBody>
      </p:sp>
      <p:sp>
        <p:nvSpPr>
          <p:cNvPr id="391" name="Google Shape;391;p23"/>
          <p:cNvSpPr txBox="1"/>
          <p:nvPr>
            <p:ph idx="1" type="body"/>
          </p:nvPr>
        </p:nvSpPr>
        <p:spPr>
          <a:xfrm>
            <a:off x="628650" y="1487967"/>
            <a:ext cx="7886700" cy="48193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00"/>
              </a:spcBef>
              <a:spcAft>
                <a:spcPts val="0"/>
              </a:spcAft>
              <a:buClr>
                <a:schemeClr val="dk1"/>
              </a:buClr>
              <a:buSzPts val="2800"/>
              <a:buNone/>
            </a:pPr>
            <a:r>
              <a:rPr lang="en-US">
                <a:latin typeface="Arial"/>
                <a:ea typeface="Arial"/>
                <a:cs typeface="Arial"/>
                <a:sym typeface="Arial"/>
              </a:rPr>
              <a:t>3. </a:t>
            </a:r>
            <a:r>
              <a:rPr b="1" lang="en-US">
                <a:latin typeface="Arial"/>
                <a:ea typeface="Arial"/>
                <a:cs typeface="Arial"/>
                <a:sym typeface="Arial"/>
              </a:rPr>
              <a:t>Minimum acceptable diet: </a:t>
            </a:r>
            <a:r>
              <a:rPr lang="en-US">
                <a:latin typeface="Arial"/>
                <a:ea typeface="Arial"/>
                <a:cs typeface="Arial"/>
                <a:sym typeface="Arial"/>
              </a:rPr>
              <a:t>Percentage of children 6–23 months of age who consumed a minimum acceptable diet (achieving minimum dietary diversity and minimum meal frequency) during the previous day</a:t>
            </a:r>
            <a:endParaRPr/>
          </a:p>
          <a:p>
            <a:pPr indent="0" lvl="0" marL="0" rtl="0" algn="l">
              <a:lnSpc>
                <a:spcPct val="100000"/>
              </a:lnSpc>
              <a:spcBef>
                <a:spcPts val="600"/>
              </a:spcBef>
              <a:spcAft>
                <a:spcPts val="0"/>
              </a:spcAft>
              <a:buClr>
                <a:schemeClr val="dk1"/>
              </a:buClr>
              <a:buSzPts val="2800"/>
              <a:buNone/>
            </a:pPr>
            <a:r>
              <a:rPr lang="en-US">
                <a:latin typeface="Arial"/>
                <a:ea typeface="Arial"/>
                <a:cs typeface="Arial"/>
                <a:sym typeface="Arial"/>
              </a:rPr>
              <a:t>4. </a:t>
            </a:r>
            <a:r>
              <a:rPr b="1" lang="en-US">
                <a:latin typeface="Arial"/>
                <a:ea typeface="Arial"/>
                <a:cs typeface="Arial"/>
                <a:sym typeface="Arial"/>
              </a:rPr>
              <a:t>Consumption of iron-rich or iron-fortified foods: </a:t>
            </a:r>
            <a:r>
              <a:rPr lang="en-US">
                <a:latin typeface="Arial"/>
                <a:ea typeface="Arial"/>
                <a:cs typeface="Arial"/>
                <a:sym typeface="Arial"/>
              </a:rPr>
              <a:t>Proportion of children 6-23 months of age who receive an iron-rich food or iron-fortified food that is specially designed for infants and young children or that is fortified in the home</a:t>
            </a:r>
            <a:endParaRPr/>
          </a:p>
        </p:txBody>
      </p:sp>
      <p:sp>
        <p:nvSpPr>
          <p:cNvPr id="392" name="Google Shape;392;p23"/>
          <p:cNvSpPr txBox="1"/>
          <p:nvPr>
            <p:ph idx="12" type="sldNum"/>
          </p:nvPr>
        </p:nvSpPr>
        <p:spPr>
          <a:xfrm>
            <a:off x="7634700" y="6647498"/>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393" name="Google Shape;393;p23"/>
          <p:cNvSpPr txBox="1"/>
          <p:nvPr/>
        </p:nvSpPr>
        <p:spPr>
          <a:xfrm>
            <a:off x="971175" y="6373094"/>
            <a:ext cx="6744079"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Indicators for assessing infant and young child feeding practices: definitions and measurement methods ﻿ (who.int)</a:t>
            </a:r>
            <a:endParaRPr b="0" i="0" sz="1000" u="none" cap="none" strike="noStrike">
              <a:solidFill>
                <a:schemeClr val="dk1"/>
              </a:solidFill>
              <a:latin typeface="Arial"/>
              <a:ea typeface="Arial"/>
              <a:cs typeface="Arial"/>
              <a:sym typeface="Arial"/>
            </a:endParaRPr>
          </a:p>
        </p:txBody>
      </p:sp>
      <p:pic>
        <p:nvPicPr>
          <p:cNvPr id="394" name="Google Shape;394;p23"/>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4"/>
          <p:cNvSpPr txBox="1"/>
          <p:nvPr>
            <p:ph type="title"/>
          </p:nvPr>
        </p:nvSpPr>
        <p:spPr>
          <a:xfrm>
            <a:off x="1166875" y="365125"/>
            <a:ext cx="7527900" cy="101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Infant and young child feeding in Lao PDR</a:t>
            </a:r>
            <a:endParaRPr/>
          </a:p>
        </p:txBody>
      </p:sp>
      <p:sp>
        <p:nvSpPr>
          <p:cNvPr id="401" name="Google Shape;401;p24"/>
          <p:cNvSpPr txBox="1"/>
          <p:nvPr>
            <p:ph idx="12" type="sldNum"/>
          </p:nvPr>
        </p:nvSpPr>
        <p:spPr>
          <a:xfrm>
            <a:off x="7634757" y="663922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402" name="Google Shape;402;p24"/>
          <p:cNvSpPr txBox="1"/>
          <p:nvPr/>
        </p:nvSpPr>
        <p:spPr>
          <a:xfrm>
            <a:off x="971175" y="6540300"/>
            <a:ext cx="67995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https://scalingupnutrition.org/wp-content/uploads/2020/07/Lao-PDR-subnational-MEAL-dashboard.pdf</a:t>
            </a:r>
            <a:r>
              <a:rPr b="0" i="0" lang="en-US" sz="10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403" name="Google Shape;403;p24"/>
          <p:cNvSpPr/>
          <p:nvPr/>
        </p:nvSpPr>
        <p:spPr>
          <a:xfrm>
            <a:off x="317675" y="1473975"/>
            <a:ext cx="8655300" cy="298539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About 44% of children below 6 months are exclusively breastfed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50% initiated breastfeeding within an hour of birth</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36% of children aged 6–23 months achieve the minimum diet diversity</a:t>
            </a: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26% of children aged 6-23 months receive a minimum acceptable diet</a:t>
            </a:r>
            <a:endParaRPr b="0" i="0" sz="1400" u="none" cap="none" strike="noStrike">
              <a:solidFill>
                <a:srgbClr val="000000"/>
              </a:solidFill>
              <a:latin typeface="Arial"/>
              <a:ea typeface="Arial"/>
              <a:cs typeface="Arial"/>
              <a:sym typeface="Arial"/>
            </a:endParaRPr>
          </a:p>
        </p:txBody>
      </p:sp>
      <p:pic>
        <p:nvPicPr>
          <p:cNvPr id="404" name="Google Shape;404;p24"/>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grpSp>
        <p:nvGrpSpPr>
          <p:cNvPr id="405" name="Google Shape;405;p24"/>
          <p:cNvGrpSpPr/>
          <p:nvPr/>
        </p:nvGrpSpPr>
        <p:grpSpPr>
          <a:xfrm>
            <a:off x="1617325" y="4075043"/>
            <a:ext cx="6153475" cy="2514600"/>
            <a:chOff x="1617325" y="4075043"/>
            <a:chExt cx="6153475" cy="2514600"/>
          </a:xfrm>
        </p:grpSpPr>
        <p:pic>
          <p:nvPicPr>
            <p:cNvPr id="406" name="Google Shape;406;p24"/>
            <p:cNvPicPr preferRelativeResize="0"/>
            <p:nvPr/>
          </p:nvPicPr>
          <p:blipFill rotWithShape="1">
            <a:blip r:embed="rId5">
              <a:alphaModFix/>
            </a:blip>
            <a:srcRect b="793" l="1" r="-3444" t="5764"/>
            <a:stretch/>
          </p:blipFill>
          <p:spPr>
            <a:xfrm>
              <a:off x="1617325" y="4144617"/>
              <a:ext cx="6153475" cy="2445026"/>
            </a:xfrm>
            <a:prstGeom prst="rect">
              <a:avLst/>
            </a:prstGeom>
            <a:noFill/>
            <a:ln>
              <a:noFill/>
            </a:ln>
          </p:spPr>
        </p:pic>
        <p:sp>
          <p:nvSpPr>
            <p:cNvPr id="407" name="Google Shape;407;p24"/>
            <p:cNvSpPr/>
            <p:nvPr/>
          </p:nvSpPr>
          <p:spPr>
            <a:xfrm>
              <a:off x="1749287" y="4075043"/>
              <a:ext cx="1262270" cy="32799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25"/>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
        <p:nvSpPr>
          <p:cNvPr id="414" name="Google Shape;414;p25"/>
          <p:cNvSpPr txBox="1"/>
          <p:nvPr>
            <p:ph type="title"/>
          </p:nvPr>
        </p:nvSpPr>
        <p:spPr>
          <a:xfrm>
            <a:off x="628650" y="365125"/>
            <a:ext cx="7886700" cy="756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Nutrition and infection</a:t>
            </a:r>
            <a:endParaRPr sz="3600">
              <a:solidFill>
                <a:srgbClr val="00727E"/>
              </a:solidFill>
              <a:latin typeface="Arial"/>
              <a:ea typeface="Arial"/>
              <a:cs typeface="Arial"/>
              <a:sym typeface="Arial"/>
            </a:endParaRPr>
          </a:p>
        </p:txBody>
      </p:sp>
      <p:sp>
        <p:nvSpPr>
          <p:cNvPr id="415" name="Google Shape;415;p25"/>
          <p:cNvSpPr txBox="1"/>
          <p:nvPr>
            <p:ph idx="1" type="body"/>
          </p:nvPr>
        </p:nvSpPr>
        <p:spPr>
          <a:xfrm>
            <a:off x="628650" y="1388656"/>
            <a:ext cx="8268600" cy="4751434"/>
          </a:xfrm>
          <a:prstGeom prst="rect">
            <a:avLst/>
          </a:prstGeom>
          <a:noFill/>
          <a:ln>
            <a:noFill/>
          </a:ln>
        </p:spPr>
        <p:txBody>
          <a:bodyPr anchorCtr="0" anchor="t" bIns="45700" lIns="91425" spcFirstLastPara="1" rIns="91425" wrap="square" tIns="45700">
            <a:noAutofit/>
          </a:bodyPr>
          <a:lstStyle/>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There is a strong, bi-directional relationship between nutrition and infection</a:t>
            </a:r>
            <a:endParaRPr sz="2000">
              <a:latin typeface="Arial"/>
              <a:ea typeface="Arial"/>
              <a:cs typeface="Arial"/>
              <a:sym typeface="Arial"/>
            </a:endParaRPr>
          </a:p>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Healthy children will have better nutritional status</a:t>
            </a:r>
            <a:endParaRPr sz="2000">
              <a:latin typeface="Arial"/>
              <a:ea typeface="Arial"/>
              <a:cs typeface="Arial"/>
              <a:sym typeface="Arial"/>
            </a:endParaRPr>
          </a:p>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Infections can reduce appetite, reducing food and nutrient intake</a:t>
            </a:r>
            <a:endParaRPr sz="2000">
              <a:latin typeface="Arial"/>
              <a:ea typeface="Arial"/>
              <a:cs typeface="Arial"/>
              <a:sym typeface="Arial"/>
            </a:endParaRPr>
          </a:p>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Infections can increase the body’s daily requirement for nutrients</a:t>
            </a:r>
            <a:endParaRPr sz="2000">
              <a:latin typeface="Arial"/>
              <a:ea typeface="Arial"/>
              <a:cs typeface="Arial"/>
              <a:sym typeface="Arial"/>
            </a:endParaRPr>
          </a:p>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Infections of the gastrointestinal (GI) tract can reduce absorption of nutrients in food</a:t>
            </a:r>
            <a:endParaRPr sz="2000">
              <a:latin typeface="Arial"/>
              <a:ea typeface="Arial"/>
              <a:cs typeface="Arial"/>
              <a:sym typeface="Arial"/>
            </a:endParaRPr>
          </a:p>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Malnourished children are at greater risk of infection, infections of longer duration or greater severity, and mortality</a:t>
            </a:r>
            <a:endParaRPr sz="2000">
              <a:latin typeface="Arial"/>
              <a:ea typeface="Arial"/>
              <a:cs typeface="Arial"/>
              <a:sym typeface="Arial"/>
            </a:endParaRPr>
          </a:p>
          <a:p>
            <a:pPr indent="-165100" lvl="0" marL="171450" rtl="0" algn="l">
              <a:lnSpc>
                <a:spcPct val="100000"/>
              </a:lnSpc>
              <a:spcBef>
                <a:spcPts val="1200"/>
              </a:spcBef>
              <a:spcAft>
                <a:spcPts val="0"/>
              </a:spcAft>
              <a:buClr>
                <a:schemeClr val="dk1"/>
              </a:buClr>
              <a:buSzPts val="2100"/>
              <a:buChar char="•"/>
            </a:pPr>
            <a:r>
              <a:rPr lang="en-US" sz="2000">
                <a:latin typeface="Arial"/>
                <a:ea typeface="Arial"/>
                <a:cs typeface="Arial"/>
                <a:sym typeface="Arial"/>
              </a:rPr>
              <a:t>Malnourished children have different bacteria in their GI tract (i.e., there are differences in their gut microbiome)</a:t>
            </a:r>
            <a:endParaRPr sz="2000">
              <a:latin typeface="Arial"/>
              <a:ea typeface="Arial"/>
              <a:cs typeface="Arial"/>
              <a:sym typeface="Arial"/>
            </a:endParaRPr>
          </a:p>
        </p:txBody>
      </p:sp>
      <p:sp>
        <p:nvSpPr>
          <p:cNvPr id="416" name="Google Shape;416;p25"/>
          <p:cNvSpPr txBox="1"/>
          <p:nvPr>
            <p:ph idx="12" type="sldNum"/>
          </p:nvPr>
        </p:nvSpPr>
        <p:spPr>
          <a:xfrm>
            <a:off x="7527697" y="6581660"/>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6"/>
          <p:cNvSpPr txBox="1"/>
          <p:nvPr>
            <p:ph type="title"/>
          </p:nvPr>
        </p:nvSpPr>
        <p:spPr>
          <a:xfrm>
            <a:off x="1264757" y="15699"/>
            <a:ext cx="7886700" cy="657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Times New Roman"/>
              <a:buNone/>
            </a:pPr>
            <a:r>
              <a:rPr b="1" lang="en-US" sz="3600">
                <a:solidFill>
                  <a:srgbClr val="00727E"/>
                </a:solidFill>
                <a:latin typeface="Times New Roman"/>
                <a:ea typeface="Times New Roman"/>
                <a:cs typeface="Times New Roman"/>
                <a:sym typeface="Times New Roman"/>
              </a:rPr>
              <a:t>Recall:  Determinants of Nutrition</a:t>
            </a:r>
            <a:endParaRPr/>
          </a:p>
        </p:txBody>
      </p:sp>
      <p:sp>
        <p:nvSpPr>
          <p:cNvPr id="424" name="Google Shape;424;p26"/>
          <p:cNvSpPr txBox="1"/>
          <p:nvPr/>
        </p:nvSpPr>
        <p:spPr>
          <a:xfrm>
            <a:off x="971175" y="6565322"/>
            <a:ext cx="7101300" cy="2461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Black et al. 2013 – Lancet Series on Maternal and Child Nutrition</a:t>
            </a:r>
            <a:endParaRPr b="0" i="0" sz="1000" u="none" cap="none" strike="noStrike">
              <a:solidFill>
                <a:srgbClr val="000000"/>
              </a:solidFill>
              <a:latin typeface="Arial"/>
              <a:ea typeface="Arial"/>
              <a:cs typeface="Arial"/>
              <a:sym typeface="Arial"/>
            </a:endParaRPr>
          </a:p>
        </p:txBody>
      </p:sp>
      <p:pic>
        <p:nvPicPr>
          <p:cNvPr id="425" name="Google Shape;425;p26"/>
          <p:cNvPicPr preferRelativeResize="0"/>
          <p:nvPr/>
        </p:nvPicPr>
        <p:blipFill rotWithShape="1">
          <a:blip r:embed="rId3">
            <a:alphaModFix/>
          </a:blip>
          <a:srcRect b="0" l="0" r="0" t="0"/>
          <a:stretch/>
        </p:blipFill>
        <p:spPr>
          <a:xfrm>
            <a:off x="355050" y="673000"/>
            <a:ext cx="8703899" cy="5544474"/>
          </a:xfrm>
          <a:prstGeom prst="rect">
            <a:avLst/>
          </a:prstGeom>
          <a:noFill/>
          <a:ln>
            <a:noFill/>
          </a:ln>
        </p:spPr>
      </p:pic>
      <p:sp>
        <p:nvSpPr>
          <p:cNvPr id="426" name="Google Shape;426;p26"/>
          <p:cNvSpPr/>
          <p:nvPr/>
        </p:nvSpPr>
        <p:spPr>
          <a:xfrm>
            <a:off x="5218046" y="2466829"/>
            <a:ext cx="1600197" cy="1956816"/>
          </a:xfrm>
          <a:prstGeom prst="rect">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7" name="Google Shape;427;p26"/>
          <p:cNvPicPr preferRelativeResize="0"/>
          <p:nvPr/>
        </p:nvPicPr>
        <p:blipFill rotWithShape="1">
          <a:blip r:embed="rId4">
            <a:alphaModFix/>
          </a:blip>
          <a:srcRect b="0" l="0" r="0" t="0"/>
          <a:stretch/>
        </p:blipFill>
        <p:spPr>
          <a:xfrm>
            <a:off x="171075" y="6115875"/>
            <a:ext cx="800100" cy="657225"/>
          </a:xfrm>
          <a:prstGeom prst="rect">
            <a:avLst/>
          </a:prstGeom>
          <a:noFill/>
          <a:ln>
            <a:noFill/>
          </a:ln>
        </p:spPr>
      </p:pic>
      <p:sp>
        <p:nvSpPr>
          <p:cNvPr id="428" name="Google Shape;428;p26"/>
          <p:cNvSpPr txBox="1"/>
          <p:nvPr>
            <p:ph idx="12" type="sldNum"/>
          </p:nvPr>
        </p:nvSpPr>
        <p:spPr>
          <a:xfrm>
            <a:off x="7642157" y="6651890"/>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r>
              <a:rPr lang="en-US" sz="1000">
                <a:solidFill>
                  <a:schemeClr val="dk2"/>
                </a:solidFill>
                <a:latin typeface="Arial"/>
                <a:ea typeface="Arial"/>
                <a:cs typeface="Arial"/>
                <a:sym typeface="Arial"/>
              </a:rPr>
              <a:t>ANRCB   |   </a:t>
            </a:r>
            <a:fld id="{00000000-1234-1234-1234-123412341234}" type="slidenum">
              <a:rPr b="1" lang="en-US" sz="1000">
                <a:solidFill>
                  <a:schemeClr val="dk2"/>
                </a:solidFill>
                <a:latin typeface="Arial"/>
                <a:ea typeface="Arial"/>
                <a:cs typeface="Arial"/>
                <a:sym typeface="Arial"/>
              </a:rPr>
              <a:t>‹#›</a:t>
            </a:fld>
            <a:endParaRPr b="1" sz="1000">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7"/>
          <p:cNvSpPr txBox="1"/>
          <p:nvPr>
            <p:ph type="title"/>
          </p:nvPr>
        </p:nvSpPr>
        <p:spPr>
          <a:xfrm>
            <a:off x="628650" y="365125"/>
            <a:ext cx="8515500" cy="1017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727E"/>
              </a:buClr>
              <a:buSzPct val="100000"/>
              <a:buFont typeface="Arial"/>
              <a:buNone/>
            </a:pPr>
            <a:r>
              <a:rPr b="1" lang="en-US" sz="3600">
                <a:solidFill>
                  <a:srgbClr val="00727E"/>
                </a:solidFill>
                <a:latin typeface="Arial"/>
                <a:ea typeface="Arial"/>
                <a:cs typeface="Arial"/>
                <a:sym typeface="Arial"/>
              </a:rPr>
              <a:t>Strategies to reduce infection in children</a:t>
            </a:r>
            <a:endParaRPr/>
          </a:p>
        </p:txBody>
      </p:sp>
      <p:sp>
        <p:nvSpPr>
          <p:cNvPr id="435" name="Google Shape;435;p27"/>
          <p:cNvSpPr txBox="1"/>
          <p:nvPr>
            <p:ph idx="1" type="body"/>
          </p:nvPr>
        </p:nvSpPr>
        <p:spPr>
          <a:xfrm>
            <a:off x="628650" y="1487967"/>
            <a:ext cx="7886700" cy="5004907"/>
          </a:xfrm>
          <a:prstGeom prst="rect">
            <a:avLst/>
          </a:prstGeom>
          <a:noFill/>
          <a:ln>
            <a:noFill/>
          </a:ln>
        </p:spPr>
        <p:txBody>
          <a:bodyPr anchorCtr="0" anchor="t" bIns="45700" lIns="91425" spcFirstLastPara="1" rIns="91425" wrap="square" tIns="45700">
            <a:normAutofit/>
          </a:bodyPr>
          <a:lstStyle/>
          <a:p>
            <a:pPr indent="-152400" lvl="0" marL="171450" rtl="0" algn="l">
              <a:lnSpc>
                <a:spcPct val="100000"/>
              </a:lnSpc>
              <a:spcBef>
                <a:spcPts val="1200"/>
              </a:spcBef>
              <a:spcAft>
                <a:spcPts val="0"/>
              </a:spcAft>
              <a:buClr>
                <a:schemeClr val="dk1"/>
              </a:buClr>
              <a:buSzPts val="2400"/>
              <a:buChar char="•"/>
            </a:pPr>
            <a:r>
              <a:rPr lang="en-US" sz="2400">
                <a:latin typeface="Arial"/>
                <a:ea typeface="Arial"/>
                <a:cs typeface="Arial"/>
                <a:sym typeface="Arial"/>
              </a:rPr>
              <a:t> Essential newborn and postnatal care for child and mother</a:t>
            </a:r>
            <a:endParaRPr sz="2400">
              <a:latin typeface="Arial"/>
              <a:ea typeface="Arial"/>
              <a:cs typeface="Arial"/>
              <a:sym typeface="Arial"/>
            </a:endParaRPr>
          </a:p>
          <a:p>
            <a:pPr indent="-152400" lvl="0" marL="171450" rtl="0" algn="l">
              <a:lnSpc>
                <a:spcPct val="100000"/>
              </a:lnSpc>
              <a:spcBef>
                <a:spcPts val="1200"/>
              </a:spcBef>
              <a:spcAft>
                <a:spcPts val="0"/>
              </a:spcAft>
              <a:buClr>
                <a:schemeClr val="dk1"/>
              </a:buClr>
              <a:buSzPts val="2400"/>
              <a:buChar char="•"/>
            </a:pPr>
            <a:r>
              <a:rPr lang="en-US" sz="2400">
                <a:latin typeface="Arial"/>
                <a:ea typeface="Arial"/>
                <a:cs typeface="Arial"/>
                <a:sym typeface="Arial"/>
              </a:rPr>
              <a:t> Vaccination against childhood diseases</a:t>
            </a:r>
            <a:endParaRPr sz="2400">
              <a:latin typeface="Arial"/>
              <a:ea typeface="Arial"/>
              <a:cs typeface="Arial"/>
              <a:sym typeface="Arial"/>
            </a:endParaRPr>
          </a:p>
          <a:p>
            <a:pPr indent="-152400" lvl="0" marL="171450" rtl="0" algn="l">
              <a:lnSpc>
                <a:spcPct val="100000"/>
              </a:lnSpc>
              <a:spcBef>
                <a:spcPts val="1200"/>
              </a:spcBef>
              <a:spcAft>
                <a:spcPts val="0"/>
              </a:spcAft>
              <a:buClr>
                <a:schemeClr val="dk1"/>
              </a:buClr>
              <a:buSzPts val="2400"/>
              <a:buChar char="•"/>
            </a:pPr>
            <a:r>
              <a:rPr lang="en-US" sz="2400">
                <a:latin typeface="Arial"/>
                <a:ea typeface="Arial"/>
                <a:cs typeface="Arial"/>
                <a:sym typeface="Arial"/>
              </a:rPr>
              <a:t> Timely management of childhood illness  </a:t>
            </a:r>
            <a:endParaRPr sz="2400">
              <a:latin typeface="Arial"/>
              <a:ea typeface="Arial"/>
              <a:cs typeface="Arial"/>
              <a:sym typeface="Arial"/>
            </a:endParaRPr>
          </a:p>
          <a:p>
            <a:pPr indent="-152400" lvl="0" marL="171450" rtl="0" algn="l">
              <a:lnSpc>
                <a:spcPct val="100000"/>
              </a:lnSpc>
              <a:spcBef>
                <a:spcPts val="1200"/>
              </a:spcBef>
              <a:spcAft>
                <a:spcPts val="0"/>
              </a:spcAft>
              <a:buClr>
                <a:srgbClr val="00727E"/>
              </a:buClr>
              <a:buSzPts val="2400"/>
              <a:buChar char="•"/>
            </a:pPr>
            <a:r>
              <a:rPr lang="en-US" sz="2400">
                <a:solidFill>
                  <a:srgbClr val="00727E"/>
                </a:solidFill>
                <a:latin typeface="Arial"/>
                <a:ea typeface="Arial"/>
                <a:cs typeface="Arial"/>
                <a:sym typeface="Arial"/>
              </a:rPr>
              <a:t> Water, sanitation, and hygiene (WASH)</a:t>
            </a:r>
            <a:r>
              <a:rPr lang="en-US" sz="2400">
                <a:latin typeface="Arial"/>
                <a:ea typeface="Arial"/>
                <a:cs typeface="Arial"/>
                <a:sym typeface="Arial"/>
              </a:rPr>
              <a:t>: access to clean water, adequate sanitation, and good hygiene practices</a:t>
            </a:r>
            <a:endParaRPr sz="2400">
              <a:latin typeface="Arial"/>
              <a:ea typeface="Arial"/>
              <a:cs typeface="Arial"/>
              <a:sym typeface="Arial"/>
            </a:endParaRPr>
          </a:p>
          <a:p>
            <a:pPr indent="-146050" lvl="1" marL="514350" rtl="0" algn="l">
              <a:lnSpc>
                <a:spcPct val="100000"/>
              </a:lnSpc>
              <a:spcBef>
                <a:spcPts val="1200"/>
              </a:spcBef>
              <a:spcAft>
                <a:spcPts val="0"/>
              </a:spcAft>
              <a:buClr>
                <a:schemeClr val="dk1"/>
              </a:buClr>
              <a:buSzPts val="2000"/>
              <a:buChar char="•"/>
            </a:pPr>
            <a:r>
              <a:rPr lang="en-US">
                <a:latin typeface="Arial"/>
                <a:ea typeface="Arial"/>
                <a:cs typeface="Arial"/>
                <a:sym typeface="Arial"/>
              </a:rPr>
              <a:t> Reduces risk, particularly of diarrheal and respiratory illnesses</a:t>
            </a:r>
            <a:endParaRPr/>
          </a:p>
          <a:p>
            <a:pPr indent="-146050" lvl="1" marL="514350" rtl="0" algn="l">
              <a:lnSpc>
                <a:spcPct val="100000"/>
              </a:lnSpc>
              <a:spcBef>
                <a:spcPts val="1200"/>
              </a:spcBef>
              <a:spcAft>
                <a:spcPts val="0"/>
              </a:spcAft>
              <a:buClr>
                <a:schemeClr val="dk1"/>
              </a:buClr>
              <a:buSzPts val="2000"/>
              <a:buChar char="•"/>
            </a:pPr>
            <a:r>
              <a:rPr lang="en-US">
                <a:latin typeface="Arial"/>
                <a:ea typeface="Arial"/>
                <a:cs typeface="Arial"/>
                <a:sym typeface="Arial"/>
              </a:rPr>
              <a:t> Leading causes of morbidity and mortality in young children</a:t>
            </a:r>
            <a:endParaRPr>
              <a:latin typeface="Arial"/>
              <a:ea typeface="Arial"/>
              <a:cs typeface="Arial"/>
              <a:sym typeface="Arial"/>
            </a:endParaRPr>
          </a:p>
        </p:txBody>
      </p:sp>
      <p:sp>
        <p:nvSpPr>
          <p:cNvPr id="436" name="Google Shape;436;p27"/>
          <p:cNvSpPr txBox="1"/>
          <p:nvPr>
            <p:ph idx="12" type="sldNum"/>
          </p:nvPr>
        </p:nvSpPr>
        <p:spPr>
          <a:xfrm>
            <a:off x="7634382" y="6598716"/>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437" name="Google Shape;437;p27"/>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
        <p:nvSpPr>
          <p:cNvPr id="438" name="Google Shape;438;p27"/>
          <p:cNvSpPr txBox="1"/>
          <p:nvPr/>
        </p:nvSpPr>
        <p:spPr>
          <a:xfrm>
            <a:off x="971175" y="6539228"/>
            <a:ext cx="629793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Source: </a:t>
            </a:r>
            <a:r>
              <a:rPr b="0" i="0" lang="en-US" sz="1000" u="sng" cap="none" strike="noStrike">
                <a:solidFill>
                  <a:schemeClr val="hlink"/>
                </a:solidFill>
                <a:latin typeface="Arial"/>
                <a:ea typeface="Arial"/>
                <a:cs typeface="Arial"/>
                <a:sym typeface="Arial"/>
                <a:hlinkClick r:id="rId4"/>
              </a:rPr>
              <a:t>Water, sanitation and hygiene (WASH) (who.int)</a:t>
            </a:r>
            <a:r>
              <a:rPr b="0" i="0" lang="en-US" sz="1000" u="none" cap="none" strike="noStrike">
                <a:solidFill>
                  <a:srgbClr val="000000"/>
                </a:solidFill>
                <a:latin typeface="Arial"/>
                <a:ea typeface="Arial"/>
                <a:cs typeface="Arial"/>
                <a:sym typeface="Arial"/>
              </a:rPr>
              <a:t>; </a:t>
            </a:r>
            <a:r>
              <a:rPr b="0" i="0" lang="en-US" sz="1000" u="sng" cap="none" strike="noStrike">
                <a:solidFill>
                  <a:schemeClr val="hlink"/>
                </a:solidFill>
                <a:latin typeface="Arial"/>
                <a:ea typeface="Arial"/>
                <a:cs typeface="Arial"/>
                <a:sym typeface="Arial"/>
                <a:hlinkClick r:id="rId5"/>
              </a:rPr>
              <a:t>Water, Sanitation and Hygiene (WASH) | UNICEF</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637055" y="365451"/>
            <a:ext cx="78867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200"/>
              <a:buFont typeface="Arial"/>
              <a:buNone/>
            </a:pPr>
            <a:r>
              <a:rPr b="1" lang="en-US">
                <a:solidFill>
                  <a:srgbClr val="00727E"/>
                </a:solidFill>
                <a:latin typeface="Arial"/>
                <a:ea typeface="Arial"/>
                <a:cs typeface="Arial"/>
                <a:sym typeface="Arial"/>
              </a:rPr>
              <a:t>Nutrition through the life cycle</a:t>
            </a:r>
            <a:endParaRPr/>
          </a:p>
        </p:txBody>
      </p:sp>
      <p:sp>
        <p:nvSpPr>
          <p:cNvPr id="120" name="Google Shape;120;p3"/>
          <p:cNvSpPr txBox="1"/>
          <p:nvPr>
            <p:ph idx="12" type="sldNum"/>
          </p:nvPr>
        </p:nvSpPr>
        <p:spPr>
          <a:xfrm>
            <a:off x="7634769" y="6666489"/>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sz="1000"/>
              <a:t>ANRCB   |   </a:t>
            </a:r>
            <a:fld id="{00000000-1234-1234-1234-123412341234}" type="slidenum">
              <a:rPr b="1" lang="en-US" sz="1000"/>
              <a:t>‹#›</a:t>
            </a:fld>
            <a:endParaRPr b="1" sz="1000"/>
          </a:p>
        </p:txBody>
      </p:sp>
      <p:sp>
        <p:nvSpPr>
          <p:cNvPr id="121" name="Google Shape;121;p3"/>
          <p:cNvSpPr/>
          <p:nvPr/>
        </p:nvSpPr>
        <p:spPr>
          <a:xfrm>
            <a:off x="114721" y="5305671"/>
            <a:ext cx="1785300" cy="1393800"/>
          </a:xfrm>
          <a:prstGeom prst="rect">
            <a:avLst/>
          </a:prstGeom>
          <a:solidFill>
            <a:srgbClr val="3C5015"/>
          </a:solidFill>
          <a:ln>
            <a:noFill/>
          </a:ln>
        </p:spPr>
        <p:txBody>
          <a:bodyPr anchorCtr="0" anchor="ctr" bIns="45700" lIns="91425" spcFirstLastPara="1" rIns="91425" wrap="square" tIns="45700">
            <a:noAutofit/>
          </a:bodyPr>
          <a:lstStyle/>
          <a:p>
            <a:pPr indent="-61912" lvl="0" marL="128587" marR="0" rtl="0" algn="l">
              <a:lnSpc>
                <a:spcPct val="100000"/>
              </a:lnSpc>
              <a:spcBef>
                <a:spcPts val="0"/>
              </a:spcBef>
              <a:spcAft>
                <a:spcPts val="0"/>
              </a:spcAft>
              <a:buClr>
                <a:schemeClr val="dk1"/>
              </a:buClr>
              <a:buSzPts val="1050"/>
              <a:buFont typeface="Arial"/>
              <a:buNone/>
            </a:pPr>
            <a:r>
              <a:t/>
            </a:r>
            <a:endParaRPr b="0" i="0" sz="1050" u="none" cap="none" strike="noStrike">
              <a:solidFill>
                <a:schemeClr val="dk1"/>
              </a:solidFill>
              <a:latin typeface="Arial"/>
              <a:ea typeface="Arial"/>
              <a:cs typeface="Arial"/>
              <a:sym typeface="Arial"/>
            </a:endParaRPr>
          </a:p>
          <a:p>
            <a:pPr indent="-128587" lvl="0" marL="128587"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Arial"/>
                <a:ea typeface="Arial"/>
                <a:cs typeface="Arial"/>
                <a:sym typeface="Arial"/>
              </a:rPr>
              <a:t>Inappropriate infant and young child feeding (IYCF) practices</a:t>
            </a:r>
            <a:endParaRPr b="0" i="0" sz="1400" u="none" cap="none" strike="noStrike">
              <a:solidFill>
                <a:schemeClr val="lt1"/>
              </a:solidFill>
              <a:latin typeface="Arial"/>
              <a:ea typeface="Arial"/>
              <a:cs typeface="Arial"/>
              <a:sym typeface="Arial"/>
            </a:endParaRPr>
          </a:p>
          <a:p>
            <a:pPr indent="-128587" lvl="0" marL="128587" marR="0" rtl="0" algn="l">
              <a:lnSpc>
                <a:spcPct val="100000"/>
              </a:lnSpc>
              <a:spcBef>
                <a:spcPts val="450"/>
              </a:spcBef>
              <a:spcAft>
                <a:spcPts val="0"/>
              </a:spcAft>
              <a:buClr>
                <a:schemeClr val="lt1"/>
              </a:buClr>
              <a:buSzPts val="1050"/>
              <a:buFont typeface="Arial"/>
              <a:buChar char="•"/>
            </a:pPr>
            <a:r>
              <a:rPr b="0" i="0" lang="en-US" sz="1050" u="none" cap="none" strike="noStrike">
                <a:solidFill>
                  <a:schemeClr val="lt1"/>
                </a:solidFill>
                <a:latin typeface="Arial"/>
                <a:ea typeface="Arial"/>
                <a:cs typeface="Arial"/>
                <a:sym typeface="Arial"/>
              </a:rPr>
              <a:t>Frequent infection due to poor water, sanitation, and hygiene (WASH)</a:t>
            </a:r>
            <a:endParaRPr b="0" i="0" sz="1400" u="none" cap="none" strike="noStrike">
              <a:solidFill>
                <a:schemeClr val="lt1"/>
              </a:solidFill>
              <a:latin typeface="Arial"/>
              <a:ea typeface="Arial"/>
              <a:cs typeface="Arial"/>
              <a:sym typeface="Arial"/>
            </a:endParaRPr>
          </a:p>
        </p:txBody>
      </p:sp>
      <p:sp>
        <p:nvSpPr>
          <p:cNvPr id="122" name="Google Shape;122;p3"/>
          <p:cNvSpPr/>
          <p:nvPr/>
        </p:nvSpPr>
        <p:spPr>
          <a:xfrm>
            <a:off x="2041409" y="5305609"/>
            <a:ext cx="1458600" cy="1393800"/>
          </a:xfrm>
          <a:prstGeom prst="rect">
            <a:avLst/>
          </a:prstGeom>
          <a:solidFill>
            <a:srgbClr val="5A78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Inappropriate food, care, and health-seeking practices</a:t>
            </a:r>
            <a:endParaRPr b="0" i="0" sz="1400" u="none" cap="none" strike="noStrike">
              <a:solidFill>
                <a:schemeClr val="lt1"/>
              </a:solidFill>
              <a:latin typeface="Arial"/>
              <a:ea typeface="Arial"/>
              <a:cs typeface="Arial"/>
              <a:sym typeface="Arial"/>
            </a:endParaRPr>
          </a:p>
        </p:txBody>
      </p:sp>
      <p:sp>
        <p:nvSpPr>
          <p:cNvPr id="123" name="Google Shape;123;p3"/>
          <p:cNvSpPr/>
          <p:nvPr/>
        </p:nvSpPr>
        <p:spPr>
          <a:xfrm>
            <a:off x="3661756" y="5305611"/>
            <a:ext cx="1458600" cy="1393800"/>
          </a:xfrm>
          <a:prstGeom prst="rect">
            <a:avLst/>
          </a:prstGeom>
          <a:solidFill>
            <a:srgbClr val="B3D7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Inappropriate food, care, and health-seeking practices</a:t>
            </a:r>
            <a:endParaRPr b="0" i="0" sz="1400" u="none" cap="none" strike="noStrike">
              <a:solidFill>
                <a:schemeClr val="dk1"/>
              </a:solidFill>
              <a:latin typeface="Arial"/>
              <a:ea typeface="Arial"/>
              <a:cs typeface="Arial"/>
              <a:sym typeface="Arial"/>
            </a:endParaRPr>
          </a:p>
        </p:txBody>
      </p:sp>
      <p:sp>
        <p:nvSpPr>
          <p:cNvPr id="124" name="Google Shape;124;p3"/>
          <p:cNvSpPr/>
          <p:nvPr/>
        </p:nvSpPr>
        <p:spPr>
          <a:xfrm>
            <a:off x="5281275" y="5305534"/>
            <a:ext cx="1919700" cy="1393800"/>
          </a:xfrm>
          <a:prstGeom prst="rect">
            <a:avLst/>
          </a:prstGeom>
          <a:solidFill>
            <a:srgbClr val="CCE5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Inappropriate food, care, and health-seeking practices</a:t>
            </a:r>
            <a:endParaRPr b="0" i="0" sz="1400" u="none" cap="none" strike="noStrike">
              <a:solidFill>
                <a:schemeClr val="dk1"/>
              </a:solidFill>
              <a:latin typeface="Arial"/>
              <a:ea typeface="Arial"/>
              <a:cs typeface="Arial"/>
              <a:sym typeface="Arial"/>
            </a:endParaRPr>
          </a:p>
        </p:txBody>
      </p:sp>
      <p:sp>
        <p:nvSpPr>
          <p:cNvPr id="125" name="Google Shape;125;p3"/>
          <p:cNvSpPr/>
          <p:nvPr/>
        </p:nvSpPr>
        <p:spPr>
          <a:xfrm>
            <a:off x="7361897" y="5305603"/>
            <a:ext cx="1458600" cy="1393800"/>
          </a:xfrm>
          <a:prstGeom prst="rect">
            <a:avLst/>
          </a:prstGeom>
          <a:solidFill>
            <a:srgbClr val="E6F2CD"/>
          </a:solidFill>
          <a:ln>
            <a:noFill/>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Inappropriate food, care, and health-seeking practices</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Reduced care capacity</a:t>
            </a:r>
            <a:endParaRPr b="0" i="0" sz="1400" u="none" cap="none" strike="noStrike">
              <a:solidFill>
                <a:schemeClr val="dk1"/>
              </a:solidFill>
              <a:latin typeface="Arial"/>
              <a:ea typeface="Arial"/>
              <a:cs typeface="Arial"/>
              <a:sym typeface="Arial"/>
            </a:endParaRPr>
          </a:p>
        </p:txBody>
      </p:sp>
      <p:grpSp>
        <p:nvGrpSpPr>
          <p:cNvPr id="126" name="Google Shape;126;p3"/>
          <p:cNvGrpSpPr/>
          <p:nvPr/>
        </p:nvGrpSpPr>
        <p:grpSpPr>
          <a:xfrm>
            <a:off x="171442" y="2890176"/>
            <a:ext cx="8520764" cy="1948239"/>
            <a:chOff x="54455" y="3201977"/>
            <a:chExt cx="8520764" cy="1948239"/>
          </a:xfrm>
        </p:grpSpPr>
        <p:sp>
          <p:nvSpPr>
            <p:cNvPr id="127" name="Google Shape;127;p3"/>
            <p:cNvSpPr/>
            <p:nvPr/>
          </p:nvSpPr>
          <p:spPr>
            <a:xfrm>
              <a:off x="54455" y="3811316"/>
              <a:ext cx="1703700" cy="1338900"/>
            </a:xfrm>
            <a:prstGeom prst="rect">
              <a:avLst/>
            </a:prstGeom>
            <a:solidFill>
              <a:srgbClr val="00B0F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Low birth weight, prematurity, IUGR</a:t>
              </a:r>
              <a:endParaRPr b="0" i="0" sz="1400" u="none" cap="none" strike="noStrike">
                <a:solidFill>
                  <a:srgbClr val="000000"/>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Inadequate growth</a:t>
              </a:r>
              <a:endParaRPr b="0" i="0" sz="1400" u="none" cap="none" strike="noStrike">
                <a:solidFill>
                  <a:srgbClr val="000000"/>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Impaired mental development</a:t>
              </a:r>
              <a:endParaRPr b="0" i="0" sz="1400" u="none" cap="none" strike="noStrike">
                <a:solidFill>
                  <a:srgbClr val="000000"/>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Higher mortality</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1877631" y="3784370"/>
              <a:ext cx="1371600" cy="1338900"/>
            </a:xfrm>
            <a:prstGeom prst="rect">
              <a:avLst/>
            </a:prstGeom>
            <a:solidFill>
              <a:srgbClr val="00B0F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Imapired cognitive development and school performance</a:t>
              </a:r>
              <a:endParaRPr b="0" i="0" sz="1400" u="none" cap="none" strike="noStrike">
                <a:solidFill>
                  <a:srgbClr val="000000"/>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Anemia</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3382737" y="3784370"/>
              <a:ext cx="1371600" cy="1338900"/>
            </a:xfrm>
            <a:prstGeom prst="rect">
              <a:avLst/>
            </a:prstGeom>
            <a:solidFill>
              <a:srgbClr val="00B0F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Impaired cognitive development and school performance</a:t>
              </a:r>
              <a:endParaRPr b="0" i="0" sz="1400" u="none" cap="none" strike="noStrike">
                <a:solidFill>
                  <a:srgbClr val="000000"/>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Anemia</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4852305" y="3784369"/>
              <a:ext cx="1257300" cy="1338900"/>
            </a:xfrm>
            <a:prstGeom prst="rect">
              <a:avLst/>
            </a:prstGeom>
            <a:solidFill>
              <a:srgbClr val="00B0F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Low weight gain in pregnancy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Higher maternal mortality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Anemia</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7203619" y="3811316"/>
              <a:ext cx="1371600" cy="1338900"/>
            </a:xfrm>
            <a:prstGeom prst="rect">
              <a:avLst/>
            </a:prstGeom>
            <a:solidFill>
              <a:srgbClr val="00B0F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Elderly malnutrition</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4015721" y="3201977"/>
              <a:ext cx="1491300" cy="369300"/>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Outcomes</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6109609" y="3784370"/>
              <a:ext cx="996000" cy="1338900"/>
            </a:xfrm>
            <a:prstGeom prst="rect">
              <a:avLst/>
            </a:prstGeom>
            <a:solidFill>
              <a:srgbClr val="00B0F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Adult malnutrition</a:t>
              </a:r>
              <a:endParaRPr b="0" i="0" sz="1400" u="none" cap="none" strike="noStrike">
                <a:solidFill>
                  <a:srgbClr val="000000"/>
                </a:solidFill>
                <a:latin typeface="Arial"/>
                <a:ea typeface="Arial"/>
                <a:cs typeface="Arial"/>
                <a:sym typeface="Arial"/>
              </a:endParaRPr>
            </a:p>
          </p:txBody>
        </p:sp>
      </p:grpSp>
      <p:grpSp>
        <p:nvGrpSpPr>
          <p:cNvPr id="134" name="Google Shape;134;p3"/>
          <p:cNvGrpSpPr/>
          <p:nvPr/>
        </p:nvGrpSpPr>
        <p:grpSpPr>
          <a:xfrm>
            <a:off x="593521" y="1407945"/>
            <a:ext cx="7930234" cy="1411608"/>
            <a:chOff x="187785" y="1686652"/>
            <a:chExt cx="7930234" cy="1411608"/>
          </a:xfrm>
        </p:grpSpPr>
        <p:sp>
          <p:nvSpPr>
            <p:cNvPr id="135" name="Google Shape;135;p3"/>
            <p:cNvSpPr/>
            <p:nvPr/>
          </p:nvSpPr>
          <p:spPr>
            <a:xfrm>
              <a:off x="187785" y="2134146"/>
              <a:ext cx="1134900" cy="914400"/>
            </a:xfrm>
            <a:prstGeom prst="rect">
              <a:avLst/>
            </a:prstGeom>
            <a:solidFill>
              <a:schemeClr val="accent2"/>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Infant</a:t>
              </a:r>
              <a:endParaRPr b="0" i="0" sz="1800" u="none" cap="none" strike="noStrike">
                <a:solidFill>
                  <a:schemeClr val="dk1"/>
                </a:solidFill>
                <a:latin typeface="Arial"/>
                <a:ea typeface="Arial"/>
                <a:cs typeface="Arial"/>
                <a:sym typeface="Arial"/>
              </a:endParaRPr>
            </a:p>
          </p:txBody>
        </p:sp>
        <p:sp>
          <p:nvSpPr>
            <p:cNvPr id="136" name="Google Shape;136;p3"/>
            <p:cNvSpPr/>
            <p:nvPr/>
          </p:nvSpPr>
          <p:spPr>
            <a:xfrm>
              <a:off x="1662801" y="2157740"/>
              <a:ext cx="1058700" cy="914400"/>
            </a:xfrm>
            <a:prstGeom prst="rect">
              <a:avLst/>
            </a:prstGeom>
            <a:solidFill>
              <a:schemeClr val="accent2"/>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Child</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3061616" y="2144261"/>
              <a:ext cx="1352700" cy="914400"/>
            </a:xfrm>
            <a:prstGeom prst="rect">
              <a:avLst/>
            </a:prstGeom>
            <a:solidFill>
              <a:schemeClr val="accent2"/>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Adolescent</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38" name="Google Shape;138;p3"/>
            <p:cNvGrpSpPr/>
            <p:nvPr/>
          </p:nvGrpSpPr>
          <p:grpSpPr>
            <a:xfrm>
              <a:off x="4754337" y="2160588"/>
              <a:ext cx="2117271" cy="914400"/>
              <a:chOff x="4767941" y="1652035"/>
              <a:chExt cx="2117271" cy="914400"/>
            </a:xfrm>
          </p:grpSpPr>
          <p:sp>
            <p:nvSpPr>
              <p:cNvPr id="139" name="Google Shape;139;p3"/>
              <p:cNvSpPr/>
              <p:nvPr/>
            </p:nvSpPr>
            <p:spPr>
              <a:xfrm>
                <a:off x="4767941" y="1652035"/>
                <a:ext cx="1203000" cy="914400"/>
              </a:xfrm>
              <a:prstGeom prst="rect">
                <a:avLst/>
              </a:prstGeom>
              <a:solidFill>
                <a:schemeClr val="accent2"/>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Pregnant &amp; lactating mother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5970812" y="1652035"/>
                <a:ext cx="914400" cy="914400"/>
              </a:xfrm>
              <a:prstGeom prst="rect">
                <a:avLst/>
              </a:prstGeom>
              <a:solidFill>
                <a:schemeClr val="accent2"/>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Adult</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41" name="Google Shape;141;p3"/>
            <p:cNvSpPr/>
            <p:nvPr/>
          </p:nvSpPr>
          <p:spPr>
            <a:xfrm>
              <a:off x="7203619" y="2183860"/>
              <a:ext cx="914400" cy="914400"/>
            </a:xfrm>
            <a:prstGeom prst="rect">
              <a:avLst/>
            </a:prstGeom>
            <a:solidFill>
              <a:schemeClr val="accent2"/>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Elderly</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1338270" y="2491109"/>
              <a:ext cx="316500" cy="200400"/>
            </a:xfrm>
            <a:prstGeom prst="rightArrow">
              <a:avLst>
                <a:gd fmla="val 50000" name="adj1"/>
                <a:gd fmla="val 50000" name="adj2"/>
              </a:avLst>
            </a:prstGeom>
            <a:solidFill>
              <a:srgbClr val="4829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p3"/>
            <p:cNvSpPr/>
            <p:nvPr/>
          </p:nvSpPr>
          <p:spPr>
            <a:xfrm>
              <a:off x="2729605" y="2491109"/>
              <a:ext cx="332100" cy="200400"/>
            </a:xfrm>
            <a:prstGeom prst="rightArrow">
              <a:avLst>
                <a:gd fmla="val 50000" name="adj1"/>
                <a:gd fmla="val 50000" name="adj2"/>
              </a:avLst>
            </a:prstGeom>
            <a:solidFill>
              <a:srgbClr val="4829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3"/>
            <p:cNvSpPr/>
            <p:nvPr/>
          </p:nvSpPr>
          <p:spPr>
            <a:xfrm>
              <a:off x="4430504" y="2498373"/>
              <a:ext cx="332100" cy="200400"/>
            </a:xfrm>
            <a:prstGeom prst="rightArrow">
              <a:avLst>
                <a:gd fmla="val 50000" name="adj1"/>
                <a:gd fmla="val 50000" name="adj2"/>
              </a:avLst>
            </a:prstGeom>
            <a:solidFill>
              <a:srgbClr val="4829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3"/>
            <p:cNvSpPr/>
            <p:nvPr/>
          </p:nvSpPr>
          <p:spPr>
            <a:xfrm>
              <a:off x="6871608" y="2498373"/>
              <a:ext cx="332100" cy="200400"/>
            </a:xfrm>
            <a:prstGeom prst="rightArrow">
              <a:avLst>
                <a:gd fmla="val 50000" name="adj1"/>
                <a:gd fmla="val 50000" name="adj2"/>
              </a:avLst>
            </a:prstGeom>
            <a:solidFill>
              <a:srgbClr val="4829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3"/>
            <p:cNvSpPr/>
            <p:nvPr/>
          </p:nvSpPr>
          <p:spPr>
            <a:xfrm>
              <a:off x="3684836" y="1686652"/>
              <a:ext cx="1491300" cy="352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Life stages</a:t>
              </a:r>
              <a:endParaRPr b="0" i="0" sz="1400" u="none" cap="none" strike="noStrike">
                <a:solidFill>
                  <a:srgbClr val="000000"/>
                </a:solidFill>
                <a:latin typeface="Arial"/>
                <a:ea typeface="Arial"/>
                <a:cs typeface="Arial"/>
                <a:sym typeface="Arial"/>
              </a:endParaRPr>
            </a:p>
          </p:txBody>
        </p:sp>
      </p:grpSp>
      <p:sp>
        <p:nvSpPr>
          <p:cNvPr id="147" name="Google Shape;147;p3"/>
          <p:cNvSpPr/>
          <p:nvPr/>
        </p:nvSpPr>
        <p:spPr>
          <a:xfrm>
            <a:off x="4074235" y="4979699"/>
            <a:ext cx="1679400" cy="326100"/>
          </a:xfrm>
          <a:prstGeom prst="rect">
            <a:avLst/>
          </a:prstGeom>
          <a:solidFill>
            <a:srgbClr val="3C501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Determinants</a:t>
            </a:r>
            <a:endParaRPr b="0" i="0" sz="1400" u="none" cap="none" strike="noStrike">
              <a:solidFill>
                <a:schemeClr val="lt1"/>
              </a:solidFill>
              <a:latin typeface="Arial"/>
              <a:ea typeface="Arial"/>
              <a:cs typeface="Arial"/>
              <a:sym typeface="Arial"/>
            </a:endParaRPr>
          </a:p>
        </p:txBody>
      </p:sp>
      <p:sp>
        <p:nvSpPr>
          <p:cNvPr id="148" name="Google Shape;148;p3"/>
          <p:cNvSpPr/>
          <p:nvPr/>
        </p:nvSpPr>
        <p:spPr>
          <a:xfrm>
            <a:off x="1023246" y="2769839"/>
            <a:ext cx="267900" cy="729600"/>
          </a:xfrm>
          <a:prstGeom prst="downArrow">
            <a:avLst>
              <a:gd fmla="val 50000" name="adj1"/>
              <a:gd fmla="val 50000" name="adj2"/>
            </a:avLst>
          </a:prstGeom>
          <a:solidFill>
            <a:srgbClr val="E8DBE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3"/>
          <p:cNvSpPr/>
          <p:nvPr/>
        </p:nvSpPr>
        <p:spPr>
          <a:xfrm>
            <a:off x="2463893" y="2793433"/>
            <a:ext cx="267900" cy="679200"/>
          </a:xfrm>
          <a:prstGeom prst="downArrow">
            <a:avLst>
              <a:gd fmla="val 50000" name="adj1"/>
              <a:gd fmla="val 50000" name="adj2"/>
            </a:avLst>
          </a:prstGeom>
          <a:solidFill>
            <a:srgbClr val="E8DBE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3"/>
          <p:cNvSpPr/>
          <p:nvPr/>
        </p:nvSpPr>
        <p:spPr>
          <a:xfrm>
            <a:off x="3710303" y="2796281"/>
            <a:ext cx="267900" cy="660000"/>
          </a:xfrm>
          <a:prstGeom prst="downArrow">
            <a:avLst>
              <a:gd fmla="val 50000" name="adj1"/>
              <a:gd fmla="val 50000" name="adj2"/>
            </a:avLst>
          </a:prstGeom>
          <a:solidFill>
            <a:srgbClr val="E8DBE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3"/>
          <p:cNvSpPr/>
          <p:nvPr/>
        </p:nvSpPr>
        <p:spPr>
          <a:xfrm>
            <a:off x="6092634" y="2803192"/>
            <a:ext cx="299400" cy="676200"/>
          </a:xfrm>
          <a:prstGeom prst="downArrow">
            <a:avLst>
              <a:gd fmla="val 50000" name="adj1"/>
              <a:gd fmla="val 50000" name="adj2"/>
            </a:avLst>
          </a:prstGeom>
          <a:solidFill>
            <a:srgbClr val="E8DBE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
          <p:cNvSpPr/>
          <p:nvPr/>
        </p:nvSpPr>
        <p:spPr>
          <a:xfrm>
            <a:off x="7811515" y="2839765"/>
            <a:ext cx="271200" cy="638100"/>
          </a:xfrm>
          <a:prstGeom prst="downArrow">
            <a:avLst>
              <a:gd fmla="val 50000" name="adj1"/>
              <a:gd fmla="val 50000" name="adj2"/>
            </a:avLst>
          </a:prstGeom>
          <a:solidFill>
            <a:srgbClr val="E8DBE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3"/>
          <p:cNvSpPr/>
          <p:nvPr/>
        </p:nvSpPr>
        <p:spPr>
          <a:xfrm rot="10800000">
            <a:off x="911677" y="4817208"/>
            <a:ext cx="159881" cy="488326"/>
          </a:xfrm>
          <a:prstGeom prst="downArrow">
            <a:avLst>
              <a:gd fmla="val 50000" name="adj1"/>
              <a:gd fmla="val 50000" name="adj2"/>
            </a:avLst>
          </a:prstGeom>
          <a:solidFill>
            <a:srgbClr val="CCE59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3"/>
          <p:cNvSpPr/>
          <p:nvPr/>
        </p:nvSpPr>
        <p:spPr>
          <a:xfrm rot="10800000">
            <a:off x="2490734" y="4825806"/>
            <a:ext cx="202704" cy="493282"/>
          </a:xfrm>
          <a:prstGeom prst="downArrow">
            <a:avLst>
              <a:gd fmla="val 50000" name="adj1"/>
              <a:gd fmla="val 50000" name="adj2"/>
            </a:avLst>
          </a:prstGeom>
          <a:solidFill>
            <a:srgbClr val="CCE59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3"/>
          <p:cNvSpPr/>
          <p:nvPr/>
        </p:nvSpPr>
        <p:spPr>
          <a:xfrm rot="10800000">
            <a:off x="3778696" y="4800978"/>
            <a:ext cx="223663" cy="504556"/>
          </a:xfrm>
          <a:prstGeom prst="downArrow">
            <a:avLst>
              <a:gd fmla="val 50000" name="adj1"/>
              <a:gd fmla="val 50000" name="adj2"/>
            </a:avLst>
          </a:prstGeom>
          <a:solidFill>
            <a:srgbClr val="CCE59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3"/>
          <p:cNvSpPr/>
          <p:nvPr/>
        </p:nvSpPr>
        <p:spPr>
          <a:xfrm rot="10800000">
            <a:off x="6011685" y="4825806"/>
            <a:ext cx="179190" cy="493282"/>
          </a:xfrm>
          <a:prstGeom prst="downArrow">
            <a:avLst>
              <a:gd fmla="val 50000" name="adj1"/>
              <a:gd fmla="val 50000" name="adj2"/>
            </a:avLst>
          </a:prstGeom>
          <a:solidFill>
            <a:srgbClr val="CCE59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3"/>
          <p:cNvSpPr/>
          <p:nvPr/>
        </p:nvSpPr>
        <p:spPr>
          <a:xfrm rot="10800000">
            <a:off x="7868989" y="4814034"/>
            <a:ext cx="196053" cy="505054"/>
          </a:xfrm>
          <a:prstGeom prst="downArrow">
            <a:avLst>
              <a:gd fmla="val 50000" name="adj1"/>
              <a:gd fmla="val 50000" name="adj2"/>
            </a:avLst>
          </a:prstGeom>
          <a:solidFill>
            <a:srgbClr val="CCE59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8"/>
          <p:cNvSpPr txBox="1"/>
          <p:nvPr>
            <p:ph type="title"/>
          </p:nvPr>
        </p:nvSpPr>
        <p:spPr>
          <a:xfrm>
            <a:off x="991862" y="26212"/>
            <a:ext cx="7886700" cy="101710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727E"/>
              </a:buClr>
              <a:buSzPct val="100000"/>
              <a:buFont typeface="Arial"/>
              <a:buNone/>
            </a:pPr>
            <a:r>
              <a:rPr b="1" lang="en-US" sz="3600">
                <a:solidFill>
                  <a:srgbClr val="00727E"/>
                </a:solidFill>
                <a:latin typeface="Arial"/>
                <a:ea typeface="Arial"/>
                <a:cs typeface="Arial"/>
                <a:sym typeface="Arial"/>
              </a:rPr>
              <a:t>Water, Sanitation, and Hygiene (WASH) and Nutrition</a:t>
            </a:r>
            <a:endParaRPr sz="3600">
              <a:latin typeface="Arial"/>
              <a:ea typeface="Arial"/>
              <a:cs typeface="Arial"/>
              <a:sym typeface="Arial"/>
            </a:endParaRPr>
          </a:p>
        </p:txBody>
      </p:sp>
      <p:sp>
        <p:nvSpPr>
          <p:cNvPr id="445" name="Google Shape;445;p28"/>
          <p:cNvSpPr txBox="1"/>
          <p:nvPr>
            <p:ph idx="12" type="sldNum"/>
          </p:nvPr>
        </p:nvSpPr>
        <p:spPr>
          <a:xfrm>
            <a:off x="7613018" y="6649481"/>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446" name="Google Shape;446;p28"/>
          <p:cNvSpPr/>
          <p:nvPr/>
        </p:nvSpPr>
        <p:spPr>
          <a:xfrm>
            <a:off x="1491926" y="1399815"/>
            <a:ext cx="2371725" cy="387970"/>
          </a:xfrm>
          <a:prstGeom prst="rect">
            <a:avLst/>
          </a:prstGeom>
          <a:solidFill>
            <a:srgbClr val="B4DA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Water source far from home</a:t>
            </a:r>
            <a:endParaRPr b="0" i="0" sz="1400" u="none" cap="none" strike="noStrike">
              <a:solidFill>
                <a:srgbClr val="000000"/>
              </a:solidFill>
              <a:latin typeface="Arial"/>
              <a:ea typeface="Arial"/>
              <a:cs typeface="Arial"/>
              <a:sym typeface="Arial"/>
            </a:endParaRPr>
          </a:p>
        </p:txBody>
      </p:sp>
      <p:sp>
        <p:nvSpPr>
          <p:cNvPr id="447" name="Google Shape;447;p28"/>
          <p:cNvSpPr/>
          <p:nvPr/>
        </p:nvSpPr>
        <p:spPr>
          <a:xfrm>
            <a:off x="4302991" y="1439600"/>
            <a:ext cx="1843087" cy="369976"/>
          </a:xfrm>
          <a:prstGeom prst="rect">
            <a:avLst/>
          </a:prstGeom>
          <a:solidFill>
            <a:srgbClr val="B4DA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High price of water</a:t>
            </a:r>
            <a:endParaRPr b="0" i="0" sz="1400" u="none" cap="none" strike="noStrike">
              <a:solidFill>
                <a:srgbClr val="000000"/>
              </a:solidFill>
              <a:latin typeface="Arial"/>
              <a:ea typeface="Arial"/>
              <a:cs typeface="Arial"/>
              <a:sym typeface="Arial"/>
            </a:endParaRPr>
          </a:p>
        </p:txBody>
      </p:sp>
      <p:sp>
        <p:nvSpPr>
          <p:cNvPr id="448" name="Google Shape;448;p28"/>
          <p:cNvSpPr/>
          <p:nvPr/>
        </p:nvSpPr>
        <p:spPr>
          <a:xfrm>
            <a:off x="2986350" y="1925886"/>
            <a:ext cx="2171700" cy="337498"/>
          </a:xfrm>
          <a:prstGeom prst="rect">
            <a:avLst/>
          </a:prstGeom>
          <a:solidFill>
            <a:srgbClr val="B4DA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Inadequate storage</a:t>
            </a:r>
            <a:endParaRPr b="0" i="0" sz="1400" u="none" cap="none" strike="noStrike">
              <a:solidFill>
                <a:srgbClr val="000000"/>
              </a:solidFill>
              <a:latin typeface="Arial"/>
              <a:ea typeface="Arial"/>
              <a:cs typeface="Arial"/>
              <a:sym typeface="Arial"/>
            </a:endParaRPr>
          </a:p>
        </p:txBody>
      </p:sp>
      <p:sp>
        <p:nvSpPr>
          <p:cNvPr id="449" name="Google Shape;449;p28"/>
          <p:cNvSpPr/>
          <p:nvPr/>
        </p:nvSpPr>
        <p:spPr>
          <a:xfrm>
            <a:off x="2970684" y="2696221"/>
            <a:ext cx="2171700" cy="386868"/>
          </a:xfrm>
          <a:prstGeom prst="rect">
            <a:avLst/>
          </a:prstGeom>
          <a:solidFill>
            <a:srgbClr val="FAC49A"/>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Low water quality</a:t>
            </a:r>
            <a:endParaRPr b="0" i="0" sz="1400" u="none" cap="none" strike="noStrike">
              <a:solidFill>
                <a:srgbClr val="000000"/>
              </a:solidFill>
              <a:latin typeface="Arial"/>
              <a:ea typeface="Arial"/>
              <a:cs typeface="Arial"/>
              <a:sym typeface="Arial"/>
            </a:endParaRPr>
          </a:p>
        </p:txBody>
      </p:sp>
      <p:sp>
        <p:nvSpPr>
          <p:cNvPr id="450" name="Google Shape;450;p28"/>
          <p:cNvSpPr/>
          <p:nvPr/>
        </p:nvSpPr>
        <p:spPr>
          <a:xfrm>
            <a:off x="1663376" y="3337609"/>
            <a:ext cx="2200275" cy="362181"/>
          </a:xfrm>
          <a:prstGeom prst="rect">
            <a:avLst/>
          </a:prstGeom>
          <a:solidFill>
            <a:srgbClr val="FAC49A"/>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Unimproved sanitation</a:t>
            </a:r>
            <a:endParaRPr b="0" i="0" sz="1400" u="none" cap="none" strike="noStrike">
              <a:solidFill>
                <a:srgbClr val="000000"/>
              </a:solidFill>
              <a:latin typeface="Arial"/>
              <a:ea typeface="Arial"/>
              <a:cs typeface="Arial"/>
              <a:sym typeface="Arial"/>
            </a:endParaRPr>
          </a:p>
        </p:txBody>
      </p:sp>
      <p:sp>
        <p:nvSpPr>
          <p:cNvPr id="451" name="Google Shape;451;p28"/>
          <p:cNvSpPr/>
          <p:nvPr/>
        </p:nvSpPr>
        <p:spPr>
          <a:xfrm>
            <a:off x="4411482" y="3337609"/>
            <a:ext cx="2200275" cy="309265"/>
          </a:xfrm>
          <a:prstGeom prst="rect">
            <a:avLst/>
          </a:prstGeom>
          <a:solidFill>
            <a:srgbClr val="FAC49A"/>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Poor hand-washing</a:t>
            </a:r>
            <a:endParaRPr b="0" i="0" sz="1400" u="none" cap="none" strike="noStrike">
              <a:solidFill>
                <a:srgbClr val="000000"/>
              </a:solidFill>
              <a:latin typeface="Arial"/>
              <a:ea typeface="Arial"/>
              <a:cs typeface="Arial"/>
              <a:sym typeface="Arial"/>
            </a:endParaRPr>
          </a:p>
        </p:txBody>
      </p:sp>
      <p:sp>
        <p:nvSpPr>
          <p:cNvPr id="452" name="Google Shape;452;p28"/>
          <p:cNvSpPr/>
          <p:nvPr/>
        </p:nvSpPr>
        <p:spPr>
          <a:xfrm>
            <a:off x="2700599" y="4148525"/>
            <a:ext cx="3157537" cy="341034"/>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Fecal contamination of home</a:t>
            </a:r>
            <a:endParaRPr b="0" i="0" sz="1400" u="none" cap="none" strike="noStrike">
              <a:solidFill>
                <a:srgbClr val="000000"/>
              </a:solidFill>
              <a:latin typeface="Arial"/>
              <a:ea typeface="Arial"/>
              <a:cs typeface="Arial"/>
              <a:sym typeface="Arial"/>
            </a:endParaRPr>
          </a:p>
        </p:txBody>
      </p:sp>
      <p:sp>
        <p:nvSpPr>
          <p:cNvPr id="453" name="Google Shape;453;p28"/>
          <p:cNvSpPr/>
          <p:nvPr/>
        </p:nvSpPr>
        <p:spPr>
          <a:xfrm>
            <a:off x="1663376" y="4847018"/>
            <a:ext cx="1185862" cy="399962"/>
          </a:xfrm>
          <a:prstGeom prst="rect">
            <a:avLst/>
          </a:prstGeom>
          <a:solidFill>
            <a:srgbClr val="92D0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Infection </a:t>
            </a:r>
            <a:endParaRPr b="0" i="0" sz="1400" u="none" cap="none" strike="noStrike">
              <a:solidFill>
                <a:srgbClr val="000000"/>
              </a:solidFill>
              <a:latin typeface="Arial"/>
              <a:ea typeface="Arial"/>
              <a:cs typeface="Arial"/>
              <a:sym typeface="Arial"/>
            </a:endParaRPr>
          </a:p>
        </p:txBody>
      </p:sp>
      <p:sp>
        <p:nvSpPr>
          <p:cNvPr id="454" name="Google Shape;454;p28"/>
          <p:cNvSpPr/>
          <p:nvPr/>
        </p:nvSpPr>
        <p:spPr>
          <a:xfrm>
            <a:off x="3090935" y="4874460"/>
            <a:ext cx="1545431" cy="399962"/>
          </a:xfrm>
          <a:prstGeom prst="rect">
            <a:avLst/>
          </a:prstGeom>
          <a:solidFill>
            <a:srgbClr val="92D0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Environmental enteropathy</a:t>
            </a:r>
            <a:endParaRPr b="0" i="0" sz="1400" u="none" cap="none" strike="noStrike">
              <a:solidFill>
                <a:srgbClr val="000000"/>
              </a:solidFill>
              <a:latin typeface="Arial"/>
              <a:ea typeface="Arial"/>
              <a:cs typeface="Arial"/>
              <a:sym typeface="Arial"/>
            </a:endParaRPr>
          </a:p>
        </p:txBody>
      </p:sp>
      <p:sp>
        <p:nvSpPr>
          <p:cNvPr id="455" name="Google Shape;455;p28"/>
          <p:cNvSpPr/>
          <p:nvPr/>
        </p:nvSpPr>
        <p:spPr>
          <a:xfrm>
            <a:off x="6305790" y="4969987"/>
            <a:ext cx="1750219" cy="321231"/>
          </a:xfrm>
          <a:prstGeom prst="rect">
            <a:avLst/>
          </a:prstGeom>
          <a:solidFill>
            <a:srgbClr val="FAC49A"/>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Poor water quality</a:t>
            </a:r>
            <a:endParaRPr b="0" i="0" sz="1400" u="none" cap="none" strike="noStrike">
              <a:solidFill>
                <a:srgbClr val="000000"/>
              </a:solidFill>
              <a:latin typeface="Arial"/>
              <a:ea typeface="Arial"/>
              <a:cs typeface="Arial"/>
              <a:sym typeface="Arial"/>
            </a:endParaRPr>
          </a:p>
        </p:txBody>
      </p:sp>
      <p:sp>
        <p:nvSpPr>
          <p:cNvPr id="456" name="Google Shape;456;p28"/>
          <p:cNvSpPr/>
          <p:nvPr/>
        </p:nvSpPr>
        <p:spPr>
          <a:xfrm>
            <a:off x="4899780" y="4909161"/>
            <a:ext cx="1145381" cy="382057"/>
          </a:xfrm>
          <a:prstGeom prst="rect">
            <a:avLst/>
          </a:prstGeom>
          <a:solidFill>
            <a:srgbClr val="92D050"/>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Diarrhea </a:t>
            </a:r>
            <a:endParaRPr b="0" i="0" sz="1400" u="none" cap="none" strike="noStrike">
              <a:solidFill>
                <a:srgbClr val="000000"/>
              </a:solidFill>
              <a:latin typeface="Arial"/>
              <a:ea typeface="Arial"/>
              <a:cs typeface="Arial"/>
              <a:sym typeface="Arial"/>
            </a:endParaRPr>
          </a:p>
        </p:txBody>
      </p:sp>
      <p:sp>
        <p:nvSpPr>
          <p:cNvPr id="457" name="Google Shape;457;p28"/>
          <p:cNvSpPr/>
          <p:nvPr/>
        </p:nvSpPr>
        <p:spPr>
          <a:xfrm>
            <a:off x="3055288" y="5763405"/>
            <a:ext cx="2200275" cy="399962"/>
          </a:xfrm>
          <a:prstGeom prst="rect">
            <a:avLst/>
          </a:prstGeom>
          <a:solidFill>
            <a:srgbClr val="B35208"/>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Poor nutrition status</a:t>
            </a:r>
            <a:endParaRPr b="0" i="0" sz="1400" u="none" cap="none" strike="noStrike">
              <a:solidFill>
                <a:srgbClr val="000000"/>
              </a:solidFill>
              <a:latin typeface="Arial"/>
              <a:ea typeface="Arial"/>
              <a:cs typeface="Arial"/>
              <a:sym typeface="Arial"/>
            </a:endParaRPr>
          </a:p>
        </p:txBody>
      </p:sp>
      <p:sp>
        <p:nvSpPr>
          <p:cNvPr id="458" name="Google Shape;458;p28"/>
          <p:cNvSpPr/>
          <p:nvPr/>
        </p:nvSpPr>
        <p:spPr>
          <a:xfrm>
            <a:off x="5991190" y="6025531"/>
            <a:ext cx="1863140" cy="641125"/>
          </a:xfrm>
          <a:prstGeom prst="rect">
            <a:avLst/>
          </a:prstGeom>
          <a:solidFill>
            <a:srgbClr val="B4DA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Unprotected water source, contamination during handling</a:t>
            </a:r>
            <a:endParaRPr b="0" i="0" sz="1400" u="none" cap="none" strike="noStrike">
              <a:solidFill>
                <a:srgbClr val="000000"/>
              </a:solidFill>
              <a:latin typeface="Arial"/>
              <a:ea typeface="Arial"/>
              <a:cs typeface="Arial"/>
              <a:sym typeface="Arial"/>
            </a:endParaRPr>
          </a:p>
        </p:txBody>
      </p:sp>
      <p:sp>
        <p:nvSpPr>
          <p:cNvPr id="459" name="Google Shape;459;p28"/>
          <p:cNvSpPr/>
          <p:nvPr/>
        </p:nvSpPr>
        <p:spPr>
          <a:xfrm>
            <a:off x="7436336" y="3709224"/>
            <a:ext cx="1685925" cy="414086"/>
          </a:xfrm>
          <a:prstGeom prst="rect">
            <a:avLst/>
          </a:prstGeom>
          <a:solidFill>
            <a:srgbClr val="E6F2C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Less money for food</a:t>
            </a:r>
            <a:endParaRPr b="0" i="0" sz="1400" u="none" cap="none" strike="noStrike">
              <a:solidFill>
                <a:srgbClr val="000000"/>
              </a:solidFill>
              <a:latin typeface="Arial"/>
              <a:ea typeface="Arial"/>
              <a:cs typeface="Arial"/>
              <a:sym typeface="Arial"/>
            </a:endParaRPr>
          </a:p>
        </p:txBody>
      </p:sp>
      <p:sp>
        <p:nvSpPr>
          <p:cNvPr id="460" name="Google Shape;460;p28"/>
          <p:cNvSpPr/>
          <p:nvPr/>
        </p:nvSpPr>
        <p:spPr>
          <a:xfrm>
            <a:off x="7302506" y="2251641"/>
            <a:ext cx="1685925" cy="414086"/>
          </a:xfrm>
          <a:prstGeom prst="rect">
            <a:avLst/>
          </a:prstGeom>
          <a:solidFill>
            <a:srgbClr val="B4DAFF"/>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Expensive water</a:t>
            </a:r>
            <a:endParaRPr b="0" i="0" sz="1400" u="none" cap="none" strike="noStrike">
              <a:solidFill>
                <a:srgbClr val="000000"/>
              </a:solidFill>
              <a:latin typeface="Arial"/>
              <a:ea typeface="Arial"/>
              <a:cs typeface="Arial"/>
              <a:sym typeface="Arial"/>
            </a:endParaRPr>
          </a:p>
        </p:txBody>
      </p:sp>
      <p:sp>
        <p:nvSpPr>
          <p:cNvPr id="461" name="Google Shape;461;p28"/>
          <p:cNvSpPr/>
          <p:nvPr/>
        </p:nvSpPr>
        <p:spPr>
          <a:xfrm>
            <a:off x="0" y="5062718"/>
            <a:ext cx="1388295" cy="584997"/>
          </a:xfrm>
          <a:prstGeom prst="rect">
            <a:avLst/>
          </a:prstGeom>
          <a:solidFill>
            <a:srgbClr val="E6F2CD"/>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Less time for food preparation</a:t>
            </a:r>
            <a:endParaRPr b="0" i="0" sz="1400" u="none" cap="none" strike="noStrike">
              <a:solidFill>
                <a:srgbClr val="000000"/>
              </a:solidFill>
              <a:latin typeface="Arial"/>
              <a:ea typeface="Arial"/>
              <a:cs typeface="Arial"/>
              <a:sym typeface="Arial"/>
            </a:endParaRPr>
          </a:p>
        </p:txBody>
      </p:sp>
      <p:cxnSp>
        <p:nvCxnSpPr>
          <p:cNvPr id="462" name="Google Shape;462;p28"/>
          <p:cNvCxnSpPr/>
          <p:nvPr/>
        </p:nvCxnSpPr>
        <p:spPr>
          <a:xfrm rot="10800000">
            <a:off x="5495160" y="1797057"/>
            <a:ext cx="0" cy="667991"/>
          </a:xfrm>
          <a:prstGeom prst="straightConnector1">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463" name="Google Shape;463;p28"/>
          <p:cNvCxnSpPr>
            <a:stCxn id="448" idx="2"/>
            <a:endCxn id="449" idx="0"/>
          </p:cNvCxnSpPr>
          <p:nvPr/>
        </p:nvCxnSpPr>
        <p:spPr>
          <a:xfrm flipH="1">
            <a:off x="4056600" y="2263384"/>
            <a:ext cx="15600" cy="4329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464" name="Google Shape;464;p28"/>
          <p:cNvCxnSpPr>
            <a:stCxn id="449" idx="3"/>
            <a:endCxn id="451" idx="0"/>
          </p:cNvCxnSpPr>
          <p:nvPr/>
        </p:nvCxnSpPr>
        <p:spPr>
          <a:xfrm>
            <a:off x="5142384" y="2889655"/>
            <a:ext cx="369300" cy="447900"/>
          </a:xfrm>
          <a:prstGeom prst="bentConnector2">
            <a:avLst/>
          </a:prstGeom>
          <a:noFill/>
          <a:ln cap="flat" cmpd="sng" w="19050">
            <a:solidFill>
              <a:schemeClr val="accent6"/>
            </a:solidFill>
            <a:prstDash val="solid"/>
            <a:miter lim="800000"/>
            <a:headEnd len="sm" w="sm" type="none"/>
            <a:tailEnd len="med" w="med" type="triangle"/>
          </a:ln>
        </p:spPr>
      </p:cxnSp>
      <p:cxnSp>
        <p:nvCxnSpPr>
          <p:cNvPr id="465" name="Google Shape;465;p28"/>
          <p:cNvCxnSpPr/>
          <p:nvPr/>
        </p:nvCxnSpPr>
        <p:spPr>
          <a:xfrm>
            <a:off x="4279367" y="3940331"/>
            <a:ext cx="0" cy="207043"/>
          </a:xfrm>
          <a:prstGeom prst="straightConnector1">
            <a:avLst/>
          </a:prstGeom>
          <a:noFill/>
          <a:ln cap="flat" cmpd="sng" w="19050">
            <a:solidFill>
              <a:schemeClr val="accent6"/>
            </a:solidFill>
            <a:prstDash val="solid"/>
            <a:miter lim="800000"/>
            <a:headEnd len="sm" w="sm" type="none"/>
            <a:tailEnd len="med" w="med" type="triangle"/>
          </a:ln>
        </p:spPr>
      </p:cxnSp>
      <p:cxnSp>
        <p:nvCxnSpPr>
          <p:cNvPr id="466" name="Google Shape;466;p28"/>
          <p:cNvCxnSpPr>
            <a:stCxn id="452" idx="2"/>
          </p:cNvCxnSpPr>
          <p:nvPr/>
        </p:nvCxnSpPr>
        <p:spPr>
          <a:xfrm>
            <a:off x="4279368" y="4489559"/>
            <a:ext cx="0" cy="357600"/>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67" name="Google Shape;467;p28"/>
          <p:cNvCxnSpPr>
            <a:stCxn id="453" idx="2"/>
            <a:endCxn id="456" idx="2"/>
          </p:cNvCxnSpPr>
          <p:nvPr/>
        </p:nvCxnSpPr>
        <p:spPr>
          <a:xfrm flipH="1" rot="-5400000">
            <a:off x="3842407" y="3660880"/>
            <a:ext cx="44100" cy="3216300"/>
          </a:xfrm>
          <a:prstGeom prst="bentConnector3">
            <a:avLst>
              <a:gd fmla="val 618680" name="adj1"/>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468" name="Google Shape;468;p28"/>
          <p:cNvCxnSpPr>
            <a:stCxn id="453" idx="0"/>
            <a:endCxn id="456" idx="0"/>
          </p:cNvCxnSpPr>
          <p:nvPr/>
        </p:nvCxnSpPr>
        <p:spPr>
          <a:xfrm flipH="1" rot="-5400000">
            <a:off x="3833407" y="3269918"/>
            <a:ext cx="62100" cy="3216300"/>
          </a:xfrm>
          <a:prstGeom prst="bentConnector3">
            <a:avLst>
              <a:gd fmla="val -368117" name="adj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69" name="Google Shape;469;p28"/>
          <p:cNvCxnSpPr>
            <a:stCxn id="454" idx="2"/>
          </p:cNvCxnSpPr>
          <p:nvPr/>
        </p:nvCxnSpPr>
        <p:spPr>
          <a:xfrm>
            <a:off x="3863651" y="5274422"/>
            <a:ext cx="0" cy="489000"/>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0" name="Google Shape;470;p28"/>
          <p:cNvCxnSpPr>
            <a:stCxn id="446" idx="1"/>
          </p:cNvCxnSpPr>
          <p:nvPr/>
        </p:nvCxnSpPr>
        <p:spPr>
          <a:xfrm flipH="1">
            <a:off x="477626" y="1593800"/>
            <a:ext cx="1014300" cy="3468900"/>
          </a:xfrm>
          <a:prstGeom prst="bentConnector2">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1" name="Google Shape;471;p28"/>
          <p:cNvCxnSpPr>
            <a:stCxn id="461" idx="2"/>
            <a:endCxn id="457" idx="1"/>
          </p:cNvCxnSpPr>
          <p:nvPr/>
        </p:nvCxnSpPr>
        <p:spPr>
          <a:xfrm flipH="1" rot="-5400000">
            <a:off x="1716847" y="4625015"/>
            <a:ext cx="315600" cy="2361000"/>
          </a:xfrm>
          <a:prstGeom prst="bentConnector2">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2" name="Google Shape;472;p28"/>
          <p:cNvCxnSpPr>
            <a:stCxn id="447" idx="3"/>
            <a:endCxn id="460" idx="0"/>
          </p:cNvCxnSpPr>
          <p:nvPr/>
        </p:nvCxnSpPr>
        <p:spPr>
          <a:xfrm>
            <a:off x="6146078" y="1624588"/>
            <a:ext cx="1999500" cy="627000"/>
          </a:xfrm>
          <a:prstGeom prst="bentConnector2">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3" name="Google Shape;473;p28"/>
          <p:cNvCxnSpPr/>
          <p:nvPr/>
        </p:nvCxnSpPr>
        <p:spPr>
          <a:xfrm>
            <a:off x="8132127" y="2665727"/>
            <a:ext cx="0" cy="1034063"/>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4" name="Google Shape;474;p28"/>
          <p:cNvCxnSpPr>
            <a:stCxn id="458" idx="0"/>
          </p:cNvCxnSpPr>
          <p:nvPr/>
        </p:nvCxnSpPr>
        <p:spPr>
          <a:xfrm rot="10800000">
            <a:off x="6918260" y="5291131"/>
            <a:ext cx="4500" cy="734400"/>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5" name="Google Shape;475;p28"/>
          <p:cNvCxnSpPr>
            <a:stCxn id="459" idx="2"/>
            <a:endCxn id="457" idx="3"/>
          </p:cNvCxnSpPr>
          <p:nvPr/>
        </p:nvCxnSpPr>
        <p:spPr>
          <a:xfrm rot="5400000">
            <a:off x="5847349" y="3531560"/>
            <a:ext cx="1840200" cy="3023700"/>
          </a:xfrm>
          <a:prstGeom prst="bentConnector2">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6" name="Google Shape;476;p28"/>
          <p:cNvCxnSpPr>
            <a:stCxn id="455" idx="0"/>
            <a:endCxn id="452" idx="3"/>
          </p:cNvCxnSpPr>
          <p:nvPr/>
        </p:nvCxnSpPr>
        <p:spPr>
          <a:xfrm flipH="1" rot="5400000">
            <a:off x="6194049" y="3983137"/>
            <a:ext cx="651000" cy="1322700"/>
          </a:xfrm>
          <a:prstGeom prst="bentConnector2">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pic>
        <p:nvPicPr>
          <p:cNvPr id="477" name="Google Shape;477;p28"/>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cxnSp>
        <p:nvCxnSpPr>
          <p:cNvPr id="478" name="Google Shape;478;p28"/>
          <p:cNvCxnSpPr/>
          <p:nvPr/>
        </p:nvCxnSpPr>
        <p:spPr>
          <a:xfrm flipH="1" rot="10800000">
            <a:off x="2763513" y="3659598"/>
            <a:ext cx="2748000" cy="52800"/>
          </a:xfrm>
          <a:prstGeom prst="bentConnector3">
            <a:avLst>
              <a:gd fmla="val 0" name="adj1"/>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479" name="Google Shape;479;p28"/>
          <p:cNvCxnSpPr>
            <a:stCxn id="446" idx="2"/>
          </p:cNvCxnSpPr>
          <p:nvPr/>
        </p:nvCxnSpPr>
        <p:spPr>
          <a:xfrm flipH="1" rot="-5400000">
            <a:off x="3751038" y="714535"/>
            <a:ext cx="670800" cy="2817300"/>
          </a:xfrm>
          <a:prstGeom prst="bentConnector2">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sp>
        <p:nvSpPr>
          <p:cNvPr id="480" name="Google Shape;480;p28"/>
          <p:cNvSpPr txBox="1"/>
          <p:nvPr/>
        </p:nvSpPr>
        <p:spPr>
          <a:xfrm>
            <a:off x="982229" y="6449426"/>
            <a:ext cx="4572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Source: </a:t>
            </a:r>
            <a:r>
              <a:rPr b="0" i="0" lang="en-US" sz="1000" u="sng" cap="none" strike="noStrike">
                <a:solidFill>
                  <a:schemeClr val="hlink"/>
                </a:solidFill>
                <a:latin typeface="Arial"/>
                <a:ea typeface="Arial"/>
                <a:cs typeface="Arial"/>
                <a:sym typeface="Arial"/>
                <a:hlinkClick r:id="rId4"/>
              </a:rPr>
              <a:t>WASH &amp; Nutrition, Implementation Brief - January, 2015 (usaid.gov)</a:t>
            </a:r>
            <a:r>
              <a:rPr b="0" i="0" lang="en-US" sz="1000" u="none" cap="none" strike="noStrike">
                <a:solidFill>
                  <a:srgbClr val="000000"/>
                </a:solidFill>
                <a:latin typeface="Arial"/>
                <a:ea typeface="Arial"/>
                <a:cs typeface="Arial"/>
                <a:sym typeface="Arial"/>
              </a:rPr>
              <a:t> (Cumming 2013)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0"/>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b="1" lang="en-US" sz="3600">
                <a:solidFill>
                  <a:srgbClr val="00727E"/>
                </a:solidFill>
                <a:latin typeface="Arial"/>
                <a:ea typeface="Arial"/>
                <a:cs typeface="Arial"/>
                <a:sym typeface="Arial"/>
              </a:rPr>
              <a:t>Child morbidity in Lao PDR</a:t>
            </a:r>
            <a:endParaRPr b="1" sz="3600">
              <a:solidFill>
                <a:srgbClr val="00727E"/>
              </a:solidFill>
              <a:latin typeface="Arial"/>
              <a:ea typeface="Arial"/>
              <a:cs typeface="Arial"/>
              <a:sym typeface="Arial"/>
            </a:endParaRPr>
          </a:p>
        </p:txBody>
      </p:sp>
      <p:sp>
        <p:nvSpPr>
          <p:cNvPr id="487" name="Google Shape;487;p50"/>
          <p:cNvSpPr txBox="1"/>
          <p:nvPr>
            <p:ph idx="1" type="body"/>
          </p:nvPr>
        </p:nvSpPr>
        <p:spPr>
          <a:xfrm>
            <a:off x="131821" y="1570632"/>
            <a:ext cx="3993046" cy="4678363"/>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600"/>
              </a:spcBef>
              <a:spcAft>
                <a:spcPts val="0"/>
              </a:spcAft>
              <a:buSzPts val="1800"/>
              <a:buChar char="•"/>
            </a:pPr>
            <a:r>
              <a:rPr lang="en-US"/>
              <a:t>Among children under 5 years in 2019:</a:t>
            </a:r>
            <a:endParaRPr/>
          </a:p>
          <a:p>
            <a:pPr indent="-342900" lvl="1" marL="914400" rtl="0" algn="l">
              <a:lnSpc>
                <a:spcPct val="90000"/>
              </a:lnSpc>
              <a:spcBef>
                <a:spcPts val="600"/>
              </a:spcBef>
              <a:spcAft>
                <a:spcPts val="0"/>
              </a:spcAft>
              <a:buSzPts val="1800"/>
              <a:buChar char="•"/>
            </a:pPr>
            <a:r>
              <a:rPr lang="en-US" sz="2800"/>
              <a:t>Lower respiratory infections accounted for over 20% of deaths</a:t>
            </a:r>
            <a:endParaRPr/>
          </a:p>
          <a:p>
            <a:pPr indent="-342900" lvl="1" marL="914400" rtl="0" algn="l">
              <a:lnSpc>
                <a:spcPct val="90000"/>
              </a:lnSpc>
              <a:spcBef>
                <a:spcPts val="600"/>
              </a:spcBef>
              <a:spcAft>
                <a:spcPts val="0"/>
              </a:spcAft>
              <a:buSzPts val="1800"/>
              <a:buChar char="•"/>
            </a:pPr>
            <a:r>
              <a:rPr lang="en-US" sz="2800"/>
              <a:t>Diarrheal diseases accounted for over 5% of deaths</a:t>
            </a:r>
            <a:endParaRPr/>
          </a:p>
        </p:txBody>
      </p:sp>
      <p:sp>
        <p:nvSpPr>
          <p:cNvPr id="488" name="Google Shape;488;p50"/>
          <p:cNvSpPr txBox="1"/>
          <p:nvPr>
            <p:ph idx="12" type="sldNum"/>
          </p:nvPr>
        </p:nvSpPr>
        <p:spPr>
          <a:xfrm>
            <a:off x="7634757" y="6675392"/>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489" name="Google Shape;489;p50"/>
          <p:cNvSpPr txBox="1"/>
          <p:nvPr/>
        </p:nvSpPr>
        <p:spPr>
          <a:xfrm>
            <a:off x="822960" y="6597686"/>
            <a:ext cx="4256689" cy="4385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GBD Compare | IHME Viz Hub (healthdata.org)</a:t>
            </a:r>
            <a:r>
              <a:rPr b="0" i="0" lang="en-US" sz="1000" u="none" cap="none" strike="noStrike">
                <a:solidFill>
                  <a:schemeClr val="dk1"/>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490" name="Google Shape;490;p50"/>
          <p:cNvPicPr preferRelativeResize="0"/>
          <p:nvPr/>
        </p:nvPicPr>
        <p:blipFill rotWithShape="1">
          <a:blip r:embed="rId4">
            <a:alphaModFix/>
          </a:blip>
          <a:srcRect b="0" l="0" r="0" t="0"/>
          <a:stretch/>
        </p:blipFill>
        <p:spPr>
          <a:xfrm>
            <a:off x="4256689" y="1856382"/>
            <a:ext cx="4734755" cy="3153215"/>
          </a:xfrm>
          <a:prstGeom prst="rect">
            <a:avLst/>
          </a:prstGeom>
          <a:noFill/>
          <a:ln>
            <a:noFill/>
          </a:ln>
        </p:spPr>
      </p:pic>
      <p:sp>
        <p:nvSpPr>
          <p:cNvPr id="491" name="Google Shape;491;p50"/>
          <p:cNvSpPr txBox="1"/>
          <p:nvPr/>
        </p:nvSpPr>
        <p:spPr>
          <a:xfrm>
            <a:off x="4256689" y="5085470"/>
            <a:ext cx="4734755"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Photo: </a:t>
            </a:r>
            <a:r>
              <a:rPr b="0" i="0" lang="en-US" sz="1100" u="sng" cap="none" strike="noStrike">
                <a:solidFill>
                  <a:srgbClr val="000000"/>
                </a:solidFill>
                <a:latin typeface="Arial"/>
                <a:ea typeface="Arial"/>
                <a:cs typeface="Arial"/>
                <a:sym typeface="Arial"/>
                <a:hlinkClick r:id="rId5">
                  <a:extLst>
                    <a:ext uri="{A12FA001-AC4F-418D-AE19-62706E023703}">
                      <ahyp:hlinkClr val="tx"/>
                    </a:ext>
                  </a:extLst>
                </a:hlinkClick>
              </a:rPr>
              <a:t>https://www.path.org/articles/hope-for-a-village-a-familys-love-to-protect-their-children/</a:t>
            </a:r>
            <a:r>
              <a:rPr b="0" i="0" lang="en-US"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id="492" name="Google Shape;492;p50"/>
          <p:cNvPicPr preferRelativeResize="0"/>
          <p:nvPr/>
        </p:nvPicPr>
        <p:blipFill rotWithShape="1">
          <a:blip r:embed="rId6">
            <a:alphaModFix/>
          </a:blip>
          <a:srcRect b="0" l="0" r="0" t="0"/>
          <a:stretch/>
        </p:blipFill>
        <p:spPr>
          <a:xfrm>
            <a:off x="22860" y="6159731"/>
            <a:ext cx="800100" cy="657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1"/>
          <p:cNvSpPr txBox="1"/>
          <p:nvPr>
            <p:ph type="title"/>
          </p:nvPr>
        </p:nvSpPr>
        <p:spPr>
          <a:xfrm>
            <a:off x="628650" y="365125"/>
            <a:ext cx="7951200" cy="101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Nutritional status of school-aged children</a:t>
            </a:r>
            <a:endParaRPr/>
          </a:p>
        </p:txBody>
      </p:sp>
      <p:sp>
        <p:nvSpPr>
          <p:cNvPr id="499" name="Google Shape;499;p31"/>
          <p:cNvSpPr txBox="1"/>
          <p:nvPr>
            <p:ph idx="4294967295" type="body"/>
          </p:nvPr>
        </p:nvSpPr>
        <p:spPr>
          <a:xfrm>
            <a:off x="628650" y="1489074"/>
            <a:ext cx="7886700" cy="4849823"/>
          </a:xfrm>
          <a:prstGeom prst="rect">
            <a:avLst/>
          </a:prstGeom>
          <a:noFill/>
          <a:ln>
            <a:noFill/>
          </a:ln>
        </p:spPr>
        <p:txBody>
          <a:bodyPr anchorCtr="0" anchor="t" bIns="45700" lIns="91425" spcFirstLastPara="1" rIns="91425" wrap="square" tIns="45700">
            <a:normAutofit fontScale="77500" lnSpcReduction="20000"/>
          </a:bodyPr>
          <a:lstStyle/>
          <a:p>
            <a:pPr indent="-214313" lvl="0" marL="214313" rtl="0" algn="l">
              <a:lnSpc>
                <a:spcPct val="120000"/>
              </a:lnSpc>
              <a:spcBef>
                <a:spcPts val="1200"/>
              </a:spcBef>
              <a:spcAft>
                <a:spcPts val="0"/>
              </a:spcAft>
              <a:buClr>
                <a:schemeClr val="dk1"/>
              </a:buClr>
              <a:buSzPct val="100000"/>
              <a:buChar char="•"/>
            </a:pPr>
            <a:r>
              <a:rPr lang="en-US">
                <a:latin typeface="Arial"/>
                <a:ea typeface="Arial"/>
                <a:cs typeface="Arial"/>
                <a:sym typeface="Arial"/>
              </a:rPr>
              <a:t>Maintaining a balanced diet and regular exercise is important for all individuals, especially school-aged children (6-12 years)</a:t>
            </a:r>
            <a:endParaRPr/>
          </a:p>
          <a:p>
            <a:pPr indent="-214313" lvl="0" marL="214313" rtl="0" algn="l">
              <a:lnSpc>
                <a:spcPct val="120000"/>
              </a:lnSpc>
              <a:spcBef>
                <a:spcPts val="1200"/>
              </a:spcBef>
              <a:spcAft>
                <a:spcPts val="0"/>
              </a:spcAft>
              <a:buClr>
                <a:schemeClr val="dk1"/>
              </a:buClr>
              <a:buSzPct val="100000"/>
              <a:buChar char="•"/>
            </a:pPr>
            <a:r>
              <a:rPr lang="en-US">
                <a:latin typeface="Arial"/>
                <a:ea typeface="Arial"/>
                <a:cs typeface="Arial"/>
                <a:sym typeface="Arial"/>
              </a:rPr>
              <a:t>Children in this age group are required to eat a variety of foods to ensure optimal intake of all vitamins and minerals</a:t>
            </a:r>
            <a:endParaRPr/>
          </a:p>
          <a:p>
            <a:pPr indent="-214313" lvl="0" marL="214313" rtl="0" algn="l">
              <a:lnSpc>
                <a:spcPct val="120000"/>
              </a:lnSpc>
              <a:spcBef>
                <a:spcPts val="1200"/>
              </a:spcBef>
              <a:spcAft>
                <a:spcPts val="0"/>
              </a:spcAft>
              <a:buClr>
                <a:schemeClr val="dk1"/>
              </a:buClr>
              <a:buSzPct val="100000"/>
              <a:buChar char="•"/>
            </a:pPr>
            <a:r>
              <a:rPr lang="en-US">
                <a:latin typeface="Arial"/>
                <a:ea typeface="Arial"/>
                <a:cs typeface="Arial"/>
                <a:sym typeface="Arial"/>
              </a:rPr>
              <a:t>At the same time, they may face new challenges regarding food choices and habits</a:t>
            </a:r>
            <a:endParaRPr/>
          </a:p>
          <a:p>
            <a:pPr indent="-214313" lvl="0" marL="214313" rtl="0" algn="l">
              <a:lnSpc>
                <a:spcPct val="120000"/>
              </a:lnSpc>
              <a:spcBef>
                <a:spcPts val="1200"/>
              </a:spcBef>
              <a:spcAft>
                <a:spcPts val="0"/>
              </a:spcAft>
              <a:buClr>
                <a:schemeClr val="dk1"/>
              </a:buClr>
              <a:buSzPct val="100000"/>
              <a:buChar char="•"/>
            </a:pPr>
            <a:r>
              <a:rPr lang="en-US">
                <a:latin typeface="Arial"/>
                <a:ea typeface="Arial"/>
                <a:cs typeface="Arial"/>
                <a:sym typeface="Arial"/>
              </a:rPr>
              <a:t>Decisions about what to eat are partly determined by what is provided at home and in school and the influences from friends and the media, especially television</a:t>
            </a:r>
            <a:endParaRPr/>
          </a:p>
        </p:txBody>
      </p:sp>
      <p:sp>
        <p:nvSpPr>
          <p:cNvPr id="500" name="Google Shape;500;p31"/>
          <p:cNvSpPr txBox="1"/>
          <p:nvPr>
            <p:ph idx="12" type="sldNum"/>
          </p:nvPr>
        </p:nvSpPr>
        <p:spPr>
          <a:xfrm>
            <a:off x="7629035" y="6650478"/>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501" name="Google Shape;501;p31"/>
          <p:cNvSpPr txBox="1"/>
          <p:nvPr/>
        </p:nvSpPr>
        <p:spPr>
          <a:xfrm>
            <a:off x="971175" y="6532141"/>
            <a:ext cx="6612382" cy="2461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WHO, 1995; WHO, UNICEF, United Nations University, 2001; Brown KH et al., 2004; Allen L et al., 2006</a:t>
            </a:r>
            <a:endParaRPr b="0" i="0" sz="1000" u="none" cap="none" strike="noStrike">
              <a:solidFill>
                <a:srgbClr val="000000"/>
              </a:solidFill>
              <a:latin typeface="Arial"/>
              <a:ea typeface="Arial"/>
              <a:cs typeface="Arial"/>
              <a:sym typeface="Arial"/>
            </a:endParaRPr>
          </a:p>
        </p:txBody>
      </p:sp>
      <p:pic>
        <p:nvPicPr>
          <p:cNvPr id="502" name="Google Shape;502;p31"/>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2"/>
          <p:cNvSpPr txBox="1"/>
          <p:nvPr>
            <p:ph type="title"/>
          </p:nvPr>
        </p:nvSpPr>
        <p:spPr>
          <a:xfrm>
            <a:off x="532398" y="414328"/>
            <a:ext cx="788670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School feeding programs</a:t>
            </a:r>
            <a:endParaRPr/>
          </a:p>
        </p:txBody>
      </p:sp>
      <p:sp>
        <p:nvSpPr>
          <p:cNvPr id="509" name="Google Shape;509;p32"/>
          <p:cNvSpPr txBox="1"/>
          <p:nvPr>
            <p:ph idx="12" type="sldNum"/>
          </p:nvPr>
        </p:nvSpPr>
        <p:spPr>
          <a:xfrm>
            <a:off x="7664476"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510" name="Google Shape;510;p32"/>
          <p:cNvSpPr txBox="1"/>
          <p:nvPr/>
        </p:nvSpPr>
        <p:spPr>
          <a:xfrm>
            <a:off x="532398" y="1522898"/>
            <a:ext cx="8194508" cy="1000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School feeding programs are intended to</a:t>
            </a:r>
            <a:r>
              <a:rPr b="1" i="0" lang="en-US" sz="1800" u="none" cap="none" strike="noStrike">
                <a:solidFill>
                  <a:schemeClr val="dk1"/>
                </a:solidFill>
                <a:latin typeface="Arial"/>
                <a:ea typeface="Arial"/>
                <a:cs typeface="Arial"/>
                <a:sym typeface="Arial"/>
              </a:rPr>
              <a:t> alleviate short-term hunger, improve nutrition and cognition of children, and transfer income to families</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1" name="Google Shape;511;p32"/>
          <p:cNvSpPr/>
          <p:nvPr/>
        </p:nvSpPr>
        <p:spPr>
          <a:xfrm>
            <a:off x="994610" y="2647903"/>
            <a:ext cx="2069431" cy="721894"/>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Children provided with balanced meal on school days</a:t>
            </a:r>
            <a:endParaRPr b="0" i="0" sz="1400" u="none" cap="none" strike="noStrike">
              <a:solidFill>
                <a:srgbClr val="000000"/>
              </a:solidFill>
              <a:latin typeface="Arial"/>
              <a:ea typeface="Arial"/>
              <a:cs typeface="Arial"/>
              <a:sym typeface="Arial"/>
            </a:endParaRPr>
          </a:p>
        </p:txBody>
      </p:sp>
      <p:sp>
        <p:nvSpPr>
          <p:cNvPr id="512" name="Google Shape;512;p32"/>
          <p:cNvSpPr/>
          <p:nvPr/>
        </p:nvSpPr>
        <p:spPr>
          <a:xfrm>
            <a:off x="994610" y="3913210"/>
            <a:ext cx="2069431" cy="721894"/>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Increased demand for locally produced foods</a:t>
            </a:r>
            <a:endParaRPr b="0" i="0" sz="1400" u="none" cap="none" strike="noStrike">
              <a:solidFill>
                <a:srgbClr val="000000"/>
              </a:solidFill>
              <a:latin typeface="Arial"/>
              <a:ea typeface="Arial"/>
              <a:cs typeface="Arial"/>
              <a:sym typeface="Arial"/>
            </a:endParaRPr>
          </a:p>
        </p:txBody>
      </p:sp>
      <p:sp>
        <p:nvSpPr>
          <p:cNvPr id="513" name="Google Shape;513;p32"/>
          <p:cNvSpPr/>
          <p:nvPr/>
        </p:nvSpPr>
        <p:spPr>
          <a:xfrm>
            <a:off x="994610" y="5178517"/>
            <a:ext cx="2069431" cy="721894"/>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Increased local food production</a:t>
            </a:r>
            <a:endParaRPr b="0" i="0" sz="1400" u="none" cap="none" strike="noStrike">
              <a:solidFill>
                <a:srgbClr val="000000"/>
              </a:solidFill>
              <a:latin typeface="Arial"/>
              <a:ea typeface="Arial"/>
              <a:cs typeface="Arial"/>
              <a:sym typeface="Arial"/>
            </a:endParaRPr>
          </a:p>
        </p:txBody>
      </p:sp>
      <p:sp>
        <p:nvSpPr>
          <p:cNvPr id="514" name="Google Shape;514;p32"/>
          <p:cNvSpPr/>
          <p:nvPr/>
        </p:nvSpPr>
        <p:spPr>
          <a:xfrm>
            <a:off x="3397007" y="2475266"/>
            <a:ext cx="2069431" cy="1437944"/>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Children receive a significant portion of their energy, protein, and micronutrient needs</a:t>
            </a:r>
            <a:endParaRPr b="0" i="0" sz="1400" u="none" cap="none" strike="noStrike">
              <a:solidFill>
                <a:srgbClr val="000000"/>
              </a:solidFill>
              <a:latin typeface="Arial"/>
              <a:ea typeface="Arial"/>
              <a:cs typeface="Arial"/>
              <a:sym typeface="Arial"/>
            </a:endParaRPr>
          </a:p>
        </p:txBody>
      </p:sp>
      <p:sp>
        <p:nvSpPr>
          <p:cNvPr id="515" name="Google Shape;515;p32"/>
          <p:cNvSpPr/>
          <p:nvPr/>
        </p:nvSpPr>
        <p:spPr>
          <a:xfrm>
            <a:off x="3424807" y="4456623"/>
            <a:ext cx="2069431" cy="721894"/>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Increased school enrollment</a:t>
            </a:r>
            <a:endParaRPr b="0" i="0" sz="1400" u="none" cap="none" strike="noStrike">
              <a:solidFill>
                <a:srgbClr val="000000"/>
              </a:solidFill>
              <a:latin typeface="Arial"/>
              <a:ea typeface="Arial"/>
              <a:cs typeface="Arial"/>
              <a:sym typeface="Arial"/>
            </a:endParaRPr>
          </a:p>
        </p:txBody>
      </p:sp>
      <p:sp>
        <p:nvSpPr>
          <p:cNvPr id="516" name="Google Shape;516;p32"/>
          <p:cNvSpPr/>
          <p:nvPr/>
        </p:nvSpPr>
        <p:spPr>
          <a:xfrm>
            <a:off x="5852361" y="2472344"/>
            <a:ext cx="2377240" cy="645927"/>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Reduced short-term hunger</a:t>
            </a:r>
            <a:endParaRPr b="0" i="0" sz="1400" u="none" cap="none" strike="noStrike">
              <a:solidFill>
                <a:srgbClr val="000000"/>
              </a:solidFill>
              <a:latin typeface="Arial"/>
              <a:ea typeface="Arial"/>
              <a:cs typeface="Arial"/>
              <a:sym typeface="Arial"/>
            </a:endParaRPr>
          </a:p>
        </p:txBody>
      </p:sp>
      <p:sp>
        <p:nvSpPr>
          <p:cNvPr id="517" name="Google Shape;517;p32"/>
          <p:cNvSpPr/>
          <p:nvPr/>
        </p:nvSpPr>
        <p:spPr>
          <a:xfrm>
            <a:off x="5852361" y="3399225"/>
            <a:ext cx="2377240" cy="645927"/>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Improved health and nutritional status</a:t>
            </a:r>
            <a:endParaRPr b="0" i="0" sz="1400" u="none" cap="none" strike="noStrike">
              <a:solidFill>
                <a:srgbClr val="000000"/>
              </a:solidFill>
              <a:latin typeface="Arial"/>
              <a:ea typeface="Arial"/>
              <a:cs typeface="Arial"/>
              <a:sym typeface="Arial"/>
            </a:endParaRPr>
          </a:p>
        </p:txBody>
      </p:sp>
      <p:sp>
        <p:nvSpPr>
          <p:cNvPr id="518" name="Google Shape;518;p32"/>
          <p:cNvSpPr/>
          <p:nvPr/>
        </p:nvSpPr>
        <p:spPr>
          <a:xfrm>
            <a:off x="5907961" y="4353409"/>
            <a:ext cx="2377240" cy="645927"/>
          </a:xfrm>
          <a:prstGeom prst="rect">
            <a:avLst/>
          </a:prstGeom>
          <a:solidFill>
            <a:srgbClr val="007995"/>
          </a:solidFill>
          <a:ln cap="flat" cmpd="sng" w="12700">
            <a:solidFill>
              <a:srgbClr val="586F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Improved school performance</a:t>
            </a:r>
            <a:endParaRPr b="0" i="0" sz="1400" u="none" cap="none" strike="noStrike">
              <a:solidFill>
                <a:srgbClr val="000000"/>
              </a:solidFill>
              <a:latin typeface="Arial"/>
              <a:ea typeface="Arial"/>
              <a:cs typeface="Arial"/>
              <a:sym typeface="Arial"/>
            </a:endParaRPr>
          </a:p>
        </p:txBody>
      </p:sp>
      <p:cxnSp>
        <p:nvCxnSpPr>
          <p:cNvPr id="519" name="Google Shape;519;p32"/>
          <p:cNvCxnSpPr>
            <a:stCxn id="511" idx="3"/>
          </p:cNvCxnSpPr>
          <p:nvPr/>
        </p:nvCxnSpPr>
        <p:spPr>
          <a:xfrm>
            <a:off x="3064041" y="3008850"/>
            <a:ext cx="333000" cy="0"/>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0" name="Google Shape;520;p32"/>
          <p:cNvCxnSpPr>
            <a:stCxn id="511" idx="2"/>
            <a:endCxn id="512" idx="0"/>
          </p:cNvCxnSpPr>
          <p:nvPr/>
        </p:nvCxnSpPr>
        <p:spPr>
          <a:xfrm>
            <a:off x="2029326" y="3369797"/>
            <a:ext cx="0" cy="543300"/>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1" name="Google Shape;521;p32"/>
          <p:cNvCxnSpPr/>
          <p:nvPr/>
        </p:nvCxnSpPr>
        <p:spPr>
          <a:xfrm>
            <a:off x="3064041" y="3369797"/>
            <a:ext cx="520407" cy="1086826"/>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2" name="Google Shape;522;p32"/>
          <p:cNvCxnSpPr>
            <a:stCxn id="514" idx="2"/>
            <a:endCxn id="515" idx="0"/>
          </p:cNvCxnSpPr>
          <p:nvPr/>
        </p:nvCxnSpPr>
        <p:spPr>
          <a:xfrm>
            <a:off x="4431723" y="3913210"/>
            <a:ext cx="27900" cy="543300"/>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3" name="Google Shape;523;p32"/>
          <p:cNvCxnSpPr>
            <a:stCxn id="514" idx="3"/>
            <a:endCxn id="516" idx="1"/>
          </p:cNvCxnSpPr>
          <p:nvPr/>
        </p:nvCxnSpPr>
        <p:spPr>
          <a:xfrm flipH="1" rot="10800000">
            <a:off x="5466438" y="2795238"/>
            <a:ext cx="385800" cy="399000"/>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4" name="Google Shape;524;p32"/>
          <p:cNvCxnSpPr>
            <a:stCxn id="514" idx="3"/>
            <a:endCxn id="517" idx="1"/>
          </p:cNvCxnSpPr>
          <p:nvPr/>
        </p:nvCxnSpPr>
        <p:spPr>
          <a:xfrm>
            <a:off x="5466438" y="3194238"/>
            <a:ext cx="385800" cy="528000"/>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5" name="Google Shape;525;p32"/>
          <p:cNvCxnSpPr>
            <a:stCxn id="514" idx="3"/>
            <a:endCxn id="518" idx="1"/>
          </p:cNvCxnSpPr>
          <p:nvPr/>
        </p:nvCxnSpPr>
        <p:spPr>
          <a:xfrm>
            <a:off x="5466438" y="3194238"/>
            <a:ext cx="441600" cy="1482000"/>
          </a:xfrm>
          <a:prstGeom prst="straightConnector1">
            <a:avLst/>
          </a:prstGeom>
          <a:noFill/>
          <a:ln cap="flat" cmpd="sng" w="19050">
            <a:solidFill>
              <a:schemeClr val="accent5"/>
            </a:solidFill>
            <a:prstDash val="solid"/>
            <a:miter lim="800000"/>
            <a:headEnd len="sm" w="sm" type="none"/>
            <a:tailEnd len="med" w="med" type="triangle"/>
          </a:ln>
        </p:spPr>
      </p:cxnSp>
      <p:cxnSp>
        <p:nvCxnSpPr>
          <p:cNvPr id="526" name="Google Shape;526;p32"/>
          <p:cNvCxnSpPr>
            <a:stCxn id="512" idx="2"/>
            <a:endCxn id="513" idx="0"/>
          </p:cNvCxnSpPr>
          <p:nvPr/>
        </p:nvCxnSpPr>
        <p:spPr>
          <a:xfrm>
            <a:off x="2029326" y="4635104"/>
            <a:ext cx="0" cy="543300"/>
          </a:xfrm>
          <a:prstGeom prst="straightConnector1">
            <a:avLst/>
          </a:prstGeom>
          <a:noFill/>
          <a:ln cap="flat" cmpd="sng" w="19050">
            <a:solidFill>
              <a:schemeClr val="accent5"/>
            </a:solidFill>
            <a:prstDash val="solid"/>
            <a:miter lim="800000"/>
            <a:headEnd len="sm" w="sm" type="none"/>
            <a:tailEnd len="med" w="med" type="triangle"/>
          </a:ln>
        </p:spPr>
      </p:cxnSp>
      <p:sp>
        <p:nvSpPr>
          <p:cNvPr id="527" name="Google Shape;527;p32"/>
          <p:cNvSpPr txBox="1"/>
          <p:nvPr/>
        </p:nvSpPr>
        <p:spPr>
          <a:xfrm>
            <a:off x="971175" y="6443824"/>
            <a:ext cx="5859116"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Adapted from: conceptual framework of the possible of the impacts of locally sourced school feeding interventions(NEPAD, 2005a;2005b)</a:t>
            </a:r>
            <a:endParaRPr b="0" i="0" sz="1000" u="none" cap="none" strike="noStrike">
              <a:solidFill>
                <a:srgbClr val="000000"/>
              </a:solidFill>
              <a:latin typeface="Arial"/>
              <a:ea typeface="Arial"/>
              <a:cs typeface="Arial"/>
              <a:sym typeface="Arial"/>
            </a:endParaRPr>
          </a:p>
        </p:txBody>
      </p:sp>
      <p:pic>
        <p:nvPicPr>
          <p:cNvPr id="528" name="Google Shape;528;p32"/>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3"/>
          <p:cNvSpPr txBox="1"/>
          <p:nvPr>
            <p:ph type="title"/>
          </p:nvPr>
        </p:nvSpPr>
        <p:spPr>
          <a:xfrm>
            <a:off x="628650" y="455308"/>
            <a:ext cx="8592120" cy="10171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Georgia"/>
              <a:buNone/>
            </a:pPr>
            <a:r>
              <a:rPr b="1" lang="en-US" sz="3600">
                <a:solidFill>
                  <a:srgbClr val="00727E"/>
                </a:solidFill>
                <a:latin typeface="Arial"/>
                <a:ea typeface="Arial"/>
                <a:cs typeface="Arial"/>
                <a:sym typeface="Arial"/>
              </a:rPr>
              <a:t>Overweight among under-five children in Lao PDR</a:t>
            </a:r>
            <a:endParaRPr>
              <a:latin typeface="Arial"/>
              <a:ea typeface="Arial"/>
              <a:cs typeface="Arial"/>
              <a:sym typeface="Arial"/>
            </a:endParaRPr>
          </a:p>
        </p:txBody>
      </p:sp>
      <p:sp>
        <p:nvSpPr>
          <p:cNvPr id="535" name="Google Shape;535;p33"/>
          <p:cNvSpPr txBox="1"/>
          <p:nvPr>
            <p:ph idx="12" type="sldNum"/>
          </p:nvPr>
        </p:nvSpPr>
        <p:spPr>
          <a:xfrm>
            <a:off x="7711527" y="6669112"/>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536" name="Google Shape;536;p33"/>
          <p:cNvSpPr txBox="1"/>
          <p:nvPr/>
        </p:nvSpPr>
        <p:spPr>
          <a:xfrm>
            <a:off x="628650" y="5376041"/>
            <a:ext cx="7951090" cy="5517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7" name="Google Shape;537;p33"/>
          <p:cNvSpPr txBox="1"/>
          <p:nvPr/>
        </p:nvSpPr>
        <p:spPr>
          <a:xfrm>
            <a:off x="787284" y="4927608"/>
            <a:ext cx="7951090" cy="16157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6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Overweight/obesity in childhood can have metabolic and health consequences throughout life</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Children who have obesity are more likely to become adults with obesity</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Adult obesity is associated with increased risk of several serious health conditions including heart disease, type 2 diabetes, and cancer</a:t>
            </a:r>
            <a:endParaRPr b="0" i="0" sz="1600" u="none" cap="none" strike="noStrike">
              <a:solidFill>
                <a:schemeClr val="dk1"/>
              </a:solidFill>
              <a:latin typeface="Arial"/>
              <a:ea typeface="Arial"/>
              <a:cs typeface="Arial"/>
              <a:sym typeface="Arial"/>
            </a:endParaRPr>
          </a:p>
        </p:txBody>
      </p:sp>
      <p:sp>
        <p:nvSpPr>
          <p:cNvPr id="538" name="Google Shape;538;p33"/>
          <p:cNvSpPr txBox="1"/>
          <p:nvPr/>
        </p:nvSpPr>
        <p:spPr>
          <a:xfrm>
            <a:off x="919101" y="6574778"/>
            <a:ext cx="7305795" cy="2461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Source: </a:t>
            </a:r>
            <a:r>
              <a:rPr b="0" i="0" lang="en-US" sz="1000" u="sng" cap="none" strike="noStrike">
                <a:solidFill>
                  <a:srgbClr val="000000"/>
                </a:solidFill>
                <a:latin typeface="Arial"/>
                <a:ea typeface="Arial"/>
                <a:cs typeface="Arial"/>
                <a:sym typeface="Arial"/>
                <a:hlinkClick r:id="rId3">
                  <a:extLst>
                    <a:ext uri="{A12FA001-AC4F-418D-AE19-62706E023703}">
                      <ahyp:hlinkClr val="tx"/>
                    </a:ext>
                  </a:extLst>
                </a:hlinkClick>
              </a:rPr>
              <a:t>Global Nutrition Report | Country Nutrition Profiles - Global Nutrition Report</a:t>
            </a:r>
            <a:endParaRPr b="0" i="0" sz="1000" u="none" cap="none" strike="noStrike">
              <a:solidFill>
                <a:schemeClr val="dk1"/>
              </a:solidFill>
              <a:latin typeface="Arial"/>
              <a:ea typeface="Arial"/>
              <a:cs typeface="Arial"/>
              <a:sym typeface="Arial"/>
            </a:endParaRPr>
          </a:p>
        </p:txBody>
      </p:sp>
      <p:pic>
        <p:nvPicPr>
          <p:cNvPr id="539" name="Google Shape;539;p33"/>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pic>
        <p:nvPicPr>
          <p:cNvPr id="540" name="Google Shape;540;p33"/>
          <p:cNvPicPr preferRelativeResize="0"/>
          <p:nvPr/>
        </p:nvPicPr>
        <p:blipFill rotWithShape="1">
          <a:blip r:embed="rId5">
            <a:alphaModFix/>
          </a:blip>
          <a:srcRect b="0" l="0" r="0" t="0"/>
          <a:stretch/>
        </p:blipFill>
        <p:spPr>
          <a:xfrm>
            <a:off x="279158" y="1622094"/>
            <a:ext cx="8585680" cy="30812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4"/>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Takeaway messages</a:t>
            </a:r>
            <a:endParaRPr/>
          </a:p>
        </p:txBody>
      </p:sp>
      <p:sp>
        <p:nvSpPr>
          <p:cNvPr id="547" name="Google Shape;547;p34"/>
          <p:cNvSpPr txBox="1"/>
          <p:nvPr>
            <p:ph idx="1" type="body"/>
          </p:nvPr>
        </p:nvSpPr>
        <p:spPr>
          <a:xfrm>
            <a:off x="628650" y="1487967"/>
            <a:ext cx="7886700" cy="4678363"/>
          </a:xfrm>
          <a:prstGeom prst="rect">
            <a:avLst/>
          </a:prstGeom>
          <a:noFill/>
          <a:ln>
            <a:noFill/>
          </a:ln>
        </p:spPr>
        <p:txBody>
          <a:bodyPr anchorCtr="0" anchor="t" bIns="45700" lIns="91425" spcFirstLastPara="1" rIns="91425" wrap="square" tIns="45700">
            <a:normAutofit/>
          </a:bodyPr>
          <a:lstStyle/>
          <a:p>
            <a:pPr indent="-514350" lvl="0" marL="514350" rtl="0" algn="l">
              <a:lnSpc>
                <a:spcPct val="120000"/>
              </a:lnSpc>
              <a:spcBef>
                <a:spcPts val="1200"/>
              </a:spcBef>
              <a:spcAft>
                <a:spcPts val="0"/>
              </a:spcAft>
              <a:buClr>
                <a:schemeClr val="dk1"/>
              </a:buClr>
              <a:buSzPts val="2800"/>
              <a:buAutoNum type="arabicPeriod"/>
            </a:pPr>
            <a:r>
              <a:rPr lang="en-US" sz="2400">
                <a:latin typeface="Arial"/>
                <a:ea typeface="Arial"/>
                <a:cs typeface="Arial"/>
                <a:sym typeface="Arial"/>
              </a:rPr>
              <a:t>Optimum nutrition is important throughout the life cycle and especially in the first 1000 days of life.</a:t>
            </a:r>
            <a:endParaRPr sz="2400"/>
          </a:p>
          <a:p>
            <a:pPr indent="-514350" lvl="0" marL="514350" rtl="0" algn="l">
              <a:lnSpc>
                <a:spcPct val="120000"/>
              </a:lnSpc>
              <a:spcBef>
                <a:spcPts val="1200"/>
              </a:spcBef>
              <a:spcAft>
                <a:spcPts val="0"/>
              </a:spcAft>
              <a:buClr>
                <a:schemeClr val="dk1"/>
              </a:buClr>
              <a:buSzPts val="2800"/>
              <a:buAutoNum type="arabicPeriod"/>
            </a:pPr>
            <a:r>
              <a:rPr lang="en-US" sz="2400">
                <a:latin typeface="Arial"/>
                <a:ea typeface="Arial"/>
                <a:cs typeface="Arial"/>
                <a:sym typeface="Arial"/>
              </a:rPr>
              <a:t>IYCF and WASH address proximal causes of malnutrition.</a:t>
            </a:r>
            <a:endParaRPr sz="2400"/>
          </a:p>
          <a:p>
            <a:pPr indent="-514350" lvl="0" marL="514350" rtl="0" algn="l">
              <a:lnSpc>
                <a:spcPct val="120000"/>
              </a:lnSpc>
              <a:spcBef>
                <a:spcPts val="1200"/>
              </a:spcBef>
              <a:spcAft>
                <a:spcPts val="0"/>
              </a:spcAft>
              <a:buClr>
                <a:schemeClr val="dk1"/>
              </a:buClr>
              <a:buSzPts val="2800"/>
              <a:buAutoNum type="arabicPeriod"/>
            </a:pPr>
            <a:r>
              <a:rPr lang="en-US" sz="2400">
                <a:latin typeface="Arial"/>
                <a:ea typeface="Arial"/>
                <a:cs typeface="Arial"/>
                <a:sym typeface="Arial"/>
              </a:rPr>
              <a:t>Integrated approaches like improving IYCF practices, WASH, and school feeding programs can improve child nutrition.</a:t>
            </a:r>
            <a:endParaRPr sz="2400"/>
          </a:p>
        </p:txBody>
      </p:sp>
      <p:sp>
        <p:nvSpPr>
          <p:cNvPr id="548" name="Google Shape;548;p34"/>
          <p:cNvSpPr txBox="1"/>
          <p:nvPr>
            <p:ph idx="12" type="sldNum"/>
          </p:nvPr>
        </p:nvSpPr>
        <p:spPr>
          <a:xfrm>
            <a:off x="7634757" y="6581660"/>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549" name="Google Shape;549;p34"/>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5"/>
          <p:cNvSpPr txBox="1"/>
          <p:nvPr>
            <p:ph type="ctrTitle"/>
          </p:nvPr>
        </p:nvSpPr>
        <p:spPr>
          <a:xfrm>
            <a:off x="1143000" y="1175356"/>
            <a:ext cx="6858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27E"/>
              </a:buClr>
              <a:buSzPts val="4100"/>
              <a:buFont typeface="Arial"/>
              <a:buNone/>
            </a:pPr>
            <a:r>
              <a:rPr b="1" lang="en-US">
                <a:solidFill>
                  <a:srgbClr val="00727E"/>
                </a:solidFill>
                <a:latin typeface="Arial"/>
                <a:ea typeface="Arial"/>
                <a:cs typeface="Arial"/>
                <a:sym typeface="Arial"/>
              </a:rPr>
              <a:t>Thank You!</a:t>
            </a:r>
            <a:endParaRPr/>
          </a:p>
        </p:txBody>
      </p:sp>
      <p:sp>
        <p:nvSpPr>
          <p:cNvPr id="556" name="Google Shape;556;p35"/>
          <p:cNvSpPr txBox="1"/>
          <p:nvPr/>
        </p:nvSpPr>
        <p:spPr>
          <a:xfrm>
            <a:off x="7070497" y="6348809"/>
            <a:ext cx="1509243" cy="1915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ANRCB   |   </a:t>
            </a:r>
            <a:fld id="{00000000-1234-1234-1234-123412341234}" type="slidenum">
              <a:rPr b="1" i="0" lang="en-US" sz="1800" u="none" cap="none" strike="noStrike">
                <a:solidFill>
                  <a:schemeClr val="accent6"/>
                </a:solidFill>
                <a:latin typeface="Calibri"/>
                <a:ea typeface="Calibri"/>
                <a:cs typeface="Calibri"/>
                <a:sym typeface="Calibri"/>
              </a:rPr>
              <a:t>‹#›</a:t>
            </a:fld>
            <a:endParaRPr b="1" i="0" sz="1800" u="none" cap="none" strike="noStrike">
              <a:solidFill>
                <a:schemeClr val="accent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f4b1a48d0c_0_9"/>
          <p:cNvSpPr txBox="1"/>
          <p:nvPr>
            <p:ph idx="12" type="sldNum"/>
          </p:nvPr>
        </p:nvSpPr>
        <p:spPr>
          <a:xfrm>
            <a:off x="7070498" y="6348811"/>
            <a:ext cx="1509300" cy="1914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700"/>
              <a:buFont typeface="Arial"/>
              <a:buNone/>
            </a:pPr>
            <a:r>
              <a:rPr lang="en-US"/>
              <a:t>ANRCB   |   </a:t>
            </a:r>
            <a:fld id="{00000000-1234-1234-1234-123412341234}" type="slidenum">
              <a:rPr b="1" lang="en-US">
                <a:solidFill>
                  <a:schemeClr val="accent6"/>
                </a:solidFill>
              </a:rPr>
              <a:t>‹#›</a:t>
            </a:fld>
            <a:endParaRPr b="1">
              <a:solidFill>
                <a:schemeClr val="accent6"/>
              </a:solidFill>
            </a:endParaRPr>
          </a:p>
        </p:txBody>
      </p:sp>
      <p:pic>
        <p:nvPicPr>
          <p:cNvPr id="164" name="Google Shape;164;gf4b1a48d0c_0_9"/>
          <p:cNvPicPr preferRelativeResize="0"/>
          <p:nvPr/>
        </p:nvPicPr>
        <p:blipFill rotWithShape="1">
          <a:blip r:embed="rId3">
            <a:alphaModFix/>
          </a:blip>
          <a:srcRect b="0" l="0" r="0" t="0"/>
          <a:stretch/>
        </p:blipFill>
        <p:spPr>
          <a:xfrm>
            <a:off x="0" y="2634825"/>
            <a:ext cx="2092900" cy="1017000"/>
          </a:xfrm>
          <a:prstGeom prst="rect">
            <a:avLst/>
          </a:prstGeom>
          <a:noFill/>
          <a:ln>
            <a:noFill/>
          </a:ln>
        </p:spPr>
      </p:pic>
      <p:pic>
        <p:nvPicPr>
          <p:cNvPr id="165" name="Google Shape;165;gf4b1a48d0c_0_9"/>
          <p:cNvPicPr preferRelativeResize="0"/>
          <p:nvPr/>
        </p:nvPicPr>
        <p:blipFill rotWithShape="1">
          <a:blip r:embed="rId4">
            <a:alphaModFix/>
          </a:blip>
          <a:srcRect b="0" l="0" r="0" t="0"/>
          <a:stretch/>
        </p:blipFill>
        <p:spPr>
          <a:xfrm>
            <a:off x="2092900" y="266976"/>
            <a:ext cx="6486898" cy="6273236"/>
          </a:xfrm>
          <a:prstGeom prst="rect">
            <a:avLst/>
          </a:prstGeom>
          <a:noFill/>
          <a:ln>
            <a:noFill/>
          </a:ln>
        </p:spPr>
      </p:pic>
      <p:sp>
        <p:nvSpPr>
          <p:cNvPr id="166" name="Google Shape;166;gf4b1a48d0c_0_9"/>
          <p:cNvSpPr txBox="1"/>
          <p:nvPr/>
        </p:nvSpPr>
        <p:spPr>
          <a:xfrm>
            <a:off x="7634757" y="6666497"/>
            <a:ext cx="1509243" cy="191503"/>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dk2"/>
                </a:solidFill>
                <a:latin typeface="Arial"/>
                <a:ea typeface="Arial"/>
                <a:cs typeface="Arial"/>
                <a:sym typeface="Arial"/>
              </a:rPr>
              <a:t>ANRCB   |   </a:t>
            </a:r>
            <a:fld id="{00000000-1234-1234-1234-123412341234}" type="slidenum">
              <a:rPr b="1" i="0" lang="en-US" sz="800" u="none" cap="none" strike="noStrike">
                <a:solidFill>
                  <a:schemeClr val="dk2"/>
                </a:solidFill>
                <a:latin typeface="Arial"/>
                <a:ea typeface="Arial"/>
                <a:cs typeface="Arial"/>
                <a:sym typeface="Arial"/>
              </a:rPr>
              <a:t>‹#›</a:t>
            </a:fld>
            <a:endParaRPr b="1" i="0" sz="800" u="none" cap="none" strike="noStrik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title"/>
          </p:nvPr>
        </p:nvSpPr>
        <p:spPr>
          <a:xfrm>
            <a:off x="685800" y="688975"/>
            <a:ext cx="8210100" cy="501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727E"/>
              </a:buClr>
              <a:buSzPct val="100000"/>
              <a:buFont typeface="Arial"/>
              <a:buNone/>
            </a:pPr>
            <a:r>
              <a:rPr b="1" lang="en-US" sz="3600">
                <a:solidFill>
                  <a:srgbClr val="00727E"/>
                </a:solidFill>
                <a:latin typeface="Arial"/>
                <a:ea typeface="Arial"/>
                <a:cs typeface="Arial"/>
                <a:sym typeface="Arial"/>
              </a:rPr>
              <a:t>Nutritional Status of Children in Lao PDR</a:t>
            </a:r>
            <a:endParaRPr/>
          </a:p>
        </p:txBody>
      </p:sp>
      <p:sp>
        <p:nvSpPr>
          <p:cNvPr id="173" name="Google Shape;173;p4"/>
          <p:cNvSpPr txBox="1"/>
          <p:nvPr>
            <p:ph idx="1" type="body"/>
          </p:nvPr>
        </p:nvSpPr>
        <p:spPr>
          <a:xfrm>
            <a:off x="284975" y="1514950"/>
            <a:ext cx="4223700" cy="4601100"/>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SzPts val="1800"/>
              <a:buChar char="•"/>
            </a:pPr>
            <a:r>
              <a:rPr lang="en-US" sz="2200">
                <a:latin typeface="Arial"/>
                <a:ea typeface="Arial"/>
                <a:cs typeface="Arial"/>
                <a:sym typeface="Arial"/>
              </a:rPr>
              <a:t>About 17% of infants have low weight at birth</a:t>
            </a:r>
            <a:endParaRPr sz="2200">
              <a:latin typeface="Arial"/>
              <a:ea typeface="Arial"/>
              <a:cs typeface="Arial"/>
              <a:sym typeface="Arial"/>
            </a:endParaRPr>
          </a:p>
          <a:p>
            <a:pPr indent="-342900" lvl="0" marL="342900" rtl="0" algn="l">
              <a:lnSpc>
                <a:spcPct val="110000"/>
              </a:lnSpc>
              <a:spcBef>
                <a:spcPts val="1200"/>
              </a:spcBef>
              <a:spcAft>
                <a:spcPts val="0"/>
              </a:spcAft>
              <a:buSzPts val="1800"/>
              <a:buChar char="•"/>
            </a:pPr>
            <a:r>
              <a:rPr lang="en-US" sz="2200">
                <a:latin typeface="Arial"/>
                <a:ea typeface="Arial"/>
                <a:cs typeface="Arial"/>
                <a:sym typeface="Arial"/>
              </a:rPr>
              <a:t>Among children under 5 years of age:</a:t>
            </a:r>
            <a:endParaRPr sz="2200">
              <a:latin typeface="Arial"/>
              <a:ea typeface="Arial"/>
              <a:cs typeface="Arial"/>
              <a:sym typeface="Arial"/>
            </a:endParaRPr>
          </a:p>
          <a:p>
            <a:pPr indent="-285750" lvl="0" marL="742950" rtl="0" algn="l">
              <a:lnSpc>
                <a:spcPct val="110000"/>
              </a:lnSpc>
              <a:spcBef>
                <a:spcPts val="1200"/>
              </a:spcBef>
              <a:spcAft>
                <a:spcPts val="0"/>
              </a:spcAft>
              <a:buSzPts val="1800"/>
              <a:buFont typeface="Courier New"/>
              <a:buChar char="o"/>
            </a:pPr>
            <a:r>
              <a:rPr lang="en-US" sz="1800">
                <a:latin typeface="Arial"/>
                <a:ea typeface="Arial"/>
                <a:cs typeface="Arial"/>
                <a:sym typeface="Arial"/>
              </a:rPr>
              <a:t>33% are short for their age or </a:t>
            </a:r>
            <a:r>
              <a:rPr lang="en-US" sz="1800">
                <a:solidFill>
                  <a:srgbClr val="00727E"/>
                </a:solidFill>
                <a:latin typeface="Arial"/>
                <a:ea typeface="Arial"/>
                <a:cs typeface="Arial"/>
                <a:sym typeface="Arial"/>
              </a:rPr>
              <a:t>stunted</a:t>
            </a:r>
            <a:r>
              <a:rPr lang="en-US" sz="1800">
                <a:latin typeface="Arial"/>
                <a:ea typeface="Arial"/>
                <a:cs typeface="Arial"/>
                <a:sym typeface="Arial"/>
              </a:rPr>
              <a:t>, indicating </a:t>
            </a:r>
            <a:r>
              <a:rPr lang="en-US" sz="1800">
                <a:solidFill>
                  <a:srgbClr val="00727E"/>
                </a:solidFill>
                <a:latin typeface="Arial"/>
                <a:ea typeface="Arial"/>
                <a:cs typeface="Arial"/>
                <a:sym typeface="Arial"/>
              </a:rPr>
              <a:t>chronic</a:t>
            </a:r>
            <a:r>
              <a:rPr lang="en-US" sz="1800">
                <a:latin typeface="Arial"/>
                <a:ea typeface="Arial"/>
                <a:cs typeface="Arial"/>
                <a:sym typeface="Arial"/>
              </a:rPr>
              <a:t> undernutrition</a:t>
            </a:r>
            <a:endParaRPr sz="1800">
              <a:latin typeface="Arial"/>
              <a:ea typeface="Arial"/>
              <a:cs typeface="Arial"/>
              <a:sym typeface="Arial"/>
            </a:endParaRPr>
          </a:p>
          <a:p>
            <a:pPr indent="-285750" lvl="0" marL="742950" rtl="0" algn="l">
              <a:lnSpc>
                <a:spcPct val="110000"/>
              </a:lnSpc>
              <a:spcBef>
                <a:spcPts val="1200"/>
              </a:spcBef>
              <a:spcAft>
                <a:spcPts val="0"/>
              </a:spcAft>
              <a:buSzPts val="1800"/>
              <a:buFont typeface="Courier New"/>
              <a:buChar char="o"/>
            </a:pPr>
            <a:r>
              <a:rPr lang="en-US" sz="1800">
                <a:latin typeface="Arial"/>
                <a:ea typeface="Arial"/>
                <a:cs typeface="Arial"/>
                <a:sym typeface="Arial"/>
              </a:rPr>
              <a:t>9% have low weight for their height or </a:t>
            </a:r>
            <a:r>
              <a:rPr lang="en-US" sz="1800">
                <a:solidFill>
                  <a:srgbClr val="00727E"/>
                </a:solidFill>
                <a:latin typeface="Arial"/>
                <a:ea typeface="Arial"/>
                <a:cs typeface="Arial"/>
                <a:sym typeface="Arial"/>
              </a:rPr>
              <a:t>wasting</a:t>
            </a:r>
            <a:r>
              <a:rPr lang="en-US" sz="1800">
                <a:latin typeface="Arial"/>
                <a:ea typeface="Arial"/>
                <a:cs typeface="Arial"/>
                <a:sym typeface="Arial"/>
              </a:rPr>
              <a:t>, indicating </a:t>
            </a:r>
            <a:r>
              <a:rPr lang="en-US" sz="1800">
                <a:solidFill>
                  <a:srgbClr val="00727E"/>
                </a:solidFill>
                <a:latin typeface="Arial"/>
                <a:ea typeface="Arial"/>
                <a:cs typeface="Arial"/>
                <a:sym typeface="Arial"/>
              </a:rPr>
              <a:t>acute</a:t>
            </a:r>
            <a:r>
              <a:rPr lang="en-US" sz="1800">
                <a:latin typeface="Arial"/>
                <a:ea typeface="Arial"/>
                <a:cs typeface="Arial"/>
                <a:sym typeface="Arial"/>
              </a:rPr>
              <a:t> undernutrition</a:t>
            </a:r>
            <a:endParaRPr sz="1800">
              <a:latin typeface="Arial"/>
              <a:ea typeface="Arial"/>
              <a:cs typeface="Arial"/>
              <a:sym typeface="Arial"/>
            </a:endParaRPr>
          </a:p>
          <a:p>
            <a:pPr indent="-285750" lvl="0" marL="742950" rtl="0" algn="l">
              <a:lnSpc>
                <a:spcPct val="110000"/>
              </a:lnSpc>
              <a:spcBef>
                <a:spcPts val="1200"/>
              </a:spcBef>
              <a:spcAft>
                <a:spcPts val="0"/>
              </a:spcAft>
              <a:buSzPts val="1800"/>
              <a:buFont typeface="Courier New"/>
              <a:buChar char="o"/>
            </a:pPr>
            <a:r>
              <a:rPr lang="en-US" sz="1800">
                <a:latin typeface="Arial"/>
                <a:ea typeface="Arial"/>
                <a:cs typeface="Arial"/>
                <a:sym typeface="Arial"/>
              </a:rPr>
              <a:t>4% are overweight</a:t>
            </a:r>
            <a:endParaRPr sz="1800">
              <a:latin typeface="Arial"/>
              <a:ea typeface="Arial"/>
              <a:cs typeface="Arial"/>
              <a:sym typeface="Arial"/>
            </a:endParaRPr>
          </a:p>
        </p:txBody>
      </p:sp>
      <p:sp>
        <p:nvSpPr>
          <p:cNvPr id="174" name="Google Shape;174;p4"/>
          <p:cNvSpPr txBox="1"/>
          <p:nvPr>
            <p:ph idx="12" type="sldNum"/>
          </p:nvPr>
        </p:nvSpPr>
        <p:spPr>
          <a:xfrm>
            <a:off x="7634757" y="662235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175" name="Google Shape;175;p4"/>
          <p:cNvSpPr txBox="1"/>
          <p:nvPr/>
        </p:nvSpPr>
        <p:spPr>
          <a:xfrm>
            <a:off x="890507" y="6550264"/>
            <a:ext cx="46041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Source: Global Nutrition Report, 2020</a:t>
            </a:r>
            <a:endParaRPr b="0" i="0" sz="1100" u="none" cap="none" strike="noStrike">
              <a:solidFill>
                <a:srgbClr val="000000"/>
              </a:solidFill>
              <a:latin typeface="Arial"/>
              <a:ea typeface="Arial"/>
              <a:cs typeface="Arial"/>
              <a:sym typeface="Arial"/>
            </a:endParaRPr>
          </a:p>
        </p:txBody>
      </p:sp>
      <p:pic>
        <p:nvPicPr>
          <p:cNvPr id="176" name="Google Shape;176;p4"/>
          <p:cNvPicPr preferRelativeResize="0"/>
          <p:nvPr/>
        </p:nvPicPr>
        <p:blipFill rotWithShape="1">
          <a:blip r:embed="rId3">
            <a:alphaModFix/>
          </a:blip>
          <a:srcRect b="0" l="0" r="0" t="0"/>
          <a:stretch/>
        </p:blipFill>
        <p:spPr>
          <a:xfrm>
            <a:off x="90407" y="6061420"/>
            <a:ext cx="800100" cy="657225"/>
          </a:xfrm>
          <a:prstGeom prst="rect">
            <a:avLst/>
          </a:prstGeom>
          <a:noFill/>
          <a:ln>
            <a:noFill/>
          </a:ln>
        </p:spPr>
      </p:pic>
      <p:pic>
        <p:nvPicPr>
          <p:cNvPr id="177" name="Google Shape;177;p4"/>
          <p:cNvPicPr preferRelativeResize="0"/>
          <p:nvPr/>
        </p:nvPicPr>
        <p:blipFill rotWithShape="1">
          <a:blip r:embed="rId4">
            <a:alphaModFix/>
          </a:blip>
          <a:srcRect b="0" l="0" r="0" t="3892"/>
          <a:stretch/>
        </p:blipFill>
        <p:spPr>
          <a:xfrm>
            <a:off x="4615600" y="1514950"/>
            <a:ext cx="4372674" cy="418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628650" y="151674"/>
            <a:ext cx="7886700" cy="90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Healthy growth of children</a:t>
            </a:r>
            <a:endParaRPr/>
          </a:p>
        </p:txBody>
      </p:sp>
      <p:sp>
        <p:nvSpPr>
          <p:cNvPr id="184" name="Google Shape;184;p5"/>
          <p:cNvSpPr txBox="1"/>
          <p:nvPr>
            <p:ph idx="12" type="sldNum"/>
          </p:nvPr>
        </p:nvSpPr>
        <p:spPr>
          <a:xfrm>
            <a:off x="7634757" y="6677420"/>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sp>
        <p:nvSpPr>
          <p:cNvPr id="185" name="Google Shape;185;p5"/>
          <p:cNvSpPr txBox="1"/>
          <p:nvPr/>
        </p:nvSpPr>
        <p:spPr>
          <a:xfrm>
            <a:off x="4811698" y="1562115"/>
            <a:ext cx="4083728" cy="317009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 healthy weight or height for a child depends on sex and age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For a given sex and age, there is a natural range for weight or height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Children whose measurements are more than two standard deviations below average are considered undernourished</a:t>
            </a:r>
            <a:endParaRPr b="0" i="0" sz="1400" u="none" cap="none" strike="noStrike">
              <a:solidFill>
                <a:srgbClr val="000000"/>
              </a:solidFill>
              <a:latin typeface="Arial"/>
              <a:ea typeface="Arial"/>
              <a:cs typeface="Arial"/>
              <a:sym typeface="Arial"/>
            </a:endParaRPr>
          </a:p>
        </p:txBody>
      </p:sp>
      <p:pic>
        <p:nvPicPr>
          <p:cNvPr id="186" name="Google Shape;186;p5"/>
          <p:cNvPicPr preferRelativeResize="0"/>
          <p:nvPr/>
        </p:nvPicPr>
        <p:blipFill rotWithShape="1">
          <a:blip r:embed="rId3">
            <a:alphaModFix/>
          </a:blip>
          <a:srcRect b="0" l="0" r="0" t="0"/>
          <a:stretch/>
        </p:blipFill>
        <p:spPr>
          <a:xfrm>
            <a:off x="0" y="6270718"/>
            <a:ext cx="654560" cy="515800"/>
          </a:xfrm>
          <a:prstGeom prst="rect">
            <a:avLst/>
          </a:prstGeom>
          <a:noFill/>
          <a:ln>
            <a:noFill/>
          </a:ln>
        </p:spPr>
      </p:pic>
      <p:sp>
        <p:nvSpPr>
          <p:cNvPr id="187" name="Google Shape;187;p5"/>
          <p:cNvSpPr txBox="1"/>
          <p:nvPr/>
        </p:nvSpPr>
        <p:spPr>
          <a:xfrm>
            <a:off x="628650" y="4919008"/>
            <a:ext cx="8140148" cy="17851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727E"/>
                </a:solidFill>
                <a:latin typeface="Arial"/>
                <a:ea typeface="Arial"/>
                <a:cs typeface="Arial"/>
                <a:sym typeface="Arial"/>
              </a:rPr>
              <a:t>Z-score</a:t>
            </a:r>
            <a:r>
              <a:rPr b="0" i="0" lang="en-US" sz="2000" u="none" cap="none" strike="noStrike">
                <a:solidFill>
                  <a:srgbClr val="000000"/>
                </a:solidFill>
                <a:latin typeface="Arial"/>
                <a:ea typeface="Arial"/>
                <a:cs typeface="Arial"/>
                <a:sym typeface="Arial"/>
              </a:rPr>
              <a:t>:  the number of standard deviations above or below a mean</a:t>
            </a:r>
            <a:endParaRPr/>
          </a:p>
          <a:p>
            <a:pPr indent="-285750" lvl="0" marL="285750" marR="0" rtl="0" algn="l">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For example, </a:t>
            </a:r>
            <a:r>
              <a:rPr b="0" i="0" lang="en-US" sz="2000" u="none" cap="none" strike="noStrike">
                <a:solidFill>
                  <a:srgbClr val="00727E"/>
                </a:solidFill>
                <a:latin typeface="Arial"/>
                <a:ea typeface="Arial"/>
                <a:cs typeface="Arial"/>
                <a:sym typeface="Arial"/>
              </a:rPr>
              <a:t>weight-for-age Z-score (WAZ)</a:t>
            </a:r>
            <a:r>
              <a:rPr b="0" i="0" lang="en-US" sz="2000" u="none" cap="none" strike="noStrike">
                <a:solidFill>
                  <a:srgbClr val="000000"/>
                </a:solidFill>
                <a:latin typeface="Arial"/>
                <a:ea typeface="Arial"/>
                <a:cs typeface="Arial"/>
                <a:sym typeface="Arial"/>
              </a:rPr>
              <a:t>:  the number of standard deviations above or below the mean weight of healthy children of a specified sex and age</a:t>
            </a:r>
            <a:endParaRPr/>
          </a:p>
          <a:p>
            <a:pPr indent="-285750" lvl="0" marL="285750" marR="0" rtl="0" algn="l">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If a child has WAZ less then -2, they are considered </a:t>
            </a:r>
            <a:r>
              <a:rPr b="0" i="0" lang="en-US" sz="2000" u="none" cap="none" strike="noStrike">
                <a:solidFill>
                  <a:srgbClr val="00727E"/>
                </a:solidFill>
                <a:latin typeface="Arial"/>
                <a:ea typeface="Arial"/>
                <a:cs typeface="Arial"/>
                <a:sym typeface="Arial"/>
              </a:rPr>
              <a:t>underweight </a:t>
            </a:r>
            <a:endParaRPr/>
          </a:p>
        </p:txBody>
      </p:sp>
      <p:pic>
        <p:nvPicPr>
          <p:cNvPr descr="https://lh6.googleusercontent.com/EzAIK1976UJ9I3Rp7HN0fo3x3YTj0OSPbKM8DcOfQxw51vHxSO5aRpGPRxzQK-of0gB0A5ihuclfCKn2he_-BoKTBCau8pyHU67v1TKZeHFdKoBeo-UzLOCi7dSIPGTYBw" id="188" name="Google Shape;188;p5"/>
          <p:cNvPicPr preferRelativeResize="0"/>
          <p:nvPr/>
        </p:nvPicPr>
        <p:blipFill rotWithShape="1">
          <a:blip r:embed="rId4">
            <a:alphaModFix/>
          </a:blip>
          <a:srcRect b="0" l="0" r="0" t="0"/>
          <a:stretch/>
        </p:blipFill>
        <p:spPr>
          <a:xfrm>
            <a:off x="173114" y="1535452"/>
            <a:ext cx="4638584" cy="3383556"/>
          </a:xfrm>
          <a:prstGeom prst="rect">
            <a:avLst/>
          </a:prstGeom>
          <a:noFill/>
          <a:ln>
            <a:noFill/>
          </a:ln>
        </p:spPr>
      </p:pic>
      <p:sp>
        <p:nvSpPr>
          <p:cNvPr id="189" name="Google Shape;189;p5"/>
          <p:cNvSpPr/>
          <p:nvPr/>
        </p:nvSpPr>
        <p:spPr>
          <a:xfrm>
            <a:off x="2780636" y="2813950"/>
            <a:ext cx="239700" cy="1199094"/>
          </a:xfrm>
          <a:prstGeom prst="ellipse">
            <a:avLst/>
          </a:prstGeom>
          <a:noFill/>
          <a:ln cap="flat" cmpd="sng" w="28575">
            <a:solidFill>
              <a:srgbClr val="004C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971175" y="365125"/>
            <a:ext cx="7544100" cy="79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600"/>
              <a:buFont typeface="Arial"/>
              <a:buNone/>
            </a:pPr>
            <a:r>
              <a:rPr b="1" lang="en-US" sz="3600">
                <a:solidFill>
                  <a:srgbClr val="00727E"/>
                </a:solidFill>
                <a:latin typeface="Arial"/>
                <a:ea typeface="Arial"/>
                <a:cs typeface="Arial"/>
                <a:sym typeface="Arial"/>
              </a:rPr>
              <a:t>Z-scores</a:t>
            </a:r>
            <a:endParaRPr/>
          </a:p>
        </p:txBody>
      </p:sp>
      <p:sp>
        <p:nvSpPr>
          <p:cNvPr id="195" name="Google Shape;195;p6"/>
          <p:cNvSpPr txBox="1"/>
          <p:nvPr>
            <p:ph idx="1" type="body"/>
          </p:nvPr>
        </p:nvSpPr>
        <p:spPr>
          <a:xfrm>
            <a:off x="417225" y="1507025"/>
            <a:ext cx="8726700" cy="5161500"/>
          </a:xfrm>
          <a:prstGeom prst="rect">
            <a:avLst/>
          </a:prstGeom>
          <a:noFill/>
          <a:ln>
            <a:noFill/>
          </a:ln>
        </p:spPr>
        <p:txBody>
          <a:bodyPr anchorCtr="0" anchor="t" bIns="45700" lIns="91425" spcFirstLastPara="1" rIns="91425" wrap="square" tIns="45700">
            <a:normAutofit fontScale="70000" lnSpcReduction="20000"/>
          </a:bodyPr>
          <a:lstStyle/>
          <a:p>
            <a:pPr indent="-187958" lvl="1" marL="514350" rtl="0" algn="l">
              <a:lnSpc>
                <a:spcPct val="120000"/>
              </a:lnSpc>
              <a:spcBef>
                <a:spcPts val="600"/>
              </a:spcBef>
              <a:spcAft>
                <a:spcPts val="0"/>
              </a:spcAft>
              <a:buClr>
                <a:schemeClr val="dk1"/>
              </a:buClr>
              <a:buSzPct val="100000"/>
              <a:buChar char="•"/>
            </a:pPr>
            <a:r>
              <a:rPr lang="en-US" sz="3800">
                <a:latin typeface="Arial"/>
                <a:ea typeface="Arial"/>
                <a:cs typeface="Arial"/>
                <a:sym typeface="Arial"/>
              </a:rPr>
              <a:t>Height-for-age (HAZ)</a:t>
            </a:r>
            <a:endParaRPr sz="3800">
              <a:latin typeface="Arial"/>
              <a:ea typeface="Arial"/>
              <a:cs typeface="Arial"/>
              <a:sym typeface="Arial"/>
            </a:endParaRPr>
          </a:p>
          <a:p>
            <a:pPr indent="-162198" lvl="2" marL="857250" rtl="0" algn="l">
              <a:lnSpc>
                <a:spcPct val="120000"/>
              </a:lnSpc>
              <a:spcBef>
                <a:spcPts val="600"/>
              </a:spcBef>
              <a:spcAft>
                <a:spcPts val="0"/>
              </a:spcAft>
              <a:buClr>
                <a:schemeClr val="dk1"/>
              </a:buClr>
              <a:buSzPct val="100000"/>
              <a:buChar char="•"/>
            </a:pPr>
            <a:r>
              <a:rPr lang="en-US" sz="3220">
                <a:latin typeface="Arial"/>
                <a:ea typeface="Arial"/>
                <a:cs typeface="Arial"/>
                <a:sym typeface="Arial"/>
              </a:rPr>
              <a:t>Indicates </a:t>
            </a:r>
            <a:r>
              <a:rPr b="1" lang="en-US" sz="3220">
                <a:solidFill>
                  <a:srgbClr val="00727E"/>
                </a:solidFill>
                <a:latin typeface="Arial"/>
                <a:ea typeface="Arial"/>
                <a:cs typeface="Arial"/>
                <a:sym typeface="Arial"/>
              </a:rPr>
              <a:t>chronic</a:t>
            </a:r>
            <a:r>
              <a:rPr lang="en-US" sz="3220">
                <a:latin typeface="Arial"/>
                <a:ea typeface="Arial"/>
                <a:cs typeface="Arial"/>
                <a:sym typeface="Arial"/>
              </a:rPr>
              <a:t> malnutrition</a:t>
            </a:r>
            <a:endParaRPr sz="3220">
              <a:latin typeface="Arial"/>
              <a:ea typeface="Arial"/>
              <a:cs typeface="Arial"/>
              <a:sym typeface="Arial"/>
            </a:endParaRPr>
          </a:p>
          <a:p>
            <a:pPr indent="-200299" lvl="3" marL="1200150" rtl="0" algn="l">
              <a:lnSpc>
                <a:spcPct val="120000"/>
              </a:lnSpc>
              <a:spcBef>
                <a:spcPts val="600"/>
              </a:spcBef>
              <a:spcAft>
                <a:spcPts val="0"/>
              </a:spcAft>
              <a:buClr>
                <a:schemeClr val="dk1"/>
              </a:buClr>
              <a:buSzPct val="100000"/>
              <a:buChar char="•"/>
            </a:pPr>
            <a:r>
              <a:rPr lang="en-US" sz="3220">
                <a:latin typeface="Arial"/>
                <a:ea typeface="Arial"/>
                <a:cs typeface="Arial"/>
                <a:sym typeface="Arial"/>
              </a:rPr>
              <a:t>HAZ &lt; -2: stunting</a:t>
            </a:r>
            <a:endParaRPr sz="3220">
              <a:latin typeface="Arial"/>
              <a:ea typeface="Arial"/>
              <a:cs typeface="Arial"/>
              <a:sym typeface="Arial"/>
            </a:endParaRPr>
          </a:p>
          <a:p>
            <a:pPr indent="-200299" lvl="3" marL="1200150" rtl="0" algn="l">
              <a:lnSpc>
                <a:spcPct val="120000"/>
              </a:lnSpc>
              <a:spcBef>
                <a:spcPts val="600"/>
              </a:spcBef>
              <a:spcAft>
                <a:spcPts val="0"/>
              </a:spcAft>
              <a:buClr>
                <a:schemeClr val="dk1"/>
              </a:buClr>
              <a:buSzPct val="100000"/>
              <a:buChar char="•"/>
            </a:pPr>
            <a:r>
              <a:rPr lang="en-US" sz="3220">
                <a:latin typeface="Arial"/>
                <a:ea typeface="Arial"/>
                <a:cs typeface="Arial"/>
                <a:sym typeface="Arial"/>
              </a:rPr>
              <a:t>HAZ &lt; -3: severe stunting</a:t>
            </a:r>
            <a:endParaRPr sz="3220">
              <a:latin typeface="Arial"/>
              <a:ea typeface="Arial"/>
              <a:cs typeface="Arial"/>
              <a:sym typeface="Arial"/>
            </a:endParaRPr>
          </a:p>
          <a:p>
            <a:pPr indent="-187959" lvl="1" marL="514350" rtl="0" algn="l">
              <a:lnSpc>
                <a:spcPct val="120000"/>
              </a:lnSpc>
              <a:spcBef>
                <a:spcPts val="600"/>
              </a:spcBef>
              <a:spcAft>
                <a:spcPts val="0"/>
              </a:spcAft>
              <a:buClr>
                <a:schemeClr val="dk1"/>
              </a:buClr>
              <a:buSzPct val="98701"/>
              <a:buChar char="•"/>
            </a:pPr>
            <a:r>
              <a:rPr lang="en-US" sz="3850">
                <a:latin typeface="Arial"/>
                <a:ea typeface="Arial"/>
                <a:cs typeface="Arial"/>
                <a:sym typeface="Arial"/>
              </a:rPr>
              <a:t>Weight-for-height (WHZ)</a:t>
            </a:r>
            <a:endParaRPr sz="3850">
              <a:latin typeface="Arial"/>
              <a:ea typeface="Arial"/>
              <a:cs typeface="Arial"/>
              <a:sym typeface="Arial"/>
            </a:endParaRPr>
          </a:p>
          <a:p>
            <a:pPr indent="-199390" lvl="2" marL="857250" rtl="0" algn="l">
              <a:lnSpc>
                <a:spcPct val="120000"/>
              </a:lnSpc>
              <a:spcBef>
                <a:spcPts val="600"/>
              </a:spcBef>
              <a:spcAft>
                <a:spcPts val="0"/>
              </a:spcAft>
              <a:buSzPct val="100000"/>
              <a:buChar char="•"/>
            </a:pPr>
            <a:r>
              <a:rPr lang="en-US" sz="3200">
                <a:latin typeface="Arial"/>
                <a:ea typeface="Arial"/>
                <a:cs typeface="Arial"/>
                <a:sym typeface="Arial"/>
              </a:rPr>
              <a:t>Indicates </a:t>
            </a:r>
            <a:r>
              <a:rPr b="1" lang="en-US" sz="3200">
                <a:solidFill>
                  <a:srgbClr val="00727E"/>
                </a:solidFill>
                <a:latin typeface="Arial"/>
                <a:ea typeface="Arial"/>
                <a:cs typeface="Arial"/>
                <a:sym typeface="Arial"/>
              </a:rPr>
              <a:t>acute</a:t>
            </a:r>
            <a:r>
              <a:rPr lang="en-US" sz="3200">
                <a:latin typeface="Arial"/>
                <a:ea typeface="Arial"/>
                <a:cs typeface="Arial"/>
                <a:sym typeface="Arial"/>
              </a:rPr>
              <a:t> malnutrition</a:t>
            </a:r>
            <a:endParaRPr sz="3200">
              <a:latin typeface="Arial"/>
              <a:ea typeface="Arial"/>
              <a:cs typeface="Arial"/>
              <a:sym typeface="Arial"/>
            </a:endParaRPr>
          </a:p>
          <a:p>
            <a:pPr indent="-199389" lvl="3" marL="1200150" rtl="0" algn="l">
              <a:lnSpc>
                <a:spcPct val="120000"/>
              </a:lnSpc>
              <a:spcBef>
                <a:spcPts val="600"/>
              </a:spcBef>
              <a:spcAft>
                <a:spcPts val="0"/>
              </a:spcAft>
              <a:buSzPct val="100000"/>
              <a:buChar char="•"/>
            </a:pPr>
            <a:r>
              <a:rPr lang="en-US" sz="3200">
                <a:latin typeface="Arial"/>
                <a:ea typeface="Arial"/>
                <a:cs typeface="Arial"/>
                <a:sym typeface="Arial"/>
              </a:rPr>
              <a:t>WHZ &lt; -2: wasting (moderate acute malnutrition, MAM)</a:t>
            </a:r>
            <a:endParaRPr sz="3200">
              <a:latin typeface="Arial"/>
              <a:ea typeface="Arial"/>
              <a:cs typeface="Arial"/>
              <a:sym typeface="Arial"/>
            </a:endParaRPr>
          </a:p>
          <a:p>
            <a:pPr indent="-199389" lvl="3" marL="1200150" rtl="0" algn="l">
              <a:lnSpc>
                <a:spcPct val="120000"/>
              </a:lnSpc>
              <a:spcBef>
                <a:spcPts val="600"/>
              </a:spcBef>
              <a:spcAft>
                <a:spcPts val="0"/>
              </a:spcAft>
              <a:buSzPct val="100000"/>
              <a:buChar char="•"/>
            </a:pPr>
            <a:r>
              <a:rPr lang="en-US" sz="3200">
                <a:latin typeface="Arial"/>
                <a:ea typeface="Arial"/>
                <a:cs typeface="Arial"/>
                <a:sym typeface="Arial"/>
              </a:rPr>
              <a:t>WHZ &lt; -3: severe wasting (severe acute malnutrition, SAM)</a:t>
            </a:r>
            <a:endParaRPr sz="3200">
              <a:latin typeface="Arial"/>
              <a:ea typeface="Arial"/>
              <a:cs typeface="Arial"/>
              <a:sym typeface="Arial"/>
            </a:endParaRPr>
          </a:p>
          <a:p>
            <a:pPr indent="-226059" lvl="1" marL="514350" rtl="0" algn="l">
              <a:lnSpc>
                <a:spcPct val="120000"/>
              </a:lnSpc>
              <a:spcBef>
                <a:spcPts val="600"/>
              </a:spcBef>
              <a:spcAft>
                <a:spcPts val="0"/>
              </a:spcAft>
              <a:buSzPct val="98701"/>
              <a:buChar char="•"/>
            </a:pPr>
            <a:r>
              <a:rPr lang="en-US" sz="3850">
                <a:latin typeface="Arial"/>
                <a:ea typeface="Arial"/>
                <a:cs typeface="Arial"/>
                <a:sym typeface="Arial"/>
              </a:rPr>
              <a:t>Weight-for-age (WAZ)</a:t>
            </a:r>
            <a:endParaRPr sz="2400">
              <a:latin typeface="Arial"/>
              <a:ea typeface="Arial"/>
              <a:cs typeface="Arial"/>
              <a:sym typeface="Arial"/>
            </a:endParaRPr>
          </a:p>
          <a:p>
            <a:pPr indent="-190500" lvl="2" marL="857250" rtl="0" algn="l">
              <a:lnSpc>
                <a:spcPct val="120000"/>
              </a:lnSpc>
              <a:spcBef>
                <a:spcPts val="600"/>
              </a:spcBef>
              <a:spcAft>
                <a:spcPts val="0"/>
              </a:spcAft>
              <a:buSzPct val="93750"/>
              <a:buChar char="•"/>
            </a:pPr>
            <a:r>
              <a:rPr lang="en-US" sz="3200">
                <a:latin typeface="Arial"/>
                <a:ea typeface="Arial"/>
                <a:cs typeface="Arial"/>
                <a:sym typeface="Arial"/>
              </a:rPr>
              <a:t>Combines both weight and height</a:t>
            </a:r>
            <a:endParaRPr sz="2400">
              <a:latin typeface="Arial"/>
              <a:ea typeface="Arial"/>
              <a:cs typeface="Arial"/>
              <a:sym typeface="Arial"/>
            </a:endParaRPr>
          </a:p>
          <a:p>
            <a:pPr indent="0" lvl="0" marL="0" rtl="0" algn="l">
              <a:lnSpc>
                <a:spcPct val="120000"/>
              </a:lnSpc>
              <a:spcBef>
                <a:spcPts val="1200"/>
              </a:spcBef>
              <a:spcAft>
                <a:spcPts val="0"/>
              </a:spcAft>
              <a:buSzPct val="116883"/>
              <a:buNone/>
            </a:pPr>
            <a:r>
              <a:t/>
            </a:r>
            <a:endParaRPr sz="2200">
              <a:latin typeface="Arial"/>
              <a:ea typeface="Arial"/>
              <a:cs typeface="Arial"/>
              <a:sym typeface="Arial"/>
            </a:endParaRPr>
          </a:p>
        </p:txBody>
      </p:sp>
      <p:sp>
        <p:nvSpPr>
          <p:cNvPr id="196" name="Google Shape;196;p6"/>
          <p:cNvSpPr txBox="1"/>
          <p:nvPr>
            <p:ph idx="12" type="sldNum"/>
          </p:nvPr>
        </p:nvSpPr>
        <p:spPr>
          <a:xfrm>
            <a:off x="7634682" y="6666497"/>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197" name="Google Shape;197;p6"/>
          <p:cNvPicPr preferRelativeResize="0"/>
          <p:nvPr/>
        </p:nvPicPr>
        <p:blipFill rotWithShape="1">
          <a:blip r:embed="rId3">
            <a:alphaModFix/>
          </a:blip>
          <a:srcRect b="0" l="0" r="0" t="0"/>
          <a:stretch/>
        </p:blipFill>
        <p:spPr>
          <a:xfrm>
            <a:off x="171075" y="6115938"/>
            <a:ext cx="800100" cy="6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628650" y="365127"/>
            <a:ext cx="7886700" cy="92948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727E"/>
              </a:buClr>
              <a:buSzPct val="111111"/>
              <a:buFont typeface="Arial"/>
              <a:buNone/>
            </a:pPr>
            <a:r>
              <a:rPr b="1" lang="en-US" sz="3600">
                <a:solidFill>
                  <a:srgbClr val="00727E"/>
                </a:solidFill>
                <a:latin typeface="Arial"/>
                <a:ea typeface="Arial"/>
                <a:cs typeface="Arial"/>
                <a:sym typeface="Arial"/>
              </a:rPr>
              <a:t>Growth Faltering in Young Children</a:t>
            </a:r>
            <a:endParaRPr/>
          </a:p>
        </p:txBody>
      </p:sp>
      <p:sp>
        <p:nvSpPr>
          <p:cNvPr id="204" name="Google Shape;204;p7"/>
          <p:cNvSpPr txBox="1"/>
          <p:nvPr>
            <p:ph idx="12" type="sldNum"/>
          </p:nvPr>
        </p:nvSpPr>
        <p:spPr>
          <a:xfrm>
            <a:off x="7634757" y="6615376"/>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205" name="Google Shape;205;p7"/>
          <p:cNvPicPr preferRelativeResize="0"/>
          <p:nvPr>
            <p:ph idx="1" type="body"/>
          </p:nvPr>
        </p:nvPicPr>
        <p:blipFill rotWithShape="1">
          <a:blip r:embed="rId3">
            <a:alphaModFix/>
          </a:blip>
          <a:srcRect b="0" l="0" r="0" t="0"/>
          <a:stretch/>
        </p:blipFill>
        <p:spPr>
          <a:xfrm>
            <a:off x="1028439" y="2289235"/>
            <a:ext cx="7070497" cy="3317695"/>
          </a:xfrm>
          <a:prstGeom prst="rect">
            <a:avLst/>
          </a:prstGeom>
          <a:noFill/>
          <a:ln>
            <a:noFill/>
          </a:ln>
        </p:spPr>
      </p:pic>
      <p:sp>
        <p:nvSpPr>
          <p:cNvPr id="206" name="Google Shape;206;p7"/>
          <p:cNvSpPr/>
          <p:nvPr/>
        </p:nvSpPr>
        <p:spPr>
          <a:xfrm>
            <a:off x="700503" y="1564492"/>
            <a:ext cx="774299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Mean height-for-age z-scores for children 1–59 months relative to the WHO growth standards. </a:t>
            </a:r>
            <a:endParaRPr b="0" i="0" sz="1400" u="none" cap="none" strike="noStrike">
              <a:solidFill>
                <a:srgbClr val="000000"/>
              </a:solidFill>
              <a:latin typeface="Arial"/>
              <a:ea typeface="Arial"/>
              <a:cs typeface="Arial"/>
              <a:sym typeface="Arial"/>
            </a:endParaRPr>
          </a:p>
        </p:txBody>
      </p:sp>
      <p:sp>
        <p:nvSpPr>
          <p:cNvPr id="207" name="Google Shape;207;p7"/>
          <p:cNvSpPr txBox="1"/>
          <p:nvPr/>
        </p:nvSpPr>
        <p:spPr>
          <a:xfrm>
            <a:off x="0" y="6601553"/>
            <a:ext cx="456368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Figure:  Victora et al. 2010</a:t>
            </a:r>
            <a:endParaRPr b="0" i="0" sz="1400" u="none" cap="none" strike="noStrike">
              <a:solidFill>
                <a:srgbClr val="000000"/>
              </a:solidFill>
              <a:latin typeface="Arial"/>
              <a:ea typeface="Arial"/>
              <a:cs typeface="Arial"/>
              <a:sym typeface="Arial"/>
            </a:endParaRPr>
          </a:p>
        </p:txBody>
      </p:sp>
      <p:sp>
        <p:nvSpPr>
          <p:cNvPr id="208" name="Google Shape;208;p7"/>
          <p:cNvSpPr txBox="1"/>
          <p:nvPr/>
        </p:nvSpPr>
        <p:spPr>
          <a:xfrm>
            <a:off x="3082151" y="5760720"/>
            <a:ext cx="253901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4C54"/>
                </a:solidFill>
                <a:latin typeface="Arial"/>
                <a:ea typeface="Arial"/>
                <a:cs typeface="Arial"/>
                <a:sym typeface="Arial"/>
              </a:rPr>
              <a:t>Progressive faltering in first 2 years of life</a:t>
            </a:r>
            <a:endParaRPr b="0" i="0" sz="1400" u="none" cap="none" strike="noStrike">
              <a:solidFill>
                <a:srgbClr val="000000"/>
              </a:solidFill>
              <a:latin typeface="Arial"/>
              <a:ea typeface="Arial"/>
              <a:cs typeface="Arial"/>
              <a:sym typeface="Arial"/>
            </a:endParaRPr>
          </a:p>
        </p:txBody>
      </p:sp>
      <p:sp>
        <p:nvSpPr>
          <p:cNvPr id="209" name="Google Shape;209;p7"/>
          <p:cNvSpPr txBox="1"/>
          <p:nvPr/>
        </p:nvSpPr>
        <p:spPr>
          <a:xfrm>
            <a:off x="5621164" y="5760720"/>
            <a:ext cx="306131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4C54"/>
                </a:solidFill>
                <a:latin typeface="Arial"/>
                <a:ea typeface="Arial"/>
                <a:cs typeface="Arial"/>
                <a:sym typeface="Arial"/>
              </a:rPr>
              <a:t>Little or no catch-up growth after 2 years of age</a:t>
            </a:r>
            <a:endParaRPr b="0" i="0" sz="1400" u="none" cap="none" strike="noStrike">
              <a:solidFill>
                <a:srgbClr val="000000"/>
              </a:solidFill>
              <a:latin typeface="Arial"/>
              <a:ea typeface="Arial"/>
              <a:cs typeface="Arial"/>
              <a:sym typeface="Arial"/>
            </a:endParaRPr>
          </a:p>
        </p:txBody>
      </p:sp>
      <p:sp>
        <p:nvSpPr>
          <p:cNvPr id="210" name="Google Shape;210;p7"/>
          <p:cNvSpPr txBox="1"/>
          <p:nvPr/>
        </p:nvSpPr>
        <p:spPr>
          <a:xfrm>
            <a:off x="74406" y="5521230"/>
            <a:ext cx="290500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4C54"/>
                </a:solidFill>
                <a:latin typeface="Arial"/>
                <a:ea typeface="Arial"/>
                <a:cs typeface="Arial"/>
                <a:sym typeface="Arial"/>
              </a:rPr>
              <a:t>Faltering already detected at birth, suggesting impaired fetal growth</a:t>
            </a:r>
            <a:endParaRPr b="0" i="0" sz="1400" u="none" cap="none" strike="noStrike">
              <a:solidFill>
                <a:srgbClr val="000000"/>
              </a:solidFill>
              <a:latin typeface="Arial"/>
              <a:ea typeface="Arial"/>
              <a:cs typeface="Arial"/>
              <a:sym typeface="Arial"/>
            </a:endParaRPr>
          </a:p>
        </p:txBody>
      </p:sp>
      <p:cxnSp>
        <p:nvCxnSpPr>
          <p:cNvPr id="211" name="Google Shape;211;p7"/>
          <p:cNvCxnSpPr>
            <a:stCxn id="210" idx="0"/>
          </p:cNvCxnSpPr>
          <p:nvPr/>
        </p:nvCxnSpPr>
        <p:spPr>
          <a:xfrm flipH="1" rot="10800000">
            <a:off x="1526909" y="3493230"/>
            <a:ext cx="337500" cy="2028000"/>
          </a:xfrm>
          <a:prstGeom prst="straightConnector1">
            <a:avLst/>
          </a:prstGeom>
          <a:noFill/>
          <a:ln cap="flat" cmpd="sng" w="28575">
            <a:solidFill>
              <a:srgbClr val="004C54"/>
            </a:solidFill>
            <a:prstDash val="solid"/>
            <a:miter lim="800000"/>
            <a:headEnd len="sm" w="sm" type="none"/>
            <a:tailEnd len="med" w="med" type="triangle"/>
          </a:ln>
        </p:spPr>
      </p:cxnSp>
      <p:cxnSp>
        <p:nvCxnSpPr>
          <p:cNvPr id="212" name="Google Shape;212;p7"/>
          <p:cNvCxnSpPr/>
          <p:nvPr/>
        </p:nvCxnSpPr>
        <p:spPr>
          <a:xfrm rot="10800000">
            <a:off x="2862080" y="4270160"/>
            <a:ext cx="846822" cy="1476738"/>
          </a:xfrm>
          <a:prstGeom prst="straightConnector1">
            <a:avLst/>
          </a:prstGeom>
          <a:noFill/>
          <a:ln cap="flat" cmpd="sng" w="28575">
            <a:solidFill>
              <a:srgbClr val="004C54"/>
            </a:solidFill>
            <a:prstDash val="solid"/>
            <a:miter lim="800000"/>
            <a:headEnd len="sm" w="sm" type="none"/>
            <a:tailEnd len="med" w="med" type="triangle"/>
          </a:ln>
        </p:spPr>
      </p:cxnSp>
      <p:cxnSp>
        <p:nvCxnSpPr>
          <p:cNvPr id="213" name="Google Shape;213;p7"/>
          <p:cNvCxnSpPr/>
          <p:nvPr/>
        </p:nvCxnSpPr>
        <p:spPr>
          <a:xfrm rot="10800000">
            <a:off x="5767085" y="4829452"/>
            <a:ext cx="642594" cy="931268"/>
          </a:xfrm>
          <a:prstGeom prst="straightConnector1">
            <a:avLst/>
          </a:prstGeom>
          <a:noFill/>
          <a:ln cap="flat" cmpd="sng" w="28575">
            <a:solidFill>
              <a:srgbClr val="004C54"/>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See the source image" id="218" name="Google Shape;218;p8"/>
          <p:cNvPicPr preferRelativeResize="0"/>
          <p:nvPr/>
        </p:nvPicPr>
        <p:blipFill rotWithShape="1">
          <a:blip r:embed="rId3">
            <a:alphaModFix/>
          </a:blip>
          <a:srcRect b="0" l="0" r="0" t="0"/>
          <a:stretch/>
        </p:blipFill>
        <p:spPr>
          <a:xfrm>
            <a:off x="5189051" y="0"/>
            <a:ext cx="3954949" cy="1722268"/>
          </a:xfrm>
          <a:prstGeom prst="rect">
            <a:avLst/>
          </a:prstGeom>
          <a:noFill/>
          <a:ln>
            <a:noFill/>
          </a:ln>
        </p:spPr>
      </p:pic>
      <p:sp>
        <p:nvSpPr>
          <p:cNvPr id="219" name="Google Shape;219;p8"/>
          <p:cNvSpPr txBox="1"/>
          <p:nvPr>
            <p:ph type="title"/>
          </p:nvPr>
        </p:nvSpPr>
        <p:spPr>
          <a:xfrm>
            <a:off x="628650" y="365126"/>
            <a:ext cx="7886700" cy="10171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27E"/>
              </a:buClr>
              <a:buSzPts val="3200"/>
              <a:buFont typeface="Arial"/>
              <a:buNone/>
            </a:pPr>
            <a:r>
              <a:rPr b="1" lang="en-US">
                <a:solidFill>
                  <a:srgbClr val="00727E"/>
                </a:solidFill>
                <a:latin typeface="Arial"/>
                <a:ea typeface="Arial"/>
                <a:cs typeface="Arial"/>
                <a:sym typeface="Arial"/>
              </a:rPr>
              <a:t>The first 1000 days</a:t>
            </a:r>
            <a:endParaRPr/>
          </a:p>
        </p:txBody>
      </p:sp>
      <p:sp>
        <p:nvSpPr>
          <p:cNvPr id="220" name="Google Shape;220;p8"/>
          <p:cNvSpPr txBox="1"/>
          <p:nvPr>
            <p:ph idx="1" type="body"/>
          </p:nvPr>
        </p:nvSpPr>
        <p:spPr>
          <a:xfrm>
            <a:off x="628650" y="1663442"/>
            <a:ext cx="7886700" cy="4678363"/>
          </a:xfrm>
          <a:prstGeom prst="rect">
            <a:avLst/>
          </a:prstGeom>
          <a:noFill/>
          <a:ln>
            <a:noFill/>
          </a:ln>
        </p:spPr>
        <p:txBody>
          <a:bodyPr anchorCtr="0" anchor="t" bIns="45700" lIns="91425" spcFirstLastPara="1" rIns="91425" wrap="square" tIns="45700">
            <a:normAutofit/>
          </a:bodyPr>
          <a:lstStyle/>
          <a:p>
            <a:pPr indent="-171450" lvl="0" marL="171450" rtl="0" algn="l">
              <a:lnSpc>
                <a:spcPct val="100000"/>
              </a:lnSpc>
              <a:spcBef>
                <a:spcPts val="600"/>
              </a:spcBef>
              <a:spcAft>
                <a:spcPts val="0"/>
              </a:spcAft>
              <a:buClr>
                <a:schemeClr val="dk1"/>
              </a:buClr>
              <a:buSzPts val="2800"/>
              <a:buChar char="•"/>
            </a:pPr>
            <a:r>
              <a:rPr lang="en-US" sz="3200">
                <a:latin typeface="Arial"/>
                <a:ea typeface="Arial"/>
                <a:cs typeface="Arial"/>
                <a:sym typeface="Arial"/>
              </a:rPr>
              <a:t>The period from conception to 24 months</a:t>
            </a:r>
            <a:endParaRPr sz="3200">
              <a:latin typeface="Arial"/>
              <a:ea typeface="Arial"/>
              <a:cs typeface="Arial"/>
              <a:sym typeface="Arial"/>
            </a:endParaRPr>
          </a:p>
          <a:p>
            <a:pPr indent="-171450" lvl="0" marL="171450" rtl="0" algn="l">
              <a:lnSpc>
                <a:spcPct val="100000"/>
              </a:lnSpc>
              <a:spcBef>
                <a:spcPts val="600"/>
              </a:spcBef>
              <a:spcAft>
                <a:spcPts val="0"/>
              </a:spcAft>
              <a:buClr>
                <a:schemeClr val="dk1"/>
              </a:buClr>
              <a:buSzPts val="2800"/>
              <a:buChar char="•"/>
            </a:pPr>
            <a:r>
              <a:rPr lang="en-US" sz="3200">
                <a:latin typeface="Arial"/>
                <a:ea typeface="Arial"/>
                <a:cs typeface="Arial"/>
                <a:sym typeface="Arial"/>
              </a:rPr>
              <a:t>A key period for growth and development </a:t>
            </a:r>
            <a:endParaRPr sz="3200">
              <a:latin typeface="Arial"/>
              <a:ea typeface="Arial"/>
              <a:cs typeface="Arial"/>
              <a:sym typeface="Arial"/>
            </a:endParaRPr>
          </a:p>
          <a:p>
            <a:pPr indent="-171450" lvl="0" marL="171450" rtl="0" algn="l">
              <a:lnSpc>
                <a:spcPct val="100000"/>
              </a:lnSpc>
              <a:spcBef>
                <a:spcPts val="600"/>
              </a:spcBef>
              <a:spcAft>
                <a:spcPts val="0"/>
              </a:spcAft>
              <a:buClr>
                <a:schemeClr val="dk1"/>
              </a:buClr>
              <a:buSzPts val="2800"/>
              <a:buChar char="•"/>
            </a:pPr>
            <a:r>
              <a:rPr lang="en-US" sz="3200">
                <a:latin typeface="Arial"/>
                <a:ea typeface="Arial"/>
                <a:cs typeface="Arial"/>
                <a:sym typeface="Arial"/>
              </a:rPr>
              <a:t>A “window of opportunity”</a:t>
            </a:r>
            <a:endParaRPr sz="3200">
              <a:latin typeface="Arial"/>
              <a:ea typeface="Arial"/>
              <a:cs typeface="Arial"/>
              <a:sym typeface="Arial"/>
            </a:endParaRPr>
          </a:p>
          <a:p>
            <a:pPr indent="-457200" lvl="1" marL="939800" rtl="0" algn="l">
              <a:lnSpc>
                <a:spcPct val="100000"/>
              </a:lnSpc>
              <a:spcBef>
                <a:spcPts val="600"/>
              </a:spcBef>
              <a:spcAft>
                <a:spcPts val="0"/>
              </a:spcAft>
              <a:buClr>
                <a:schemeClr val="dk1"/>
              </a:buClr>
              <a:buSzPts val="2400"/>
              <a:buFont typeface="Courier New"/>
              <a:buChar char="o"/>
            </a:pPr>
            <a:r>
              <a:rPr lang="en-US" sz="2800">
                <a:latin typeface="Arial"/>
                <a:ea typeface="Arial"/>
                <a:cs typeface="Arial"/>
                <a:sym typeface="Arial"/>
              </a:rPr>
              <a:t>to positively impact child nutrition </a:t>
            </a:r>
            <a:endParaRPr sz="2800">
              <a:latin typeface="Arial"/>
              <a:ea typeface="Arial"/>
              <a:cs typeface="Arial"/>
              <a:sym typeface="Arial"/>
            </a:endParaRPr>
          </a:p>
          <a:p>
            <a:pPr indent="-457200" lvl="1" marL="939800" rtl="0" algn="l">
              <a:lnSpc>
                <a:spcPct val="100000"/>
              </a:lnSpc>
              <a:spcBef>
                <a:spcPts val="600"/>
              </a:spcBef>
              <a:spcAft>
                <a:spcPts val="0"/>
              </a:spcAft>
              <a:buClr>
                <a:schemeClr val="dk1"/>
              </a:buClr>
              <a:buSzPts val="2400"/>
              <a:buFont typeface="Courier New"/>
              <a:buChar char="o"/>
            </a:pPr>
            <a:r>
              <a:rPr lang="en-US" sz="2800">
                <a:latin typeface="Arial"/>
                <a:ea typeface="Arial"/>
                <a:cs typeface="Arial"/>
                <a:sym typeface="Arial"/>
              </a:rPr>
              <a:t>to reduce morbidity and mortality</a:t>
            </a:r>
            <a:endParaRPr sz="2800">
              <a:latin typeface="Arial"/>
              <a:ea typeface="Arial"/>
              <a:cs typeface="Arial"/>
              <a:sym typeface="Arial"/>
            </a:endParaRPr>
          </a:p>
          <a:p>
            <a:pPr indent="-457200" lvl="1" marL="939800" rtl="0" algn="l">
              <a:lnSpc>
                <a:spcPct val="100000"/>
              </a:lnSpc>
              <a:spcBef>
                <a:spcPts val="600"/>
              </a:spcBef>
              <a:spcAft>
                <a:spcPts val="0"/>
              </a:spcAft>
              <a:buClr>
                <a:schemeClr val="dk1"/>
              </a:buClr>
              <a:buSzPts val="2400"/>
              <a:buFont typeface="Courier New"/>
              <a:buChar char="o"/>
            </a:pPr>
            <a:r>
              <a:rPr lang="en-US" sz="2800">
                <a:latin typeface="Arial"/>
                <a:ea typeface="Arial"/>
                <a:cs typeface="Arial"/>
                <a:sym typeface="Arial"/>
              </a:rPr>
              <a:t>to improve development, with the potential for lifetime benefits</a:t>
            </a:r>
            <a:endParaRPr sz="2400">
              <a:solidFill>
                <a:srgbClr val="FF0000"/>
              </a:solidFill>
              <a:latin typeface="Arial"/>
              <a:ea typeface="Arial"/>
              <a:cs typeface="Arial"/>
              <a:sym typeface="Arial"/>
            </a:endParaRPr>
          </a:p>
          <a:p>
            <a:pPr indent="-44450" lvl="1" marL="514350" rtl="0" algn="l">
              <a:lnSpc>
                <a:spcPct val="90000"/>
              </a:lnSpc>
              <a:spcBef>
                <a:spcPts val="375"/>
              </a:spcBef>
              <a:spcAft>
                <a:spcPts val="0"/>
              </a:spcAft>
              <a:buClr>
                <a:schemeClr val="dk1"/>
              </a:buClr>
              <a:buSzPts val="2000"/>
              <a:buNone/>
            </a:pPr>
            <a:r>
              <a:t/>
            </a:r>
            <a:endParaRPr>
              <a:solidFill>
                <a:srgbClr val="FF0000"/>
              </a:solidFill>
              <a:latin typeface="Arial"/>
              <a:ea typeface="Arial"/>
              <a:cs typeface="Arial"/>
              <a:sym typeface="Arial"/>
            </a:endParaRPr>
          </a:p>
          <a:p>
            <a:pPr indent="-44450" lvl="1" marL="514350" rtl="0" algn="l">
              <a:lnSpc>
                <a:spcPct val="90000"/>
              </a:lnSpc>
              <a:spcBef>
                <a:spcPts val="375"/>
              </a:spcBef>
              <a:spcAft>
                <a:spcPts val="0"/>
              </a:spcAft>
              <a:buClr>
                <a:schemeClr val="dk1"/>
              </a:buClr>
              <a:buSzPts val="2000"/>
              <a:buNone/>
            </a:pPr>
            <a:r>
              <a:t/>
            </a:r>
            <a:endParaRPr>
              <a:latin typeface="Arial"/>
              <a:ea typeface="Arial"/>
              <a:cs typeface="Arial"/>
              <a:sym typeface="Arial"/>
            </a:endParaRPr>
          </a:p>
        </p:txBody>
      </p:sp>
      <p:sp>
        <p:nvSpPr>
          <p:cNvPr id="221" name="Google Shape;221;p8"/>
          <p:cNvSpPr txBox="1"/>
          <p:nvPr>
            <p:ph idx="12" type="sldNum"/>
          </p:nvPr>
        </p:nvSpPr>
        <p:spPr>
          <a:xfrm>
            <a:off x="7634757" y="6623014"/>
            <a:ext cx="1509243" cy="19150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r>
              <a:rPr lang="en-US">
                <a:solidFill>
                  <a:schemeClr val="dk2"/>
                </a:solidFill>
                <a:latin typeface="Arial"/>
                <a:ea typeface="Arial"/>
                <a:cs typeface="Arial"/>
                <a:sym typeface="Arial"/>
              </a:rPr>
              <a:t>ANRCB   |   </a:t>
            </a:r>
            <a:fld id="{00000000-1234-1234-1234-123412341234}" type="slidenum">
              <a:rPr b="1" lang="en-US">
                <a:solidFill>
                  <a:schemeClr val="dk2"/>
                </a:solidFill>
                <a:latin typeface="Arial"/>
                <a:ea typeface="Arial"/>
                <a:cs typeface="Arial"/>
                <a:sym typeface="Arial"/>
              </a:rPr>
              <a:t>‹#›</a:t>
            </a:fld>
            <a:endParaRPr b="1">
              <a:solidFill>
                <a:schemeClr val="dk2"/>
              </a:solidFill>
              <a:latin typeface="Arial"/>
              <a:ea typeface="Arial"/>
              <a:cs typeface="Arial"/>
              <a:sym typeface="Arial"/>
            </a:endParaRPr>
          </a:p>
        </p:txBody>
      </p:sp>
      <p:pic>
        <p:nvPicPr>
          <p:cNvPr id="222" name="Google Shape;222;p8"/>
          <p:cNvPicPr preferRelativeResize="0"/>
          <p:nvPr/>
        </p:nvPicPr>
        <p:blipFill rotWithShape="1">
          <a:blip r:embed="rId4">
            <a:alphaModFix/>
          </a:blip>
          <a:srcRect b="0" l="0" r="0" t="0"/>
          <a:stretch/>
        </p:blipFill>
        <p:spPr>
          <a:xfrm>
            <a:off x="171075" y="6115938"/>
            <a:ext cx="800100" cy="6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2021-03-23T01:55:20Z</dcterms:created>
  <dc:creator>Gooding, Clare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0x010100FD01B74C3CE79D4984A20C7D5132AACF</vt:lpwstr>
  </property>
</Properties>
</file>