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mLNlsRht4gMIgl6G+x+oBhRAM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Goal:  40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the ANRCB Project’s Module on Introductory Concepts in Nutrition.  In this video, we will discuss food security and food systems.</a:t>
            </a:r>
            <a:endParaRPr b="1"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Edit:  see stage 5</a:t>
            </a:r>
            <a:endParaRPr/>
          </a:p>
        </p:txBody>
      </p:sp>
      <p:sp>
        <p:nvSpPr>
          <p:cNvPr id="209" name="Google Shape;20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concludes topic 5 of module one. Thank you for your attention.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ctrTitle"/>
          </p:nvPr>
        </p:nvSpPr>
        <p:spPr>
          <a:xfrm>
            <a:off x="1143000" y="435406"/>
            <a:ext cx="6858000" cy="2027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b="0" sz="4125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subTitle"/>
          </p:nvPr>
        </p:nvSpPr>
        <p:spPr>
          <a:xfrm>
            <a:off x="1143000" y="2554975"/>
            <a:ext cx="6858000" cy="1404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6" name="Google Shape;16;p22"/>
          <p:cNvCxnSpPr/>
          <p:nvPr/>
        </p:nvCxnSpPr>
        <p:spPr>
          <a:xfrm>
            <a:off x="1143000" y="2471268"/>
            <a:ext cx="6858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xt&#10;&#10;Description automatically generated with medium confidence" id="17" name="Google Shape;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rotWithShape="0" algn="tl" dir="5400000" dist="76200">
              <a:srgbClr val="000000">
                <a:alpha val="40000"/>
              </a:srgbClr>
            </a:outerShdw>
          </a:effectLst>
        </p:spPr>
      </p:pic>
      <p:sp>
        <p:nvSpPr>
          <p:cNvPr id="18" name="Google Shape;18;p22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Full 1" showMasterSp="0">
  <p:cSld name="Photo Full 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1"/>
          <p:cNvSpPr txBox="1"/>
          <p:nvPr>
            <p:ph idx="1" type="body"/>
          </p:nvPr>
        </p:nvSpPr>
        <p:spPr>
          <a:xfrm>
            <a:off x="120770" y="6119609"/>
            <a:ext cx="4063160" cy="1793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  <a:defRPr sz="825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3" type="body"/>
          </p:nvPr>
        </p:nvSpPr>
        <p:spPr>
          <a:xfrm>
            <a:off x="0" y="5108832"/>
            <a:ext cx="4191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36575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b="0" sz="2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80" name="Google Shape;80;p31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81" name="Google Shape;81;p31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 showMasterSp="0">
  <p:cSld name="Final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type="ctrTitle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b="0" i="0" sz="4125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5" name="Google Shape;85;p32"/>
          <p:cNvCxnSpPr/>
          <p:nvPr/>
        </p:nvCxnSpPr>
        <p:spPr>
          <a:xfrm>
            <a:off x="1143000" y="3562956"/>
            <a:ext cx="6858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xt&#10;&#10;Description automatically generated with medium confidence" id="86" name="Google Shape;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rotWithShape="0" algn="tl" dir="5400000" dist="76200">
              <a:srgbClr val="000000">
                <a:alpha val="40000"/>
              </a:srgbClr>
            </a:outerShdw>
          </a:effectLst>
        </p:spPr>
      </p:pic>
      <p:sp>
        <p:nvSpPr>
          <p:cNvPr id="87" name="Google Shape;87;p32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2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24" name="Google Shape;24;p23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" name="Google Shape;25;p23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26" name="Google Shape;26;p23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3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 showMasterSp="0">
  <p:cSld name="1_Final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ctrTitle"/>
          </p:nvPr>
        </p:nvSpPr>
        <p:spPr>
          <a:xfrm>
            <a:off x="1143000" y="1175356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25"/>
              <a:buFont typeface="Georgia"/>
              <a:buNone/>
              <a:defRPr b="0" sz="3094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24"/>
          <p:cNvCxnSpPr/>
          <p:nvPr/>
        </p:nvCxnSpPr>
        <p:spPr>
          <a:xfrm>
            <a:off x="1143000" y="3562956"/>
            <a:ext cx="6858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xt&#10;&#10;Description automatically generated with medium confidence" id="31" name="Google Shape;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36759"/>
            <a:ext cx="9144000" cy="1158132"/>
          </a:xfrm>
          <a:prstGeom prst="rect">
            <a:avLst/>
          </a:prstGeom>
          <a:noFill/>
          <a:ln>
            <a:noFill/>
          </a:ln>
          <a:effectLst>
            <a:outerShdw blurRad="127000" rotWithShape="0" algn="tl" dir="5400000" dist="762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3928681" y="767882"/>
            <a:ext cx="393336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eorgia"/>
              <a:buNone/>
              <a:defRPr b="0" i="0" sz="3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3928681" y="3647607"/>
            <a:ext cx="393336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35" name="Google Shape;35;p25"/>
          <p:cNvCxnSpPr/>
          <p:nvPr/>
        </p:nvCxnSpPr>
        <p:spPr>
          <a:xfrm>
            <a:off x="3928681" y="3628283"/>
            <a:ext cx="521531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25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5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41" name="Google Shape;41;p26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2" name="Google Shape;42;p26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43" name="Google Shape;43;p26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6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grpSp>
        <p:nvGrpSpPr>
          <p:cNvPr id="47" name="Google Shape;47;p27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48" name="Google Shape;48;p27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 Header">
  <p:cSld name="Subsection 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type="title"/>
          </p:nvPr>
        </p:nvSpPr>
        <p:spPr>
          <a:xfrm>
            <a:off x="628650" y="2094614"/>
            <a:ext cx="7886700" cy="15736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/>
              <a:t>‹#›</a:t>
            </a:fld>
            <a:endParaRPr b="1"/>
          </a:p>
        </p:txBody>
      </p:sp>
      <p:cxnSp>
        <p:nvCxnSpPr>
          <p:cNvPr id="53" name="Google Shape;53;p28"/>
          <p:cNvCxnSpPr/>
          <p:nvPr/>
        </p:nvCxnSpPr>
        <p:spPr>
          <a:xfrm>
            <a:off x="628650" y="3678866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" name="Google Shape;54;p28"/>
          <p:cNvSpPr/>
          <p:nvPr/>
        </p:nvSpPr>
        <p:spPr>
          <a:xfrm rot="5400000">
            <a:off x="-13306" y="6957"/>
            <a:ext cx="1506796" cy="1486533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8"/>
          <p:cNvSpPr/>
          <p:nvPr/>
        </p:nvSpPr>
        <p:spPr>
          <a:xfrm rot="5400000">
            <a:off x="-11754" y="5401"/>
            <a:ext cx="1275607" cy="1258454"/>
          </a:xfrm>
          <a:custGeom>
            <a:rect b="b" l="l" r="r" t="t"/>
            <a:pathLst>
              <a:path extrusionOk="0" h="1374481" w="1686013">
                <a:moveTo>
                  <a:pt x="0" y="1374481"/>
                </a:moveTo>
                <a:cubicBezTo>
                  <a:pt x="1121" y="939691"/>
                  <a:pt x="-149" y="434790"/>
                  <a:pt x="972" y="0"/>
                </a:cubicBezTo>
                <a:lnTo>
                  <a:pt x="1686013" y="1372455"/>
                </a:lnTo>
                <a:lnTo>
                  <a:pt x="0" y="1374481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628650" y="1490804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2" type="body"/>
          </p:nvPr>
        </p:nvSpPr>
        <p:spPr>
          <a:xfrm>
            <a:off x="4710113" y="1501437"/>
            <a:ext cx="3805237" cy="4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61" name="Google Shape;61;p29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2" name="Google Shape;62;p29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63" name="Google Shape;63;p29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9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idx="1" type="body"/>
          </p:nvPr>
        </p:nvSpPr>
        <p:spPr>
          <a:xfrm>
            <a:off x="629842" y="1490156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7" name="Google Shape;67;p30"/>
          <p:cNvSpPr txBox="1"/>
          <p:nvPr>
            <p:ph idx="2" type="body"/>
          </p:nvPr>
        </p:nvSpPr>
        <p:spPr>
          <a:xfrm>
            <a:off x="629842" y="2324702"/>
            <a:ext cx="3868340" cy="3890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3" type="body"/>
          </p:nvPr>
        </p:nvSpPr>
        <p:spPr>
          <a:xfrm>
            <a:off x="4629150" y="1490156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9" name="Google Shape;69;p30"/>
          <p:cNvSpPr txBox="1"/>
          <p:nvPr>
            <p:ph idx="4" type="body"/>
          </p:nvPr>
        </p:nvSpPr>
        <p:spPr>
          <a:xfrm>
            <a:off x="4629150" y="2335334"/>
            <a:ext cx="3887391" cy="3890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  <p:cxnSp>
        <p:nvCxnSpPr>
          <p:cNvPr id="72" name="Google Shape;72;p30"/>
          <p:cNvCxnSpPr/>
          <p:nvPr/>
        </p:nvCxnSpPr>
        <p:spPr>
          <a:xfrm>
            <a:off x="628650" y="1382233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3" name="Google Shape;73;p30"/>
          <p:cNvGrpSpPr/>
          <p:nvPr/>
        </p:nvGrpSpPr>
        <p:grpSpPr>
          <a:xfrm>
            <a:off x="-3177" y="-3176"/>
            <a:ext cx="1486536" cy="1506797"/>
            <a:chOff x="-3178" y="-3176"/>
            <a:chExt cx="1646959" cy="1669407"/>
          </a:xfrm>
        </p:grpSpPr>
        <p:sp>
          <p:nvSpPr>
            <p:cNvPr id="74" name="Google Shape;74;p30"/>
            <p:cNvSpPr/>
            <p:nvPr/>
          </p:nvSpPr>
          <p:spPr>
            <a:xfrm rot="5400000">
              <a:off x="-14400" y="8050"/>
              <a:ext cx="1669405" cy="1646956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dk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 rot="5400000">
              <a:off x="-12680" y="6326"/>
              <a:ext cx="1413267" cy="1394263"/>
            </a:xfrm>
            <a:custGeom>
              <a:rect b="b" l="l" r="r" t="t"/>
              <a:pathLst>
                <a:path extrusionOk="0" h="1374481" w="1686013">
                  <a:moveTo>
                    <a:pt x="0" y="1374481"/>
                  </a:moveTo>
                  <a:cubicBezTo>
                    <a:pt x="1121" y="939691"/>
                    <a:pt x="-149" y="434790"/>
                    <a:pt x="972" y="0"/>
                  </a:cubicBezTo>
                  <a:lnTo>
                    <a:pt x="1686013" y="1372455"/>
                  </a:lnTo>
                  <a:lnTo>
                    <a:pt x="0" y="13744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b="0" i="0" sz="3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628650" y="1488557"/>
            <a:ext cx="7886700" cy="465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7070497" y="63488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ANRCB   |   </a:t>
            </a:r>
            <a:fld id="{00000000-1234-1234-1234-123412341234}" type="slidenum">
              <a:rPr b="1" lang="en-US">
                <a:solidFill>
                  <a:schemeClr val="accent6"/>
                </a:solidFill>
              </a:rPr>
              <a:t>‹#›</a:t>
            </a:fld>
            <a:endParaRPr b="1">
              <a:solidFill>
                <a:schemeClr val="accent6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fao.org/3/i7846e/I7846E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fao.org/3/i7846e/I7846E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fao.org/3/i7846e/I7846E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who.int/mediacentre/factsheets/fs399/en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www.fao.org/3/ca9731en/ca9731en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hyperlink" Target="http://www.fao.org/3/ca9731en/ca9731en.pdf" TargetMode="External"/><Relationship Id="rId6" Type="http://schemas.openxmlformats.org/officeDocument/2006/relationships/hyperlink" Target="http://www.fao.org/3/ca9731en/ca9731en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ao.org/3/i7846e/I7846E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://www.fao.org/3/ca9731en/ca9731en.pdf" TargetMode="External"/><Relationship Id="rId5" Type="http://schemas.openxmlformats.org/officeDocument/2006/relationships/hyperlink" Target="http://www.fao.org/3/ca9731en/ca9731en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://www.fao.org/3/ca9731en/ca9731en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fao.org/3/i7846e/I7846E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59740" y="6163738"/>
            <a:ext cx="8841441" cy="51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is made possible through support from USAID as a supplement to a USAID Cooperative Agreement #7200AA18CA00009 </a:t>
            </a:r>
            <a:br>
              <a:rPr b="0" i="0" lang="en-US" sz="12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2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(LASER-PULSE) to Purdue University. Contents reflect the views of the author(s) and do not necessarily reflect those of USAID.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more information, please contact Catholic Relief Services Laos.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372438" y="1828360"/>
            <a:ext cx="8001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727E"/>
              </a:buClr>
              <a:buSzPct val="67583"/>
              <a:buNone/>
            </a:pPr>
            <a:r>
              <a:rPr b="1" lang="en-US" sz="24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Topic 5</a:t>
            </a:r>
            <a:br>
              <a:rPr b="1" lang="en-US" sz="24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 Food security and food systems</a:t>
            </a:r>
            <a:br>
              <a:rPr b="1" lang="en-US" sz="24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11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Susmita Ghosh, MS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11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Ratthiphone Oula, MD, MCN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1100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Nilupa S. Gunaratna, MS, PhD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51279" y="4010546"/>
            <a:ext cx="8841441" cy="75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by Applied Nutrition Research Capacity Building (ANRCB),</a:t>
            </a:r>
            <a:br>
              <a:rPr b="1" i="0" lang="en-US" sz="18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18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project</a:t>
            </a:r>
            <a:r>
              <a:rPr b="1" lang="en-US" sz="18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800" u="none" cap="none" strike="noStrike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Lao American Nutrition Initiative (LANI)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 txBox="1"/>
          <p:nvPr>
            <p:ph type="ctrTitle"/>
          </p:nvPr>
        </p:nvSpPr>
        <p:spPr>
          <a:xfrm>
            <a:off x="1143000" y="435406"/>
            <a:ext cx="645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orgia"/>
              <a:buNone/>
            </a:pPr>
            <a:r>
              <a:rPr b="1" lang="en-US" sz="4400"/>
              <a:t>Introductory Concepts in Nutrition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Components of Access</a:t>
            </a:r>
            <a:endParaRPr sz="3600"/>
          </a:p>
        </p:txBody>
      </p:sp>
      <p:sp>
        <p:nvSpPr>
          <p:cNvPr id="172" name="Google Shape;172;p10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Mobility - distance to food entry points and means of transportation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Health and disability conditions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Purchasing power to buy nutritious foods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Time, kitchen facilities, and equipment to cook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Knowledge and skills to prepare and use food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/>
          <p:nvPr>
            <p:ph idx="12" type="sldNum"/>
          </p:nvPr>
        </p:nvSpPr>
        <p:spPr>
          <a:xfrm>
            <a:off x="7634757" y="6643064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85725" y="6519954"/>
            <a:ext cx="7696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HLPE Report # 12 - Nutrition and food systems (fao.org)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Consumer behavior</a:t>
            </a:r>
            <a:endParaRPr sz="3600"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628650" y="1487967"/>
            <a:ext cx="7886700" cy="496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Choices and decisions made by consumers, at household or individual levels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Which foods to acquire, store, prepare, eat, and allocate within households?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Influenced by personal preferences determined by taste, convenience, culture, prices, beliefs, values, religion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Shaped by the food environment</a:t>
            </a:r>
            <a:endParaRPr/>
          </a:p>
          <a:p>
            <a:pPr indent="-177800" lvl="0" marL="17145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Coping mechanisms during food insecurity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>
            <p:ph idx="12" type="sldNum"/>
          </p:nvPr>
        </p:nvSpPr>
        <p:spPr>
          <a:xfrm>
            <a:off x="7634757" y="6666380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Improved food systems for better diets and nutrition </a:t>
            </a:r>
            <a:endParaRPr sz="3600"/>
          </a:p>
        </p:txBody>
      </p:sp>
      <p:sp>
        <p:nvSpPr>
          <p:cNvPr id="187" name="Google Shape;187;p12"/>
          <p:cNvSpPr txBox="1"/>
          <p:nvPr>
            <p:ph idx="12" type="sldNum"/>
          </p:nvPr>
        </p:nvSpPr>
        <p:spPr>
          <a:xfrm>
            <a:off x="7634757" y="6608509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0" y="6540313"/>
            <a:ext cx="55184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HLPE, 2017</a:t>
            </a:r>
            <a:endParaRPr/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2483"/>
          <a:stretch/>
        </p:blipFill>
        <p:spPr>
          <a:xfrm>
            <a:off x="687450" y="1470936"/>
            <a:ext cx="7769099" cy="504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Drivers of food system</a:t>
            </a:r>
            <a:endParaRPr b="1" sz="360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3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Biophysical and environmental drivers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Natural resources (land, water, biodiversity, etc.)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Ecosystem services (nutrient cycling, pollination, water purification, etc.)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Climate change</a:t>
            </a:r>
            <a:endParaRPr/>
          </a:p>
          <a:p>
            <a:pPr indent="-171450" lvl="0" marL="1714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Innovation and technology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Agriculture (mechanization, new plant and animal breeding methods)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Food science (technologies used in food processing and preservation)</a:t>
            </a:r>
            <a:endParaRPr/>
          </a:p>
          <a:p>
            <a:pPr indent="-171450" lvl="0" marL="1714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Infrastructure (roads, cold chains, etc.)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6" name="Google Shape;196;p13"/>
          <p:cNvSpPr txBox="1"/>
          <p:nvPr>
            <p:ph idx="12" type="sldNum"/>
          </p:nvPr>
        </p:nvSpPr>
        <p:spPr>
          <a:xfrm>
            <a:off x="7634757" y="6663422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103980" y="6540312"/>
            <a:ext cx="62916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HLPE Report # 12 - Nutrition and food systems (fao.org)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Drivers of food systems</a:t>
            </a:r>
            <a:endParaRPr sz="3600"/>
          </a:p>
        </p:txBody>
      </p:sp>
      <p:sp>
        <p:nvSpPr>
          <p:cNvPr id="203" name="Google Shape;203;p14"/>
          <p:cNvSpPr txBox="1"/>
          <p:nvPr>
            <p:ph idx="1" type="body"/>
          </p:nvPr>
        </p:nvSpPr>
        <p:spPr>
          <a:xfrm>
            <a:off x="628650" y="1487967"/>
            <a:ext cx="8143210" cy="486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76212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Political and economic drivers</a:t>
            </a:r>
            <a:endParaRPr/>
          </a:p>
          <a:p>
            <a:pPr indent="-171481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Leadership and governance</a:t>
            </a:r>
            <a:endParaRPr/>
          </a:p>
          <a:p>
            <a:pPr indent="-171481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Food policies, regulations, programs</a:t>
            </a:r>
            <a:endParaRPr/>
          </a:p>
          <a:p>
            <a:pPr indent="-171481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Taxes and subsidies</a:t>
            </a:r>
            <a:endParaRPr/>
          </a:p>
          <a:p>
            <a:pPr indent="-171481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Private sector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Globalization and trade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prices and volatility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Land tenure</a:t>
            </a:r>
            <a:endParaRPr/>
          </a:p>
          <a:p>
            <a:pPr indent="-171450" lvl="1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Conflicts and humanitarian crises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Socio-cultural drivers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Culture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Religions and rituals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Social traditions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Women’s empowerment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Demography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Population growth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Changing age distribution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Urbanization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Migration and forced displacement</a:t>
            </a:r>
            <a:endParaRPr/>
          </a:p>
          <a:p>
            <a:pPr indent="-69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04" name="Google Shape;204;p14"/>
          <p:cNvSpPr txBox="1"/>
          <p:nvPr>
            <p:ph idx="12" type="sldNum"/>
          </p:nvPr>
        </p:nvSpPr>
        <p:spPr>
          <a:xfrm>
            <a:off x="7634757" y="6666150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76843" y="6515681"/>
            <a:ext cx="62916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HLPE Report # 12 - Nutrition and food systems (fao.org)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Nutrition transition</a:t>
            </a:r>
            <a:endParaRPr sz="3600"/>
          </a:p>
        </p:txBody>
      </p:sp>
      <p:sp>
        <p:nvSpPr>
          <p:cNvPr id="212" name="Google Shape;212;p15"/>
          <p:cNvSpPr txBox="1"/>
          <p:nvPr>
            <p:ph idx="12" type="sldNum"/>
          </p:nvPr>
        </p:nvSpPr>
        <p:spPr>
          <a:xfrm>
            <a:off x="7634756" y="6656106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5"/>
          <p:cNvGrpSpPr/>
          <p:nvPr/>
        </p:nvGrpSpPr>
        <p:grpSpPr>
          <a:xfrm>
            <a:off x="157024" y="1724681"/>
            <a:ext cx="8986975" cy="4347011"/>
            <a:chOff x="331275" y="1716507"/>
            <a:chExt cx="11231898" cy="4347011"/>
          </a:xfrm>
        </p:grpSpPr>
        <p:sp>
          <p:nvSpPr>
            <p:cNvPr id="214" name="Google Shape;214;p15"/>
            <p:cNvSpPr/>
            <p:nvPr/>
          </p:nvSpPr>
          <p:spPr>
            <a:xfrm>
              <a:off x="2304715" y="1716507"/>
              <a:ext cx="8122653" cy="365348"/>
            </a:xfrm>
            <a:prstGeom prst="rect">
              <a:avLst/>
            </a:prstGeom>
            <a:solidFill>
              <a:srgbClr val="C00000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Urbanization; economic growth; technological changes for work, leisure, and food processing; mass media growth</a:t>
              </a: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378246" y="2306054"/>
              <a:ext cx="1566859" cy="230832"/>
            </a:xfrm>
            <a:prstGeom prst="rect">
              <a:avLst/>
            </a:prstGeom>
            <a:solidFill>
              <a:srgbClr val="6AB5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Transition stages</a:t>
              </a: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378245" y="3464713"/>
              <a:ext cx="1566859" cy="369332"/>
            </a:xfrm>
            <a:prstGeom prst="rect">
              <a:avLst/>
            </a:prstGeom>
            <a:solidFill>
              <a:srgbClr val="6AB5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Changes in eating patterns/behavior</a:t>
              </a: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2029327" y="2264332"/>
              <a:ext cx="1824106" cy="336885"/>
            </a:xfrm>
            <a:prstGeom prst="chevron">
              <a:avLst>
                <a:gd fmla="val 50000" name="adj"/>
              </a:avLst>
            </a:prstGeom>
            <a:solidFill>
              <a:srgbClr val="384D5A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Hunter/ gathering</a:t>
              </a: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784235" y="2264330"/>
              <a:ext cx="1773336" cy="336885"/>
            </a:xfrm>
            <a:prstGeom prst="chevron">
              <a:avLst>
                <a:gd fmla="val 50000" name="adj"/>
              </a:avLst>
            </a:prstGeom>
            <a:solidFill>
              <a:srgbClr val="547487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Famine </a:t>
              </a: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488373" y="2264332"/>
              <a:ext cx="1866205" cy="336885"/>
            </a:xfrm>
            <a:prstGeom prst="chevron">
              <a:avLst>
                <a:gd fmla="val 50000" name="adj"/>
              </a:avLst>
            </a:prstGeom>
            <a:solidFill>
              <a:srgbClr val="AEC1CC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Receding famine</a:t>
              </a: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231818" y="2264329"/>
              <a:ext cx="2049869" cy="336885"/>
            </a:xfrm>
            <a:prstGeom prst="chevron">
              <a:avLst>
                <a:gd fmla="val 50000" name="adj"/>
              </a:avLst>
            </a:prstGeom>
            <a:solidFill>
              <a:srgbClr val="C8D6DD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Degenerative disease</a:t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9161324" y="2264326"/>
              <a:ext cx="2401849" cy="336885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Desired behavioral change</a:t>
              </a: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2110176" y="3216730"/>
              <a:ext cx="1393961" cy="1038438"/>
            </a:xfrm>
            <a:prstGeom prst="rect">
              <a:avLst/>
            </a:prstGeom>
            <a:solidFill>
              <a:srgbClr val="005163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Diet based on wild plants and animals</a:t>
              </a: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917335" y="3216730"/>
              <a:ext cx="1393961" cy="1038438"/>
            </a:xfrm>
            <a:prstGeom prst="rect">
              <a:avLst/>
            </a:prstGeom>
            <a:solidFill>
              <a:srgbClr val="007995"/>
            </a:solidFill>
            <a:ln cap="flat" cmpd="sng" w="12700">
              <a:solidFill>
                <a:srgbClr val="0079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More cereal-based diet (domestication of plants and animals) </a:t>
              </a: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724494" y="3216730"/>
              <a:ext cx="1393961" cy="1038438"/>
            </a:xfrm>
            <a:prstGeom prst="rect">
              <a:avLst/>
            </a:prstGeom>
            <a:solidFill>
              <a:srgbClr val="43DCFF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More starchy food, low fat, high fiber</a:t>
              </a: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600102" y="3216730"/>
              <a:ext cx="1627398" cy="1038438"/>
            </a:xfrm>
            <a:prstGeom prst="rect">
              <a:avLst/>
            </a:prstGeom>
            <a:solidFill>
              <a:srgbClr val="82E7FF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Char char="•"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Increased fat, sugar, processed foods</a:t>
              </a:r>
              <a:endParaRPr/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Char char="•"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Increased high-calorie beverages</a:t>
              </a:r>
              <a:endParaRPr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378245" y="4711248"/>
              <a:ext cx="1566859" cy="369332"/>
            </a:xfrm>
            <a:prstGeom prst="rect">
              <a:avLst/>
            </a:prstGeom>
            <a:solidFill>
              <a:srgbClr val="6AB5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Changes in physical activity levels</a:t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2110176" y="4711248"/>
              <a:ext cx="1393961" cy="470352"/>
            </a:xfrm>
            <a:prstGeom prst="rect">
              <a:avLst/>
            </a:prstGeom>
            <a:solidFill>
              <a:srgbClr val="482950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Labor intensive</a:t>
              </a: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917335" y="4711248"/>
              <a:ext cx="1393961" cy="470352"/>
            </a:xfrm>
            <a:prstGeom prst="rect">
              <a:avLst/>
            </a:prstGeom>
            <a:solidFill>
              <a:srgbClr val="6C3E78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Labor intensive</a:t>
              </a: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5724494" y="4694449"/>
              <a:ext cx="1393961" cy="470352"/>
            </a:xfrm>
            <a:prstGeom prst="rect">
              <a:avLst/>
            </a:prstGeom>
            <a:solidFill>
              <a:srgbClr val="BD94C8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Labor intensive</a:t>
              </a: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7600103" y="4694449"/>
              <a:ext cx="1627398" cy="470352"/>
            </a:xfrm>
            <a:prstGeom prst="rect">
              <a:avLst/>
            </a:prstGeom>
            <a:solidFill>
              <a:srgbClr val="D2B8DA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Shift in technology for work and leisure</a:t>
              </a: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9492961" y="4701423"/>
              <a:ext cx="1823976" cy="470352"/>
            </a:xfrm>
            <a:prstGeom prst="rect">
              <a:avLst/>
            </a:prstGeom>
            <a:solidFill>
              <a:srgbClr val="B3D76E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Sedentarism replaced with purposeful activity</a:t>
              </a: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664654" y="2619368"/>
              <a:ext cx="276726" cy="597362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4466943" y="2619368"/>
              <a:ext cx="276726" cy="597362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269232" y="2610292"/>
              <a:ext cx="276726" cy="597362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77251" y="2609571"/>
              <a:ext cx="276726" cy="597362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10128223" y="2612680"/>
              <a:ext cx="276726" cy="597362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331275" y="5665639"/>
              <a:ext cx="1566859" cy="369332"/>
            </a:xfrm>
            <a:prstGeom prst="rect">
              <a:avLst/>
            </a:prstGeom>
            <a:solidFill>
              <a:srgbClr val="6AB5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Changes in morbidity patterns</a:t>
              </a: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2110176" y="5686927"/>
              <a:ext cx="5202303" cy="376591"/>
            </a:xfrm>
            <a:prstGeom prst="chevron">
              <a:avLst>
                <a:gd fmla="val 50000" name="adj"/>
              </a:avLst>
            </a:prstGeom>
            <a:solidFill>
              <a:srgbClr val="B35208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Infectious and non-communicable diseases (NCDs)</a:t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354578" y="5686927"/>
              <a:ext cx="1927109" cy="376591"/>
            </a:xfrm>
            <a:prstGeom prst="chevron">
              <a:avLst>
                <a:gd fmla="val 50000" name="adj"/>
              </a:avLst>
            </a:prstGeom>
            <a:solidFill>
              <a:srgbClr val="F8A668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NCDs predominant</a:t>
              </a: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9493729" y="5672428"/>
              <a:ext cx="1823976" cy="376591"/>
            </a:xfrm>
            <a:prstGeom prst="chevron">
              <a:avLst>
                <a:gd fmla="val 50000" name="adj"/>
              </a:avLst>
            </a:prstGeom>
            <a:solidFill>
              <a:srgbClr val="E6F2CD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Reduced NCDs</a:t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2677774" y="4255168"/>
              <a:ext cx="263606" cy="45608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7995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4477716" y="4255168"/>
              <a:ext cx="263606" cy="45608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7995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266338" y="4252912"/>
              <a:ext cx="263606" cy="45608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7995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8195845" y="4249280"/>
              <a:ext cx="263606" cy="45608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007995"/>
            </a:solidFill>
            <a:ln cap="flat" cmpd="sng" w="12700">
              <a:solidFill>
                <a:srgbClr val="586F7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5"/>
          <p:cNvSpPr txBox="1"/>
          <p:nvPr/>
        </p:nvSpPr>
        <p:spPr>
          <a:xfrm>
            <a:off x="0" y="6613359"/>
            <a:ext cx="50908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Adapted from Raj S. (2020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7488175" y="3237905"/>
            <a:ext cx="1302129" cy="1038438"/>
          </a:xfrm>
          <a:prstGeom prst="rect">
            <a:avLst/>
          </a:prstGeom>
          <a:solidFill>
            <a:srgbClr val="C0F3FE"/>
          </a:solidFill>
          <a:ln cap="flat" cmpd="sng" w="12700">
            <a:solidFill>
              <a:srgbClr val="586F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fat, sugar, processed foods, high-calorie beverages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fruits and vegetables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7964847" y="4270455"/>
            <a:ext cx="210919" cy="42976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7995"/>
          </a:solidFill>
          <a:ln cap="flat" cmpd="sng" w="12700">
            <a:solidFill>
              <a:srgbClr val="586F7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fortification</a:t>
            </a:r>
            <a:endParaRPr sz="3600"/>
          </a:p>
        </p:txBody>
      </p:sp>
      <p:sp>
        <p:nvSpPr>
          <p:cNvPr id="253" name="Google Shape;253;p16"/>
          <p:cNvSpPr txBox="1"/>
          <p:nvPr>
            <p:ph idx="1" type="body"/>
          </p:nvPr>
        </p:nvSpPr>
        <p:spPr>
          <a:xfrm>
            <a:off x="628650" y="1487967"/>
            <a:ext cx="7886700" cy="5006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71450" lvl="0" marL="171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fortification is a strategy to decrease micronutrient deficiencies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One or more micronutrients are added to specific, widely-consumed foods to improve the nutritional content of the food supply 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aim is to provide a public health benefit with minimal risk to health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Fortification can be voluntary or mandatory (required by law)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Iodization of salt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Iron and folic acid fortification of wheat and other flours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Vitamin D fortification of milk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Multiple micronutrients in infant cereals</a:t>
            </a:r>
            <a:endParaRPr/>
          </a:p>
          <a:p>
            <a:pPr indent="-33654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 txBox="1"/>
          <p:nvPr>
            <p:ph idx="12" type="sldNum"/>
          </p:nvPr>
        </p:nvSpPr>
        <p:spPr>
          <a:xfrm>
            <a:off x="7634757" y="666649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safety, sanitation, and hygiene</a:t>
            </a:r>
            <a:endParaRPr sz="3600"/>
          </a:p>
        </p:txBody>
      </p:sp>
      <p:sp>
        <p:nvSpPr>
          <p:cNvPr id="260" name="Google Shape;260;p17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171450" lvl="0" marL="171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safety refers to “all those hazards, whether chronic or acute, that may make food injurious to the health of the consumer”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refers to ways to prevent food-borne diseases arising from food contamination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Contamination can occur during food production, processing, storage, transport, distribution, or sale, as well as within the household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Safe food is food that is free of contaminants and will not cause illness or harm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There are three sources of contamination: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Biological:  bacteria, viruses, fungi, rodents, insects, and their products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Physical:  foreign substances, garbage, plastic, dust, soil, stone, metal</a:t>
            </a:r>
            <a:endParaRPr/>
          </a:p>
          <a:p>
            <a:pPr indent="-171450" lvl="1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Chemical:  detergents, agrochemicals, substances added during manufacturing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Sanitary conditions and hygienic practices are key to food safety within the home</a:t>
            </a:r>
            <a:endParaRPr/>
          </a:p>
          <a:p>
            <a:pPr indent="-6032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 txBox="1"/>
          <p:nvPr>
            <p:ph idx="12" type="sldNum"/>
          </p:nvPr>
        </p:nvSpPr>
        <p:spPr>
          <a:xfrm>
            <a:off x="7634757" y="6627038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0" y="6415014"/>
            <a:ext cx="75172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WHO. 2015a. Food safety. Fact Sheet No. 399. WHO Media Centre. Geneva, Switzerland.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http://www.who.int/mediacentre/factsheets/fs399/en/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safety and nutrition</a:t>
            </a:r>
            <a:endParaRPr sz="3600"/>
          </a:p>
        </p:txBody>
      </p:sp>
      <p:sp>
        <p:nvSpPr>
          <p:cNvPr id="268" name="Google Shape;268;p18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71450" lvl="0" marL="1714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Recall:  the bidirectional linkages between nutrition and infection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Perishable foods (vegetables, fruits, animal foods) tend to be more nutritious but also more susceptible to contamination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safety concerns may discourage people from eating these foods, and people who are the most nutritionally vulnerable (e.g., pregnant women, children, the poor) may be the most affected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Processing can increase food safety, shelf stability, and availability of nutrients, but it can also add unhealthy ingredients such as salt, sugar, and fat</a:t>
            </a:r>
            <a:endParaRPr/>
          </a:p>
          <a:p>
            <a:pPr indent="-171450" lvl="0" marL="1714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Improving or ensuring food safety may lead to higher prices, which can decrease the poor’s access to safe foods</a:t>
            </a:r>
            <a:endParaRPr/>
          </a:p>
          <a:p>
            <a:pPr indent="-46989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 txBox="1"/>
          <p:nvPr>
            <p:ph idx="12" type="sldNum"/>
          </p:nvPr>
        </p:nvSpPr>
        <p:spPr>
          <a:xfrm>
            <a:off x="7634757" y="6663852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0" y="6540313"/>
            <a:ext cx="3785191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Nordhagen et al.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Takeaway messages</a:t>
            </a:r>
            <a:endParaRPr sz="3600"/>
          </a:p>
        </p:txBody>
      </p:sp>
      <p:sp>
        <p:nvSpPr>
          <p:cNvPr id="276" name="Google Shape;276;p19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security and nutrition are key to realizing the right to food and to achieving SDG 2: Zero Hunger.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Sustainable food systems are key to support the six dimensions of food security.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systems include food supply chains and food environments, which determine consumer behavior, diets, and ultimately nutrition and health.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systems are rapidly changing, driven by globalization, urbanization, changes in livelihoods, climate, and many other factors.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Beyond increasing quantity of food, strategies to improve diets must also consider nutritional quality and food safety.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safety is important to ensure good nutrition and health.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 societies develop, a nutrition transition occurs, in which people increasingly consume unhealthy foods, physical activity decreases, and non-communicable diseases become more prevalent.</a:t>
            </a:r>
            <a:endParaRPr/>
          </a:p>
          <a:p>
            <a:pPr indent="-6032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 txBox="1"/>
          <p:nvPr>
            <p:ph idx="12" type="sldNum"/>
          </p:nvPr>
        </p:nvSpPr>
        <p:spPr>
          <a:xfrm>
            <a:off x="7634757" y="6637235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 sz="3600"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By the end of topic 5, participants will able to: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Explain the relationship between food security and nutrition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Have a conceptual understanding of food systems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Outline the key components of food systems such as food supply chains, food environments, and consumer behaviors</a:t>
            </a:r>
            <a:endParaRPr/>
          </a:p>
          <a:p>
            <a:pPr indent="-514350" lvl="0" marL="51435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Identify linkages between food safety and nutrition</a:t>
            </a:r>
            <a:endParaRPr/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7634757" y="6665306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>
            <p:ph type="ctrTitle"/>
          </p:nvPr>
        </p:nvSpPr>
        <p:spPr>
          <a:xfrm>
            <a:off x="2000250" y="1738767"/>
            <a:ext cx="51435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50" spcFirstLastPara="1" rIns="68550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sz="360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Food:  A fundamental human right</a:t>
            </a:r>
            <a:endParaRPr sz="3600"/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7634757" y="6650160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6455"/>
          <a:stretch/>
        </p:blipFill>
        <p:spPr>
          <a:xfrm>
            <a:off x="628650" y="1856502"/>
            <a:ext cx="7886700" cy="394033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486228" y="6607413"/>
            <a:ext cx="817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 security and nutrition: building a global narrative towards 2030 (fao.org)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Dimensions of food security</a:t>
            </a:r>
            <a:endParaRPr sz="3600"/>
          </a:p>
        </p:txBody>
      </p:sp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7634757" y="6656805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863" t="7922"/>
          <a:stretch/>
        </p:blipFill>
        <p:spPr>
          <a:xfrm>
            <a:off x="474036" y="1791868"/>
            <a:ext cx="6191794" cy="390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26495" l="76355" r="2975" t="33744"/>
          <a:stretch/>
        </p:blipFill>
        <p:spPr>
          <a:xfrm>
            <a:off x="7598665" y="2899348"/>
            <a:ext cx="1449208" cy="1428103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4"/>
          <p:cNvSpPr/>
          <p:nvPr/>
        </p:nvSpPr>
        <p:spPr>
          <a:xfrm>
            <a:off x="6728296" y="1863931"/>
            <a:ext cx="805153" cy="3763055"/>
          </a:xfrm>
          <a:prstGeom prst="rightBrace">
            <a:avLst>
              <a:gd fmla="val 8333" name="adj1"/>
              <a:gd fmla="val 51043" name="adj2"/>
            </a:avLst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0" y="6540312"/>
            <a:ext cx="62916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 security and nutrition: building a global narrative towards 2030 (fao.org</a:t>
            </a:r>
            <a:r>
              <a:rPr lang="en-US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system</a:t>
            </a:r>
            <a:endParaRPr b="1" sz="3600">
              <a:solidFill>
                <a:srgbClr val="0072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78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food system gather all the elements (environment, people, inputs, processes, infrastructures, institutions, etc.) and activities that relate to the </a:t>
            </a:r>
            <a:r>
              <a:rPr lang="en-US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production, processing, distribution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preparation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consumption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of food, and the </a:t>
            </a:r>
            <a:r>
              <a:rPr lang="en-US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of these activities, including socio-economic and environmental outcomes.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Three constituent elements:  food supply chains, food environments, consumer behavior</a:t>
            </a:r>
            <a:endParaRPr/>
          </a:p>
          <a:p>
            <a:pPr indent="-17780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Idea: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entry and exit points for nutrition 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7634757" y="663913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HLPE Report # 12 - Nutrition and food systems (fao.org)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628650" y="624868"/>
            <a:ext cx="8366494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ct val="100000"/>
              <a:buFont typeface="Arial"/>
              <a:buNone/>
            </a:pPr>
            <a:r>
              <a:rPr b="1" lang="en-US" sz="40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Sustainable food system framework</a:t>
            </a:r>
            <a:br>
              <a:rPr b="1" lang="en-US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7634757" y="665574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447082" y="1461998"/>
            <a:ext cx="3657445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support the six dimensions of food security, sustainable food systems must be:</a:t>
            </a:r>
            <a:endParaRPr/>
          </a:p>
          <a:p>
            <a:pPr indent="-285750" lvl="1" marL="74295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727E"/>
              </a:buClr>
              <a:buSzPts val="1400"/>
              <a:buFont typeface="Courier New"/>
              <a:buChar char="o"/>
            </a:pPr>
            <a:r>
              <a:rPr b="1" i="0" lang="en-US" sz="1400" u="none" cap="none" strike="noStrike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productive and prosperous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(to ensure the availability of sufficient food)</a:t>
            </a:r>
            <a:endParaRPr/>
          </a:p>
          <a:p>
            <a:pPr indent="-285750" lvl="1" marL="74295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727E"/>
              </a:buClr>
              <a:buSzPts val="1400"/>
              <a:buFont typeface="Courier New"/>
              <a:buChar char="o"/>
            </a:pPr>
            <a:r>
              <a:rPr b="1" i="0" lang="en-US" sz="1400" u="none" cap="none" strike="noStrike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equitable and inclusive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(to ensure access for all people to food and to livelihoods within that system)</a:t>
            </a:r>
            <a:endParaRPr/>
          </a:p>
          <a:p>
            <a:pPr indent="-285750" lvl="1" marL="74295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727E"/>
              </a:buClr>
              <a:buSzPts val="1400"/>
              <a:buFont typeface="Courier New"/>
              <a:buChar char="o"/>
            </a:pPr>
            <a:r>
              <a:rPr b="1" i="0" lang="en-US" sz="1400" u="none" cap="none" strike="noStrike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respectful and empowering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(to ensure agency for all people and groups to make choices and exercise voice in shaping that system)</a:t>
            </a:r>
            <a:endParaRPr/>
          </a:p>
          <a:p>
            <a:pPr indent="-285750" lvl="1" marL="74295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727E"/>
              </a:buClr>
              <a:buSzPts val="1400"/>
              <a:buFont typeface="Courier New"/>
              <a:buChar char="o"/>
            </a:pPr>
            <a:r>
              <a:rPr b="1" i="0" lang="en-US" sz="1400" u="none" cap="none" strike="noStrike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resilient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(to ensure stability in the face of shocks and crises)</a:t>
            </a:r>
            <a:endParaRPr/>
          </a:p>
          <a:p>
            <a:pPr indent="-285750" lvl="1" marL="74295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727E"/>
              </a:buClr>
              <a:buSzPts val="1400"/>
              <a:buFont typeface="Courier New"/>
              <a:buChar char="o"/>
            </a:pPr>
            <a:r>
              <a:rPr b="1" i="0" lang="en-US" sz="1400" u="none" cap="none" strike="noStrike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regenerative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(to ensure sustainability in all its dimensions)</a:t>
            </a:r>
            <a:endParaRPr/>
          </a:p>
          <a:p>
            <a:pPr indent="-285750" lvl="1" marL="74295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727E"/>
              </a:buClr>
              <a:buSzPts val="1400"/>
              <a:buFont typeface="Courier New"/>
              <a:buChar char="o"/>
            </a:pPr>
            <a:r>
              <a:rPr b="1" i="0" lang="en-US" sz="1400" u="none" cap="none" strike="noStrike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healthy and nutritious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(to ensure nutrient uptake and utilization)</a:t>
            </a:r>
            <a:endParaRPr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3597" r="2337" t="0"/>
          <a:stretch/>
        </p:blipFill>
        <p:spPr>
          <a:xfrm>
            <a:off x="93141" y="2137144"/>
            <a:ext cx="5769114" cy="379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0" y="6584576"/>
            <a:ext cx="62916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 security and nutrition: building a global narrative towards 2030 (fao.org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Supply Chains</a:t>
            </a:r>
            <a:endParaRPr sz="3600"/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7634757" y="6626375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35334" y="1763714"/>
            <a:ext cx="4289828" cy="4585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71450" lvl="0" marL="1714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activities and actors that move food </a:t>
            </a:r>
            <a:r>
              <a:rPr b="1" lang="en-US" sz="28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from production to consumption,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 production, storage, distribution, processing, packaging, retailing and marketing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Crops, livestock, trees, fisheries</a:t>
            </a:r>
            <a:endParaRPr/>
          </a:p>
          <a:p>
            <a:pPr indent="-171450" lvl="0" marL="17145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 (agrochemicals, labor, etc.)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5162" y="2080940"/>
            <a:ext cx="4326768" cy="32247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7"/>
          <p:cNvSpPr txBox="1"/>
          <p:nvPr/>
        </p:nvSpPr>
        <p:spPr>
          <a:xfrm>
            <a:off x="0" y="6571657"/>
            <a:ext cx="629164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 security and nutrition: building a global narrative towards 2030 (fao.org)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Environment</a:t>
            </a:r>
            <a:endParaRPr sz="3600"/>
          </a:p>
        </p:txBody>
      </p:sp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628650" y="1487967"/>
            <a:ext cx="7886700" cy="4678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physical, economic, political, and socio-cultural context in which consumers engage with the food system to acquire, prepare, and consume food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The food environment includes:</a:t>
            </a:r>
            <a:endParaRPr/>
          </a:p>
          <a:p>
            <a:pPr indent="-171481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Food entry points: the physical spaces where food is obtained/purchased </a:t>
            </a:r>
            <a:endParaRPr/>
          </a:p>
          <a:p>
            <a:pPr indent="-171481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The built environment that allows consumers to access these spaces</a:t>
            </a:r>
            <a:endParaRPr/>
          </a:p>
          <a:p>
            <a:pPr indent="-171481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Personal determinants of food choices (income, preferences, values, skills, etc.)</a:t>
            </a:r>
            <a:endParaRPr/>
          </a:p>
          <a:p>
            <a:pPr indent="-171481" lvl="1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Political, social, and cultural norms that underlie these interactions</a:t>
            </a:r>
            <a:endParaRPr/>
          </a:p>
          <a:p>
            <a:pPr indent="-6985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 txBox="1"/>
          <p:nvPr>
            <p:ph idx="12" type="sldNum"/>
          </p:nvPr>
        </p:nvSpPr>
        <p:spPr>
          <a:xfrm>
            <a:off x="7634757" y="666649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0" y="6519954"/>
            <a:ext cx="661345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Swinburn et al., 2014; GloPan, 2017; </a:t>
            </a: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HLPE Report # 12 - Nutrition and food systems (fao.org)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628650" y="365126"/>
            <a:ext cx="7886700" cy="1017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27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727E"/>
                </a:solidFill>
                <a:latin typeface="Arial"/>
                <a:ea typeface="Arial"/>
                <a:cs typeface="Arial"/>
                <a:sym typeface="Arial"/>
              </a:rPr>
              <a:t>Food Environment</a:t>
            </a:r>
            <a:endParaRPr sz="3600"/>
          </a:p>
        </p:txBody>
      </p:sp>
      <p:sp>
        <p:nvSpPr>
          <p:cNvPr id="164" name="Google Shape;164;p9"/>
          <p:cNvSpPr txBox="1"/>
          <p:nvPr>
            <p:ph idx="12" type="sldNum"/>
          </p:nvPr>
        </p:nvSpPr>
        <p:spPr>
          <a:xfrm>
            <a:off x="7634757" y="6666497"/>
            <a:ext cx="1509243" cy="191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ANRCB   |   </a:t>
            </a:r>
            <a:fld id="{00000000-1234-1234-1234-123412341234}" type="slidenum">
              <a:rPr b="1"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349102" y="1689654"/>
            <a:ext cx="49196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elements:</a:t>
            </a:r>
            <a:endParaRPr/>
          </a:p>
          <a:p>
            <a:pPr indent="-171450" lvl="1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availability and physical access (proximity)</a:t>
            </a:r>
            <a:endParaRPr/>
          </a:p>
          <a:p>
            <a:pPr indent="-171450" lvl="1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access (affordability)</a:t>
            </a:r>
            <a:endParaRPr/>
          </a:p>
          <a:p>
            <a:pPr indent="-171450" lvl="1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Acceptability</a:t>
            </a:r>
            <a:endParaRPr/>
          </a:p>
          <a:p>
            <a:pPr indent="-171450" lvl="1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Promotion, advertising, information, guidelines</a:t>
            </a:r>
            <a:endParaRPr/>
          </a:p>
          <a:p>
            <a:pPr indent="-171450" lvl="1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quality and safety</a:t>
            </a:r>
            <a:endParaRPr/>
          </a:p>
          <a:p>
            <a:pPr indent="-171450" lvl="1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conditions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0574" y="1567082"/>
            <a:ext cx="3559845" cy="412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S_2020_PP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2021-03-23T01:55:20Z</dcterms:created>
  <dc:creator>Gooding, Clare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0x010100FD01B74C3CE79D4984A20C7D5132AACF</vt:lpwstr>
  </property>
</Properties>
</file>