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2" roundtripDataSignature="AMtx7mh2yzLezBxzR/M95U+ror4DQGbby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lare Goodi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CA98BA-942F-4C8F-BDAF-E49B1A0CA098}">
  <a:tblStyle styleId="{ACCA98BA-942F-4C8F-BDAF-E49B1A0CA09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396BF6A-D56D-4927-B04E-2575F13006E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customschemas.google.com/relationships/presentationmetadata" Target="metadata"/><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1-16T21:13:21.369">
    <p:pos x="256" y="200"/>
    <p:text>rchehab@purdue.edu was it possible to get a screen shot showing the full form as one form to reinforce the way it will be used?</p:text>
    <p:extLst>
      <p:ext uri="{C676402C-5697-4E1C-873F-D02D1690AC5C}">
        <p15:threadingInfo timeZoneBias="0"/>
      </p:ext>
      <p:ext uri="http://customooxmlschemas.google.com/">
        <go:slidesCustomData xmlns:go="http://customooxmlschemas.google.com/" commentPostId="AAAARyQo5LA"/>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community</a:t>
            </a:r>
            <a:endParaRPr/>
          </a:p>
        </p:txBody>
      </p:sp>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8c5587c72_6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f8c5587c72_6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f8c5587c72_6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2" name="Google Shape;672;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8" name="Google Shape;688;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p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p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ee080dd8ea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t/>
            </a:r>
            <a:endParaRPr sz="100"/>
          </a:p>
        </p:txBody>
      </p:sp>
      <p:sp>
        <p:nvSpPr>
          <p:cNvPr id="751" name="Google Shape;751;gee080dd8ea_3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f07b5742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https://scienceforwork.com/blog/apply-training-learning-transfer/</a:t>
            </a:r>
            <a:endParaRPr/>
          </a:p>
        </p:txBody>
      </p:sp>
      <p:sp>
        <p:nvSpPr>
          <p:cNvPr id="759" name="Google Shape;759;gf07b574245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f854a16116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f854a16116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f854a16116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f345a13aae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gf345a13aa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gf345a13aa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p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26a8ec9e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f26a8ec9e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f26a8ec9e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95"/>
          <p:cNvSpPr txBox="1"/>
          <p:nvPr>
            <p:ph type="ctrTitle"/>
          </p:nvPr>
        </p:nvSpPr>
        <p:spPr>
          <a:xfrm>
            <a:off x="1143000" y="435406"/>
            <a:ext cx="6858000" cy="202749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125"/>
              <a:buFont typeface="Georgia"/>
              <a:buNone/>
              <a:defRPr b="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5"/>
          <p:cNvSpPr txBox="1"/>
          <p:nvPr>
            <p:ph idx="1" type="subTitle"/>
          </p:nvPr>
        </p:nvSpPr>
        <p:spPr>
          <a:xfrm>
            <a:off x="1143000" y="2554975"/>
            <a:ext cx="6858000" cy="1404961"/>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750"/>
              </a:spcBef>
              <a:spcAft>
                <a:spcPts val="0"/>
              </a:spcAft>
              <a:buClr>
                <a:schemeClr val="lt1"/>
              </a:buClr>
              <a:buSzPts val="1500"/>
              <a:buFont typeface="Arial"/>
              <a:buNone/>
              <a:defRPr b="0" sz="1500">
                <a:solidFill>
                  <a:schemeClr val="lt1"/>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16" name="Google Shape;16;p95"/>
          <p:cNvCxnSpPr/>
          <p:nvPr/>
        </p:nvCxnSpPr>
        <p:spPr>
          <a:xfrm>
            <a:off x="1143000" y="2471268"/>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17" name="Google Shape;17;p95"/>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18" name="Google Shape;18;p95"/>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95"/>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1" showMasterSp="0">
  <p:cSld name="Photo Full 1">
    <p:spTree>
      <p:nvGrpSpPr>
        <p:cNvPr id="78" name="Shape 78"/>
        <p:cNvGrpSpPr/>
        <p:nvPr/>
      </p:nvGrpSpPr>
      <p:grpSpPr>
        <a:xfrm>
          <a:off x="0" y="0"/>
          <a:ext cx="0" cy="0"/>
          <a:chOff x="0" y="0"/>
          <a:chExt cx="0" cy="0"/>
        </a:xfrm>
      </p:grpSpPr>
      <p:sp>
        <p:nvSpPr>
          <p:cNvPr id="79" name="Google Shape;79;p104"/>
          <p:cNvSpPr/>
          <p:nvPr>
            <p:ph idx="2" type="pic"/>
          </p:nvPr>
        </p:nvSpPr>
        <p:spPr>
          <a:xfrm>
            <a:off x="0" y="0"/>
            <a:ext cx="9144000" cy="6858000"/>
          </a:xfrm>
          <a:prstGeom prst="rect">
            <a:avLst/>
          </a:prstGeom>
          <a:noFill/>
          <a:ln>
            <a:noFill/>
          </a:ln>
        </p:spPr>
      </p:sp>
      <p:sp>
        <p:nvSpPr>
          <p:cNvPr id="80" name="Google Shape;80;p104"/>
          <p:cNvSpPr txBox="1"/>
          <p:nvPr>
            <p:ph idx="1" type="body"/>
          </p:nvPr>
        </p:nvSpPr>
        <p:spPr>
          <a:xfrm>
            <a:off x="120770" y="6119609"/>
            <a:ext cx="4063160" cy="179322"/>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750"/>
              </a:spcBef>
              <a:spcAft>
                <a:spcPts val="0"/>
              </a:spcAft>
              <a:buClr>
                <a:schemeClr val="dk1"/>
              </a:buClr>
              <a:buSzPts val="825"/>
              <a:buFont typeface="Arial"/>
              <a:buNone/>
              <a:defRPr sz="825"/>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04"/>
          <p:cNvSpPr txBox="1"/>
          <p:nvPr>
            <p:ph idx="3" type="body"/>
          </p:nvPr>
        </p:nvSpPr>
        <p:spPr>
          <a:xfrm>
            <a:off x="0" y="5108832"/>
            <a:ext cx="4191000" cy="914400"/>
          </a:xfrm>
          <a:prstGeom prst="rect">
            <a:avLst/>
          </a:prstGeom>
          <a:solidFill>
            <a:schemeClr val="lt1"/>
          </a:solidFill>
          <a:ln>
            <a:noFill/>
          </a:ln>
        </p:spPr>
        <p:txBody>
          <a:bodyPr anchorCtr="0" anchor="ctr" bIns="0" lIns="365750" spcFirstLastPara="1" rIns="91425" wrap="square" tIns="45700">
            <a:normAutofit/>
          </a:bodyPr>
          <a:lstStyle>
            <a:lvl1pPr indent="-228600" lvl="0" marL="457200" algn="l">
              <a:lnSpc>
                <a:spcPct val="90000"/>
              </a:lnSpc>
              <a:spcBef>
                <a:spcPts val="750"/>
              </a:spcBef>
              <a:spcAft>
                <a:spcPts val="0"/>
              </a:spcAft>
              <a:buClr>
                <a:schemeClr val="dk2"/>
              </a:buClr>
              <a:buSzPts val="2700"/>
              <a:buNone/>
              <a:defRPr b="0" sz="2700">
                <a:solidFill>
                  <a:schemeClr val="dk2"/>
                </a:solidFill>
                <a:latin typeface="Georgia"/>
                <a:ea typeface="Georgia"/>
                <a:cs typeface="Georgia"/>
                <a:sym typeface="Georgi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82" name="Google Shape;82;p104"/>
          <p:cNvGrpSpPr/>
          <p:nvPr/>
        </p:nvGrpSpPr>
        <p:grpSpPr>
          <a:xfrm>
            <a:off x="-3177" y="-3176"/>
            <a:ext cx="1486536" cy="1506797"/>
            <a:chOff x="-3178" y="-3176"/>
            <a:chExt cx="1646959" cy="1669407"/>
          </a:xfrm>
        </p:grpSpPr>
        <p:sp>
          <p:nvSpPr>
            <p:cNvPr id="83" name="Google Shape;83;p104"/>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04"/>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9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6"/>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9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24" name="Google Shape;24;p96"/>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25" name="Google Shape;25;p96"/>
          <p:cNvGrpSpPr/>
          <p:nvPr/>
        </p:nvGrpSpPr>
        <p:grpSpPr>
          <a:xfrm>
            <a:off x="-3177" y="-3176"/>
            <a:ext cx="1486536" cy="1506797"/>
            <a:chOff x="-3178" y="-3176"/>
            <a:chExt cx="1646959" cy="1669407"/>
          </a:xfrm>
        </p:grpSpPr>
        <p:sp>
          <p:nvSpPr>
            <p:cNvPr id="26" name="Google Shape;26;p96"/>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96"/>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97"/>
          <p:cNvSpPr txBox="1"/>
          <p:nvPr>
            <p:ph type="ctrTitle"/>
          </p:nvPr>
        </p:nvSpPr>
        <p:spPr>
          <a:xfrm>
            <a:off x="1143000" y="1175356"/>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125"/>
              <a:buFont typeface="Georgia"/>
              <a:buNone/>
              <a:defRPr b="0" i="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0" name="Google Shape;30;p97"/>
          <p:cNvCxnSpPr/>
          <p:nvPr/>
        </p:nvCxnSpPr>
        <p:spPr>
          <a:xfrm>
            <a:off x="1143000" y="3562956"/>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31" name="Google Shape;31;p97"/>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32" name="Google Shape;32;p97"/>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97"/>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98"/>
          <p:cNvSpPr txBox="1"/>
          <p:nvPr>
            <p:ph type="title"/>
          </p:nvPr>
        </p:nvSpPr>
        <p:spPr>
          <a:xfrm>
            <a:off x="3928681" y="767882"/>
            <a:ext cx="393336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Georgia"/>
              <a:buNone/>
              <a:defRPr b="0" i="0" sz="300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8"/>
          <p:cNvSpPr txBox="1"/>
          <p:nvPr>
            <p:ph idx="1" type="body"/>
          </p:nvPr>
        </p:nvSpPr>
        <p:spPr>
          <a:xfrm>
            <a:off x="3928681" y="3647607"/>
            <a:ext cx="39333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100"/>
              <a:buNone/>
              <a:defRPr sz="2100">
                <a:solidFill>
                  <a:schemeClr val="lt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cxnSp>
        <p:nvCxnSpPr>
          <p:cNvPr id="37" name="Google Shape;37;p98"/>
          <p:cNvCxnSpPr/>
          <p:nvPr/>
        </p:nvCxnSpPr>
        <p:spPr>
          <a:xfrm>
            <a:off x="3928681" y="3628283"/>
            <a:ext cx="5215319" cy="0"/>
          </a:xfrm>
          <a:prstGeom prst="straightConnector1">
            <a:avLst/>
          </a:prstGeom>
          <a:noFill/>
          <a:ln cap="flat" cmpd="sng" w="9525">
            <a:solidFill>
              <a:schemeClr val="lt1"/>
            </a:solidFill>
            <a:prstDash val="solid"/>
            <a:miter lim="800000"/>
            <a:headEnd len="sm" w="sm" type="none"/>
            <a:tailEnd len="sm" w="sm" type="none"/>
          </a:ln>
        </p:spPr>
      </p:cxnSp>
      <p:sp>
        <p:nvSpPr>
          <p:cNvPr id="38" name="Google Shape;38;p98"/>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98"/>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99"/>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43" name="Google Shape;43;p99"/>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44" name="Google Shape;44;p99"/>
          <p:cNvGrpSpPr/>
          <p:nvPr/>
        </p:nvGrpSpPr>
        <p:grpSpPr>
          <a:xfrm>
            <a:off x="-3177" y="-3176"/>
            <a:ext cx="1486536" cy="1506797"/>
            <a:chOff x="-3178" y="-3176"/>
            <a:chExt cx="1646959" cy="1669407"/>
          </a:xfrm>
        </p:grpSpPr>
        <p:sp>
          <p:nvSpPr>
            <p:cNvPr id="45" name="Google Shape;45;p99"/>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99"/>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7" name="Shape 47"/>
        <p:cNvGrpSpPr/>
        <p:nvPr/>
      </p:nvGrpSpPr>
      <p:grpSpPr>
        <a:xfrm>
          <a:off x="0" y="0"/>
          <a:ext cx="0" cy="0"/>
          <a:chOff x="0" y="0"/>
          <a:chExt cx="0" cy="0"/>
        </a:xfrm>
      </p:grpSpPr>
      <p:sp>
        <p:nvSpPr>
          <p:cNvPr id="48" name="Google Shape;48;p10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grpSp>
        <p:nvGrpSpPr>
          <p:cNvPr id="49" name="Google Shape;49;p100"/>
          <p:cNvGrpSpPr/>
          <p:nvPr/>
        </p:nvGrpSpPr>
        <p:grpSpPr>
          <a:xfrm>
            <a:off x="-3177" y="-3176"/>
            <a:ext cx="1486536" cy="1506797"/>
            <a:chOff x="-3178" y="-3176"/>
            <a:chExt cx="1646959" cy="1669407"/>
          </a:xfrm>
        </p:grpSpPr>
        <p:sp>
          <p:nvSpPr>
            <p:cNvPr id="50" name="Google Shape;50;p100"/>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00"/>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01"/>
          <p:cNvSpPr txBox="1"/>
          <p:nvPr>
            <p:ph type="title"/>
          </p:nvPr>
        </p:nvSpPr>
        <p:spPr>
          <a:xfrm>
            <a:off x="628650" y="2094614"/>
            <a:ext cx="7886700" cy="15736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Georgia"/>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0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t>‹#›</a:t>
            </a:fld>
            <a:endParaRPr b="1"/>
          </a:p>
        </p:txBody>
      </p:sp>
      <p:cxnSp>
        <p:nvCxnSpPr>
          <p:cNvPr id="55" name="Google Shape;55;p101"/>
          <p:cNvCxnSpPr/>
          <p:nvPr/>
        </p:nvCxnSpPr>
        <p:spPr>
          <a:xfrm>
            <a:off x="628650" y="3678866"/>
            <a:ext cx="7886700" cy="0"/>
          </a:xfrm>
          <a:prstGeom prst="straightConnector1">
            <a:avLst/>
          </a:prstGeom>
          <a:noFill/>
          <a:ln cap="flat" cmpd="sng" w="9525">
            <a:solidFill>
              <a:schemeClr val="lt1"/>
            </a:solidFill>
            <a:prstDash val="solid"/>
            <a:miter lim="800000"/>
            <a:headEnd len="sm" w="sm" type="none"/>
            <a:tailEnd len="sm" w="sm" type="none"/>
          </a:ln>
        </p:spPr>
      </p:cxnSp>
      <p:sp>
        <p:nvSpPr>
          <p:cNvPr id="56" name="Google Shape;56;p101"/>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01"/>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sp>
        <p:nvSpPr>
          <p:cNvPr id="59" name="Google Shape;59;p102"/>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2"/>
          <p:cNvSpPr txBox="1"/>
          <p:nvPr>
            <p:ph idx="1" type="body"/>
          </p:nvPr>
        </p:nvSpPr>
        <p:spPr>
          <a:xfrm>
            <a:off x="628650" y="1490804"/>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 name="Google Shape;61;p102"/>
          <p:cNvSpPr txBox="1"/>
          <p:nvPr>
            <p:ph idx="2" type="body"/>
          </p:nvPr>
        </p:nvSpPr>
        <p:spPr>
          <a:xfrm>
            <a:off x="4710113" y="1501437"/>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10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63" name="Google Shape;63;p102"/>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64" name="Google Shape;64;p102"/>
          <p:cNvGrpSpPr/>
          <p:nvPr/>
        </p:nvGrpSpPr>
        <p:grpSpPr>
          <a:xfrm>
            <a:off x="-3177" y="-3176"/>
            <a:ext cx="1486536" cy="1506797"/>
            <a:chOff x="-3178" y="-3176"/>
            <a:chExt cx="1646959" cy="1669407"/>
          </a:xfrm>
        </p:grpSpPr>
        <p:sp>
          <p:nvSpPr>
            <p:cNvPr id="65" name="Google Shape;65;p102"/>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02"/>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7" name="Shape 67"/>
        <p:cNvGrpSpPr/>
        <p:nvPr/>
      </p:nvGrpSpPr>
      <p:grpSpPr>
        <a:xfrm>
          <a:off x="0" y="0"/>
          <a:ext cx="0" cy="0"/>
          <a:chOff x="0" y="0"/>
          <a:chExt cx="0" cy="0"/>
        </a:xfrm>
      </p:grpSpPr>
      <p:sp>
        <p:nvSpPr>
          <p:cNvPr id="68" name="Google Shape;68;p103"/>
          <p:cNvSpPr txBox="1"/>
          <p:nvPr>
            <p:ph idx="1" type="body"/>
          </p:nvPr>
        </p:nvSpPr>
        <p:spPr>
          <a:xfrm>
            <a:off x="629842" y="1490156"/>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9" name="Google Shape;69;p103"/>
          <p:cNvSpPr txBox="1"/>
          <p:nvPr>
            <p:ph idx="2" type="body"/>
          </p:nvPr>
        </p:nvSpPr>
        <p:spPr>
          <a:xfrm>
            <a:off x="629842" y="2324702"/>
            <a:ext cx="3868340"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103"/>
          <p:cNvSpPr txBox="1"/>
          <p:nvPr>
            <p:ph idx="3" type="body"/>
          </p:nvPr>
        </p:nvSpPr>
        <p:spPr>
          <a:xfrm>
            <a:off x="4629150" y="1490156"/>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1" name="Google Shape;71;p103"/>
          <p:cNvSpPr txBox="1"/>
          <p:nvPr>
            <p:ph idx="4" type="body"/>
          </p:nvPr>
        </p:nvSpPr>
        <p:spPr>
          <a:xfrm>
            <a:off x="4629150" y="2335334"/>
            <a:ext cx="3887391"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0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74" name="Google Shape;74;p103"/>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75" name="Google Shape;75;p103"/>
          <p:cNvGrpSpPr/>
          <p:nvPr/>
        </p:nvGrpSpPr>
        <p:grpSpPr>
          <a:xfrm>
            <a:off x="-3177" y="-3176"/>
            <a:ext cx="1486536" cy="1506797"/>
            <a:chOff x="-3178" y="-3176"/>
            <a:chExt cx="1646959" cy="1669407"/>
          </a:xfrm>
        </p:grpSpPr>
        <p:sp>
          <p:nvSpPr>
            <p:cNvPr id="76" name="Google Shape;76;p103"/>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103"/>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4"/>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3200"/>
              <a:buFont typeface="Georgia"/>
              <a:buNone/>
              <a:defRPr b="0" i="0" sz="3200" u="none" cap="none" strike="noStrike">
                <a:solidFill>
                  <a:schemeClr val="dk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4"/>
          <p:cNvSpPr txBox="1"/>
          <p:nvPr>
            <p:ph idx="1" type="body"/>
          </p:nvPr>
        </p:nvSpPr>
        <p:spPr>
          <a:xfrm>
            <a:off x="628650" y="1488557"/>
            <a:ext cx="7886700" cy="465650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9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vmlDrawing" Target="../drawings/vmlDrawing1.v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0.jpg"/><Relationship Id="rId5" Type="http://schemas.openxmlformats.org/officeDocument/2006/relationships/image" Target="../media/image24.png"/><Relationship Id="rId6" Type="http://schemas.openxmlformats.org/officeDocument/2006/relationships/image" Target="../media/image12.png"/><Relationship Id="rId7" Type="http://schemas.openxmlformats.org/officeDocument/2006/relationships/image" Target="../media/image26.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5.jpg"/><Relationship Id="rId5" Type="http://schemas.openxmlformats.org/officeDocument/2006/relationships/image" Target="../media/image21.png"/><Relationship Id="rId6"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jp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9.jpg"/><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37.jpg"/><Relationship Id="rId5" Type="http://schemas.openxmlformats.org/officeDocument/2006/relationships/image" Target="../media/image30.png"/><Relationship Id="rId6"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jpg"/><Relationship Id="rId4" Type="http://schemas.openxmlformats.org/officeDocument/2006/relationships/image" Target="../media/image3.png"/><Relationship Id="rId5"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5.jpg"/><Relationship Id="rId4" Type="http://schemas.openxmlformats.org/officeDocument/2006/relationships/image" Target="../media/image3.png"/><Relationship Id="rId5"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5.jpg"/><Relationship Id="rId4" Type="http://schemas.openxmlformats.org/officeDocument/2006/relationships/image" Target="../media/image3.png"/><Relationship Id="rId5"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4.jpg"/><Relationship Id="rId4" Type="http://schemas.openxmlformats.org/officeDocument/2006/relationships/image" Target="../media/image3.png"/><Relationship Id="rId5"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image" Target="../media/image5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6.jp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image" Target="../media/image59.png"/><Relationship Id="rId5"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5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png"/><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2.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864650" y="435400"/>
            <a:ext cx="7331700" cy="2027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Georgia"/>
              <a:buNone/>
            </a:pPr>
            <a:r>
              <a:rPr b="1" lang="en-US" sz="3200"/>
              <a:t>Module 2</a:t>
            </a:r>
            <a:endParaRPr b="1" sz="3200"/>
          </a:p>
          <a:p>
            <a:pPr indent="0" lvl="0" marL="0" rtl="0" algn="ctr">
              <a:lnSpc>
                <a:spcPct val="90000"/>
              </a:lnSpc>
              <a:spcBef>
                <a:spcPts val="0"/>
              </a:spcBef>
              <a:spcAft>
                <a:spcPts val="0"/>
              </a:spcAft>
              <a:buClr>
                <a:schemeClr val="lt1"/>
              </a:buClr>
              <a:buSzPts val="3200"/>
              <a:buFont typeface="Georgia"/>
              <a:buNone/>
            </a:pPr>
            <a:r>
              <a:rPr b="1" lang="en-US" sz="3200">
                <a:extLst>
                  <a:ext uri="http://customooxmlschemas.google.com/">
                    <go:slidesCustomData xmlns:go="http://customooxmlschemas.google.com/" textRoundtripDataId="0"/>
                  </a:ext>
                </a:extLst>
              </a:rPr>
              <a:t>Anthropometric Measurements</a:t>
            </a:r>
            <a:r>
              <a:rPr b="1" lang="en-US" sz="3200"/>
              <a:t>: Children Under 5</a:t>
            </a:r>
            <a:endParaRPr sz="3200"/>
          </a:p>
        </p:txBody>
      </p:sp>
      <p:sp>
        <p:nvSpPr>
          <p:cNvPr id="90" name="Google Shape;90;p1"/>
          <p:cNvSpPr txBox="1"/>
          <p:nvPr/>
        </p:nvSpPr>
        <p:spPr>
          <a:xfrm>
            <a:off x="151279" y="6163738"/>
            <a:ext cx="8841441" cy="5177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200"/>
              <a:buFont typeface="Arial"/>
              <a:buNone/>
            </a:pPr>
            <a:r>
              <a:rPr b="0" i="0" lang="en-US" sz="1200" u="none" cap="none" strike="noStrike">
                <a:solidFill>
                  <a:schemeClr val="accent6"/>
                </a:solidFill>
                <a:latin typeface="Calibri"/>
                <a:ea typeface="Calibri"/>
                <a:cs typeface="Calibri"/>
                <a:sym typeface="Calibri"/>
              </a:rPr>
              <a:t>This work is made possible through support from USAID</a:t>
            </a:r>
            <a:r>
              <a:rPr lang="en-US" sz="1200">
                <a:solidFill>
                  <a:schemeClr val="accent6"/>
                </a:solidFill>
                <a:latin typeface="Calibri"/>
                <a:ea typeface="Calibri"/>
                <a:cs typeface="Calibri"/>
                <a:sym typeface="Calibri"/>
              </a:rPr>
              <a:t> </a:t>
            </a:r>
            <a:r>
              <a:rPr b="0" i="0" lang="en-US" sz="1200" u="none" cap="none" strike="noStrike">
                <a:solidFill>
                  <a:schemeClr val="accent6"/>
                </a:solidFill>
                <a:latin typeface="Calibri"/>
                <a:ea typeface="Calibri"/>
                <a:cs typeface="Calibri"/>
                <a:sym typeface="Calibri"/>
              </a:rPr>
              <a:t> as a supplement to a USAID Cooperative Agreement #7200AA18CA00009 </a:t>
            </a:r>
            <a:br>
              <a:rPr b="0" i="0" lang="en-US" sz="1200" u="none" cap="none" strike="noStrike">
                <a:solidFill>
                  <a:schemeClr val="accent6"/>
                </a:solidFill>
                <a:latin typeface="Calibri"/>
                <a:ea typeface="Calibri"/>
                <a:cs typeface="Calibri"/>
                <a:sym typeface="Calibri"/>
              </a:rPr>
            </a:br>
            <a:r>
              <a:rPr b="0" i="0" lang="en-US" sz="1200" u="none" cap="none" strike="noStrike">
                <a:solidFill>
                  <a:schemeClr val="accent6"/>
                </a:solidFill>
                <a:latin typeface="Calibri"/>
                <a:ea typeface="Calibri"/>
                <a:cs typeface="Calibri"/>
                <a:sym typeface="Calibri"/>
              </a:rPr>
              <a:t>(LASER-PULSE) to Purdue University. Contents reflect the views of the author(s) and do not necessarily reflect those of USAID.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6"/>
              </a:buClr>
              <a:buSzPts val="1200"/>
              <a:buFont typeface="Arial"/>
              <a:buNone/>
            </a:pPr>
            <a:r>
              <a:rPr b="0" i="0" lang="en-US" sz="1200" u="none" cap="none" strike="noStrike">
                <a:solidFill>
                  <a:schemeClr val="accent6"/>
                </a:solidFill>
                <a:latin typeface="Calibri"/>
                <a:ea typeface="Calibri"/>
                <a:cs typeface="Calibri"/>
                <a:sym typeface="Calibri"/>
              </a:rPr>
              <a:t>For more information, please contact Catholic Relief Services Laos.</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1299381" y="2554975"/>
            <a:ext cx="6545235" cy="1404961"/>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lt1"/>
              </a:buClr>
              <a:buSzPts val="2000"/>
              <a:buNone/>
            </a:pPr>
            <a:r>
              <a:rPr lang="en-US" sz="2000"/>
              <a:t>Developed by Dr. Michele R. Forman, Dr. Ratthiphone Oula, and Dr. Rana Chehab</a:t>
            </a:r>
            <a:endParaRPr/>
          </a:p>
          <a:p>
            <a:pPr indent="0" lvl="0" marL="0" rtl="0" algn="ctr">
              <a:lnSpc>
                <a:spcPct val="90000"/>
              </a:lnSpc>
              <a:spcBef>
                <a:spcPts val="750"/>
              </a:spcBef>
              <a:spcAft>
                <a:spcPts val="0"/>
              </a:spcAft>
              <a:buClr>
                <a:schemeClr val="lt1"/>
              </a:buClr>
              <a:buSzPts val="2000"/>
              <a:buNone/>
            </a:pPr>
            <a:r>
              <a:rPr lang="en-US" sz="2000"/>
              <a:t>In collaboration with the Center of Nutrition,                        Ministry of Health Lao PDR</a:t>
            </a:r>
            <a:endParaRPr/>
          </a:p>
          <a:p>
            <a:pPr indent="0" lvl="0" marL="0" marR="0" rtl="0" algn="l">
              <a:lnSpc>
                <a:spcPct val="90000"/>
              </a:lnSpc>
              <a:spcBef>
                <a:spcPts val="750"/>
              </a:spcBef>
              <a:spcAft>
                <a:spcPts val="0"/>
              </a:spcAft>
              <a:buClr>
                <a:schemeClr val="lt1"/>
              </a:buClr>
              <a:buSzPts val="1500"/>
              <a:buFont typeface="Arial"/>
              <a:buNone/>
            </a:pPr>
            <a:r>
              <a:t/>
            </a:r>
            <a:endParaRPr/>
          </a:p>
        </p:txBody>
      </p:sp>
      <p:sp>
        <p:nvSpPr>
          <p:cNvPr id="92" name="Google Shape;92;p1"/>
          <p:cNvSpPr txBox="1"/>
          <p:nvPr/>
        </p:nvSpPr>
        <p:spPr>
          <a:xfrm>
            <a:off x="151275" y="4505149"/>
            <a:ext cx="8841300" cy="30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400"/>
              <a:buFont typeface="Arial"/>
              <a:buNone/>
            </a:pPr>
            <a:r>
              <a:rPr b="0" i="0" lang="en-US" sz="1300" u="none" cap="none" strike="noStrike">
                <a:solidFill>
                  <a:schemeClr val="accent6"/>
                </a:solidFill>
                <a:latin typeface="Calibri"/>
                <a:ea typeface="Calibri"/>
                <a:cs typeface="Calibri"/>
                <a:sym typeface="Calibri"/>
              </a:rPr>
              <a:t>Training by Applied Nutrition Research Capacity Building (ANRCB), a project of the Lao American Nutrition Initiative (LANI)</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954425" y="112150"/>
            <a:ext cx="7747200" cy="106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Georgia"/>
              <a:buNone/>
            </a:pPr>
            <a:r>
              <a:rPr lang="en-US"/>
              <a:t>Why is training on anthropometry important?</a:t>
            </a:r>
            <a:endParaRPr/>
          </a:p>
        </p:txBody>
      </p:sp>
      <p:sp>
        <p:nvSpPr>
          <p:cNvPr id="187" name="Google Shape;187;p8"/>
          <p:cNvSpPr txBox="1"/>
          <p:nvPr>
            <p:ph idx="1" type="body"/>
          </p:nvPr>
        </p:nvSpPr>
        <p:spPr>
          <a:xfrm>
            <a:off x="686525" y="1345450"/>
            <a:ext cx="8283000" cy="519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1491"/>
              <a:buNone/>
            </a:pPr>
            <a:r>
              <a:rPr b="1" lang="en-US" sz="2117">
                <a:latin typeface="Calibri"/>
                <a:ea typeface="Calibri"/>
                <a:cs typeface="Calibri"/>
                <a:sym typeface="Calibri"/>
              </a:rPr>
              <a:t>To increase the </a:t>
            </a:r>
            <a:r>
              <a:rPr b="1" lang="en-US" sz="2117" u="sng">
                <a:latin typeface="Calibri"/>
                <a:ea typeface="Calibri"/>
                <a:cs typeface="Calibri"/>
                <a:sym typeface="Calibri"/>
              </a:rPr>
              <a:t>accuracy</a:t>
            </a:r>
            <a:r>
              <a:rPr b="1" lang="en-US" sz="2117">
                <a:latin typeface="Calibri"/>
                <a:ea typeface="Calibri"/>
                <a:cs typeface="Calibri"/>
                <a:sym typeface="Calibri"/>
              </a:rPr>
              <a:t> and </a:t>
            </a:r>
            <a:r>
              <a:rPr b="1" lang="en-US" sz="2117" u="sng">
                <a:latin typeface="Calibri"/>
                <a:ea typeface="Calibri"/>
                <a:cs typeface="Calibri"/>
                <a:sym typeface="Calibri"/>
              </a:rPr>
              <a:t>reliability</a:t>
            </a:r>
            <a:r>
              <a:rPr b="1" lang="en-US" sz="2117">
                <a:latin typeface="Calibri"/>
                <a:ea typeface="Calibri"/>
                <a:cs typeface="Calibri"/>
                <a:sym typeface="Calibri"/>
              </a:rPr>
              <a:t> of the measurements</a:t>
            </a:r>
            <a:endParaRPr sz="2117">
              <a:latin typeface="Calibri"/>
              <a:ea typeface="Calibri"/>
              <a:cs typeface="Calibri"/>
              <a:sym typeface="Calibri"/>
            </a:endParaRPr>
          </a:p>
          <a:p>
            <a:pPr indent="-424750" lvl="0" marL="457200" rtl="0" algn="l">
              <a:lnSpc>
                <a:spcPct val="100000"/>
              </a:lnSpc>
              <a:spcBef>
                <a:spcPts val="750"/>
              </a:spcBef>
              <a:spcAft>
                <a:spcPts val="0"/>
              </a:spcAft>
              <a:buClr>
                <a:schemeClr val="dk1"/>
              </a:buClr>
              <a:buSzPts val="2118"/>
              <a:buFont typeface="Times New Roman"/>
              <a:buChar char="-"/>
            </a:pPr>
            <a:r>
              <a:rPr b="1" lang="en-US" sz="2117" u="sng">
                <a:latin typeface="Calibri"/>
                <a:ea typeface="Calibri"/>
                <a:cs typeface="Calibri"/>
                <a:sym typeface="Calibri"/>
              </a:rPr>
              <a:t>Accuracy</a:t>
            </a:r>
            <a:r>
              <a:rPr lang="en-US" sz="2117">
                <a:latin typeface="Calibri"/>
                <a:ea typeface="Calibri"/>
                <a:cs typeface="Calibri"/>
                <a:sym typeface="Calibri"/>
              </a:rPr>
              <a:t>: measure the </a:t>
            </a:r>
            <a:r>
              <a:rPr b="1" lang="en-US" sz="2117" u="sng">
                <a:latin typeface="Calibri"/>
                <a:ea typeface="Calibri"/>
                <a:cs typeface="Calibri"/>
                <a:sym typeface="Calibri"/>
              </a:rPr>
              <a:t>correct</a:t>
            </a:r>
            <a:r>
              <a:rPr lang="en-US" sz="2117">
                <a:latin typeface="Calibri"/>
                <a:ea typeface="Calibri"/>
                <a:cs typeface="Calibri"/>
                <a:sym typeface="Calibri"/>
              </a:rPr>
              <a:t> </a:t>
            </a:r>
            <a:r>
              <a:rPr lang="en-US" sz="2117">
                <a:latin typeface="Calibri"/>
                <a:ea typeface="Calibri"/>
                <a:cs typeface="Calibri"/>
                <a:sym typeface="Calibri"/>
                <a:extLst>
                  <a:ext uri="http://customooxmlschemas.google.com/">
                    <go:slidesCustomData xmlns:go="http://customooxmlschemas.google.com/" textRoundtripDataId="4"/>
                  </a:ext>
                </a:extLst>
              </a:rPr>
              <a:t>value</a:t>
            </a:r>
            <a:endParaRPr sz="2117">
              <a:latin typeface="Calibri"/>
              <a:ea typeface="Calibri"/>
              <a:cs typeface="Calibri"/>
              <a:sym typeface="Calibri"/>
            </a:endParaRPr>
          </a:p>
          <a:p>
            <a:pPr indent="-240598" lvl="2" marL="857250" rtl="0" algn="l">
              <a:lnSpc>
                <a:spcPct val="100000"/>
              </a:lnSpc>
              <a:spcBef>
                <a:spcPts val="375"/>
              </a:spcBef>
              <a:spcAft>
                <a:spcPts val="0"/>
              </a:spcAft>
              <a:buClr>
                <a:schemeClr val="dk1"/>
              </a:buClr>
              <a:buSzPts val="2118"/>
              <a:buFont typeface="Times New Roman"/>
              <a:buChar char="•"/>
            </a:pPr>
            <a:r>
              <a:rPr b="1" i="1" lang="en-US" sz="2117">
                <a:solidFill>
                  <a:srgbClr val="38761D"/>
                </a:solidFill>
                <a:latin typeface="Calibri"/>
                <a:ea typeface="Calibri"/>
                <a:cs typeface="Calibri"/>
                <a:sym typeface="Calibri"/>
              </a:rPr>
              <a:t>Accurate:</a:t>
            </a:r>
            <a:r>
              <a:rPr lang="en-US" sz="2117">
                <a:latin typeface="Calibri"/>
                <a:ea typeface="Calibri"/>
                <a:cs typeface="Calibri"/>
                <a:sym typeface="Calibri"/>
              </a:rPr>
              <a:t> </a:t>
            </a:r>
            <a:r>
              <a:rPr lang="en-US" sz="2117">
                <a:solidFill>
                  <a:srgbClr val="38761D"/>
                </a:solidFill>
                <a:latin typeface="Calibri"/>
                <a:ea typeface="Calibri"/>
                <a:cs typeface="Calibri"/>
                <a:sym typeface="Calibri"/>
              </a:rPr>
              <a:t>A child weighs 10kg and the scale reads 10kg.</a:t>
            </a:r>
            <a:endParaRPr sz="850"/>
          </a:p>
          <a:p>
            <a:pPr indent="-240598" lvl="2" marL="857250" rtl="0" algn="l">
              <a:lnSpc>
                <a:spcPct val="100000"/>
              </a:lnSpc>
              <a:spcBef>
                <a:spcPts val="375"/>
              </a:spcBef>
              <a:spcAft>
                <a:spcPts val="0"/>
              </a:spcAft>
              <a:buClr>
                <a:srgbClr val="990000"/>
              </a:buClr>
              <a:buSzPts val="2118"/>
              <a:buFont typeface="Times New Roman"/>
              <a:buChar char="•"/>
            </a:pPr>
            <a:r>
              <a:rPr b="1" i="1" lang="en-US" sz="2117">
                <a:solidFill>
                  <a:srgbClr val="990000"/>
                </a:solidFill>
                <a:latin typeface="Calibri"/>
                <a:ea typeface="Calibri"/>
                <a:cs typeface="Calibri"/>
                <a:sym typeface="Calibri"/>
              </a:rPr>
              <a:t>Inaccurate:</a:t>
            </a:r>
            <a:r>
              <a:rPr lang="en-US" sz="2117">
                <a:solidFill>
                  <a:srgbClr val="990000"/>
                </a:solidFill>
                <a:latin typeface="Calibri"/>
                <a:ea typeface="Calibri"/>
                <a:cs typeface="Calibri"/>
                <a:sym typeface="Calibri"/>
              </a:rPr>
              <a:t> A child weighs 10kg but the scale reads 18kg.</a:t>
            </a:r>
            <a:endParaRPr sz="850"/>
          </a:p>
          <a:p>
            <a:pPr indent="0" lvl="1" marL="258445" rtl="0" algn="l">
              <a:lnSpc>
                <a:spcPct val="100000"/>
              </a:lnSpc>
              <a:spcBef>
                <a:spcPts val="375"/>
              </a:spcBef>
              <a:spcAft>
                <a:spcPts val="0"/>
              </a:spcAft>
              <a:buClr>
                <a:schemeClr val="dk1"/>
              </a:buClr>
              <a:buSzPts val="1917"/>
              <a:buNone/>
            </a:pPr>
            <a:r>
              <a:t/>
            </a:r>
            <a:endParaRPr sz="2117">
              <a:latin typeface="Calibri"/>
              <a:ea typeface="Calibri"/>
              <a:cs typeface="Calibri"/>
              <a:sym typeface="Calibri"/>
            </a:endParaRPr>
          </a:p>
          <a:p>
            <a:pPr indent="-424750" lvl="0" marL="457200" rtl="0" algn="l">
              <a:lnSpc>
                <a:spcPct val="100000"/>
              </a:lnSpc>
              <a:spcBef>
                <a:spcPts val="0"/>
              </a:spcBef>
              <a:spcAft>
                <a:spcPts val="0"/>
              </a:spcAft>
              <a:buClr>
                <a:schemeClr val="dk1"/>
              </a:buClr>
              <a:buSzPts val="2118"/>
              <a:buFont typeface="Times New Roman"/>
              <a:buChar char="-"/>
            </a:pPr>
            <a:r>
              <a:rPr b="1" lang="en-US" sz="2117" u="sng">
                <a:latin typeface="Calibri"/>
                <a:ea typeface="Calibri"/>
                <a:cs typeface="Calibri"/>
                <a:sym typeface="Calibri"/>
              </a:rPr>
              <a:t>Reliability</a:t>
            </a:r>
            <a:r>
              <a:rPr lang="en-US" sz="2117">
                <a:latin typeface="Calibri"/>
                <a:ea typeface="Calibri"/>
                <a:cs typeface="Calibri"/>
                <a:sym typeface="Calibri"/>
              </a:rPr>
              <a:t>: measure the same value </a:t>
            </a:r>
            <a:r>
              <a:rPr b="1" lang="en-US" sz="2117" u="sng">
                <a:latin typeface="Calibri"/>
                <a:ea typeface="Calibri"/>
                <a:cs typeface="Calibri"/>
                <a:sym typeface="Calibri"/>
              </a:rPr>
              <a:t>every time</a:t>
            </a:r>
            <a:endParaRPr b="1" sz="2117" u="sng">
              <a:latin typeface="Calibri"/>
              <a:ea typeface="Calibri"/>
              <a:cs typeface="Calibri"/>
              <a:sym typeface="Calibri"/>
            </a:endParaRPr>
          </a:p>
          <a:p>
            <a:pPr indent="-240598" lvl="2" marL="857250" rtl="0" algn="l">
              <a:lnSpc>
                <a:spcPct val="100000"/>
              </a:lnSpc>
              <a:spcBef>
                <a:spcPts val="375"/>
              </a:spcBef>
              <a:spcAft>
                <a:spcPts val="0"/>
              </a:spcAft>
              <a:buClr>
                <a:srgbClr val="38761D"/>
              </a:buClr>
              <a:buSzPts val="2118"/>
              <a:buFont typeface="Times New Roman"/>
              <a:buChar char="•"/>
            </a:pPr>
            <a:r>
              <a:rPr b="1" i="1" lang="en-US" sz="2117">
                <a:solidFill>
                  <a:srgbClr val="38761D"/>
                </a:solidFill>
                <a:latin typeface="Calibri"/>
                <a:ea typeface="Calibri"/>
                <a:cs typeface="Calibri"/>
                <a:sym typeface="Calibri"/>
              </a:rPr>
              <a:t>Reliable:</a:t>
            </a:r>
            <a:r>
              <a:rPr lang="en-US" sz="2117">
                <a:solidFill>
                  <a:srgbClr val="38761D"/>
                </a:solidFill>
                <a:latin typeface="Calibri"/>
                <a:ea typeface="Calibri"/>
                <a:cs typeface="Calibri"/>
                <a:sym typeface="Calibri"/>
              </a:rPr>
              <a:t> The scale reads 15 kg every time.</a:t>
            </a:r>
            <a:endParaRPr sz="850"/>
          </a:p>
          <a:p>
            <a:pPr indent="-240598" lvl="2" marL="857250" rtl="0" algn="l">
              <a:lnSpc>
                <a:spcPct val="100000"/>
              </a:lnSpc>
              <a:spcBef>
                <a:spcPts val="375"/>
              </a:spcBef>
              <a:spcAft>
                <a:spcPts val="0"/>
              </a:spcAft>
              <a:buClr>
                <a:srgbClr val="990000"/>
              </a:buClr>
              <a:buSzPts val="2118"/>
              <a:buFont typeface="Times New Roman"/>
              <a:buChar char="•"/>
            </a:pPr>
            <a:r>
              <a:rPr b="1" i="1" lang="en-US" sz="2117">
                <a:solidFill>
                  <a:srgbClr val="990000"/>
                </a:solidFill>
                <a:latin typeface="Calibri"/>
                <a:ea typeface="Calibri"/>
                <a:cs typeface="Calibri"/>
                <a:sym typeface="Calibri"/>
              </a:rPr>
              <a:t>Not reliable: </a:t>
            </a:r>
            <a:r>
              <a:rPr lang="en-US" sz="2117">
                <a:solidFill>
                  <a:srgbClr val="990000"/>
                </a:solidFill>
                <a:latin typeface="Calibri"/>
                <a:ea typeface="Calibri"/>
                <a:cs typeface="Calibri"/>
                <a:sym typeface="Calibri"/>
              </a:rPr>
              <a:t>The scale reads 15kg in the first measurement </a:t>
            </a:r>
            <a:br>
              <a:rPr lang="en-US" sz="2117">
                <a:solidFill>
                  <a:srgbClr val="990000"/>
                </a:solidFill>
                <a:latin typeface="Calibri"/>
                <a:ea typeface="Calibri"/>
                <a:cs typeface="Calibri"/>
                <a:sym typeface="Calibri"/>
              </a:rPr>
            </a:br>
            <a:r>
              <a:rPr lang="en-US" sz="2117">
                <a:solidFill>
                  <a:srgbClr val="990000"/>
                </a:solidFill>
                <a:latin typeface="Calibri"/>
                <a:ea typeface="Calibri"/>
                <a:cs typeface="Calibri"/>
                <a:sym typeface="Calibri"/>
              </a:rPr>
              <a:t>and 18kg in the second measurement. </a:t>
            </a:r>
            <a:endParaRPr sz="850"/>
          </a:p>
          <a:p>
            <a:pPr indent="0" lvl="0" marL="0" rtl="0" algn="l">
              <a:lnSpc>
                <a:spcPct val="100000"/>
              </a:lnSpc>
              <a:spcBef>
                <a:spcPts val="375"/>
              </a:spcBef>
              <a:spcAft>
                <a:spcPts val="0"/>
              </a:spcAft>
              <a:buClr>
                <a:schemeClr val="dk1"/>
              </a:buClr>
              <a:buSzPts val="1917"/>
              <a:buNone/>
            </a:pPr>
            <a:r>
              <a:t/>
            </a:r>
            <a:endParaRPr sz="2117">
              <a:latin typeface="Calibri"/>
              <a:ea typeface="Calibri"/>
              <a:cs typeface="Calibri"/>
              <a:sym typeface="Calibri"/>
            </a:endParaRPr>
          </a:p>
          <a:p>
            <a:pPr indent="-228600" lvl="1" marL="228600" rtl="0" algn="l">
              <a:lnSpc>
                <a:spcPct val="100000"/>
              </a:lnSpc>
              <a:spcBef>
                <a:spcPts val="375"/>
              </a:spcBef>
              <a:spcAft>
                <a:spcPts val="0"/>
              </a:spcAft>
              <a:buClr>
                <a:srgbClr val="38761D"/>
              </a:buClr>
              <a:buSzPts val="2118"/>
              <a:buFont typeface="Times New Roman"/>
              <a:buChar char="•"/>
            </a:pPr>
            <a:r>
              <a:rPr b="1" i="1" lang="en-US" sz="2117">
                <a:solidFill>
                  <a:srgbClr val="38761D"/>
                </a:solidFill>
                <a:latin typeface="Calibri"/>
                <a:ea typeface="Calibri"/>
                <a:cs typeface="Calibri"/>
                <a:sym typeface="Calibri"/>
              </a:rPr>
              <a:t>Accurate and reliable:</a:t>
            </a:r>
            <a:r>
              <a:rPr lang="en-US" sz="2117">
                <a:solidFill>
                  <a:srgbClr val="38761D"/>
                </a:solidFill>
                <a:latin typeface="Calibri"/>
                <a:ea typeface="Calibri"/>
                <a:cs typeface="Calibri"/>
                <a:sym typeface="Calibri"/>
              </a:rPr>
              <a:t> A child weighs 10kg and the scale reads 10kg every time.</a:t>
            </a:r>
            <a:endParaRPr sz="850"/>
          </a:p>
          <a:p>
            <a:pPr indent="-228600" lvl="1" marL="228600" rtl="0" algn="l">
              <a:lnSpc>
                <a:spcPct val="100000"/>
              </a:lnSpc>
              <a:spcBef>
                <a:spcPts val="375"/>
              </a:spcBef>
              <a:spcAft>
                <a:spcPts val="0"/>
              </a:spcAft>
              <a:buClr>
                <a:srgbClr val="990000"/>
              </a:buClr>
              <a:buSzPts val="2118"/>
              <a:buFont typeface="Times New Roman"/>
              <a:buChar char="•"/>
            </a:pPr>
            <a:r>
              <a:rPr b="1" i="1" lang="en-US" sz="2117">
                <a:solidFill>
                  <a:srgbClr val="990000"/>
                </a:solidFill>
                <a:latin typeface="Calibri"/>
                <a:ea typeface="Calibri"/>
                <a:cs typeface="Calibri"/>
                <a:sym typeface="Calibri"/>
              </a:rPr>
              <a:t>Inaccurate but reliable:</a:t>
            </a:r>
            <a:r>
              <a:rPr lang="en-US" sz="2117">
                <a:solidFill>
                  <a:srgbClr val="990000"/>
                </a:solidFill>
                <a:latin typeface="Calibri"/>
                <a:ea typeface="Calibri"/>
                <a:cs typeface="Calibri"/>
                <a:sym typeface="Calibri"/>
              </a:rPr>
              <a:t> A child weighs 10kg but the scale reads 18 kg every time.</a:t>
            </a:r>
            <a:endParaRPr sz="850"/>
          </a:p>
        </p:txBody>
      </p:sp>
      <p:sp>
        <p:nvSpPr>
          <p:cNvPr id="188" name="Google Shape;188;p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89" name="Google Shape;189;p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Anthropometric Measurements</a:t>
            </a:r>
            <a:endParaRPr/>
          </a:p>
        </p:txBody>
      </p:sp>
      <p:sp>
        <p:nvSpPr>
          <p:cNvPr id="195" name="Google Shape;195;p9"/>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Usually dependent on sex and age</a:t>
            </a:r>
            <a:endParaRPr/>
          </a:p>
          <a:p>
            <a:pPr indent="-171450" lvl="0" marL="171450" rtl="0" algn="l">
              <a:lnSpc>
                <a:spcPct val="90000"/>
              </a:lnSpc>
              <a:spcBef>
                <a:spcPts val="750"/>
              </a:spcBef>
              <a:spcAft>
                <a:spcPts val="0"/>
              </a:spcAft>
              <a:buClr>
                <a:schemeClr val="dk1"/>
              </a:buClr>
              <a:buSzPts val="2800"/>
              <a:buChar char="•"/>
            </a:pPr>
            <a:r>
              <a:rPr lang="en-US"/>
              <a:t> A combination of different measurements:</a:t>
            </a:r>
            <a:endParaRPr/>
          </a:p>
          <a:p>
            <a:pPr indent="0" lvl="0" marL="171450" rtl="0" algn="l">
              <a:lnSpc>
                <a:spcPct val="90000"/>
              </a:lnSpc>
              <a:spcBef>
                <a:spcPts val="750"/>
              </a:spcBef>
              <a:spcAft>
                <a:spcPts val="0"/>
              </a:spcAft>
              <a:buClr>
                <a:schemeClr val="dk1"/>
              </a:buClr>
              <a:buSzPts val="2800"/>
              <a:buNone/>
            </a:pPr>
            <a:r>
              <a:t/>
            </a:r>
            <a:endParaRPr/>
          </a:p>
        </p:txBody>
      </p:sp>
      <p:sp>
        <p:nvSpPr>
          <p:cNvPr id="196" name="Google Shape;196;p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r>
              <a:rPr lang="en-US" sz="1600">
                <a:solidFill>
                  <a:schemeClr val="dk2"/>
                </a:solidFill>
              </a:rPr>
              <a:t>ANRCB   |   </a:t>
            </a:r>
            <a:fld id="{00000000-1234-1234-1234-123412341234}" type="slidenum">
              <a:rPr b="1" lang="en-US" sz="1600">
                <a:solidFill>
                  <a:schemeClr val="accent6"/>
                </a:solidFill>
              </a:rPr>
              <a:t>‹#›</a:t>
            </a:fld>
            <a:endParaRPr b="1" sz="1600">
              <a:solidFill>
                <a:schemeClr val="accent6"/>
              </a:solidFill>
            </a:endParaRPr>
          </a:p>
        </p:txBody>
      </p:sp>
      <p:pic>
        <p:nvPicPr>
          <p:cNvPr id="197" name="Google Shape;197;p9"/>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graphicFrame>
        <p:nvGraphicFramePr>
          <p:cNvPr id="198" name="Google Shape;198;p9"/>
          <p:cNvGraphicFramePr/>
          <p:nvPr/>
        </p:nvGraphicFramePr>
        <p:xfrm flipH="1">
          <a:off x="569325" y="3638525"/>
          <a:ext cx="2816250" cy="1659824"/>
        </p:xfrm>
        <a:graphic>
          <a:graphicData uri="http://schemas.openxmlformats.org/presentationml/2006/ole">
            <mc:AlternateContent>
              <mc:Choice Requires="v">
                <p:oleObj r:id="rId5" imgH="1659824" imgW="2816250" progId="MS_ClipArt_Gallery.2" spid="_x0000_s1">
                  <p:embed/>
                </p:oleObj>
              </mc:Choice>
              <mc:Fallback>
                <p:oleObj r:id="rId6" imgH="1659824" imgW="2816250" progId="MS_ClipArt_Gallery.2">
                  <p:embed/>
                  <p:pic>
                    <p:nvPicPr>
                      <p:cNvPr id="198" name="Google Shape;198;p9"/>
                      <p:cNvPicPr preferRelativeResize="0"/>
                      <p:nvPr/>
                    </p:nvPicPr>
                    <p:blipFill rotWithShape="1">
                      <a:blip r:embed="rId7">
                        <a:alphaModFix/>
                      </a:blip>
                      <a:srcRect b="0" l="0" r="0" t="0"/>
                      <a:stretch/>
                    </p:blipFill>
                    <p:spPr>
                      <a:xfrm flipH="1">
                        <a:off x="569325" y="3638525"/>
                        <a:ext cx="2816250" cy="1659824"/>
                      </a:xfrm>
                      <a:prstGeom prst="rect">
                        <a:avLst/>
                      </a:prstGeom>
                      <a:noFill/>
                      <a:ln>
                        <a:noFill/>
                      </a:ln>
                    </p:spPr>
                  </p:pic>
                </p:oleObj>
              </mc:Fallback>
            </mc:AlternateContent>
          </a:graphicData>
        </a:graphic>
      </p:graphicFrame>
      <p:grpSp>
        <p:nvGrpSpPr>
          <p:cNvPr id="199" name="Google Shape;199;p9"/>
          <p:cNvGrpSpPr/>
          <p:nvPr/>
        </p:nvGrpSpPr>
        <p:grpSpPr>
          <a:xfrm>
            <a:off x="3693731" y="2763779"/>
            <a:ext cx="4769700" cy="3409221"/>
            <a:chOff x="4291975" y="1977199"/>
            <a:chExt cx="4769700" cy="4012264"/>
          </a:xfrm>
        </p:grpSpPr>
        <p:sp>
          <p:nvSpPr>
            <p:cNvPr id="200" name="Google Shape;200;p9"/>
            <p:cNvSpPr/>
            <p:nvPr/>
          </p:nvSpPr>
          <p:spPr>
            <a:xfrm>
              <a:off x="6597175" y="1977200"/>
              <a:ext cx="2464500" cy="19050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Mid-upper</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Arm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Circumference</a:t>
              </a:r>
              <a:endParaRPr b="0" i="0" sz="1800" u="none" cap="none" strike="noStrike">
                <a:solidFill>
                  <a:schemeClr val="dk1"/>
                </a:solidFill>
                <a:latin typeface="Calibri"/>
                <a:ea typeface="Calibri"/>
                <a:cs typeface="Calibri"/>
                <a:sym typeface="Calibri"/>
              </a:endParaRPr>
            </a:p>
          </p:txBody>
        </p:sp>
        <p:sp>
          <p:nvSpPr>
            <p:cNvPr id="201" name="Google Shape;201;p9"/>
            <p:cNvSpPr/>
            <p:nvPr/>
          </p:nvSpPr>
          <p:spPr>
            <a:xfrm>
              <a:off x="4291975" y="1977199"/>
              <a:ext cx="1949100" cy="1905000"/>
            </a:xfrm>
            <a:prstGeom prst="rect">
              <a:avLst/>
            </a:prstGeom>
            <a:solidFill>
              <a:srgbClr val="D2B8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Height/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Length</a:t>
              </a:r>
              <a:endParaRPr b="0" i="0" sz="1800" u="none" cap="none" strike="noStrike">
                <a:solidFill>
                  <a:schemeClr val="dk1"/>
                </a:solidFill>
                <a:latin typeface="Calibri"/>
                <a:ea typeface="Calibri"/>
                <a:cs typeface="Calibri"/>
                <a:sym typeface="Calibri"/>
              </a:endParaRPr>
            </a:p>
          </p:txBody>
        </p:sp>
        <p:sp>
          <p:nvSpPr>
            <p:cNvPr id="202" name="Google Shape;202;p9"/>
            <p:cNvSpPr/>
            <p:nvPr/>
          </p:nvSpPr>
          <p:spPr>
            <a:xfrm>
              <a:off x="4293232" y="4084463"/>
              <a:ext cx="1949100" cy="1905000"/>
            </a:xfrm>
            <a:prstGeom prst="rect">
              <a:avLst/>
            </a:prstGeom>
            <a:solidFill>
              <a:srgbClr val="00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400"/>
                <a:buFont typeface="Times New Roman"/>
                <a:buNone/>
              </a:pPr>
              <a:r>
                <a:rPr b="1" i="0" lang="en-US" sz="2400" u="none" cap="none" strike="noStrike">
                  <a:solidFill>
                    <a:schemeClr val="dk1"/>
                  </a:solidFill>
                  <a:latin typeface="Calibri"/>
                  <a:ea typeface="Calibri"/>
                  <a:cs typeface="Calibri"/>
                  <a:sym typeface="Calibri"/>
                </a:rPr>
                <a:t>Weight</a:t>
              </a:r>
              <a:endParaRPr b="0" i="0" sz="1800" u="none" cap="none" strike="noStrike">
                <a:solidFill>
                  <a:schemeClr val="dk1"/>
                </a:solidFill>
                <a:latin typeface="Calibri"/>
                <a:ea typeface="Calibri"/>
                <a:cs typeface="Calibri"/>
                <a:sym typeface="Calibri"/>
              </a:endParaRPr>
            </a:p>
          </p:txBody>
        </p:sp>
      </p:grpSp>
      <p:sp>
        <p:nvSpPr>
          <p:cNvPr id="203" name="Google Shape;203;p9"/>
          <p:cNvSpPr/>
          <p:nvPr/>
        </p:nvSpPr>
        <p:spPr>
          <a:xfrm>
            <a:off x="5998931" y="4559096"/>
            <a:ext cx="2464500" cy="1613904"/>
          </a:xfrm>
          <a:prstGeom prst="rect">
            <a:avLst/>
          </a:prstGeom>
          <a:solidFill>
            <a:srgbClr val="FCE1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400"/>
              <a:buFont typeface="Times New Roman"/>
              <a:buNone/>
            </a:pPr>
            <a:r>
              <a:rPr b="1" i="0" lang="en-US" sz="2400" u="none" cap="none" strike="noStrike">
                <a:solidFill>
                  <a:schemeClr val="dk1"/>
                </a:solidFill>
                <a:latin typeface="Calibri"/>
                <a:ea typeface="Calibri"/>
                <a:cs typeface="Calibri"/>
                <a:sym typeface="Calibri"/>
              </a:rPr>
              <a:t>Head</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2400"/>
              <a:buFont typeface="Times New Roman"/>
              <a:buNone/>
            </a:pPr>
            <a:r>
              <a:rPr b="1" i="0" lang="en-US" sz="2400" u="none" cap="none" strike="noStrike">
                <a:solidFill>
                  <a:schemeClr val="dk1"/>
                </a:solidFill>
                <a:latin typeface="Calibri"/>
                <a:ea typeface="Calibri"/>
                <a:cs typeface="Calibri"/>
                <a:sym typeface="Calibri"/>
              </a:rPr>
              <a:t>Circumference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Age</a:t>
            </a:r>
            <a:endParaRPr/>
          </a:p>
        </p:txBody>
      </p:sp>
      <p:sp>
        <p:nvSpPr>
          <p:cNvPr id="209" name="Google Shape;209;p10"/>
          <p:cNvSpPr txBox="1"/>
          <p:nvPr>
            <p:ph idx="1" type="body"/>
          </p:nvPr>
        </p:nvSpPr>
        <p:spPr>
          <a:xfrm>
            <a:off x="4155311" y="1670446"/>
            <a:ext cx="4699322" cy="4678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t>Sources of child age:</a:t>
            </a:r>
            <a:br>
              <a:rPr lang="en-US"/>
            </a:br>
            <a:endParaRPr/>
          </a:p>
          <a:p>
            <a:pPr indent="-488950" lvl="1" marL="857250" rtl="0" algn="l">
              <a:lnSpc>
                <a:spcPct val="90000"/>
              </a:lnSpc>
              <a:spcBef>
                <a:spcPts val="375"/>
              </a:spcBef>
              <a:spcAft>
                <a:spcPts val="0"/>
              </a:spcAft>
              <a:buClr>
                <a:schemeClr val="dk1"/>
              </a:buClr>
              <a:buSzPts val="2800"/>
              <a:buFont typeface="Calibri"/>
              <a:buAutoNum type="arabicPeriod"/>
            </a:pPr>
            <a:r>
              <a:rPr lang="en-US" sz="2800"/>
              <a:t>Birth certificate;</a:t>
            </a:r>
            <a:endParaRPr sz="2800"/>
          </a:p>
          <a:p>
            <a:pPr indent="-488950" lvl="1" marL="857250" rtl="0" algn="l">
              <a:lnSpc>
                <a:spcPct val="90000"/>
              </a:lnSpc>
              <a:spcBef>
                <a:spcPts val="375"/>
              </a:spcBef>
              <a:spcAft>
                <a:spcPts val="0"/>
              </a:spcAft>
              <a:buClr>
                <a:schemeClr val="dk1"/>
              </a:buClr>
              <a:buSzPts val="2800"/>
              <a:buFont typeface="Calibri"/>
              <a:buAutoNum type="arabicPeriod"/>
            </a:pPr>
            <a:r>
              <a:rPr lang="en-US" sz="2800"/>
              <a:t>Maternal and Child Health (MCH) follow up book (pink book);</a:t>
            </a:r>
            <a:endParaRPr sz="2800"/>
          </a:p>
          <a:p>
            <a:pPr indent="-488950" lvl="1" marL="857250" rtl="0" algn="l">
              <a:lnSpc>
                <a:spcPct val="90000"/>
              </a:lnSpc>
              <a:spcBef>
                <a:spcPts val="375"/>
              </a:spcBef>
              <a:spcAft>
                <a:spcPts val="0"/>
              </a:spcAft>
              <a:buClr>
                <a:schemeClr val="dk1"/>
              </a:buClr>
              <a:buSzPts val="2800"/>
              <a:buFont typeface="Calibri"/>
              <a:buAutoNum type="arabicPeriod"/>
            </a:pPr>
            <a:r>
              <a:rPr lang="en-US" sz="2800"/>
              <a:t>Family book;</a:t>
            </a:r>
            <a:endParaRPr sz="2800"/>
          </a:p>
          <a:p>
            <a:pPr indent="-488950" lvl="1" marL="857250" rtl="0" algn="l">
              <a:lnSpc>
                <a:spcPct val="90000"/>
              </a:lnSpc>
              <a:spcBef>
                <a:spcPts val="375"/>
              </a:spcBef>
              <a:spcAft>
                <a:spcPts val="0"/>
              </a:spcAft>
              <a:buClr>
                <a:schemeClr val="dk1"/>
              </a:buClr>
              <a:buSzPts val="2800"/>
              <a:buFont typeface="Calibri"/>
              <a:buAutoNum type="arabicPeriod"/>
            </a:pPr>
            <a:r>
              <a:rPr lang="en-US" sz="2800"/>
              <a:t>Parent’s memory.</a:t>
            </a:r>
            <a:endParaRPr sz="2800"/>
          </a:p>
          <a:p>
            <a:pPr indent="0" lvl="0" marL="171450" rtl="0" algn="l">
              <a:lnSpc>
                <a:spcPct val="90000"/>
              </a:lnSpc>
              <a:spcBef>
                <a:spcPts val="750"/>
              </a:spcBef>
              <a:spcAft>
                <a:spcPts val="0"/>
              </a:spcAft>
              <a:buClr>
                <a:schemeClr val="dk1"/>
              </a:buClr>
              <a:buSzPts val="2800"/>
              <a:buNone/>
            </a:pPr>
            <a:r>
              <a:t/>
            </a:r>
            <a:endParaRPr/>
          </a:p>
        </p:txBody>
      </p:sp>
      <p:sp>
        <p:nvSpPr>
          <p:cNvPr id="210" name="Google Shape;210;p1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r>
              <a:rPr lang="en-US" sz="1600">
                <a:solidFill>
                  <a:schemeClr val="dk2"/>
                </a:solidFill>
              </a:rPr>
              <a:t>A</a:t>
            </a:r>
            <a:r>
              <a:rPr lang="en-US" sz="1400">
                <a:solidFill>
                  <a:schemeClr val="dk2"/>
                </a:solidFill>
              </a:rPr>
              <a:t>NRCB   |   </a:t>
            </a:r>
            <a:fld id="{00000000-1234-1234-1234-123412341234}" type="slidenum">
              <a:rPr b="1" lang="en-US" sz="1400">
                <a:solidFill>
                  <a:schemeClr val="accent6"/>
                </a:solidFill>
              </a:rPr>
              <a:t>‹#›</a:t>
            </a:fld>
            <a:endParaRPr b="1" sz="1400">
              <a:solidFill>
                <a:schemeClr val="accent6"/>
              </a:solidFill>
            </a:endParaRPr>
          </a:p>
        </p:txBody>
      </p:sp>
      <p:pic>
        <p:nvPicPr>
          <p:cNvPr id="211" name="Google Shape;211;p1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212" name="Google Shape;212;p10"/>
          <p:cNvPicPr preferRelativeResize="0"/>
          <p:nvPr/>
        </p:nvPicPr>
        <p:blipFill rotWithShape="1">
          <a:blip r:embed="rId4">
            <a:alphaModFix/>
          </a:blip>
          <a:srcRect b="0" l="0" r="0" t="0"/>
          <a:stretch/>
        </p:blipFill>
        <p:spPr>
          <a:xfrm rot="5400000">
            <a:off x="-32312" y="2515220"/>
            <a:ext cx="4906458" cy="32514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type="title"/>
          </p:nvPr>
        </p:nvSpPr>
        <p:spPr>
          <a:xfrm>
            <a:off x="960700" y="317700"/>
            <a:ext cx="80697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extLst>
                  <a:ext uri="http://customooxmlschemas.google.com/">
                    <go:slidesCustomData xmlns:go="http://customooxmlschemas.google.com/" textRoundtripDataId="5"/>
                  </a:ext>
                </a:extLst>
              </a:rPr>
              <a:t>Anthropometric</a:t>
            </a:r>
            <a:r>
              <a:rPr lang="en-US"/>
              <a:t> measurements by age </a:t>
            </a:r>
            <a:endParaRPr/>
          </a:p>
        </p:txBody>
      </p:sp>
      <p:sp>
        <p:nvSpPr>
          <p:cNvPr id="218" name="Google Shape;218;p1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19" name="Google Shape;219;p1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graphicFrame>
        <p:nvGraphicFramePr>
          <p:cNvPr id="220" name="Google Shape;220;p13"/>
          <p:cNvGraphicFramePr/>
          <p:nvPr/>
        </p:nvGraphicFramePr>
        <p:xfrm>
          <a:off x="787077" y="1481219"/>
          <a:ext cx="3000000" cy="3000000"/>
        </p:xfrm>
        <a:graphic>
          <a:graphicData uri="http://schemas.openxmlformats.org/drawingml/2006/table">
            <a:tbl>
              <a:tblPr>
                <a:noFill/>
                <a:tableStyleId>{ACCA98BA-942F-4C8F-BDAF-E49B1A0CA098}</a:tableStyleId>
              </a:tblPr>
              <a:tblGrid>
                <a:gridCol w="3332075"/>
                <a:gridCol w="2174900"/>
                <a:gridCol w="2174900"/>
              </a:tblGrid>
              <a:tr h="115467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47625" marB="47625" marR="95250" marL="952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b="1" lang="en-US" sz="1800" u="none" cap="none" strike="noStrike">
                          <a:latin typeface="Calibri"/>
                          <a:ea typeface="Calibri"/>
                          <a:cs typeface="Calibri"/>
                          <a:sym typeface="Calibri"/>
                        </a:rPr>
                        <a:t>Children 2 years or younger</a:t>
                      </a:r>
                      <a:endParaRPr b="1"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b="1" lang="en-US" sz="1800" u="none" cap="none" strike="noStrike">
                          <a:latin typeface="Calibri"/>
                          <a:ea typeface="Calibri"/>
                          <a:cs typeface="Calibri"/>
                          <a:sym typeface="Calibri"/>
                        </a:rPr>
                        <a:t>Children 2-5 years</a:t>
                      </a:r>
                      <a:endParaRPr b="1"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342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Weight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r>
              <a:tr h="58342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Length</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8342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Height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r>
              <a:tr h="115467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Mid-upper arm circumference (MUAC)</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r>
              <a:tr h="583425">
                <a:tc>
                  <a:txBody>
                    <a:bodyPr/>
                    <a:lstStyle/>
                    <a:p>
                      <a:pPr indent="0" lvl="0" marL="0" marR="0" rtl="0" algn="l">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Head circumference</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a:t>
                      </a:r>
                      <a:endParaRPr sz="180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F0D9"/>
                    </a:solidFill>
                  </a:tcPr>
                </a:tc>
                <a:tc>
                  <a:txBody>
                    <a:bodyPr/>
                    <a:lstStyle/>
                    <a:p>
                      <a:pPr indent="0" lvl="0" marL="0" marR="0" rtl="0" algn="l">
                        <a:lnSpc>
                          <a:spcPct val="100000"/>
                        </a:lnSpc>
                        <a:spcBef>
                          <a:spcPts val="0"/>
                        </a:spcBef>
                        <a:spcAft>
                          <a:spcPts val="0"/>
                        </a:spcAft>
                        <a:buClr>
                          <a:schemeClr val="dk1"/>
                        </a:buClr>
                        <a:buSzPts val="1350"/>
                        <a:buFont typeface="Calibri"/>
                        <a:buNone/>
                      </a:pPr>
                      <a:r>
                        <a:t/>
                      </a:r>
                      <a:endParaRPr sz="1350" u="none" cap="none" strike="noStrike">
                        <a:latin typeface="Calibri"/>
                        <a:ea typeface="Calibri"/>
                        <a:cs typeface="Calibri"/>
                        <a:sym typeface="Calibri"/>
                      </a:endParaRPr>
                    </a:p>
                  </a:txBody>
                  <a:tcPr marT="47625" marB="47625" marR="95250" marL="95250"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2: </a:t>
            </a:r>
            <a:br>
              <a:rPr b="1" lang="en-US" sz="4000">
                <a:solidFill>
                  <a:srgbClr val="003468"/>
                </a:solidFill>
              </a:rPr>
            </a:br>
            <a:r>
              <a:rPr b="1" lang="en-US" sz="4000">
                <a:solidFill>
                  <a:srgbClr val="003468"/>
                </a:solidFill>
              </a:rPr>
              <a:t>Weight Measurements</a:t>
            </a:r>
            <a:endParaRPr sz="4000"/>
          </a:p>
        </p:txBody>
      </p:sp>
      <p:sp>
        <p:nvSpPr>
          <p:cNvPr id="226" name="Google Shape;226;p1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27" name="Google Shape;227;p1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Importance of weight measurements</a:t>
            </a:r>
            <a:endParaRPr/>
          </a:p>
        </p:txBody>
      </p:sp>
      <p:sp>
        <p:nvSpPr>
          <p:cNvPr id="233" name="Google Shape;233;p15"/>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Provides a measure of total body size;</a:t>
            </a:r>
            <a:endParaRPr/>
          </a:p>
          <a:p>
            <a:pPr indent="-171450" lvl="0" marL="171450" rtl="0" algn="l">
              <a:lnSpc>
                <a:spcPct val="90000"/>
              </a:lnSpc>
              <a:spcBef>
                <a:spcPts val="750"/>
              </a:spcBef>
              <a:spcAft>
                <a:spcPts val="0"/>
              </a:spcAft>
              <a:buClr>
                <a:schemeClr val="dk1"/>
              </a:buClr>
              <a:buSzPts val="2800"/>
              <a:buChar char="•"/>
            </a:pPr>
            <a:r>
              <a:rPr lang="en-US"/>
              <a:t> Helps to monitor the nutritional status over time;</a:t>
            </a:r>
            <a:endParaRPr/>
          </a:p>
          <a:p>
            <a:pPr indent="-171450" lvl="0" marL="171450" rtl="0" algn="l">
              <a:lnSpc>
                <a:spcPct val="90000"/>
              </a:lnSpc>
              <a:spcBef>
                <a:spcPts val="750"/>
              </a:spcBef>
              <a:spcAft>
                <a:spcPts val="0"/>
              </a:spcAft>
              <a:buClr>
                <a:schemeClr val="dk1"/>
              </a:buClr>
              <a:buSzPts val="2800"/>
              <a:buChar char="•"/>
            </a:pPr>
            <a:r>
              <a:rPr lang="en-US"/>
              <a:t> Allows detection of changes in weight:</a:t>
            </a:r>
            <a:endParaRPr/>
          </a:p>
          <a:p>
            <a:pPr indent="0" lvl="1" marL="342900" rtl="0" algn="l">
              <a:lnSpc>
                <a:spcPct val="90000"/>
              </a:lnSpc>
              <a:spcBef>
                <a:spcPts val="375"/>
              </a:spcBef>
              <a:spcAft>
                <a:spcPts val="0"/>
              </a:spcAft>
              <a:buClr>
                <a:schemeClr val="dk1"/>
              </a:buClr>
              <a:buSzPts val="3200"/>
              <a:buNone/>
            </a:pPr>
            <a:r>
              <a:rPr lang="en-US" sz="2800"/>
              <a:t>- Normal weight increases with age in childhood</a:t>
            </a:r>
            <a:endParaRPr sz="2800"/>
          </a:p>
          <a:p>
            <a:pPr indent="0" lvl="1" marL="342900" rtl="0" algn="l">
              <a:lnSpc>
                <a:spcPct val="90000"/>
              </a:lnSpc>
              <a:spcBef>
                <a:spcPts val="375"/>
              </a:spcBef>
              <a:spcAft>
                <a:spcPts val="0"/>
              </a:spcAft>
              <a:buClr>
                <a:schemeClr val="dk1"/>
              </a:buClr>
              <a:buSzPts val="3200"/>
              <a:buNone/>
            </a:pPr>
            <a:r>
              <a:rPr lang="en-US" sz="2800"/>
              <a:t>- Unexpected gains or losses in weight determined </a:t>
            </a:r>
            <a:br>
              <a:rPr lang="en-US" sz="2800"/>
            </a:br>
            <a:r>
              <a:rPr lang="en-US" sz="2800"/>
              <a:t>  by comparing with distribution in each age group </a:t>
            </a:r>
            <a:endParaRPr sz="2800"/>
          </a:p>
        </p:txBody>
      </p:sp>
      <p:sp>
        <p:nvSpPr>
          <p:cNvPr id="234" name="Google Shape;234;p15"/>
          <p:cNvSpPr txBox="1"/>
          <p:nvPr>
            <p:ph idx="12" type="sldNum"/>
          </p:nvPr>
        </p:nvSpPr>
        <p:spPr>
          <a:xfrm>
            <a:off x="7238672" y="6348821"/>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35" name="Google Shape;235;p15"/>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Equipment to measure weight: scales</a:t>
            </a:r>
            <a:endParaRPr/>
          </a:p>
        </p:txBody>
      </p:sp>
      <p:sp>
        <p:nvSpPr>
          <p:cNvPr id="241" name="Google Shape;241;p1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42" name="Google Shape;242;p1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
        <p:nvSpPr>
          <p:cNvPr id="243" name="Google Shape;243;p16"/>
          <p:cNvSpPr txBox="1"/>
          <p:nvPr/>
        </p:nvSpPr>
        <p:spPr>
          <a:xfrm>
            <a:off x="960700" y="5811650"/>
            <a:ext cx="3777300" cy="461700"/>
          </a:xfrm>
          <a:prstGeom prst="rect">
            <a:avLst/>
          </a:prstGeom>
          <a:noFill/>
          <a:ln>
            <a:noFill/>
          </a:ln>
        </p:spPr>
        <p:txBody>
          <a:bodyPr anchorCtr="0" anchor="t" bIns="45700" lIns="91425" spcFirstLastPara="1" rIns="91425" wrap="square" tIns="45700">
            <a:spAutoFit/>
          </a:bodyPr>
          <a:lstStyle/>
          <a:p>
            <a:pPr indent="0" lvl="2" marL="0" marR="0" rtl="0" algn="ctr">
              <a:lnSpc>
                <a:spcPct val="10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SECA 2-in-1 Scale (874)</a:t>
            </a:r>
            <a:endParaRPr b="0" i="0" sz="2400" u="none" cap="none" strike="noStrike">
              <a:solidFill>
                <a:srgbClr val="000000"/>
              </a:solidFill>
              <a:latin typeface="Calibri"/>
              <a:ea typeface="Calibri"/>
              <a:cs typeface="Calibri"/>
              <a:sym typeface="Calibri"/>
            </a:endParaRPr>
          </a:p>
        </p:txBody>
      </p:sp>
      <p:pic>
        <p:nvPicPr>
          <p:cNvPr descr="A picture containing indoor, wall, furniture&#10;&#10;Description automatically generated" id="244" name="Google Shape;244;p16"/>
          <p:cNvPicPr preferRelativeResize="0"/>
          <p:nvPr/>
        </p:nvPicPr>
        <p:blipFill rotWithShape="1">
          <a:blip r:embed="rId4">
            <a:alphaModFix/>
          </a:blip>
          <a:srcRect b="0" l="0" r="0" t="0"/>
          <a:stretch/>
        </p:blipFill>
        <p:spPr>
          <a:xfrm>
            <a:off x="4981222" y="3853783"/>
            <a:ext cx="2034475" cy="2130567"/>
          </a:xfrm>
          <a:prstGeom prst="rect">
            <a:avLst/>
          </a:prstGeom>
          <a:noFill/>
          <a:ln>
            <a:noFill/>
          </a:ln>
        </p:spPr>
      </p:pic>
      <p:sp>
        <p:nvSpPr>
          <p:cNvPr id="245" name="Google Shape;245;p16"/>
          <p:cNvSpPr txBox="1"/>
          <p:nvPr/>
        </p:nvSpPr>
        <p:spPr>
          <a:xfrm>
            <a:off x="7552479" y="4481275"/>
            <a:ext cx="1884900" cy="461700"/>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2000"/>
              <a:buFont typeface="Arial"/>
              <a:buNone/>
            </a:pPr>
            <a:r>
              <a:rPr b="0" i="0" lang="en-US" sz="2400" u="none" cap="none" strike="noStrike">
                <a:solidFill>
                  <a:srgbClr val="000000"/>
                </a:solidFill>
                <a:latin typeface="Calibri"/>
                <a:ea typeface="Calibri"/>
                <a:cs typeface="Calibri"/>
                <a:sym typeface="Calibri"/>
              </a:rPr>
              <a:t>Salter scale</a:t>
            </a:r>
            <a:endParaRPr b="0" i="0" sz="1400" u="none" cap="none" strike="noStrike">
              <a:solidFill>
                <a:srgbClr val="000000"/>
              </a:solidFill>
              <a:latin typeface="Arial"/>
              <a:ea typeface="Arial"/>
              <a:cs typeface="Arial"/>
              <a:sym typeface="Arial"/>
            </a:endParaRPr>
          </a:p>
        </p:txBody>
      </p:sp>
      <p:sp>
        <p:nvSpPr>
          <p:cNvPr id="246" name="Google Shape;246;p16"/>
          <p:cNvSpPr txBox="1"/>
          <p:nvPr/>
        </p:nvSpPr>
        <p:spPr>
          <a:xfrm>
            <a:off x="6606251" y="2130775"/>
            <a:ext cx="6059346" cy="461665"/>
          </a:xfrm>
          <a:prstGeom prst="rect">
            <a:avLst/>
          </a:prstGeom>
          <a:noFill/>
          <a:ln>
            <a:noFill/>
          </a:ln>
        </p:spPr>
        <p:txBody>
          <a:bodyPr anchorCtr="0" anchor="t" bIns="45700" lIns="91425" spcFirstLastPara="1" rIns="91425" wrap="square" tIns="45700">
            <a:spAutoFit/>
          </a:bodyPr>
          <a:lstStyle/>
          <a:p>
            <a:pPr indent="0" lvl="2" marL="9144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Infant Scale</a:t>
            </a:r>
            <a:endParaRPr b="0" i="0" sz="1400" u="none" cap="none" strike="noStrike">
              <a:solidFill>
                <a:srgbClr val="000000"/>
              </a:solidFill>
              <a:latin typeface="Arial"/>
              <a:ea typeface="Arial"/>
              <a:cs typeface="Arial"/>
              <a:sym typeface="Arial"/>
            </a:endParaRPr>
          </a:p>
        </p:txBody>
      </p:sp>
      <p:pic>
        <p:nvPicPr>
          <p:cNvPr id="247" name="Google Shape;247;p16"/>
          <p:cNvPicPr preferRelativeResize="0"/>
          <p:nvPr/>
        </p:nvPicPr>
        <p:blipFill rotWithShape="1">
          <a:blip r:embed="rId5">
            <a:alphaModFix/>
          </a:blip>
          <a:srcRect b="0" l="0" r="0" t="0"/>
          <a:stretch/>
        </p:blipFill>
        <p:spPr>
          <a:xfrm>
            <a:off x="4738023" y="1674320"/>
            <a:ext cx="2700669" cy="1348928"/>
          </a:xfrm>
          <a:prstGeom prst="rect">
            <a:avLst/>
          </a:prstGeom>
          <a:noFill/>
          <a:ln>
            <a:noFill/>
          </a:ln>
        </p:spPr>
      </p:pic>
      <p:pic>
        <p:nvPicPr>
          <p:cNvPr id="248" name="Google Shape;248;p16"/>
          <p:cNvPicPr preferRelativeResize="0"/>
          <p:nvPr/>
        </p:nvPicPr>
        <p:blipFill rotWithShape="1">
          <a:blip r:embed="rId6">
            <a:alphaModFix/>
          </a:blip>
          <a:srcRect b="0" l="0" r="0" t="0"/>
          <a:stretch/>
        </p:blipFill>
        <p:spPr>
          <a:xfrm>
            <a:off x="6189084" y="3617981"/>
            <a:ext cx="1172773" cy="2747761"/>
          </a:xfrm>
          <a:prstGeom prst="rect">
            <a:avLst/>
          </a:prstGeom>
          <a:noFill/>
          <a:ln>
            <a:noFill/>
          </a:ln>
        </p:spPr>
      </p:pic>
      <p:pic>
        <p:nvPicPr>
          <p:cNvPr id="249" name="Google Shape;249;p16"/>
          <p:cNvPicPr preferRelativeResize="0"/>
          <p:nvPr/>
        </p:nvPicPr>
        <p:blipFill rotWithShape="1">
          <a:blip r:embed="rId7">
            <a:alphaModFix/>
          </a:blip>
          <a:srcRect b="0" l="0" r="0" t="0"/>
          <a:stretch/>
        </p:blipFill>
        <p:spPr>
          <a:xfrm>
            <a:off x="564975" y="2396400"/>
            <a:ext cx="3355800" cy="3368149"/>
          </a:xfrm>
          <a:prstGeom prst="rect">
            <a:avLst/>
          </a:prstGeom>
          <a:noFill/>
          <a:ln>
            <a:noFill/>
          </a:ln>
        </p:spPr>
      </p:pic>
      <p:pic>
        <p:nvPicPr>
          <p:cNvPr id="250" name="Google Shape;250;p16"/>
          <p:cNvPicPr preferRelativeResize="0"/>
          <p:nvPr/>
        </p:nvPicPr>
        <p:blipFill rotWithShape="1">
          <a:blip r:embed="rId8">
            <a:alphaModFix/>
          </a:blip>
          <a:srcRect b="0" l="0" r="0" t="0"/>
          <a:stretch/>
        </p:blipFill>
        <p:spPr>
          <a:xfrm>
            <a:off x="4434849" y="3667572"/>
            <a:ext cx="1754235" cy="23663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2-in-1 SECA Scale (874)</a:t>
            </a:r>
            <a:endParaRPr/>
          </a:p>
        </p:txBody>
      </p:sp>
      <p:sp>
        <p:nvSpPr>
          <p:cNvPr id="256" name="Google Shape;256;p1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57" name="Google Shape;257;p1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258" name="Google Shape;258;p17"/>
          <p:cNvPicPr preferRelativeResize="0"/>
          <p:nvPr/>
        </p:nvPicPr>
        <p:blipFill rotWithShape="1">
          <a:blip r:embed="rId4">
            <a:alphaModFix/>
          </a:blip>
          <a:srcRect b="0" l="0" r="0" t="0"/>
          <a:stretch/>
        </p:blipFill>
        <p:spPr>
          <a:xfrm>
            <a:off x="2133528" y="1015806"/>
            <a:ext cx="4876936" cy="4826390"/>
          </a:xfrm>
          <a:prstGeom prst="rect">
            <a:avLst/>
          </a:prstGeom>
          <a:noFill/>
          <a:ln>
            <a:noFill/>
          </a:ln>
        </p:spPr>
      </p:pic>
      <p:sp>
        <p:nvSpPr>
          <p:cNvPr id="259" name="Google Shape;259;p17"/>
          <p:cNvSpPr txBox="1"/>
          <p:nvPr/>
        </p:nvSpPr>
        <p:spPr>
          <a:xfrm>
            <a:off x="3330657" y="5825254"/>
            <a:ext cx="1265400" cy="435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2060"/>
                </a:solidFill>
                <a:latin typeface="Times New Roman"/>
                <a:ea typeface="Times New Roman"/>
                <a:cs typeface="Times New Roman"/>
                <a:sym typeface="Times New Roman"/>
              </a:rPr>
              <a:t>On and Off</a:t>
            </a:r>
            <a:endParaRPr b="0" i="0" sz="1800" u="none" cap="none" strike="noStrike">
              <a:solidFill>
                <a:srgbClr val="002060"/>
              </a:solidFill>
              <a:latin typeface="Times New Roman"/>
              <a:ea typeface="Times New Roman"/>
              <a:cs typeface="Times New Roman"/>
              <a:sym typeface="Times New Roman"/>
            </a:endParaRPr>
          </a:p>
        </p:txBody>
      </p:sp>
      <p:sp>
        <p:nvSpPr>
          <p:cNvPr id="260" name="Google Shape;260;p17"/>
          <p:cNvSpPr txBox="1"/>
          <p:nvPr/>
        </p:nvSpPr>
        <p:spPr>
          <a:xfrm>
            <a:off x="2058777" y="5389659"/>
            <a:ext cx="586500" cy="435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2060"/>
                </a:solidFill>
                <a:latin typeface="Times New Roman"/>
                <a:ea typeface="Times New Roman"/>
                <a:cs typeface="Times New Roman"/>
                <a:sym typeface="Times New Roman"/>
              </a:rPr>
              <a:t>On</a:t>
            </a:r>
            <a:endParaRPr b="0" i="0" sz="1800" u="none" cap="none" strike="noStrike">
              <a:solidFill>
                <a:srgbClr val="002060"/>
              </a:solidFill>
              <a:latin typeface="Times New Roman"/>
              <a:ea typeface="Times New Roman"/>
              <a:cs typeface="Times New Roman"/>
              <a:sym typeface="Times New Roman"/>
            </a:endParaRPr>
          </a:p>
        </p:txBody>
      </p:sp>
      <p:sp>
        <p:nvSpPr>
          <p:cNvPr id="261" name="Google Shape;261;p17"/>
          <p:cNvSpPr txBox="1"/>
          <p:nvPr/>
        </p:nvSpPr>
        <p:spPr>
          <a:xfrm>
            <a:off x="5064601" y="5968393"/>
            <a:ext cx="586500" cy="3252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10800" lIns="91425" spcFirstLastPara="1" rIns="5400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060"/>
                </a:solidFill>
                <a:latin typeface="Times New Roman"/>
                <a:ea typeface="Times New Roman"/>
                <a:cs typeface="Times New Roman"/>
                <a:sym typeface="Times New Roman"/>
              </a:rPr>
              <a:t>2 in1</a:t>
            </a:r>
            <a:endParaRPr b="0" i="0" sz="1800" u="none" cap="none" strike="noStrike">
              <a:solidFill>
                <a:srgbClr val="002060"/>
              </a:solidFill>
              <a:latin typeface="Times New Roman"/>
              <a:ea typeface="Times New Roman"/>
              <a:cs typeface="Times New Roman"/>
              <a:sym typeface="Times New Roman"/>
            </a:endParaRPr>
          </a:p>
        </p:txBody>
      </p:sp>
      <p:cxnSp>
        <p:nvCxnSpPr>
          <p:cNvPr id="262" name="Google Shape;262;p17"/>
          <p:cNvCxnSpPr>
            <a:stCxn id="260" idx="3"/>
          </p:cNvCxnSpPr>
          <p:nvPr/>
        </p:nvCxnSpPr>
        <p:spPr>
          <a:xfrm flipH="1" rot="10800000">
            <a:off x="2645277" y="5269659"/>
            <a:ext cx="512700" cy="337800"/>
          </a:xfrm>
          <a:prstGeom prst="straightConnector1">
            <a:avLst/>
          </a:prstGeom>
          <a:noFill/>
          <a:ln cap="flat" cmpd="sng" w="9525">
            <a:solidFill>
              <a:schemeClr val="dk2"/>
            </a:solidFill>
            <a:prstDash val="solid"/>
            <a:round/>
            <a:headEnd len="sm" w="sm" type="none"/>
            <a:tailEnd len="sm" w="sm" type="none"/>
          </a:ln>
        </p:spPr>
      </p:cxnSp>
      <p:cxnSp>
        <p:nvCxnSpPr>
          <p:cNvPr id="263" name="Google Shape;263;p17"/>
          <p:cNvCxnSpPr>
            <a:stCxn id="259" idx="0"/>
          </p:cNvCxnSpPr>
          <p:nvPr/>
        </p:nvCxnSpPr>
        <p:spPr>
          <a:xfrm flipH="1" rot="10800000">
            <a:off x="3963357" y="5493754"/>
            <a:ext cx="16800" cy="331500"/>
          </a:xfrm>
          <a:prstGeom prst="straightConnector1">
            <a:avLst/>
          </a:prstGeom>
          <a:noFill/>
          <a:ln cap="flat" cmpd="sng" w="9525">
            <a:solidFill>
              <a:schemeClr val="dk2"/>
            </a:solidFill>
            <a:prstDash val="solid"/>
            <a:round/>
            <a:headEnd len="sm" w="sm" type="none"/>
            <a:tailEnd len="sm" w="sm" type="none"/>
          </a:ln>
        </p:spPr>
      </p:cxnSp>
      <p:cxnSp>
        <p:nvCxnSpPr>
          <p:cNvPr id="264" name="Google Shape;264;p17"/>
          <p:cNvCxnSpPr/>
          <p:nvPr/>
        </p:nvCxnSpPr>
        <p:spPr>
          <a:xfrm flipH="1" rot="10800000">
            <a:off x="5281432" y="5381854"/>
            <a:ext cx="44400" cy="5571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Prepare the scale</a:t>
            </a:r>
            <a:endParaRPr/>
          </a:p>
        </p:txBody>
      </p:sp>
      <p:sp>
        <p:nvSpPr>
          <p:cNvPr id="270" name="Google Shape;270;p18"/>
          <p:cNvSpPr txBox="1"/>
          <p:nvPr>
            <p:ph idx="1" type="body"/>
          </p:nvPr>
        </p:nvSpPr>
        <p:spPr>
          <a:xfrm>
            <a:off x="686523" y="1670446"/>
            <a:ext cx="4070672"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Take the scale out of the bag.</a:t>
            </a:r>
            <a:endParaRPr/>
          </a:p>
          <a:p>
            <a:pPr indent="-171450" lvl="0" marL="171450" rtl="0" algn="l">
              <a:lnSpc>
                <a:spcPct val="90000"/>
              </a:lnSpc>
              <a:spcBef>
                <a:spcPts val="750"/>
              </a:spcBef>
              <a:spcAft>
                <a:spcPts val="0"/>
              </a:spcAft>
              <a:buClr>
                <a:schemeClr val="dk1"/>
              </a:buClr>
              <a:buSzPts val="2800"/>
              <a:buChar char="•"/>
            </a:pPr>
            <a:r>
              <a:rPr lang="en-US"/>
              <a:t>Put the scale on the floor.</a:t>
            </a:r>
            <a:endParaRPr/>
          </a:p>
          <a:p>
            <a:pPr indent="-171450" lvl="0" marL="171450" rtl="0" algn="l">
              <a:lnSpc>
                <a:spcPct val="90000"/>
              </a:lnSpc>
              <a:spcBef>
                <a:spcPts val="750"/>
              </a:spcBef>
              <a:spcAft>
                <a:spcPts val="0"/>
              </a:spcAft>
              <a:buClr>
                <a:schemeClr val="dk1"/>
              </a:buClr>
              <a:buSzPts val="2800"/>
              <a:buChar char="•"/>
            </a:pPr>
            <a:r>
              <a:rPr lang="en-US"/>
              <a:t>Ensure that the unit of measurement is in kg (kilograms).</a:t>
            </a:r>
            <a:endParaRPr/>
          </a:p>
          <a:p>
            <a:pPr indent="0" lvl="0" marL="171450" rtl="0" algn="l">
              <a:lnSpc>
                <a:spcPct val="90000"/>
              </a:lnSpc>
              <a:spcBef>
                <a:spcPts val="750"/>
              </a:spcBef>
              <a:spcAft>
                <a:spcPts val="0"/>
              </a:spcAft>
              <a:buClr>
                <a:schemeClr val="dk1"/>
              </a:buClr>
              <a:buSzPts val="2800"/>
              <a:buNone/>
            </a:pPr>
            <a:r>
              <a:t/>
            </a:r>
            <a:endParaRPr/>
          </a:p>
        </p:txBody>
      </p:sp>
      <p:sp>
        <p:nvSpPr>
          <p:cNvPr id="271" name="Google Shape;271;p1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72" name="Google Shape;272;p1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Description: Example applications" id="273" name="Google Shape;273;p18"/>
          <p:cNvPicPr preferRelativeResize="0"/>
          <p:nvPr/>
        </p:nvPicPr>
        <p:blipFill rotWithShape="1">
          <a:blip r:embed="rId4">
            <a:alphaModFix/>
          </a:blip>
          <a:srcRect b="34499" l="0" r="51297" t="0"/>
          <a:stretch/>
        </p:blipFill>
        <p:spPr>
          <a:xfrm>
            <a:off x="5197033" y="1953647"/>
            <a:ext cx="3568451" cy="2321325"/>
          </a:xfrm>
          <a:prstGeom prst="rect">
            <a:avLst/>
          </a:prstGeom>
          <a:noFill/>
          <a:ln>
            <a:noFill/>
          </a:ln>
        </p:spPr>
      </p:pic>
      <p:sp>
        <p:nvSpPr>
          <p:cNvPr id="274" name="Google Shape;274;p18"/>
          <p:cNvSpPr txBox="1"/>
          <p:nvPr/>
        </p:nvSpPr>
        <p:spPr>
          <a:xfrm>
            <a:off x="4621274" y="4904353"/>
            <a:ext cx="4271838" cy="954067"/>
          </a:xfrm>
          <a:prstGeom prst="rect">
            <a:avLst/>
          </a:prstGeom>
          <a:solidFill>
            <a:schemeClr val="lt1"/>
          </a:solidFill>
          <a:ln cap="flat" cmpd="sng" w="762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2800"/>
              <a:buFont typeface="Noto Sans Symbols"/>
              <a:buNone/>
            </a:pPr>
            <a:r>
              <a:rPr b="1" i="0" lang="en-US" sz="2800" u="none" cap="none" strike="noStrike">
                <a:solidFill>
                  <a:schemeClr val="accent6"/>
                </a:solidFill>
                <a:latin typeface="Calibri"/>
                <a:ea typeface="Calibri"/>
                <a:cs typeface="Calibri"/>
                <a:sym typeface="Calibri"/>
              </a:rPr>
              <a:t>The scale must be always stored in a bag!</a:t>
            </a:r>
            <a:endParaRPr b="0" i="0" sz="1800" u="none" cap="none" strike="noStrike">
              <a:solidFill>
                <a:schemeClr val="accent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9"/>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Calibrate the scale</a:t>
            </a:r>
            <a:endParaRPr/>
          </a:p>
        </p:txBody>
      </p:sp>
      <p:sp>
        <p:nvSpPr>
          <p:cNvPr id="280" name="Google Shape;280;p19"/>
          <p:cNvSpPr txBox="1"/>
          <p:nvPr>
            <p:ph idx="1" type="body"/>
          </p:nvPr>
        </p:nvSpPr>
        <p:spPr>
          <a:xfrm>
            <a:off x="686523" y="1670446"/>
            <a:ext cx="4381377" cy="4678363"/>
          </a:xfrm>
          <a:prstGeom prst="rect">
            <a:avLst/>
          </a:prstGeom>
          <a:noFill/>
          <a:ln>
            <a:noFill/>
          </a:ln>
        </p:spPr>
        <p:txBody>
          <a:bodyPr anchorCtr="0" anchor="t" bIns="45700" lIns="91425" spcFirstLastPara="1" rIns="91425" wrap="square" tIns="45700">
            <a:normAutofit lnSpcReduction="20000"/>
          </a:bodyPr>
          <a:lstStyle/>
          <a:p>
            <a:pPr indent="-401319" lvl="0" marL="457200" rtl="0" algn="l">
              <a:lnSpc>
                <a:spcPct val="100000"/>
              </a:lnSpc>
              <a:spcBef>
                <a:spcPts val="0"/>
              </a:spcBef>
              <a:spcAft>
                <a:spcPts val="0"/>
              </a:spcAft>
              <a:buClr>
                <a:schemeClr val="dk1"/>
              </a:buClr>
              <a:buSzPts val="2489"/>
              <a:buFont typeface="Times New Roman"/>
              <a:buChar char="•"/>
            </a:pPr>
            <a:r>
              <a:rPr lang="en-US" sz="2800">
                <a:latin typeface="Calibri"/>
                <a:ea typeface="Calibri"/>
                <a:cs typeface="Calibri"/>
                <a:sym typeface="Calibri"/>
              </a:rPr>
              <a:t>Use a known weight.</a:t>
            </a:r>
            <a:endParaRPr/>
          </a:p>
          <a:p>
            <a:pPr indent="-401319" lvl="0" marL="457200" rtl="0" algn="l">
              <a:lnSpc>
                <a:spcPct val="100000"/>
              </a:lnSpc>
              <a:spcBef>
                <a:spcPts val="1000"/>
              </a:spcBef>
              <a:spcAft>
                <a:spcPts val="0"/>
              </a:spcAft>
              <a:buClr>
                <a:schemeClr val="dk1"/>
              </a:buClr>
              <a:buSzPts val="2489"/>
              <a:buFont typeface="Times New Roman"/>
              <a:buChar char="•"/>
            </a:pPr>
            <a:r>
              <a:rPr lang="en-US" sz="2800">
                <a:latin typeface="Calibri"/>
                <a:ea typeface="Calibri"/>
                <a:cs typeface="Calibri"/>
                <a:sym typeface="Calibri"/>
              </a:rPr>
              <a:t>Test to see if the scale shows the same value as the known weight.</a:t>
            </a:r>
            <a:endParaRPr/>
          </a:p>
          <a:p>
            <a:pPr indent="-428307" lvl="0" marL="457200" rtl="0" algn="l">
              <a:lnSpc>
                <a:spcPct val="100000"/>
              </a:lnSpc>
              <a:spcBef>
                <a:spcPts val="1000"/>
              </a:spcBef>
              <a:spcAft>
                <a:spcPts val="0"/>
              </a:spcAft>
              <a:buClr>
                <a:schemeClr val="dk1"/>
              </a:buClr>
              <a:buSzPts val="2878"/>
              <a:buFont typeface="Times New Roman"/>
              <a:buChar char="•"/>
            </a:pPr>
            <a:r>
              <a:rPr lang="en-US" sz="2800">
                <a:latin typeface="Calibri"/>
                <a:ea typeface="Calibri"/>
                <a:cs typeface="Calibri"/>
                <a:sym typeface="Calibri"/>
              </a:rPr>
              <a:t>Calibrate the scale each time it is moved to a new location.</a:t>
            </a:r>
            <a:endParaRPr/>
          </a:p>
          <a:p>
            <a:pPr indent="-428307" lvl="0" marL="457200" rtl="0" algn="l">
              <a:lnSpc>
                <a:spcPct val="100000"/>
              </a:lnSpc>
              <a:spcBef>
                <a:spcPts val="1000"/>
              </a:spcBef>
              <a:spcAft>
                <a:spcPts val="0"/>
              </a:spcAft>
              <a:buClr>
                <a:schemeClr val="dk1"/>
              </a:buClr>
              <a:buSzPts val="2878"/>
              <a:buFont typeface="Times New Roman"/>
              <a:buChar char="•"/>
            </a:pPr>
            <a:r>
              <a:rPr lang="en-US">
                <a:latin typeface="Calibri"/>
                <a:ea typeface="Calibri"/>
                <a:cs typeface="Calibri"/>
                <a:sym typeface="Calibri"/>
              </a:rPr>
              <a:t>This helps ensure accuracy and reliability of the measurements.</a:t>
            </a:r>
            <a:endParaRPr/>
          </a:p>
          <a:p>
            <a:pPr indent="0" lvl="0" marL="171450" rtl="0" algn="l">
              <a:lnSpc>
                <a:spcPct val="90000"/>
              </a:lnSpc>
              <a:spcBef>
                <a:spcPts val="1750"/>
              </a:spcBef>
              <a:spcAft>
                <a:spcPts val="0"/>
              </a:spcAft>
              <a:buClr>
                <a:schemeClr val="dk1"/>
              </a:buClr>
              <a:buSzPts val="2800"/>
              <a:buNone/>
            </a:pPr>
            <a:r>
              <a:t/>
            </a:r>
            <a:endParaRPr/>
          </a:p>
        </p:txBody>
      </p:sp>
      <p:sp>
        <p:nvSpPr>
          <p:cNvPr id="281" name="Google Shape;281;p1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82" name="Google Shape;282;p19"/>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a:off x="5067900" y="1676650"/>
            <a:ext cx="3700130" cy="4196535"/>
          </a:xfrm>
          <a:prstGeom prst="rect">
            <a:avLst/>
          </a:prstGeom>
          <a:noFill/>
          <a:ln>
            <a:noFill/>
          </a:ln>
        </p:spPr>
      </p:pic>
      <p:sp>
        <p:nvSpPr>
          <p:cNvPr id="284" name="Google Shape;284;p19"/>
          <p:cNvSpPr/>
          <p:nvPr/>
        </p:nvSpPr>
        <p:spPr>
          <a:xfrm rot="-881895">
            <a:off x="7679952" y="2301711"/>
            <a:ext cx="1467317" cy="956793"/>
          </a:xfrm>
          <a:prstGeom prst="ellipse">
            <a:avLst/>
          </a:prstGeom>
          <a:solidFill>
            <a:schemeClr val="accent1"/>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Weight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5 kg</a:t>
            </a:r>
            <a:endParaRPr b="0" i="0" sz="1400" u="none" cap="none" strike="noStrike">
              <a:solidFill>
                <a:srgbClr val="000000"/>
              </a:solidFill>
              <a:latin typeface="Arial"/>
              <a:ea typeface="Arial"/>
              <a:cs typeface="Arial"/>
              <a:sym typeface="Arial"/>
            </a:endParaRPr>
          </a:p>
        </p:txBody>
      </p:sp>
      <p:cxnSp>
        <p:nvCxnSpPr>
          <p:cNvPr id="285" name="Google Shape;285;p19"/>
          <p:cNvCxnSpPr/>
          <p:nvPr/>
        </p:nvCxnSpPr>
        <p:spPr>
          <a:xfrm flipH="1">
            <a:off x="7080819" y="2974694"/>
            <a:ext cx="744299" cy="454305"/>
          </a:xfrm>
          <a:prstGeom prst="straightConnector1">
            <a:avLst/>
          </a:prstGeom>
          <a:noFill/>
          <a:ln cap="flat" cmpd="sng" w="38100">
            <a:solidFill>
              <a:schemeClr val="dk2"/>
            </a:solidFill>
            <a:prstDash val="solid"/>
            <a:round/>
            <a:headEnd len="sm" w="sm" type="none"/>
            <a:tailEnd len="med" w="med" type="triangle"/>
          </a:ln>
          <a:effectLst>
            <a:outerShdw blurRad="40000" rotWithShape="0" dir="5400000" dist="23000">
              <a:srgbClr val="000000">
                <a:alpha val="33725"/>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Outline</a:t>
            </a:r>
            <a:endParaRPr/>
          </a:p>
        </p:txBody>
      </p:sp>
      <p:sp>
        <p:nvSpPr>
          <p:cNvPr id="98" name="Google Shape;98;p2"/>
          <p:cNvSpPr txBox="1"/>
          <p:nvPr>
            <p:ph idx="1" type="body"/>
          </p:nvPr>
        </p:nvSpPr>
        <p:spPr>
          <a:xfrm>
            <a:off x="686523" y="1498600"/>
            <a:ext cx="7886700" cy="4850209"/>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solidFill>
                  <a:schemeClr val="dk1"/>
                </a:solidFill>
                <a:latin typeface="Calibri"/>
                <a:ea typeface="Calibri"/>
                <a:cs typeface="Calibri"/>
                <a:sym typeface="Calibri"/>
              </a:rPr>
              <a:t>Section 1: Introduction</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2: Weight </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3: Length and Height</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4: Mid-Upper Arm Circumference</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5: Head Circumference</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a:t>
            </a:r>
            <a:r>
              <a:rPr lang="en-US">
                <a:solidFill>
                  <a:schemeClr val="dk1"/>
                </a:solidFill>
              </a:rPr>
              <a:t>6</a:t>
            </a:r>
            <a:r>
              <a:rPr lang="en-US">
                <a:solidFill>
                  <a:schemeClr val="dk1"/>
                </a:solidFill>
                <a:latin typeface="Calibri"/>
                <a:ea typeface="Calibri"/>
                <a:cs typeface="Calibri"/>
                <a:sym typeface="Calibri"/>
              </a:rPr>
              <a:t>: Anthropometric Measurement Records</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a:t>
            </a:r>
            <a:r>
              <a:rPr lang="en-US">
                <a:solidFill>
                  <a:schemeClr val="dk1"/>
                </a:solidFill>
              </a:rPr>
              <a:t>7</a:t>
            </a:r>
            <a:r>
              <a:rPr lang="en-US">
                <a:solidFill>
                  <a:schemeClr val="dk1"/>
                </a:solidFill>
                <a:latin typeface="Calibri"/>
                <a:ea typeface="Calibri"/>
                <a:cs typeface="Calibri"/>
                <a:sym typeface="Calibri"/>
              </a:rPr>
              <a:t>: Equipment Maintenance</a:t>
            </a:r>
            <a:endParaRPr>
              <a:solidFill>
                <a:schemeClr val="dk1"/>
              </a:solidFill>
            </a:endParaRPr>
          </a:p>
          <a:p>
            <a:pPr indent="-171450" lvl="0" marL="171450" rtl="0" algn="l">
              <a:lnSpc>
                <a:spcPct val="90000"/>
              </a:lnSpc>
              <a:spcBef>
                <a:spcPts val="750"/>
              </a:spcBef>
              <a:spcAft>
                <a:spcPts val="0"/>
              </a:spcAft>
              <a:buClr>
                <a:schemeClr val="dk1"/>
              </a:buClr>
              <a:buSzPts val="2800"/>
              <a:buChar char="•"/>
            </a:pPr>
            <a:r>
              <a:rPr lang="en-US">
                <a:solidFill>
                  <a:schemeClr val="dk1"/>
                </a:solidFill>
                <a:latin typeface="Calibri"/>
                <a:ea typeface="Calibri"/>
                <a:cs typeface="Calibri"/>
                <a:sym typeface="Calibri"/>
              </a:rPr>
              <a:t>Section </a:t>
            </a:r>
            <a:r>
              <a:rPr lang="en-US">
                <a:solidFill>
                  <a:schemeClr val="dk1"/>
                </a:solidFill>
              </a:rPr>
              <a:t>8</a:t>
            </a:r>
            <a:r>
              <a:rPr lang="en-US">
                <a:solidFill>
                  <a:schemeClr val="dk1"/>
                </a:solidFill>
                <a:latin typeface="Calibri"/>
                <a:ea typeface="Calibri"/>
                <a:cs typeface="Calibri"/>
                <a:sym typeface="Calibri"/>
              </a:rPr>
              <a:t>: </a:t>
            </a:r>
            <a:r>
              <a:rPr lang="en-US">
                <a:solidFill>
                  <a:schemeClr val="dk1"/>
                </a:solidFill>
              </a:rPr>
              <a:t>Tips and p</a:t>
            </a:r>
            <a:r>
              <a:rPr lang="en-US">
                <a:solidFill>
                  <a:schemeClr val="dk1"/>
                </a:solidFill>
                <a:latin typeface="Calibri"/>
                <a:ea typeface="Calibri"/>
                <a:cs typeface="Calibri"/>
                <a:sym typeface="Calibri"/>
              </a:rPr>
              <a:t>ractice your skills</a:t>
            </a:r>
            <a:endParaRPr/>
          </a:p>
          <a:p>
            <a:pPr indent="-171450" lvl="0" marL="171450" rtl="0" algn="l">
              <a:lnSpc>
                <a:spcPct val="90000"/>
              </a:lnSpc>
              <a:spcBef>
                <a:spcPts val="750"/>
              </a:spcBef>
              <a:spcAft>
                <a:spcPts val="0"/>
              </a:spcAft>
              <a:buClr>
                <a:schemeClr val="dk1"/>
              </a:buClr>
              <a:buSzPts val="2800"/>
              <a:buChar char="•"/>
            </a:pPr>
            <a:r>
              <a:rPr lang="en-US" sz="3200">
                <a:solidFill>
                  <a:schemeClr val="dk1"/>
                </a:solidFill>
              </a:rPr>
              <a:t>Section 9: </a:t>
            </a:r>
            <a:r>
              <a:rPr lang="en-US" sz="2800">
                <a:solidFill>
                  <a:schemeClr val="dk1"/>
                </a:solidFill>
              </a:rPr>
              <a:t>Applying this Training to your Work</a:t>
            </a:r>
            <a:endParaRPr>
              <a:solidFill>
                <a:schemeClr val="dk1"/>
              </a:solidFill>
            </a:endParaRPr>
          </a:p>
        </p:txBody>
      </p:sp>
      <p:sp>
        <p:nvSpPr>
          <p:cNvPr id="99" name="Google Shape;99;p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00" name="Google Shape;100;p2"/>
          <p:cNvPicPr preferRelativeResize="0"/>
          <p:nvPr/>
        </p:nvPicPr>
        <p:blipFill rotWithShape="1">
          <a:blip r:embed="rId3">
            <a:alphaModFix/>
          </a:blip>
          <a:srcRect b="0" l="12337" r="6366" t="0"/>
          <a:stretch/>
        </p:blipFill>
        <p:spPr>
          <a:xfrm>
            <a:off x="149500" y="6124227"/>
            <a:ext cx="686523" cy="6406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Before weighing</a:t>
            </a:r>
            <a:endParaRPr/>
          </a:p>
        </p:txBody>
      </p:sp>
      <p:sp>
        <p:nvSpPr>
          <p:cNvPr id="291" name="Google Shape;291;p20"/>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Baby nappy or diaper must be dry.</a:t>
            </a:r>
            <a:endParaRPr/>
          </a:p>
          <a:p>
            <a:pPr indent="-171450" lvl="0" marL="171450" rtl="0" algn="l">
              <a:lnSpc>
                <a:spcPct val="90000"/>
              </a:lnSpc>
              <a:spcBef>
                <a:spcPts val="750"/>
              </a:spcBef>
              <a:spcAft>
                <a:spcPts val="0"/>
              </a:spcAft>
              <a:buClr>
                <a:schemeClr val="dk1"/>
              </a:buClr>
              <a:buSzPts val="2800"/>
              <a:buChar char="•"/>
            </a:pPr>
            <a:r>
              <a:rPr lang="en-US"/>
              <a:t> Heavy clothing and shoes must be removed.</a:t>
            </a:r>
            <a:endParaRPr/>
          </a:p>
          <a:p>
            <a:pPr indent="-171450" lvl="0" marL="171450" rtl="0" algn="l">
              <a:lnSpc>
                <a:spcPct val="90000"/>
              </a:lnSpc>
              <a:spcBef>
                <a:spcPts val="750"/>
              </a:spcBef>
              <a:spcAft>
                <a:spcPts val="0"/>
              </a:spcAft>
              <a:buClr>
                <a:schemeClr val="dk1"/>
              </a:buClr>
              <a:buSzPts val="2800"/>
              <a:buChar char="•"/>
            </a:pPr>
            <a:r>
              <a:rPr lang="en-US"/>
              <a:t> Pockets must be empty.</a:t>
            </a:r>
            <a:endParaRPr/>
          </a:p>
          <a:p>
            <a:pPr indent="0" lvl="0" marL="171450" rtl="0" algn="l">
              <a:lnSpc>
                <a:spcPct val="90000"/>
              </a:lnSpc>
              <a:spcBef>
                <a:spcPts val="750"/>
              </a:spcBef>
              <a:spcAft>
                <a:spcPts val="0"/>
              </a:spcAft>
              <a:buClr>
                <a:schemeClr val="dk1"/>
              </a:buClr>
              <a:buSzPts val="2800"/>
              <a:buNone/>
            </a:pPr>
            <a:r>
              <a:t/>
            </a:r>
            <a:endParaRPr/>
          </a:p>
        </p:txBody>
      </p:sp>
      <p:sp>
        <p:nvSpPr>
          <p:cNvPr id="292" name="Google Shape;292;p2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293" name="Google Shape;293;p2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Image result for baby in diaper" id="294" name="Google Shape;294;p20"/>
          <p:cNvPicPr preferRelativeResize="0"/>
          <p:nvPr/>
        </p:nvPicPr>
        <p:blipFill rotWithShape="1">
          <a:blip r:embed="rId4">
            <a:alphaModFix/>
          </a:blip>
          <a:srcRect b="10618" l="14079" r="11520" t="16002"/>
          <a:stretch/>
        </p:blipFill>
        <p:spPr>
          <a:xfrm>
            <a:off x="366369" y="3456282"/>
            <a:ext cx="2432049" cy="2406650"/>
          </a:xfrm>
          <a:prstGeom prst="rect">
            <a:avLst/>
          </a:prstGeom>
          <a:noFill/>
          <a:ln>
            <a:noFill/>
          </a:ln>
        </p:spPr>
      </p:pic>
      <p:pic>
        <p:nvPicPr>
          <p:cNvPr id="295" name="Google Shape;295;p20"/>
          <p:cNvPicPr preferRelativeResize="0"/>
          <p:nvPr/>
        </p:nvPicPr>
        <p:blipFill rotWithShape="1">
          <a:blip r:embed="rId5">
            <a:alphaModFix/>
          </a:blip>
          <a:srcRect b="0" l="0" r="0" t="0"/>
          <a:stretch/>
        </p:blipFill>
        <p:spPr>
          <a:xfrm>
            <a:off x="6097125" y="3764013"/>
            <a:ext cx="2036825" cy="1791175"/>
          </a:xfrm>
          <a:prstGeom prst="rect">
            <a:avLst/>
          </a:prstGeom>
          <a:noFill/>
          <a:ln>
            <a:noFill/>
          </a:ln>
        </p:spPr>
      </p:pic>
      <p:pic>
        <p:nvPicPr>
          <p:cNvPr id="296" name="Google Shape;296;p20"/>
          <p:cNvPicPr preferRelativeResize="0"/>
          <p:nvPr/>
        </p:nvPicPr>
        <p:blipFill rotWithShape="1">
          <a:blip r:embed="rId6">
            <a:alphaModFix/>
          </a:blip>
          <a:srcRect b="0" l="0" r="0" t="0"/>
          <a:stretch/>
        </p:blipFill>
        <p:spPr>
          <a:xfrm flipH="1">
            <a:off x="3296250" y="3662575"/>
            <a:ext cx="2303050" cy="1994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960698" y="317688"/>
            <a:ext cx="8079130"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Weight of children </a:t>
            </a:r>
            <a:r>
              <a:rPr b="1" lang="en-US"/>
              <a:t>under 2 years</a:t>
            </a:r>
            <a:r>
              <a:rPr lang="en-US"/>
              <a:t> using 2-in-1 SECA Scale (874)</a:t>
            </a:r>
            <a:endParaRPr/>
          </a:p>
        </p:txBody>
      </p:sp>
      <p:sp>
        <p:nvSpPr>
          <p:cNvPr id="302" name="Google Shape;302;p23"/>
          <p:cNvSpPr txBox="1"/>
          <p:nvPr>
            <p:ph idx="1" type="body"/>
          </p:nvPr>
        </p:nvSpPr>
        <p:spPr>
          <a:xfrm>
            <a:off x="686525" y="1670450"/>
            <a:ext cx="4871400" cy="46785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600"/>
              <a:buFont typeface="Calibri"/>
              <a:buAutoNum type="arabicPeriod"/>
            </a:pPr>
            <a:r>
              <a:rPr lang="en-US" sz="2600"/>
              <a:t>Turn the scale ON and wait until the screen reads 0.00 kg.</a:t>
            </a:r>
            <a:endParaRPr sz="2600"/>
          </a:p>
          <a:p>
            <a:pPr indent="-514350" lvl="0" marL="514350" rtl="0" algn="l">
              <a:lnSpc>
                <a:spcPct val="90000"/>
              </a:lnSpc>
              <a:spcBef>
                <a:spcPts val="750"/>
              </a:spcBef>
              <a:spcAft>
                <a:spcPts val="0"/>
              </a:spcAft>
              <a:buClr>
                <a:schemeClr val="dk1"/>
              </a:buClr>
              <a:buSzPts val="2600"/>
              <a:buFont typeface="Calibri"/>
              <a:buAutoNum type="arabicPeriod"/>
            </a:pPr>
            <a:r>
              <a:rPr lang="en-US" sz="2600"/>
              <a:t>Mother or adult takes off shoes then gets on the scale.</a:t>
            </a:r>
            <a:endParaRPr sz="2600"/>
          </a:p>
          <a:p>
            <a:pPr indent="-514350" lvl="0" marL="514350" rtl="0" algn="l">
              <a:lnSpc>
                <a:spcPct val="90000"/>
              </a:lnSpc>
              <a:spcBef>
                <a:spcPts val="750"/>
              </a:spcBef>
              <a:spcAft>
                <a:spcPts val="0"/>
              </a:spcAft>
              <a:buClr>
                <a:schemeClr val="dk1"/>
              </a:buClr>
              <a:buSzPts val="2600"/>
              <a:buFont typeface="Calibri"/>
              <a:buAutoNum type="arabicPeriod"/>
            </a:pPr>
            <a:r>
              <a:rPr lang="en-US" sz="2600"/>
              <a:t>Press 2 in 1 button on the scale, and wait until the number reads 0.00 kg again.</a:t>
            </a:r>
            <a:endParaRPr sz="2600"/>
          </a:p>
          <a:p>
            <a:pPr indent="-514350" lvl="0" marL="514350" rtl="0" algn="l">
              <a:lnSpc>
                <a:spcPct val="90000"/>
              </a:lnSpc>
              <a:spcBef>
                <a:spcPts val="750"/>
              </a:spcBef>
              <a:spcAft>
                <a:spcPts val="0"/>
              </a:spcAft>
              <a:buClr>
                <a:schemeClr val="dk1"/>
              </a:buClr>
              <a:buSzPts val="2600"/>
              <a:buFont typeface="Calibri"/>
              <a:buAutoNum type="arabicPeriod"/>
            </a:pPr>
            <a:r>
              <a:rPr lang="en-US" sz="2600"/>
              <a:t>Ask the mother or adult to hold the child.</a:t>
            </a:r>
            <a:endParaRPr sz="2600"/>
          </a:p>
          <a:p>
            <a:pPr indent="-514350" lvl="0" marL="514350" rtl="0" algn="l">
              <a:lnSpc>
                <a:spcPct val="90000"/>
              </a:lnSpc>
              <a:spcBef>
                <a:spcPts val="750"/>
              </a:spcBef>
              <a:spcAft>
                <a:spcPts val="0"/>
              </a:spcAft>
              <a:buClr>
                <a:schemeClr val="dk1"/>
              </a:buClr>
              <a:buSzPts val="2600"/>
              <a:buFont typeface="Calibri"/>
              <a:buAutoNum type="arabicPeriod"/>
            </a:pPr>
            <a:r>
              <a:rPr lang="en-US" sz="2600"/>
              <a:t>Record the weight of the child that appears on the screen.</a:t>
            </a:r>
            <a:endParaRPr sz="2600"/>
          </a:p>
          <a:p>
            <a:pPr indent="-20320" lvl="0" marL="171450" rtl="0" algn="l">
              <a:lnSpc>
                <a:spcPct val="90000"/>
              </a:lnSpc>
              <a:spcBef>
                <a:spcPts val="750"/>
              </a:spcBef>
              <a:spcAft>
                <a:spcPts val="0"/>
              </a:spcAft>
              <a:buClr>
                <a:schemeClr val="dk1"/>
              </a:buClr>
              <a:buSzPts val="2800"/>
              <a:buNone/>
            </a:pPr>
            <a:r>
              <a:t/>
            </a:r>
            <a:endParaRPr sz="2400"/>
          </a:p>
        </p:txBody>
      </p:sp>
      <p:sp>
        <p:nvSpPr>
          <p:cNvPr id="303" name="Google Shape;303;p2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04" name="Google Shape;304;p2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305" name="Google Shape;305;p23"/>
          <p:cNvPicPr preferRelativeResize="0"/>
          <p:nvPr/>
        </p:nvPicPr>
        <p:blipFill rotWithShape="1">
          <a:blip r:embed="rId4">
            <a:alphaModFix/>
          </a:blip>
          <a:srcRect b="0" l="0" r="0" t="0"/>
          <a:stretch/>
        </p:blipFill>
        <p:spPr>
          <a:xfrm>
            <a:off x="5719125" y="1519950"/>
            <a:ext cx="3026225" cy="4232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1"/>
          <p:cNvPicPr preferRelativeResize="0"/>
          <p:nvPr/>
        </p:nvPicPr>
        <p:blipFill rotWithShape="1">
          <a:blip r:embed="rId3">
            <a:alphaModFix/>
          </a:blip>
          <a:srcRect b="0" l="0" r="0" t="0"/>
          <a:stretch/>
        </p:blipFill>
        <p:spPr>
          <a:xfrm>
            <a:off x="5301205" y="1589423"/>
            <a:ext cx="3687420" cy="4285805"/>
          </a:xfrm>
          <a:prstGeom prst="rect">
            <a:avLst/>
          </a:prstGeom>
          <a:noFill/>
          <a:ln>
            <a:noFill/>
          </a:ln>
        </p:spPr>
      </p:pic>
      <p:sp>
        <p:nvSpPr>
          <p:cNvPr id="311" name="Google Shape;311;p21"/>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Weight of children </a:t>
            </a:r>
            <a:r>
              <a:rPr b="1" lang="en-US"/>
              <a:t>2-5 years old</a:t>
            </a:r>
            <a:r>
              <a:rPr lang="en-US"/>
              <a:t> using 2-in-1 SECA Scale (874)</a:t>
            </a:r>
            <a:endParaRPr/>
          </a:p>
        </p:txBody>
      </p:sp>
      <p:sp>
        <p:nvSpPr>
          <p:cNvPr id="312" name="Google Shape;312;p21"/>
          <p:cNvSpPr txBox="1"/>
          <p:nvPr>
            <p:ph idx="1" type="body"/>
          </p:nvPr>
        </p:nvSpPr>
        <p:spPr>
          <a:xfrm>
            <a:off x="686525" y="1670450"/>
            <a:ext cx="5106900" cy="4678500"/>
          </a:xfrm>
          <a:prstGeom prst="rect">
            <a:avLst/>
          </a:prstGeom>
          <a:noFill/>
          <a:ln>
            <a:noFill/>
          </a:ln>
        </p:spPr>
        <p:txBody>
          <a:bodyPr anchorCtr="0" anchor="t" bIns="45700" lIns="91425" spcFirstLastPara="1" rIns="91425" wrap="square" tIns="45700">
            <a:normAutofit/>
          </a:bodyPr>
          <a:lstStyle/>
          <a:p>
            <a:pPr indent="-508000" lvl="0" marL="514350" rtl="0" algn="l">
              <a:lnSpc>
                <a:spcPct val="90000"/>
              </a:lnSpc>
              <a:spcBef>
                <a:spcPts val="0"/>
              </a:spcBef>
              <a:spcAft>
                <a:spcPts val="0"/>
              </a:spcAft>
              <a:buClr>
                <a:schemeClr val="dk1"/>
              </a:buClr>
              <a:buSzPts val="2700"/>
              <a:buFont typeface="Calibri"/>
              <a:buAutoNum type="arabicPeriod"/>
            </a:pPr>
            <a:r>
              <a:rPr lang="en-US" sz="2700"/>
              <a:t>Check that scale reads 0.00 kg.</a:t>
            </a:r>
            <a:endParaRPr sz="2700"/>
          </a:p>
          <a:p>
            <a:pPr indent="-508000" lvl="0" marL="514350" rtl="0" algn="l">
              <a:lnSpc>
                <a:spcPct val="90000"/>
              </a:lnSpc>
              <a:spcBef>
                <a:spcPts val="750"/>
              </a:spcBef>
              <a:spcAft>
                <a:spcPts val="0"/>
              </a:spcAft>
              <a:buClr>
                <a:schemeClr val="dk1"/>
              </a:buClr>
              <a:buSzPts val="2700"/>
              <a:buFont typeface="Calibri"/>
              <a:buAutoNum type="arabicPeriod"/>
            </a:pPr>
            <a:r>
              <a:rPr lang="en-US" sz="2700"/>
              <a:t>Child being measured stands in the center of the scale.</a:t>
            </a:r>
            <a:endParaRPr sz="2700"/>
          </a:p>
          <a:p>
            <a:pPr indent="-508000" lvl="0" marL="514350" rtl="0" algn="l">
              <a:lnSpc>
                <a:spcPct val="90000"/>
              </a:lnSpc>
              <a:spcBef>
                <a:spcPts val="750"/>
              </a:spcBef>
              <a:spcAft>
                <a:spcPts val="0"/>
              </a:spcAft>
              <a:buClr>
                <a:schemeClr val="dk1"/>
              </a:buClr>
              <a:buSzPts val="2700"/>
              <a:buFont typeface="Calibri"/>
              <a:buAutoNum type="arabicPeriod"/>
            </a:pPr>
            <a:r>
              <a:rPr lang="en-US" sz="2700"/>
              <a:t>Arms are straight to the side, not touching anything. </a:t>
            </a:r>
            <a:endParaRPr sz="2700"/>
          </a:p>
          <a:p>
            <a:pPr indent="-508000" lvl="0" marL="514350" rtl="0" algn="l">
              <a:lnSpc>
                <a:spcPct val="90000"/>
              </a:lnSpc>
              <a:spcBef>
                <a:spcPts val="750"/>
              </a:spcBef>
              <a:spcAft>
                <a:spcPts val="0"/>
              </a:spcAft>
              <a:buClr>
                <a:schemeClr val="dk1"/>
              </a:buClr>
              <a:buSzPts val="2700"/>
              <a:buFont typeface="Calibri"/>
              <a:buAutoNum type="arabicPeriod"/>
            </a:pPr>
            <a:r>
              <a:rPr lang="en-US" sz="2700"/>
              <a:t>When the numbers stop blinking, record the weight.</a:t>
            </a:r>
            <a:endParaRPr sz="2700"/>
          </a:p>
          <a:p>
            <a:pPr indent="-508000" lvl="0" marL="514350" rtl="0" algn="l">
              <a:lnSpc>
                <a:spcPct val="90000"/>
              </a:lnSpc>
              <a:spcBef>
                <a:spcPts val="750"/>
              </a:spcBef>
              <a:spcAft>
                <a:spcPts val="0"/>
              </a:spcAft>
              <a:buClr>
                <a:schemeClr val="dk1"/>
              </a:buClr>
              <a:buSzPts val="2700"/>
              <a:buFont typeface="Calibri"/>
              <a:buAutoNum type="arabicPeriod"/>
            </a:pPr>
            <a:r>
              <a:rPr lang="en-US" sz="2700"/>
              <a:t>Child gets off scale.</a:t>
            </a:r>
            <a:endParaRPr/>
          </a:p>
        </p:txBody>
      </p:sp>
      <p:sp>
        <p:nvSpPr>
          <p:cNvPr id="313" name="Google Shape;313;p2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14" name="Google Shape;314;p21"/>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
        <p:nvSpPr>
          <p:cNvPr id="315" name="Google Shape;315;p21"/>
          <p:cNvSpPr txBox="1"/>
          <p:nvPr/>
        </p:nvSpPr>
        <p:spPr>
          <a:xfrm>
            <a:off x="5474363" y="5448500"/>
            <a:ext cx="3341100" cy="531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dk1"/>
                </a:solidFill>
                <a:latin typeface="Calibri"/>
                <a:ea typeface="Calibri"/>
                <a:cs typeface="Calibri"/>
                <a:sym typeface="Calibri"/>
              </a:rPr>
              <a:t>2-in-1 SECA Scale (874)</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4"/>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Position on scale</a:t>
            </a:r>
            <a:endParaRPr/>
          </a:p>
        </p:txBody>
      </p:sp>
      <p:sp>
        <p:nvSpPr>
          <p:cNvPr id="321" name="Google Shape;321;p2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22" name="Google Shape;322;p2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323" name="Google Shape;323;p24"/>
          <p:cNvPicPr preferRelativeResize="0"/>
          <p:nvPr/>
        </p:nvPicPr>
        <p:blipFill rotWithShape="1">
          <a:blip r:embed="rId4">
            <a:alphaModFix/>
          </a:blip>
          <a:srcRect b="0" l="0" r="0" t="0"/>
          <a:stretch/>
        </p:blipFill>
        <p:spPr>
          <a:xfrm>
            <a:off x="810227" y="1608881"/>
            <a:ext cx="2177521" cy="5249121"/>
          </a:xfrm>
          <a:prstGeom prst="rect">
            <a:avLst/>
          </a:prstGeom>
          <a:noFill/>
          <a:ln>
            <a:noFill/>
          </a:ln>
        </p:spPr>
      </p:pic>
      <p:cxnSp>
        <p:nvCxnSpPr>
          <p:cNvPr id="324" name="Google Shape;324;p24"/>
          <p:cNvCxnSpPr/>
          <p:nvPr/>
        </p:nvCxnSpPr>
        <p:spPr>
          <a:xfrm rot="10800000">
            <a:off x="2268539" y="2818496"/>
            <a:ext cx="3038356" cy="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3725"/>
              </a:srgbClr>
            </a:outerShdw>
          </a:effectLst>
        </p:spPr>
      </p:cxnSp>
      <p:sp>
        <p:nvSpPr>
          <p:cNvPr id="325" name="Google Shape;325;p24"/>
          <p:cNvSpPr/>
          <p:nvPr/>
        </p:nvSpPr>
        <p:spPr>
          <a:xfrm>
            <a:off x="5503665" y="2389351"/>
            <a:ext cx="2922705" cy="858289"/>
          </a:xfrm>
          <a:prstGeom prst="rect">
            <a:avLst/>
          </a:prstGeom>
          <a:solidFill>
            <a:schemeClr val="lt1"/>
          </a:solidFill>
          <a:ln cap="flat" cmpd="sng" w="25400">
            <a:solidFill>
              <a:srgbClr val="5474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Take off clothes &amp; shoes</a:t>
            </a:r>
            <a:endParaRPr b="0" i="0" sz="1800" u="none" cap="none" strike="noStrike">
              <a:solidFill>
                <a:schemeClr val="dk1"/>
              </a:solidFill>
              <a:latin typeface="Arial"/>
              <a:ea typeface="Arial"/>
              <a:cs typeface="Arial"/>
              <a:sym typeface="Arial"/>
            </a:endParaRPr>
          </a:p>
        </p:txBody>
      </p:sp>
      <p:sp>
        <p:nvSpPr>
          <p:cNvPr id="326" name="Google Shape;326;p24"/>
          <p:cNvSpPr/>
          <p:nvPr/>
        </p:nvSpPr>
        <p:spPr>
          <a:xfrm>
            <a:off x="2658124" y="1726085"/>
            <a:ext cx="618476" cy="3287239"/>
          </a:xfrm>
          <a:prstGeom prst="rightBrace">
            <a:avLst>
              <a:gd fmla="val 8333" name="adj1"/>
              <a:gd fmla="val 50000" name="adj2"/>
            </a:avLst>
          </a:prstGeom>
          <a:noFill/>
          <a:ln cap="flat" cmpd="sng" w="38100">
            <a:solidFill>
              <a:schemeClr val="dk1"/>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27" name="Google Shape;327;p24"/>
          <p:cNvCxnSpPr>
            <a:stCxn id="326" idx="1"/>
          </p:cNvCxnSpPr>
          <p:nvPr/>
        </p:nvCxnSpPr>
        <p:spPr>
          <a:xfrm>
            <a:off x="3276600" y="3369705"/>
            <a:ext cx="1440000" cy="8514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3725"/>
              </a:srgbClr>
            </a:outerShdw>
          </a:effectLst>
        </p:spPr>
      </p:cxnSp>
      <p:sp>
        <p:nvSpPr>
          <p:cNvPr id="328" name="Google Shape;328;p24"/>
          <p:cNvSpPr/>
          <p:nvPr/>
        </p:nvSpPr>
        <p:spPr>
          <a:xfrm>
            <a:off x="5039721" y="3817222"/>
            <a:ext cx="2537417" cy="1050815"/>
          </a:xfrm>
          <a:prstGeom prst="rect">
            <a:avLst/>
          </a:prstGeom>
          <a:solidFill>
            <a:schemeClr val="lt1"/>
          </a:solidFill>
          <a:ln cap="flat" cmpd="sng" w="25400">
            <a:solidFill>
              <a:srgbClr val="5474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Stand straight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2"/>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Repeat the weight measurement</a:t>
            </a:r>
            <a:endParaRPr/>
          </a:p>
        </p:txBody>
      </p:sp>
      <p:sp>
        <p:nvSpPr>
          <p:cNvPr id="334" name="Google Shape;334;p22"/>
          <p:cNvSpPr txBox="1"/>
          <p:nvPr>
            <p:ph idx="1" type="body"/>
          </p:nvPr>
        </p:nvSpPr>
        <p:spPr>
          <a:xfrm>
            <a:off x="1041400" y="1670450"/>
            <a:ext cx="7199776" cy="46785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Repeat previous steps (1-5) for a 2</a:t>
            </a:r>
            <a:r>
              <a:rPr baseline="30000" lang="en-US"/>
              <a:t>nd</a:t>
            </a:r>
            <a:r>
              <a:rPr lang="en-US"/>
              <a:t> measurement.</a:t>
            </a:r>
            <a:endParaRPr/>
          </a:p>
          <a:p>
            <a:pPr indent="-171450" lvl="0" marL="171450" rtl="0" algn="l">
              <a:lnSpc>
                <a:spcPct val="90000"/>
              </a:lnSpc>
              <a:spcBef>
                <a:spcPts val="750"/>
              </a:spcBef>
              <a:spcAft>
                <a:spcPts val="0"/>
              </a:spcAft>
              <a:buClr>
                <a:schemeClr val="dk1"/>
              </a:buClr>
              <a:buSzPts val="2800"/>
              <a:buChar char="•"/>
            </a:pPr>
            <a:r>
              <a:rPr lang="en-US"/>
              <a:t> This helps ensure the </a:t>
            </a:r>
            <a:r>
              <a:rPr b="1" lang="en-US" u="sng"/>
              <a:t>reliability</a:t>
            </a:r>
            <a:r>
              <a:rPr lang="en-US"/>
              <a:t> of the measurements.</a:t>
            </a:r>
            <a:endParaRPr/>
          </a:p>
          <a:p>
            <a:pPr indent="-171450" lvl="0" marL="171450" rtl="0" algn="l">
              <a:lnSpc>
                <a:spcPct val="90000"/>
              </a:lnSpc>
              <a:spcBef>
                <a:spcPts val="750"/>
              </a:spcBef>
              <a:spcAft>
                <a:spcPts val="0"/>
              </a:spcAft>
              <a:buClr>
                <a:schemeClr val="dk1"/>
              </a:buClr>
              <a:buSzPts val="2800"/>
              <a:buChar char="•"/>
            </a:pPr>
            <a:r>
              <a:rPr lang="en-US"/>
              <a:t> If the two weight measurements differ by 0.5 kg or more, </a:t>
            </a:r>
            <a:r>
              <a:rPr i="1" lang="en-US"/>
              <a:t>a 3</a:t>
            </a:r>
            <a:r>
              <a:rPr baseline="30000" i="1" lang="en-US"/>
              <a:t>rd</a:t>
            </a:r>
            <a:r>
              <a:rPr i="1" lang="en-US"/>
              <a:t> measurement is required.</a:t>
            </a:r>
            <a:endParaRPr/>
          </a:p>
        </p:txBody>
      </p:sp>
      <p:sp>
        <p:nvSpPr>
          <p:cNvPr id="335" name="Google Shape;335;p2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36" name="Google Shape;336;p22"/>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5"/>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Weighing infants using Salter scale</a:t>
            </a:r>
            <a:endParaRPr/>
          </a:p>
        </p:txBody>
      </p:sp>
      <p:sp>
        <p:nvSpPr>
          <p:cNvPr id="342" name="Google Shape;342;p25"/>
          <p:cNvSpPr txBox="1"/>
          <p:nvPr>
            <p:ph idx="1" type="body"/>
          </p:nvPr>
        </p:nvSpPr>
        <p:spPr>
          <a:xfrm>
            <a:off x="624375" y="1670450"/>
            <a:ext cx="5046300" cy="492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B35208"/>
              </a:buClr>
              <a:buSzPts val="2710"/>
              <a:buNone/>
            </a:pPr>
            <a:r>
              <a:rPr b="1" lang="en-US" sz="2600">
                <a:solidFill>
                  <a:srgbClr val="B35208"/>
                </a:solidFill>
                <a:latin typeface="Calibri"/>
                <a:ea typeface="Calibri"/>
                <a:cs typeface="Calibri"/>
                <a:sym typeface="Calibri"/>
              </a:rPr>
              <a:t>Important: </a:t>
            </a:r>
            <a:r>
              <a:rPr b="1" lang="en-US" sz="2600">
                <a:latin typeface="Calibri"/>
                <a:ea typeface="Calibri"/>
                <a:cs typeface="Calibri"/>
                <a:sym typeface="Calibri"/>
              </a:rPr>
              <a:t>2 people are needed for the measurement. </a:t>
            </a:r>
            <a:endParaRPr sz="2600"/>
          </a:p>
          <a:p>
            <a:pPr indent="0" lvl="0" marL="0" rtl="0" algn="l">
              <a:lnSpc>
                <a:spcPct val="80000"/>
              </a:lnSpc>
              <a:spcBef>
                <a:spcPts val="0"/>
              </a:spcBef>
              <a:spcAft>
                <a:spcPts val="0"/>
              </a:spcAft>
              <a:buClr>
                <a:schemeClr val="dk1"/>
              </a:buClr>
              <a:buSzPts val="2710"/>
              <a:buNone/>
            </a:pPr>
            <a:r>
              <a:t/>
            </a:r>
            <a:endParaRPr b="1" sz="2600">
              <a:latin typeface="Calibri"/>
              <a:ea typeface="Calibri"/>
              <a:cs typeface="Calibri"/>
              <a:sym typeface="Calibri"/>
            </a:endParaRPr>
          </a:p>
          <a:p>
            <a:pPr indent="-393700" lvl="0" marL="457200" rtl="0" algn="l">
              <a:lnSpc>
                <a:spcPct val="80000"/>
              </a:lnSpc>
              <a:spcBef>
                <a:spcPts val="0"/>
              </a:spcBef>
              <a:spcAft>
                <a:spcPts val="0"/>
              </a:spcAft>
              <a:buClr>
                <a:schemeClr val="dk1"/>
              </a:buClr>
              <a:buSzPts val="2600"/>
              <a:buFont typeface="Calibri"/>
              <a:buAutoNum type="arabicPeriod"/>
            </a:pPr>
            <a:r>
              <a:rPr lang="en-US" sz="2600">
                <a:latin typeface="Calibri"/>
                <a:ea typeface="Calibri"/>
                <a:cs typeface="Calibri"/>
                <a:sym typeface="Calibri"/>
              </a:rPr>
              <a:t>Ensure the scale reads 0.00 kg. </a:t>
            </a:r>
            <a:endParaRPr sz="2600">
              <a:latin typeface="Calibri"/>
              <a:ea typeface="Calibri"/>
              <a:cs typeface="Calibri"/>
              <a:sym typeface="Calibri"/>
            </a:endParaRPr>
          </a:p>
          <a:p>
            <a:pPr indent="-393700" lvl="0" marL="457200" rtl="0" algn="l">
              <a:lnSpc>
                <a:spcPct val="80000"/>
              </a:lnSpc>
              <a:spcBef>
                <a:spcPts val="0"/>
              </a:spcBef>
              <a:spcAft>
                <a:spcPts val="0"/>
              </a:spcAft>
              <a:buClr>
                <a:schemeClr val="dk1"/>
              </a:buClr>
              <a:buSzPts val="2600"/>
              <a:buFont typeface="Calibri"/>
              <a:buAutoNum type="arabicPeriod"/>
            </a:pPr>
            <a:r>
              <a:rPr lang="en-US" sz="2600">
                <a:latin typeface="Calibri"/>
                <a:ea typeface="Calibri"/>
                <a:cs typeface="Calibri"/>
                <a:sym typeface="Calibri"/>
              </a:rPr>
              <a:t>Remove all heavy clothes. </a:t>
            </a:r>
            <a:endParaRPr sz="2600">
              <a:latin typeface="Calibri"/>
              <a:ea typeface="Calibri"/>
              <a:cs typeface="Calibri"/>
              <a:sym typeface="Calibri"/>
            </a:endParaRPr>
          </a:p>
          <a:p>
            <a:pPr indent="-393700" lvl="0" marL="457200" rtl="0" algn="l">
              <a:lnSpc>
                <a:spcPct val="80000"/>
              </a:lnSpc>
              <a:spcBef>
                <a:spcPts val="0"/>
              </a:spcBef>
              <a:spcAft>
                <a:spcPts val="0"/>
              </a:spcAft>
              <a:buClr>
                <a:schemeClr val="dk1"/>
              </a:buClr>
              <a:buSzPts val="2600"/>
              <a:buFont typeface="Calibri"/>
              <a:buAutoNum type="arabicPeriod"/>
            </a:pPr>
            <a:r>
              <a:rPr lang="en-US" sz="2600">
                <a:latin typeface="Calibri"/>
                <a:ea typeface="Calibri"/>
                <a:cs typeface="Calibri"/>
                <a:sym typeface="Calibri"/>
              </a:rPr>
              <a:t>Put infant’s legs in the bag holes and make sure they are not touching anything.</a:t>
            </a:r>
            <a:endParaRPr sz="2600">
              <a:latin typeface="Calibri"/>
              <a:ea typeface="Calibri"/>
              <a:cs typeface="Calibri"/>
              <a:sym typeface="Calibri"/>
            </a:endParaRPr>
          </a:p>
          <a:p>
            <a:pPr indent="-393700" lvl="0" marL="457200" rtl="0" algn="l">
              <a:lnSpc>
                <a:spcPct val="80000"/>
              </a:lnSpc>
              <a:spcBef>
                <a:spcPts val="0"/>
              </a:spcBef>
              <a:spcAft>
                <a:spcPts val="0"/>
              </a:spcAft>
              <a:buClr>
                <a:schemeClr val="dk1"/>
              </a:buClr>
              <a:buSzPts val="2600"/>
              <a:buFont typeface="Calibri"/>
              <a:buAutoNum type="arabicPeriod"/>
            </a:pPr>
            <a:r>
              <a:rPr lang="en-US" sz="2600">
                <a:latin typeface="Calibri"/>
                <a:ea typeface="Calibri"/>
                <a:cs typeface="Calibri"/>
                <a:sym typeface="Calibri"/>
              </a:rPr>
              <a:t>Read the number on the scale to assistant to the nearest 0.1 kg</a:t>
            </a:r>
            <a:r>
              <a:rPr lang="en-US" sz="2600"/>
              <a:t>.</a:t>
            </a:r>
            <a:endParaRPr sz="2600">
              <a:latin typeface="Calibri"/>
              <a:ea typeface="Calibri"/>
              <a:cs typeface="Calibri"/>
              <a:sym typeface="Calibri"/>
            </a:endParaRPr>
          </a:p>
          <a:p>
            <a:pPr indent="-393700" lvl="1" marL="914400" rtl="0" algn="l">
              <a:lnSpc>
                <a:spcPct val="80000"/>
              </a:lnSpc>
              <a:spcBef>
                <a:spcPts val="0"/>
              </a:spcBef>
              <a:spcAft>
                <a:spcPts val="0"/>
              </a:spcAft>
              <a:buClr>
                <a:schemeClr val="dk1"/>
              </a:buClr>
              <a:buSzPts val="2600"/>
              <a:buFont typeface="Times New Roman"/>
              <a:buChar char="•"/>
            </a:pPr>
            <a:r>
              <a:rPr lang="en-US" sz="2600">
                <a:latin typeface="Calibri"/>
                <a:ea typeface="Calibri"/>
                <a:cs typeface="Calibri"/>
                <a:sym typeface="Calibri"/>
              </a:rPr>
              <a:t>Assistant repeats and checks the measurement is correct.</a:t>
            </a:r>
            <a:endParaRPr sz="2600">
              <a:latin typeface="Calibri"/>
              <a:ea typeface="Calibri"/>
              <a:cs typeface="Calibri"/>
              <a:sym typeface="Calibri"/>
            </a:endParaRPr>
          </a:p>
          <a:p>
            <a:pPr indent="-393700" lvl="0" marL="457200" rtl="0" algn="l">
              <a:lnSpc>
                <a:spcPct val="80000"/>
              </a:lnSpc>
              <a:spcBef>
                <a:spcPts val="0"/>
              </a:spcBef>
              <a:spcAft>
                <a:spcPts val="0"/>
              </a:spcAft>
              <a:buClr>
                <a:schemeClr val="dk1"/>
              </a:buClr>
              <a:buSzPts val="2600"/>
              <a:buFont typeface="Calibri"/>
              <a:buAutoNum type="arabicPeriod"/>
            </a:pPr>
            <a:r>
              <a:rPr lang="en-US" sz="2600">
                <a:latin typeface="Calibri"/>
                <a:ea typeface="Calibri"/>
                <a:cs typeface="Calibri"/>
                <a:sym typeface="Calibri"/>
              </a:rPr>
              <a:t>Remove infant from the bag safely.</a:t>
            </a:r>
            <a:endParaRPr sz="2600"/>
          </a:p>
        </p:txBody>
      </p:sp>
      <p:sp>
        <p:nvSpPr>
          <p:cNvPr id="343" name="Google Shape;343;p2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44" name="Google Shape;344;p25"/>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345" name="Google Shape;345;p25"/>
          <p:cNvPicPr preferRelativeResize="0"/>
          <p:nvPr/>
        </p:nvPicPr>
        <p:blipFill rotWithShape="1">
          <a:blip r:embed="rId4">
            <a:alphaModFix/>
          </a:blip>
          <a:srcRect b="0" l="0" r="0" t="0"/>
          <a:stretch/>
        </p:blipFill>
        <p:spPr>
          <a:xfrm>
            <a:off x="5580927" y="1534633"/>
            <a:ext cx="3366838" cy="4661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7"/>
          <p:cNvSpPr txBox="1"/>
          <p:nvPr>
            <p:ph type="title"/>
          </p:nvPr>
        </p:nvSpPr>
        <p:spPr>
          <a:xfrm>
            <a:off x="960698" y="317688"/>
            <a:ext cx="7373074"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Interpreting anthropometric measurements</a:t>
            </a:r>
            <a:endParaRPr/>
          </a:p>
        </p:txBody>
      </p:sp>
      <p:sp>
        <p:nvSpPr>
          <p:cNvPr id="351" name="Google Shape;351;p27"/>
          <p:cNvSpPr txBox="1"/>
          <p:nvPr>
            <p:ph idx="1" type="body"/>
          </p:nvPr>
        </p:nvSpPr>
        <p:spPr>
          <a:xfrm>
            <a:off x="686523" y="1670446"/>
            <a:ext cx="7485204" cy="4678363"/>
          </a:xfrm>
          <a:prstGeom prst="rect">
            <a:avLst/>
          </a:prstGeom>
          <a:noFill/>
          <a:ln>
            <a:noFill/>
          </a:ln>
        </p:spPr>
        <p:txBody>
          <a:bodyPr anchorCtr="0" anchor="t" bIns="45700" lIns="91425" spcFirstLastPara="1" rIns="91425" wrap="square" tIns="45700">
            <a:normAutofit/>
          </a:bodyPr>
          <a:lstStyle/>
          <a:p>
            <a:pPr indent="-165100" lvl="0" marL="171450" rtl="0" algn="l">
              <a:lnSpc>
                <a:spcPct val="90000"/>
              </a:lnSpc>
              <a:spcBef>
                <a:spcPts val="0"/>
              </a:spcBef>
              <a:spcAft>
                <a:spcPts val="0"/>
              </a:spcAft>
              <a:buClr>
                <a:schemeClr val="dk1"/>
              </a:buClr>
              <a:buSzPts val="2600"/>
              <a:buChar char="•"/>
            </a:pPr>
            <a:r>
              <a:rPr lang="en-US" sz="2600"/>
              <a:t> Using Growth Charts </a:t>
            </a:r>
            <a:endParaRPr/>
          </a:p>
          <a:p>
            <a:pPr indent="0" lvl="0" marL="6350" rtl="0" algn="l">
              <a:lnSpc>
                <a:spcPct val="90000"/>
              </a:lnSpc>
              <a:spcBef>
                <a:spcPts val="0"/>
              </a:spcBef>
              <a:spcAft>
                <a:spcPts val="0"/>
              </a:spcAft>
              <a:buClr>
                <a:schemeClr val="dk1"/>
              </a:buClr>
              <a:buSzPts val="2600"/>
              <a:buNone/>
            </a:pPr>
            <a:r>
              <a:t/>
            </a:r>
            <a:endParaRPr sz="2600"/>
          </a:p>
          <a:p>
            <a:pPr indent="0" lvl="1" marL="349250" rtl="0" algn="l">
              <a:lnSpc>
                <a:spcPct val="90000"/>
              </a:lnSpc>
              <a:spcBef>
                <a:spcPts val="375"/>
              </a:spcBef>
              <a:spcAft>
                <a:spcPts val="0"/>
              </a:spcAft>
              <a:buClr>
                <a:schemeClr val="dk1"/>
              </a:buClr>
              <a:buSzPts val="2600"/>
              <a:buNone/>
            </a:pPr>
            <a:r>
              <a:rPr lang="en-US" sz="2600"/>
              <a:t>- For children under 5 years of age</a:t>
            </a:r>
            <a:endParaRPr sz="2600"/>
          </a:p>
          <a:p>
            <a:pPr indent="0" lvl="1" marL="349250" rtl="0" algn="l">
              <a:lnSpc>
                <a:spcPct val="90000"/>
              </a:lnSpc>
              <a:spcBef>
                <a:spcPts val="375"/>
              </a:spcBef>
              <a:spcAft>
                <a:spcPts val="0"/>
              </a:spcAft>
              <a:buClr>
                <a:schemeClr val="dk1"/>
              </a:buClr>
              <a:buSzPts val="2600"/>
              <a:buNone/>
            </a:pPr>
            <a:r>
              <a:rPr lang="en-US" sz="2600"/>
              <a:t>- Different charts for boys and girls</a:t>
            </a:r>
            <a:endParaRPr/>
          </a:p>
          <a:p>
            <a:pPr indent="0" lvl="1" marL="349250" rtl="0" algn="l">
              <a:lnSpc>
                <a:spcPct val="90000"/>
              </a:lnSpc>
              <a:spcBef>
                <a:spcPts val="375"/>
              </a:spcBef>
              <a:spcAft>
                <a:spcPts val="0"/>
              </a:spcAft>
              <a:buClr>
                <a:schemeClr val="dk1"/>
              </a:buClr>
              <a:buSzPts val="2600"/>
              <a:buNone/>
            </a:pPr>
            <a:r>
              <a:t/>
            </a:r>
            <a:endParaRPr sz="2600"/>
          </a:p>
          <a:p>
            <a:pPr indent="-165100" lvl="0" marL="171450" rtl="0" algn="l">
              <a:lnSpc>
                <a:spcPct val="90000"/>
              </a:lnSpc>
              <a:spcBef>
                <a:spcPts val="750"/>
              </a:spcBef>
              <a:spcAft>
                <a:spcPts val="0"/>
              </a:spcAft>
              <a:buClr>
                <a:schemeClr val="dk1"/>
              </a:buClr>
              <a:buSzPts val="2600"/>
              <a:buChar char="•"/>
            </a:pPr>
            <a:r>
              <a:rPr lang="en-US" sz="2600"/>
              <a:t> Helps assess nutritional status and determine forms of malnutrition (if any)</a:t>
            </a:r>
            <a:endParaRPr sz="2600"/>
          </a:p>
          <a:p>
            <a:pPr indent="0" lvl="0" marL="171450" rtl="0" algn="l">
              <a:lnSpc>
                <a:spcPct val="90000"/>
              </a:lnSpc>
              <a:spcBef>
                <a:spcPts val="750"/>
              </a:spcBef>
              <a:spcAft>
                <a:spcPts val="0"/>
              </a:spcAft>
              <a:buClr>
                <a:schemeClr val="dk1"/>
              </a:buClr>
              <a:buSzPts val="2800"/>
              <a:buNone/>
            </a:pPr>
            <a:r>
              <a:t/>
            </a:r>
            <a:endParaRPr sz="2600"/>
          </a:p>
        </p:txBody>
      </p:sp>
      <p:sp>
        <p:nvSpPr>
          <p:cNvPr id="352" name="Google Shape;352;p2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53" name="Google Shape;353;p2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Interpreting weight for age</a:t>
            </a:r>
            <a:endParaRPr/>
          </a:p>
        </p:txBody>
      </p:sp>
      <p:sp>
        <p:nvSpPr>
          <p:cNvPr id="359" name="Google Shape;359;p28"/>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b="1" lang="en-US"/>
              <a:t> Low </a:t>
            </a:r>
            <a:r>
              <a:rPr lang="en-US"/>
              <a:t>weight for age: </a:t>
            </a:r>
            <a:r>
              <a:rPr b="1" lang="en-US"/>
              <a:t>Underweight</a:t>
            </a:r>
            <a:endParaRPr/>
          </a:p>
          <a:p>
            <a:pPr indent="0" lvl="1" marL="361950" rtl="0" algn="l">
              <a:lnSpc>
                <a:spcPct val="90000"/>
              </a:lnSpc>
              <a:spcBef>
                <a:spcPts val="375"/>
              </a:spcBef>
              <a:spcAft>
                <a:spcPts val="0"/>
              </a:spcAft>
              <a:buClr>
                <a:schemeClr val="dk1"/>
              </a:buClr>
              <a:buSzPts val="2400"/>
              <a:buNone/>
            </a:pPr>
            <a:r>
              <a:rPr lang="en-US" sz="2400"/>
              <a:t>- Z score between -2 and -3:  </a:t>
            </a:r>
            <a:r>
              <a:rPr lang="en-US" sz="2400" u="sng"/>
              <a:t>moderate underweight</a:t>
            </a:r>
            <a:endParaRPr sz="2400" u="sng"/>
          </a:p>
          <a:p>
            <a:pPr indent="0" lvl="1" marL="361950" rtl="0" algn="l">
              <a:lnSpc>
                <a:spcPct val="90000"/>
              </a:lnSpc>
              <a:spcBef>
                <a:spcPts val="375"/>
              </a:spcBef>
              <a:spcAft>
                <a:spcPts val="0"/>
              </a:spcAft>
              <a:buClr>
                <a:schemeClr val="dk1"/>
              </a:buClr>
              <a:buSzPts val="2400"/>
              <a:buNone/>
            </a:pPr>
            <a:r>
              <a:rPr lang="en-US" sz="2400"/>
              <a:t>-  Z score less than -3: </a:t>
            </a:r>
            <a:r>
              <a:rPr lang="en-US" sz="2400" u="sng"/>
              <a:t>severe underweight </a:t>
            </a:r>
            <a:endParaRPr sz="2400" u="sng"/>
          </a:p>
          <a:p>
            <a:pPr indent="0" lvl="0" marL="171450" rtl="0" algn="l">
              <a:lnSpc>
                <a:spcPct val="90000"/>
              </a:lnSpc>
              <a:spcBef>
                <a:spcPts val="750"/>
              </a:spcBef>
              <a:spcAft>
                <a:spcPts val="0"/>
              </a:spcAft>
              <a:buClr>
                <a:schemeClr val="dk1"/>
              </a:buClr>
              <a:buSzPts val="3200"/>
              <a:buNone/>
            </a:pPr>
            <a:r>
              <a:t/>
            </a:r>
            <a:endParaRPr sz="3200"/>
          </a:p>
          <a:p>
            <a:pPr indent="-171450" lvl="0" marL="171450" rtl="0" algn="l">
              <a:lnSpc>
                <a:spcPct val="90000"/>
              </a:lnSpc>
              <a:spcBef>
                <a:spcPts val="750"/>
              </a:spcBef>
              <a:spcAft>
                <a:spcPts val="0"/>
              </a:spcAft>
              <a:buClr>
                <a:schemeClr val="dk1"/>
              </a:buClr>
              <a:buSzPts val="3200"/>
              <a:buChar char="•"/>
            </a:pPr>
            <a:r>
              <a:rPr b="1" lang="en-US" sz="3200"/>
              <a:t> </a:t>
            </a:r>
            <a:r>
              <a:rPr b="1" lang="en-US"/>
              <a:t>High</a:t>
            </a:r>
            <a:r>
              <a:rPr lang="en-US"/>
              <a:t> weight for age: </a:t>
            </a:r>
            <a:r>
              <a:rPr b="1" lang="en-US"/>
              <a:t>Overweight &amp; Obesity</a:t>
            </a:r>
            <a:endParaRPr/>
          </a:p>
          <a:p>
            <a:pPr indent="0" lvl="1" marL="361950" rtl="0" algn="l">
              <a:lnSpc>
                <a:spcPct val="90000"/>
              </a:lnSpc>
              <a:spcBef>
                <a:spcPts val="375"/>
              </a:spcBef>
              <a:spcAft>
                <a:spcPts val="0"/>
              </a:spcAft>
              <a:buClr>
                <a:schemeClr val="dk1"/>
              </a:buClr>
              <a:buSzPts val="2400"/>
              <a:buNone/>
            </a:pPr>
            <a:r>
              <a:rPr lang="en-US" sz="2400"/>
              <a:t>-  Z score between +2 and +3: </a:t>
            </a:r>
            <a:r>
              <a:rPr lang="en-US" sz="2400" u="sng"/>
              <a:t>overweight</a:t>
            </a:r>
            <a:endParaRPr sz="2400" u="sng"/>
          </a:p>
          <a:p>
            <a:pPr indent="0" lvl="1" marL="361950" rtl="0" algn="l">
              <a:lnSpc>
                <a:spcPct val="90000"/>
              </a:lnSpc>
              <a:spcBef>
                <a:spcPts val="375"/>
              </a:spcBef>
              <a:spcAft>
                <a:spcPts val="0"/>
              </a:spcAft>
              <a:buClr>
                <a:schemeClr val="dk1"/>
              </a:buClr>
              <a:buSzPts val="2400"/>
              <a:buNone/>
            </a:pPr>
            <a:r>
              <a:rPr lang="en-US" sz="2400"/>
              <a:t>-  Z score greater than +3: </a:t>
            </a:r>
            <a:r>
              <a:rPr lang="en-US" sz="2400" u="sng"/>
              <a:t>obese</a:t>
            </a:r>
            <a:endParaRPr sz="2400" u="sng"/>
          </a:p>
        </p:txBody>
      </p:sp>
      <p:sp>
        <p:nvSpPr>
          <p:cNvPr id="360" name="Google Shape;360;p2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61" name="Google Shape;361;p2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D:\2016\September\Training at Phongsaly\cht_wfa_girls_z_0_5_LAO_13nov13-01.jpg" id="366" name="Google Shape;366;p29"/>
          <p:cNvPicPr preferRelativeResize="0"/>
          <p:nvPr/>
        </p:nvPicPr>
        <p:blipFill rotWithShape="1">
          <a:blip r:embed="rId3">
            <a:alphaModFix/>
          </a:blip>
          <a:srcRect b="0" l="0" r="0" t="15986"/>
          <a:stretch/>
        </p:blipFill>
        <p:spPr>
          <a:xfrm>
            <a:off x="110205" y="1465774"/>
            <a:ext cx="8724600" cy="4883035"/>
          </a:xfrm>
          <a:prstGeom prst="rect">
            <a:avLst/>
          </a:prstGeom>
          <a:noFill/>
          <a:ln>
            <a:noFill/>
          </a:ln>
        </p:spPr>
      </p:pic>
      <p:sp>
        <p:nvSpPr>
          <p:cNvPr id="367" name="Google Shape;367;p29"/>
          <p:cNvSpPr txBox="1"/>
          <p:nvPr>
            <p:ph type="title"/>
          </p:nvPr>
        </p:nvSpPr>
        <p:spPr>
          <a:xfrm>
            <a:off x="1160775" y="367175"/>
            <a:ext cx="7983000" cy="887700"/>
          </a:xfrm>
          <a:prstGeom prst="rect">
            <a:avLst/>
          </a:prstGeom>
          <a:solidFill>
            <a:schemeClr val="lt1"/>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Georgia"/>
              <a:buNone/>
            </a:pPr>
            <a:r>
              <a:rPr lang="en-US" sz="2800"/>
              <a:t>Growth </a:t>
            </a:r>
            <a:r>
              <a:rPr lang="en-US" sz="2800">
                <a:extLst>
                  <a:ext uri="http://customooxmlschemas.google.com/">
                    <go:slidesCustomData xmlns:go="http://customooxmlschemas.google.com/" textRoundtripDataId="6"/>
                  </a:ext>
                </a:extLst>
              </a:rPr>
              <a:t>chart</a:t>
            </a:r>
            <a:r>
              <a:rPr lang="en-US" sz="2800"/>
              <a:t>s from MoH Pink Book: </a:t>
            </a:r>
            <a:br>
              <a:rPr lang="en-US" sz="2800"/>
            </a:br>
            <a:r>
              <a:rPr lang="en-US" sz="2800"/>
              <a:t>Weight for age for </a:t>
            </a:r>
            <a:r>
              <a:rPr lang="en-US" sz="2800" u="sng"/>
              <a:t>girls</a:t>
            </a:r>
            <a:endParaRPr/>
          </a:p>
        </p:txBody>
      </p:sp>
      <p:sp>
        <p:nvSpPr>
          <p:cNvPr id="368" name="Google Shape;368;p2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69" name="Google Shape;369;p29"/>
          <p:cNvPicPr preferRelativeResize="0"/>
          <p:nvPr/>
        </p:nvPicPr>
        <p:blipFill rotWithShape="1">
          <a:blip r:embed="rId4">
            <a:alphaModFix/>
          </a:blip>
          <a:srcRect b="0" l="12337" r="6366" t="0"/>
          <a:stretch/>
        </p:blipFill>
        <p:spPr>
          <a:xfrm>
            <a:off x="50588" y="6313799"/>
            <a:ext cx="513672" cy="519600"/>
          </a:xfrm>
          <a:prstGeom prst="rect">
            <a:avLst/>
          </a:prstGeom>
          <a:noFill/>
          <a:ln>
            <a:noFill/>
          </a:ln>
        </p:spPr>
      </p:pic>
      <p:sp>
        <p:nvSpPr>
          <p:cNvPr id="370" name="Google Shape;370;p29"/>
          <p:cNvSpPr/>
          <p:nvPr/>
        </p:nvSpPr>
        <p:spPr>
          <a:xfrm>
            <a:off x="4246719" y="2208906"/>
            <a:ext cx="1672500" cy="519600"/>
          </a:xfrm>
          <a:prstGeom prst="wedgeEllipseCallout">
            <a:avLst>
              <a:gd fmla="val 483" name="adj1"/>
              <a:gd fmla="val 135431"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chemeClr val="dk1"/>
                </a:solidFill>
                <a:latin typeface="Calibri"/>
                <a:ea typeface="Calibri"/>
                <a:cs typeface="Calibri"/>
                <a:sym typeface="Calibri"/>
              </a:rPr>
              <a:t>O</a:t>
            </a:r>
            <a:r>
              <a:rPr b="1" i="0" lang="en-US" sz="1400" u="none" cap="none" strike="noStrike">
                <a:solidFill>
                  <a:srgbClr val="000000"/>
                </a:solidFill>
                <a:latin typeface="Arial"/>
                <a:ea typeface="Arial"/>
                <a:cs typeface="Arial"/>
                <a:sym typeface="Arial"/>
              </a:rPr>
              <a:t>verweight </a:t>
            </a:r>
            <a:endParaRPr b="1" i="0" sz="1400" u="none" cap="none" strike="noStrike">
              <a:solidFill>
                <a:srgbClr val="000000"/>
              </a:solidFill>
              <a:latin typeface="Arial"/>
              <a:ea typeface="Arial"/>
              <a:cs typeface="Arial"/>
              <a:sym typeface="Arial"/>
            </a:endParaRPr>
          </a:p>
        </p:txBody>
      </p:sp>
      <p:sp>
        <p:nvSpPr>
          <p:cNvPr id="371" name="Google Shape;371;p29"/>
          <p:cNvSpPr/>
          <p:nvPr/>
        </p:nvSpPr>
        <p:spPr>
          <a:xfrm>
            <a:off x="5742873" y="2796016"/>
            <a:ext cx="1765200" cy="642900"/>
          </a:xfrm>
          <a:prstGeom prst="wedgeRoundRectCallout">
            <a:avLst>
              <a:gd fmla="val -6761" name="adj1"/>
              <a:gd fmla="val 150968"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chemeClr val="dk1"/>
                </a:solidFill>
                <a:latin typeface="Calibri"/>
                <a:ea typeface="Calibri"/>
                <a:cs typeface="Calibri"/>
                <a:sym typeface="Calibri"/>
              </a:rPr>
              <a:t>M</a:t>
            </a:r>
            <a:r>
              <a:rPr b="1" i="0" lang="en-US" sz="1400" u="none" cap="none" strike="noStrike">
                <a:solidFill>
                  <a:srgbClr val="000000"/>
                </a:solidFill>
                <a:latin typeface="Arial"/>
                <a:ea typeface="Arial"/>
                <a:cs typeface="Arial"/>
                <a:sym typeface="Arial"/>
              </a:rPr>
              <a:t>oderate </a:t>
            </a:r>
            <a:r>
              <a:rPr b="1" i="0" lang="en-US" sz="1800" u="none" cap="none" strike="noStrike">
                <a:solidFill>
                  <a:schemeClr val="dk1"/>
                </a:solidFill>
                <a:latin typeface="Calibri"/>
                <a:ea typeface="Calibri"/>
                <a:cs typeface="Calibri"/>
                <a:sym typeface="Calibri"/>
              </a:rPr>
              <a:t>under</a:t>
            </a:r>
            <a:r>
              <a:rPr b="1" i="0" lang="en-US" sz="1400" u="none" cap="none" strike="noStrike">
                <a:solidFill>
                  <a:srgbClr val="000000"/>
                </a:solidFill>
                <a:latin typeface="Arial"/>
                <a:ea typeface="Arial"/>
                <a:cs typeface="Arial"/>
                <a:sym typeface="Arial"/>
              </a:rPr>
              <a:t>nutrition</a:t>
            </a:r>
            <a:endParaRPr b="1" i="0" sz="1400" u="none" cap="none" strike="noStrike">
              <a:solidFill>
                <a:srgbClr val="000000"/>
              </a:solidFill>
              <a:latin typeface="Arial"/>
              <a:ea typeface="Arial"/>
              <a:cs typeface="Arial"/>
              <a:sym typeface="Arial"/>
            </a:endParaRPr>
          </a:p>
        </p:txBody>
      </p:sp>
      <p:sp>
        <p:nvSpPr>
          <p:cNvPr id="372" name="Google Shape;372;p29"/>
          <p:cNvSpPr/>
          <p:nvPr/>
        </p:nvSpPr>
        <p:spPr>
          <a:xfrm>
            <a:off x="2770197" y="2808842"/>
            <a:ext cx="1672500" cy="642900"/>
          </a:xfrm>
          <a:prstGeom prst="wedgeRoundRectCallout">
            <a:avLst>
              <a:gd fmla="val -840" name="adj1"/>
              <a:gd fmla="val 267231" name="adj2"/>
              <a:gd fmla="val 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Below red line: S</a:t>
            </a:r>
            <a:r>
              <a:rPr b="1" i="0" lang="en-US" sz="1200" u="none" cap="none" strike="noStrike">
                <a:solidFill>
                  <a:srgbClr val="000000"/>
                </a:solidFill>
                <a:latin typeface="Calibri"/>
                <a:ea typeface="Calibri"/>
                <a:cs typeface="Calibri"/>
                <a:sym typeface="Calibri"/>
              </a:rPr>
              <a:t>evere </a:t>
            </a:r>
            <a:r>
              <a:rPr b="1" i="0" lang="en-US" sz="1200" u="none" cap="none" strike="noStrike">
                <a:solidFill>
                  <a:schemeClr val="dk1"/>
                </a:solidFill>
                <a:latin typeface="Calibri"/>
                <a:ea typeface="Calibri"/>
                <a:cs typeface="Calibri"/>
                <a:sym typeface="Calibri"/>
              </a:rPr>
              <a:t>under</a:t>
            </a:r>
            <a:r>
              <a:rPr b="1" i="0" lang="en-US" sz="1200" u="none" cap="none" strike="noStrike">
                <a:solidFill>
                  <a:srgbClr val="000000"/>
                </a:solidFill>
                <a:latin typeface="Calibri"/>
                <a:ea typeface="Calibri"/>
                <a:cs typeface="Calibri"/>
                <a:sym typeface="Calibri"/>
              </a:rPr>
              <a:t>nutrition</a:t>
            </a:r>
            <a:endParaRPr b="1" i="0" sz="1200" u="none" cap="none" strike="noStrike">
              <a:solidFill>
                <a:schemeClr val="lt1"/>
              </a:solidFill>
              <a:latin typeface="Calibri"/>
              <a:ea typeface="Calibri"/>
              <a:cs typeface="Calibri"/>
              <a:sym typeface="Calibri"/>
            </a:endParaRPr>
          </a:p>
        </p:txBody>
      </p:sp>
      <p:sp>
        <p:nvSpPr>
          <p:cNvPr id="373" name="Google Shape;373;p29"/>
          <p:cNvSpPr/>
          <p:nvPr/>
        </p:nvSpPr>
        <p:spPr>
          <a:xfrm>
            <a:off x="5658162" y="1498496"/>
            <a:ext cx="1672500" cy="642900"/>
          </a:xfrm>
          <a:prstGeom prst="wedgeEllipseCallout">
            <a:avLst>
              <a:gd fmla="val -11241" name="adj1"/>
              <a:gd fmla="val 79892" name="adj2"/>
            </a:avLst>
          </a:prstGeom>
          <a:solidFill>
            <a:srgbClr val="FF03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Above red line: </a:t>
            </a:r>
            <a:r>
              <a:rPr b="1" i="0" lang="en-US" sz="1200" u="none" cap="none" strike="noStrike">
                <a:solidFill>
                  <a:srgbClr val="000000"/>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O</a:t>
            </a:r>
            <a:r>
              <a:rPr b="1" i="0" lang="en-US" sz="1200" u="none" cap="none" strike="noStrike">
                <a:solidFill>
                  <a:srgbClr val="000000"/>
                </a:solidFill>
                <a:latin typeface="Calibri"/>
                <a:ea typeface="Calibri"/>
                <a:cs typeface="Calibri"/>
                <a:sym typeface="Calibri"/>
              </a:rPr>
              <a:t>bes</a:t>
            </a:r>
            <a:r>
              <a:rPr b="1" i="0" lang="en-US" sz="1200" u="none" cap="none" strike="noStrike">
                <a:solidFill>
                  <a:schemeClr val="dk1"/>
                </a:solidFill>
                <a:latin typeface="Calibri"/>
                <a:ea typeface="Calibri"/>
                <a:cs typeface="Calibri"/>
                <a:sym typeface="Calibri"/>
              </a:rPr>
              <a:t>ity</a:t>
            </a:r>
            <a:r>
              <a:rPr b="1" i="0" lang="en-US" sz="1200" u="none" cap="none" strike="noStrike">
                <a:solidFill>
                  <a:srgbClr val="000000"/>
                </a:solidFill>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p:txBody>
      </p:sp>
      <p:sp>
        <p:nvSpPr>
          <p:cNvPr id="374" name="Google Shape;374;p29"/>
          <p:cNvSpPr/>
          <p:nvPr/>
        </p:nvSpPr>
        <p:spPr>
          <a:xfrm>
            <a:off x="1423685" y="2137158"/>
            <a:ext cx="1910752" cy="643200"/>
          </a:xfrm>
          <a:prstGeom prst="wedgeRoundRectCallout">
            <a:avLst>
              <a:gd fmla="val -7394" name="adj1"/>
              <a:gd fmla="val 320726" name="adj2"/>
              <a:gd fmla="val 0" name="adj3"/>
            </a:avLst>
          </a:prstGeom>
          <a:solidFill>
            <a:srgbClr val="00EF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dk1"/>
                </a:solidFill>
                <a:latin typeface="Calibri"/>
                <a:ea typeface="Calibri"/>
                <a:cs typeface="Calibri"/>
                <a:sym typeface="Calibri"/>
              </a:rPr>
              <a:t>Well-Nourished</a:t>
            </a:r>
            <a:endParaRPr b="1" i="0" sz="1600" u="none" cap="none" strike="noStrike">
              <a:solidFill>
                <a:schemeClr val="dk1"/>
              </a:solidFill>
              <a:latin typeface="Calibri"/>
              <a:ea typeface="Calibri"/>
              <a:cs typeface="Calibri"/>
              <a:sym typeface="Calibri"/>
            </a:endParaRPr>
          </a:p>
        </p:txBody>
      </p:sp>
      <p:pic>
        <p:nvPicPr>
          <p:cNvPr id="375" name="Google Shape;375;p29"/>
          <p:cNvPicPr preferRelativeResize="0"/>
          <p:nvPr/>
        </p:nvPicPr>
        <p:blipFill rotWithShape="1">
          <a:blip r:embed="rId5">
            <a:alphaModFix/>
          </a:blip>
          <a:srcRect b="0" l="0" r="0" t="0"/>
          <a:stretch/>
        </p:blipFill>
        <p:spPr>
          <a:xfrm>
            <a:off x="521087" y="2780358"/>
            <a:ext cx="542925" cy="1381125"/>
          </a:xfrm>
          <a:prstGeom prst="rect">
            <a:avLst/>
          </a:prstGeom>
          <a:noFill/>
          <a:ln>
            <a:noFill/>
          </a:ln>
        </p:spPr>
      </p:pic>
      <p:pic>
        <p:nvPicPr>
          <p:cNvPr id="376" name="Google Shape;376;p29"/>
          <p:cNvPicPr preferRelativeResize="0"/>
          <p:nvPr/>
        </p:nvPicPr>
        <p:blipFill rotWithShape="1">
          <a:blip r:embed="rId6">
            <a:alphaModFix/>
          </a:blip>
          <a:srcRect b="0" l="0" r="0" t="0"/>
          <a:stretch/>
        </p:blipFill>
        <p:spPr>
          <a:xfrm>
            <a:off x="2149994" y="5669600"/>
            <a:ext cx="4193450" cy="519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0"/>
          <p:cNvPicPr preferRelativeResize="0"/>
          <p:nvPr/>
        </p:nvPicPr>
        <p:blipFill rotWithShape="1">
          <a:blip r:embed="rId3">
            <a:alphaModFix/>
          </a:blip>
          <a:srcRect b="84" l="0" r="0" t="16200"/>
          <a:stretch/>
        </p:blipFill>
        <p:spPr>
          <a:xfrm>
            <a:off x="48725" y="1590144"/>
            <a:ext cx="9144000" cy="5135053"/>
          </a:xfrm>
          <a:prstGeom prst="rect">
            <a:avLst/>
          </a:prstGeom>
          <a:noFill/>
          <a:ln>
            <a:noFill/>
          </a:ln>
        </p:spPr>
      </p:pic>
      <p:sp>
        <p:nvSpPr>
          <p:cNvPr id="382" name="Google Shape;382;p30"/>
          <p:cNvSpPr/>
          <p:nvPr/>
        </p:nvSpPr>
        <p:spPr>
          <a:xfrm>
            <a:off x="2048900" y="2602636"/>
            <a:ext cx="2597400" cy="519900"/>
          </a:xfrm>
          <a:prstGeom prst="wedgeRoundRectCallout">
            <a:avLst>
              <a:gd fmla="val -19066" name="adj1"/>
              <a:gd fmla="val 319194" name="adj2"/>
              <a:gd fmla="val 0" name="adj3"/>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Boy – 1 year / 9 kg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0313"/>
                </a:solidFill>
                <a:latin typeface="Arial"/>
                <a:ea typeface="Arial"/>
                <a:cs typeface="Arial"/>
                <a:sym typeface="Arial"/>
              </a:rPr>
              <a:t>Normal Growth </a:t>
            </a:r>
            <a:endParaRPr b="1" i="0" sz="1400" u="none" cap="none" strike="noStrike">
              <a:solidFill>
                <a:srgbClr val="FF0313"/>
              </a:solidFill>
              <a:latin typeface="Arial"/>
              <a:ea typeface="Arial"/>
              <a:cs typeface="Arial"/>
              <a:sym typeface="Arial"/>
            </a:endParaRPr>
          </a:p>
        </p:txBody>
      </p:sp>
      <p:pic>
        <p:nvPicPr>
          <p:cNvPr id="383" name="Google Shape;383;p30"/>
          <p:cNvPicPr preferRelativeResize="0"/>
          <p:nvPr/>
        </p:nvPicPr>
        <p:blipFill rotWithShape="1">
          <a:blip r:embed="rId4">
            <a:alphaModFix/>
          </a:blip>
          <a:srcRect b="0" l="0" r="0" t="0"/>
          <a:stretch/>
        </p:blipFill>
        <p:spPr>
          <a:xfrm>
            <a:off x="2746725" y="5924960"/>
            <a:ext cx="4193450" cy="519600"/>
          </a:xfrm>
          <a:prstGeom prst="rect">
            <a:avLst/>
          </a:prstGeom>
          <a:noFill/>
          <a:ln>
            <a:noFill/>
          </a:ln>
        </p:spPr>
      </p:pic>
      <p:pic>
        <p:nvPicPr>
          <p:cNvPr id="384" name="Google Shape;384;p30"/>
          <p:cNvPicPr preferRelativeResize="0"/>
          <p:nvPr/>
        </p:nvPicPr>
        <p:blipFill rotWithShape="1">
          <a:blip r:embed="rId5">
            <a:alphaModFix/>
          </a:blip>
          <a:srcRect b="0" l="0" r="0" t="0"/>
          <a:stretch/>
        </p:blipFill>
        <p:spPr>
          <a:xfrm>
            <a:off x="838262" y="2862586"/>
            <a:ext cx="542925" cy="1381125"/>
          </a:xfrm>
          <a:prstGeom prst="rect">
            <a:avLst/>
          </a:prstGeom>
          <a:noFill/>
          <a:ln>
            <a:noFill/>
          </a:ln>
        </p:spPr>
      </p:pic>
      <p:sp>
        <p:nvSpPr>
          <p:cNvPr id="385" name="Google Shape;385;p30"/>
          <p:cNvSpPr txBox="1"/>
          <p:nvPr>
            <p:ph type="title"/>
          </p:nvPr>
        </p:nvSpPr>
        <p:spPr>
          <a:xfrm>
            <a:off x="1215342" y="317688"/>
            <a:ext cx="7300007"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Georgia"/>
              <a:buNone/>
            </a:pPr>
            <a:r>
              <a:rPr lang="en-US" sz="2800"/>
              <a:t>Growth charts from MoH Pink Book: </a:t>
            </a:r>
            <a:endParaRPr sz="2800"/>
          </a:p>
          <a:p>
            <a:pPr indent="0" lvl="0" marL="0" rtl="0" algn="l">
              <a:lnSpc>
                <a:spcPct val="90000"/>
              </a:lnSpc>
              <a:spcBef>
                <a:spcPts val="0"/>
              </a:spcBef>
              <a:spcAft>
                <a:spcPts val="0"/>
              </a:spcAft>
              <a:buClr>
                <a:schemeClr val="dk2"/>
              </a:buClr>
              <a:buSzPts val="2800"/>
              <a:buFont typeface="Georgia"/>
              <a:buNone/>
            </a:pPr>
            <a:r>
              <a:rPr lang="en-US" sz="2800"/>
              <a:t>Weight for age for </a:t>
            </a:r>
            <a:r>
              <a:rPr lang="en-US" sz="2800" u="sng"/>
              <a:t>boys</a:t>
            </a:r>
            <a:endParaRPr/>
          </a:p>
        </p:txBody>
      </p:sp>
      <p:sp>
        <p:nvSpPr>
          <p:cNvPr id="386" name="Google Shape;386;p3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87" name="Google Shape;387;p30"/>
          <p:cNvPicPr preferRelativeResize="0"/>
          <p:nvPr/>
        </p:nvPicPr>
        <p:blipFill rotWithShape="1">
          <a:blip r:embed="rId6">
            <a:alphaModFix/>
          </a:blip>
          <a:srcRect b="0" l="12337" r="6366" t="0"/>
          <a:stretch/>
        </p:blipFill>
        <p:spPr>
          <a:xfrm>
            <a:off x="0" y="6236478"/>
            <a:ext cx="686523" cy="607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1: Introduction</a:t>
            </a:r>
            <a:endParaRPr sz="4000"/>
          </a:p>
        </p:txBody>
      </p:sp>
      <p:sp>
        <p:nvSpPr>
          <p:cNvPr id="106" name="Google Shape;106;p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07" name="Google Shape;107;p4"/>
          <p:cNvPicPr preferRelativeResize="0"/>
          <p:nvPr/>
        </p:nvPicPr>
        <p:blipFill rotWithShape="1">
          <a:blip r:embed="rId3">
            <a:alphaModFix/>
          </a:blip>
          <a:srcRect b="0" l="12337" r="6366" t="0"/>
          <a:stretch/>
        </p:blipFill>
        <p:spPr>
          <a:xfrm>
            <a:off x="104172" y="6124240"/>
            <a:ext cx="686523" cy="64063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3"/>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3: </a:t>
            </a:r>
            <a:br>
              <a:rPr b="1" lang="en-US" sz="4000">
                <a:solidFill>
                  <a:srgbClr val="003468"/>
                </a:solidFill>
              </a:rPr>
            </a:br>
            <a:r>
              <a:rPr b="1" lang="en-US" sz="4000">
                <a:solidFill>
                  <a:srgbClr val="003468"/>
                </a:solidFill>
              </a:rPr>
              <a:t>Length &amp; Height Measurements</a:t>
            </a:r>
            <a:endParaRPr sz="4000"/>
          </a:p>
        </p:txBody>
      </p:sp>
      <p:sp>
        <p:nvSpPr>
          <p:cNvPr id="393" name="Google Shape;393;p3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394" name="Google Shape;394;p3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b="1" lang="en-US"/>
              <a:t>Importance of length &amp; height measurements</a:t>
            </a:r>
            <a:endParaRPr b="1"/>
          </a:p>
        </p:txBody>
      </p:sp>
      <p:sp>
        <p:nvSpPr>
          <p:cNvPr id="400" name="Google Shape;400;p34"/>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Helps monitor child growth</a:t>
            </a:r>
            <a:endParaRPr/>
          </a:p>
          <a:p>
            <a:pPr indent="-171450" lvl="0" marL="171450" rtl="0" algn="l">
              <a:lnSpc>
                <a:spcPct val="90000"/>
              </a:lnSpc>
              <a:spcBef>
                <a:spcPts val="750"/>
              </a:spcBef>
              <a:spcAft>
                <a:spcPts val="0"/>
              </a:spcAft>
              <a:buClr>
                <a:schemeClr val="dk1"/>
              </a:buClr>
              <a:buSzPts val="2800"/>
              <a:buChar char="•"/>
            </a:pPr>
            <a:r>
              <a:rPr lang="en-US"/>
              <a:t> Monitoring the increase in height: </a:t>
            </a:r>
            <a:endParaRPr/>
          </a:p>
          <a:p>
            <a:pPr indent="-177800" lvl="1" marL="514350" rtl="0" algn="l">
              <a:lnSpc>
                <a:spcPct val="90000"/>
              </a:lnSpc>
              <a:spcBef>
                <a:spcPts val="375"/>
              </a:spcBef>
              <a:spcAft>
                <a:spcPts val="0"/>
              </a:spcAft>
              <a:buClr>
                <a:schemeClr val="dk1"/>
              </a:buClr>
              <a:buSzPts val="2800"/>
              <a:buFont typeface="Calibri"/>
              <a:buChar char="-"/>
            </a:pPr>
            <a:r>
              <a:rPr lang="en-US" sz="2800"/>
              <a:t> Height increases with age in childhood.</a:t>
            </a:r>
            <a:endParaRPr sz="2800"/>
          </a:p>
          <a:p>
            <a:pPr indent="-177800" lvl="1" marL="514350" rtl="0" algn="l">
              <a:lnSpc>
                <a:spcPct val="90000"/>
              </a:lnSpc>
              <a:spcBef>
                <a:spcPts val="375"/>
              </a:spcBef>
              <a:spcAft>
                <a:spcPts val="0"/>
              </a:spcAft>
              <a:buClr>
                <a:schemeClr val="dk1"/>
              </a:buClr>
              <a:buSzPts val="2800"/>
              <a:buFont typeface="Calibri"/>
              <a:buChar char="-"/>
            </a:pPr>
            <a:r>
              <a:rPr lang="en-US" sz="2800"/>
              <a:t> Comparison with distribution of height in each age group.</a:t>
            </a:r>
            <a:endParaRPr/>
          </a:p>
        </p:txBody>
      </p:sp>
      <p:sp>
        <p:nvSpPr>
          <p:cNvPr id="401" name="Google Shape;401;p3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02" name="Google Shape;402;p3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5"/>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Equipment to measure length or height</a:t>
            </a:r>
            <a:endParaRPr/>
          </a:p>
        </p:txBody>
      </p:sp>
      <p:sp>
        <p:nvSpPr>
          <p:cNvPr id="408" name="Google Shape;408;p35"/>
          <p:cNvSpPr txBox="1"/>
          <p:nvPr>
            <p:ph idx="1" type="body"/>
          </p:nvPr>
        </p:nvSpPr>
        <p:spPr>
          <a:xfrm>
            <a:off x="686523" y="1670446"/>
            <a:ext cx="3417391" cy="4678363"/>
          </a:xfrm>
          <a:prstGeom prst="rect">
            <a:avLst/>
          </a:prstGeom>
          <a:noFill/>
          <a:ln>
            <a:noFill/>
          </a:ln>
        </p:spPr>
        <p:txBody>
          <a:bodyPr anchorCtr="0" anchor="t" bIns="45700" lIns="91425" spcFirstLastPara="1" rIns="91425" wrap="square" tIns="45700">
            <a:noAutofit/>
          </a:bodyPr>
          <a:lstStyle/>
          <a:p>
            <a:pPr indent="-325120" lvl="0" marL="342900" marR="0" rtl="0" algn="l">
              <a:lnSpc>
                <a:spcPct val="100000"/>
              </a:lnSpc>
              <a:spcBef>
                <a:spcPts val="0"/>
              </a:spcBef>
              <a:spcAft>
                <a:spcPts val="0"/>
              </a:spcAft>
              <a:buClr>
                <a:schemeClr val="dk1"/>
              </a:buClr>
              <a:buSzPts val="2800"/>
              <a:buFont typeface="Noto Sans Symbols"/>
              <a:buChar char="•"/>
            </a:pPr>
            <a:r>
              <a:rPr b="1" i="0" lang="en-US" u="none" cap="none" strike="noStrike">
                <a:solidFill>
                  <a:schemeClr val="dk1"/>
                </a:solidFill>
                <a:latin typeface="Calibri"/>
                <a:ea typeface="Calibri"/>
                <a:cs typeface="Calibri"/>
                <a:sym typeface="Calibri"/>
              </a:rPr>
              <a:t>Infantometer:</a:t>
            </a:r>
            <a:endParaRPr b="1" i="0" u="none" cap="none" strike="noStrike">
              <a:solidFill>
                <a:schemeClr val="dk1"/>
              </a:solidFill>
              <a:latin typeface="Calibri"/>
              <a:ea typeface="Calibri"/>
              <a:cs typeface="Calibri"/>
              <a:sym typeface="Calibri"/>
            </a:endParaRPr>
          </a:p>
          <a:p>
            <a:pPr indent="-160020" lvl="0" marL="342900" marR="0" rtl="0" algn="l">
              <a:lnSpc>
                <a:spcPct val="100000"/>
              </a:lnSpc>
              <a:spcBef>
                <a:spcPts val="640"/>
              </a:spcBef>
              <a:spcAft>
                <a:spcPts val="0"/>
              </a:spcAft>
              <a:buClr>
                <a:schemeClr val="hlink"/>
              </a:buClr>
              <a:buSzPts val="2880"/>
              <a:buFont typeface="Noto Sans Symbols"/>
              <a:buNone/>
            </a:pPr>
            <a:r>
              <a:rPr b="0" i="0" lang="en-US" u="none" cap="none" strike="noStrike">
                <a:solidFill>
                  <a:schemeClr val="dk1"/>
                </a:solidFill>
                <a:latin typeface="Calibri"/>
                <a:ea typeface="Calibri"/>
                <a:cs typeface="Calibri"/>
                <a:sym typeface="Calibri"/>
              </a:rPr>
              <a:t>  for recumbent length (laying on back) for children </a:t>
            </a:r>
            <a:r>
              <a:rPr lang="en-US">
                <a:solidFill>
                  <a:schemeClr val="dk1"/>
                </a:solidFill>
                <a:latin typeface="Calibri"/>
                <a:ea typeface="Calibri"/>
                <a:cs typeface="Calibri"/>
                <a:sym typeface="Calibri"/>
              </a:rPr>
              <a:t>younger than 2 ye</a:t>
            </a:r>
            <a:r>
              <a:rPr lang="en-US"/>
              <a:t>ars.</a:t>
            </a:r>
            <a:endParaRPr b="0" i="0" u="none" cap="none" strike="noStrike">
              <a:solidFill>
                <a:schemeClr val="dk1"/>
              </a:solidFill>
              <a:latin typeface="Calibri"/>
              <a:ea typeface="Calibri"/>
              <a:cs typeface="Calibri"/>
              <a:sym typeface="Calibri"/>
            </a:endParaRPr>
          </a:p>
          <a:p>
            <a:pPr indent="-292100" lvl="0" marL="342900" marR="0" rtl="0" algn="l">
              <a:lnSpc>
                <a:spcPct val="100000"/>
              </a:lnSpc>
              <a:spcBef>
                <a:spcPts val="640"/>
              </a:spcBef>
              <a:spcAft>
                <a:spcPts val="0"/>
              </a:spcAft>
              <a:buClr>
                <a:schemeClr val="dk1"/>
              </a:buClr>
              <a:buSzPts val="2800"/>
              <a:buFont typeface="Times New Roman"/>
              <a:buChar char="•"/>
            </a:pPr>
            <a:r>
              <a:rPr b="1" i="0" lang="en-US" u="none" cap="none" strike="noStrike">
                <a:solidFill>
                  <a:schemeClr val="dk1"/>
                </a:solidFill>
                <a:latin typeface="Calibri"/>
                <a:ea typeface="Calibri"/>
                <a:cs typeface="Calibri"/>
                <a:sym typeface="Calibri"/>
              </a:rPr>
              <a:t>Stadiometer:</a:t>
            </a:r>
            <a:endParaRPr/>
          </a:p>
          <a:p>
            <a:pPr indent="-160020" lvl="0" marL="342900" marR="0" rtl="0" algn="l">
              <a:lnSpc>
                <a:spcPct val="100000"/>
              </a:lnSpc>
              <a:spcBef>
                <a:spcPts val="640"/>
              </a:spcBef>
              <a:spcAft>
                <a:spcPts val="0"/>
              </a:spcAft>
              <a:buClr>
                <a:srgbClr val="000000"/>
              </a:buClr>
              <a:buSzPts val="3100"/>
              <a:buFont typeface="Arial"/>
              <a:buNone/>
            </a:pPr>
            <a:r>
              <a:rPr b="0" i="0" lang="en-US" u="none" cap="none" strike="noStrike">
                <a:solidFill>
                  <a:schemeClr val="dk1"/>
                </a:solidFill>
                <a:latin typeface="Calibri"/>
                <a:ea typeface="Calibri"/>
                <a:cs typeface="Calibri"/>
                <a:sym typeface="Calibri"/>
              </a:rPr>
              <a:t>  for standing height for children</a:t>
            </a:r>
            <a:r>
              <a:rPr lang="en-US"/>
              <a:t> </a:t>
            </a:r>
            <a:r>
              <a:rPr b="0" i="0" lang="en-US" u="none" cap="none" strike="noStrike">
                <a:solidFill>
                  <a:schemeClr val="dk1"/>
                </a:solidFill>
                <a:latin typeface="Calibri"/>
                <a:ea typeface="Calibri"/>
                <a:cs typeface="Calibri"/>
                <a:sym typeface="Calibri"/>
              </a:rPr>
              <a:t>2-5 years</a:t>
            </a:r>
            <a:endParaRPr b="0" i="0" u="none" cap="none" strike="noStrike">
              <a:solidFill>
                <a:schemeClr val="dk1"/>
              </a:solidFill>
              <a:latin typeface="Calibri"/>
              <a:ea typeface="Calibri"/>
              <a:cs typeface="Calibri"/>
              <a:sym typeface="Calibri"/>
            </a:endParaRPr>
          </a:p>
          <a:p>
            <a:pPr indent="0" lvl="0" marL="171450" rtl="0" algn="l">
              <a:lnSpc>
                <a:spcPct val="90000"/>
              </a:lnSpc>
              <a:spcBef>
                <a:spcPts val="750"/>
              </a:spcBef>
              <a:spcAft>
                <a:spcPts val="0"/>
              </a:spcAft>
              <a:buClr>
                <a:schemeClr val="dk1"/>
              </a:buClr>
              <a:buSzPts val="2800"/>
              <a:buNone/>
            </a:pPr>
            <a:r>
              <a:t/>
            </a:r>
            <a:endParaRPr/>
          </a:p>
        </p:txBody>
      </p:sp>
      <p:sp>
        <p:nvSpPr>
          <p:cNvPr id="409" name="Google Shape;409;p3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10" name="Google Shape;410;p35"/>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Image result for seca infantometer" id="411" name="Google Shape;411;p35"/>
          <p:cNvPicPr preferRelativeResize="0"/>
          <p:nvPr/>
        </p:nvPicPr>
        <p:blipFill rotWithShape="1">
          <a:blip r:embed="rId4">
            <a:alphaModFix/>
          </a:blip>
          <a:srcRect b="0" l="0" r="0" t="0"/>
          <a:stretch/>
        </p:blipFill>
        <p:spPr>
          <a:xfrm>
            <a:off x="5102493" y="1552503"/>
            <a:ext cx="2540169" cy="1745183"/>
          </a:xfrm>
          <a:prstGeom prst="rect">
            <a:avLst/>
          </a:prstGeom>
          <a:solidFill>
            <a:srgbClr val="C0F3FE"/>
          </a:solidFill>
          <a:ln cap="flat" cmpd="sng" w="9525">
            <a:solidFill>
              <a:srgbClr val="C0F3FE"/>
            </a:solidFill>
            <a:prstDash val="solid"/>
            <a:round/>
            <a:headEnd len="sm" w="sm" type="none"/>
            <a:tailEnd len="sm" w="sm" type="none"/>
          </a:ln>
        </p:spPr>
      </p:pic>
      <p:cxnSp>
        <p:nvCxnSpPr>
          <p:cNvPr id="412" name="Google Shape;412;p35"/>
          <p:cNvCxnSpPr/>
          <p:nvPr/>
        </p:nvCxnSpPr>
        <p:spPr>
          <a:xfrm>
            <a:off x="3838492" y="5213140"/>
            <a:ext cx="1097100" cy="0"/>
          </a:xfrm>
          <a:prstGeom prst="straightConnector1">
            <a:avLst/>
          </a:prstGeom>
          <a:noFill/>
          <a:ln cap="flat" cmpd="sng" w="38100">
            <a:solidFill>
              <a:schemeClr val="dk1"/>
            </a:solidFill>
            <a:prstDash val="solid"/>
            <a:round/>
            <a:headEnd len="sm" w="sm" type="none"/>
            <a:tailEnd len="med" w="med" type="triangle"/>
          </a:ln>
        </p:spPr>
      </p:cxnSp>
      <p:cxnSp>
        <p:nvCxnSpPr>
          <p:cNvPr id="413" name="Google Shape;413;p35"/>
          <p:cNvCxnSpPr/>
          <p:nvPr/>
        </p:nvCxnSpPr>
        <p:spPr>
          <a:xfrm>
            <a:off x="3838354" y="2543963"/>
            <a:ext cx="1097100" cy="0"/>
          </a:xfrm>
          <a:prstGeom prst="straightConnector1">
            <a:avLst/>
          </a:prstGeom>
          <a:noFill/>
          <a:ln cap="flat" cmpd="sng" w="38100">
            <a:solidFill>
              <a:schemeClr val="dk1"/>
            </a:solidFill>
            <a:prstDash val="solid"/>
            <a:round/>
            <a:headEnd len="sm" w="sm" type="none"/>
            <a:tailEnd len="med" w="med" type="triangle"/>
          </a:ln>
        </p:spPr>
      </p:cxnSp>
      <p:pic>
        <p:nvPicPr>
          <p:cNvPr id="414" name="Google Shape;414;p35"/>
          <p:cNvPicPr preferRelativeResize="0"/>
          <p:nvPr/>
        </p:nvPicPr>
        <p:blipFill rotWithShape="1">
          <a:blip r:embed="rId5">
            <a:alphaModFix/>
          </a:blip>
          <a:srcRect b="0" l="0" r="0" t="0"/>
          <a:stretch/>
        </p:blipFill>
        <p:spPr>
          <a:xfrm>
            <a:off x="4955186" y="3415629"/>
            <a:ext cx="1812819" cy="313757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Before measuring length of children </a:t>
            </a:r>
            <a:r>
              <a:rPr b="1" lang="en-US"/>
              <a:t>under 2 years</a:t>
            </a:r>
            <a:endParaRPr b="1"/>
          </a:p>
        </p:txBody>
      </p:sp>
      <p:sp>
        <p:nvSpPr>
          <p:cNvPr id="420" name="Google Shape;420;p36"/>
          <p:cNvSpPr txBox="1"/>
          <p:nvPr>
            <p:ph idx="1" type="body"/>
          </p:nvPr>
        </p:nvSpPr>
        <p:spPr>
          <a:xfrm>
            <a:off x="628648" y="1526334"/>
            <a:ext cx="7886700" cy="46785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Clr>
                <a:schemeClr val="dk1"/>
              </a:buClr>
              <a:buSzPts val="2800"/>
              <a:buFont typeface="Calibri"/>
              <a:buAutoNum type="arabicPeriod"/>
            </a:pPr>
            <a:r>
              <a:rPr lang="en-US" sz="2800">
                <a:latin typeface="Calibri"/>
                <a:ea typeface="Calibri"/>
                <a:cs typeface="Calibri"/>
                <a:sym typeface="Calibri"/>
              </a:rPr>
              <a:t>Unpack and assemble the infantometer</a:t>
            </a:r>
            <a:endParaRPr sz="2800">
              <a:latin typeface="Calibri"/>
              <a:ea typeface="Calibri"/>
              <a:cs typeface="Calibri"/>
              <a:sym typeface="Calibri"/>
            </a:endParaRPr>
          </a:p>
          <a:p>
            <a:pPr indent="-406400" lvl="0" marL="457200" rtl="0" algn="l">
              <a:lnSpc>
                <a:spcPct val="90000"/>
              </a:lnSpc>
              <a:spcBef>
                <a:spcPts val="0"/>
              </a:spcBef>
              <a:spcAft>
                <a:spcPts val="0"/>
              </a:spcAft>
              <a:buClr>
                <a:schemeClr val="dk1"/>
              </a:buClr>
              <a:buSzPts val="2800"/>
              <a:buFont typeface="Calibri"/>
              <a:buAutoNum type="arabicPeriod"/>
            </a:pPr>
            <a:r>
              <a:rPr lang="en-US" sz="2800">
                <a:latin typeface="Calibri"/>
                <a:ea typeface="Calibri"/>
                <a:cs typeface="Calibri"/>
                <a:sym typeface="Calibri"/>
              </a:rPr>
              <a:t>Remove heavy outer clothing </a:t>
            </a:r>
            <a:endParaRPr/>
          </a:p>
          <a:p>
            <a:pPr indent="-406400" lvl="0" marL="457200" rtl="0" algn="l">
              <a:lnSpc>
                <a:spcPct val="90000"/>
              </a:lnSpc>
              <a:spcBef>
                <a:spcPts val="0"/>
              </a:spcBef>
              <a:spcAft>
                <a:spcPts val="0"/>
              </a:spcAft>
              <a:buClr>
                <a:schemeClr val="dk1"/>
              </a:buClr>
              <a:buSzPts val="2800"/>
              <a:buFont typeface="Calibri"/>
              <a:buAutoNum type="arabicPeriod"/>
            </a:pPr>
            <a:r>
              <a:rPr lang="en-US" sz="2800">
                <a:latin typeface="Calibri"/>
                <a:ea typeface="Calibri"/>
                <a:cs typeface="Calibri"/>
                <a:sym typeface="Calibri"/>
              </a:rPr>
              <a:t>Remove shoes/socks of a baby</a:t>
            </a:r>
            <a:endParaRPr/>
          </a:p>
          <a:p>
            <a:pPr indent="0" lvl="0" marL="171450" rtl="0" algn="l">
              <a:lnSpc>
                <a:spcPct val="90000"/>
              </a:lnSpc>
              <a:spcBef>
                <a:spcPts val="750"/>
              </a:spcBef>
              <a:spcAft>
                <a:spcPts val="0"/>
              </a:spcAft>
              <a:buClr>
                <a:schemeClr val="dk1"/>
              </a:buClr>
              <a:buSzPts val="2800"/>
              <a:buNone/>
            </a:pPr>
            <a:r>
              <a:t/>
            </a:r>
            <a:endParaRPr/>
          </a:p>
        </p:txBody>
      </p:sp>
      <p:sp>
        <p:nvSpPr>
          <p:cNvPr id="421" name="Google Shape;421;p3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22" name="Google Shape;422;p3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423" name="Google Shape;423;p36"/>
          <p:cNvPicPr preferRelativeResize="0"/>
          <p:nvPr/>
        </p:nvPicPr>
        <p:blipFill rotWithShape="1">
          <a:blip r:embed="rId4">
            <a:alphaModFix/>
          </a:blip>
          <a:srcRect b="0" l="0" r="0" t="0"/>
          <a:stretch/>
        </p:blipFill>
        <p:spPr>
          <a:xfrm>
            <a:off x="823924" y="3253100"/>
            <a:ext cx="6949725" cy="2157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7"/>
          <p:cNvSpPr txBox="1"/>
          <p:nvPr>
            <p:ph type="title"/>
          </p:nvPr>
        </p:nvSpPr>
        <p:spPr>
          <a:xfrm>
            <a:off x="934200" y="347025"/>
            <a:ext cx="7592400" cy="1064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Recumbent length for children </a:t>
            </a:r>
            <a:r>
              <a:rPr b="1" lang="en-US"/>
              <a:t>under 2 years</a:t>
            </a:r>
            <a:endParaRPr b="1"/>
          </a:p>
        </p:txBody>
      </p:sp>
      <p:sp>
        <p:nvSpPr>
          <p:cNvPr id="429" name="Google Shape;429;p37"/>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800" u="sng">
                <a:latin typeface="Calibri"/>
                <a:ea typeface="Calibri"/>
                <a:cs typeface="Calibri"/>
                <a:sym typeface="Calibri"/>
              </a:rPr>
              <a:t>T</a:t>
            </a:r>
            <a:r>
              <a:rPr b="1" i="0" lang="en-US" sz="2800" u="sng" cap="none" strike="noStrike">
                <a:solidFill>
                  <a:srgbClr val="000000"/>
                </a:solidFill>
                <a:latin typeface="Calibri"/>
                <a:ea typeface="Calibri"/>
                <a:cs typeface="Calibri"/>
                <a:sym typeface="Calibri"/>
              </a:rPr>
              <a:t>wo people</a:t>
            </a:r>
            <a:r>
              <a:rPr lang="en-US" sz="2800">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are needed to accurately </a:t>
            </a:r>
            <a:endParaRPr/>
          </a:p>
          <a:p>
            <a:pPr indent="0" lvl="0" marL="0" marR="0" rtl="0" algn="ctr">
              <a:lnSpc>
                <a:spcPct val="90000"/>
              </a:lnSpc>
              <a:spcBef>
                <a:spcPts val="0"/>
              </a:spcBef>
              <a:spcAft>
                <a:spcPts val="0"/>
              </a:spcAft>
              <a:buClr>
                <a:schemeClr val="dk1"/>
              </a:buClr>
              <a:buSzPts val="2600"/>
              <a:buFont typeface="Arial"/>
              <a:buNone/>
            </a:pPr>
            <a:r>
              <a:rPr b="0" i="0" lang="en-US" sz="2800" u="none" cap="none" strike="noStrike">
                <a:solidFill>
                  <a:srgbClr val="000000"/>
                </a:solidFill>
                <a:latin typeface="Calibri"/>
                <a:ea typeface="Calibri"/>
                <a:cs typeface="Calibri"/>
                <a:sym typeface="Calibri"/>
              </a:rPr>
              <a:t>measure recumbent length</a:t>
            </a:r>
            <a:endParaRPr/>
          </a:p>
          <a:p>
            <a:pPr indent="0" lvl="0" marL="171450" rtl="0" algn="l">
              <a:lnSpc>
                <a:spcPct val="90000"/>
              </a:lnSpc>
              <a:spcBef>
                <a:spcPts val="750"/>
              </a:spcBef>
              <a:spcAft>
                <a:spcPts val="0"/>
              </a:spcAft>
              <a:buClr>
                <a:schemeClr val="dk1"/>
              </a:buClr>
              <a:buSzPts val="2800"/>
              <a:buNone/>
            </a:pPr>
            <a:r>
              <a:t/>
            </a:r>
            <a:endParaRPr/>
          </a:p>
        </p:txBody>
      </p:sp>
      <p:sp>
        <p:nvSpPr>
          <p:cNvPr id="430" name="Google Shape;430;p3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31" name="Google Shape;431;p3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432" name="Google Shape;432;p37"/>
          <p:cNvPicPr preferRelativeResize="0"/>
          <p:nvPr/>
        </p:nvPicPr>
        <p:blipFill rotWithShape="1">
          <a:blip r:embed="rId4">
            <a:alphaModFix/>
          </a:blip>
          <a:srcRect b="0" l="0" r="0" t="0"/>
          <a:stretch/>
        </p:blipFill>
        <p:spPr>
          <a:xfrm>
            <a:off x="1077172" y="2461976"/>
            <a:ext cx="7306475" cy="38868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8"/>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extLst>
                  <a:ext uri="http://customooxmlschemas.google.com/">
                    <go:slidesCustomData xmlns:go="http://customooxmlschemas.google.com/" textRoundtripDataId="7"/>
                  </a:ext>
                </a:extLst>
              </a:rPr>
              <a:t>Recumbent</a:t>
            </a:r>
            <a:r>
              <a:rPr lang="en-US"/>
              <a:t> length measurement</a:t>
            </a:r>
            <a:endParaRPr/>
          </a:p>
        </p:txBody>
      </p:sp>
      <p:sp>
        <p:nvSpPr>
          <p:cNvPr id="438" name="Google Shape;438;p38"/>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488950" lvl="0" marL="514350" rtl="0" algn="l">
              <a:lnSpc>
                <a:spcPct val="90000"/>
              </a:lnSpc>
              <a:spcBef>
                <a:spcPts val="0"/>
              </a:spcBef>
              <a:spcAft>
                <a:spcPts val="0"/>
              </a:spcAft>
              <a:buClr>
                <a:schemeClr val="dk1"/>
              </a:buClr>
              <a:buSzPts val="2400"/>
              <a:buFont typeface="Calibri"/>
              <a:buAutoNum type="arabicPeriod"/>
            </a:pPr>
            <a:r>
              <a:rPr lang="en-US" sz="2400">
                <a:latin typeface="Calibri"/>
                <a:ea typeface="Calibri"/>
                <a:cs typeface="Calibri"/>
                <a:sym typeface="Calibri"/>
              </a:rPr>
              <a:t>The measurer places the baby flat on his back with the head at the front of the headboard.</a:t>
            </a:r>
            <a:endParaRPr sz="2400">
              <a:latin typeface="Calibri"/>
              <a:ea typeface="Calibri"/>
              <a:cs typeface="Calibri"/>
              <a:sym typeface="Calibri"/>
            </a:endParaRPr>
          </a:p>
          <a:p>
            <a:pPr indent="-488950" lvl="0" marL="514350" rtl="0" algn="l">
              <a:lnSpc>
                <a:spcPct val="9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assistant holds the infant’s head so it is facing upwards.</a:t>
            </a:r>
            <a:endParaRPr sz="2400">
              <a:latin typeface="Calibri"/>
              <a:ea typeface="Calibri"/>
              <a:cs typeface="Calibri"/>
              <a:sym typeface="Calibri"/>
            </a:endParaRPr>
          </a:p>
          <a:p>
            <a:pPr indent="-488950" lvl="0" marL="514350" rtl="0" algn="l">
              <a:lnSpc>
                <a:spcPct val="9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measurer holds down the knees as firmly as possible to flatten the legs.</a:t>
            </a:r>
            <a:endParaRPr sz="2400">
              <a:latin typeface="Calibri"/>
              <a:ea typeface="Calibri"/>
              <a:cs typeface="Calibri"/>
              <a:sym typeface="Calibri"/>
            </a:endParaRPr>
          </a:p>
          <a:p>
            <a:pPr indent="-488950" lvl="0" marL="514350" rtl="0" algn="l">
              <a:lnSpc>
                <a:spcPct val="9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measurer tickles the base of the feet and pulls the footboard to the base of the feet.</a:t>
            </a:r>
            <a:endParaRPr sz="2400">
              <a:latin typeface="Calibri"/>
              <a:ea typeface="Calibri"/>
              <a:cs typeface="Calibri"/>
              <a:sym typeface="Calibri"/>
            </a:endParaRPr>
          </a:p>
          <a:p>
            <a:pPr indent="-488950" lvl="0" marL="514350" rtl="0" algn="l">
              <a:lnSpc>
                <a:spcPct val="9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measurer reads and records the measurement.</a:t>
            </a:r>
            <a:endParaRPr sz="2400">
              <a:latin typeface="Calibri"/>
              <a:ea typeface="Calibri"/>
              <a:cs typeface="Calibri"/>
              <a:sym typeface="Calibri"/>
            </a:endParaRPr>
          </a:p>
          <a:p>
            <a:pPr indent="-488950" lvl="0" marL="514350" rtl="0" algn="l">
              <a:lnSpc>
                <a:spcPct val="9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Repeat steps 1-5 for a second measurement.</a:t>
            </a:r>
            <a:endParaRPr sz="2400">
              <a:latin typeface="Calibri"/>
              <a:ea typeface="Calibri"/>
              <a:cs typeface="Calibri"/>
              <a:sym typeface="Calibri"/>
            </a:endParaRPr>
          </a:p>
          <a:p>
            <a:pPr indent="0" lvl="0" marL="171450" rtl="0" algn="l">
              <a:lnSpc>
                <a:spcPct val="90000"/>
              </a:lnSpc>
              <a:spcBef>
                <a:spcPts val="750"/>
              </a:spcBef>
              <a:spcAft>
                <a:spcPts val="0"/>
              </a:spcAft>
              <a:buClr>
                <a:schemeClr val="dk1"/>
              </a:buClr>
              <a:buSzPts val="2800"/>
              <a:buNone/>
            </a:pPr>
            <a:r>
              <a:t/>
            </a:r>
            <a:endParaRPr sz="2400"/>
          </a:p>
        </p:txBody>
      </p:sp>
      <p:sp>
        <p:nvSpPr>
          <p:cNvPr id="439" name="Google Shape;439;p3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40" name="Google Shape;440;p3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0"/>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Before measuring height of children </a:t>
            </a:r>
            <a:r>
              <a:rPr b="1" lang="en-US"/>
              <a:t>2-5 years old </a:t>
            </a:r>
            <a:endParaRPr b="1"/>
          </a:p>
        </p:txBody>
      </p:sp>
      <p:sp>
        <p:nvSpPr>
          <p:cNvPr id="446" name="Google Shape;446;p40"/>
          <p:cNvSpPr txBox="1"/>
          <p:nvPr>
            <p:ph idx="1" type="body"/>
          </p:nvPr>
        </p:nvSpPr>
        <p:spPr>
          <a:xfrm>
            <a:off x="318223" y="1670446"/>
            <a:ext cx="8261400" cy="467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Ask child to remove heavy outer clothing, shoes &amp; hair accessories before getting on the stadiometer. </a:t>
            </a:r>
            <a:endParaRPr/>
          </a:p>
          <a:p>
            <a:pPr indent="0" lvl="0" marL="171450" rtl="0" algn="l">
              <a:lnSpc>
                <a:spcPct val="90000"/>
              </a:lnSpc>
              <a:spcBef>
                <a:spcPts val="750"/>
              </a:spcBef>
              <a:spcAft>
                <a:spcPts val="0"/>
              </a:spcAft>
              <a:buClr>
                <a:schemeClr val="dk1"/>
              </a:buClr>
              <a:buSzPts val="2800"/>
              <a:buNone/>
            </a:pPr>
            <a:r>
              <a:t/>
            </a:r>
            <a:endParaRPr/>
          </a:p>
        </p:txBody>
      </p:sp>
      <p:sp>
        <p:nvSpPr>
          <p:cNvPr id="447" name="Google Shape;447;p4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48" name="Google Shape;448;p4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SECA-213 - Crown Healthcare" id="449" name="Google Shape;449;p40"/>
          <p:cNvPicPr preferRelativeResize="0"/>
          <p:nvPr/>
        </p:nvPicPr>
        <p:blipFill rotWithShape="1">
          <a:blip r:embed="rId4">
            <a:alphaModFix/>
          </a:blip>
          <a:srcRect b="0" l="0" r="0" t="0"/>
          <a:stretch/>
        </p:blipFill>
        <p:spPr>
          <a:xfrm>
            <a:off x="3749362" y="2790240"/>
            <a:ext cx="2912861" cy="3226050"/>
          </a:xfrm>
          <a:prstGeom prst="rect">
            <a:avLst/>
          </a:prstGeom>
          <a:noFill/>
          <a:ln>
            <a:noFill/>
          </a:ln>
        </p:spPr>
      </p:pic>
      <p:pic>
        <p:nvPicPr>
          <p:cNvPr id="450" name="Google Shape;450;p40"/>
          <p:cNvPicPr preferRelativeResize="0"/>
          <p:nvPr/>
        </p:nvPicPr>
        <p:blipFill rotWithShape="1">
          <a:blip r:embed="rId5">
            <a:alphaModFix/>
          </a:blip>
          <a:srcRect b="0" l="0" r="0" t="0"/>
          <a:stretch/>
        </p:blipFill>
        <p:spPr>
          <a:xfrm>
            <a:off x="7122726" y="2682175"/>
            <a:ext cx="1213600" cy="3226050"/>
          </a:xfrm>
          <a:prstGeom prst="rect">
            <a:avLst/>
          </a:prstGeom>
          <a:noFill/>
          <a:ln>
            <a:noFill/>
          </a:ln>
        </p:spPr>
      </p:pic>
      <p:pic>
        <p:nvPicPr>
          <p:cNvPr id="451" name="Google Shape;451;p40"/>
          <p:cNvPicPr preferRelativeResize="0"/>
          <p:nvPr/>
        </p:nvPicPr>
        <p:blipFill rotWithShape="1">
          <a:blip r:embed="rId6">
            <a:alphaModFix/>
          </a:blip>
          <a:srcRect b="0" l="0" r="0" t="0"/>
          <a:stretch/>
        </p:blipFill>
        <p:spPr>
          <a:xfrm>
            <a:off x="878275" y="3027225"/>
            <a:ext cx="2410575" cy="2535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9"/>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Prepare the stadiometer to measure height of children </a:t>
            </a:r>
            <a:r>
              <a:rPr b="1" lang="en-US"/>
              <a:t>2-5 years old</a:t>
            </a:r>
            <a:endParaRPr b="1"/>
          </a:p>
        </p:txBody>
      </p:sp>
      <p:sp>
        <p:nvSpPr>
          <p:cNvPr id="457" name="Google Shape;457;p39"/>
          <p:cNvSpPr txBox="1"/>
          <p:nvPr>
            <p:ph idx="1" type="body"/>
          </p:nvPr>
        </p:nvSpPr>
        <p:spPr>
          <a:xfrm>
            <a:off x="686525" y="1670450"/>
            <a:ext cx="4825800" cy="467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800">
                <a:latin typeface="Calibri"/>
                <a:ea typeface="Calibri"/>
                <a:cs typeface="Calibri"/>
                <a:sym typeface="Calibri"/>
              </a:rPr>
              <a:t>Unpack stadiometer:</a:t>
            </a:r>
            <a:endParaRPr>
              <a:latin typeface="Calibri"/>
              <a:ea typeface="Calibri"/>
              <a:cs typeface="Calibri"/>
              <a:sym typeface="Calibri"/>
            </a:endParaRPr>
          </a:p>
          <a:p>
            <a:pPr indent="-228600" lvl="0" marL="171450" rtl="0" algn="l">
              <a:lnSpc>
                <a:spcPct val="90000"/>
              </a:lnSpc>
              <a:spcBef>
                <a:spcPts val="750"/>
              </a:spcBef>
              <a:spcAft>
                <a:spcPts val="0"/>
              </a:spcAft>
              <a:buClr>
                <a:schemeClr val="dk1"/>
              </a:buClr>
              <a:buSzPts val="3600"/>
              <a:buFont typeface="Times New Roman"/>
              <a:buChar char="•"/>
            </a:pPr>
            <a:r>
              <a:rPr lang="en-US" sz="2800">
                <a:latin typeface="Calibri"/>
                <a:ea typeface="Calibri"/>
                <a:cs typeface="Calibri"/>
                <a:sym typeface="Calibri"/>
              </a:rPr>
              <a:t>Base</a:t>
            </a:r>
            <a:endParaRPr>
              <a:latin typeface="Calibri"/>
              <a:ea typeface="Calibri"/>
              <a:cs typeface="Calibri"/>
              <a:sym typeface="Calibri"/>
            </a:endParaRPr>
          </a:p>
          <a:p>
            <a:pPr indent="-228600" lvl="0" marL="171450" rtl="0" algn="l">
              <a:lnSpc>
                <a:spcPct val="90000"/>
              </a:lnSpc>
              <a:spcBef>
                <a:spcPts val="750"/>
              </a:spcBef>
              <a:spcAft>
                <a:spcPts val="0"/>
              </a:spcAft>
              <a:buClr>
                <a:schemeClr val="dk1"/>
              </a:buClr>
              <a:buSzPts val="3600"/>
              <a:buFont typeface="Times New Roman"/>
              <a:buChar char="•"/>
            </a:pPr>
            <a:r>
              <a:rPr lang="en-US" sz="2800">
                <a:latin typeface="Calibri"/>
                <a:ea typeface="Calibri"/>
                <a:cs typeface="Calibri"/>
                <a:sym typeface="Calibri"/>
              </a:rPr>
              <a:t>Numbered measuring stick</a:t>
            </a:r>
            <a:r>
              <a:rPr lang="en-US"/>
              <a:t>s</a:t>
            </a:r>
            <a:endParaRPr>
              <a:latin typeface="Calibri"/>
              <a:ea typeface="Calibri"/>
              <a:cs typeface="Calibri"/>
              <a:sym typeface="Calibri"/>
            </a:endParaRPr>
          </a:p>
          <a:p>
            <a:pPr indent="-228600" lvl="0" marL="171450" rtl="0" algn="l">
              <a:lnSpc>
                <a:spcPct val="90000"/>
              </a:lnSpc>
              <a:spcBef>
                <a:spcPts val="750"/>
              </a:spcBef>
              <a:spcAft>
                <a:spcPts val="0"/>
              </a:spcAft>
              <a:buClr>
                <a:schemeClr val="dk1"/>
              </a:buClr>
              <a:buSzPts val="3600"/>
              <a:buFont typeface="Times New Roman"/>
              <a:buChar char="•"/>
            </a:pPr>
            <a:r>
              <a:rPr lang="en-US" sz="2800">
                <a:latin typeface="Calibri"/>
                <a:ea typeface="Calibri"/>
                <a:cs typeface="Calibri"/>
                <a:sym typeface="Calibri"/>
              </a:rPr>
              <a:t>Headboard</a:t>
            </a:r>
            <a:endParaRPr>
              <a:latin typeface="Calibri"/>
              <a:ea typeface="Calibri"/>
              <a:cs typeface="Calibri"/>
              <a:sym typeface="Calibri"/>
            </a:endParaRPr>
          </a:p>
          <a:p>
            <a:pPr indent="0" lvl="0" marL="171450" rtl="0" algn="l">
              <a:lnSpc>
                <a:spcPct val="90000"/>
              </a:lnSpc>
              <a:spcBef>
                <a:spcPts val="750"/>
              </a:spcBef>
              <a:spcAft>
                <a:spcPts val="0"/>
              </a:spcAft>
              <a:buClr>
                <a:schemeClr val="dk1"/>
              </a:buClr>
              <a:buSzPts val="2800"/>
              <a:buNone/>
            </a:pPr>
            <a:r>
              <a:t/>
            </a:r>
            <a:endParaRPr/>
          </a:p>
        </p:txBody>
      </p:sp>
      <p:sp>
        <p:nvSpPr>
          <p:cNvPr id="458" name="Google Shape;458;p3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59" name="Google Shape;459;p39"/>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
        <p:nvSpPr>
          <p:cNvPr id="460" name="Google Shape;460;p39"/>
          <p:cNvSpPr txBox="1"/>
          <p:nvPr/>
        </p:nvSpPr>
        <p:spPr>
          <a:xfrm>
            <a:off x="4047601" y="4818325"/>
            <a:ext cx="3657600" cy="954300"/>
          </a:xfrm>
          <a:prstGeom prst="rect">
            <a:avLst/>
          </a:prstGeom>
          <a:solidFill>
            <a:schemeClr val="lt1"/>
          </a:solidFill>
          <a:ln cap="flat" cmpd="sng" w="76200">
            <a:solidFill>
              <a:srgbClr val="FFFF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800"/>
              <a:buFont typeface="Noto Sans Symbols"/>
              <a:buNone/>
            </a:pPr>
            <a:r>
              <a:rPr b="0" i="0" lang="en-US" sz="2800" u="none" cap="none" strike="noStrike">
                <a:solidFill>
                  <a:schemeClr val="dk1"/>
                </a:solidFill>
                <a:latin typeface="Calibri"/>
                <a:ea typeface="Calibri"/>
                <a:cs typeface="Calibri"/>
                <a:sym typeface="Calibri"/>
              </a:rPr>
              <a:t>This bag must be carried </a:t>
            </a:r>
            <a:r>
              <a:rPr b="1" i="0" lang="en-US" sz="2800" u="none" cap="none" strike="noStrike">
                <a:solidFill>
                  <a:schemeClr val="dk1"/>
                </a:solidFill>
                <a:latin typeface="Calibri"/>
                <a:ea typeface="Calibri"/>
                <a:cs typeface="Calibri"/>
                <a:sym typeface="Calibri"/>
              </a:rPr>
              <a:t>not</a:t>
            </a:r>
            <a:r>
              <a:rPr b="0" i="0" lang="en-US" sz="2800" u="none" cap="none" strike="noStrike">
                <a:solidFill>
                  <a:schemeClr val="dk1"/>
                </a:solidFill>
                <a:latin typeface="Calibri"/>
                <a:ea typeface="Calibri"/>
                <a:cs typeface="Calibri"/>
                <a:sym typeface="Calibri"/>
              </a:rPr>
              <a:t> dragged!</a:t>
            </a:r>
            <a:endParaRPr b="0" i="0" sz="1600" u="none" cap="none" strike="noStrike">
              <a:solidFill>
                <a:schemeClr val="dk1"/>
              </a:solidFill>
              <a:latin typeface="Calibri"/>
              <a:ea typeface="Calibri"/>
              <a:cs typeface="Calibri"/>
              <a:sym typeface="Calibri"/>
            </a:endParaRPr>
          </a:p>
        </p:txBody>
      </p:sp>
      <p:pic>
        <p:nvPicPr>
          <p:cNvPr descr="enlarge image »" id="461" name="Google Shape;461;p39"/>
          <p:cNvPicPr preferRelativeResize="0"/>
          <p:nvPr/>
        </p:nvPicPr>
        <p:blipFill rotWithShape="1">
          <a:blip r:embed="rId4">
            <a:alphaModFix/>
          </a:blip>
          <a:srcRect b="0" l="0" r="0" t="0"/>
          <a:stretch/>
        </p:blipFill>
        <p:spPr>
          <a:xfrm>
            <a:off x="5307258" y="1845125"/>
            <a:ext cx="3657600" cy="22948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1"/>
          <p:cNvSpPr txBox="1"/>
          <p:nvPr>
            <p:ph type="title"/>
          </p:nvPr>
        </p:nvSpPr>
        <p:spPr>
          <a:xfrm>
            <a:off x="818875" y="317700"/>
            <a:ext cx="83250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Prepare the Stadiometer to measure height</a:t>
            </a:r>
            <a:endParaRPr/>
          </a:p>
        </p:txBody>
      </p:sp>
      <p:sp>
        <p:nvSpPr>
          <p:cNvPr id="467" name="Google Shape;467;p41"/>
          <p:cNvSpPr txBox="1"/>
          <p:nvPr>
            <p:ph idx="1" type="body"/>
          </p:nvPr>
        </p:nvSpPr>
        <p:spPr>
          <a:xfrm>
            <a:off x="686523" y="1670446"/>
            <a:ext cx="4669248"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800"/>
              <a:buChar char="•"/>
            </a:pPr>
            <a:r>
              <a:rPr lang="en-US"/>
              <a:t> Set the base of the stadiometer on level ground (use carpet if needed).</a:t>
            </a:r>
            <a:endParaRPr/>
          </a:p>
          <a:p>
            <a:pPr indent="-171450" lvl="0" marL="171450" rtl="0" algn="l">
              <a:lnSpc>
                <a:spcPct val="90000"/>
              </a:lnSpc>
              <a:spcBef>
                <a:spcPts val="750"/>
              </a:spcBef>
              <a:spcAft>
                <a:spcPts val="0"/>
              </a:spcAft>
              <a:buClr>
                <a:schemeClr val="dk1"/>
              </a:buClr>
              <a:buSzPts val="2800"/>
              <a:buChar char="•"/>
            </a:pPr>
            <a:r>
              <a:rPr lang="en-US"/>
              <a:t> Assemble the numbered pieces in the correct order.</a:t>
            </a:r>
            <a:endParaRPr/>
          </a:p>
          <a:p>
            <a:pPr indent="0" lvl="0" marL="171450" rtl="0" algn="l">
              <a:lnSpc>
                <a:spcPct val="90000"/>
              </a:lnSpc>
              <a:spcBef>
                <a:spcPts val="750"/>
              </a:spcBef>
              <a:spcAft>
                <a:spcPts val="0"/>
              </a:spcAft>
              <a:buClr>
                <a:schemeClr val="dk1"/>
              </a:buClr>
              <a:buSzPts val="2800"/>
              <a:buNone/>
            </a:pPr>
            <a:r>
              <a:t/>
            </a:r>
            <a:endParaRPr/>
          </a:p>
        </p:txBody>
      </p:sp>
      <p:sp>
        <p:nvSpPr>
          <p:cNvPr id="468" name="Google Shape;468;p4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69" name="Google Shape;469;p41"/>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Measuring Children's Height and Weight Accurately At Home | Healthy Weight,  Nutrition, and Physical Activity | CDC" id="470" name="Google Shape;470;p41"/>
          <p:cNvPicPr preferRelativeResize="0"/>
          <p:nvPr/>
        </p:nvPicPr>
        <p:blipFill rotWithShape="1">
          <a:blip r:embed="rId4">
            <a:alphaModFix/>
          </a:blip>
          <a:srcRect b="0" l="0" r="0" t="0"/>
          <a:stretch/>
        </p:blipFill>
        <p:spPr>
          <a:xfrm>
            <a:off x="5437943" y="1567542"/>
            <a:ext cx="2981660" cy="45588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2"/>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Height measurement</a:t>
            </a:r>
            <a:endParaRPr/>
          </a:p>
        </p:txBody>
      </p:sp>
      <p:sp>
        <p:nvSpPr>
          <p:cNvPr id="476" name="Google Shape;476;p42"/>
          <p:cNvSpPr txBox="1"/>
          <p:nvPr>
            <p:ph idx="1" type="body"/>
          </p:nvPr>
        </p:nvSpPr>
        <p:spPr>
          <a:xfrm>
            <a:off x="644850" y="1647975"/>
            <a:ext cx="4688400" cy="4892400"/>
          </a:xfrm>
          <a:prstGeom prst="rect">
            <a:avLst/>
          </a:prstGeom>
          <a:noFill/>
          <a:ln>
            <a:noFill/>
          </a:ln>
        </p:spPr>
        <p:txBody>
          <a:bodyPr anchorCtr="0" anchor="t" bIns="45700" lIns="91425" spcFirstLastPara="1" rIns="91425" wrap="square" tIns="45700">
            <a:normAutofit/>
          </a:bodyPr>
          <a:lstStyle/>
          <a:p>
            <a:pPr indent="-488950" lvl="0" marL="514350" rtl="0" algn="l">
              <a:lnSpc>
                <a:spcPct val="90000"/>
              </a:lnSpc>
              <a:spcBef>
                <a:spcPts val="1000"/>
              </a:spcBef>
              <a:spcAft>
                <a:spcPts val="0"/>
              </a:spcAft>
              <a:buClr>
                <a:schemeClr val="dk1"/>
              </a:buClr>
              <a:buSzPts val="2600"/>
              <a:buFont typeface="Calibri"/>
              <a:buAutoNum type="arabicPeriod"/>
            </a:pPr>
            <a:r>
              <a:rPr lang="en-US" sz="2600">
                <a:latin typeface="Calibri"/>
                <a:ea typeface="Calibri"/>
                <a:cs typeface="Calibri"/>
                <a:sym typeface="Calibri"/>
              </a:rPr>
              <a:t>Feet flat, heels together.</a:t>
            </a:r>
            <a:endParaRPr sz="2600">
              <a:latin typeface="Calibri"/>
              <a:ea typeface="Calibri"/>
              <a:cs typeface="Calibri"/>
              <a:sym typeface="Calibri"/>
            </a:endParaRPr>
          </a:p>
          <a:p>
            <a:pPr indent="-488950" lvl="0" marL="514350" rtl="0" algn="l">
              <a:lnSpc>
                <a:spcPct val="90000"/>
              </a:lnSpc>
              <a:spcBef>
                <a:spcPts val="1000"/>
              </a:spcBef>
              <a:spcAft>
                <a:spcPts val="0"/>
              </a:spcAft>
              <a:buClr>
                <a:schemeClr val="dk1"/>
              </a:buClr>
              <a:buSzPts val="2600"/>
              <a:buFont typeface="Calibri"/>
              <a:buAutoNum type="arabicPeriod"/>
            </a:pPr>
            <a:r>
              <a:rPr lang="en-US" sz="2600">
                <a:latin typeface="Calibri"/>
                <a:ea typeface="Calibri"/>
                <a:cs typeface="Calibri"/>
                <a:sym typeface="Calibri"/>
              </a:rPr>
              <a:t>Stand in center of base, </a:t>
            </a:r>
            <a:br>
              <a:rPr lang="en-US" sz="2600">
                <a:latin typeface="Calibri"/>
                <a:ea typeface="Calibri"/>
                <a:cs typeface="Calibri"/>
                <a:sym typeface="Calibri"/>
              </a:rPr>
            </a:br>
            <a:r>
              <a:rPr lang="en-US" sz="2600">
                <a:latin typeface="Calibri"/>
                <a:ea typeface="Calibri"/>
                <a:cs typeface="Calibri"/>
                <a:sym typeface="Calibri"/>
              </a:rPr>
              <a:t>on the footprints.</a:t>
            </a:r>
            <a:endParaRPr sz="2600">
              <a:latin typeface="Calibri"/>
              <a:ea typeface="Calibri"/>
              <a:cs typeface="Calibri"/>
              <a:sym typeface="Calibri"/>
            </a:endParaRPr>
          </a:p>
          <a:p>
            <a:pPr indent="-488950" lvl="0" marL="514350" rtl="0" algn="l">
              <a:lnSpc>
                <a:spcPct val="90000"/>
              </a:lnSpc>
              <a:spcBef>
                <a:spcPts val="1000"/>
              </a:spcBef>
              <a:spcAft>
                <a:spcPts val="0"/>
              </a:spcAft>
              <a:buClr>
                <a:schemeClr val="dk1"/>
              </a:buClr>
              <a:buSzPts val="2600"/>
              <a:buFont typeface="Calibri"/>
              <a:buAutoNum type="arabicPeriod"/>
            </a:pPr>
            <a:r>
              <a:rPr lang="en-US" sz="2600">
                <a:latin typeface="Calibri"/>
                <a:ea typeface="Calibri"/>
                <a:cs typeface="Calibri"/>
                <a:sym typeface="Calibri"/>
              </a:rPr>
              <a:t>Shoulders level.</a:t>
            </a:r>
            <a:endParaRPr sz="2600">
              <a:latin typeface="Calibri"/>
              <a:ea typeface="Calibri"/>
              <a:cs typeface="Calibri"/>
              <a:sym typeface="Calibri"/>
            </a:endParaRPr>
          </a:p>
          <a:p>
            <a:pPr indent="-488950" lvl="0" marL="514350" rtl="0" algn="l">
              <a:lnSpc>
                <a:spcPct val="90000"/>
              </a:lnSpc>
              <a:spcBef>
                <a:spcPts val="1000"/>
              </a:spcBef>
              <a:spcAft>
                <a:spcPts val="0"/>
              </a:spcAft>
              <a:buClr>
                <a:schemeClr val="dk1"/>
              </a:buClr>
              <a:buSzPts val="2600"/>
              <a:buFont typeface="Calibri"/>
              <a:buAutoNum type="arabicPeriod"/>
            </a:pPr>
            <a:r>
              <a:rPr lang="en-US" sz="2600">
                <a:latin typeface="Calibri"/>
                <a:ea typeface="Calibri"/>
                <a:cs typeface="Calibri"/>
                <a:sym typeface="Calibri"/>
              </a:rPr>
              <a:t>Buttocks, shoulders, head touching vertical bar.</a:t>
            </a:r>
            <a:endParaRPr sz="2600">
              <a:latin typeface="Calibri"/>
              <a:ea typeface="Calibri"/>
              <a:cs typeface="Calibri"/>
              <a:sym typeface="Calibri"/>
            </a:endParaRPr>
          </a:p>
          <a:p>
            <a:pPr indent="-488950" lvl="0" marL="514350" rtl="0" algn="l">
              <a:lnSpc>
                <a:spcPct val="90000"/>
              </a:lnSpc>
              <a:spcBef>
                <a:spcPts val="1000"/>
              </a:spcBef>
              <a:spcAft>
                <a:spcPts val="0"/>
              </a:spcAft>
              <a:buClr>
                <a:schemeClr val="dk1"/>
              </a:buClr>
              <a:buSzPts val="2600"/>
              <a:buFont typeface="Calibri"/>
              <a:buAutoNum type="arabicPeriod"/>
            </a:pPr>
            <a:r>
              <a:rPr lang="en-US" sz="2600">
                <a:latin typeface="Calibri"/>
                <a:ea typeface="Calibri"/>
                <a:cs typeface="Calibri"/>
                <a:sym typeface="Calibri"/>
              </a:rPr>
              <a:t>Hands at side, not touching or holding anything.</a:t>
            </a:r>
            <a:endParaRPr sz="2600"/>
          </a:p>
          <a:p>
            <a:pPr indent="-488950" lvl="0" marL="514350" rtl="0" algn="l">
              <a:lnSpc>
                <a:spcPct val="90000"/>
              </a:lnSpc>
              <a:spcBef>
                <a:spcPts val="1000"/>
              </a:spcBef>
              <a:spcAft>
                <a:spcPts val="1000"/>
              </a:spcAft>
              <a:buClr>
                <a:schemeClr val="dk1"/>
              </a:buClr>
              <a:buSzPts val="2600"/>
              <a:buFont typeface="Calibri"/>
              <a:buAutoNum type="arabicPeriod"/>
            </a:pPr>
            <a:r>
              <a:rPr lang="en-US" sz="2400"/>
              <a:t>Attach the back of the head to the stadiometer.</a:t>
            </a:r>
            <a:endParaRPr sz="2400"/>
          </a:p>
        </p:txBody>
      </p:sp>
      <p:sp>
        <p:nvSpPr>
          <p:cNvPr id="477" name="Google Shape;477;p4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78" name="Google Shape;478;p42"/>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479" name="Google Shape;479;p42"/>
          <p:cNvPicPr preferRelativeResize="0"/>
          <p:nvPr/>
        </p:nvPicPr>
        <p:blipFill rotWithShape="1">
          <a:blip r:embed="rId4">
            <a:alphaModFix/>
          </a:blip>
          <a:srcRect b="0" l="0" r="0" t="0"/>
          <a:stretch/>
        </p:blipFill>
        <p:spPr>
          <a:xfrm>
            <a:off x="5606000" y="1592375"/>
            <a:ext cx="2167650" cy="42582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f8c5587c72_6_7"/>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Target audience for this training</a:t>
            </a:r>
            <a:endParaRPr/>
          </a:p>
        </p:txBody>
      </p:sp>
      <p:sp>
        <p:nvSpPr>
          <p:cNvPr id="114" name="Google Shape;114;gf8c5587c72_6_7"/>
          <p:cNvSpPr txBox="1"/>
          <p:nvPr>
            <p:ph idx="1" type="body"/>
          </p:nvPr>
        </p:nvSpPr>
        <p:spPr>
          <a:xfrm>
            <a:off x="962175" y="2272350"/>
            <a:ext cx="7185600" cy="2098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750"/>
              </a:spcBef>
              <a:spcAft>
                <a:spcPts val="0"/>
              </a:spcAft>
              <a:buClr>
                <a:schemeClr val="dk1"/>
              </a:buClr>
              <a:buSzPts val="1100"/>
              <a:buFont typeface="Arial"/>
              <a:buNone/>
            </a:pPr>
            <a:r>
              <a:rPr lang="en-US"/>
              <a:t>This module is used for training individuals conducting </a:t>
            </a:r>
            <a:r>
              <a:rPr b="1" lang="en-US" u="sng">
                <a:extLst>
                  <a:ext uri="http://customooxmlschemas.google.com/">
                    <go:slidesCustomData xmlns:go="http://customooxmlschemas.google.com/" textRoundtripDataId="1"/>
                  </a:ext>
                </a:extLst>
              </a:rPr>
              <a:t>routine</a:t>
            </a:r>
            <a:r>
              <a:rPr b="1" lang="en-US" u="sng"/>
              <a:t> service</a:t>
            </a:r>
            <a:r>
              <a:rPr lang="en-US"/>
              <a:t> at health facilities and in the </a:t>
            </a:r>
            <a:r>
              <a:rPr lang="en-US">
                <a:extLst>
                  <a:ext uri="http://customooxmlschemas.google.com/">
                    <go:slidesCustomData xmlns:go="http://customooxmlschemas.google.com/" textRoundtripDataId="2"/>
                  </a:ext>
                </a:extLst>
              </a:rPr>
              <a:t>field</a:t>
            </a:r>
            <a:r>
              <a:rPr lang="en-US"/>
              <a:t> </a:t>
            </a:r>
            <a:endParaRPr/>
          </a:p>
        </p:txBody>
      </p:sp>
      <p:sp>
        <p:nvSpPr>
          <p:cNvPr id="115" name="Google Shape;115;gf8c5587c72_6_7"/>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r>
              <a:rPr lang="en-US"/>
              <a:t>ANRCB   |   </a:t>
            </a:r>
            <a:fld id="{00000000-1234-1234-1234-123412341234}" type="slidenum">
              <a:rPr b="1" lang="en-US">
                <a:solidFill>
                  <a:schemeClr val="accent6"/>
                </a:solidFill>
              </a:rPr>
              <a:t>‹#›</a:t>
            </a:fld>
            <a:endParaRPr b="1">
              <a:solidFill>
                <a:schemeClr val="accent6"/>
              </a:solidFill>
            </a:endParaRPr>
          </a:p>
        </p:txBody>
      </p:sp>
      <p:pic>
        <p:nvPicPr>
          <p:cNvPr id="116" name="Google Shape;116;gf8c5587c72_6_7"/>
          <p:cNvPicPr preferRelativeResize="0"/>
          <p:nvPr/>
        </p:nvPicPr>
        <p:blipFill rotWithShape="1">
          <a:blip r:embed="rId3">
            <a:alphaModFix/>
          </a:blip>
          <a:srcRect b="0" l="12340" r="6364" t="0"/>
          <a:stretch/>
        </p:blipFill>
        <p:spPr>
          <a:xfrm>
            <a:off x="0" y="6124240"/>
            <a:ext cx="686523" cy="64063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4"/>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Height measurement, continued</a:t>
            </a:r>
            <a:endParaRPr/>
          </a:p>
        </p:txBody>
      </p:sp>
      <p:sp>
        <p:nvSpPr>
          <p:cNvPr id="485" name="Google Shape;485;p44"/>
          <p:cNvSpPr txBox="1"/>
          <p:nvPr>
            <p:ph idx="1" type="body"/>
          </p:nvPr>
        </p:nvSpPr>
        <p:spPr>
          <a:xfrm>
            <a:off x="644850" y="1555850"/>
            <a:ext cx="5527500" cy="479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rPr lang="en-US" sz="2400"/>
              <a:t>7.    The eyes looking straight ahead.</a:t>
            </a:r>
            <a:endParaRPr sz="2400"/>
          </a:p>
          <a:p>
            <a:pPr indent="0" lvl="0" marL="0" rtl="0" algn="l">
              <a:lnSpc>
                <a:spcPct val="100000"/>
              </a:lnSpc>
              <a:spcBef>
                <a:spcPts val="1000"/>
              </a:spcBef>
              <a:spcAft>
                <a:spcPts val="0"/>
              </a:spcAft>
              <a:buSzPts val="1800"/>
              <a:buNone/>
            </a:pPr>
            <a:r>
              <a:rPr lang="en-US" sz="2400"/>
              <a:t>8.    Do not raise or lower the jaw.</a:t>
            </a:r>
            <a:endParaRPr sz="2400"/>
          </a:p>
          <a:p>
            <a:pPr indent="0" lvl="0" marL="0" rtl="0" algn="l">
              <a:lnSpc>
                <a:spcPct val="100000"/>
              </a:lnSpc>
              <a:spcBef>
                <a:spcPts val="1000"/>
              </a:spcBef>
              <a:spcAft>
                <a:spcPts val="0"/>
              </a:spcAft>
              <a:buSzPts val="1800"/>
              <a:buNone/>
            </a:pPr>
            <a:r>
              <a:rPr lang="en-US" sz="2400"/>
              <a:t>9.   Child</a:t>
            </a:r>
            <a:r>
              <a:rPr lang="en-US" sz="2400">
                <a:latin typeface="Calibri"/>
                <a:ea typeface="Calibri"/>
                <a:cs typeface="Calibri"/>
                <a:sym typeface="Calibri"/>
              </a:rPr>
              <a:t> takes a deep breath and holds it</a:t>
            </a:r>
            <a:endParaRPr sz="2400"/>
          </a:p>
          <a:p>
            <a:pPr indent="0" lvl="0" marL="0" rtl="0" algn="l">
              <a:lnSpc>
                <a:spcPct val="100000"/>
              </a:lnSpc>
              <a:spcBef>
                <a:spcPts val="1000"/>
              </a:spcBef>
              <a:spcAft>
                <a:spcPts val="0"/>
              </a:spcAft>
              <a:buSzPts val="1800"/>
              <a:buNone/>
            </a:pPr>
            <a:r>
              <a:rPr lang="en-US" sz="2400"/>
              <a:t>10.    </a:t>
            </a:r>
            <a:r>
              <a:rPr lang="en-US" sz="2400">
                <a:latin typeface="Calibri"/>
                <a:ea typeface="Calibri"/>
                <a:cs typeface="Calibri"/>
                <a:sym typeface="Calibri"/>
              </a:rPr>
              <a:t>Lower headboard until it touches the hair (if hair is tied up, remove </a:t>
            </a:r>
            <a:r>
              <a:rPr lang="en-US" sz="2400"/>
              <a:t>tie </a:t>
            </a:r>
            <a:r>
              <a:rPr lang="en-US" sz="2400">
                <a:latin typeface="Calibri"/>
                <a:ea typeface="Calibri"/>
                <a:cs typeface="Calibri"/>
                <a:sym typeface="Calibri"/>
              </a:rPr>
              <a:t>to make it smooth).</a:t>
            </a:r>
            <a:endParaRPr sz="2400"/>
          </a:p>
          <a:p>
            <a:pPr indent="0" lvl="0" marL="0" rtl="0" algn="l">
              <a:lnSpc>
                <a:spcPct val="100000"/>
              </a:lnSpc>
              <a:spcBef>
                <a:spcPts val="1000"/>
              </a:spcBef>
              <a:spcAft>
                <a:spcPts val="0"/>
              </a:spcAft>
              <a:buSzPts val="1800"/>
              <a:buNone/>
            </a:pPr>
            <a:r>
              <a:rPr lang="en-US" sz="2400"/>
              <a:t>11.    Child</a:t>
            </a:r>
            <a:r>
              <a:rPr lang="en-US" sz="2400">
                <a:latin typeface="Calibri"/>
                <a:ea typeface="Calibri"/>
                <a:cs typeface="Calibri"/>
                <a:sym typeface="Calibri"/>
              </a:rPr>
              <a:t> steps away &amp; breathes.</a:t>
            </a:r>
            <a:endParaRPr sz="2400"/>
          </a:p>
          <a:p>
            <a:pPr indent="0" lvl="0" marL="0" rtl="0" algn="l">
              <a:lnSpc>
                <a:spcPct val="100000"/>
              </a:lnSpc>
              <a:spcBef>
                <a:spcPts val="1000"/>
              </a:spcBef>
              <a:spcAft>
                <a:spcPts val="0"/>
              </a:spcAft>
              <a:buSzPts val="1800"/>
              <a:buNone/>
            </a:pPr>
            <a:r>
              <a:rPr lang="en-US" sz="2400"/>
              <a:t>12.    </a:t>
            </a:r>
            <a:r>
              <a:rPr lang="en-US" sz="2400">
                <a:latin typeface="Calibri"/>
                <a:ea typeface="Calibri"/>
                <a:cs typeface="Calibri"/>
                <a:sym typeface="Calibri"/>
                <a:extLst>
                  <a:ext uri="http://customooxmlschemas.google.com/">
                    <go:slidesCustomData xmlns:go="http://customooxmlschemas.google.com/" textRoundtripDataId="8"/>
                  </a:ext>
                </a:extLst>
              </a:rPr>
              <a:t>The measurer can use a chair if necessary to read the numbers.</a:t>
            </a:r>
            <a:endParaRPr sz="2400"/>
          </a:p>
          <a:p>
            <a:pPr indent="0" lvl="0" marL="0" rtl="0" algn="l">
              <a:lnSpc>
                <a:spcPct val="100000"/>
              </a:lnSpc>
              <a:spcBef>
                <a:spcPts val="1000"/>
              </a:spcBef>
              <a:spcAft>
                <a:spcPts val="1000"/>
              </a:spcAft>
              <a:buSzPts val="1800"/>
              <a:buNone/>
            </a:pPr>
            <a:r>
              <a:rPr lang="en-US" sz="2400"/>
              <a:t>13.    </a:t>
            </a:r>
            <a:r>
              <a:rPr lang="en-US" sz="2400">
                <a:latin typeface="Calibri"/>
                <a:ea typeface="Calibri"/>
                <a:cs typeface="Calibri"/>
                <a:sym typeface="Calibri"/>
              </a:rPr>
              <a:t>Record height in </a:t>
            </a:r>
            <a:r>
              <a:rPr i="1" lang="en-US" sz="2400">
                <a:latin typeface="Calibri"/>
                <a:ea typeface="Calibri"/>
                <a:cs typeface="Calibri"/>
                <a:sym typeface="Calibri"/>
              </a:rPr>
              <a:t>cm</a:t>
            </a:r>
            <a:r>
              <a:rPr lang="en-US" sz="2400">
                <a:latin typeface="Calibri"/>
                <a:ea typeface="Calibri"/>
                <a:cs typeface="Calibri"/>
                <a:sym typeface="Calibri"/>
              </a:rPr>
              <a:t> on form.</a:t>
            </a:r>
            <a:endParaRPr sz="2400"/>
          </a:p>
        </p:txBody>
      </p:sp>
      <p:sp>
        <p:nvSpPr>
          <p:cNvPr id="486" name="Google Shape;486;p4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87" name="Google Shape;487;p4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488" name="Google Shape;488;p44"/>
          <p:cNvPicPr preferRelativeResize="0"/>
          <p:nvPr/>
        </p:nvPicPr>
        <p:blipFill rotWithShape="1">
          <a:blip r:embed="rId4">
            <a:alphaModFix/>
          </a:blip>
          <a:srcRect b="0" l="0" r="0" t="0"/>
          <a:stretch/>
        </p:blipFill>
        <p:spPr>
          <a:xfrm>
            <a:off x="6318825" y="1465700"/>
            <a:ext cx="2560651" cy="42683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5"/>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Repeat the height measurement</a:t>
            </a:r>
            <a:endParaRPr/>
          </a:p>
        </p:txBody>
      </p:sp>
      <p:sp>
        <p:nvSpPr>
          <p:cNvPr id="494" name="Google Shape;494;p45"/>
          <p:cNvSpPr txBox="1"/>
          <p:nvPr>
            <p:ph idx="1" type="body"/>
          </p:nvPr>
        </p:nvSpPr>
        <p:spPr>
          <a:xfrm>
            <a:off x="686523" y="1670446"/>
            <a:ext cx="6008191" cy="4678363"/>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Repeat all steps (</a:t>
            </a:r>
            <a:r>
              <a:rPr lang="en-US" sz="2400">
                <a:extLst>
                  <a:ext uri="http://customooxmlschemas.google.com/">
                    <go:slidesCustomData xmlns:go="http://customooxmlschemas.google.com/" textRoundtripDataId="9"/>
                  </a:ext>
                </a:extLst>
              </a:rPr>
              <a:t>1-13</a:t>
            </a:r>
            <a:r>
              <a:rPr lang="en-US" sz="2400"/>
              <a:t>) to obtain a second height measurement.</a:t>
            </a:r>
            <a:endParaRPr sz="2400"/>
          </a:p>
          <a:p>
            <a:pPr indent="-381000" lvl="0" marL="457200" rtl="0" algn="l">
              <a:lnSpc>
                <a:spcPct val="90000"/>
              </a:lnSpc>
              <a:spcBef>
                <a:spcPts val="1000"/>
              </a:spcBef>
              <a:spcAft>
                <a:spcPts val="0"/>
              </a:spcAft>
              <a:buSzPts val="2400"/>
              <a:buChar char="•"/>
            </a:pPr>
            <a:r>
              <a:rPr lang="en-US" sz="2400"/>
              <a:t>This helps ensure </a:t>
            </a:r>
            <a:r>
              <a:rPr lang="en-US" sz="2400" u="sng"/>
              <a:t>reliability</a:t>
            </a:r>
            <a:r>
              <a:rPr lang="en-US" sz="2400"/>
              <a:t> of the measurements.</a:t>
            </a:r>
            <a:endParaRPr sz="2400"/>
          </a:p>
          <a:p>
            <a:pPr indent="-381000" lvl="0" marL="457200" rtl="0" algn="l">
              <a:lnSpc>
                <a:spcPct val="90000"/>
              </a:lnSpc>
              <a:spcBef>
                <a:spcPts val="1000"/>
              </a:spcBef>
              <a:spcAft>
                <a:spcPts val="0"/>
              </a:spcAft>
              <a:buSzPts val="2400"/>
              <a:buChar char="•"/>
            </a:pPr>
            <a:r>
              <a:rPr lang="en-US" sz="2400"/>
              <a:t>If the two height measurements differ by 0.5 cm or more, repeat the steps for a 3rd measurement.</a:t>
            </a:r>
            <a:endParaRPr sz="2400"/>
          </a:p>
          <a:p>
            <a:pPr indent="0" lvl="0" marL="171450" rtl="0" algn="l">
              <a:lnSpc>
                <a:spcPct val="90000"/>
              </a:lnSpc>
              <a:spcBef>
                <a:spcPts val="1000"/>
              </a:spcBef>
              <a:spcAft>
                <a:spcPts val="0"/>
              </a:spcAft>
              <a:buClr>
                <a:schemeClr val="dk1"/>
              </a:buClr>
              <a:buSzPts val="2800"/>
              <a:buNone/>
            </a:pPr>
            <a:r>
              <a:t/>
            </a:r>
            <a:endParaRPr/>
          </a:p>
        </p:txBody>
      </p:sp>
      <p:sp>
        <p:nvSpPr>
          <p:cNvPr id="495" name="Google Shape;495;p4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496" name="Google Shape;496;p45"/>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497" name="Google Shape;497;p45"/>
          <p:cNvPicPr preferRelativeResize="0"/>
          <p:nvPr/>
        </p:nvPicPr>
        <p:blipFill rotWithShape="1">
          <a:blip r:embed="rId4">
            <a:alphaModFix/>
          </a:blip>
          <a:srcRect b="0" l="0" r="0" t="0"/>
          <a:stretch/>
        </p:blipFill>
        <p:spPr>
          <a:xfrm>
            <a:off x="6694714" y="2405744"/>
            <a:ext cx="1931418" cy="188484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7"/>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Interpreting length or height for age</a:t>
            </a:r>
            <a:endParaRPr/>
          </a:p>
        </p:txBody>
      </p:sp>
      <p:sp>
        <p:nvSpPr>
          <p:cNvPr id="503" name="Google Shape;503;p47"/>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Font typeface="Calibri"/>
              <a:buChar char="•"/>
            </a:pPr>
            <a:r>
              <a:rPr lang="en-US" sz="2400">
                <a:latin typeface="Calibri"/>
                <a:ea typeface="Calibri"/>
                <a:cs typeface="Calibri"/>
                <a:sym typeface="Calibri"/>
              </a:rPr>
              <a:t>Reflects long-term (chronic) nutritional status</a:t>
            </a:r>
            <a:endParaRPr sz="2400">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a:p>
          <a:p>
            <a:pPr indent="-381000" lvl="0" marL="457200" rtl="0" algn="l">
              <a:lnSpc>
                <a:spcPct val="100000"/>
              </a:lnSpc>
              <a:spcBef>
                <a:spcPts val="1000"/>
              </a:spcBef>
              <a:spcAft>
                <a:spcPts val="0"/>
              </a:spcAft>
              <a:buSzPts val="2400"/>
              <a:buFont typeface="Calibri"/>
              <a:buChar char="•"/>
            </a:pPr>
            <a:r>
              <a:rPr lang="en-US" sz="2400">
                <a:latin typeface="Calibri"/>
                <a:ea typeface="Calibri"/>
                <a:cs typeface="Calibri"/>
                <a:sym typeface="Calibri"/>
              </a:rPr>
              <a:t>‘Low’ height or length for age: </a:t>
            </a:r>
            <a:r>
              <a:rPr b="1" lang="en-US" sz="2400">
                <a:latin typeface="Calibri"/>
                <a:ea typeface="Calibri"/>
                <a:cs typeface="Calibri"/>
                <a:sym typeface="Calibri"/>
              </a:rPr>
              <a:t>Stunting</a:t>
            </a:r>
            <a:endParaRPr sz="2400"/>
          </a:p>
          <a:p>
            <a:pPr indent="-381000" lvl="1" marL="914400" rtl="0" algn="l">
              <a:lnSpc>
                <a:spcPct val="100000"/>
              </a:lnSpc>
              <a:spcBef>
                <a:spcPts val="0"/>
              </a:spcBef>
              <a:spcAft>
                <a:spcPts val="0"/>
              </a:spcAft>
              <a:buSzPts val="2400"/>
              <a:buFont typeface="Calibri"/>
              <a:buChar char="•"/>
            </a:pPr>
            <a:r>
              <a:rPr lang="en-US" sz="2400">
                <a:latin typeface="Calibri"/>
                <a:ea typeface="Calibri"/>
                <a:cs typeface="Calibri"/>
                <a:sym typeface="Calibri"/>
              </a:rPr>
              <a:t>Z score  </a:t>
            </a:r>
            <a:r>
              <a:rPr lang="en-US" sz="2400"/>
              <a:t>between -</a:t>
            </a:r>
            <a:r>
              <a:rPr lang="en-US" sz="2400">
                <a:latin typeface="Calibri"/>
                <a:ea typeface="Calibri"/>
                <a:cs typeface="Calibri"/>
                <a:sym typeface="Calibri"/>
              </a:rPr>
              <a:t>2 and  -3:  </a:t>
            </a:r>
            <a:r>
              <a:rPr lang="en-US" sz="2400" u="sng">
                <a:latin typeface="Calibri"/>
                <a:ea typeface="Calibri"/>
                <a:cs typeface="Calibri"/>
                <a:sym typeface="Calibri"/>
              </a:rPr>
              <a:t>moderate stunting</a:t>
            </a:r>
            <a:endParaRPr sz="2400" u="sng">
              <a:latin typeface="Calibri"/>
              <a:ea typeface="Calibri"/>
              <a:cs typeface="Calibri"/>
              <a:sym typeface="Calibri"/>
            </a:endParaRPr>
          </a:p>
          <a:p>
            <a:pPr indent="-381000" lvl="1" marL="914400" rtl="0" algn="l">
              <a:lnSpc>
                <a:spcPct val="100000"/>
              </a:lnSpc>
              <a:spcBef>
                <a:spcPts val="0"/>
              </a:spcBef>
              <a:spcAft>
                <a:spcPts val="0"/>
              </a:spcAft>
              <a:buSzPts val="2400"/>
              <a:buFont typeface="Calibri"/>
              <a:buChar char="•"/>
            </a:pPr>
            <a:r>
              <a:rPr lang="en-US" sz="2400">
                <a:latin typeface="Calibri"/>
                <a:ea typeface="Calibri"/>
                <a:cs typeface="Calibri"/>
                <a:sym typeface="Calibri"/>
              </a:rPr>
              <a:t>Z score </a:t>
            </a:r>
            <a:r>
              <a:rPr lang="en-US" sz="2400"/>
              <a:t>less than </a:t>
            </a:r>
            <a:r>
              <a:rPr lang="en-US" sz="2400">
                <a:latin typeface="Calibri"/>
                <a:ea typeface="Calibri"/>
                <a:cs typeface="Calibri"/>
                <a:sym typeface="Calibri"/>
              </a:rPr>
              <a:t>-3: </a:t>
            </a:r>
            <a:r>
              <a:rPr lang="en-US" sz="2400" u="sng">
                <a:latin typeface="Calibri"/>
                <a:ea typeface="Calibri"/>
                <a:cs typeface="Calibri"/>
                <a:sym typeface="Calibri"/>
              </a:rPr>
              <a:t>severe stunting</a:t>
            </a:r>
            <a:endParaRPr sz="2400" u="sng">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2400" u="sng"/>
          </a:p>
          <a:p>
            <a:pPr indent="-381000" lvl="0" marL="457200" rtl="0" algn="l">
              <a:lnSpc>
                <a:spcPct val="100000"/>
              </a:lnSpc>
              <a:spcBef>
                <a:spcPts val="1000"/>
              </a:spcBef>
              <a:spcAft>
                <a:spcPts val="0"/>
              </a:spcAft>
              <a:buSzPts val="2400"/>
              <a:buFont typeface="Calibri"/>
              <a:buChar char="•"/>
            </a:pPr>
            <a:r>
              <a:rPr lang="en-US" sz="2400">
                <a:latin typeface="Calibri"/>
                <a:ea typeface="Calibri"/>
                <a:cs typeface="Calibri"/>
                <a:sym typeface="Calibri"/>
              </a:rPr>
              <a:t>‘High’ height or length for age: </a:t>
            </a:r>
            <a:r>
              <a:rPr b="1" lang="en-US" sz="2400">
                <a:latin typeface="Calibri"/>
                <a:ea typeface="Calibri"/>
                <a:cs typeface="Calibri"/>
                <a:sym typeface="Calibri"/>
              </a:rPr>
              <a:t>Tall</a:t>
            </a:r>
            <a:endParaRPr sz="2400"/>
          </a:p>
          <a:p>
            <a:pPr indent="-381000" lvl="1" marL="914400" rtl="0" algn="l">
              <a:lnSpc>
                <a:spcPct val="100000"/>
              </a:lnSpc>
              <a:spcBef>
                <a:spcPts val="0"/>
              </a:spcBef>
              <a:spcAft>
                <a:spcPts val="0"/>
              </a:spcAft>
              <a:buSzPts val="2400"/>
              <a:buFont typeface="Calibri"/>
              <a:buChar char="•"/>
            </a:pPr>
            <a:r>
              <a:rPr lang="en-US" sz="2400">
                <a:latin typeface="Calibri"/>
                <a:ea typeface="Calibri"/>
                <a:cs typeface="Calibri"/>
                <a:sym typeface="Calibri"/>
              </a:rPr>
              <a:t>Is rarely a problem</a:t>
            </a:r>
            <a:endParaRPr sz="2400"/>
          </a:p>
          <a:p>
            <a:pPr indent="-381000" lvl="1" marL="914400" rtl="0" algn="l">
              <a:lnSpc>
                <a:spcPct val="100000"/>
              </a:lnSpc>
              <a:spcBef>
                <a:spcPts val="0"/>
              </a:spcBef>
              <a:spcAft>
                <a:spcPts val="0"/>
              </a:spcAft>
              <a:buSzPts val="2400"/>
              <a:buFont typeface="Calibri"/>
              <a:buChar char="•"/>
            </a:pPr>
            <a:r>
              <a:rPr lang="en-US" sz="2400">
                <a:latin typeface="Calibri"/>
                <a:ea typeface="Calibri"/>
                <a:cs typeface="Calibri"/>
                <a:sym typeface="Calibri"/>
              </a:rPr>
              <a:t>Might require further medical investigation</a:t>
            </a:r>
            <a:endParaRPr sz="2400"/>
          </a:p>
          <a:p>
            <a:pPr indent="0" lvl="0" marL="171450" rtl="0" algn="l">
              <a:lnSpc>
                <a:spcPct val="90000"/>
              </a:lnSpc>
              <a:spcBef>
                <a:spcPts val="750"/>
              </a:spcBef>
              <a:spcAft>
                <a:spcPts val="0"/>
              </a:spcAft>
              <a:buClr>
                <a:schemeClr val="dk1"/>
              </a:buClr>
              <a:buSzPts val="2800"/>
              <a:buNone/>
            </a:pPr>
            <a:r>
              <a:t/>
            </a:r>
            <a:endParaRPr sz="2400"/>
          </a:p>
        </p:txBody>
      </p:sp>
      <p:sp>
        <p:nvSpPr>
          <p:cNvPr id="504" name="Google Shape;504;p4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05" name="Google Shape;505;p4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descr="D:\2016\September\Training at Phongsaly\cht_lhfa_girls_z_0_5_13nov13-01.jpg" id="510" name="Google Shape;510;p48"/>
          <p:cNvPicPr preferRelativeResize="0"/>
          <p:nvPr/>
        </p:nvPicPr>
        <p:blipFill rotWithShape="1">
          <a:blip r:embed="rId3">
            <a:alphaModFix/>
          </a:blip>
          <a:srcRect b="0" l="0" r="1155" t="17163"/>
          <a:stretch/>
        </p:blipFill>
        <p:spPr>
          <a:xfrm>
            <a:off x="710292" y="1404749"/>
            <a:ext cx="8240486" cy="5135563"/>
          </a:xfrm>
          <a:prstGeom prst="rect">
            <a:avLst/>
          </a:prstGeom>
          <a:noFill/>
          <a:ln>
            <a:noFill/>
          </a:ln>
        </p:spPr>
      </p:pic>
      <p:sp>
        <p:nvSpPr>
          <p:cNvPr id="511" name="Google Shape;511;p48"/>
          <p:cNvSpPr txBox="1"/>
          <p:nvPr>
            <p:ph type="title"/>
          </p:nvPr>
        </p:nvSpPr>
        <p:spPr>
          <a:xfrm>
            <a:off x="1243725" y="338926"/>
            <a:ext cx="7554600" cy="977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Georgia"/>
              <a:buNone/>
            </a:pPr>
            <a:r>
              <a:rPr lang="en-US" sz="2800"/>
              <a:t>Growth charts from MoH Pink Book: </a:t>
            </a:r>
            <a:br>
              <a:rPr lang="en-US" sz="2800"/>
            </a:br>
            <a:r>
              <a:rPr lang="en-US" sz="2800"/>
              <a:t>Height for age for </a:t>
            </a:r>
            <a:r>
              <a:rPr lang="en-US" sz="2800" u="sng"/>
              <a:t>girls</a:t>
            </a:r>
            <a:r>
              <a:rPr lang="en-US" sz="2800"/>
              <a:t> </a:t>
            </a:r>
            <a:endParaRPr/>
          </a:p>
        </p:txBody>
      </p:sp>
      <p:sp>
        <p:nvSpPr>
          <p:cNvPr id="512" name="Google Shape;512;p4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13" name="Google Shape;513;p48"/>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
        <p:nvSpPr>
          <p:cNvPr id="514" name="Google Shape;514;p48"/>
          <p:cNvSpPr/>
          <p:nvPr/>
        </p:nvSpPr>
        <p:spPr>
          <a:xfrm>
            <a:off x="2414925" y="2489225"/>
            <a:ext cx="2344800" cy="1226400"/>
          </a:xfrm>
          <a:prstGeom prst="wedgeEllipseCallout">
            <a:avLst>
              <a:gd fmla="val -29563" name="adj1"/>
              <a:gd fmla="val 67938" name="adj2"/>
            </a:avLst>
          </a:prstGeom>
          <a:solidFill>
            <a:srgbClr val="00EF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Girl - 1.5 years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80cm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Normal Growth</a:t>
            </a:r>
            <a:r>
              <a:rPr b="1" i="0" lang="en-US" sz="1400" u="none" cap="none" strike="noStrike">
                <a:solidFill>
                  <a:srgbClr val="000000"/>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p:txBody>
      </p:sp>
      <p:pic>
        <p:nvPicPr>
          <p:cNvPr id="515" name="Google Shape;515;p48"/>
          <p:cNvPicPr preferRelativeResize="0"/>
          <p:nvPr/>
        </p:nvPicPr>
        <p:blipFill rotWithShape="1">
          <a:blip r:embed="rId5">
            <a:alphaModFix/>
          </a:blip>
          <a:srcRect b="0" l="0" r="0" t="0"/>
          <a:stretch/>
        </p:blipFill>
        <p:spPr>
          <a:xfrm>
            <a:off x="2652914" y="5864440"/>
            <a:ext cx="4193450" cy="519600"/>
          </a:xfrm>
          <a:prstGeom prst="rect">
            <a:avLst/>
          </a:prstGeom>
          <a:noFill/>
          <a:ln>
            <a:noFill/>
          </a:ln>
        </p:spPr>
      </p:pic>
      <p:sp>
        <p:nvSpPr>
          <p:cNvPr id="516" name="Google Shape;516;p48"/>
          <p:cNvSpPr txBox="1"/>
          <p:nvPr/>
        </p:nvSpPr>
        <p:spPr>
          <a:xfrm rot="-5400000">
            <a:off x="725261" y="3244334"/>
            <a:ext cx="1314450" cy="369332"/>
          </a:xfrm>
          <a:prstGeom prst="rect">
            <a:avLst/>
          </a:prstGeom>
          <a:solidFill>
            <a:schemeClr val="accent4"/>
          </a:solidFill>
          <a:ln cap="flat" cmpd="sng" w="9525">
            <a:solidFill>
              <a:srgbClr val="F8A66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Height (cm)</a:t>
            </a:r>
            <a:endParaRPr b="0" i="0" sz="1400" u="none" cap="none" strike="noStrike">
              <a:solidFill>
                <a:srgbClr val="000000"/>
              </a:solidFill>
              <a:latin typeface="Arial"/>
              <a:ea typeface="Arial"/>
              <a:cs typeface="Arial"/>
              <a:sym typeface="Arial"/>
            </a:endParaRPr>
          </a:p>
        </p:txBody>
      </p:sp>
      <p:sp>
        <p:nvSpPr>
          <p:cNvPr id="517" name="Google Shape;517;p48"/>
          <p:cNvSpPr/>
          <p:nvPr/>
        </p:nvSpPr>
        <p:spPr>
          <a:xfrm>
            <a:off x="4800475" y="2565425"/>
            <a:ext cx="1370400" cy="829500"/>
          </a:xfrm>
          <a:prstGeom prst="wedgeEllipseCallout">
            <a:avLst>
              <a:gd fmla="val -29563" name="adj1"/>
              <a:gd fmla="val 67938" name="adj2"/>
            </a:avLst>
          </a:prstGeom>
          <a:solidFill>
            <a:srgbClr val="FFD966"/>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Moderate stunting</a:t>
            </a:r>
            <a:endParaRPr b="1" i="0" sz="1400" u="none" cap="none" strike="noStrike">
              <a:solidFill>
                <a:srgbClr val="000000"/>
              </a:solidFill>
              <a:latin typeface="Arial"/>
              <a:ea typeface="Arial"/>
              <a:cs typeface="Arial"/>
              <a:sym typeface="Arial"/>
            </a:endParaRPr>
          </a:p>
        </p:txBody>
      </p:sp>
      <p:sp>
        <p:nvSpPr>
          <p:cNvPr id="518" name="Google Shape;518;p48"/>
          <p:cNvSpPr/>
          <p:nvPr/>
        </p:nvSpPr>
        <p:spPr>
          <a:xfrm>
            <a:off x="6374450" y="2687675"/>
            <a:ext cx="1370400" cy="829500"/>
          </a:xfrm>
          <a:prstGeom prst="wedgeEllipseCallout">
            <a:avLst>
              <a:gd fmla="val -29563" name="adj1"/>
              <a:gd fmla="val 67938" name="adj2"/>
            </a:avLst>
          </a:prstGeom>
          <a:solidFill>
            <a:srgbClr val="FF0000"/>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Severe stunting</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D:\2013\CHARTS_17dec13\HEIGHT for AGE\cht_lhfa_boys_z_0_5_13nov13-01.jpg" id="523" name="Google Shape;523;p49"/>
          <p:cNvPicPr preferRelativeResize="0"/>
          <p:nvPr/>
        </p:nvPicPr>
        <p:blipFill rotWithShape="1">
          <a:blip r:embed="rId3">
            <a:alphaModFix/>
          </a:blip>
          <a:srcRect b="0" l="0" r="0" t="17205"/>
          <a:stretch/>
        </p:blipFill>
        <p:spPr>
          <a:xfrm>
            <a:off x="686523" y="1382233"/>
            <a:ext cx="8419603" cy="5184350"/>
          </a:xfrm>
          <a:prstGeom prst="rect">
            <a:avLst/>
          </a:prstGeom>
          <a:noFill/>
          <a:ln>
            <a:noFill/>
          </a:ln>
        </p:spPr>
      </p:pic>
      <p:sp>
        <p:nvSpPr>
          <p:cNvPr id="524" name="Google Shape;524;p4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25" name="Google Shape;525;p49"/>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
        <p:nvSpPr>
          <p:cNvPr id="526" name="Google Shape;526;p49"/>
          <p:cNvSpPr/>
          <p:nvPr/>
        </p:nvSpPr>
        <p:spPr>
          <a:xfrm>
            <a:off x="3787200" y="1673650"/>
            <a:ext cx="1770900" cy="1017000"/>
          </a:xfrm>
          <a:prstGeom prst="wedgeRoundRectCallout">
            <a:avLst>
              <a:gd fmla="val -22617" name="adj1"/>
              <a:gd fmla="val 149243" name="adj2"/>
              <a:gd fmla="val 0" name="adj3"/>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Boy - 2 Years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74 cm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Moderate Stunting</a:t>
            </a:r>
            <a:endParaRPr b="0" i="0" sz="1400" u="none" cap="none" strike="noStrike">
              <a:solidFill>
                <a:srgbClr val="FF0000"/>
              </a:solidFill>
              <a:latin typeface="Arial"/>
              <a:ea typeface="Arial"/>
              <a:cs typeface="Arial"/>
              <a:sym typeface="Arial"/>
            </a:endParaRPr>
          </a:p>
        </p:txBody>
      </p:sp>
      <p:pic>
        <p:nvPicPr>
          <p:cNvPr id="527" name="Google Shape;527;p49"/>
          <p:cNvPicPr preferRelativeResize="0"/>
          <p:nvPr/>
        </p:nvPicPr>
        <p:blipFill rotWithShape="1">
          <a:blip r:embed="rId5">
            <a:alphaModFix/>
          </a:blip>
          <a:srcRect b="0" l="0" r="0" t="0"/>
          <a:stretch/>
        </p:blipFill>
        <p:spPr>
          <a:xfrm>
            <a:off x="2675774" y="5886331"/>
            <a:ext cx="4193450" cy="519600"/>
          </a:xfrm>
          <a:prstGeom prst="rect">
            <a:avLst/>
          </a:prstGeom>
          <a:noFill/>
          <a:ln>
            <a:noFill/>
          </a:ln>
        </p:spPr>
      </p:pic>
      <p:sp>
        <p:nvSpPr>
          <p:cNvPr id="528" name="Google Shape;528;p49"/>
          <p:cNvSpPr txBox="1"/>
          <p:nvPr/>
        </p:nvSpPr>
        <p:spPr>
          <a:xfrm rot="-5400000">
            <a:off x="725261" y="3244334"/>
            <a:ext cx="1314450" cy="369332"/>
          </a:xfrm>
          <a:prstGeom prst="rect">
            <a:avLst/>
          </a:prstGeom>
          <a:solidFill>
            <a:schemeClr val="accent4"/>
          </a:solidFill>
          <a:ln cap="flat" cmpd="sng" w="9525">
            <a:solidFill>
              <a:srgbClr val="F8A66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Height (cm)</a:t>
            </a:r>
            <a:endParaRPr b="0" i="0" sz="1400" u="none" cap="none" strike="noStrike">
              <a:solidFill>
                <a:srgbClr val="000000"/>
              </a:solidFill>
              <a:latin typeface="Arial"/>
              <a:ea typeface="Arial"/>
              <a:cs typeface="Arial"/>
              <a:sym typeface="Arial"/>
            </a:endParaRPr>
          </a:p>
        </p:txBody>
      </p:sp>
      <p:sp>
        <p:nvSpPr>
          <p:cNvPr id="529" name="Google Shape;529;p49"/>
          <p:cNvSpPr txBox="1"/>
          <p:nvPr>
            <p:ph type="title"/>
          </p:nvPr>
        </p:nvSpPr>
        <p:spPr>
          <a:xfrm>
            <a:off x="1259925" y="289026"/>
            <a:ext cx="75546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Georgia"/>
              <a:buNone/>
            </a:pPr>
            <a:r>
              <a:rPr lang="en-US" sz="2800"/>
              <a:t>Growth charts from MoH Pink Book: </a:t>
            </a:r>
            <a:br>
              <a:rPr lang="en-US" sz="2800"/>
            </a:br>
            <a:r>
              <a:rPr lang="en-US" sz="2800"/>
              <a:t>Height for age for </a:t>
            </a:r>
            <a:r>
              <a:rPr lang="en-US" sz="2800" u="sng"/>
              <a:t>boys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0"/>
          <p:cNvSpPr txBox="1"/>
          <p:nvPr>
            <p:ph type="title"/>
          </p:nvPr>
        </p:nvSpPr>
        <p:spPr>
          <a:xfrm>
            <a:off x="960698" y="317688"/>
            <a:ext cx="7886700"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Interpreting weight for length or height</a:t>
            </a:r>
            <a:endParaRPr/>
          </a:p>
        </p:txBody>
      </p:sp>
      <p:sp>
        <p:nvSpPr>
          <p:cNvPr id="535" name="Google Shape;535;p50"/>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Font typeface="Calibri"/>
              <a:buChar char="•"/>
            </a:pPr>
            <a:r>
              <a:rPr lang="en-US" sz="2400">
                <a:latin typeface="Calibri"/>
                <a:ea typeface="Calibri"/>
                <a:cs typeface="Calibri"/>
                <a:sym typeface="Calibri"/>
              </a:rPr>
              <a:t>Reflects short-term/</a:t>
            </a:r>
            <a:r>
              <a:rPr i="1" lang="en-US" sz="2400">
                <a:latin typeface="Calibri"/>
                <a:ea typeface="Calibri"/>
                <a:cs typeface="Calibri"/>
                <a:sym typeface="Calibri"/>
              </a:rPr>
              <a:t>’acute’ </a:t>
            </a:r>
            <a:r>
              <a:rPr lang="en-US" sz="2400">
                <a:latin typeface="Calibri"/>
                <a:ea typeface="Calibri"/>
                <a:cs typeface="Calibri"/>
                <a:sym typeface="Calibri"/>
              </a:rPr>
              <a:t>nutritional status</a:t>
            </a:r>
            <a:endParaRPr sz="2400"/>
          </a:p>
          <a:p>
            <a:pPr indent="0" lvl="0" marL="457200" rtl="0" algn="l">
              <a:lnSpc>
                <a:spcPct val="100000"/>
              </a:lnSpc>
              <a:spcBef>
                <a:spcPts val="0"/>
              </a:spcBef>
              <a:spcAft>
                <a:spcPts val="0"/>
              </a:spcAft>
              <a:buSzPts val="1800"/>
              <a:buNone/>
            </a:pPr>
            <a:r>
              <a:t/>
            </a:r>
            <a:endParaRPr sz="2400"/>
          </a:p>
          <a:p>
            <a:pPr indent="-381000" lvl="0" marL="457200" rtl="0" algn="l">
              <a:lnSpc>
                <a:spcPct val="100000"/>
              </a:lnSpc>
              <a:spcBef>
                <a:spcPts val="0"/>
              </a:spcBef>
              <a:spcAft>
                <a:spcPts val="0"/>
              </a:spcAft>
              <a:buSzPts val="2400"/>
              <a:buFont typeface="Calibri"/>
              <a:buChar char="•"/>
            </a:pPr>
            <a:r>
              <a:rPr lang="en-US" sz="2400">
                <a:latin typeface="Calibri"/>
                <a:ea typeface="Calibri"/>
                <a:cs typeface="Calibri"/>
                <a:sym typeface="Calibri"/>
              </a:rPr>
              <a:t>Low weight for length or height: </a:t>
            </a:r>
            <a:r>
              <a:rPr b="1" lang="en-US" sz="2400">
                <a:latin typeface="Calibri"/>
                <a:ea typeface="Calibri"/>
                <a:cs typeface="Calibri"/>
                <a:sym typeface="Calibri"/>
              </a:rPr>
              <a:t>Wasting</a:t>
            </a:r>
            <a:endParaRPr sz="2400"/>
          </a:p>
          <a:p>
            <a:pPr indent="-381000" lvl="2" marL="1371600" rtl="0" algn="l">
              <a:lnSpc>
                <a:spcPct val="100000"/>
              </a:lnSpc>
              <a:spcBef>
                <a:spcPts val="0"/>
              </a:spcBef>
              <a:spcAft>
                <a:spcPts val="0"/>
              </a:spcAft>
              <a:buSzPts val="2400"/>
              <a:buFont typeface="Calibri"/>
              <a:buChar char="•"/>
            </a:pPr>
            <a:r>
              <a:rPr lang="en-US" sz="2400">
                <a:latin typeface="Calibri"/>
                <a:ea typeface="Calibri"/>
                <a:cs typeface="Calibri"/>
                <a:sym typeface="Calibri"/>
              </a:rPr>
              <a:t>Thin</a:t>
            </a:r>
            <a:endParaRPr sz="2400">
              <a:latin typeface="Calibri"/>
              <a:ea typeface="Calibri"/>
              <a:cs typeface="Calibri"/>
              <a:sym typeface="Calibri"/>
            </a:endParaRPr>
          </a:p>
          <a:p>
            <a:pPr indent="-381000" lvl="2" marL="1371600" rtl="0" algn="l">
              <a:lnSpc>
                <a:spcPct val="100000"/>
              </a:lnSpc>
              <a:spcBef>
                <a:spcPts val="0"/>
              </a:spcBef>
              <a:spcAft>
                <a:spcPts val="0"/>
              </a:spcAft>
              <a:buSzPts val="2400"/>
              <a:buFont typeface="Calibri"/>
              <a:buChar char="•"/>
            </a:pPr>
            <a:r>
              <a:rPr lang="en-US" sz="2400">
                <a:latin typeface="Calibri"/>
                <a:ea typeface="Calibri"/>
                <a:cs typeface="Calibri"/>
                <a:sym typeface="Calibri"/>
              </a:rPr>
              <a:t>Can be a form of </a:t>
            </a:r>
            <a:r>
              <a:rPr b="1" lang="en-US" sz="2400"/>
              <a:t>severe acute malnutrition (SAM)</a:t>
            </a:r>
            <a:endParaRPr b="1" sz="2400"/>
          </a:p>
          <a:p>
            <a:pPr indent="-381000" lvl="2" marL="1371600" rtl="0" algn="l">
              <a:lnSpc>
                <a:spcPct val="100000"/>
              </a:lnSpc>
              <a:spcBef>
                <a:spcPts val="0"/>
              </a:spcBef>
              <a:spcAft>
                <a:spcPts val="0"/>
              </a:spcAft>
              <a:buSzPts val="2400"/>
              <a:buFont typeface="Calibri"/>
              <a:buChar char="•"/>
            </a:pPr>
            <a:r>
              <a:rPr lang="en-US" sz="2400">
                <a:latin typeface="Calibri"/>
                <a:ea typeface="Calibri"/>
                <a:cs typeface="Calibri"/>
                <a:sym typeface="Calibri"/>
              </a:rPr>
              <a:t>Z score  between -2 and -3:  </a:t>
            </a:r>
            <a:r>
              <a:rPr lang="en-US" sz="2400" u="sng">
                <a:latin typeface="Calibri"/>
                <a:ea typeface="Calibri"/>
                <a:cs typeface="Calibri"/>
                <a:sym typeface="Calibri"/>
              </a:rPr>
              <a:t>moderate wasting</a:t>
            </a:r>
            <a:endParaRPr sz="2400" u="sng">
              <a:latin typeface="Calibri"/>
              <a:ea typeface="Calibri"/>
              <a:cs typeface="Calibri"/>
              <a:sym typeface="Calibri"/>
            </a:endParaRPr>
          </a:p>
          <a:p>
            <a:pPr indent="-381000" lvl="2" marL="1371600" rtl="0" algn="l">
              <a:lnSpc>
                <a:spcPct val="100000"/>
              </a:lnSpc>
              <a:spcBef>
                <a:spcPts val="0"/>
              </a:spcBef>
              <a:spcAft>
                <a:spcPts val="0"/>
              </a:spcAft>
              <a:buSzPts val="2400"/>
              <a:buFont typeface="Calibri"/>
              <a:buChar char="•"/>
            </a:pPr>
            <a:r>
              <a:rPr lang="en-US" sz="2400">
                <a:latin typeface="Calibri"/>
                <a:ea typeface="Calibri"/>
                <a:cs typeface="Calibri"/>
                <a:sym typeface="Calibri"/>
              </a:rPr>
              <a:t>Z score </a:t>
            </a:r>
            <a:r>
              <a:rPr lang="en-US" sz="2400"/>
              <a:t>less than </a:t>
            </a:r>
            <a:r>
              <a:rPr lang="en-US" sz="2400">
                <a:latin typeface="Calibri"/>
                <a:ea typeface="Calibri"/>
                <a:cs typeface="Calibri"/>
                <a:sym typeface="Calibri"/>
              </a:rPr>
              <a:t>-3: </a:t>
            </a:r>
            <a:r>
              <a:rPr lang="en-US" sz="2400" u="sng">
                <a:latin typeface="Calibri"/>
                <a:ea typeface="Calibri"/>
                <a:cs typeface="Calibri"/>
                <a:sym typeface="Calibri"/>
              </a:rPr>
              <a:t>severe wasting</a:t>
            </a:r>
            <a:endParaRPr b="1" sz="2400" u="sng">
              <a:latin typeface="Calibri"/>
              <a:ea typeface="Calibri"/>
              <a:cs typeface="Calibri"/>
              <a:sym typeface="Calibri"/>
            </a:endParaRPr>
          </a:p>
          <a:p>
            <a:pPr indent="0" lvl="0" marL="457200" rtl="0" algn="l">
              <a:lnSpc>
                <a:spcPct val="100000"/>
              </a:lnSpc>
              <a:spcBef>
                <a:spcPts val="0"/>
              </a:spcBef>
              <a:spcAft>
                <a:spcPts val="0"/>
              </a:spcAft>
              <a:buSzPts val="1800"/>
              <a:buNone/>
            </a:pPr>
            <a:r>
              <a:t/>
            </a:r>
            <a:endParaRPr sz="2400"/>
          </a:p>
          <a:p>
            <a:pPr indent="-381000" lvl="0" marL="457200" rtl="0" algn="l">
              <a:lnSpc>
                <a:spcPct val="100000"/>
              </a:lnSpc>
              <a:spcBef>
                <a:spcPts val="0"/>
              </a:spcBef>
              <a:spcAft>
                <a:spcPts val="0"/>
              </a:spcAft>
              <a:buSzPts val="2400"/>
              <a:buFont typeface="Calibri"/>
              <a:buChar char="•"/>
            </a:pPr>
            <a:r>
              <a:rPr lang="en-US" sz="2400">
                <a:latin typeface="Calibri"/>
                <a:ea typeface="Calibri"/>
                <a:cs typeface="Calibri"/>
                <a:sym typeface="Calibri"/>
              </a:rPr>
              <a:t>High weight for length or height: </a:t>
            </a:r>
            <a:r>
              <a:rPr b="1" lang="en-US" sz="2400">
                <a:latin typeface="Calibri"/>
                <a:ea typeface="Calibri"/>
                <a:cs typeface="Calibri"/>
                <a:sym typeface="Calibri"/>
              </a:rPr>
              <a:t>Overweight or obese</a:t>
            </a:r>
            <a:endParaRPr sz="2400"/>
          </a:p>
        </p:txBody>
      </p:sp>
      <p:sp>
        <p:nvSpPr>
          <p:cNvPr id="536" name="Google Shape;536;p5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37" name="Google Shape;537;p5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D:\2016\September\Training at Phongsaly\Chart_WFLH_0_to_5y_girls_LAO_13nov13-01.jpg" id="542" name="Google Shape;542;p51"/>
          <p:cNvPicPr preferRelativeResize="0"/>
          <p:nvPr/>
        </p:nvPicPr>
        <p:blipFill rotWithShape="1">
          <a:blip r:embed="rId3">
            <a:alphaModFix/>
          </a:blip>
          <a:srcRect b="0" l="0" r="0" t="16007"/>
          <a:stretch/>
        </p:blipFill>
        <p:spPr>
          <a:xfrm>
            <a:off x="564260" y="1502446"/>
            <a:ext cx="8066313" cy="4942113"/>
          </a:xfrm>
          <a:prstGeom prst="rect">
            <a:avLst/>
          </a:prstGeom>
          <a:noFill/>
          <a:ln>
            <a:noFill/>
          </a:ln>
        </p:spPr>
      </p:pic>
      <p:sp>
        <p:nvSpPr>
          <p:cNvPr id="543" name="Google Shape;543;p5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44" name="Google Shape;544;p51"/>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
        <p:nvSpPr>
          <p:cNvPr id="545" name="Google Shape;545;p51"/>
          <p:cNvSpPr/>
          <p:nvPr/>
        </p:nvSpPr>
        <p:spPr>
          <a:xfrm>
            <a:off x="2887123" y="2231550"/>
            <a:ext cx="2811000" cy="716700"/>
          </a:xfrm>
          <a:prstGeom prst="wedgeRoundRectCallout">
            <a:avLst>
              <a:gd fmla="val -21748" name="adj1"/>
              <a:gd fmla="val 240927" name="adj2"/>
              <a:gd fmla="val 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Girl - 70cm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Weight 10kg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Child has overweight </a:t>
            </a:r>
            <a:endParaRPr b="1" i="0" sz="1400" u="none" cap="none" strike="noStrike">
              <a:solidFill>
                <a:srgbClr val="000000"/>
              </a:solidFill>
              <a:latin typeface="Arial"/>
              <a:ea typeface="Arial"/>
              <a:cs typeface="Arial"/>
              <a:sym typeface="Arial"/>
            </a:endParaRPr>
          </a:p>
        </p:txBody>
      </p:sp>
      <p:pic>
        <p:nvPicPr>
          <p:cNvPr id="546" name="Google Shape;546;p51"/>
          <p:cNvPicPr preferRelativeResize="0"/>
          <p:nvPr/>
        </p:nvPicPr>
        <p:blipFill rotWithShape="1">
          <a:blip r:embed="rId5">
            <a:alphaModFix/>
          </a:blip>
          <a:srcRect b="0" l="0" r="0" t="0"/>
          <a:stretch/>
        </p:blipFill>
        <p:spPr>
          <a:xfrm>
            <a:off x="966278" y="2948243"/>
            <a:ext cx="542925" cy="1381125"/>
          </a:xfrm>
          <a:prstGeom prst="rect">
            <a:avLst/>
          </a:prstGeom>
          <a:noFill/>
          <a:ln>
            <a:noFill/>
          </a:ln>
        </p:spPr>
      </p:pic>
      <p:sp>
        <p:nvSpPr>
          <p:cNvPr id="547" name="Google Shape;547;p51"/>
          <p:cNvSpPr txBox="1"/>
          <p:nvPr/>
        </p:nvSpPr>
        <p:spPr>
          <a:xfrm>
            <a:off x="2509291" y="5782647"/>
            <a:ext cx="4125300" cy="492600"/>
          </a:xfrm>
          <a:prstGeom prst="rect">
            <a:avLst/>
          </a:prstGeom>
          <a:solidFill>
            <a:srgbClr val="EF0BB2"/>
          </a:solidFill>
          <a:ln cap="flat" cmpd="sng" w="9525">
            <a:solidFill>
              <a:srgbClr val="AC4E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Height (cm)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548" name="Google Shape;548;p51"/>
          <p:cNvSpPr txBox="1"/>
          <p:nvPr>
            <p:ph type="title"/>
          </p:nvPr>
        </p:nvSpPr>
        <p:spPr>
          <a:xfrm>
            <a:off x="1091325" y="308201"/>
            <a:ext cx="7554600" cy="1008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Georgia"/>
              <a:buNone/>
            </a:pPr>
            <a:r>
              <a:rPr lang="en-US" sz="2800"/>
              <a:t>Growth charts from MoH Pink Book: </a:t>
            </a:r>
            <a:br>
              <a:rPr lang="en-US" sz="2800"/>
            </a:br>
            <a:r>
              <a:rPr lang="en-US" sz="2800"/>
              <a:t>Weight for height for </a:t>
            </a:r>
            <a:r>
              <a:rPr lang="en-US" sz="2800" u="sng"/>
              <a:t>girls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descr="D:\2016\September\Training at Phongsaly\Chart_WFLH_0_to_5y_boys_LAO_13nov13-01.jpg" id="553" name="Google Shape;553;p52"/>
          <p:cNvPicPr preferRelativeResize="0"/>
          <p:nvPr/>
        </p:nvPicPr>
        <p:blipFill rotWithShape="1">
          <a:blip r:embed="rId3">
            <a:alphaModFix/>
          </a:blip>
          <a:srcRect b="0" l="0" r="0" t="16899"/>
          <a:stretch/>
        </p:blipFill>
        <p:spPr>
          <a:xfrm>
            <a:off x="686523" y="1476106"/>
            <a:ext cx="7958470" cy="4778829"/>
          </a:xfrm>
          <a:prstGeom prst="rect">
            <a:avLst/>
          </a:prstGeom>
          <a:noFill/>
          <a:ln>
            <a:noFill/>
          </a:ln>
        </p:spPr>
      </p:pic>
      <p:sp>
        <p:nvSpPr>
          <p:cNvPr id="554" name="Google Shape;554;p5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55" name="Google Shape;555;p52"/>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
        <p:nvSpPr>
          <p:cNvPr id="556" name="Google Shape;556;p52"/>
          <p:cNvSpPr/>
          <p:nvPr/>
        </p:nvSpPr>
        <p:spPr>
          <a:xfrm>
            <a:off x="3848003" y="2609786"/>
            <a:ext cx="2223600" cy="616800"/>
          </a:xfrm>
          <a:prstGeom prst="wedgeRoundRectCallout">
            <a:avLst>
              <a:gd fmla="val -19230" name="adj1"/>
              <a:gd fmla="val 207519" name="adj2"/>
              <a:gd fmla="val 0" name="adj3"/>
            </a:avLst>
          </a:prstGeom>
          <a:solidFill>
            <a:srgbClr val="00EF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Boy - 80cm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Weight 9 kg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0313"/>
                </a:solidFill>
                <a:latin typeface="Arial"/>
                <a:ea typeface="Arial"/>
                <a:cs typeface="Arial"/>
                <a:sym typeface="Arial"/>
              </a:rPr>
              <a:t>Normal Growth </a:t>
            </a:r>
            <a:endParaRPr b="1" i="0" sz="1400" u="none" cap="none" strike="noStrike">
              <a:solidFill>
                <a:srgbClr val="FF0313"/>
              </a:solidFill>
              <a:latin typeface="Arial"/>
              <a:ea typeface="Arial"/>
              <a:cs typeface="Arial"/>
              <a:sym typeface="Arial"/>
            </a:endParaRPr>
          </a:p>
        </p:txBody>
      </p:sp>
      <p:pic>
        <p:nvPicPr>
          <p:cNvPr id="557" name="Google Shape;557;p52"/>
          <p:cNvPicPr preferRelativeResize="0"/>
          <p:nvPr/>
        </p:nvPicPr>
        <p:blipFill rotWithShape="1">
          <a:blip r:embed="rId5">
            <a:alphaModFix/>
          </a:blip>
          <a:srcRect b="0" l="0" r="0" t="0"/>
          <a:stretch/>
        </p:blipFill>
        <p:spPr>
          <a:xfrm>
            <a:off x="1132794" y="2738438"/>
            <a:ext cx="542925" cy="1381125"/>
          </a:xfrm>
          <a:prstGeom prst="rect">
            <a:avLst/>
          </a:prstGeom>
          <a:noFill/>
          <a:ln>
            <a:noFill/>
          </a:ln>
        </p:spPr>
      </p:pic>
      <p:sp>
        <p:nvSpPr>
          <p:cNvPr id="558" name="Google Shape;558;p52"/>
          <p:cNvSpPr txBox="1"/>
          <p:nvPr/>
        </p:nvSpPr>
        <p:spPr>
          <a:xfrm>
            <a:off x="2509291" y="5563208"/>
            <a:ext cx="4125300" cy="492600"/>
          </a:xfrm>
          <a:prstGeom prst="rect">
            <a:avLst/>
          </a:prstGeom>
          <a:solidFill>
            <a:schemeClr val="dk2"/>
          </a:solidFill>
          <a:ln cap="flat" cmpd="sng" w="9525">
            <a:solidFill>
              <a:srgbClr val="F8A66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Height (cm)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559" name="Google Shape;559;p52"/>
          <p:cNvSpPr txBox="1"/>
          <p:nvPr>
            <p:ph type="title"/>
          </p:nvPr>
        </p:nvSpPr>
        <p:spPr>
          <a:xfrm>
            <a:off x="1334700" y="286626"/>
            <a:ext cx="7554600" cy="1028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Georgia"/>
              <a:buNone/>
            </a:pPr>
            <a:r>
              <a:rPr lang="en-US" sz="2800"/>
              <a:t>Growth charts from MoH Pink Book: </a:t>
            </a:r>
            <a:br>
              <a:rPr lang="en-US" sz="2800"/>
            </a:br>
            <a:r>
              <a:rPr lang="en-US" sz="2800"/>
              <a:t>Weight for height for </a:t>
            </a:r>
            <a:r>
              <a:rPr lang="en-US" sz="2800" u="sng"/>
              <a:t>boys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3"/>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Forms of Undernutrition</a:t>
            </a:r>
            <a:endParaRPr/>
          </a:p>
        </p:txBody>
      </p:sp>
      <p:sp>
        <p:nvSpPr>
          <p:cNvPr id="565" name="Google Shape;565;p5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66" name="Google Shape;566;p5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graphicFrame>
        <p:nvGraphicFramePr>
          <p:cNvPr id="567" name="Google Shape;567;p53"/>
          <p:cNvGraphicFramePr/>
          <p:nvPr/>
        </p:nvGraphicFramePr>
        <p:xfrm>
          <a:off x="636825" y="1687575"/>
          <a:ext cx="3000000" cy="3000000"/>
        </p:xfrm>
        <a:graphic>
          <a:graphicData uri="http://schemas.openxmlformats.org/drawingml/2006/table">
            <a:tbl>
              <a:tblPr>
                <a:noFill/>
                <a:tableStyleId>{3396BF6A-D56D-4927-B04E-2575F13006E3}</a:tableStyleId>
              </a:tblPr>
              <a:tblGrid>
                <a:gridCol w="2666275"/>
                <a:gridCol w="2666275"/>
                <a:gridCol w="2666275"/>
              </a:tblGrid>
              <a:tr h="5907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t>Indicator</a:t>
                      </a:r>
                      <a:endParaRPr b="1"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t>Z score cut offs</a:t>
                      </a:r>
                      <a:endParaRPr b="1"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t>Nutritional Status</a:t>
                      </a:r>
                      <a:endParaRPr b="1" sz="1700" u="none" cap="none" strike="noStrike"/>
                    </a:p>
                  </a:txBody>
                  <a:tcPr marT="91425" marB="91425" marR="91425" marL="91425"/>
                </a:tc>
              </a:tr>
              <a:tr h="590700">
                <a:tc rowSpan="2">
                  <a:txBody>
                    <a:bodyPr/>
                    <a:lstStyle/>
                    <a:p>
                      <a:pPr indent="0" lvl="0" marL="0" marR="0" rtl="0" algn="l">
                        <a:lnSpc>
                          <a:spcPct val="100000"/>
                        </a:lnSpc>
                        <a:spcBef>
                          <a:spcPts val="0"/>
                        </a:spcBef>
                        <a:spcAft>
                          <a:spcPts val="0"/>
                        </a:spcAft>
                        <a:buClr>
                          <a:schemeClr val="dk1"/>
                        </a:buClr>
                        <a:buSzPts val="1100"/>
                        <a:buFont typeface="Arial"/>
                        <a:buNone/>
                      </a:pPr>
                      <a:r>
                        <a:rPr b="1" lang="en-US" sz="1700" u="none" cap="none" strike="noStrike">
                          <a:solidFill>
                            <a:schemeClr val="dk1"/>
                          </a:solidFill>
                        </a:rPr>
                        <a:t>Weight for Age</a:t>
                      </a:r>
                      <a:endParaRPr b="1"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Between -2 and -3</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Moderate underweight</a:t>
                      </a:r>
                      <a:endParaRPr sz="1700" u="none" cap="none" strike="noStrike"/>
                    </a:p>
                  </a:txBody>
                  <a:tcPr marT="91425" marB="91425" marR="91425" marL="91425"/>
                </a:tc>
              </a:tr>
              <a:tr h="590700">
                <a:tc vMerge="1"/>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Less than -3</a:t>
                      </a:r>
                      <a:endParaRPr sz="17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Severe </a:t>
                      </a:r>
                      <a:r>
                        <a:rPr lang="en-US" sz="1700" u="none" cap="none" strike="noStrike">
                          <a:solidFill>
                            <a:schemeClr val="dk1"/>
                          </a:solidFill>
                        </a:rPr>
                        <a:t>underweight</a:t>
                      </a:r>
                      <a:endParaRPr sz="1700" u="none" cap="none" strike="noStrike"/>
                    </a:p>
                  </a:txBody>
                  <a:tcPr marT="91425" marB="91425" marR="91425" marL="91425"/>
                </a:tc>
              </a:tr>
              <a:tr h="590700">
                <a:tc rowSpan="2">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Height for Age</a:t>
                      </a:r>
                      <a:endParaRPr b="1" sz="17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Between -2 and -3</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Moderate stunting</a:t>
                      </a:r>
                      <a:endParaRPr sz="1700" u="none" cap="none" strike="noStrike"/>
                    </a:p>
                  </a:txBody>
                  <a:tcPr marT="91425" marB="91425" marR="91425" marL="91425">
                    <a:lnL cap="flat" cmpd="sng" w="9525">
                      <a:solidFill>
                        <a:srgbClr val="9E9E9E"/>
                      </a:solidFill>
                      <a:prstDash val="solid"/>
                      <a:round/>
                      <a:headEnd len="sm" w="sm" type="none"/>
                      <a:tailEnd len="sm" w="sm" type="none"/>
                    </a:lnL>
                  </a:tcPr>
                </a:tc>
              </a:tr>
              <a:tr h="590700">
                <a:tc vMerge="1"/>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Less than -3</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Severe stunting</a:t>
                      </a:r>
                      <a:endParaRPr sz="1700" u="none" cap="none" strike="noStrike"/>
                    </a:p>
                  </a:txBody>
                  <a:tcPr marT="91425" marB="91425" marR="91425" marL="91425">
                    <a:lnL cap="flat" cmpd="sng" w="9525">
                      <a:solidFill>
                        <a:srgbClr val="9E9E9E"/>
                      </a:solidFill>
                      <a:prstDash val="solid"/>
                      <a:round/>
                      <a:headEnd len="sm" w="sm" type="none"/>
                      <a:tailEnd len="sm" w="sm" type="none"/>
                    </a:lnL>
                  </a:tcPr>
                </a:tc>
              </a:tr>
              <a:tr h="590700">
                <a:tc rowSpan="2">
                  <a:txBody>
                    <a:bodyPr/>
                    <a:lstStyle/>
                    <a:p>
                      <a:pPr indent="0" lvl="0" marL="0" marR="0" rtl="0" algn="l">
                        <a:lnSpc>
                          <a:spcPct val="100000"/>
                        </a:lnSpc>
                        <a:spcBef>
                          <a:spcPts val="0"/>
                        </a:spcBef>
                        <a:spcAft>
                          <a:spcPts val="0"/>
                        </a:spcAft>
                        <a:buClr>
                          <a:srgbClr val="000000"/>
                        </a:buClr>
                        <a:buSzPts val="1700"/>
                        <a:buFont typeface="Arial"/>
                        <a:buNone/>
                      </a:pPr>
                      <a:r>
                        <a:t/>
                      </a:r>
                      <a:endParaRPr b="1" sz="1700" u="none" cap="none" strike="noStrike"/>
                    </a:p>
                    <a:p>
                      <a:pPr indent="0" lvl="0" marL="0" marR="0" rtl="0" algn="l">
                        <a:lnSpc>
                          <a:spcPct val="100000"/>
                        </a:lnSpc>
                        <a:spcBef>
                          <a:spcPts val="0"/>
                        </a:spcBef>
                        <a:spcAft>
                          <a:spcPts val="0"/>
                        </a:spcAft>
                        <a:buClr>
                          <a:schemeClr val="dk1"/>
                        </a:buClr>
                        <a:buSzPts val="1100"/>
                        <a:buFont typeface="Arial"/>
                        <a:buNone/>
                      </a:pPr>
                      <a:r>
                        <a:rPr b="1" lang="en-US" sz="1700" u="none" cap="none" strike="noStrike">
                          <a:solidFill>
                            <a:schemeClr val="dk1"/>
                          </a:solidFill>
                        </a:rPr>
                        <a:t>Weight for Height</a:t>
                      </a:r>
                      <a:endParaRPr b="1" sz="17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Between -2 and -3</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Moderate wasting</a:t>
                      </a:r>
                      <a:endParaRPr sz="1700" u="none" cap="none" strike="noStrike"/>
                    </a:p>
                  </a:txBody>
                  <a:tcPr marT="91425" marB="91425" marR="91425" marL="91425">
                    <a:lnL cap="flat" cmpd="sng" w="9525">
                      <a:solidFill>
                        <a:srgbClr val="9E9E9E"/>
                      </a:solidFill>
                      <a:prstDash val="solid"/>
                      <a:round/>
                      <a:headEnd len="sm" w="sm" type="none"/>
                      <a:tailEnd len="sm" w="sm" type="none"/>
                    </a:lnL>
                  </a:tcPr>
                </a:tc>
              </a:tr>
              <a:tr h="590700">
                <a:tc vMerge="1"/>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Less than -3</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Severe wasting</a:t>
                      </a:r>
                      <a:endParaRPr sz="17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6"/>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3468"/>
              </a:buClr>
              <a:buSzPct val="100000"/>
              <a:buFont typeface="Georgia"/>
              <a:buNone/>
            </a:pPr>
            <a:r>
              <a:rPr b="1" lang="en-US" sz="4000">
                <a:solidFill>
                  <a:srgbClr val="003468"/>
                </a:solidFill>
              </a:rPr>
              <a:t>Section 4: </a:t>
            </a:r>
            <a:br>
              <a:rPr b="1" lang="en-US" sz="4000">
                <a:solidFill>
                  <a:srgbClr val="003468"/>
                </a:solidFill>
              </a:rPr>
            </a:br>
            <a:r>
              <a:rPr b="1" lang="en-US" sz="4000">
                <a:solidFill>
                  <a:srgbClr val="003468"/>
                </a:solidFill>
              </a:rPr>
              <a:t>Mid-Upper Arm Circumference (MUAC)</a:t>
            </a:r>
            <a:endParaRPr sz="4000"/>
          </a:p>
        </p:txBody>
      </p:sp>
      <p:sp>
        <p:nvSpPr>
          <p:cNvPr id="573" name="Google Shape;573;p5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74" name="Google Shape;574;p5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Training Objectives</a:t>
            </a:r>
            <a:endParaRPr/>
          </a:p>
        </p:txBody>
      </p:sp>
      <p:sp>
        <p:nvSpPr>
          <p:cNvPr id="122" name="Google Shape;122;p3"/>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lnSpcReduction="10000"/>
          </a:bodyPr>
          <a:lstStyle/>
          <a:p>
            <a:pPr indent="-514350" lvl="0" marL="514350" rtl="0" algn="l">
              <a:lnSpc>
                <a:spcPct val="90000"/>
              </a:lnSpc>
              <a:spcBef>
                <a:spcPts val="0"/>
              </a:spcBef>
              <a:spcAft>
                <a:spcPts val="0"/>
              </a:spcAft>
              <a:buClr>
                <a:schemeClr val="dk1"/>
              </a:buClr>
              <a:buSzPts val="2800"/>
              <a:buFont typeface="Times New Roman"/>
              <a:buAutoNum type="arabicPeriod"/>
            </a:pPr>
            <a:r>
              <a:rPr lang="en-US"/>
              <a:t>To understand the importance of standardized anthropometric measurements;</a:t>
            </a:r>
            <a:endParaRPr/>
          </a:p>
          <a:p>
            <a:pPr indent="-514350" lvl="0" marL="514350" rtl="0" algn="l">
              <a:lnSpc>
                <a:spcPct val="90000"/>
              </a:lnSpc>
              <a:spcBef>
                <a:spcPts val="750"/>
              </a:spcBef>
              <a:spcAft>
                <a:spcPts val="0"/>
              </a:spcAft>
              <a:buClr>
                <a:schemeClr val="dk1"/>
              </a:buClr>
              <a:buSzPts val="2800"/>
              <a:buFont typeface="Times New Roman"/>
              <a:buAutoNum type="arabicPeriod"/>
            </a:pPr>
            <a:r>
              <a:rPr lang="en-US"/>
              <a:t>To practice performing anthropometric measurements according to standard procedures;</a:t>
            </a:r>
            <a:endParaRPr/>
          </a:p>
          <a:p>
            <a:pPr indent="-514350" lvl="0" marL="514350" rtl="0" algn="l">
              <a:lnSpc>
                <a:spcPct val="90000"/>
              </a:lnSpc>
              <a:spcBef>
                <a:spcPts val="750"/>
              </a:spcBef>
              <a:spcAft>
                <a:spcPts val="0"/>
              </a:spcAft>
              <a:buClr>
                <a:schemeClr val="dk1"/>
              </a:buClr>
              <a:buSzPts val="2800"/>
              <a:buFont typeface="Times New Roman"/>
              <a:buAutoNum type="arabicPeriod"/>
            </a:pPr>
            <a:r>
              <a:rPr lang="en-US"/>
              <a:t>To learn to interpret anthropometric measurements using growth charts;</a:t>
            </a:r>
            <a:endParaRPr/>
          </a:p>
          <a:p>
            <a:pPr indent="-514350" lvl="0" marL="514350" rtl="0" algn="l">
              <a:lnSpc>
                <a:spcPct val="90000"/>
              </a:lnSpc>
              <a:spcBef>
                <a:spcPts val="750"/>
              </a:spcBef>
              <a:spcAft>
                <a:spcPts val="0"/>
              </a:spcAft>
              <a:buClr>
                <a:schemeClr val="dk1"/>
              </a:buClr>
              <a:buSzPts val="2800"/>
              <a:buFont typeface="Times New Roman"/>
              <a:buAutoNum type="arabicPeriod"/>
            </a:pPr>
            <a:r>
              <a:rPr lang="en-US"/>
              <a:t>To practice recording the results of anthropometric measurements;</a:t>
            </a:r>
            <a:endParaRPr/>
          </a:p>
          <a:p>
            <a:pPr indent="-514350" lvl="0" marL="514350" rtl="0" algn="l">
              <a:lnSpc>
                <a:spcPct val="90000"/>
              </a:lnSpc>
              <a:spcBef>
                <a:spcPts val="750"/>
              </a:spcBef>
              <a:spcAft>
                <a:spcPts val="0"/>
              </a:spcAft>
              <a:buClr>
                <a:schemeClr val="dk1"/>
              </a:buClr>
              <a:buSzPts val="2800"/>
              <a:buFont typeface="Times New Roman"/>
              <a:buAutoNum type="arabicPeriod"/>
            </a:pPr>
            <a:r>
              <a:rPr lang="en-US"/>
              <a:t>To learn how to maintain the equipment used for anthropometric measurements.</a:t>
            </a:r>
            <a:endParaRPr/>
          </a:p>
          <a:p>
            <a:pPr indent="0" lvl="0" marL="171450" rtl="0" algn="l">
              <a:lnSpc>
                <a:spcPct val="90000"/>
              </a:lnSpc>
              <a:spcBef>
                <a:spcPts val="750"/>
              </a:spcBef>
              <a:spcAft>
                <a:spcPts val="0"/>
              </a:spcAft>
              <a:buClr>
                <a:schemeClr val="dk1"/>
              </a:buClr>
              <a:buSzPts val="2800"/>
              <a:buNone/>
            </a:pPr>
            <a:r>
              <a:t/>
            </a:r>
            <a:endParaRPr/>
          </a:p>
        </p:txBody>
      </p:sp>
      <p:sp>
        <p:nvSpPr>
          <p:cNvPr id="123" name="Google Shape;123;p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24" name="Google Shape;124;p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7"/>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Importance of MUAC Measurement</a:t>
            </a:r>
            <a:endParaRPr/>
          </a:p>
        </p:txBody>
      </p:sp>
      <p:sp>
        <p:nvSpPr>
          <p:cNvPr id="580" name="Google Shape;580;p57"/>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184150" lvl="0" marL="171450" rtl="0" algn="l">
              <a:lnSpc>
                <a:spcPct val="90000"/>
              </a:lnSpc>
              <a:spcBef>
                <a:spcPts val="0"/>
              </a:spcBef>
              <a:spcAft>
                <a:spcPts val="0"/>
              </a:spcAft>
              <a:buClr>
                <a:schemeClr val="dk1"/>
              </a:buClr>
              <a:buSzPts val="2900"/>
              <a:buChar char="•"/>
            </a:pPr>
            <a:r>
              <a:rPr lang="en-US" sz="2900"/>
              <a:t> Assesses arm muscle and subcutaneous fat.</a:t>
            </a:r>
            <a:endParaRPr sz="2900"/>
          </a:p>
          <a:p>
            <a:pPr indent="-184150" lvl="0" marL="171450" rtl="0" algn="l">
              <a:lnSpc>
                <a:spcPct val="90000"/>
              </a:lnSpc>
              <a:spcBef>
                <a:spcPts val="750"/>
              </a:spcBef>
              <a:spcAft>
                <a:spcPts val="0"/>
              </a:spcAft>
              <a:buClr>
                <a:schemeClr val="dk1"/>
              </a:buClr>
              <a:buSzPts val="2900"/>
              <a:buChar char="•"/>
            </a:pPr>
            <a:r>
              <a:rPr lang="en-US" sz="2900"/>
              <a:t> Good predictor of child mortality risk.</a:t>
            </a:r>
            <a:endParaRPr sz="2900"/>
          </a:p>
          <a:p>
            <a:pPr indent="-184150" lvl="0" marL="171450" rtl="0" algn="l">
              <a:lnSpc>
                <a:spcPct val="90000"/>
              </a:lnSpc>
              <a:spcBef>
                <a:spcPts val="750"/>
              </a:spcBef>
              <a:spcAft>
                <a:spcPts val="0"/>
              </a:spcAft>
              <a:buClr>
                <a:schemeClr val="dk1"/>
              </a:buClr>
              <a:buSzPts val="2900"/>
              <a:buChar char="•"/>
            </a:pPr>
            <a:r>
              <a:rPr lang="en-US" sz="2900"/>
              <a:t> Assesses nutritional status of pregnant women.</a:t>
            </a:r>
            <a:endParaRPr sz="2900"/>
          </a:p>
          <a:p>
            <a:pPr indent="-184150" lvl="0" marL="171450" rtl="0" algn="l">
              <a:lnSpc>
                <a:spcPct val="90000"/>
              </a:lnSpc>
              <a:spcBef>
                <a:spcPts val="750"/>
              </a:spcBef>
              <a:spcAft>
                <a:spcPts val="0"/>
              </a:spcAft>
              <a:buClr>
                <a:schemeClr val="dk1"/>
              </a:buClr>
              <a:buSzPts val="2900"/>
              <a:buChar char="•"/>
            </a:pPr>
            <a:r>
              <a:rPr lang="en-US" sz="2900"/>
              <a:t> Easy screening tool for short-term/ acute malnutrition among children and pregnant women.</a:t>
            </a:r>
            <a:endParaRPr sz="2900"/>
          </a:p>
          <a:p>
            <a:pPr indent="0" lvl="0" marL="171450" rtl="0" algn="l">
              <a:lnSpc>
                <a:spcPct val="90000"/>
              </a:lnSpc>
              <a:spcBef>
                <a:spcPts val="750"/>
              </a:spcBef>
              <a:spcAft>
                <a:spcPts val="0"/>
              </a:spcAft>
              <a:buClr>
                <a:schemeClr val="dk1"/>
              </a:buClr>
              <a:buSzPts val="2800"/>
              <a:buNone/>
            </a:pPr>
            <a:r>
              <a:t/>
            </a:r>
            <a:endParaRPr sz="2400"/>
          </a:p>
        </p:txBody>
      </p:sp>
      <p:sp>
        <p:nvSpPr>
          <p:cNvPr id="581" name="Google Shape;581;p5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82" name="Google Shape;582;p5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8"/>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Mid-Upper Arm Circumference </a:t>
            </a:r>
            <a:br>
              <a:rPr lang="en-US"/>
            </a:br>
            <a:r>
              <a:rPr lang="en-US"/>
              <a:t>(MUAC) - colored tape</a:t>
            </a:r>
            <a:endParaRPr/>
          </a:p>
        </p:txBody>
      </p:sp>
      <p:sp>
        <p:nvSpPr>
          <p:cNvPr id="588" name="Google Shape;588;p58"/>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MUAC is measured using a colored tape that helps in assessing degrees of undernutrition.</a:t>
            </a:r>
            <a:endParaRPr/>
          </a:p>
          <a:p>
            <a:pPr indent="0" lvl="0" marL="171450" rtl="0" algn="l">
              <a:lnSpc>
                <a:spcPct val="90000"/>
              </a:lnSpc>
              <a:spcBef>
                <a:spcPts val="750"/>
              </a:spcBef>
              <a:spcAft>
                <a:spcPts val="0"/>
              </a:spcAft>
              <a:buClr>
                <a:schemeClr val="dk1"/>
              </a:buClr>
              <a:buSzPts val="2800"/>
              <a:buNone/>
            </a:pPr>
            <a:r>
              <a:t/>
            </a:r>
            <a:endParaRPr/>
          </a:p>
        </p:txBody>
      </p:sp>
      <p:sp>
        <p:nvSpPr>
          <p:cNvPr id="589" name="Google Shape;589;p5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590" name="Google Shape;590;p5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591" name="Google Shape;591;p58"/>
          <p:cNvPicPr preferRelativeResize="0"/>
          <p:nvPr/>
        </p:nvPicPr>
        <p:blipFill rotWithShape="1">
          <a:blip r:embed="rId4">
            <a:alphaModFix/>
          </a:blip>
          <a:srcRect b="0" l="0" r="0" t="0"/>
          <a:stretch/>
        </p:blipFill>
        <p:spPr>
          <a:xfrm>
            <a:off x="782158" y="2690915"/>
            <a:ext cx="7579684" cy="312541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Sample Tool for community outreach_Card05.jpg" id="596" name="Google Shape;596;p59"/>
          <p:cNvPicPr preferRelativeResize="0"/>
          <p:nvPr/>
        </p:nvPicPr>
        <p:blipFill rotWithShape="1">
          <a:blip r:embed="rId3">
            <a:alphaModFix/>
          </a:blip>
          <a:srcRect b="0" l="0" r="0" t="0"/>
          <a:stretch/>
        </p:blipFill>
        <p:spPr>
          <a:xfrm>
            <a:off x="263054" y="2304229"/>
            <a:ext cx="8316686" cy="4678364"/>
          </a:xfrm>
          <a:prstGeom prst="rect">
            <a:avLst/>
          </a:prstGeom>
          <a:noFill/>
          <a:ln>
            <a:noFill/>
          </a:ln>
        </p:spPr>
      </p:pic>
      <p:sp>
        <p:nvSpPr>
          <p:cNvPr id="597" name="Google Shape;597;p59"/>
          <p:cNvSpPr txBox="1"/>
          <p:nvPr>
            <p:ph type="title"/>
          </p:nvPr>
        </p:nvSpPr>
        <p:spPr>
          <a:xfrm>
            <a:off x="960700" y="507252"/>
            <a:ext cx="7554600" cy="798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Steps for measuring MUAC</a:t>
            </a:r>
            <a:endParaRPr/>
          </a:p>
        </p:txBody>
      </p:sp>
      <p:sp>
        <p:nvSpPr>
          <p:cNvPr id="598" name="Google Shape;598;p59"/>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1</a:t>
            </a:r>
            <a:r>
              <a:rPr baseline="30000" lang="en-US"/>
              <a:t>st</a:t>
            </a:r>
            <a:r>
              <a:rPr lang="en-US"/>
              <a:t>: Remove any clothing or cover on the child’s left arm. Then, follow these steps: </a:t>
            </a:r>
            <a:endParaRPr/>
          </a:p>
          <a:p>
            <a:pPr indent="0" lvl="0" marL="0" rtl="0" algn="l">
              <a:lnSpc>
                <a:spcPct val="90000"/>
              </a:lnSpc>
              <a:spcBef>
                <a:spcPts val="750"/>
              </a:spcBef>
              <a:spcAft>
                <a:spcPts val="0"/>
              </a:spcAft>
              <a:buClr>
                <a:schemeClr val="dk1"/>
              </a:buClr>
              <a:buSzPts val="2800"/>
              <a:buNone/>
            </a:pPr>
            <a:r>
              <a:t/>
            </a:r>
            <a:endParaRPr/>
          </a:p>
          <a:p>
            <a:pPr indent="0" lvl="0" marL="0" rtl="0" algn="l">
              <a:lnSpc>
                <a:spcPct val="90000"/>
              </a:lnSpc>
              <a:spcBef>
                <a:spcPts val="750"/>
              </a:spcBef>
              <a:spcAft>
                <a:spcPts val="0"/>
              </a:spcAft>
              <a:buClr>
                <a:schemeClr val="dk1"/>
              </a:buClr>
              <a:buSzPts val="2800"/>
              <a:buNone/>
            </a:pPr>
            <a:r>
              <a:rPr lang="en-US"/>
              <a:t> </a:t>
            </a:r>
            <a:endParaRPr/>
          </a:p>
          <a:p>
            <a:pPr indent="0" lvl="0" marL="171450" rtl="0" algn="l">
              <a:lnSpc>
                <a:spcPct val="90000"/>
              </a:lnSpc>
              <a:spcBef>
                <a:spcPts val="750"/>
              </a:spcBef>
              <a:spcAft>
                <a:spcPts val="0"/>
              </a:spcAft>
              <a:buClr>
                <a:schemeClr val="dk1"/>
              </a:buClr>
              <a:buSzPts val="2800"/>
              <a:buNone/>
            </a:pPr>
            <a:r>
              <a:t/>
            </a:r>
            <a:endParaRPr/>
          </a:p>
        </p:txBody>
      </p:sp>
      <p:sp>
        <p:nvSpPr>
          <p:cNvPr id="599" name="Google Shape;599;p5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00" name="Google Shape;600;p59"/>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0"/>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Measuring MUAC</a:t>
            </a:r>
            <a:endParaRPr/>
          </a:p>
        </p:txBody>
      </p:sp>
      <p:sp>
        <p:nvSpPr>
          <p:cNvPr id="606" name="Google Shape;606;p60"/>
          <p:cNvSpPr txBox="1"/>
          <p:nvPr>
            <p:ph idx="1" type="body"/>
          </p:nvPr>
        </p:nvSpPr>
        <p:spPr>
          <a:xfrm>
            <a:off x="686523" y="1670446"/>
            <a:ext cx="7886700" cy="46783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800"/>
              <a:buNone/>
            </a:pPr>
            <a:r>
              <a:rPr lang="en-US" sz="2400">
                <a:latin typeface="Calibri"/>
                <a:ea typeface="Calibri"/>
                <a:cs typeface="Calibri"/>
                <a:sym typeface="Calibri"/>
              </a:rPr>
              <a:t>Two people are needed to complete the MUAC measurement. </a:t>
            </a:r>
            <a:endParaRPr sz="2400"/>
          </a:p>
          <a:p>
            <a:pPr indent="0" lvl="0" marL="0" rtl="0" algn="l">
              <a:lnSpc>
                <a:spcPct val="80000"/>
              </a:lnSpc>
              <a:spcBef>
                <a:spcPts val="0"/>
              </a:spcBef>
              <a:spcAft>
                <a:spcPts val="0"/>
              </a:spcAft>
              <a:buClr>
                <a:schemeClr val="dk1"/>
              </a:buClr>
              <a:buSzPts val="2800"/>
              <a:buNone/>
            </a:pPr>
            <a:r>
              <a:t/>
            </a:r>
            <a:endParaRPr sz="2400">
              <a:latin typeface="Calibri"/>
              <a:ea typeface="Calibri"/>
              <a:cs typeface="Calibri"/>
              <a:sym typeface="Calibri"/>
            </a:endParaRPr>
          </a:p>
          <a:p>
            <a:pPr indent="-438150" lvl="0" marL="514350" rtl="0" algn="l">
              <a:lnSpc>
                <a:spcPct val="80000"/>
              </a:lnSpc>
              <a:spcBef>
                <a:spcPts val="0"/>
              </a:spcBef>
              <a:spcAft>
                <a:spcPts val="0"/>
              </a:spcAft>
              <a:buClr>
                <a:schemeClr val="dk1"/>
              </a:buClr>
              <a:buSzPts val="2400"/>
              <a:buFont typeface="Calibri"/>
              <a:buAutoNum type="arabicPeriod"/>
            </a:pPr>
            <a:r>
              <a:rPr lang="en-US" sz="2400">
                <a:latin typeface="Calibri"/>
                <a:ea typeface="Calibri"/>
                <a:cs typeface="Calibri"/>
                <a:sym typeface="Calibri"/>
              </a:rPr>
              <a:t>The measurer locates the tip of the child’s left shoulder with his/her fingertip.</a:t>
            </a:r>
            <a:endParaRPr sz="2400">
              <a:latin typeface="Calibri"/>
              <a:ea typeface="Calibri"/>
              <a:cs typeface="Calibri"/>
              <a:sym typeface="Calibri"/>
            </a:endParaRPr>
          </a:p>
          <a:p>
            <a:pPr indent="-438150" lvl="0" marL="514350" rtl="0" algn="l">
              <a:lnSpc>
                <a:spcPct val="8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measurer bends the child’s left arm at the elbow to make a right angle. </a:t>
            </a:r>
            <a:endParaRPr sz="2400">
              <a:latin typeface="Calibri"/>
              <a:ea typeface="Calibri"/>
              <a:cs typeface="Calibri"/>
              <a:sym typeface="Calibri"/>
            </a:endParaRPr>
          </a:p>
          <a:p>
            <a:pPr indent="-438150" lvl="0" marL="514350" rtl="0" algn="l">
              <a:lnSpc>
                <a:spcPct val="80000"/>
              </a:lnSpc>
              <a:spcBef>
                <a:spcPts val="750"/>
              </a:spcBef>
              <a:spcAft>
                <a:spcPts val="0"/>
              </a:spcAft>
              <a:buClr>
                <a:schemeClr val="dk1"/>
              </a:buClr>
              <a:buSzPts val="2400"/>
              <a:buFont typeface="Calibri"/>
              <a:buAutoNum type="arabicPeriod"/>
            </a:pPr>
            <a:r>
              <a:rPr lang="en-US" sz="2400">
                <a:latin typeface="Calibri"/>
                <a:ea typeface="Calibri"/>
                <a:cs typeface="Calibri"/>
                <a:sym typeface="Calibri"/>
              </a:rPr>
              <a:t>The measurer places the beginning of the tape (marked by zero) on the tip of the shoulder and holds the tape in place with his/her thumb. </a:t>
            </a:r>
            <a:endParaRPr sz="2400">
              <a:latin typeface="Calibri"/>
              <a:ea typeface="Calibri"/>
              <a:cs typeface="Calibri"/>
              <a:sym typeface="Calibri"/>
            </a:endParaRPr>
          </a:p>
          <a:p>
            <a:pPr indent="0" lvl="0" marL="171450" rtl="0" algn="l">
              <a:lnSpc>
                <a:spcPct val="80000"/>
              </a:lnSpc>
              <a:spcBef>
                <a:spcPts val="750"/>
              </a:spcBef>
              <a:spcAft>
                <a:spcPts val="0"/>
              </a:spcAft>
              <a:buClr>
                <a:schemeClr val="dk1"/>
              </a:buClr>
              <a:buSzPts val="2800"/>
              <a:buNone/>
            </a:pPr>
            <a:r>
              <a:t/>
            </a:r>
            <a:endParaRPr sz="2400"/>
          </a:p>
        </p:txBody>
      </p:sp>
      <p:sp>
        <p:nvSpPr>
          <p:cNvPr id="607" name="Google Shape;607;p6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08" name="Google Shape;608;p6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1"/>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Measuring MUAC</a:t>
            </a:r>
            <a:endParaRPr/>
          </a:p>
        </p:txBody>
      </p:sp>
      <p:sp>
        <p:nvSpPr>
          <p:cNvPr id="614" name="Google Shape;614;p61"/>
          <p:cNvSpPr txBox="1"/>
          <p:nvPr>
            <p:ph idx="1" type="body"/>
          </p:nvPr>
        </p:nvSpPr>
        <p:spPr>
          <a:xfrm>
            <a:off x="686523" y="1670446"/>
            <a:ext cx="5322391" cy="46783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928"/>
              <a:buNone/>
            </a:pPr>
            <a:r>
              <a:rPr lang="en-US" sz="2400">
                <a:latin typeface="Calibri"/>
                <a:ea typeface="Calibri"/>
                <a:cs typeface="Calibri"/>
                <a:sym typeface="Calibri"/>
              </a:rPr>
              <a:t>4. The assistant pulls the tape straight down past the tip of the elbow.</a:t>
            </a:r>
            <a:endParaRPr sz="2400"/>
          </a:p>
          <a:p>
            <a:pPr indent="0" lvl="0" marL="0" rtl="0" algn="l">
              <a:lnSpc>
                <a:spcPct val="100000"/>
              </a:lnSpc>
              <a:spcBef>
                <a:spcPts val="1000"/>
              </a:spcBef>
              <a:spcAft>
                <a:spcPts val="0"/>
              </a:spcAft>
              <a:buClr>
                <a:schemeClr val="dk1"/>
              </a:buClr>
              <a:buSzPts val="1928"/>
              <a:buNone/>
            </a:pPr>
            <a:r>
              <a:rPr lang="en-US" sz="2400">
                <a:latin typeface="Calibri"/>
                <a:ea typeface="Calibri"/>
                <a:cs typeface="Calibri"/>
                <a:sym typeface="Calibri"/>
              </a:rPr>
              <a:t>5. The assistant reads the number at the tip of the elbow to the nearest cm. </a:t>
            </a:r>
            <a:endParaRPr sz="2400"/>
          </a:p>
          <a:p>
            <a:pPr indent="0" lvl="0" marL="0" rtl="0" algn="l">
              <a:lnSpc>
                <a:spcPct val="100000"/>
              </a:lnSpc>
              <a:spcBef>
                <a:spcPts val="1000"/>
              </a:spcBef>
              <a:spcAft>
                <a:spcPts val="0"/>
              </a:spcAft>
              <a:buClr>
                <a:schemeClr val="dk1"/>
              </a:buClr>
              <a:buSzPts val="1928"/>
              <a:buNone/>
            </a:pPr>
            <a:r>
              <a:rPr lang="en-US" sz="2400">
                <a:latin typeface="Calibri"/>
                <a:ea typeface="Calibri"/>
                <a:cs typeface="Calibri"/>
                <a:sym typeface="Calibri"/>
              </a:rPr>
              <a:t>6. The assistant divides the number by two. The result is the </a:t>
            </a:r>
            <a:r>
              <a:rPr b="1" lang="en-US" sz="2400" u="sng">
                <a:latin typeface="Calibri"/>
                <a:ea typeface="Calibri"/>
                <a:cs typeface="Calibri"/>
                <a:sym typeface="Calibri"/>
              </a:rPr>
              <a:t>midpoint of the upper arm</a:t>
            </a:r>
            <a:r>
              <a:rPr lang="en-US" sz="2400">
                <a:latin typeface="Calibri"/>
                <a:ea typeface="Calibri"/>
                <a:cs typeface="Calibri"/>
                <a:sym typeface="Calibri"/>
              </a:rPr>
              <a:t>.</a:t>
            </a:r>
            <a:endParaRPr sz="2400"/>
          </a:p>
          <a:p>
            <a:pPr indent="0" lvl="0" marL="0" rtl="0" algn="l">
              <a:lnSpc>
                <a:spcPct val="100000"/>
              </a:lnSpc>
              <a:spcBef>
                <a:spcPts val="1000"/>
              </a:spcBef>
              <a:spcAft>
                <a:spcPts val="0"/>
              </a:spcAft>
              <a:buClr>
                <a:schemeClr val="dk1"/>
              </a:buClr>
              <a:buSzPts val="1928"/>
              <a:buNone/>
            </a:pPr>
            <a:r>
              <a:rPr lang="en-US" sz="2400">
                <a:latin typeface="Calibri"/>
                <a:ea typeface="Calibri"/>
                <a:cs typeface="Calibri"/>
                <a:sym typeface="Calibri"/>
              </a:rPr>
              <a:t>7. The assistant marks the midpoint with a pen on the arm.</a:t>
            </a:r>
            <a:endParaRPr sz="2400">
              <a:latin typeface="Calibri"/>
              <a:ea typeface="Calibri"/>
              <a:cs typeface="Calibri"/>
              <a:sym typeface="Calibri"/>
            </a:endParaRPr>
          </a:p>
          <a:p>
            <a:pPr indent="-6985" lvl="0" marL="171450" rtl="0" algn="l">
              <a:lnSpc>
                <a:spcPct val="90000"/>
              </a:lnSpc>
              <a:spcBef>
                <a:spcPts val="750"/>
              </a:spcBef>
              <a:spcAft>
                <a:spcPts val="0"/>
              </a:spcAft>
              <a:buClr>
                <a:schemeClr val="dk1"/>
              </a:buClr>
              <a:buSzPts val="2800"/>
              <a:buNone/>
            </a:pPr>
            <a:r>
              <a:t/>
            </a:r>
            <a:endParaRPr sz="2400"/>
          </a:p>
        </p:txBody>
      </p:sp>
      <p:sp>
        <p:nvSpPr>
          <p:cNvPr id="615" name="Google Shape;615;p6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16" name="Google Shape;616;p61"/>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617" name="Google Shape;617;p61"/>
          <p:cNvPicPr preferRelativeResize="0"/>
          <p:nvPr/>
        </p:nvPicPr>
        <p:blipFill rotWithShape="1">
          <a:blip r:embed="rId4">
            <a:alphaModFix/>
          </a:blip>
          <a:srcRect b="0" l="0" r="0" t="0"/>
          <a:stretch/>
        </p:blipFill>
        <p:spPr>
          <a:xfrm>
            <a:off x="6281057" y="1708562"/>
            <a:ext cx="2624818" cy="431391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2"/>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Measuring MUAC</a:t>
            </a:r>
            <a:endParaRPr/>
          </a:p>
        </p:txBody>
      </p:sp>
      <p:sp>
        <p:nvSpPr>
          <p:cNvPr id="623" name="Google Shape;623;p62"/>
          <p:cNvSpPr txBox="1"/>
          <p:nvPr>
            <p:ph idx="1" type="body"/>
          </p:nvPr>
        </p:nvSpPr>
        <p:spPr>
          <a:xfrm>
            <a:off x="686522" y="1382234"/>
            <a:ext cx="8087363" cy="496657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Clr>
                <a:schemeClr val="dk1"/>
              </a:buClr>
              <a:buSzPct val="66820"/>
              <a:buNone/>
            </a:pPr>
            <a:r>
              <a:rPr lang="en-US" sz="2800">
                <a:latin typeface="Calibri"/>
                <a:ea typeface="Calibri"/>
                <a:cs typeface="Calibri"/>
                <a:sym typeface="Calibri"/>
              </a:rPr>
              <a:t>8. The measurer pulls the tape around arm gently at the </a:t>
            </a:r>
            <a:endParaRPr/>
          </a:p>
          <a:p>
            <a:pPr indent="0" lvl="0" marL="0" rtl="0" algn="l">
              <a:lnSpc>
                <a:spcPct val="100000"/>
              </a:lnSpc>
              <a:spcBef>
                <a:spcPts val="0"/>
              </a:spcBef>
              <a:spcAft>
                <a:spcPts val="0"/>
              </a:spcAft>
              <a:buClr>
                <a:schemeClr val="dk1"/>
              </a:buClr>
              <a:buSzPct val="66820"/>
              <a:buNone/>
            </a:pPr>
            <a:r>
              <a:rPr lang="en-US" sz="2800">
                <a:latin typeface="Calibri"/>
                <a:ea typeface="Calibri"/>
                <a:cs typeface="Calibri"/>
                <a:sym typeface="Calibri"/>
              </a:rPr>
              <a:t>marked point</a:t>
            </a:r>
            <a:r>
              <a:rPr lang="en-US"/>
              <a:t> </a:t>
            </a:r>
            <a:r>
              <a:rPr lang="en-US" sz="2800">
                <a:latin typeface="Calibri"/>
                <a:ea typeface="Calibri"/>
                <a:cs typeface="Calibri"/>
                <a:sym typeface="Calibri"/>
              </a:rPr>
              <a:t>(representing the midpoint of the upper arm).</a:t>
            </a:r>
            <a:endParaRPr>
              <a:latin typeface="Calibri"/>
              <a:ea typeface="Calibri"/>
              <a:cs typeface="Calibri"/>
              <a:sym typeface="Calibri"/>
            </a:endParaRPr>
          </a:p>
          <a:p>
            <a:pPr indent="0" lvl="0" marL="0" rtl="0" algn="l">
              <a:lnSpc>
                <a:spcPct val="100000"/>
              </a:lnSpc>
              <a:spcBef>
                <a:spcPts val="750"/>
              </a:spcBef>
              <a:spcAft>
                <a:spcPts val="0"/>
              </a:spcAft>
              <a:buClr>
                <a:schemeClr val="dk1"/>
              </a:buClr>
              <a:buSzPct val="66820"/>
              <a:buNone/>
            </a:pPr>
            <a:r>
              <a:rPr lang="en-US" sz="2800">
                <a:latin typeface="Calibri"/>
                <a:ea typeface="Calibri"/>
                <a:cs typeface="Calibri"/>
                <a:sym typeface="Calibri"/>
              </a:rPr>
              <a:t>9.  The measurer inserts the end of the tape through the opening hole and pulls the tape at both ends to get a feel of  the arm. Do not  pull too tightly and do not have the tape too loose.</a:t>
            </a:r>
            <a:endParaRPr>
              <a:latin typeface="Calibri"/>
              <a:ea typeface="Calibri"/>
              <a:cs typeface="Calibri"/>
              <a:sym typeface="Calibri"/>
            </a:endParaRPr>
          </a:p>
          <a:p>
            <a:pPr indent="0" lvl="0" marL="0" rtl="0" algn="l">
              <a:lnSpc>
                <a:spcPct val="100000"/>
              </a:lnSpc>
              <a:spcBef>
                <a:spcPts val="750"/>
              </a:spcBef>
              <a:spcAft>
                <a:spcPts val="0"/>
              </a:spcAft>
              <a:buClr>
                <a:schemeClr val="dk1"/>
              </a:buClr>
              <a:buSzPct val="66820"/>
              <a:buNone/>
            </a:pPr>
            <a:r>
              <a:rPr lang="en-US" sz="2800">
                <a:latin typeface="Calibri"/>
                <a:ea typeface="Calibri"/>
                <a:cs typeface="Calibri"/>
                <a:sym typeface="Calibri"/>
              </a:rPr>
              <a:t>10.</a:t>
            </a:r>
            <a:r>
              <a:rPr lang="en-US"/>
              <a:t> </a:t>
            </a:r>
            <a:r>
              <a:rPr lang="en-US" sz="2800">
                <a:latin typeface="Calibri"/>
                <a:ea typeface="Calibri"/>
                <a:cs typeface="Calibri"/>
                <a:sym typeface="Calibri"/>
              </a:rPr>
              <a:t>The assistant makes sure the tape is flat on the skin and parallel to the floor.</a:t>
            </a:r>
            <a:endParaRPr>
              <a:latin typeface="Calibri"/>
              <a:ea typeface="Calibri"/>
              <a:cs typeface="Calibri"/>
              <a:sym typeface="Calibri"/>
            </a:endParaRPr>
          </a:p>
          <a:p>
            <a:pPr indent="0" lvl="0" marL="0" rtl="0" algn="l">
              <a:lnSpc>
                <a:spcPct val="100000"/>
              </a:lnSpc>
              <a:spcBef>
                <a:spcPts val="750"/>
              </a:spcBef>
              <a:spcAft>
                <a:spcPts val="0"/>
              </a:spcAft>
              <a:buClr>
                <a:schemeClr val="dk1"/>
              </a:buClr>
              <a:buSzPct val="66820"/>
              <a:buNone/>
            </a:pPr>
            <a:r>
              <a:rPr lang="en-US" sz="2800">
                <a:latin typeface="Calibri"/>
                <a:ea typeface="Calibri"/>
                <a:cs typeface="Calibri"/>
                <a:sym typeface="Calibri"/>
              </a:rPr>
              <a:t>11. The assistant records the</a:t>
            </a:r>
            <a:r>
              <a:rPr lang="en-US"/>
              <a:t> </a:t>
            </a:r>
            <a:br>
              <a:rPr lang="en-US"/>
            </a:br>
            <a:r>
              <a:rPr lang="en-US"/>
              <a:t> </a:t>
            </a:r>
            <a:r>
              <a:rPr lang="en-US" sz="2800">
                <a:latin typeface="Calibri"/>
                <a:ea typeface="Calibri"/>
                <a:cs typeface="Calibri"/>
                <a:sym typeface="Calibri"/>
              </a:rPr>
              <a:t>MUAC measurement to the</a:t>
            </a:r>
            <a:br>
              <a:rPr lang="en-US"/>
            </a:br>
            <a:r>
              <a:rPr lang="en-US"/>
              <a:t> </a:t>
            </a:r>
            <a:r>
              <a:rPr lang="en-US" sz="2800">
                <a:latin typeface="Calibri"/>
                <a:ea typeface="Calibri"/>
                <a:cs typeface="Calibri"/>
                <a:sym typeface="Calibri"/>
              </a:rPr>
              <a:t>nearest cm.</a:t>
            </a:r>
            <a:endParaRPr>
              <a:latin typeface="Calibri"/>
              <a:ea typeface="Calibri"/>
              <a:cs typeface="Calibri"/>
              <a:sym typeface="Calibri"/>
            </a:endParaRPr>
          </a:p>
          <a:p>
            <a:pPr indent="0" lvl="0" marL="0" rtl="0" algn="l">
              <a:lnSpc>
                <a:spcPct val="100000"/>
              </a:lnSpc>
              <a:spcBef>
                <a:spcPts val="750"/>
              </a:spcBef>
              <a:spcAft>
                <a:spcPts val="0"/>
              </a:spcAft>
              <a:buClr>
                <a:schemeClr val="dk1"/>
              </a:buClr>
              <a:buSzPct val="66820"/>
              <a:buNone/>
            </a:pPr>
            <a:r>
              <a:rPr lang="en-US" sz="2800">
                <a:latin typeface="Calibri"/>
                <a:ea typeface="Calibri"/>
                <a:cs typeface="Calibri"/>
                <a:sym typeface="Calibri"/>
              </a:rPr>
              <a:t>12. Repeat steps 1-11 for a </a:t>
            </a:r>
            <a:endParaRPr/>
          </a:p>
          <a:p>
            <a:pPr indent="0" lvl="0" marL="0" rtl="0" algn="l">
              <a:lnSpc>
                <a:spcPct val="100000"/>
              </a:lnSpc>
              <a:spcBef>
                <a:spcPts val="750"/>
              </a:spcBef>
              <a:spcAft>
                <a:spcPts val="0"/>
              </a:spcAft>
              <a:buClr>
                <a:schemeClr val="dk1"/>
              </a:buClr>
              <a:buSzPct val="66820"/>
              <a:buNone/>
            </a:pPr>
            <a:r>
              <a:rPr lang="en-US" sz="2800">
                <a:latin typeface="Calibri"/>
                <a:ea typeface="Calibri"/>
                <a:cs typeface="Calibri"/>
                <a:sym typeface="Calibri"/>
              </a:rPr>
              <a:t>second</a:t>
            </a:r>
            <a:r>
              <a:rPr lang="en-US"/>
              <a:t> </a:t>
            </a:r>
            <a:r>
              <a:rPr lang="en-US" sz="2800">
                <a:latin typeface="Calibri"/>
                <a:ea typeface="Calibri"/>
                <a:cs typeface="Calibri"/>
                <a:sym typeface="Calibri"/>
              </a:rPr>
              <a:t>measurement.</a:t>
            </a:r>
            <a:endParaRPr sz="2800">
              <a:latin typeface="Calibri"/>
              <a:ea typeface="Calibri"/>
              <a:cs typeface="Calibri"/>
              <a:sym typeface="Calibri"/>
            </a:endParaRPr>
          </a:p>
          <a:p>
            <a:pPr indent="-33654" lvl="0" marL="171450" rtl="0" algn="l">
              <a:lnSpc>
                <a:spcPct val="90000"/>
              </a:lnSpc>
              <a:spcBef>
                <a:spcPts val="750"/>
              </a:spcBef>
              <a:spcAft>
                <a:spcPts val="0"/>
              </a:spcAft>
              <a:buClr>
                <a:schemeClr val="dk1"/>
              </a:buClr>
              <a:buSzPct val="100000"/>
              <a:buNone/>
            </a:pPr>
            <a:r>
              <a:t/>
            </a:r>
            <a:endParaRPr/>
          </a:p>
        </p:txBody>
      </p:sp>
      <p:sp>
        <p:nvSpPr>
          <p:cNvPr id="624" name="Google Shape;624;p6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25" name="Google Shape;625;p62"/>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626" name="Google Shape;626;p62"/>
          <p:cNvPicPr preferRelativeResize="0"/>
          <p:nvPr/>
        </p:nvPicPr>
        <p:blipFill rotWithShape="1">
          <a:blip r:embed="rId4">
            <a:alphaModFix/>
          </a:blip>
          <a:srcRect b="0" l="0" r="0" t="0"/>
          <a:stretch/>
        </p:blipFill>
        <p:spPr>
          <a:xfrm>
            <a:off x="4823949" y="3930907"/>
            <a:ext cx="3296100" cy="21933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4"/>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Interpretation of the colors on </a:t>
            </a:r>
            <a:br>
              <a:rPr lang="en-US"/>
            </a:br>
            <a:r>
              <a:rPr lang="en-US"/>
              <a:t>MUAC tape for </a:t>
            </a:r>
            <a:r>
              <a:rPr lang="en-US">
                <a:extLst>
                  <a:ext uri="http://customooxmlschemas.google.com/">
                    <go:slidesCustomData xmlns:go="http://customooxmlschemas.google.com/" textRoundtripDataId="10"/>
                  </a:ext>
                </a:extLst>
              </a:rPr>
              <a:t>children</a:t>
            </a:r>
            <a:r>
              <a:rPr lang="en-US"/>
              <a:t> under 5 years</a:t>
            </a:r>
            <a:endParaRPr/>
          </a:p>
        </p:txBody>
      </p:sp>
      <p:sp>
        <p:nvSpPr>
          <p:cNvPr id="632" name="Google Shape;632;p6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33" name="Google Shape;633;p6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graphicFrame>
        <p:nvGraphicFramePr>
          <p:cNvPr id="634" name="Google Shape;634;p64"/>
          <p:cNvGraphicFramePr/>
          <p:nvPr/>
        </p:nvGraphicFramePr>
        <p:xfrm>
          <a:off x="469122" y="1774372"/>
          <a:ext cx="3000000" cy="3000000"/>
        </p:xfrm>
        <a:graphic>
          <a:graphicData uri="http://schemas.openxmlformats.org/drawingml/2006/table">
            <a:tbl>
              <a:tblPr>
                <a:noFill/>
                <a:tableStyleId>{ACCA98BA-942F-4C8F-BDAF-E49B1A0CA098}</a:tableStyleId>
              </a:tblPr>
              <a:tblGrid>
                <a:gridCol w="2735250"/>
                <a:gridCol w="2735250"/>
                <a:gridCol w="2735250"/>
              </a:tblGrid>
              <a:tr h="859700">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Categorization</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Color on </a:t>
                      </a:r>
                      <a:r>
                        <a:rPr b="1" lang="en-US" sz="2000" u="none" cap="none" strike="noStrike">
                          <a:solidFill>
                            <a:srgbClr val="002060"/>
                          </a:solidFill>
                          <a:latin typeface="Calibri"/>
                          <a:ea typeface="Calibri"/>
                          <a:cs typeface="Calibri"/>
                          <a:sym typeface="Calibri"/>
                        </a:rPr>
                        <a:t>measuring</a:t>
                      </a:r>
                      <a:r>
                        <a:rPr b="1" i="0" lang="en-US" sz="2000" u="none" cap="none" strike="noStrike">
                          <a:solidFill>
                            <a:srgbClr val="002060"/>
                          </a:solidFill>
                          <a:latin typeface="Calibri"/>
                          <a:ea typeface="Calibri"/>
                          <a:cs typeface="Calibri"/>
                          <a:sym typeface="Calibri"/>
                        </a:rPr>
                        <a:t> tape</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MUAC measurement</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9437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Normal</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EF43"/>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Green</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EF43"/>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rgbClr val="002060"/>
                          </a:solidFill>
                          <a:latin typeface="Calibri"/>
                          <a:ea typeface="Calibri"/>
                          <a:cs typeface="Calibri"/>
                          <a:sym typeface="Calibri"/>
                        </a:rPr>
                        <a:t>Greater than </a:t>
                      </a:r>
                      <a:r>
                        <a:rPr b="0" i="0" lang="en-US" sz="2000" u="none" cap="none" strike="noStrike">
                          <a:solidFill>
                            <a:srgbClr val="002060"/>
                          </a:solidFill>
                          <a:latin typeface="Calibri"/>
                          <a:ea typeface="Calibri"/>
                          <a:cs typeface="Calibri"/>
                          <a:sym typeface="Calibri"/>
                        </a:rPr>
                        <a:t>12.5 cm</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EF43"/>
                    </a:solidFill>
                  </a:tcPr>
                </a:tc>
              </a:tr>
              <a:tr h="10632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Moderate </a:t>
                      </a:r>
                      <a:r>
                        <a:rPr lang="en-US" sz="2000" u="none" cap="none" strike="noStrike">
                          <a:solidFill>
                            <a:srgbClr val="002060"/>
                          </a:solidFill>
                          <a:latin typeface="Calibri"/>
                          <a:ea typeface="Calibri"/>
                          <a:cs typeface="Calibri"/>
                          <a:sym typeface="Calibri"/>
                        </a:rPr>
                        <a:t>under</a:t>
                      </a:r>
                      <a:r>
                        <a:rPr b="0" i="0" lang="en-US" sz="2000" u="none" cap="none" strike="noStrike">
                          <a:solidFill>
                            <a:srgbClr val="002060"/>
                          </a:solidFill>
                          <a:latin typeface="Calibri"/>
                          <a:ea typeface="Calibri"/>
                          <a:cs typeface="Calibri"/>
                          <a:sym typeface="Calibri"/>
                        </a:rPr>
                        <a:t>nutrition</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7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Yellow</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7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11.5-12.5cm</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7F"/>
                    </a:solidFill>
                  </a:tcPr>
                </a:tc>
              </a:tr>
              <a:tr h="11211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Severe </a:t>
                      </a:r>
                      <a:r>
                        <a:rPr lang="en-US" sz="2000" u="none" cap="none" strike="noStrike">
                          <a:solidFill>
                            <a:srgbClr val="002060"/>
                          </a:solidFill>
                          <a:latin typeface="Calibri"/>
                          <a:ea typeface="Calibri"/>
                          <a:cs typeface="Calibri"/>
                          <a:sym typeface="Calibri"/>
                        </a:rPr>
                        <a:t>under</a:t>
                      </a:r>
                      <a:r>
                        <a:rPr b="0" i="0" lang="en-US" sz="2000" u="none" cap="none" strike="noStrike">
                          <a:solidFill>
                            <a:srgbClr val="002060"/>
                          </a:solidFill>
                          <a:latin typeface="Calibri"/>
                          <a:ea typeface="Calibri"/>
                          <a:cs typeface="Calibri"/>
                          <a:sym typeface="Calibri"/>
                        </a:rPr>
                        <a:t>nutrition</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313"/>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alibri"/>
                          <a:ea typeface="Calibri"/>
                          <a:cs typeface="Calibri"/>
                          <a:sym typeface="Calibri"/>
                        </a:rPr>
                        <a:t>Red</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313"/>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rgbClr val="002060"/>
                          </a:solidFill>
                          <a:latin typeface="Calibri"/>
                          <a:ea typeface="Calibri"/>
                          <a:cs typeface="Calibri"/>
                          <a:sym typeface="Calibri"/>
                        </a:rPr>
                        <a:t>Less than </a:t>
                      </a:r>
                      <a:r>
                        <a:rPr b="0" i="0" lang="en-US" sz="2000" u="none" cap="none" strike="noStrike">
                          <a:solidFill>
                            <a:srgbClr val="002060"/>
                          </a:solidFill>
                          <a:latin typeface="Calibri"/>
                          <a:ea typeface="Calibri"/>
                          <a:cs typeface="Calibri"/>
                          <a:sym typeface="Calibri"/>
                        </a:rPr>
                        <a:t>11.5cm</a:t>
                      </a:r>
                      <a:endParaRPr sz="2000" u="none" cap="none" strike="noStrike">
                        <a:latin typeface="Calibri"/>
                        <a:ea typeface="Calibri"/>
                        <a:cs typeface="Calibri"/>
                        <a:sym typeface="Calibri"/>
                      </a:endParaRPr>
                    </a:p>
                  </a:txBody>
                  <a:tcPr marT="31750" marB="3175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313"/>
                    </a:solidFill>
                  </a:tcPr>
                </a:tc>
              </a:tr>
            </a:tbl>
          </a:graphicData>
        </a:graphic>
      </p:graphicFrame>
      <p:sp>
        <p:nvSpPr>
          <p:cNvPr id="635" name="Google Shape;635;p64"/>
          <p:cNvSpPr txBox="1"/>
          <p:nvPr/>
        </p:nvSpPr>
        <p:spPr>
          <a:xfrm>
            <a:off x="960700" y="6136750"/>
            <a:ext cx="520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Source: WHO/UNICEF/WFP 2014; WHO 2013.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6"/>
          <p:cNvSpPr txBox="1"/>
          <p:nvPr>
            <p:ph type="title"/>
          </p:nvPr>
        </p:nvSpPr>
        <p:spPr>
          <a:xfrm>
            <a:off x="314325" y="2225562"/>
            <a:ext cx="8515200" cy="1634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5: </a:t>
            </a:r>
            <a:br>
              <a:rPr b="1" lang="en-US" sz="4000">
                <a:solidFill>
                  <a:srgbClr val="003468"/>
                </a:solidFill>
              </a:rPr>
            </a:br>
            <a:r>
              <a:rPr b="1" lang="en-US" sz="4000">
                <a:solidFill>
                  <a:srgbClr val="003468"/>
                </a:solidFill>
              </a:rPr>
              <a:t>Head Circumference</a:t>
            </a:r>
            <a:endParaRPr sz="4000"/>
          </a:p>
        </p:txBody>
      </p:sp>
      <p:sp>
        <p:nvSpPr>
          <p:cNvPr id="641" name="Google Shape;641;p6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42" name="Google Shape;642;p6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7"/>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Head Circumference</a:t>
            </a:r>
            <a:endParaRPr/>
          </a:p>
        </p:txBody>
      </p:sp>
      <p:sp>
        <p:nvSpPr>
          <p:cNvPr id="648" name="Google Shape;648;p67"/>
          <p:cNvSpPr txBox="1"/>
          <p:nvPr>
            <p:ph idx="1" type="body"/>
          </p:nvPr>
        </p:nvSpPr>
        <p:spPr>
          <a:xfrm>
            <a:off x="686522" y="1670446"/>
            <a:ext cx="8087363" cy="4678363"/>
          </a:xfrm>
          <a:prstGeom prst="rect">
            <a:avLst/>
          </a:prstGeom>
          <a:noFill/>
          <a:ln>
            <a:noFill/>
          </a:ln>
        </p:spPr>
        <p:txBody>
          <a:bodyPr anchorCtr="0" anchor="t" bIns="45700" lIns="91425" spcFirstLastPara="1" rIns="91425" wrap="square" tIns="45700">
            <a:normAutofit/>
          </a:bodyPr>
          <a:lstStyle/>
          <a:p>
            <a:pPr indent="-152400" lvl="0" marL="171450" rtl="0" algn="l">
              <a:lnSpc>
                <a:spcPct val="90000"/>
              </a:lnSpc>
              <a:spcBef>
                <a:spcPts val="0"/>
              </a:spcBef>
              <a:spcAft>
                <a:spcPts val="0"/>
              </a:spcAft>
              <a:buClr>
                <a:schemeClr val="dk1"/>
              </a:buClr>
              <a:buSzPts val="2400"/>
              <a:buChar char="•"/>
            </a:pPr>
            <a:r>
              <a:rPr lang="en-US" sz="2400"/>
              <a:t> Head circumference is the measurement of a child's head around its largest area.</a:t>
            </a:r>
            <a:endParaRPr sz="2400"/>
          </a:p>
          <a:p>
            <a:pPr indent="-152400" lvl="0" marL="171450" rtl="0" algn="l">
              <a:lnSpc>
                <a:spcPct val="90000"/>
              </a:lnSpc>
              <a:spcBef>
                <a:spcPts val="750"/>
              </a:spcBef>
              <a:spcAft>
                <a:spcPts val="0"/>
              </a:spcAft>
              <a:buClr>
                <a:schemeClr val="dk1"/>
              </a:buClr>
              <a:buSzPts val="2400"/>
              <a:buChar char="•"/>
            </a:pPr>
            <a:r>
              <a:rPr lang="en-US" sz="2400"/>
              <a:t> It is important for all children under 2 years as it reflects head growth:</a:t>
            </a:r>
            <a:endParaRPr sz="2400"/>
          </a:p>
          <a:p>
            <a:pPr indent="-171450" lvl="1" marL="514350" rtl="0" algn="l">
              <a:lnSpc>
                <a:spcPct val="90000"/>
              </a:lnSpc>
              <a:spcBef>
                <a:spcPts val="375"/>
              </a:spcBef>
              <a:spcAft>
                <a:spcPts val="0"/>
              </a:spcAft>
              <a:buClr>
                <a:schemeClr val="dk1"/>
              </a:buClr>
              <a:buSzPts val="2400"/>
              <a:buChar char="•"/>
            </a:pPr>
            <a:r>
              <a:rPr lang="en-US" sz="2400"/>
              <a:t> A head that is larger than normal or increasing in size faster than normal may be a sign of several problems, including water on the brain: </a:t>
            </a:r>
            <a:r>
              <a:rPr b="1" lang="en-US" sz="2400"/>
              <a:t>hydrocephalus.</a:t>
            </a:r>
            <a:endParaRPr sz="2400"/>
          </a:p>
          <a:p>
            <a:pPr indent="-171450" lvl="1" marL="514350" rtl="0" algn="l">
              <a:lnSpc>
                <a:spcPct val="90000"/>
              </a:lnSpc>
              <a:spcBef>
                <a:spcPts val="375"/>
              </a:spcBef>
              <a:spcAft>
                <a:spcPts val="0"/>
              </a:spcAft>
              <a:buClr>
                <a:schemeClr val="dk1"/>
              </a:buClr>
              <a:buSzPts val="2400"/>
              <a:buChar char="•"/>
            </a:pPr>
            <a:r>
              <a:rPr lang="en-US" sz="2400"/>
              <a:t> A small head size or slow growth rate may be a sign that the brain is not developing properly: </a:t>
            </a:r>
            <a:r>
              <a:rPr b="1" lang="en-US" sz="2400"/>
              <a:t>microcephaly.</a:t>
            </a:r>
            <a:endParaRPr sz="2400"/>
          </a:p>
          <a:p>
            <a:pPr indent="0" lvl="0" marL="171450" rtl="0" algn="l">
              <a:lnSpc>
                <a:spcPct val="90000"/>
              </a:lnSpc>
              <a:spcBef>
                <a:spcPts val="750"/>
              </a:spcBef>
              <a:spcAft>
                <a:spcPts val="0"/>
              </a:spcAft>
              <a:buClr>
                <a:schemeClr val="dk1"/>
              </a:buClr>
              <a:buSzPts val="2800"/>
              <a:buNone/>
            </a:pPr>
            <a:r>
              <a:t/>
            </a:r>
            <a:endParaRPr sz="2400"/>
          </a:p>
        </p:txBody>
      </p:sp>
      <p:sp>
        <p:nvSpPr>
          <p:cNvPr id="649" name="Google Shape;649;p6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50" name="Google Shape;650;p6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8"/>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Measure head circumference</a:t>
            </a:r>
            <a:endParaRPr/>
          </a:p>
        </p:txBody>
      </p:sp>
      <p:sp>
        <p:nvSpPr>
          <p:cNvPr id="656" name="Google Shape;656;p68"/>
          <p:cNvSpPr txBox="1"/>
          <p:nvPr>
            <p:ph idx="1" type="body"/>
          </p:nvPr>
        </p:nvSpPr>
        <p:spPr>
          <a:xfrm>
            <a:off x="686522" y="1598796"/>
            <a:ext cx="5583600" cy="46785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en-US" sz="2400"/>
              <a:t>Use a flexible, non-stretchable tape.</a:t>
            </a:r>
            <a:endParaRPr sz="2400"/>
          </a:p>
          <a:p>
            <a:pPr indent="-381000" lvl="0" marL="457200" rtl="0" algn="l">
              <a:lnSpc>
                <a:spcPct val="90000"/>
              </a:lnSpc>
              <a:spcBef>
                <a:spcPts val="1000"/>
              </a:spcBef>
              <a:spcAft>
                <a:spcPts val="0"/>
              </a:spcAft>
              <a:buSzPts val="2400"/>
              <a:buChar char="•"/>
            </a:pPr>
            <a:r>
              <a:rPr lang="en-US" sz="2400"/>
              <a:t>Position the tape around the largest area of the head, just above the eyebrows and above the ear. Record the measurement.</a:t>
            </a:r>
            <a:endParaRPr sz="2400"/>
          </a:p>
          <a:p>
            <a:pPr indent="-381000" lvl="0" marL="457200" rtl="0" algn="l">
              <a:lnSpc>
                <a:spcPct val="90000"/>
              </a:lnSpc>
              <a:spcBef>
                <a:spcPts val="1000"/>
              </a:spcBef>
              <a:spcAft>
                <a:spcPts val="0"/>
              </a:spcAft>
              <a:buSzPts val="2400"/>
              <a:buChar char="•"/>
            </a:pPr>
            <a:r>
              <a:rPr lang="en-US" sz="2400"/>
              <a:t>Repeat for a second measurement to increase reliability. </a:t>
            </a:r>
            <a:endParaRPr sz="2400"/>
          </a:p>
          <a:p>
            <a:pPr indent="-381000" lvl="0" marL="457200" rtl="0" algn="l">
              <a:lnSpc>
                <a:spcPct val="90000"/>
              </a:lnSpc>
              <a:spcBef>
                <a:spcPts val="1000"/>
              </a:spcBef>
              <a:spcAft>
                <a:spcPts val="1000"/>
              </a:spcAft>
              <a:buSzPts val="2400"/>
              <a:buChar char="•"/>
            </a:pPr>
            <a:r>
              <a:rPr lang="en-US" sz="2400"/>
              <a:t>For infants who cannot hold up their heads, have the mother hold the baby in her lap and gently put her hand around the back of the neck to hold up the head.</a:t>
            </a:r>
            <a:endParaRPr sz="2400"/>
          </a:p>
        </p:txBody>
      </p:sp>
      <p:sp>
        <p:nvSpPr>
          <p:cNvPr id="657" name="Google Shape;657;p6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58" name="Google Shape;658;p6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659" name="Google Shape;659;p68"/>
          <p:cNvPicPr preferRelativeResize="0"/>
          <p:nvPr/>
        </p:nvPicPr>
        <p:blipFill rotWithShape="1">
          <a:blip r:embed="rId4">
            <a:alphaModFix/>
          </a:blip>
          <a:srcRect b="0" l="0" r="0" t="0"/>
          <a:stretch/>
        </p:blipFill>
        <p:spPr>
          <a:xfrm>
            <a:off x="6411686" y="1528930"/>
            <a:ext cx="2438400" cy="2324201"/>
          </a:xfrm>
          <a:prstGeom prst="rect">
            <a:avLst/>
          </a:prstGeom>
          <a:noFill/>
          <a:ln cap="flat" cmpd="sng" w="9525">
            <a:solidFill>
              <a:schemeClr val="dk1"/>
            </a:solidFill>
            <a:prstDash val="solid"/>
            <a:round/>
            <a:headEnd len="sm" w="sm" type="none"/>
            <a:tailEnd len="sm" w="sm" type="none"/>
          </a:ln>
        </p:spPr>
      </p:pic>
      <p:pic>
        <p:nvPicPr>
          <p:cNvPr id="660" name="Google Shape;660;p68"/>
          <p:cNvPicPr preferRelativeResize="0"/>
          <p:nvPr/>
        </p:nvPicPr>
        <p:blipFill rotWithShape="1">
          <a:blip r:embed="rId5">
            <a:alphaModFix/>
          </a:blip>
          <a:srcRect b="0" l="0" r="0" t="0"/>
          <a:stretch/>
        </p:blipFill>
        <p:spPr>
          <a:xfrm>
            <a:off x="6411686" y="4109314"/>
            <a:ext cx="2438400" cy="192394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Georgia"/>
              <a:buNone/>
            </a:pPr>
            <a:r>
              <a:rPr lang="en-US" sz="3600"/>
              <a:t>The meaning of the word ‘anthropometry’</a:t>
            </a:r>
            <a:endParaRPr/>
          </a:p>
        </p:txBody>
      </p:sp>
      <p:sp>
        <p:nvSpPr>
          <p:cNvPr id="130" name="Google Shape;130;p5"/>
          <p:cNvSpPr txBox="1"/>
          <p:nvPr>
            <p:ph idx="1" type="body"/>
          </p:nvPr>
        </p:nvSpPr>
        <p:spPr>
          <a:xfrm>
            <a:off x="686522" y="1670446"/>
            <a:ext cx="8286027" cy="4678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US"/>
              <a:t>The word </a:t>
            </a:r>
            <a:r>
              <a:rPr i="1" lang="en-US"/>
              <a:t>anthropometry</a:t>
            </a:r>
            <a:r>
              <a:rPr lang="en-US"/>
              <a:t> is derived from Greek: </a:t>
            </a:r>
            <a:br>
              <a:rPr lang="en-US"/>
            </a:br>
            <a:endParaRPr/>
          </a:p>
          <a:p>
            <a:pPr indent="-177800" lvl="1" marL="514350" rtl="0" algn="l">
              <a:lnSpc>
                <a:spcPct val="90000"/>
              </a:lnSpc>
              <a:spcBef>
                <a:spcPts val="375"/>
              </a:spcBef>
              <a:spcAft>
                <a:spcPts val="0"/>
              </a:spcAft>
              <a:buClr>
                <a:schemeClr val="dk1"/>
              </a:buClr>
              <a:buSzPts val="2800"/>
              <a:buFont typeface="Calibri"/>
              <a:buChar char="●"/>
            </a:pPr>
            <a:r>
              <a:rPr i="1" lang="en-US" sz="2800"/>
              <a:t> anthropo</a:t>
            </a:r>
            <a:r>
              <a:rPr lang="en-US" sz="2800"/>
              <a:t> means human</a:t>
            </a:r>
            <a:endParaRPr sz="2800"/>
          </a:p>
          <a:p>
            <a:pPr indent="-177800" lvl="1" marL="514350" rtl="0" algn="l">
              <a:lnSpc>
                <a:spcPct val="90000"/>
              </a:lnSpc>
              <a:spcBef>
                <a:spcPts val="375"/>
              </a:spcBef>
              <a:spcAft>
                <a:spcPts val="0"/>
              </a:spcAft>
              <a:buClr>
                <a:schemeClr val="dk1"/>
              </a:buClr>
              <a:buSzPts val="2800"/>
              <a:buFont typeface="Calibri"/>
              <a:buChar char="●"/>
            </a:pPr>
            <a:r>
              <a:rPr i="1" lang="en-US" sz="2800"/>
              <a:t> metry</a:t>
            </a:r>
            <a:r>
              <a:rPr lang="en-US" sz="2800"/>
              <a:t> means measurement</a:t>
            </a:r>
            <a:endParaRPr sz="2800"/>
          </a:p>
          <a:p>
            <a:pPr indent="0" lvl="0" marL="0" rtl="0" algn="l">
              <a:lnSpc>
                <a:spcPct val="90000"/>
              </a:lnSpc>
              <a:spcBef>
                <a:spcPts val="750"/>
              </a:spcBef>
              <a:spcAft>
                <a:spcPts val="0"/>
              </a:spcAft>
              <a:buClr>
                <a:schemeClr val="dk1"/>
              </a:buClr>
              <a:buSzPts val="3600"/>
              <a:buNone/>
            </a:pPr>
            <a:r>
              <a:t/>
            </a:r>
            <a:endParaRPr/>
          </a:p>
          <a:p>
            <a:pPr indent="0" lvl="0" marL="0" rtl="0" algn="l">
              <a:lnSpc>
                <a:spcPct val="90000"/>
              </a:lnSpc>
              <a:spcBef>
                <a:spcPts val="750"/>
              </a:spcBef>
              <a:spcAft>
                <a:spcPts val="0"/>
              </a:spcAft>
              <a:buClr>
                <a:schemeClr val="dk1"/>
              </a:buClr>
              <a:buSzPts val="3600"/>
              <a:buNone/>
            </a:pPr>
            <a:r>
              <a:rPr lang="en-US"/>
              <a:t>Hence, ‘anthropometry’ is the </a:t>
            </a:r>
            <a:r>
              <a:rPr b="1" lang="en-US"/>
              <a:t>measurement of the human body and its parts.</a:t>
            </a:r>
            <a:endParaRPr/>
          </a:p>
          <a:p>
            <a:pPr indent="0" lvl="0" marL="171450" rtl="0" algn="l">
              <a:lnSpc>
                <a:spcPct val="90000"/>
              </a:lnSpc>
              <a:spcBef>
                <a:spcPts val="750"/>
              </a:spcBef>
              <a:spcAft>
                <a:spcPts val="0"/>
              </a:spcAft>
              <a:buClr>
                <a:schemeClr val="dk1"/>
              </a:buClr>
              <a:buSzPts val="2800"/>
              <a:buNone/>
            </a:pPr>
            <a:r>
              <a:t/>
            </a:r>
            <a:endParaRPr/>
          </a:p>
        </p:txBody>
      </p:sp>
      <p:sp>
        <p:nvSpPr>
          <p:cNvPr id="131" name="Google Shape;131;p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32" name="Google Shape;132;p5"/>
          <p:cNvPicPr preferRelativeResize="0"/>
          <p:nvPr/>
        </p:nvPicPr>
        <p:blipFill rotWithShape="1">
          <a:blip r:embed="rId3">
            <a:alphaModFix/>
          </a:blip>
          <a:srcRect b="0" l="12337" r="6366" t="0"/>
          <a:stretch/>
        </p:blipFill>
        <p:spPr>
          <a:xfrm>
            <a:off x="299000" y="6124227"/>
            <a:ext cx="686523" cy="64063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0"/>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Head Circumference for  </a:t>
            </a:r>
            <a:endParaRPr/>
          </a:p>
        </p:txBody>
      </p:sp>
      <p:sp>
        <p:nvSpPr>
          <p:cNvPr id="666" name="Google Shape;666;p70"/>
          <p:cNvSpPr txBox="1"/>
          <p:nvPr>
            <p:ph idx="12" type="sldNum"/>
          </p:nvPr>
        </p:nvSpPr>
        <p:spPr>
          <a:xfrm>
            <a:off x="7006097" y="627405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67" name="Google Shape;667;p70"/>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668" name="Google Shape;668;p70"/>
          <p:cNvPicPr preferRelativeResize="0"/>
          <p:nvPr/>
        </p:nvPicPr>
        <p:blipFill rotWithShape="1">
          <a:blip r:embed="rId4">
            <a:alphaModFix/>
          </a:blip>
          <a:srcRect b="0" l="0" r="0" t="0"/>
          <a:stretch/>
        </p:blipFill>
        <p:spPr>
          <a:xfrm>
            <a:off x="0" y="-39126"/>
            <a:ext cx="9144000" cy="6163366"/>
          </a:xfrm>
          <a:prstGeom prst="rect">
            <a:avLst/>
          </a:prstGeom>
          <a:noFill/>
          <a:ln>
            <a:noFill/>
          </a:ln>
        </p:spPr>
      </p:pic>
      <p:sp>
        <p:nvSpPr>
          <p:cNvPr id="669" name="Google Shape;669;p70"/>
          <p:cNvSpPr/>
          <p:nvPr/>
        </p:nvSpPr>
        <p:spPr>
          <a:xfrm>
            <a:off x="3497550" y="991447"/>
            <a:ext cx="2148900" cy="747600"/>
          </a:xfrm>
          <a:prstGeom prst="wedgeEllipseCallout">
            <a:avLst>
              <a:gd fmla="val -35217" name="adj1"/>
              <a:gd fmla="val 147465" name="adj2"/>
            </a:avLst>
          </a:prstGeom>
          <a:solidFill>
            <a:srgbClr val="00EF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Girl 10 Months 44cm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0313"/>
                </a:solidFill>
                <a:latin typeface="Arial"/>
                <a:ea typeface="Arial"/>
                <a:cs typeface="Arial"/>
                <a:sym typeface="Arial"/>
              </a:rPr>
              <a:t>Normal </a:t>
            </a:r>
            <a:endParaRPr b="1" i="0" sz="1400" u="none" cap="none" strike="noStrike">
              <a:solidFill>
                <a:srgbClr val="FF0313"/>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1"/>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Head Circumference for Age</a:t>
            </a:r>
            <a:endParaRPr/>
          </a:p>
        </p:txBody>
      </p:sp>
      <p:sp>
        <p:nvSpPr>
          <p:cNvPr id="675" name="Google Shape;675;p7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76" name="Google Shape;676;p71"/>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677" name="Google Shape;677;p71"/>
          <p:cNvPicPr preferRelativeResize="0"/>
          <p:nvPr/>
        </p:nvPicPr>
        <p:blipFill rotWithShape="1">
          <a:blip r:embed="rId4">
            <a:alphaModFix/>
          </a:blip>
          <a:srcRect b="0" l="0" r="0" t="0"/>
          <a:stretch/>
        </p:blipFill>
        <p:spPr>
          <a:xfrm>
            <a:off x="0" y="0"/>
            <a:ext cx="9252857" cy="6124240"/>
          </a:xfrm>
          <a:prstGeom prst="rect">
            <a:avLst/>
          </a:prstGeom>
          <a:noFill/>
          <a:ln>
            <a:noFill/>
          </a:ln>
        </p:spPr>
      </p:pic>
      <p:sp>
        <p:nvSpPr>
          <p:cNvPr id="678" name="Google Shape;678;p71"/>
          <p:cNvSpPr/>
          <p:nvPr/>
        </p:nvSpPr>
        <p:spPr>
          <a:xfrm>
            <a:off x="2634996" y="1138508"/>
            <a:ext cx="1972800" cy="764100"/>
          </a:xfrm>
          <a:prstGeom prst="wedgeRoundRectCallout">
            <a:avLst>
              <a:gd fmla="val -19665" name="adj1"/>
              <a:gd fmla="val 152630" name="adj2"/>
              <a:gd fmla="val 0" name="adj3"/>
            </a:avLst>
          </a:prstGeom>
          <a:solidFill>
            <a:srgbClr val="F8A6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Boy 8 Months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43 cm</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0313"/>
                </a:solidFill>
                <a:latin typeface="Arial"/>
                <a:ea typeface="Arial"/>
                <a:cs typeface="Arial"/>
                <a:sym typeface="Arial"/>
              </a:rPr>
              <a:t>Small Head for Age</a:t>
            </a:r>
            <a:endParaRPr b="1" i="0" sz="1400" u="none" cap="none" strike="noStrike">
              <a:solidFill>
                <a:srgbClr val="FF0313"/>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9"/>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3468"/>
              </a:buClr>
              <a:buSzPct val="100000"/>
              <a:buFont typeface="Georgia"/>
              <a:buNone/>
            </a:pPr>
            <a:r>
              <a:rPr b="1" lang="en-US" sz="4000">
                <a:solidFill>
                  <a:srgbClr val="003468"/>
                </a:solidFill>
              </a:rPr>
              <a:t>Section 6: </a:t>
            </a:r>
            <a:endParaRPr b="1" sz="4000">
              <a:solidFill>
                <a:srgbClr val="003468"/>
              </a:solidFill>
            </a:endParaRPr>
          </a:p>
          <a:p>
            <a:pPr indent="0" lvl="0" marL="0" rtl="0" algn="ctr">
              <a:lnSpc>
                <a:spcPct val="90000"/>
              </a:lnSpc>
              <a:spcBef>
                <a:spcPts val="0"/>
              </a:spcBef>
              <a:spcAft>
                <a:spcPts val="0"/>
              </a:spcAft>
              <a:buClr>
                <a:srgbClr val="003468"/>
              </a:buClr>
              <a:buSzPct val="100000"/>
              <a:buFont typeface="Georgia"/>
              <a:buNone/>
            </a:pPr>
            <a:r>
              <a:rPr b="1" lang="en-US" sz="4000">
                <a:solidFill>
                  <a:srgbClr val="003468"/>
                </a:solidFill>
              </a:rPr>
              <a:t>Recording Anthropometric Measurements</a:t>
            </a:r>
            <a:endParaRPr sz="4000"/>
          </a:p>
        </p:txBody>
      </p:sp>
      <p:sp>
        <p:nvSpPr>
          <p:cNvPr id="684" name="Google Shape;684;p79"/>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85" name="Google Shape;685;p79"/>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0"/>
          <p:cNvSpPr txBox="1"/>
          <p:nvPr>
            <p:ph type="title"/>
          </p:nvPr>
        </p:nvSpPr>
        <p:spPr>
          <a:xfrm>
            <a:off x="407973" y="317713"/>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Measurement form: page 1</a:t>
            </a:r>
            <a:endParaRPr/>
          </a:p>
        </p:txBody>
      </p:sp>
      <p:sp>
        <p:nvSpPr>
          <p:cNvPr id="691" name="Google Shape;691;p8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692" name="Google Shape;692;p80"/>
          <p:cNvPicPr preferRelativeResize="0"/>
          <p:nvPr/>
        </p:nvPicPr>
        <p:blipFill rotWithShape="1">
          <a:blip r:embed="rId4">
            <a:alphaModFix/>
          </a:blip>
          <a:srcRect b="0" l="12337" r="6366" t="0"/>
          <a:stretch/>
        </p:blipFill>
        <p:spPr>
          <a:xfrm>
            <a:off x="0" y="6124240"/>
            <a:ext cx="686523" cy="640639"/>
          </a:xfrm>
          <a:prstGeom prst="rect">
            <a:avLst/>
          </a:prstGeom>
          <a:noFill/>
          <a:ln>
            <a:noFill/>
          </a:ln>
        </p:spPr>
      </p:pic>
      <p:pic>
        <p:nvPicPr>
          <p:cNvPr id="693" name="Google Shape;693;p80"/>
          <p:cNvPicPr preferRelativeResize="0"/>
          <p:nvPr/>
        </p:nvPicPr>
        <p:blipFill rotWithShape="1">
          <a:blip r:embed="rId5">
            <a:alphaModFix/>
          </a:blip>
          <a:srcRect b="0" l="0" r="0" t="0"/>
          <a:stretch/>
        </p:blipFill>
        <p:spPr>
          <a:xfrm>
            <a:off x="566050" y="1668250"/>
            <a:ext cx="8013700" cy="43945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1"/>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Measurement form: page 2</a:t>
            </a:r>
            <a:endParaRPr/>
          </a:p>
        </p:txBody>
      </p:sp>
      <p:sp>
        <p:nvSpPr>
          <p:cNvPr id="699" name="Google Shape;699;p8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00" name="Google Shape;700;p81"/>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701" name="Google Shape;701;p81"/>
          <p:cNvPicPr preferRelativeResize="0"/>
          <p:nvPr/>
        </p:nvPicPr>
        <p:blipFill rotWithShape="1">
          <a:blip r:embed="rId4">
            <a:alphaModFix/>
          </a:blip>
          <a:srcRect b="0" l="0" r="0" t="0"/>
          <a:stretch/>
        </p:blipFill>
        <p:spPr>
          <a:xfrm>
            <a:off x="298791" y="1487488"/>
            <a:ext cx="8672213" cy="467836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2"/>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7: </a:t>
            </a:r>
            <a:br>
              <a:rPr b="1" lang="en-US" sz="4000">
                <a:solidFill>
                  <a:srgbClr val="003468"/>
                </a:solidFill>
              </a:rPr>
            </a:br>
            <a:r>
              <a:rPr b="1" lang="en-US" sz="4000">
                <a:solidFill>
                  <a:srgbClr val="003468"/>
                </a:solidFill>
              </a:rPr>
              <a:t>Equipment Maintenance </a:t>
            </a:r>
            <a:endParaRPr sz="4000"/>
          </a:p>
        </p:txBody>
      </p:sp>
      <p:sp>
        <p:nvSpPr>
          <p:cNvPr id="707" name="Google Shape;707;p8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08" name="Google Shape;708;p82"/>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3"/>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Scale calibration</a:t>
            </a:r>
            <a:endParaRPr/>
          </a:p>
        </p:txBody>
      </p:sp>
      <p:sp>
        <p:nvSpPr>
          <p:cNvPr id="714" name="Google Shape;714;p83"/>
          <p:cNvSpPr txBox="1"/>
          <p:nvPr>
            <p:ph idx="1" type="body"/>
          </p:nvPr>
        </p:nvSpPr>
        <p:spPr>
          <a:xfrm>
            <a:off x="686522" y="1670446"/>
            <a:ext cx="8087363" cy="4678363"/>
          </a:xfrm>
          <a:prstGeom prst="rect">
            <a:avLst/>
          </a:prstGeom>
          <a:noFill/>
          <a:ln>
            <a:noFill/>
          </a:ln>
        </p:spPr>
        <p:txBody>
          <a:bodyPr anchorCtr="0" anchor="t" bIns="45700" lIns="91425" spcFirstLastPara="1" rIns="91425" wrap="square" tIns="45700">
            <a:normAutofit/>
          </a:bodyPr>
          <a:lstStyle/>
          <a:p>
            <a:pPr indent="-152400" lvl="0" marL="171450" rtl="0" algn="l">
              <a:lnSpc>
                <a:spcPct val="90000"/>
              </a:lnSpc>
              <a:spcBef>
                <a:spcPts val="0"/>
              </a:spcBef>
              <a:spcAft>
                <a:spcPts val="0"/>
              </a:spcAft>
              <a:buClr>
                <a:schemeClr val="dk1"/>
              </a:buClr>
              <a:buSzPts val="2400"/>
              <a:buFont typeface="Calibri"/>
              <a:buChar char="•"/>
            </a:pPr>
            <a:r>
              <a:rPr lang="en-US" sz="2600"/>
              <a:t> When in use, calibrate the scales every morning and  evening.</a:t>
            </a:r>
            <a:endParaRPr sz="2600"/>
          </a:p>
          <a:p>
            <a:pPr indent="-152400" lvl="0" marL="171450" rtl="0" algn="l">
              <a:lnSpc>
                <a:spcPct val="90000"/>
              </a:lnSpc>
              <a:spcBef>
                <a:spcPts val="750"/>
              </a:spcBef>
              <a:spcAft>
                <a:spcPts val="0"/>
              </a:spcAft>
              <a:buClr>
                <a:schemeClr val="dk1"/>
              </a:buClr>
              <a:buSzPts val="2400"/>
              <a:buFont typeface="Calibri"/>
              <a:buChar char="•"/>
            </a:pPr>
            <a:r>
              <a:rPr lang="en-US" sz="2600"/>
              <a:t> In the morning, choose </a:t>
            </a:r>
            <a:r>
              <a:rPr b="1" lang="en-US" sz="2600"/>
              <a:t>2 scales at random </a:t>
            </a:r>
            <a:r>
              <a:rPr lang="en-US" sz="2600"/>
              <a:t>to be calibrated. </a:t>
            </a:r>
            <a:endParaRPr sz="2600"/>
          </a:p>
          <a:p>
            <a:pPr indent="-152400" lvl="0" marL="171450" rtl="0" algn="l">
              <a:lnSpc>
                <a:spcPct val="90000"/>
              </a:lnSpc>
              <a:spcBef>
                <a:spcPts val="750"/>
              </a:spcBef>
              <a:spcAft>
                <a:spcPts val="0"/>
              </a:spcAft>
              <a:buClr>
                <a:schemeClr val="dk1"/>
              </a:buClr>
              <a:buSzPts val="2400"/>
              <a:buFont typeface="Calibri"/>
              <a:buChar char="•"/>
            </a:pPr>
            <a:r>
              <a:rPr lang="en-US" sz="2600"/>
              <a:t> In the evening: </a:t>
            </a:r>
            <a:endParaRPr sz="2600"/>
          </a:p>
          <a:p>
            <a:pPr indent="-165100" lvl="1" marL="514350" rtl="0" algn="l">
              <a:lnSpc>
                <a:spcPct val="90000"/>
              </a:lnSpc>
              <a:spcBef>
                <a:spcPts val="375"/>
              </a:spcBef>
              <a:spcAft>
                <a:spcPts val="0"/>
              </a:spcAft>
              <a:buClr>
                <a:schemeClr val="dk1"/>
              </a:buClr>
              <a:buSzPts val="2600"/>
              <a:buChar char="•"/>
            </a:pPr>
            <a:r>
              <a:rPr lang="en-US" sz="2600"/>
              <a:t>Calibrate </a:t>
            </a:r>
            <a:r>
              <a:rPr b="1" lang="en-US" sz="2600"/>
              <a:t>all the scales</a:t>
            </a:r>
            <a:r>
              <a:rPr lang="en-US" sz="2600"/>
              <a:t> before storing them.</a:t>
            </a:r>
            <a:endParaRPr sz="2600"/>
          </a:p>
          <a:p>
            <a:pPr indent="-165100" lvl="1" marL="514350" rtl="0" algn="l">
              <a:lnSpc>
                <a:spcPct val="90000"/>
              </a:lnSpc>
              <a:spcBef>
                <a:spcPts val="375"/>
              </a:spcBef>
              <a:spcAft>
                <a:spcPts val="0"/>
              </a:spcAft>
              <a:buClr>
                <a:schemeClr val="dk1"/>
              </a:buClr>
              <a:buSzPts val="2600"/>
              <a:buChar char="•"/>
            </a:pPr>
            <a:r>
              <a:rPr lang="en-US" sz="2600"/>
              <a:t>Wipe down the scales and return to shelf</a:t>
            </a:r>
            <a:endParaRPr sz="2600"/>
          </a:p>
          <a:p>
            <a:pPr indent="-152400" lvl="0" marL="171450" rtl="0" algn="l">
              <a:lnSpc>
                <a:spcPct val="90000"/>
              </a:lnSpc>
              <a:spcBef>
                <a:spcPts val="750"/>
              </a:spcBef>
              <a:spcAft>
                <a:spcPts val="0"/>
              </a:spcAft>
              <a:buClr>
                <a:schemeClr val="dk1"/>
              </a:buClr>
              <a:buSzPts val="2400"/>
              <a:buFont typeface="Calibri"/>
              <a:buChar char="•"/>
            </a:pPr>
            <a:r>
              <a:rPr lang="en-US" sz="2600"/>
              <a:t> Use </a:t>
            </a:r>
            <a:r>
              <a:rPr b="1" lang="en-US" sz="2600" u="sng"/>
              <a:t>Scale Calibration Log</a:t>
            </a:r>
            <a:endParaRPr sz="2600"/>
          </a:p>
          <a:p>
            <a:pPr indent="0" lvl="0" marL="171450" rtl="0" algn="l">
              <a:lnSpc>
                <a:spcPct val="90000"/>
              </a:lnSpc>
              <a:spcBef>
                <a:spcPts val="750"/>
              </a:spcBef>
              <a:spcAft>
                <a:spcPts val="0"/>
              </a:spcAft>
              <a:buClr>
                <a:schemeClr val="dk1"/>
              </a:buClr>
              <a:buSzPts val="2800"/>
              <a:buNone/>
            </a:pPr>
            <a:r>
              <a:t/>
            </a:r>
            <a:endParaRPr sz="2600"/>
          </a:p>
        </p:txBody>
      </p:sp>
      <p:sp>
        <p:nvSpPr>
          <p:cNvPr id="715" name="Google Shape;715;p8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16" name="Google Shape;716;p83"/>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4"/>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Scale calibration steps</a:t>
            </a:r>
            <a:endParaRPr/>
          </a:p>
        </p:txBody>
      </p:sp>
      <p:sp>
        <p:nvSpPr>
          <p:cNvPr id="722" name="Google Shape;722;p84"/>
          <p:cNvSpPr txBox="1"/>
          <p:nvPr>
            <p:ph idx="1" type="body"/>
          </p:nvPr>
        </p:nvSpPr>
        <p:spPr>
          <a:xfrm>
            <a:off x="686522" y="1670446"/>
            <a:ext cx="8087363" cy="4678363"/>
          </a:xfrm>
          <a:prstGeom prst="rect">
            <a:avLst/>
          </a:prstGeom>
          <a:noFill/>
          <a:ln>
            <a:noFill/>
          </a:ln>
        </p:spPr>
        <p:txBody>
          <a:bodyPr anchorCtr="0" anchor="t" bIns="45700" lIns="91425" spcFirstLastPara="1" rIns="91425" wrap="square" tIns="45700">
            <a:normAutofit/>
          </a:bodyPr>
          <a:lstStyle/>
          <a:p>
            <a:pPr indent="-476250" lvl="0" marL="514350" rtl="0" algn="l">
              <a:lnSpc>
                <a:spcPct val="80000"/>
              </a:lnSpc>
              <a:spcBef>
                <a:spcPts val="0"/>
              </a:spcBef>
              <a:spcAft>
                <a:spcPts val="0"/>
              </a:spcAft>
              <a:buClr>
                <a:schemeClr val="dk1"/>
              </a:buClr>
              <a:buSzPts val="2200"/>
              <a:buFont typeface="Calibri"/>
              <a:buAutoNum type="arabicPeriod"/>
            </a:pPr>
            <a:r>
              <a:rPr lang="en-US" sz="2600"/>
              <a:t>Set scale on ground and turn it on.</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Check that the scale reads 0.0 kg.</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Put 10kg standardized weight on the scale.</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Record 1st measurement in log.</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Repeat for 2nd calibration measurement. </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The 1st and 2nd measurement should be 10kg. If not, weigh the standardized weight a 3rd time.</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Record the results.</a:t>
            </a:r>
            <a:endParaRPr sz="2600"/>
          </a:p>
          <a:p>
            <a:pPr indent="-476250" lvl="0" marL="514350" rtl="0" algn="l">
              <a:lnSpc>
                <a:spcPct val="80000"/>
              </a:lnSpc>
              <a:spcBef>
                <a:spcPts val="750"/>
              </a:spcBef>
              <a:spcAft>
                <a:spcPts val="0"/>
              </a:spcAft>
              <a:buClr>
                <a:schemeClr val="dk1"/>
              </a:buClr>
              <a:buSzPts val="2200"/>
              <a:buFont typeface="Calibri"/>
              <a:buAutoNum type="arabicPeriod"/>
            </a:pPr>
            <a:r>
              <a:rPr lang="en-US" sz="2600"/>
              <a:t>Inform your supervisor if the measurements are more than 0.5kg different. </a:t>
            </a:r>
            <a:endParaRPr sz="2600"/>
          </a:p>
          <a:p>
            <a:pPr indent="0" lvl="0" marL="171450" rtl="0" algn="l">
              <a:lnSpc>
                <a:spcPct val="80000"/>
              </a:lnSpc>
              <a:spcBef>
                <a:spcPts val="750"/>
              </a:spcBef>
              <a:spcAft>
                <a:spcPts val="0"/>
              </a:spcAft>
              <a:buClr>
                <a:schemeClr val="dk1"/>
              </a:buClr>
              <a:buSzPts val="2800"/>
              <a:buNone/>
            </a:pPr>
            <a:r>
              <a:t/>
            </a:r>
            <a:endParaRPr sz="2400"/>
          </a:p>
        </p:txBody>
      </p:sp>
      <p:sp>
        <p:nvSpPr>
          <p:cNvPr id="723" name="Google Shape;723;p8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24" name="Google Shape;724;p84"/>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85"/>
          <p:cNvSpPr txBox="1"/>
          <p:nvPr>
            <p:ph type="title"/>
          </p:nvPr>
        </p:nvSpPr>
        <p:spPr>
          <a:xfrm>
            <a:off x="960698" y="317688"/>
            <a:ext cx="7554651" cy="10645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Infantometer/Stadiometer maintenance</a:t>
            </a:r>
            <a:endParaRPr/>
          </a:p>
        </p:txBody>
      </p:sp>
      <p:sp>
        <p:nvSpPr>
          <p:cNvPr id="730" name="Google Shape;730;p85"/>
          <p:cNvSpPr txBox="1"/>
          <p:nvPr>
            <p:ph idx="1" type="body"/>
          </p:nvPr>
        </p:nvSpPr>
        <p:spPr>
          <a:xfrm>
            <a:off x="686522" y="1670446"/>
            <a:ext cx="8087363" cy="4678363"/>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In the morning, check 2 infantometers/ stadiometers at random.</a:t>
            </a:r>
            <a:endParaRPr sz="2400"/>
          </a:p>
          <a:p>
            <a:pPr indent="-381000" lvl="0" marL="457200" rtl="0" algn="l">
              <a:lnSpc>
                <a:spcPct val="90000"/>
              </a:lnSpc>
              <a:spcBef>
                <a:spcPts val="1000"/>
              </a:spcBef>
              <a:spcAft>
                <a:spcPts val="0"/>
              </a:spcAft>
              <a:buClr>
                <a:schemeClr val="dk1"/>
              </a:buClr>
              <a:buSzPts val="2400"/>
              <a:buFont typeface="Calibri"/>
              <a:buChar char="•"/>
            </a:pPr>
            <a:r>
              <a:rPr lang="en-US" sz="2400">
                <a:latin typeface="Calibri"/>
                <a:ea typeface="Calibri"/>
                <a:cs typeface="Calibri"/>
                <a:sym typeface="Calibri"/>
              </a:rPr>
              <a:t>In the evening, check </a:t>
            </a:r>
            <a:r>
              <a:rPr b="1" lang="en-US" sz="2400" u="sng">
                <a:latin typeface="Calibri"/>
                <a:ea typeface="Calibri"/>
                <a:cs typeface="Calibri"/>
                <a:sym typeface="Calibri"/>
              </a:rPr>
              <a:t>all</a:t>
            </a:r>
            <a:r>
              <a:rPr lang="en-US" sz="2400">
                <a:latin typeface="Calibri"/>
                <a:ea typeface="Calibri"/>
                <a:cs typeface="Calibri"/>
                <a:sym typeface="Calibri"/>
              </a:rPr>
              <a:t> infantometers/ stadiometers before storing them. </a:t>
            </a:r>
            <a:endParaRPr sz="2400" u="sng">
              <a:latin typeface="Calibri"/>
              <a:ea typeface="Calibri"/>
              <a:cs typeface="Calibri"/>
              <a:sym typeface="Calibri"/>
            </a:endParaRPr>
          </a:p>
          <a:p>
            <a:pPr indent="-381000" lvl="0" marL="457200" rtl="0" algn="l">
              <a:lnSpc>
                <a:spcPct val="90000"/>
              </a:lnSpc>
              <a:spcBef>
                <a:spcPts val="1000"/>
              </a:spcBef>
              <a:spcAft>
                <a:spcPts val="0"/>
              </a:spcAft>
              <a:buClr>
                <a:schemeClr val="dk1"/>
              </a:buClr>
              <a:buSzPts val="2400"/>
              <a:buFont typeface="Calibri"/>
              <a:buChar char="•"/>
            </a:pPr>
            <a:r>
              <a:rPr lang="en-US" sz="2400">
                <a:latin typeface="Calibri"/>
                <a:ea typeface="Calibri"/>
                <a:cs typeface="Calibri"/>
                <a:sym typeface="Calibri"/>
              </a:rPr>
              <a:t>Steps: </a:t>
            </a:r>
            <a:endParaRPr sz="2400">
              <a:latin typeface="Calibri"/>
              <a:ea typeface="Calibri"/>
              <a:cs typeface="Calibri"/>
              <a:sym typeface="Calibri"/>
            </a:endParaRPr>
          </a:p>
          <a:p>
            <a:pPr indent="-381000" lvl="1" marL="91440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Inspect the infantometers/ stadiometers for damage and missing pieces.</a:t>
            </a:r>
            <a:endParaRPr sz="2400">
              <a:latin typeface="Calibri"/>
              <a:ea typeface="Calibri"/>
              <a:cs typeface="Calibri"/>
              <a:sym typeface="Calibri"/>
            </a:endParaRPr>
          </a:p>
          <a:p>
            <a:pPr indent="-381000" lvl="2" marL="1371600" rtl="0" algn="l">
              <a:lnSpc>
                <a:spcPct val="90000"/>
              </a:lnSpc>
              <a:spcBef>
                <a:spcPts val="0"/>
              </a:spcBef>
              <a:spcAft>
                <a:spcPts val="0"/>
              </a:spcAft>
              <a:buClr>
                <a:schemeClr val="dk1"/>
              </a:buClr>
              <a:buSzPts val="2400"/>
              <a:buFont typeface="Times New Roman"/>
              <a:buChar char="•"/>
            </a:pPr>
            <a:r>
              <a:rPr lang="en-US" sz="2400">
                <a:latin typeface="Calibri"/>
                <a:ea typeface="Calibri"/>
                <a:cs typeface="Calibri"/>
                <a:sym typeface="Calibri"/>
              </a:rPr>
              <a:t>If in good condition, check the box.</a:t>
            </a:r>
            <a:endParaRPr sz="2400">
              <a:latin typeface="Calibri"/>
              <a:ea typeface="Calibri"/>
              <a:cs typeface="Calibri"/>
              <a:sym typeface="Calibri"/>
            </a:endParaRPr>
          </a:p>
          <a:p>
            <a:pPr indent="-381000" lvl="2" marL="1371600" rtl="0" algn="l">
              <a:lnSpc>
                <a:spcPct val="90000"/>
              </a:lnSpc>
              <a:spcBef>
                <a:spcPts val="0"/>
              </a:spcBef>
              <a:spcAft>
                <a:spcPts val="0"/>
              </a:spcAft>
              <a:buClr>
                <a:schemeClr val="dk1"/>
              </a:buClr>
              <a:buSzPts val="2400"/>
              <a:buFont typeface="Times New Roman"/>
              <a:buChar char="•"/>
            </a:pPr>
            <a:r>
              <a:rPr lang="en-US" sz="2400">
                <a:latin typeface="Calibri"/>
                <a:ea typeface="Calibri"/>
                <a:cs typeface="Calibri"/>
                <a:sym typeface="Calibri"/>
              </a:rPr>
              <a:t>If a problem, write it on log.</a:t>
            </a:r>
            <a:endParaRPr sz="2400">
              <a:latin typeface="Calibri"/>
              <a:ea typeface="Calibri"/>
              <a:cs typeface="Calibri"/>
              <a:sym typeface="Calibri"/>
            </a:endParaRPr>
          </a:p>
          <a:p>
            <a:pPr indent="-381000" lvl="1" marL="914400" rtl="0" algn="l">
              <a:lnSpc>
                <a:spcPct val="90000"/>
              </a:lnSpc>
              <a:spcBef>
                <a:spcPts val="0"/>
              </a:spcBef>
              <a:spcAft>
                <a:spcPts val="0"/>
              </a:spcAft>
              <a:buClr>
                <a:schemeClr val="dk1"/>
              </a:buClr>
              <a:buSzPts val="2400"/>
              <a:buFont typeface="Calibri"/>
              <a:buChar char="•"/>
            </a:pPr>
            <a:r>
              <a:rPr lang="en-US" sz="2400">
                <a:latin typeface="Calibri"/>
                <a:ea typeface="Calibri"/>
                <a:cs typeface="Calibri"/>
                <a:sym typeface="Calibri"/>
              </a:rPr>
              <a:t>Record the results on </a:t>
            </a:r>
            <a:r>
              <a:rPr lang="en-US" sz="2400" u="sng">
                <a:latin typeface="Calibri"/>
                <a:ea typeface="Calibri"/>
                <a:cs typeface="Calibri"/>
                <a:sym typeface="Calibri"/>
              </a:rPr>
              <a:t>Infantometer/ Stadiometer Log.</a:t>
            </a:r>
            <a:endParaRPr sz="2400" u="sng">
              <a:latin typeface="Calibri"/>
              <a:ea typeface="Calibri"/>
              <a:cs typeface="Calibri"/>
              <a:sym typeface="Calibri"/>
            </a:endParaRPr>
          </a:p>
          <a:p>
            <a:pPr indent="-6985" lvl="0" marL="171450" rtl="0" algn="l">
              <a:lnSpc>
                <a:spcPct val="80000"/>
              </a:lnSpc>
              <a:spcBef>
                <a:spcPts val="750"/>
              </a:spcBef>
              <a:spcAft>
                <a:spcPts val="0"/>
              </a:spcAft>
              <a:buClr>
                <a:schemeClr val="dk1"/>
              </a:buClr>
              <a:buSzPts val="2590"/>
              <a:buNone/>
            </a:pPr>
            <a:r>
              <a:t/>
            </a:r>
            <a:endParaRPr sz="2400"/>
          </a:p>
        </p:txBody>
      </p:sp>
      <p:sp>
        <p:nvSpPr>
          <p:cNvPr id="731" name="Google Shape;731;p8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32" name="Google Shape;732;p85"/>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6"/>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General Equipment Rules</a:t>
            </a:r>
            <a:endParaRPr/>
          </a:p>
        </p:txBody>
      </p:sp>
      <p:sp>
        <p:nvSpPr>
          <p:cNvPr id="738" name="Google Shape;738;p86"/>
          <p:cNvSpPr txBox="1"/>
          <p:nvPr>
            <p:ph idx="1" type="body"/>
          </p:nvPr>
        </p:nvSpPr>
        <p:spPr>
          <a:xfrm>
            <a:off x="686523" y="1670446"/>
            <a:ext cx="6450877" cy="4678363"/>
          </a:xfrm>
          <a:prstGeom prst="rect">
            <a:avLst/>
          </a:prstGeom>
          <a:noFill/>
          <a:ln>
            <a:noFill/>
          </a:ln>
        </p:spPr>
        <p:txBody>
          <a:bodyPr anchorCtr="0" anchor="t" bIns="45700" lIns="91425" spcFirstLastPara="1" rIns="91425" wrap="square" tIns="45700">
            <a:normAutofit/>
          </a:bodyPr>
          <a:lstStyle/>
          <a:p>
            <a:pPr indent="-152400" lvl="0" marL="171450" rtl="0" algn="l">
              <a:lnSpc>
                <a:spcPct val="90000"/>
              </a:lnSpc>
              <a:spcBef>
                <a:spcPts val="0"/>
              </a:spcBef>
              <a:spcAft>
                <a:spcPts val="0"/>
              </a:spcAft>
              <a:buClr>
                <a:schemeClr val="dk1"/>
              </a:buClr>
              <a:buSzPts val="2400"/>
              <a:buFont typeface="Calibri"/>
              <a:buChar char="•"/>
            </a:pPr>
            <a:r>
              <a:rPr lang="en-US" sz="2400"/>
              <a:t> Clean the equipment before and after use</a:t>
            </a:r>
            <a:endParaRPr sz="2400"/>
          </a:p>
          <a:p>
            <a:pPr indent="-152400" lvl="0" marL="171450" rtl="0" algn="l">
              <a:lnSpc>
                <a:spcPct val="90000"/>
              </a:lnSpc>
              <a:spcBef>
                <a:spcPts val="750"/>
              </a:spcBef>
              <a:spcAft>
                <a:spcPts val="0"/>
              </a:spcAft>
              <a:buClr>
                <a:schemeClr val="dk1"/>
              </a:buClr>
              <a:buSzPts val="2400"/>
              <a:buFont typeface="Calibri"/>
              <a:buChar char="•"/>
            </a:pPr>
            <a:r>
              <a:rPr lang="en-US" sz="2400"/>
              <a:t> Ensure nothing is on the scale or stadiometer when storing or moving them</a:t>
            </a:r>
            <a:endParaRPr sz="2400"/>
          </a:p>
          <a:p>
            <a:pPr indent="0" lvl="0" marL="19050" rtl="0" algn="l">
              <a:lnSpc>
                <a:spcPct val="90000"/>
              </a:lnSpc>
              <a:spcBef>
                <a:spcPts val="750"/>
              </a:spcBef>
              <a:spcAft>
                <a:spcPts val="0"/>
              </a:spcAft>
              <a:buClr>
                <a:schemeClr val="dk1"/>
              </a:buClr>
              <a:buSzPts val="2400"/>
              <a:buNone/>
            </a:pPr>
            <a:r>
              <a:t/>
            </a:r>
            <a:endParaRPr sz="2400"/>
          </a:p>
          <a:p>
            <a:pPr indent="-152400" lvl="0" marL="171450" rtl="0" algn="l">
              <a:lnSpc>
                <a:spcPct val="90000"/>
              </a:lnSpc>
              <a:spcBef>
                <a:spcPts val="750"/>
              </a:spcBef>
              <a:spcAft>
                <a:spcPts val="0"/>
              </a:spcAft>
              <a:buClr>
                <a:schemeClr val="dk1"/>
              </a:buClr>
              <a:buSzPts val="2400"/>
              <a:buFont typeface="Calibri"/>
              <a:buChar char="•"/>
            </a:pPr>
            <a:r>
              <a:rPr lang="en-US" sz="2400"/>
              <a:t> Always ensure equipment is securely on the on table or floor.  If floor is uneven, a carpet square can be used to help level. </a:t>
            </a:r>
            <a:endParaRPr sz="2400"/>
          </a:p>
          <a:p>
            <a:pPr indent="0" lvl="0" marL="171450" rtl="0" algn="l">
              <a:lnSpc>
                <a:spcPct val="90000"/>
              </a:lnSpc>
              <a:spcBef>
                <a:spcPts val="750"/>
              </a:spcBef>
              <a:spcAft>
                <a:spcPts val="0"/>
              </a:spcAft>
              <a:buClr>
                <a:schemeClr val="dk1"/>
              </a:buClr>
              <a:buSzPts val="2800"/>
              <a:buNone/>
            </a:pPr>
            <a:r>
              <a:t/>
            </a:r>
            <a:endParaRPr sz="2400"/>
          </a:p>
        </p:txBody>
      </p:sp>
      <p:sp>
        <p:nvSpPr>
          <p:cNvPr id="739" name="Google Shape;739;p8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40" name="Google Shape;740;p8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id="741" name="Google Shape;741;p86"/>
          <p:cNvPicPr preferRelativeResize="0"/>
          <p:nvPr/>
        </p:nvPicPr>
        <p:blipFill rotWithShape="1">
          <a:blip r:embed="rId4">
            <a:alphaModFix/>
          </a:blip>
          <a:srcRect b="0" l="0" r="0" t="0"/>
          <a:stretch/>
        </p:blipFill>
        <p:spPr>
          <a:xfrm>
            <a:off x="6808650" y="268324"/>
            <a:ext cx="2261250" cy="155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1030147" y="365126"/>
            <a:ext cx="8032829"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Anthropometry-related forms of malnutrition</a:t>
            </a:r>
            <a:endParaRPr/>
          </a:p>
        </p:txBody>
      </p:sp>
      <p:sp>
        <p:nvSpPr>
          <p:cNvPr id="138" name="Google Shape;138;p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39" name="Google Shape;139;p6"/>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
        <p:nvSpPr>
          <p:cNvPr id="140" name="Google Shape;140;p6"/>
          <p:cNvSpPr txBox="1"/>
          <p:nvPr/>
        </p:nvSpPr>
        <p:spPr>
          <a:xfrm>
            <a:off x="6764575" y="2485325"/>
            <a:ext cx="734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1" name="Google Shape;141;p6"/>
          <p:cNvSpPr/>
          <p:nvPr/>
        </p:nvSpPr>
        <p:spPr>
          <a:xfrm>
            <a:off x="2952475" y="1605225"/>
            <a:ext cx="2541000" cy="640500"/>
          </a:xfrm>
          <a:prstGeom prst="rect">
            <a:avLst/>
          </a:prstGeom>
          <a:solidFill>
            <a:srgbClr val="93C47D"/>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Malnutrition</a:t>
            </a:r>
            <a:endParaRPr b="0" i="0" sz="1800" u="none" cap="none" strike="noStrike">
              <a:solidFill>
                <a:schemeClr val="dk1"/>
              </a:solidFill>
              <a:latin typeface="Calibri"/>
              <a:ea typeface="Calibri"/>
              <a:cs typeface="Calibri"/>
              <a:sym typeface="Calibri"/>
            </a:endParaRPr>
          </a:p>
        </p:txBody>
      </p:sp>
      <p:sp>
        <p:nvSpPr>
          <p:cNvPr id="142" name="Google Shape;142;p6"/>
          <p:cNvSpPr/>
          <p:nvPr/>
        </p:nvSpPr>
        <p:spPr>
          <a:xfrm>
            <a:off x="1030150" y="2635900"/>
            <a:ext cx="2541000" cy="6405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Undernutrition</a:t>
            </a:r>
            <a:endParaRPr b="0" i="0" sz="1800" u="none" cap="none" strike="noStrike">
              <a:solidFill>
                <a:schemeClr val="dk1"/>
              </a:solidFill>
              <a:latin typeface="Calibri"/>
              <a:ea typeface="Calibri"/>
              <a:cs typeface="Calibri"/>
              <a:sym typeface="Calibri"/>
            </a:endParaRPr>
          </a:p>
        </p:txBody>
      </p:sp>
      <p:sp>
        <p:nvSpPr>
          <p:cNvPr id="143" name="Google Shape;143;p6"/>
          <p:cNvSpPr/>
          <p:nvPr/>
        </p:nvSpPr>
        <p:spPr>
          <a:xfrm>
            <a:off x="5078100" y="2575250"/>
            <a:ext cx="2541000" cy="6405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Overnutrition</a:t>
            </a:r>
            <a:endParaRPr b="0" i="0" sz="1800" u="none" cap="none" strike="noStrike">
              <a:solidFill>
                <a:schemeClr val="dk1"/>
              </a:solidFill>
              <a:latin typeface="Calibri"/>
              <a:ea typeface="Calibri"/>
              <a:cs typeface="Calibri"/>
              <a:sym typeface="Calibri"/>
            </a:endParaRPr>
          </a:p>
        </p:txBody>
      </p:sp>
      <p:sp>
        <p:nvSpPr>
          <p:cNvPr id="144" name="Google Shape;144;p6"/>
          <p:cNvSpPr/>
          <p:nvPr/>
        </p:nvSpPr>
        <p:spPr>
          <a:xfrm>
            <a:off x="1030150" y="3479729"/>
            <a:ext cx="2541000" cy="827100"/>
          </a:xfrm>
          <a:prstGeom prst="rect">
            <a:avLst/>
          </a:prstGeom>
          <a:solidFill>
            <a:schemeClr val="accent6"/>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lt1"/>
                </a:solidFill>
                <a:latin typeface="Calibri"/>
                <a:ea typeface="Calibri"/>
                <a:cs typeface="Calibri"/>
                <a:sym typeface="Calibri"/>
              </a:rPr>
              <a:t>Stunting/ Chronic Malnutrition</a:t>
            </a:r>
            <a:r>
              <a:rPr b="1" i="0" lang="en-US" sz="24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145" name="Google Shape;145;p6"/>
          <p:cNvSpPr/>
          <p:nvPr/>
        </p:nvSpPr>
        <p:spPr>
          <a:xfrm>
            <a:off x="1030150" y="4481753"/>
            <a:ext cx="2541000" cy="827100"/>
          </a:xfrm>
          <a:prstGeom prst="rect">
            <a:avLst/>
          </a:prstGeom>
          <a:solidFill>
            <a:schemeClr val="accent6"/>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lt1"/>
                </a:solidFill>
                <a:latin typeface="Calibri"/>
                <a:ea typeface="Calibri"/>
                <a:cs typeface="Calibri"/>
                <a:sym typeface="Calibri"/>
              </a:rPr>
              <a:t>Wasting/ Acute malnutrition</a:t>
            </a:r>
            <a:endParaRPr b="0" i="0" sz="1800" u="none" cap="none" strike="noStrike">
              <a:solidFill>
                <a:schemeClr val="lt1"/>
              </a:solidFill>
              <a:latin typeface="Calibri"/>
              <a:ea typeface="Calibri"/>
              <a:cs typeface="Calibri"/>
              <a:sym typeface="Calibri"/>
            </a:endParaRPr>
          </a:p>
        </p:txBody>
      </p:sp>
      <p:sp>
        <p:nvSpPr>
          <p:cNvPr id="146" name="Google Shape;146;p6"/>
          <p:cNvSpPr/>
          <p:nvPr/>
        </p:nvSpPr>
        <p:spPr>
          <a:xfrm>
            <a:off x="5078100" y="4947038"/>
            <a:ext cx="2541000" cy="6405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lt1"/>
                </a:solidFill>
                <a:latin typeface="Calibri"/>
                <a:ea typeface="Calibri"/>
                <a:cs typeface="Calibri"/>
                <a:sym typeface="Calibri"/>
              </a:rPr>
              <a:t>Obesity</a:t>
            </a:r>
            <a:endParaRPr b="0" i="0" sz="1800" u="none" cap="none" strike="noStrike">
              <a:solidFill>
                <a:schemeClr val="lt1"/>
              </a:solidFill>
              <a:latin typeface="Calibri"/>
              <a:ea typeface="Calibri"/>
              <a:cs typeface="Calibri"/>
              <a:sym typeface="Calibri"/>
            </a:endParaRPr>
          </a:p>
        </p:txBody>
      </p:sp>
      <p:sp>
        <p:nvSpPr>
          <p:cNvPr id="147" name="Google Shape;147;p6"/>
          <p:cNvSpPr/>
          <p:nvPr/>
        </p:nvSpPr>
        <p:spPr>
          <a:xfrm>
            <a:off x="5078100" y="3761138"/>
            <a:ext cx="2541000" cy="6405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lt1"/>
                </a:solidFill>
                <a:latin typeface="Calibri"/>
                <a:ea typeface="Calibri"/>
                <a:cs typeface="Calibri"/>
                <a:sym typeface="Calibri"/>
              </a:rPr>
              <a:t>Overweight</a:t>
            </a:r>
            <a:endParaRPr b="0" i="0" sz="1800" u="none" cap="none" strike="noStrike">
              <a:solidFill>
                <a:schemeClr val="lt1"/>
              </a:solidFill>
              <a:latin typeface="Calibri"/>
              <a:ea typeface="Calibri"/>
              <a:cs typeface="Calibri"/>
              <a:sym typeface="Calibri"/>
            </a:endParaRPr>
          </a:p>
        </p:txBody>
      </p:sp>
      <p:sp>
        <p:nvSpPr>
          <p:cNvPr id="148" name="Google Shape;148;p6"/>
          <p:cNvSpPr/>
          <p:nvPr/>
        </p:nvSpPr>
        <p:spPr>
          <a:xfrm>
            <a:off x="1030150" y="5483750"/>
            <a:ext cx="2541000" cy="1187400"/>
          </a:xfrm>
          <a:prstGeom prst="rect">
            <a:avLst/>
          </a:prstGeom>
          <a:solidFill>
            <a:schemeClr val="accent6"/>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lt1"/>
                </a:solidFill>
                <a:latin typeface="Calibri"/>
                <a:ea typeface="Calibri"/>
                <a:cs typeface="Calibri"/>
                <a:sym typeface="Calibri"/>
              </a:rPr>
              <a:t>Undernutrition/ Chronic and acute malnutrition</a:t>
            </a:r>
            <a:endParaRPr b="0" i="0" sz="1800" u="none" cap="none" strike="noStrike">
              <a:solidFill>
                <a:schemeClr val="lt1"/>
              </a:solidFill>
              <a:latin typeface="Calibri"/>
              <a:ea typeface="Calibri"/>
              <a:cs typeface="Calibri"/>
              <a:sym typeface="Calibri"/>
            </a:endParaRPr>
          </a:p>
        </p:txBody>
      </p:sp>
      <p:cxnSp>
        <p:nvCxnSpPr>
          <p:cNvPr id="149" name="Google Shape;149;p6"/>
          <p:cNvCxnSpPr/>
          <p:nvPr/>
        </p:nvCxnSpPr>
        <p:spPr>
          <a:xfrm>
            <a:off x="2205025" y="2335825"/>
            <a:ext cx="3699900" cy="37200"/>
          </a:xfrm>
          <a:prstGeom prst="straightConnector1">
            <a:avLst/>
          </a:prstGeom>
          <a:noFill/>
          <a:ln cap="flat" cmpd="sng" w="9525">
            <a:solidFill>
              <a:schemeClr val="dk2"/>
            </a:solidFill>
            <a:prstDash val="solid"/>
            <a:round/>
            <a:headEnd len="sm" w="sm" type="none"/>
            <a:tailEnd len="sm" w="sm" type="none"/>
          </a:ln>
        </p:spPr>
      </p:cxnSp>
      <p:cxnSp>
        <p:nvCxnSpPr>
          <p:cNvPr id="150" name="Google Shape;150;p6"/>
          <p:cNvCxnSpPr/>
          <p:nvPr/>
        </p:nvCxnSpPr>
        <p:spPr>
          <a:xfrm flipH="1">
            <a:off x="2167750" y="2335825"/>
            <a:ext cx="18600" cy="280200"/>
          </a:xfrm>
          <a:prstGeom prst="straightConnector1">
            <a:avLst/>
          </a:prstGeom>
          <a:noFill/>
          <a:ln cap="flat" cmpd="sng" w="9525">
            <a:solidFill>
              <a:schemeClr val="dk2"/>
            </a:solidFill>
            <a:prstDash val="solid"/>
            <a:round/>
            <a:headEnd len="sm" w="sm" type="none"/>
            <a:tailEnd len="sm" w="sm" type="none"/>
          </a:ln>
        </p:spPr>
      </p:cxnSp>
      <p:cxnSp>
        <p:nvCxnSpPr>
          <p:cNvPr id="151" name="Google Shape;151;p6"/>
          <p:cNvCxnSpPr/>
          <p:nvPr/>
        </p:nvCxnSpPr>
        <p:spPr>
          <a:xfrm>
            <a:off x="5942350" y="2373200"/>
            <a:ext cx="0" cy="280200"/>
          </a:xfrm>
          <a:prstGeom prst="straightConnector1">
            <a:avLst/>
          </a:prstGeom>
          <a:noFill/>
          <a:ln cap="flat" cmpd="sng" w="9525">
            <a:solidFill>
              <a:schemeClr val="dk2"/>
            </a:solidFill>
            <a:prstDash val="solid"/>
            <a:round/>
            <a:headEnd len="sm" w="sm" type="none"/>
            <a:tailEnd len="sm" w="sm" type="none"/>
          </a:ln>
        </p:spPr>
      </p:cxnSp>
      <p:cxnSp>
        <p:nvCxnSpPr>
          <p:cNvPr id="152" name="Google Shape;152;p6"/>
          <p:cNvCxnSpPr>
            <a:stCxn id="141" idx="2"/>
            <a:endCxn id="141" idx="2"/>
          </p:cNvCxnSpPr>
          <p:nvPr/>
        </p:nvCxnSpPr>
        <p:spPr>
          <a:xfrm>
            <a:off x="4222975" y="2245725"/>
            <a:ext cx="0" cy="0"/>
          </a:xfrm>
          <a:prstGeom prst="straightConnector1">
            <a:avLst/>
          </a:prstGeom>
          <a:noFill/>
          <a:ln cap="flat" cmpd="sng" w="9525">
            <a:solidFill>
              <a:schemeClr val="dk2"/>
            </a:solidFill>
            <a:prstDash val="solid"/>
            <a:round/>
            <a:headEnd len="sm" w="sm" type="none"/>
            <a:tailEnd len="sm" w="sm" type="none"/>
          </a:ln>
        </p:spPr>
      </p:cxnSp>
      <p:cxnSp>
        <p:nvCxnSpPr>
          <p:cNvPr id="153" name="Google Shape;153;p6"/>
          <p:cNvCxnSpPr>
            <a:stCxn id="141" idx="2"/>
          </p:cNvCxnSpPr>
          <p:nvPr/>
        </p:nvCxnSpPr>
        <p:spPr>
          <a:xfrm>
            <a:off x="4222975" y="2245725"/>
            <a:ext cx="0" cy="0"/>
          </a:xfrm>
          <a:prstGeom prst="straightConnector1">
            <a:avLst/>
          </a:prstGeom>
          <a:noFill/>
          <a:ln cap="flat" cmpd="sng" w="9525">
            <a:solidFill>
              <a:schemeClr val="dk2"/>
            </a:solidFill>
            <a:prstDash val="solid"/>
            <a:round/>
            <a:headEnd len="sm" w="sm" type="none"/>
            <a:tailEnd len="sm" w="sm" type="none"/>
          </a:ln>
        </p:spPr>
      </p:cxnSp>
      <p:cxnSp>
        <p:nvCxnSpPr>
          <p:cNvPr id="154" name="Google Shape;154;p6"/>
          <p:cNvCxnSpPr/>
          <p:nvPr/>
        </p:nvCxnSpPr>
        <p:spPr>
          <a:xfrm flipH="1">
            <a:off x="4785100" y="2989875"/>
            <a:ext cx="37500" cy="2298600"/>
          </a:xfrm>
          <a:prstGeom prst="straightConnector1">
            <a:avLst/>
          </a:prstGeom>
          <a:noFill/>
          <a:ln cap="flat" cmpd="sng" w="9525">
            <a:solidFill>
              <a:schemeClr val="dk2"/>
            </a:solidFill>
            <a:prstDash val="solid"/>
            <a:round/>
            <a:headEnd len="sm" w="sm" type="none"/>
            <a:tailEnd len="sm" w="sm" type="none"/>
          </a:ln>
        </p:spPr>
      </p:cxnSp>
      <p:cxnSp>
        <p:nvCxnSpPr>
          <p:cNvPr id="155" name="Google Shape;155;p6"/>
          <p:cNvCxnSpPr/>
          <p:nvPr/>
        </p:nvCxnSpPr>
        <p:spPr>
          <a:xfrm flipH="1" rot="10800000">
            <a:off x="4762075" y="52660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56" name="Google Shape;156;p6"/>
          <p:cNvCxnSpPr/>
          <p:nvPr/>
        </p:nvCxnSpPr>
        <p:spPr>
          <a:xfrm flipH="1" rot="10800000">
            <a:off x="4838275" y="29800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57" name="Google Shape;157;p6"/>
          <p:cNvCxnSpPr/>
          <p:nvPr/>
        </p:nvCxnSpPr>
        <p:spPr>
          <a:xfrm flipH="1" rot="10800000">
            <a:off x="4838275" y="41992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58" name="Google Shape;158;p6"/>
          <p:cNvCxnSpPr/>
          <p:nvPr/>
        </p:nvCxnSpPr>
        <p:spPr>
          <a:xfrm flipH="1" rot="10800000">
            <a:off x="726100" y="29800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59" name="Google Shape;159;p6"/>
          <p:cNvCxnSpPr/>
          <p:nvPr/>
        </p:nvCxnSpPr>
        <p:spPr>
          <a:xfrm flipH="1">
            <a:off x="652600" y="2989875"/>
            <a:ext cx="55200" cy="3008700"/>
          </a:xfrm>
          <a:prstGeom prst="straightConnector1">
            <a:avLst/>
          </a:prstGeom>
          <a:noFill/>
          <a:ln cap="flat" cmpd="sng" w="9525">
            <a:solidFill>
              <a:schemeClr val="dk2"/>
            </a:solidFill>
            <a:prstDash val="solid"/>
            <a:round/>
            <a:headEnd len="sm" w="sm" type="none"/>
            <a:tailEnd len="sm" w="sm" type="none"/>
          </a:ln>
        </p:spPr>
      </p:cxnSp>
      <p:cxnSp>
        <p:nvCxnSpPr>
          <p:cNvPr id="160" name="Google Shape;160;p6"/>
          <p:cNvCxnSpPr/>
          <p:nvPr/>
        </p:nvCxnSpPr>
        <p:spPr>
          <a:xfrm flipH="1" rot="10800000">
            <a:off x="726100" y="38944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61" name="Google Shape;161;p6"/>
          <p:cNvCxnSpPr/>
          <p:nvPr/>
        </p:nvCxnSpPr>
        <p:spPr>
          <a:xfrm flipH="1" rot="10800000">
            <a:off x="726100" y="4961288"/>
            <a:ext cx="350400" cy="2400"/>
          </a:xfrm>
          <a:prstGeom prst="straightConnector1">
            <a:avLst/>
          </a:prstGeom>
          <a:noFill/>
          <a:ln cap="flat" cmpd="sng" w="9525">
            <a:solidFill>
              <a:schemeClr val="dk2"/>
            </a:solidFill>
            <a:prstDash val="solid"/>
            <a:round/>
            <a:headEnd len="sm" w="sm" type="none"/>
            <a:tailEnd len="sm" w="sm" type="none"/>
          </a:ln>
        </p:spPr>
      </p:cxnSp>
      <p:cxnSp>
        <p:nvCxnSpPr>
          <p:cNvPr id="162" name="Google Shape;162;p6"/>
          <p:cNvCxnSpPr/>
          <p:nvPr/>
        </p:nvCxnSpPr>
        <p:spPr>
          <a:xfrm flipH="1" rot="10800000">
            <a:off x="649900" y="5951888"/>
            <a:ext cx="350400" cy="2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8"/>
          <p:cNvSpPr txBox="1"/>
          <p:nvPr>
            <p:ph type="title"/>
          </p:nvPr>
        </p:nvSpPr>
        <p:spPr>
          <a:xfrm>
            <a:off x="314325" y="2225562"/>
            <a:ext cx="8515350" cy="163407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8: Tips and Practice</a:t>
            </a:r>
            <a:endParaRPr sz="4000"/>
          </a:p>
        </p:txBody>
      </p:sp>
      <p:sp>
        <p:nvSpPr>
          <p:cNvPr id="747" name="Google Shape;747;p8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48" name="Google Shape;748;p88"/>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gee080dd8ea_3_0"/>
          <p:cNvSpPr txBox="1"/>
          <p:nvPr>
            <p:ph type="title"/>
          </p:nvPr>
        </p:nvSpPr>
        <p:spPr>
          <a:xfrm>
            <a:off x="960698" y="317688"/>
            <a:ext cx="7554600" cy="1064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Growth Counseling - An I</a:t>
            </a:r>
            <a:r>
              <a:rPr lang="en-US">
                <a:extLst>
                  <a:ext uri="http://customooxmlschemas.google.com/">
                    <go:slidesCustomData xmlns:go="http://customooxmlschemas.google.com/" textRoundtripDataId="11"/>
                  </a:ext>
                </a:extLst>
              </a:rPr>
              <a:t>mporta</a:t>
            </a:r>
            <a:r>
              <a:rPr lang="en-US"/>
              <a:t>nt Opportunity </a:t>
            </a:r>
            <a:endParaRPr/>
          </a:p>
        </p:txBody>
      </p:sp>
      <p:sp>
        <p:nvSpPr>
          <p:cNvPr id="754" name="Google Shape;754;gee080dd8ea_3_0"/>
          <p:cNvSpPr txBox="1"/>
          <p:nvPr>
            <p:ph idx="1" type="body"/>
          </p:nvPr>
        </p:nvSpPr>
        <p:spPr>
          <a:xfrm>
            <a:off x="686523" y="1479059"/>
            <a:ext cx="7644677" cy="4678500"/>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1200"/>
              </a:spcBef>
              <a:spcAft>
                <a:spcPts val="0"/>
              </a:spcAft>
              <a:buClr>
                <a:srgbClr val="202124"/>
              </a:buClr>
              <a:buSzPts val="2700"/>
              <a:buFont typeface="Calibri"/>
              <a:buChar char="•"/>
            </a:pPr>
            <a:r>
              <a:rPr lang="en-US" sz="2700">
                <a:solidFill>
                  <a:srgbClr val="202124"/>
                </a:solidFill>
                <a:highlight>
                  <a:srgbClr val="FFFFFF"/>
                </a:highlight>
              </a:rPr>
              <a:t>Regular assessment of growth in children under two years old helps detect deviation from normal growth and the application of appropriate interventions.</a:t>
            </a:r>
            <a:endParaRPr sz="2700">
              <a:solidFill>
                <a:srgbClr val="202124"/>
              </a:solidFill>
              <a:highlight>
                <a:srgbClr val="FFFFFF"/>
              </a:highlight>
            </a:endParaRPr>
          </a:p>
          <a:p>
            <a:pPr indent="-400050" lvl="0" marL="457200" rtl="0" algn="l">
              <a:lnSpc>
                <a:spcPct val="115000"/>
              </a:lnSpc>
              <a:spcBef>
                <a:spcPts val="0"/>
              </a:spcBef>
              <a:spcAft>
                <a:spcPts val="0"/>
              </a:spcAft>
              <a:buClr>
                <a:srgbClr val="202124"/>
              </a:buClr>
              <a:buSzPts val="2700"/>
              <a:buChar char="•"/>
            </a:pPr>
            <a:r>
              <a:rPr lang="en-US" sz="2700">
                <a:solidFill>
                  <a:srgbClr val="202124"/>
                </a:solidFill>
                <a:highlight>
                  <a:srgbClr val="FFFFFF"/>
                </a:highlight>
              </a:rPr>
              <a:t>This anthropometric training is a start to identifying children at risk of malnutrition or who are malnourished. Further training and nutrition assessment are needed to be able to complete a counseling on child growth. </a:t>
            </a:r>
            <a:endParaRPr sz="2700"/>
          </a:p>
          <a:p>
            <a:pPr indent="-6985" lvl="0" marL="171450" rtl="0" algn="l">
              <a:lnSpc>
                <a:spcPct val="90000"/>
              </a:lnSpc>
              <a:spcBef>
                <a:spcPts val="1750"/>
              </a:spcBef>
              <a:spcAft>
                <a:spcPts val="0"/>
              </a:spcAft>
              <a:buClr>
                <a:schemeClr val="dk1"/>
              </a:buClr>
              <a:buSzPts val="2800"/>
              <a:buNone/>
            </a:pPr>
            <a:r>
              <a:t/>
            </a:r>
            <a:endParaRPr sz="2400"/>
          </a:p>
        </p:txBody>
      </p:sp>
      <p:sp>
        <p:nvSpPr>
          <p:cNvPr id="755" name="Google Shape;755;gee080dd8ea_3_0"/>
          <p:cNvSpPr txBox="1"/>
          <p:nvPr>
            <p:ph idx="12" type="sldNum"/>
          </p:nvPr>
        </p:nvSpPr>
        <p:spPr>
          <a:xfrm>
            <a:off x="7005997" y="615755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56" name="Google Shape;756;gee080dd8ea_3_0"/>
          <p:cNvPicPr preferRelativeResize="0"/>
          <p:nvPr/>
        </p:nvPicPr>
        <p:blipFill rotWithShape="1">
          <a:blip r:embed="rId3">
            <a:alphaModFix/>
          </a:blip>
          <a:srcRect b="0" l="12340" r="6364" t="0"/>
          <a:stretch/>
        </p:blipFill>
        <p:spPr>
          <a:xfrm>
            <a:off x="0" y="6124240"/>
            <a:ext cx="686523" cy="64063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f07b574245_0_0"/>
          <p:cNvSpPr txBox="1"/>
          <p:nvPr>
            <p:ph type="title"/>
          </p:nvPr>
        </p:nvSpPr>
        <p:spPr>
          <a:xfrm>
            <a:off x="314400" y="1021620"/>
            <a:ext cx="8515200" cy="226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468"/>
              </a:buClr>
              <a:buSzPts val="4000"/>
              <a:buFont typeface="Georgia"/>
              <a:buNone/>
            </a:pPr>
            <a:r>
              <a:rPr b="1" lang="en-US" sz="4000">
                <a:solidFill>
                  <a:srgbClr val="003468"/>
                </a:solidFill>
              </a:rPr>
              <a:t>Section 9:</a:t>
            </a:r>
            <a:br>
              <a:rPr b="1" lang="en-US" sz="4000">
                <a:solidFill>
                  <a:srgbClr val="003468"/>
                </a:solidFill>
              </a:rPr>
            </a:br>
            <a:r>
              <a:rPr b="1" lang="en-US" sz="3400">
                <a:solidFill>
                  <a:srgbClr val="003468"/>
                </a:solidFill>
              </a:rPr>
              <a:t>Applying</a:t>
            </a:r>
            <a:r>
              <a:rPr b="1" lang="en-US" sz="3400">
                <a:solidFill>
                  <a:srgbClr val="003468"/>
                </a:solidFill>
                <a:extLst>
                  <a:ext uri="http://customooxmlschemas.google.com/">
                    <go:slidesCustomData xmlns:go="http://customooxmlschemas.google.com/" textRoundtripDataId="12"/>
                  </a:ext>
                </a:extLst>
              </a:rPr>
              <a:t> this Training to your Work!</a:t>
            </a:r>
            <a:endParaRPr sz="3400"/>
          </a:p>
        </p:txBody>
      </p:sp>
      <p:sp>
        <p:nvSpPr>
          <p:cNvPr id="762" name="Google Shape;762;gf07b574245_0_0"/>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763" name="Google Shape;763;gf07b574245_0_0"/>
          <p:cNvPicPr preferRelativeResize="0"/>
          <p:nvPr/>
        </p:nvPicPr>
        <p:blipFill rotWithShape="1">
          <a:blip r:embed="rId3">
            <a:alphaModFix/>
          </a:blip>
          <a:srcRect b="0" l="12340" r="6364" t="0"/>
          <a:stretch/>
        </p:blipFill>
        <p:spPr>
          <a:xfrm>
            <a:off x="0" y="6124240"/>
            <a:ext cx="686523" cy="640639"/>
          </a:xfrm>
          <a:prstGeom prst="rect">
            <a:avLst/>
          </a:prstGeom>
          <a:noFill/>
          <a:ln>
            <a:noFill/>
          </a:ln>
        </p:spPr>
      </p:pic>
      <p:pic>
        <p:nvPicPr>
          <p:cNvPr id="764" name="Google Shape;764;gf07b574245_0_0"/>
          <p:cNvPicPr preferRelativeResize="0"/>
          <p:nvPr/>
        </p:nvPicPr>
        <p:blipFill rotWithShape="1">
          <a:blip r:embed="rId4">
            <a:alphaModFix/>
          </a:blip>
          <a:srcRect b="0" l="0" r="0" t="0"/>
          <a:stretch/>
        </p:blipFill>
        <p:spPr>
          <a:xfrm>
            <a:off x="2463402" y="3741826"/>
            <a:ext cx="4217201" cy="26069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f854a16116_0_4"/>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FF0313"/>
                </a:solidFill>
              </a:rPr>
              <a:t>Reflection</a:t>
            </a:r>
            <a:endParaRPr>
              <a:solidFill>
                <a:srgbClr val="FF0313"/>
              </a:solidFill>
            </a:endParaRPr>
          </a:p>
        </p:txBody>
      </p:sp>
      <p:sp>
        <p:nvSpPr>
          <p:cNvPr id="771" name="Google Shape;771;gf854a16116_0_4"/>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r>
              <a:rPr lang="en-US"/>
              <a:t>ANRCB   |   </a:t>
            </a:r>
            <a:fld id="{00000000-1234-1234-1234-123412341234}" type="slidenum">
              <a:rPr b="1" lang="en-US">
                <a:solidFill>
                  <a:schemeClr val="accent6"/>
                </a:solidFill>
              </a:rPr>
              <a:t>‹#›</a:t>
            </a:fld>
            <a:endParaRPr b="1">
              <a:solidFill>
                <a:schemeClr val="accent6"/>
              </a:solidFill>
            </a:endParaRPr>
          </a:p>
        </p:txBody>
      </p:sp>
      <p:pic>
        <p:nvPicPr>
          <p:cNvPr id="772" name="Google Shape;772;gf854a16116_0_4"/>
          <p:cNvPicPr preferRelativeResize="0"/>
          <p:nvPr/>
        </p:nvPicPr>
        <p:blipFill rotWithShape="1">
          <a:blip r:embed="rId3">
            <a:alphaModFix/>
          </a:blip>
          <a:srcRect b="0" l="0" r="0" t="0"/>
          <a:stretch/>
        </p:blipFill>
        <p:spPr>
          <a:xfrm>
            <a:off x="0" y="1800175"/>
            <a:ext cx="4056025" cy="3818104"/>
          </a:xfrm>
          <a:prstGeom prst="rect">
            <a:avLst/>
          </a:prstGeom>
          <a:noFill/>
          <a:ln>
            <a:noFill/>
          </a:ln>
        </p:spPr>
      </p:pic>
      <p:sp>
        <p:nvSpPr>
          <p:cNvPr id="773" name="Google Shape;773;gf854a16116_0_4"/>
          <p:cNvSpPr txBox="1"/>
          <p:nvPr/>
        </p:nvSpPr>
        <p:spPr>
          <a:xfrm>
            <a:off x="3912725" y="1741375"/>
            <a:ext cx="734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74" name="Google Shape;774;gf854a16116_0_4"/>
          <p:cNvSpPr txBox="1"/>
          <p:nvPr>
            <p:ph idx="1" type="body"/>
          </p:nvPr>
        </p:nvSpPr>
        <p:spPr>
          <a:xfrm>
            <a:off x="4183025" y="2052437"/>
            <a:ext cx="4131242" cy="2866612"/>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5000"/>
              </a:lnSpc>
              <a:spcBef>
                <a:spcPts val="1200"/>
              </a:spcBef>
              <a:spcAft>
                <a:spcPts val="0"/>
              </a:spcAft>
              <a:buSzPts val="275"/>
              <a:buNone/>
            </a:pPr>
            <a:r>
              <a:rPr lang="en-US" sz="2850"/>
              <a:t>Research shows </a:t>
            </a:r>
            <a:r>
              <a:rPr lang="en-US" sz="2850">
                <a:solidFill>
                  <a:srgbClr val="202124"/>
                </a:solidFill>
              </a:rPr>
              <a:t>training is only 10% of your actual learning, the most important part comes in your job. </a:t>
            </a:r>
            <a:endParaRPr sz="2850">
              <a:solidFill>
                <a:srgbClr val="202124"/>
              </a:solidFill>
            </a:endParaRPr>
          </a:p>
        </p:txBody>
      </p:sp>
      <p:pic>
        <p:nvPicPr>
          <p:cNvPr id="775" name="Google Shape;775;gf854a16116_0_4"/>
          <p:cNvPicPr preferRelativeResize="0"/>
          <p:nvPr/>
        </p:nvPicPr>
        <p:blipFill rotWithShape="1">
          <a:blip r:embed="rId4">
            <a:alphaModFix/>
          </a:blip>
          <a:srcRect b="0" l="12340" r="6364" t="0"/>
          <a:stretch/>
        </p:blipFill>
        <p:spPr>
          <a:xfrm>
            <a:off x="0" y="6124240"/>
            <a:ext cx="686523" cy="64063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gf345a13aae_0_1"/>
          <p:cNvSpPr txBox="1"/>
          <p:nvPr>
            <p:ph type="title"/>
          </p:nvPr>
        </p:nvSpPr>
        <p:spPr>
          <a:xfrm>
            <a:off x="628650" y="0"/>
            <a:ext cx="7886700" cy="766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15000"/>
              </a:lnSpc>
              <a:spcBef>
                <a:spcPts val="1200"/>
              </a:spcBef>
              <a:spcAft>
                <a:spcPts val="600"/>
              </a:spcAft>
              <a:buClr>
                <a:schemeClr val="dk1"/>
              </a:buClr>
              <a:buSzPct val="30555"/>
              <a:buFont typeface="Arial"/>
              <a:buNone/>
            </a:pPr>
            <a:r>
              <a:rPr b="1" lang="en-US" sz="4000">
                <a:solidFill>
                  <a:schemeClr val="dk1"/>
                </a:solidFill>
              </a:rPr>
              <a:t>References</a:t>
            </a:r>
            <a:endParaRPr sz="4000"/>
          </a:p>
        </p:txBody>
      </p:sp>
      <p:sp>
        <p:nvSpPr>
          <p:cNvPr id="782" name="Google Shape;782;gf345a13aae_0_1"/>
          <p:cNvSpPr txBox="1"/>
          <p:nvPr>
            <p:ph idx="1" type="body"/>
          </p:nvPr>
        </p:nvSpPr>
        <p:spPr>
          <a:xfrm>
            <a:off x="414866" y="766201"/>
            <a:ext cx="8164931" cy="57741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358"/>
              <a:buFont typeface="Arial"/>
              <a:buNone/>
            </a:pPr>
            <a:r>
              <a:rPr lang="en-US" sz="1845"/>
              <a:t>1.Kristen Cashin and Lesley Oot. (2018). Guide to Anthropometry, A practical Tool for Program Planners, Mangers, and Implementers, Module 1: Anthropometry Basic, May 2018.</a:t>
            </a:r>
            <a:endParaRPr sz="1845"/>
          </a:p>
          <a:p>
            <a:pPr indent="0" lvl="0" marL="0" rtl="0" algn="just">
              <a:lnSpc>
                <a:spcPct val="115000"/>
              </a:lnSpc>
              <a:spcBef>
                <a:spcPts val="1200"/>
              </a:spcBef>
              <a:spcAft>
                <a:spcPts val="0"/>
              </a:spcAft>
              <a:buClr>
                <a:schemeClr val="dk1"/>
              </a:buClr>
              <a:buSzPts val="358"/>
              <a:buFont typeface="Arial"/>
              <a:buNone/>
            </a:pPr>
            <a:r>
              <a:rPr lang="en-US" sz="1845"/>
              <a:t>2.Measuring Child Growth for Surveys, (2011). Part I: Training for Measuring Weight, Height and Mid-Upper Circumference, Facilitator Manual, Version I, December 2011.</a:t>
            </a:r>
            <a:endParaRPr sz="1845"/>
          </a:p>
          <a:p>
            <a:pPr indent="0" lvl="0" marL="0" rtl="0" algn="just">
              <a:lnSpc>
                <a:spcPct val="115000"/>
              </a:lnSpc>
              <a:spcBef>
                <a:spcPts val="1200"/>
              </a:spcBef>
              <a:spcAft>
                <a:spcPts val="0"/>
              </a:spcAft>
              <a:buClr>
                <a:schemeClr val="dk1"/>
              </a:buClr>
              <a:buSzPts val="358"/>
              <a:buFont typeface="Arial"/>
              <a:buNone/>
            </a:pPr>
            <a:r>
              <a:rPr lang="en-US" sz="1845"/>
              <a:t>3. National Health and Nutrition Examination Survey (NHANES), (2017). Anthropometry Procedure Manual, January 2017.</a:t>
            </a:r>
            <a:endParaRPr sz="1845"/>
          </a:p>
          <a:p>
            <a:pPr indent="0" lvl="0" marL="0" rtl="0" algn="just">
              <a:lnSpc>
                <a:spcPct val="115000"/>
              </a:lnSpc>
              <a:spcBef>
                <a:spcPts val="1200"/>
              </a:spcBef>
              <a:spcAft>
                <a:spcPts val="0"/>
              </a:spcAft>
              <a:buClr>
                <a:schemeClr val="dk1"/>
              </a:buClr>
              <a:buSzPts val="358"/>
              <a:buFont typeface="Arial"/>
              <a:buNone/>
            </a:pPr>
            <a:r>
              <a:rPr lang="en-US" sz="1845"/>
              <a:t>4.Training Course on Child Growth Assessment, (Undated). WHO Child Growth Standards, H Course Direction Guide.</a:t>
            </a:r>
            <a:endParaRPr sz="1845"/>
          </a:p>
          <a:p>
            <a:pPr indent="0" lvl="0" marL="0" rtl="0" algn="just">
              <a:lnSpc>
                <a:spcPct val="115000"/>
              </a:lnSpc>
              <a:spcBef>
                <a:spcPts val="1200"/>
              </a:spcBef>
              <a:spcAft>
                <a:spcPts val="0"/>
              </a:spcAft>
              <a:buClr>
                <a:schemeClr val="dk1"/>
              </a:buClr>
              <a:buSzPts val="358"/>
              <a:buFont typeface="Arial"/>
              <a:buNone/>
            </a:pPr>
            <a:r>
              <a:rPr lang="en-US" sz="1845"/>
              <a:t>5.Training Course on Child Growth Assessment, (Undated). WHO Child Growth Standard, C Interpreting Growth Indicators.</a:t>
            </a:r>
            <a:endParaRPr sz="1845"/>
          </a:p>
          <a:p>
            <a:pPr indent="0" lvl="0" marL="0" rtl="0" algn="just">
              <a:lnSpc>
                <a:spcPct val="115000"/>
              </a:lnSpc>
              <a:spcBef>
                <a:spcPts val="1200"/>
              </a:spcBef>
              <a:spcAft>
                <a:spcPts val="0"/>
              </a:spcAft>
              <a:buClr>
                <a:schemeClr val="dk1"/>
              </a:buClr>
              <a:buSzPts val="358"/>
              <a:buFont typeface="Arial"/>
              <a:buNone/>
            </a:pPr>
            <a:r>
              <a:rPr lang="en-US" sz="1845"/>
              <a:t>6. WHO Child Growth Standards, (Undated). Length/height-for-age, weight-for-age, weight-for-length, weight-for-height and body mass index-for-age, Methods, and development.</a:t>
            </a:r>
            <a:endParaRPr b="1" sz="1845"/>
          </a:p>
          <a:p>
            <a:pPr indent="0" lvl="0" marL="0" rtl="0" algn="l">
              <a:lnSpc>
                <a:spcPct val="90000"/>
              </a:lnSpc>
              <a:spcBef>
                <a:spcPts val="1200"/>
              </a:spcBef>
              <a:spcAft>
                <a:spcPts val="0"/>
              </a:spcAft>
              <a:buSzPts val="358"/>
              <a:buNone/>
            </a:pPr>
            <a:r>
              <a:t/>
            </a:r>
            <a:endParaRPr sz="1310"/>
          </a:p>
        </p:txBody>
      </p:sp>
      <p:sp>
        <p:nvSpPr>
          <p:cNvPr id="783" name="Google Shape;783;gf345a13aae_0_1"/>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93"/>
          <p:cNvSpPr txBox="1"/>
          <p:nvPr>
            <p:ph type="ctrTitle"/>
          </p:nvPr>
        </p:nvSpPr>
        <p:spPr>
          <a:xfrm>
            <a:off x="1143000" y="390756"/>
            <a:ext cx="6858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125"/>
              <a:buFont typeface="Georgia"/>
              <a:buNone/>
            </a:pPr>
            <a:r>
              <a:rPr lang="en-US"/>
              <a:t>Thank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f26a8ec9e9_0_0"/>
          <p:cNvSpPr txBox="1"/>
          <p:nvPr>
            <p:ph idx="1" type="body"/>
          </p:nvPr>
        </p:nvSpPr>
        <p:spPr>
          <a:xfrm>
            <a:off x="628650" y="1487975"/>
            <a:ext cx="8163900" cy="4678500"/>
          </a:xfrm>
          <a:prstGeom prst="rect">
            <a:avLst/>
          </a:prstGeom>
          <a:noFill/>
          <a:ln>
            <a:noFill/>
          </a:ln>
        </p:spPr>
        <p:txBody>
          <a:bodyPr anchorCtr="0" anchor="t" bIns="45700" lIns="91425" spcFirstLastPara="1" rIns="91425" wrap="square" tIns="45700">
            <a:normAutofit/>
          </a:bodyPr>
          <a:lstStyle/>
          <a:p>
            <a:pPr indent="-342900" lvl="0" marL="457200" rtl="0" algn="l">
              <a:lnSpc>
                <a:spcPct val="80000"/>
              </a:lnSpc>
              <a:spcBef>
                <a:spcPts val="1500"/>
              </a:spcBef>
              <a:spcAft>
                <a:spcPts val="0"/>
              </a:spcAft>
              <a:buSzPts val="1800"/>
              <a:buChar char="•"/>
            </a:pPr>
            <a:r>
              <a:rPr lang="en-US"/>
              <a:t>Good nutrition is </a:t>
            </a:r>
            <a:r>
              <a:rPr lang="en-US">
                <a:extLst>
                  <a:ext uri="http://customooxmlschemas.google.com/">
                    <go:slidesCustomData xmlns:go="http://customooxmlschemas.google.com/" textRoundtripDataId="3"/>
                  </a:ext>
                </a:extLst>
              </a:rPr>
              <a:t>essential</a:t>
            </a:r>
            <a:r>
              <a:rPr lang="en-US"/>
              <a:t> for children’s growth and development and for reducing the risk of death.</a:t>
            </a:r>
            <a:endParaRPr/>
          </a:p>
          <a:p>
            <a:pPr indent="-342900" lvl="0" marL="457200" rtl="0" algn="l">
              <a:lnSpc>
                <a:spcPct val="80000"/>
              </a:lnSpc>
              <a:spcBef>
                <a:spcPts val="1500"/>
              </a:spcBef>
              <a:spcAft>
                <a:spcPts val="0"/>
              </a:spcAft>
              <a:buSzPts val="1800"/>
              <a:buChar char="•"/>
            </a:pPr>
            <a:r>
              <a:rPr lang="en-US"/>
              <a:t>Around </a:t>
            </a:r>
            <a:r>
              <a:rPr b="1" lang="en-US" u="sng">
                <a:solidFill>
                  <a:srgbClr val="FF00FF"/>
                </a:solidFill>
              </a:rPr>
              <a:t>45%</a:t>
            </a:r>
            <a:r>
              <a:rPr lang="en-US"/>
              <a:t> of deaths among children               under 5 are linked to undernutrition.</a:t>
            </a:r>
            <a:endParaRPr/>
          </a:p>
          <a:p>
            <a:pPr indent="0" lvl="0" marL="0" rtl="0" algn="l">
              <a:lnSpc>
                <a:spcPct val="80000"/>
              </a:lnSpc>
              <a:spcBef>
                <a:spcPts val="1500"/>
              </a:spcBef>
              <a:spcAft>
                <a:spcPts val="0"/>
              </a:spcAft>
              <a:buSzPts val="1800"/>
              <a:buNone/>
            </a:pPr>
            <a:r>
              <a:t/>
            </a:r>
            <a:endParaRPr/>
          </a:p>
          <a:p>
            <a:pPr indent="-342900" lvl="0" marL="457200" rtl="0" algn="l">
              <a:lnSpc>
                <a:spcPct val="80000"/>
              </a:lnSpc>
              <a:spcBef>
                <a:spcPts val="1500"/>
              </a:spcBef>
              <a:spcAft>
                <a:spcPts val="0"/>
              </a:spcAft>
              <a:buSzPts val="1800"/>
              <a:buChar char="•"/>
            </a:pPr>
            <a:r>
              <a:rPr lang="en-US"/>
              <a:t>Children under the age of 5 are at higher               risk of undernutrition. </a:t>
            </a:r>
            <a:endParaRPr/>
          </a:p>
          <a:p>
            <a:pPr indent="-342900" lvl="0" marL="457200" rtl="0" algn="l">
              <a:lnSpc>
                <a:spcPct val="80000"/>
              </a:lnSpc>
              <a:spcBef>
                <a:spcPts val="1500"/>
              </a:spcBef>
              <a:spcAft>
                <a:spcPts val="1500"/>
              </a:spcAft>
              <a:buSzPts val="1800"/>
              <a:buChar char="•"/>
            </a:pPr>
            <a:r>
              <a:rPr lang="en-US"/>
              <a:t>Undernutrition in children can leave a devastating and permanent impact on a child’s physical and cognitive capabilities.</a:t>
            </a:r>
            <a:endParaRPr b="1" sz="1100">
              <a:latin typeface="Times New Roman"/>
              <a:ea typeface="Times New Roman"/>
              <a:cs typeface="Times New Roman"/>
              <a:sym typeface="Times New Roman"/>
            </a:endParaRPr>
          </a:p>
        </p:txBody>
      </p:sp>
      <p:sp>
        <p:nvSpPr>
          <p:cNvPr id="169" name="Google Shape;169;gf26a8ec9e9_0_0"/>
          <p:cNvSpPr txBox="1"/>
          <p:nvPr>
            <p:ph type="title"/>
          </p:nvPr>
        </p:nvSpPr>
        <p:spPr>
          <a:xfrm>
            <a:off x="1013350" y="365125"/>
            <a:ext cx="75021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Why is it important to focus on children under 5 years?</a:t>
            </a:r>
            <a:endParaRPr/>
          </a:p>
        </p:txBody>
      </p:sp>
      <p:sp>
        <p:nvSpPr>
          <p:cNvPr id="170" name="Google Shape;170;gf26a8ec9e9_0_0"/>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r>
              <a:rPr lang="en-US" sz="1400"/>
              <a:t>ANRCB   |   </a:t>
            </a:r>
            <a:fld id="{00000000-1234-1234-1234-123412341234}" type="slidenum">
              <a:rPr b="1" lang="en-US" sz="1400">
                <a:solidFill>
                  <a:schemeClr val="accent6"/>
                </a:solidFill>
              </a:rPr>
              <a:t>‹#›</a:t>
            </a:fld>
            <a:endParaRPr b="1" sz="1400">
              <a:solidFill>
                <a:schemeClr val="accent6"/>
              </a:solidFill>
            </a:endParaRPr>
          </a:p>
        </p:txBody>
      </p:sp>
      <p:pic>
        <p:nvPicPr>
          <p:cNvPr id="171" name="Google Shape;171;gf26a8ec9e9_0_0"/>
          <p:cNvPicPr preferRelativeResize="0"/>
          <p:nvPr/>
        </p:nvPicPr>
        <p:blipFill rotWithShape="1">
          <a:blip r:embed="rId3">
            <a:alphaModFix/>
          </a:blip>
          <a:srcRect b="14888" l="21245" r="21344" t="14179"/>
          <a:stretch/>
        </p:blipFill>
        <p:spPr>
          <a:xfrm>
            <a:off x="7048875" y="2381200"/>
            <a:ext cx="1572600" cy="1549350"/>
          </a:xfrm>
          <a:prstGeom prst="rect">
            <a:avLst/>
          </a:prstGeom>
          <a:noFill/>
          <a:ln>
            <a:noFill/>
          </a:ln>
        </p:spPr>
      </p:pic>
      <p:pic>
        <p:nvPicPr>
          <p:cNvPr id="172" name="Google Shape;172;gf26a8ec9e9_0_0"/>
          <p:cNvPicPr preferRelativeResize="0"/>
          <p:nvPr/>
        </p:nvPicPr>
        <p:blipFill rotWithShape="1">
          <a:blip r:embed="rId4">
            <a:alphaModFix/>
          </a:blip>
          <a:srcRect b="0" l="12340" r="6364" t="0"/>
          <a:stretch/>
        </p:blipFill>
        <p:spPr>
          <a:xfrm>
            <a:off x="0" y="6124240"/>
            <a:ext cx="686523" cy="640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type="title"/>
          </p:nvPr>
        </p:nvSpPr>
        <p:spPr>
          <a:xfrm>
            <a:off x="972272" y="365126"/>
            <a:ext cx="7543077"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a:t>Why are anthropometric measurements important?</a:t>
            </a:r>
            <a:endParaRPr/>
          </a:p>
        </p:txBody>
      </p:sp>
      <p:sp>
        <p:nvSpPr>
          <p:cNvPr id="178" name="Google Shape;178;p7"/>
          <p:cNvSpPr txBox="1"/>
          <p:nvPr>
            <p:ph idx="1" type="body"/>
          </p:nvPr>
        </p:nvSpPr>
        <p:spPr>
          <a:xfrm>
            <a:off x="686522" y="1670446"/>
            <a:ext cx="6130967" cy="4678363"/>
          </a:xfrm>
          <a:prstGeom prst="rect">
            <a:avLst/>
          </a:prstGeom>
          <a:noFill/>
          <a:ln>
            <a:noFill/>
          </a:ln>
        </p:spPr>
        <p:txBody>
          <a:bodyPr anchorCtr="0" anchor="t" bIns="45700" lIns="91425" spcFirstLastPara="1" rIns="91425" wrap="square" tIns="45700">
            <a:normAutofit/>
          </a:bodyPr>
          <a:lstStyle/>
          <a:p>
            <a:pPr indent="-463550" lvl="0" marL="514350" rtl="0" algn="l">
              <a:lnSpc>
                <a:spcPct val="90000"/>
              </a:lnSpc>
              <a:spcBef>
                <a:spcPts val="0"/>
              </a:spcBef>
              <a:spcAft>
                <a:spcPts val="0"/>
              </a:spcAft>
              <a:buClr>
                <a:schemeClr val="dk1"/>
              </a:buClr>
              <a:buSzPts val="2800"/>
              <a:buFont typeface="Calibri"/>
              <a:buAutoNum type="arabicPeriod"/>
            </a:pPr>
            <a:r>
              <a:rPr lang="en-US"/>
              <a:t>To monitor the physical growth at critical times of childhood.</a:t>
            </a:r>
            <a:br>
              <a:rPr lang="en-US"/>
            </a:br>
            <a:endParaRPr/>
          </a:p>
          <a:p>
            <a:pPr indent="-463550" lvl="0" marL="514350" rtl="0" algn="l">
              <a:lnSpc>
                <a:spcPct val="90000"/>
              </a:lnSpc>
              <a:spcBef>
                <a:spcPts val="750"/>
              </a:spcBef>
              <a:spcAft>
                <a:spcPts val="0"/>
              </a:spcAft>
              <a:buClr>
                <a:schemeClr val="dk1"/>
              </a:buClr>
              <a:buSzPts val="2800"/>
              <a:buFont typeface="Calibri"/>
              <a:buAutoNum type="arabicPeriod"/>
            </a:pPr>
            <a:r>
              <a:rPr lang="en-US"/>
              <a:t>To assess the nutritional status of children to guide: </a:t>
            </a:r>
            <a:br>
              <a:rPr lang="en-US"/>
            </a:br>
            <a:endParaRPr/>
          </a:p>
          <a:p>
            <a:pPr indent="-406400" lvl="0" marL="914400" rtl="0" algn="l">
              <a:lnSpc>
                <a:spcPct val="90000"/>
              </a:lnSpc>
              <a:spcBef>
                <a:spcPts val="0"/>
              </a:spcBef>
              <a:spcAft>
                <a:spcPts val="0"/>
              </a:spcAft>
              <a:buSzPts val="2800"/>
              <a:buChar char="-"/>
            </a:pPr>
            <a:r>
              <a:rPr lang="en-US" sz="2800"/>
              <a:t>nutrition policy and strategy</a:t>
            </a:r>
            <a:endParaRPr/>
          </a:p>
          <a:p>
            <a:pPr indent="-406400" lvl="0" marL="914400" rtl="0" algn="l">
              <a:lnSpc>
                <a:spcPct val="90000"/>
              </a:lnSpc>
              <a:spcBef>
                <a:spcPts val="0"/>
              </a:spcBef>
              <a:spcAft>
                <a:spcPts val="0"/>
              </a:spcAft>
              <a:buSzPts val="2800"/>
              <a:buChar char="-"/>
            </a:pPr>
            <a:r>
              <a:rPr lang="en-US" sz="2800"/>
              <a:t>community screening in emergency/urgent assessment </a:t>
            </a:r>
            <a:endParaRPr sz="2800"/>
          </a:p>
          <a:p>
            <a:pPr indent="0" lvl="0" marL="171450" rtl="0" algn="l">
              <a:lnSpc>
                <a:spcPct val="90000"/>
              </a:lnSpc>
              <a:spcBef>
                <a:spcPts val="750"/>
              </a:spcBef>
              <a:spcAft>
                <a:spcPts val="0"/>
              </a:spcAft>
              <a:buClr>
                <a:schemeClr val="dk1"/>
              </a:buClr>
              <a:buSzPts val="2800"/>
              <a:buNone/>
            </a:pPr>
            <a:r>
              <a:t/>
            </a:r>
            <a:endParaRPr/>
          </a:p>
        </p:txBody>
      </p:sp>
      <p:sp>
        <p:nvSpPr>
          <p:cNvPr id="179" name="Google Shape;179;p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2"/>
                </a:solidFill>
              </a:rPr>
              <a:t>ANRCB   |   </a:t>
            </a:r>
            <a:fld id="{00000000-1234-1234-1234-123412341234}" type="slidenum">
              <a:rPr b="1" lang="en-US" sz="1400">
                <a:solidFill>
                  <a:schemeClr val="accent6"/>
                </a:solidFill>
              </a:rPr>
              <a:t>‹#›</a:t>
            </a:fld>
            <a:endParaRPr b="1" sz="1400">
              <a:solidFill>
                <a:schemeClr val="accent6"/>
              </a:solidFill>
            </a:endParaRPr>
          </a:p>
        </p:txBody>
      </p:sp>
      <p:pic>
        <p:nvPicPr>
          <p:cNvPr id="180" name="Google Shape;180;p7"/>
          <p:cNvPicPr preferRelativeResize="0"/>
          <p:nvPr/>
        </p:nvPicPr>
        <p:blipFill rotWithShape="1">
          <a:blip r:embed="rId3">
            <a:alphaModFix/>
          </a:blip>
          <a:srcRect b="0" l="12337" r="6366" t="0"/>
          <a:stretch/>
        </p:blipFill>
        <p:spPr>
          <a:xfrm>
            <a:off x="0" y="6124240"/>
            <a:ext cx="686523" cy="640639"/>
          </a:xfrm>
          <a:prstGeom prst="rect">
            <a:avLst/>
          </a:prstGeom>
          <a:noFill/>
          <a:ln>
            <a:noFill/>
          </a:ln>
        </p:spPr>
      </p:pic>
      <p:pic>
        <p:nvPicPr>
          <p:cNvPr descr="healthy kid 1.png" id="181" name="Google Shape;181;p7"/>
          <p:cNvPicPr preferRelativeResize="0"/>
          <p:nvPr/>
        </p:nvPicPr>
        <p:blipFill rotWithShape="1">
          <a:blip r:embed="rId4">
            <a:alphaModFix/>
          </a:blip>
          <a:srcRect b="0" l="0" r="10254" t="0"/>
          <a:stretch/>
        </p:blipFill>
        <p:spPr>
          <a:xfrm>
            <a:off x="6510194" y="2148317"/>
            <a:ext cx="2375204" cy="30392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2021-03-23T01:55:20Z</dcterms:created>
  <dc:creator>Gooding, Clare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0x010100789DD0B6094BCF4FB93A35D0152A1812</vt:lpwstr>
  </property>
</Properties>
</file>